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5" d="100"/>
          <a:sy n="95" d="100"/>
        </p:scale>
        <p:origin x="108"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FEA8DB7-5E3B-418C-8E17-E6B5002A802D}" type="datetimeFigureOut">
              <a:rPr lang="en-US" smtClean="0"/>
              <a:t>4/27/2020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3C0C70D-260C-4A89-8E13-32DAE6F8BFCB}" type="slidenum">
              <a:rPr lang="en-US" smtClean="0"/>
              <a:t>‹#›</a:t>
            </a:fld>
            <a:endParaRPr lang="en-US"/>
          </a:p>
        </p:txBody>
      </p:sp>
    </p:spTree>
    <p:extLst>
      <p:ext uri="{BB962C8B-B14F-4D97-AF65-F5344CB8AC3E}">
        <p14:creationId xmlns:p14="http://schemas.microsoft.com/office/powerpoint/2010/main" val="3860788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EA8DB7-5E3B-418C-8E17-E6B5002A802D}"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3C0C70D-260C-4A89-8E13-32DAE6F8BFCB}" type="slidenum">
              <a:rPr lang="en-US" smtClean="0"/>
              <a:t>‹#›</a:t>
            </a:fld>
            <a:endParaRPr lang="en-US"/>
          </a:p>
        </p:txBody>
      </p:sp>
    </p:spTree>
    <p:extLst>
      <p:ext uri="{BB962C8B-B14F-4D97-AF65-F5344CB8AC3E}">
        <p14:creationId xmlns:p14="http://schemas.microsoft.com/office/powerpoint/2010/main" val="3721730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EA8DB7-5E3B-418C-8E17-E6B5002A802D}"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3C0C70D-260C-4A89-8E13-32DAE6F8BFCB}" type="slidenum">
              <a:rPr lang="en-US" smtClean="0"/>
              <a:t>‹#›</a:t>
            </a:fld>
            <a:endParaRPr lang="en-US"/>
          </a:p>
        </p:txBody>
      </p:sp>
    </p:spTree>
    <p:extLst>
      <p:ext uri="{BB962C8B-B14F-4D97-AF65-F5344CB8AC3E}">
        <p14:creationId xmlns:p14="http://schemas.microsoft.com/office/powerpoint/2010/main" val="82844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EA8DB7-5E3B-418C-8E17-E6B5002A802D}"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3C0C70D-260C-4A89-8E13-32DAE6F8BFCB}" type="slidenum">
              <a:rPr lang="en-US" smtClean="0"/>
              <a:t>‹#›</a:t>
            </a:fld>
            <a:endParaRPr lang="en-US"/>
          </a:p>
        </p:txBody>
      </p:sp>
    </p:spTree>
    <p:extLst>
      <p:ext uri="{BB962C8B-B14F-4D97-AF65-F5344CB8AC3E}">
        <p14:creationId xmlns:p14="http://schemas.microsoft.com/office/powerpoint/2010/main" val="1036210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EA8DB7-5E3B-418C-8E17-E6B5002A802D}"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3C0C70D-260C-4A89-8E13-32DAE6F8BFCB}" type="slidenum">
              <a:rPr lang="en-US" smtClean="0"/>
              <a:t>‹#›</a:t>
            </a:fld>
            <a:endParaRPr lang="en-US"/>
          </a:p>
        </p:txBody>
      </p:sp>
    </p:spTree>
    <p:extLst>
      <p:ext uri="{BB962C8B-B14F-4D97-AF65-F5344CB8AC3E}">
        <p14:creationId xmlns:p14="http://schemas.microsoft.com/office/powerpoint/2010/main" val="1821907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FEA8DB7-5E3B-418C-8E17-E6B5002A802D}" type="datetimeFigureOut">
              <a:rPr lang="en-US" smtClean="0"/>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C0C70D-260C-4A89-8E13-32DAE6F8BFCB}" type="slidenum">
              <a:rPr lang="en-US" smtClean="0"/>
              <a:t>‹#›</a:t>
            </a:fld>
            <a:endParaRPr lang="en-US"/>
          </a:p>
        </p:txBody>
      </p:sp>
    </p:spTree>
    <p:extLst>
      <p:ext uri="{BB962C8B-B14F-4D97-AF65-F5344CB8AC3E}">
        <p14:creationId xmlns:p14="http://schemas.microsoft.com/office/powerpoint/2010/main" val="1822062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FEA8DB7-5E3B-418C-8E17-E6B5002A802D}" type="datetimeFigureOut">
              <a:rPr lang="en-US" smtClean="0"/>
              <a:t>4/27/2020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D3C0C70D-260C-4A89-8E13-32DAE6F8BFCB}" type="slidenum">
              <a:rPr lang="en-US" smtClean="0"/>
              <a:t>‹#›</a:t>
            </a:fld>
            <a:endParaRPr lang="en-US"/>
          </a:p>
        </p:txBody>
      </p:sp>
    </p:spTree>
    <p:extLst>
      <p:ext uri="{BB962C8B-B14F-4D97-AF65-F5344CB8AC3E}">
        <p14:creationId xmlns:p14="http://schemas.microsoft.com/office/powerpoint/2010/main" val="2677048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FEA8DB7-5E3B-418C-8E17-E6B5002A802D}"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0C70D-260C-4A89-8E13-32DAE6F8BFCB}" type="slidenum">
              <a:rPr lang="en-US" smtClean="0"/>
              <a:t>‹#›</a:t>
            </a:fld>
            <a:endParaRPr lang="en-US"/>
          </a:p>
        </p:txBody>
      </p:sp>
    </p:spTree>
    <p:extLst>
      <p:ext uri="{BB962C8B-B14F-4D97-AF65-F5344CB8AC3E}">
        <p14:creationId xmlns:p14="http://schemas.microsoft.com/office/powerpoint/2010/main" val="1178631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FEA8DB7-5E3B-418C-8E17-E6B5002A802D}"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3C0C70D-260C-4A89-8E13-32DAE6F8BFCB}" type="slidenum">
              <a:rPr lang="en-US" smtClean="0"/>
              <a:t>‹#›</a:t>
            </a:fld>
            <a:endParaRPr lang="en-US"/>
          </a:p>
        </p:txBody>
      </p:sp>
    </p:spTree>
    <p:extLst>
      <p:ext uri="{BB962C8B-B14F-4D97-AF65-F5344CB8AC3E}">
        <p14:creationId xmlns:p14="http://schemas.microsoft.com/office/powerpoint/2010/main" val="386026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EA8DB7-5E3B-418C-8E17-E6B5002A802D}"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0C70D-260C-4A89-8E13-32DAE6F8BFCB}" type="slidenum">
              <a:rPr lang="en-US" smtClean="0"/>
              <a:t>‹#›</a:t>
            </a:fld>
            <a:endParaRPr lang="en-US"/>
          </a:p>
        </p:txBody>
      </p:sp>
    </p:spTree>
    <p:extLst>
      <p:ext uri="{BB962C8B-B14F-4D97-AF65-F5344CB8AC3E}">
        <p14:creationId xmlns:p14="http://schemas.microsoft.com/office/powerpoint/2010/main" val="4290993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EA8DB7-5E3B-418C-8E17-E6B5002A802D}"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3C0C70D-260C-4A89-8E13-32DAE6F8BFCB}" type="slidenum">
              <a:rPr lang="en-US" smtClean="0"/>
              <a:t>‹#›</a:t>
            </a:fld>
            <a:endParaRPr lang="en-US"/>
          </a:p>
        </p:txBody>
      </p:sp>
    </p:spTree>
    <p:extLst>
      <p:ext uri="{BB962C8B-B14F-4D97-AF65-F5344CB8AC3E}">
        <p14:creationId xmlns:p14="http://schemas.microsoft.com/office/powerpoint/2010/main" val="3373418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EA8DB7-5E3B-418C-8E17-E6B5002A802D}"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0C70D-260C-4A89-8E13-32DAE6F8BFCB}" type="slidenum">
              <a:rPr lang="en-US" smtClean="0"/>
              <a:t>‹#›</a:t>
            </a:fld>
            <a:endParaRPr lang="en-US"/>
          </a:p>
        </p:txBody>
      </p:sp>
    </p:spTree>
    <p:extLst>
      <p:ext uri="{BB962C8B-B14F-4D97-AF65-F5344CB8AC3E}">
        <p14:creationId xmlns:p14="http://schemas.microsoft.com/office/powerpoint/2010/main" val="1242130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EA8DB7-5E3B-418C-8E17-E6B5002A802D}" type="datetimeFigureOut">
              <a:rPr lang="en-US" smtClean="0"/>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C0C70D-260C-4A89-8E13-32DAE6F8BFCB}" type="slidenum">
              <a:rPr lang="en-US" smtClean="0"/>
              <a:t>‹#›</a:t>
            </a:fld>
            <a:endParaRPr lang="en-US"/>
          </a:p>
        </p:txBody>
      </p:sp>
    </p:spTree>
    <p:extLst>
      <p:ext uri="{BB962C8B-B14F-4D97-AF65-F5344CB8AC3E}">
        <p14:creationId xmlns:p14="http://schemas.microsoft.com/office/powerpoint/2010/main" val="2034787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EA8DB7-5E3B-418C-8E17-E6B5002A802D}" type="datetimeFigureOut">
              <a:rPr lang="en-US" smtClean="0"/>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C0C70D-260C-4A89-8E13-32DAE6F8BFCB}" type="slidenum">
              <a:rPr lang="en-US" smtClean="0"/>
              <a:t>‹#›</a:t>
            </a:fld>
            <a:endParaRPr lang="en-US"/>
          </a:p>
        </p:txBody>
      </p:sp>
    </p:spTree>
    <p:extLst>
      <p:ext uri="{BB962C8B-B14F-4D97-AF65-F5344CB8AC3E}">
        <p14:creationId xmlns:p14="http://schemas.microsoft.com/office/powerpoint/2010/main" val="1181329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EA8DB7-5E3B-418C-8E17-E6B5002A802D}" type="datetimeFigureOut">
              <a:rPr lang="en-US" smtClean="0"/>
              <a:t>4/27/2020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3C0C70D-260C-4A89-8E13-32DAE6F8BFCB}" type="slidenum">
              <a:rPr lang="en-US" smtClean="0"/>
              <a:t>‹#›</a:t>
            </a:fld>
            <a:endParaRPr lang="en-US"/>
          </a:p>
        </p:txBody>
      </p:sp>
    </p:spTree>
    <p:extLst>
      <p:ext uri="{BB962C8B-B14F-4D97-AF65-F5344CB8AC3E}">
        <p14:creationId xmlns:p14="http://schemas.microsoft.com/office/powerpoint/2010/main" val="4196028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EA8DB7-5E3B-418C-8E17-E6B5002A802D}"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3C0C70D-260C-4A89-8E13-32DAE6F8BFCB}" type="slidenum">
              <a:rPr lang="en-US" smtClean="0"/>
              <a:t>‹#›</a:t>
            </a:fld>
            <a:endParaRPr lang="en-US"/>
          </a:p>
        </p:txBody>
      </p:sp>
    </p:spTree>
    <p:extLst>
      <p:ext uri="{BB962C8B-B14F-4D97-AF65-F5344CB8AC3E}">
        <p14:creationId xmlns:p14="http://schemas.microsoft.com/office/powerpoint/2010/main" val="3756453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EA8DB7-5E3B-418C-8E17-E6B5002A802D}"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3C0C70D-260C-4A89-8E13-32DAE6F8BFCB}" type="slidenum">
              <a:rPr lang="en-US" smtClean="0"/>
              <a:t>‹#›</a:t>
            </a:fld>
            <a:endParaRPr lang="en-US"/>
          </a:p>
        </p:txBody>
      </p:sp>
    </p:spTree>
    <p:extLst>
      <p:ext uri="{BB962C8B-B14F-4D97-AF65-F5344CB8AC3E}">
        <p14:creationId xmlns:p14="http://schemas.microsoft.com/office/powerpoint/2010/main" val="841731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FEA8DB7-5E3B-418C-8E17-E6B5002A802D}" type="datetimeFigureOut">
              <a:rPr lang="en-US" smtClean="0"/>
              <a:t>4/27/2020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3C0C70D-260C-4A89-8E13-32DAE6F8BFCB}" type="slidenum">
              <a:rPr lang="en-US" smtClean="0"/>
              <a:t>‹#›</a:t>
            </a:fld>
            <a:endParaRPr lang="en-US"/>
          </a:p>
        </p:txBody>
      </p:sp>
    </p:spTree>
    <p:extLst>
      <p:ext uri="{BB962C8B-B14F-4D97-AF65-F5344CB8AC3E}">
        <p14:creationId xmlns:p14="http://schemas.microsoft.com/office/powerpoint/2010/main" val="832091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4E8F-55C9-41CF-B934-5563111BF524}"/>
              </a:ext>
            </a:extLst>
          </p:cNvPr>
          <p:cNvSpPr>
            <a:spLocks noGrp="1"/>
          </p:cNvSpPr>
          <p:nvPr>
            <p:ph type="ctrTitle"/>
          </p:nvPr>
        </p:nvSpPr>
        <p:spPr/>
        <p:txBody>
          <a:bodyPr/>
          <a:lstStyle/>
          <a:p>
            <a:r>
              <a:rPr lang="en-US" dirty="0"/>
              <a:t>Cultural Appropriation</a:t>
            </a:r>
          </a:p>
        </p:txBody>
      </p:sp>
      <p:sp>
        <p:nvSpPr>
          <p:cNvPr id="3" name="Subtitle 2">
            <a:extLst>
              <a:ext uri="{FF2B5EF4-FFF2-40B4-BE49-F238E27FC236}">
                <a16:creationId xmlns:a16="http://schemas.microsoft.com/office/drawing/2014/main" id="{27CB953F-4133-4A6E-8009-EB4095E94034}"/>
              </a:ext>
            </a:extLst>
          </p:cNvPr>
          <p:cNvSpPr>
            <a:spLocks noGrp="1"/>
          </p:cNvSpPr>
          <p:nvPr>
            <p:ph type="subTitle" idx="1"/>
          </p:nvPr>
        </p:nvSpPr>
        <p:spPr/>
        <p:txBody>
          <a:bodyPr/>
          <a:lstStyle/>
          <a:p>
            <a:r>
              <a:rPr lang="en-US" dirty="0"/>
              <a:t>Anique Frazier</a:t>
            </a:r>
          </a:p>
        </p:txBody>
      </p:sp>
      <p:pic>
        <p:nvPicPr>
          <p:cNvPr id="4" name="Picture 3">
            <a:extLst>
              <a:ext uri="{FF2B5EF4-FFF2-40B4-BE49-F238E27FC236}">
                <a16:creationId xmlns:a16="http://schemas.microsoft.com/office/drawing/2014/main" id="{4073D03D-91EE-4E89-880B-23FA8DD3E286}"/>
              </a:ext>
            </a:extLst>
          </p:cNvPr>
          <p:cNvPicPr>
            <a:picLocks noChangeAspect="1"/>
          </p:cNvPicPr>
          <p:nvPr/>
        </p:nvPicPr>
        <p:blipFill>
          <a:blip r:embed="rId2"/>
          <a:stretch>
            <a:fillRect/>
          </a:stretch>
        </p:blipFill>
        <p:spPr>
          <a:xfrm>
            <a:off x="5284910" y="948924"/>
            <a:ext cx="5934074" cy="2967037"/>
          </a:xfrm>
          <a:prstGeom prst="rect">
            <a:avLst/>
          </a:prstGeom>
        </p:spPr>
      </p:pic>
    </p:spTree>
    <p:extLst>
      <p:ext uri="{BB962C8B-B14F-4D97-AF65-F5344CB8AC3E}">
        <p14:creationId xmlns:p14="http://schemas.microsoft.com/office/powerpoint/2010/main" val="2947773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35BE4897-C7A1-4E8C-B5A5-8797DAC6D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7" name="Freeform 5">
            <a:extLst>
              <a:ext uri="{FF2B5EF4-FFF2-40B4-BE49-F238E27FC236}">
                <a16:creationId xmlns:a16="http://schemas.microsoft.com/office/drawing/2014/main" id="{C300240B-912F-4AD7-AE1B-923B3F987C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4" name="Freeform: Shape 13">
            <a:extLst>
              <a:ext uri="{FF2B5EF4-FFF2-40B4-BE49-F238E27FC236}">
                <a16:creationId xmlns:a16="http://schemas.microsoft.com/office/drawing/2014/main" id="{6421EF78-B00C-42F8-8908-2CF3E417CB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6" name="Freeform 5">
            <a:extLst>
              <a:ext uri="{FF2B5EF4-FFF2-40B4-BE49-F238E27FC236}">
                <a16:creationId xmlns:a16="http://schemas.microsoft.com/office/drawing/2014/main" id="{F3E0A6DF-2313-4EC2-B95B-212CD48610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28E4C0BD-6DE6-48E0-8C6A-D0605DC0BEEF}"/>
              </a:ext>
            </a:extLst>
          </p:cNvPr>
          <p:cNvSpPr>
            <a:spLocks noGrp="1"/>
          </p:cNvSpPr>
          <p:nvPr>
            <p:ph type="title"/>
          </p:nvPr>
        </p:nvSpPr>
        <p:spPr>
          <a:xfrm>
            <a:off x="1154955" y="973668"/>
            <a:ext cx="2942210" cy="1020232"/>
          </a:xfrm>
        </p:spPr>
        <p:txBody>
          <a:bodyPr>
            <a:normAutofit/>
          </a:bodyPr>
          <a:lstStyle/>
          <a:p>
            <a:r>
              <a:rPr lang="en-US">
                <a:solidFill>
                  <a:schemeClr val="tx1"/>
                </a:solidFill>
              </a:rPr>
              <a:t>Bio</a:t>
            </a:r>
          </a:p>
        </p:txBody>
      </p:sp>
      <p:pic>
        <p:nvPicPr>
          <p:cNvPr id="5" name="Picture 4">
            <a:extLst>
              <a:ext uri="{FF2B5EF4-FFF2-40B4-BE49-F238E27FC236}">
                <a16:creationId xmlns:a16="http://schemas.microsoft.com/office/drawing/2014/main" id="{CF77B279-3BEC-429C-BF89-41E54D57C860}"/>
              </a:ext>
            </a:extLst>
          </p:cNvPr>
          <p:cNvPicPr>
            <a:picLocks noChangeAspect="1"/>
          </p:cNvPicPr>
          <p:nvPr/>
        </p:nvPicPr>
        <p:blipFill rotWithShape="1">
          <a:blip r:embed="rId2"/>
          <a:srcRect l="39060" r="27728"/>
          <a:stretch/>
        </p:blipFill>
        <p:spPr>
          <a:xfrm>
            <a:off x="8472236" y="803751"/>
            <a:ext cx="3113904" cy="5250498"/>
          </a:xfrm>
          <a:prstGeom prst="rect">
            <a:avLst/>
          </a:prstGeom>
        </p:spPr>
      </p:pic>
      <p:sp>
        <p:nvSpPr>
          <p:cNvPr id="18" name="Rectangle 17">
            <a:extLst>
              <a:ext uri="{FF2B5EF4-FFF2-40B4-BE49-F238E27FC236}">
                <a16:creationId xmlns:a16="http://schemas.microsoft.com/office/drawing/2014/main" id="{B083B194-504C-4B70-B8F6-80C51076FD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E9BF1AE2-40FC-4B8F-B531-AB84540A2C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1C4EB7C1-42EF-4F28-AF4F-02E879CB6A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D2FDDE0-3729-4854-BCC8-E1E54B734A24}"/>
              </a:ext>
            </a:extLst>
          </p:cNvPr>
          <p:cNvSpPr>
            <a:spLocks noGrp="1"/>
          </p:cNvSpPr>
          <p:nvPr>
            <p:ph idx="1"/>
          </p:nvPr>
        </p:nvSpPr>
        <p:spPr>
          <a:xfrm>
            <a:off x="1154955" y="2120900"/>
            <a:ext cx="3133726" cy="3898900"/>
          </a:xfrm>
        </p:spPr>
        <p:txBody>
          <a:bodyPr>
            <a:normAutofit/>
          </a:bodyPr>
          <a:lstStyle/>
          <a:p>
            <a:pPr>
              <a:lnSpc>
                <a:spcPct val="90000"/>
              </a:lnSpc>
            </a:pPr>
            <a:r>
              <a:rPr lang="en-US" sz="1500">
                <a:solidFill>
                  <a:schemeClr val="tx1"/>
                </a:solidFill>
              </a:rPr>
              <a:t>Hello, my name is Anique Frazier and I am a junior at Francis Marion University. I am apart of this website to ask the question Do you feel that Cultural Appropriation is happening more towards Black Cultural than any other cultural trends? The reason I ask this question is that I see a lot of trends from the 1990s coming back and mostly see a lot of it comes from the trends that are adopted from black culture.</a:t>
            </a:r>
          </a:p>
        </p:txBody>
      </p:sp>
      <p:pic>
        <p:nvPicPr>
          <p:cNvPr id="4" name="Picture 3">
            <a:extLst>
              <a:ext uri="{FF2B5EF4-FFF2-40B4-BE49-F238E27FC236}">
                <a16:creationId xmlns:a16="http://schemas.microsoft.com/office/drawing/2014/main" id="{17F74B24-374D-42EA-BBB8-83FA525980BB}"/>
              </a:ext>
            </a:extLst>
          </p:cNvPr>
          <p:cNvPicPr>
            <a:picLocks noChangeAspect="1"/>
          </p:cNvPicPr>
          <p:nvPr/>
        </p:nvPicPr>
        <p:blipFill rotWithShape="1">
          <a:blip r:embed="rId3"/>
          <a:srcRect l="19236" r="40575"/>
          <a:stretch/>
        </p:blipFill>
        <p:spPr>
          <a:xfrm>
            <a:off x="5194607" y="803751"/>
            <a:ext cx="3113903" cy="5250498"/>
          </a:xfrm>
          <a:prstGeom prst="rect">
            <a:avLst/>
          </a:prstGeom>
        </p:spPr>
      </p:pic>
    </p:spTree>
    <p:extLst>
      <p:ext uri="{BB962C8B-B14F-4D97-AF65-F5344CB8AC3E}">
        <p14:creationId xmlns:p14="http://schemas.microsoft.com/office/powerpoint/2010/main" val="124778581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6981798-4550-46DA-9172-4846E2FB66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70410529-05D4-4826-8172-5DB8906A55C0}"/>
              </a:ext>
            </a:extLst>
          </p:cNvPr>
          <p:cNvSpPr>
            <a:spLocks noGrp="1"/>
          </p:cNvSpPr>
          <p:nvPr>
            <p:ph type="title"/>
          </p:nvPr>
        </p:nvSpPr>
        <p:spPr>
          <a:xfrm>
            <a:off x="561110" y="973668"/>
            <a:ext cx="4177867" cy="1391692"/>
          </a:xfrm>
        </p:spPr>
        <p:txBody>
          <a:bodyPr>
            <a:normAutofit/>
          </a:bodyPr>
          <a:lstStyle/>
          <a:p>
            <a:r>
              <a:rPr lang="en-US" dirty="0">
                <a:solidFill>
                  <a:schemeClr val="tx2"/>
                </a:solidFill>
              </a:rPr>
              <a:t>Trends that are being copied </a:t>
            </a:r>
          </a:p>
        </p:txBody>
      </p:sp>
      <p:sp>
        <p:nvSpPr>
          <p:cNvPr id="3" name="Content Placeholder 2">
            <a:extLst>
              <a:ext uri="{FF2B5EF4-FFF2-40B4-BE49-F238E27FC236}">
                <a16:creationId xmlns:a16="http://schemas.microsoft.com/office/drawing/2014/main" id="{426BA426-D79D-4C1D-A674-53C465752C46}"/>
              </a:ext>
            </a:extLst>
          </p:cNvPr>
          <p:cNvSpPr>
            <a:spLocks noGrp="1"/>
          </p:cNvSpPr>
          <p:nvPr>
            <p:ph idx="1"/>
          </p:nvPr>
        </p:nvSpPr>
        <p:spPr>
          <a:xfrm>
            <a:off x="561110" y="2603500"/>
            <a:ext cx="4072673" cy="3416300"/>
          </a:xfrm>
        </p:spPr>
        <p:txBody>
          <a:bodyPr>
            <a:normAutofit/>
          </a:bodyPr>
          <a:lstStyle/>
          <a:p>
            <a:r>
              <a:rPr lang="en-US" dirty="0"/>
              <a:t>In social media, people see a lot of pictures, videos, and trends, were celebrities are adapting more towards black cultural trends such as braided hairstyles, body transformation, and fashion. There are some black people that thinks that is this a mockery of black culture, because it gives a kind of empowerment to African-Americans.</a:t>
            </a:r>
          </a:p>
        </p:txBody>
      </p:sp>
      <p:pic>
        <p:nvPicPr>
          <p:cNvPr id="5" name="Picture 4">
            <a:extLst>
              <a:ext uri="{FF2B5EF4-FFF2-40B4-BE49-F238E27FC236}">
                <a16:creationId xmlns:a16="http://schemas.microsoft.com/office/drawing/2014/main" id="{9578195D-5E66-4447-9CDC-80100A77771A}"/>
              </a:ext>
            </a:extLst>
          </p:cNvPr>
          <p:cNvPicPr>
            <a:picLocks noChangeAspect="1"/>
          </p:cNvPicPr>
          <p:nvPr/>
        </p:nvPicPr>
        <p:blipFill rotWithShape="1">
          <a:blip r:embed="rId2"/>
          <a:srcRect l="19536" r="22115" b="-2"/>
          <a:stretch/>
        </p:blipFill>
        <p:spPr>
          <a:xfrm>
            <a:off x="4631367" y="403661"/>
            <a:ext cx="3292774" cy="2967319"/>
          </a:xfrm>
          <a:custGeom>
            <a:avLst/>
            <a:gdLst/>
            <a:ahLst/>
            <a:cxnLst/>
            <a:rect l="l" t="t" r="r" b="b"/>
            <a:pathLst>
              <a:path w="3292774" h="2967319">
                <a:moveTo>
                  <a:pt x="225406" y="0"/>
                </a:moveTo>
                <a:lnTo>
                  <a:pt x="3292774" y="0"/>
                </a:lnTo>
                <a:lnTo>
                  <a:pt x="3292774" y="2967319"/>
                </a:lnTo>
                <a:lnTo>
                  <a:pt x="941" y="2967319"/>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pic>
        <p:nvPicPr>
          <p:cNvPr id="6" name="Picture 5">
            <a:extLst>
              <a:ext uri="{FF2B5EF4-FFF2-40B4-BE49-F238E27FC236}">
                <a16:creationId xmlns:a16="http://schemas.microsoft.com/office/drawing/2014/main" id="{C5B80DAE-0C4F-443F-8146-4B4FFD1739B3}"/>
              </a:ext>
            </a:extLst>
          </p:cNvPr>
          <p:cNvPicPr>
            <a:picLocks noChangeAspect="1"/>
          </p:cNvPicPr>
          <p:nvPr/>
        </p:nvPicPr>
        <p:blipFill rotWithShape="1">
          <a:blip r:embed="rId3"/>
          <a:srcRect l="21686" r="21126" b="2"/>
          <a:stretch/>
        </p:blipFill>
        <p:spPr>
          <a:xfrm>
            <a:off x="7924141" y="0"/>
            <a:ext cx="3926091" cy="3586971"/>
          </a:xfrm>
          <a:prstGeom prst="rect">
            <a:avLst/>
          </a:prstGeom>
        </p:spPr>
      </p:pic>
      <p:pic>
        <p:nvPicPr>
          <p:cNvPr id="4" name="Picture 3">
            <a:extLst>
              <a:ext uri="{FF2B5EF4-FFF2-40B4-BE49-F238E27FC236}">
                <a16:creationId xmlns:a16="http://schemas.microsoft.com/office/drawing/2014/main" id="{8087E512-90D6-4635-B642-03C2456B0136}"/>
              </a:ext>
            </a:extLst>
          </p:cNvPr>
          <p:cNvPicPr>
            <a:picLocks noChangeAspect="1"/>
          </p:cNvPicPr>
          <p:nvPr/>
        </p:nvPicPr>
        <p:blipFill rotWithShape="1">
          <a:blip r:embed="rId4"/>
          <a:srcRect r="3621"/>
          <a:stretch/>
        </p:blipFill>
        <p:spPr>
          <a:xfrm>
            <a:off x="4920732" y="3676040"/>
            <a:ext cx="6584608" cy="3011751"/>
          </a:xfrm>
          <a:custGeom>
            <a:avLst/>
            <a:gdLst/>
            <a:ahLst/>
            <a:cxnLst/>
            <a:rect l="l" t="t" r="r" b="b"/>
            <a:pathLst>
              <a:path w="6584608" h="3011751">
                <a:moveTo>
                  <a:pt x="0" y="0"/>
                </a:moveTo>
                <a:lnTo>
                  <a:pt x="6584608" y="0"/>
                </a:lnTo>
                <a:lnTo>
                  <a:pt x="6584608" y="3011751"/>
                </a:lnTo>
                <a:lnTo>
                  <a:pt x="225659" y="3011751"/>
                </a:lnTo>
                <a:lnTo>
                  <a:pt x="213588" y="2933486"/>
                </a:lnTo>
                <a:lnTo>
                  <a:pt x="202297" y="2857210"/>
                </a:lnTo>
                <a:lnTo>
                  <a:pt x="190379" y="2766405"/>
                </a:lnTo>
                <a:lnTo>
                  <a:pt x="176108" y="2658649"/>
                </a:lnTo>
                <a:lnTo>
                  <a:pt x="161054" y="2539392"/>
                </a:lnTo>
                <a:lnTo>
                  <a:pt x="145215" y="2405001"/>
                </a:lnTo>
                <a:lnTo>
                  <a:pt x="128435" y="2258502"/>
                </a:lnTo>
                <a:lnTo>
                  <a:pt x="111655" y="2099290"/>
                </a:lnTo>
                <a:lnTo>
                  <a:pt x="94562" y="1929788"/>
                </a:lnTo>
                <a:lnTo>
                  <a:pt x="78723" y="1746967"/>
                </a:lnTo>
                <a:lnTo>
                  <a:pt x="63512" y="1555671"/>
                </a:lnTo>
                <a:lnTo>
                  <a:pt x="49711" y="1353478"/>
                </a:lnTo>
                <a:lnTo>
                  <a:pt x="36539" y="1142810"/>
                </a:lnTo>
                <a:lnTo>
                  <a:pt x="24150" y="923062"/>
                </a:lnTo>
                <a:lnTo>
                  <a:pt x="19759" y="810464"/>
                </a:lnTo>
                <a:lnTo>
                  <a:pt x="14897" y="695444"/>
                </a:lnTo>
                <a:lnTo>
                  <a:pt x="10350" y="578608"/>
                </a:lnTo>
                <a:lnTo>
                  <a:pt x="7370" y="461167"/>
                </a:lnTo>
                <a:lnTo>
                  <a:pt x="4704" y="341304"/>
                </a:lnTo>
                <a:lnTo>
                  <a:pt x="1881" y="220231"/>
                </a:lnTo>
                <a:lnTo>
                  <a:pt x="0" y="96736"/>
                </a:lnTo>
                <a:close/>
              </a:path>
            </a:pathLst>
          </a:custGeom>
        </p:spPr>
      </p:pic>
      <p:sp>
        <p:nvSpPr>
          <p:cNvPr id="13"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623800" y="184530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Tree>
    <p:extLst>
      <p:ext uri="{BB962C8B-B14F-4D97-AF65-F5344CB8AC3E}">
        <p14:creationId xmlns:p14="http://schemas.microsoft.com/office/powerpoint/2010/main" val="278370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BE4897-C7A1-4E8C-B5A5-8797DAC6D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C300240B-912F-4AD7-AE1B-923B3F987C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4" name="Freeform: Shape 13">
            <a:extLst>
              <a:ext uri="{FF2B5EF4-FFF2-40B4-BE49-F238E27FC236}">
                <a16:creationId xmlns:a16="http://schemas.microsoft.com/office/drawing/2014/main" id="{6421EF78-B00C-42F8-8908-2CF3E417CB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6" name="Freeform 5">
            <a:extLst>
              <a:ext uri="{FF2B5EF4-FFF2-40B4-BE49-F238E27FC236}">
                <a16:creationId xmlns:a16="http://schemas.microsoft.com/office/drawing/2014/main" id="{F3E0A6DF-2313-4EC2-B95B-212CD48610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1958E402-92A9-400C-BA4B-FFD96285C7BD}"/>
              </a:ext>
            </a:extLst>
          </p:cNvPr>
          <p:cNvSpPr>
            <a:spLocks noGrp="1"/>
          </p:cNvSpPr>
          <p:nvPr>
            <p:ph type="title"/>
          </p:nvPr>
        </p:nvSpPr>
        <p:spPr>
          <a:xfrm>
            <a:off x="1154955" y="973668"/>
            <a:ext cx="2942210" cy="1020232"/>
          </a:xfrm>
        </p:spPr>
        <p:txBody>
          <a:bodyPr>
            <a:normAutofit/>
          </a:bodyPr>
          <a:lstStyle/>
          <a:p>
            <a:pPr>
              <a:lnSpc>
                <a:spcPct val="90000"/>
              </a:lnSpc>
            </a:pPr>
            <a:r>
              <a:rPr lang="en-US" sz="2300">
                <a:solidFill>
                  <a:schemeClr val="tx1"/>
                </a:solidFill>
              </a:rPr>
              <a:t>What makes Black cultural Trending?</a:t>
            </a:r>
          </a:p>
        </p:txBody>
      </p:sp>
      <p:pic>
        <p:nvPicPr>
          <p:cNvPr id="5" name="Picture 4">
            <a:extLst>
              <a:ext uri="{FF2B5EF4-FFF2-40B4-BE49-F238E27FC236}">
                <a16:creationId xmlns:a16="http://schemas.microsoft.com/office/drawing/2014/main" id="{A16D302C-13AE-44C0-BAE7-06C85E701CFD}"/>
              </a:ext>
            </a:extLst>
          </p:cNvPr>
          <p:cNvPicPr>
            <a:picLocks noChangeAspect="1"/>
          </p:cNvPicPr>
          <p:nvPr/>
        </p:nvPicPr>
        <p:blipFill rotWithShape="1">
          <a:blip r:embed="rId2"/>
          <a:srcRect l="20043" r="15409"/>
          <a:stretch/>
        </p:blipFill>
        <p:spPr>
          <a:xfrm>
            <a:off x="8472236" y="803751"/>
            <a:ext cx="3113904" cy="5250498"/>
          </a:xfrm>
          <a:prstGeom prst="rect">
            <a:avLst/>
          </a:prstGeom>
        </p:spPr>
      </p:pic>
      <p:sp>
        <p:nvSpPr>
          <p:cNvPr id="18" name="Rectangle 17">
            <a:extLst>
              <a:ext uri="{FF2B5EF4-FFF2-40B4-BE49-F238E27FC236}">
                <a16:creationId xmlns:a16="http://schemas.microsoft.com/office/drawing/2014/main" id="{B083B194-504C-4B70-B8F6-80C51076FD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E9BF1AE2-40FC-4B8F-B531-AB84540A2C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1C4EB7C1-42EF-4F28-AF4F-02E879CB6A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5FBEBF4-57E9-4C31-8F2B-B872675443DA}"/>
              </a:ext>
            </a:extLst>
          </p:cNvPr>
          <p:cNvSpPr>
            <a:spLocks noGrp="1"/>
          </p:cNvSpPr>
          <p:nvPr>
            <p:ph idx="1"/>
          </p:nvPr>
        </p:nvSpPr>
        <p:spPr>
          <a:xfrm>
            <a:off x="1154955" y="2120900"/>
            <a:ext cx="3133726" cy="3898900"/>
          </a:xfrm>
        </p:spPr>
        <p:txBody>
          <a:bodyPr>
            <a:normAutofit/>
          </a:bodyPr>
          <a:lstStyle/>
          <a:p>
            <a:r>
              <a:rPr lang="en-US" dirty="0">
                <a:solidFill>
                  <a:schemeClr val="tx1"/>
                </a:solidFill>
              </a:rPr>
              <a:t>In many ways Black cultural trends allow people to express themselves, show creativity, and gives  awareness to issues that are being wrongly accused as wild lifestyle.</a:t>
            </a:r>
          </a:p>
        </p:txBody>
      </p:sp>
      <p:pic>
        <p:nvPicPr>
          <p:cNvPr id="4" name="Picture 3">
            <a:extLst>
              <a:ext uri="{FF2B5EF4-FFF2-40B4-BE49-F238E27FC236}">
                <a16:creationId xmlns:a16="http://schemas.microsoft.com/office/drawing/2014/main" id="{1536DE5E-E659-4E8D-923F-7E38DD2129B6}"/>
              </a:ext>
            </a:extLst>
          </p:cNvPr>
          <p:cNvPicPr>
            <a:picLocks noChangeAspect="1"/>
          </p:cNvPicPr>
          <p:nvPr/>
        </p:nvPicPr>
        <p:blipFill rotWithShape="1">
          <a:blip r:embed="rId3"/>
          <a:srcRect l="26304" r="14390" b="2"/>
          <a:stretch/>
        </p:blipFill>
        <p:spPr>
          <a:xfrm>
            <a:off x="5194607" y="803751"/>
            <a:ext cx="3113903" cy="5250498"/>
          </a:xfrm>
          <a:prstGeom prst="rect">
            <a:avLst/>
          </a:prstGeom>
        </p:spPr>
      </p:pic>
    </p:spTree>
    <p:extLst>
      <p:ext uri="{BB962C8B-B14F-4D97-AF65-F5344CB8AC3E}">
        <p14:creationId xmlns:p14="http://schemas.microsoft.com/office/powerpoint/2010/main" val="167938334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A13EA-C9E5-4120-8305-4412AAB8D0B1}"/>
              </a:ext>
            </a:extLst>
          </p:cNvPr>
          <p:cNvSpPr>
            <a:spLocks noGrp="1"/>
          </p:cNvSpPr>
          <p:nvPr>
            <p:ph type="title"/>
          </p:nvPr>
        </p:nvSpPr>
        <p:spPr/>
        <p:txBody>
          <a:bodyPr/>
          <a:lstStyle/>
          <a:p>
            <a:r>
              <a:rPr lang="en-US" dirty="0"/>
              <a:t>What is being done now?</a:t>
            </a:r>
          </a:p>
        </p:txBody>
      </p:sp>
      <p:sp>
        <p:nvSpPr>
          <p:cNvPr id="3" name="Content Placeholder 2">
            <a:extLst>
              <a:ext uri="{FF2B5EF4-FFF2-40B4-BE49-F238E27FC236}">
                <a16:creationId xmlns:a16="http://schemas.microsoft.com/office/drawing/2014/main" id="{60A41DB7-93A4-49CA-86F0-A8F83A80708D}"/>
              </a:ext>
            </a:extLst>
          </p:cNvPr>
          <p:cNvSpPr>
            <a:spLocks noGrp="1"/>
          </p:cNvSpPr>
          <p:nvPr>
            <p:ph idx="1"/>
          </p:nvPr>
        </p:nvSpPr>
        <p:spPr/>
        <p:txBody>
          <a:bodyPr/>
          <a:lstStyle/>
          <a:p>
            <a:r>
              <a:rPr lang="en-US" dirty="0"/>
              <a:t>To be honest everyone is going to try to take a trend from any culture and try to make it their own, but to go about it the right way is to ask for consent to using that cultural trend. It may see bazaar to “ask permission” for  another race to make a trend out of another race’s culture. However no matter who is making the cultural appropriation any better.</a:t>
            </a:r>
          </a:p>
        </p:txBody>
      </p:sp>
      <p:pic>
        <p:nvPicPr>
          <p:cNvPr id="4" name="Picture 3">
            <a:extLst>
              <a:ext uri="{FF2B5EF4-FFF2-40B4-BE49-F238E27FC236}">
                <a16:creationId xmlns:a16="http://schemas.microsoft.com/office/drawing/2014/main" id="{901C4C44-194F-423D-AC55-BFAAA4159ECE}"/>
              </a:ext>
            </a:extLst>
          </p:cNvPr>
          <p:cNvPicPr>
            <a:picLocks noChangeAspect="1"/>
          </p:cNvPicPr>
          <p:nvPr/>
        </p:nvPicPr>
        <p:blipFill>
          <a:blip r:embed="rId2"/>
          <a:stretch>
            <a:fillRect/>
          </a:stretch>
        </p:blipFill>
        <p:spPr>
          <a:xfrm>
            <a:off x="1832097" y="4311650"/>
            <a:ext cx="2619375" cy="1743075"/>
          </a:xfrm>
          <a:prstGeom prst="rect">
            <a:avLst/>
          </a:prstGeom>
        </p:spPr>
      </p:pic>
      <p:pic>
        <p:nvPicPr>
          <p:cNvPr id="5" name="Picture 4">
            <a:extLst>
              <a:ext uri="{FF2B5EF4-FFF2-40B4-BE49-F238E27FC236}">
                <a16:creationId xmlns:a16="http://schemas.microsoft.com/office/drawing/2014/main" id="{E8C0D878-0926-44E3-BA79-E19D77D00D94}"/>
              </a:ext>
            </a:extLst>
          </p:cNvPr>
          <p:cNvPicPr>
            <a:picLocks noChangeAspect="1"/>
          </p:cNvPicPr>
          <p:nvPr/>
        </p:nvPicPr>
        <p:blipFill>
          <a:blip r:embed="rId3"/>
          <a:stretch>
            <a:fillRect/>
          </a:stretch>
        </p:blipFill>
        <p:spPr>
          <a:xfrm>
            <a:off x="4851524" y="4127497"/>
            <a:ext cx="3645362" cy="2730503"/>
          </a:xfrm>
          <a:prstGeom prst="rect">
            <a:avLst/>
          </a:prstGeom>
        </p:spPr>
      </p:pic>
      <p:pic>
        <p:nvPicPr>
          <p:cNvPr id="6" name="Picture 5">
            <a:extLst>
              <a:ext uri="{FF2B5EF4-FFF2-40B4-BE49-F238E27FC236}">
                <a16:creationId xmlns:a16="http://schemas.microsoft.com/office/drawing/2014/main" id="{0F70A4E0-034A-44F6-A2B4-14481E2D7578}"/>
              </a:ext>
            </a:extLst>
          </p:cNvPr>
          <p:cNvPicPr>
            <a:picLocks noChangeAspect="1"/>
          </p:cNvPicPr>
          <p:nvPr/>
        </p:nvPicPr>
        <p:blipFill>
          <a:blip r:embed="rId4"/>
          <a:stretch>
            <a:fillRect/>
          </a:stretch>
        </p:blipFill>
        <p:spPr>
          <a:xfrm>
            <a:off x="9245770" y="4378472"/>
            <a:ext cx="2619375" cy="1743075"/>
          </a:xfrm>
          <a:prstGeom prst="rect">
            <a:avLst/>
          </a:prstGeom>
        </p:spPr>
      </p:pic>
    </p:spTree>
    <p:extLst>
      <p:ext uri="{BB962C8B-B14F-4D97-AF65-F5344CB8AC3E}">
        <p14:creationId xmlns:p14="http://schemas.microsoft.com/office/powerpoint/2010/main" val="8981481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79</TotalTime>
  <Words>271</Words>
  <Application>Microsoft Office PowerPoint</Application>
  <PresentationFormat>Widescreen</PresentationFormat>
  <Paragraphs>10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Century Gothic</vt:lpstr>
      <vt:lpstr>Wingdings 3</vt:lpstr>
      <vt:lpstr>Ion Boardroom</vt:lpstr>
      <vt:lpstr>Cultural Appropriation</vt:lpstr>
      <vt:lpstr>Bio</vt:lpstr>
      <vt:lpstr>Trends that are being copied </vt:lpstr>
      <vt:lpstr>What makes Black cultural Trending?</vt:lpstr>
      <vt:lpstr>What is being done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Appropriation</dc:title>
  <dc:creator>Anique Frazier</dc:creator>
  <cp:lastModifiedBy>William P. Wattles</cp:lastModifiedBy>
  <cp:revision>5</cp:revision>
  <dcterms:created xsi:type="dcterms:W3CDTF">2020-04-27T04:12:47Z</dcterms:created>
  <dcterms:modified xsi:type="dcterms:W3CDTF">2020-04-27T13:53:33Z</dcterms:modified>
</cp:coreProperties>
</file>