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71" r:id="rId2"/>
    <p:sldId id="35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355" r:id="rId12"/>
    <p:sldId id="362" r:id="rId13"/>
    <p:sldId id="280" r:id="rId14"/>
    <p:sldId id="281" r:id="rId15"/>
    <p:sldId id="282" r:id="rId16"/>
    <p:sldId id="283" r:id="rId17"/>
    <p:sldId id="284" r:id="rId18"/>
    <p:sldId id="338" r:id="rId19"/>
    <p:sldId id="339" r:id="rId20"/>
    <p:sldId id="285" r:id="rId21"/>
    <p:sldId id="363" r:id="rId22"/>
    <p:sldId id="286" r:id="rId23"/>
    <p:sldId id="324" r:id="rId24"/>
    <p:sldId id="364" r:id="rId25"/>
    <p:sldId id="287" r:id="rId26"/>
    <p:sldId id="291" r:id="rId27"/>
    <p:sldId id="293" r:id="rId28"/>
    <p:sldId id="294" r:id="rId29"/>
    <p:sldId id="295" r:id="rId30"/>
    <p:sldId id="296" r:id="rId31"/>
    <p:sldId id="323" r:id="rId32"/>
    <p:sldId id="297" r:id="rId33"/>
    <p:sldId id="298" r:id="rId34"/>
    <p:sldId id="349" r:id="rId35"/>
    <p:sldId id="299" r:id="rId36"/>
    <p:sldId id="356" r:id="rId37"/>
    <p:sldId id="357" r:id="rId38"/>
    <p:sldId id="358" r:id="rId39"/>
    <p:sldId id="359" r:id="rId40"/>
    <p:sldId id="360" r:id="rId41"/>
    <p:sldId id="361" r:id="rId42"/>
    <p:sldId id="301" r:id="rId43"/>
    <p:sldId id="302" r:id="rId44"/>
    <p:sldId id="321" r:id="rId45"/>
    <p:sldId id="322" r:id="rId46"/>
    <p:sldId id="303" r:id="rId47"/>
    <p:sldId id="343" r:id="rId48"/>
    <p:sldId id="344" r:id="rId49"/>
    <p:sldId id="305" r:id="rId50"/>
    <p:sldId id="270" r:id="rId51"/>
    <p:sldId id="350" r:id="rId52"/>
    <p:sldId id="351" r:id="rId53"/>
    <p:sldId id="308" r:id="rId54"/>
    <p:sldId id="310" r:id="rId55"/>
    <p:sldId id="311" r:id="rId56"/>
    <p:sldId id="312" r:id="rId57"/>
    <p:sldId id="313" r:id="rId58"/>
    <p:sldId id="317" r:id="rId59"/>
    <p:sldId id="345" r:id="rId60"/>
    <p:sldId id="318" r:id="rId61"/>
    <p:sldId id="346" r:id="rId62"/>
    <p:sldId id="347" r:id="rId63"/>
    <p:sldId id="348" r:id="rId64"/>
    <p:sldId id="319" r:id="rId65"/>
    <p:sldId id="320" r:id="rId66"/>
    <p:sldId id="314" r:id="rId67"/>
    <p:sldId id="315" r:id="rId68"/>
    <p:sldId id="316" r:id="rId6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6600"/>
    <a:srgbClr val="FFFF99"/>
    <a:srgbClr val="66FFFF"/>
    <a:srgbClr val="000099"/>
    <a:srgbClr val="FFFF66"/>
    <a:srgbClr val="F76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jpe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jpe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77483E4A-2FE8-4BEA-8225-F9FB5FA0E834}" type="slidenum">
              <a:rPr lang="en-US" sz="1400"/>
              <a:pPr algn="r"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10082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F4779AC0-5BE5-4829-A08E-DBC0C22645E0}" type="slidenum">
              <a:rPr lang="en-US" sz="1400"/>
              <a:pPr algn="r"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5804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037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498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46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34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386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2576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7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11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78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0269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560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475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3979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5263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4782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EF4058-FBB1-48E9-AB31-D826D106E59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5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3852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0584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567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80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73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2653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0294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1059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15610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8D40878-28A9-430E-8682-2BD865E74365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8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D4B0667-3B7E-4FB4-897F-FF47DE0D8743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5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807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464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607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2:55 to part on </a:t>
            </a:r>
            <a:r>
              <a:rPr lang="en-US" dirty="0" err="1" smtClean="0"/>
              <a:t>moneyball</a:t>
            </a:r>
            <a:r>
              <a:rPr lang="en-US" baseline="0" dirty="0" smtClean="0"/>
              <a:t> and intuition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0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3242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8440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39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55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4381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27635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94969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0742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18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10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9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99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1756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5215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931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63998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3666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314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622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746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69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36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ytimes.com/interactive/2015/02/17/upshot/what-do-people-actually-order-at-chipotle.html?smid=fb-nytimes&amp;bicmst=1409232722000&amp;bicmet=1419773522000&amp;bicmp=AD&amp;smtyp=aut&amp;bicmlukp=WT.mc_id&amp;_r=0&amp;abt=0002&amp;abg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statbook.com/stat_sim/sampling_dist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anne_milgram_why_smart_statistics_are_the_key_to_fighting_crim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washingtonpost.com/wp-srv/special/health/weight-of-the-world-bmi/?hpid=artslot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jpeg"/><Relationship Id="rId4" Type="http://schemas.openxmlformats.org/officeDocument/2006/relationships/image" Target="../media/image18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09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Sampling Distributions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Psychology 302</a:t>
            </a:r>
          </a:p>
          <a:p>
            <a:pPr>
              <a:defRPr/>
            </a:pPr>
            <a:r>
              <a:rPr lang="en-US" smtClean="0"/>
              <a:t>William P. Wattles,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Relative Frequency 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(.20)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752600" y="28194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581400" y="30480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276600" y="48768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828800" y="46482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648200" y="48006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7162800" y="32766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743200" y="38862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943600" y="34290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4267200" y="35814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6172200" y="44958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4724400" y="26670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2819400" y="22860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4038600" y="16002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6019800" y="18288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6629400" y="23622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9814" r="37709" b="10556"/>
          <a:stretch/>
        </p:blipFill>
        <p:spPr bwMode="auto">
          <a:xfrm>
            <a:off x="1371600" y="133350"/>
            <a:ext cx="6608799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9814" r="37709" b="10556"/>
          <a:stretch/>
        </p:blipFill>
        <p:spPr bwMode="auto">
          <a:xfrm>
            <a:off x="1371600" y="133350"/>
            <a:ext cx="6608799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248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8/20= 40% =2/5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Probability Distribution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probability distribution of a random variable tells us the possible values of the variable and the probability associated with each value.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Raw Score Frequency  Distribution.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2796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Raw Score Probability  Distribution.</a:t>
            </a: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62796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Frequency distribution versus probability distribution</a:t>
            </a: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Given the formula for probability it is clear that the curves will be the same.</a:t>
            </a:r>
          </a:p>
          <a:p>
            <a:pPr>
              <a:defRPr/>
            </a:pPr>
            <a:r>
              <a:rPr lang="en-US" smtClean="0"/>
              <a:t>The relative frequency of scores in the population equals the probability of those scores.</a:t>
            </a:r>
          </a:p>
          <a:p>
            <a:pPr>
              <a:defRPr/>
            </a:pPr>
            <a:r>
              <a:rPr lang="en-US" smtClean="0"/>
              <a:t>Y axis is probability rather than frequency.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Normal curve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the data are normal we can use table A to determine the probability of an event.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normally distributed data</a:t>
            </a:r>
            <a:endParaRPr lang="en-US" dirty="0"/>
          </a:p>
        </p:txBody>
      </p:sp>
      <p:pic>
        <p:nvPicPr>
          <p:cNvPr id="1064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t="14673" r="22596"/>
          <a:stretch/>
        </p:blipFill>
        <p:spPr bwMode="auto">
          <a:xfrm>
            <a:off x="1219200" y="1892842"/>
            <a:ext cx="6324600" cy="49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-4074" r="24428" b="38889"/>
          <a:stretch/>
        </p:blipFill>
        <p:spPr bwMode="auto">
          <a:xfrm>
            <a:off x="-19050" y="152400"/>
            <a:ext cx="96964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4108"/>
            <a:ext cx="7772400" cy="5761892"/>
          </a:xfrm>
        </p:spPr>
        <p:txBody>
          <a:bodyPr/>
          <a:lstStyle/>
          <a:p>
            <a:r>
              <a:rPr lang="en-US" dirty="0">
                <a:effectLst/>
              </a:rPr>
              <a:t>I got the job!!! I am the new Human Resource Recruitment Specialist for </a:t>
            </a:r>
            <a:r>
              <a:rPr lang="en-US" dirty="0" smtClean="0">
                <a:effectLst/>
              </a:rPr>
              <a:t>…I </a:t>
            </a:r>
            <a:r>
              <a:rPr lang="en-US" dirty="0">
                <a:effectLst/>
              </a:rPr>
              <a:t>would be involved in all branches. BEST PART... most of my job has to do with job analysis and performance, retention and turnover trends! (ALL STATISTICS and Behavior analysis) I will always apply what I learned at Francis Marion </a:t>
            </a:r>
            <a:r>
              <a:rPr lang="en-US" dirty="0" smtClean="0">
                <a:effectLst/>
              </a:rPr>
              <a:t>…Thank </a:t>
            </a:r>
            <a:r>
              <a:rPr lang="en-US" dirty="0">
                <a:effectLst/>
              </a:rPr>
              <a:t>you so much for your continued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Using the standard normal curve to describe samples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Instead of using a frequency distribution of raw scores we will obtain a frequency distribution of sample statistics </a:t>
            </a:r>
          </a:p>
          <a:p>
            <a:pPr>
              <a:defRPr/>
            </a:pPr>
            <a:r>
              <a:rPr lang="en-US" dirty="0" smtClean="0"/>
              <a:t>Called a sampling distribution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22732"/>
            <a:ext cx="2700637" cy="48605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30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Sampling Variability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fact that different random samples will choose different subjects and no doubt produce a different value for the statistic.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Distribution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http://onlinestatbook.com/stat_sim/sampling_dist/index.html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" y="76200"/>
            <a:ext cx="9132278" cy="6781800"/>
          </a:xfrm>
        </p:spPr>
      </p:pic>
    </p:spTree>
    <p:extLst>
      <p:ext uri="{BB962C8B-B14F-4D97-AF65-F5344CB8AC3E}">
        <p14:creationId xmlns:p14="http://schemas.microsoft.com/office/powerpoint/2010/main" val="13677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Sampling Distribution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values that the statistic can take and the relative frequency of each.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Sampling Variability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 phenomenon-individual outcomes are uncertain but regularly distributed.</a:t>
            </a:r>
          </a:p>
          <a:p>
            <a:pPr>
              <a:defRPr/>
            </a:pPr>
            <a:r>
              <a:rPr lang="en-US" smtClean="0"/>
              <a:t>Probability of an outcome is the proportion of times the outcome would occur in a long series of repetitions.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A sampling distribution of the means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provides us with a theoretical </a:t>
            </a:r>
            <a:r>
              <a:rPr lang="en-US" b="1" smtClean="0"/>
              <a:t>probability distribution</a:t>
            </a:r>
            <a:r>
              <a:rPr lang="en-US" smtClean="0"/>
              <a:t> that describes the probability of obtaining any sample mean when we randomly select a sample of a particular N from a particular raw score population.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A sampling distribution of the means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the distribution of all possible values of random sample means when an infinite number of samples of the same size are selected from one raw score population.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Sampling distributions.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 axis still measures frequency</a:t>
            </a:r>
          </a:p>
          <a:p>
            <a:pPr>
              <a:defRPr/>
            </a:pPr>
            <a:r>
              <a:rPr lang="en-US" smtClean="0"/>
              <a:t>X axis now measures values the statistic (I.e., the sample mean) can take rather than values of the individual raw score.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American Size Survey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00100" y="2057400"/>
          <a:ext cx="7543800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3009960" imgH="976320" progId="Excel.Sheet.8">
                  <p:embed/>
                </p:oleObj>
              </mc:Choice>
              <mc:Fallback>
                <p:oleObj name="Worksheet" r:id="rId4" imgW="3009960" imgH="97632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057400"/>
                        <a:ext cx="7543800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Sampling distributions.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variability will be much less.  It is easier to get one extreme score than to get a bunch of extreme scores</a:t>
            </a:r>
          </a:p>
          <a:p>
            <a:pPr>
              <a:defRPr/>
            </a:pPr>
            <a:r>
              <a:rPr lang="en-US" smtClean="0"/>
              <a:t>Sampling distributions exist for many types of sample statistics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11-box-f07.jpg                                                0033B0DAPMAC-260                       BE74B30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2693988"/>
            <a:ext cx="823118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Raw Score Probability  Distribution.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2796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Sampling Distribution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57375" y="2136775"/>
            <a:ext cx="113665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700">
                <a:solidFill>
                  <a:schemeClr val="bg2"/>
                </a:solidFill>
                <a:latin typeface="Book Antiqua" pitchFamily="18" charset="0"/>
              </a:rPr>
              <a:t>frequency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2796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-513" t="6842" r="30641" b="16078"/>
          <a:stretch/>
        </p:blipFill>
        <p:spPr bwMode="auto">
          <a:xfrm>
            <a:off x="228600" y="1571942"/>
            <a:ext cx="8153400" cy="4981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Characteristics of a sampling distribution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 the samples contain raw scores from the same population</a:t>
            </a:r>
          </a:p>
          <a:p>
            <a:pPr>
              <a:defRPr/>
            </a:pPr>
            <a:r>
              <a:rPr lang="en-US" smtClean="0"/>
              <a:t>All the samples are randomly selected</a:t>
            </a:r>
          </a:p>
          <a:p>
            <a:pPr>
              <a:defRPr/>
            </a:pPr>
            <a:r>
              <a:rPr lang="en-US" smtClean="0"/>
              <a:t>All the samples have the same size N.</a:t>
            </a:r>
          </a:p>
          <a:p>
            <a:pPr>
              <a:defRPr/>
            </a:pPr>
            <a:r>
              <a:rPr lang="en-US" smtClean="0"/>
              <a:t>The sampling distribution represents all possible values of the sample statistic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Standard Error of the Mean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standard error of the mean is a standard deviation calculated just like any other standard deviation.</a:t>
            </a:r>
          </a:p>
          <a:p>
            <a:pPr>
              <a:defRPr/>
            </a:pPr>
            <a:r>
              <a:rPr lang="en-US" smtClean="0"/>
              <a:t>Has a different name because it refers to means not scores</a:t>
            </a:r>
          </a:p>
          <a:p>
            <a:pPr>
              <a:defRPr/>
            </a:pPr>
            <a:r>
              <a:rPr lang="en-US" smtClean="0"/>
              <a:t>Is related to the standard deviation of the raw scores.</a:t>
            </a:r>
          </a:p>
        </p:txBody>
      </p:sp>
    </p:spTree>
    <p:extLst>
      <p:ext uri="{BB962C8B-B14F-4D97-AF65-F5344CB8AC3E}">
        <p14:creationId xmlns:p14="http://schemas.microsoft.com/office/powerpoint/2010/main" val="296696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Standard Error</a:t>
            </a:r>
          </a:p>
        </p:txBody>
      </p:sp>
      <p:graphicFrame>
        <p:nvGraphicFramePr>
          <p:cNvPr id="5122" name="Object 5" descr="Parchment">
            <a:hlinkClick r:id="" action="ppaction://ole?verb=0"/>
          </p:cNvPr>
          <p:cNvGraphicFramePr>
            <a:graphicFrameLocks/>
          </p:cNvGraphicFramePr>
          <p:nvPr/>
        </p:nvGraphicFramePr>
        <p:xfrm>
          <a:off x="962025" y="2438400"/>
          <a:ext cx="7532688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Equation" r:id="rId4" imgW="7530840" imgH="2944800" progId="Equation.3">
                  <p:embed/>
                </p:oleObj>
              </mc:Choice>
              <mc:Fallback>
                <p:oleObj name="Equation" r:id="rId4" imgW="7530840" imgH="2944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438400"/>
                        <a:ext cx="7532688" cy="29464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115799"/>
      </p:ext>
    </p:extLst>
  </p:cSld>
  <p:clrMapOvr>
    <a:masterClrMapping/>
  </p:clrMapOvr>
  <p:transition advTm="4779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standard error of the mean (SEM) </a:t>
            </a:r>
            <a:r>
              <a:rPr lang="en-US" dirty="0" smtClean="0">
                <a:effectLst/>
              </a:rPr>
              <a:t>tells how well we have measured </a:t>
            </a:r>
            <a:r>
              <a:rPr lang="en-US" dirty="0">
                <a:effectLst/>
              </a:rPr>
              <a:t>the mean. It is a measure of how far your sample mean is likely to be from the true population mean. It is expressed in the same units as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standard deviation versus the standard error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• The SD quantifies scatter — how much the values vary from one another.</a:t>
            </a:r>
          </a:p>
          <a:p>
            <a:r>
              <a:rPr lang="en-US" sz="2800" dirty="0">
                <a:effectLst/>
              </a:rPr>
              <a:t>• The SEM quantifies how precisely you know the true mean of the population. It takes into account both the value of the SD and the sample size.</a:t>
            </a:r>
          </a:p>
          <a:p>
            <a:r>
              <a:rPr lang="en-US" sz="2800" dirty="0">
                <a:effectLst/>
              </a:rPr>
              <a:t>•Both SD and SEM are in the same units </a:t>
            </a:r>
            <a:r>
              <a:rPr lang="en-US" sz="2800" dirty="0" smtClean="0">
                <a:effectLst/>
              </a:rPr>
              <a:t>– raw score units.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• The SEM, by definition, is always smaller than the SD</a:t>
            </a:r>
            <a:r>
              <a:rPr lang="en-US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American Size Survey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47700" y="2057400"/>
          <a:ext cx="784860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4" imgW="3617640" imgH="976320" progId="Excel.Sheet.8">
                  <p:embed/>
                </p:oleObj>
              </mc:Choice>
              <mc:Fallback>
                <p:oleObj name="Worksheet" r:id="rId4" imgW="3617640" imgH="97632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057400"/>
                        <a:ext cx="7848600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Law of Large Numbers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 sample size increases, the mean of the sample gets closer to the mean of the population.</a:t>
            </a:r>
          </a:p>
        </p:txBody>
      </p:sp>
      <p:pic>
        <p:nvPicPr>
          <p:cNvPr id="5836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68000" b="46444"/>
          <a:stretch>
            <a:fillRect/>
          </a:stretch>
        </p:blipFill>
        <p:spPr bwMode="auto">
          <a:xfrm>
            <a:off x="4495800" y="2209800"/>
            <a:ext cx="3976311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3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Large 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505200" cy="4114800"/>
          </a:xfrm>
        </p:spPr>
        <p:txBody>
          <a:bodyPr/>
          <a:lstStyle/>
          <a:p>
            <a:r>
              <a:rPr lang="en-US" dirty="0" smtClean="0"/>
              <a:t>As the sample size increases the standard error of the mean (SEM) decreases. </a:t>
            </a:r>
            <a:endParaRPr lang="en-US" dirty="0"/>
          </a:p>
        </p:txBody>
      </p:sp>
      <p:pic>
        <p:nvPicPr>
          <p:cNvPr id="7" name="Content Placeholder 6" descr="Privitera Figure 7.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8000"/>
          <a:stretch>
            <a:fillRect/>
          </a:stretch>
        </p:blipFill>
        <p:spPr>
          <a:xfrm>
            <a:off x="4074436" y="2057400"/>
            <a:ext cx="4648266" cy="2590800"/>
          </a:xfrm>
        </p:spPr>
      </p:pic>
    </p:spTree>
    <p:extLst>
      <p:ext uri="{BB962C8B-B14F-4D97-AF65-F5344CB8AC3E}">
        <p14:creationId xmlns:p14="http://schemas.microsoft.com/office/powerpoint/2010/main" val="33554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Sample Means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Used for measurement data.</a:t>
            </a:r>
          </a:p>
          <a:p>
            <a:pPr>
              <a:defRPr/>
            </a:pPr>
            <a:r>
              <a:rPr lang="en-US" dirty="0" smtClean="0"/>
              <a:t>Less variable than individual observations</a:t>
            </a:r>
          </a:p>
          <a:p>
            <a:pPr>
              <a:defRPr/>
            </a:pPr>
            <a:r>
              <a:rPr lang="en-US" dirty="0" smtClean="0"/>
              <a:t>More normal than individual observations.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Central Limit Theorem: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sampling distribution of means will:</a:t>
            </a:r>
          </a:p>
          <a:p>
            <a:pPr lvl="1">
              <a:defRPr/>
            </a:pPr>
            <a:r>
              <a:rPr lang="en-US" dirty="0" smtClean="0"/>
              <a:t>form an approximately normal distribution.</a:t>
            </a:r>
          </a:p>
          <a:p>
            <a:pPr lvl="1">
              <a:defRPr/>
            </a:pPr>
            <a:r>
              <a:rPr lang="en-US" dirty="0" smtClean="0"/>
              <a:t>have a mean that equals the mean of the raw scores.</a:t>
            </a:r>
          </a:p>
          <a:p>
            <a:pPr lvl="1">
              <a:defRPr/>
            </a:pPr>
            <a:r>
              <a:rPr lang="en-US" dirty="0" smtClean="0"/>
              <a:t>have a standard deviation mathematically related to the standard deviation of the raw scores.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central limit theorem</a:t>
            </a:r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1447800"/>
          </a:xfrm>
        </p:spPr>
        <p:txBody>
          <a:bodyPr/>
          <a:lstStyle/>
          <a:p>
            <a:pPr marL="0" indent="0">
              <a:lnSpc>
                <a:spcPct val="130000"/>
              </a:lnSpc>
              <a:defRPr/>
            </a:pPr>
            <a:endParaRPr lang="en-US" dirty="0"/>
          </a:p>
        </p:txBody>
      </p:sp>
      <p:sp>
        <p:nvSpPr>
          <p:cNvPr id="1256454" name="Text Box 6"/>
          <p:cNvSpPr txBox="1">
            <a:spLocks noChangeArrowheads="1"/>
          </p:cNvSpPr>
          <p:nvPr/>
        </p:nvSpPr>
        <p:spPr bwMode="auto">
          <a:xfrm>
            <a:off x="228600" y="2984500"/>
            <a:ext cx="17526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/>
              <a:t>Population with strongly skewed distribution</a:t>
            </a:r>
          </a:p>
        </p:txBody>
      </p:sp>
      <p:sp>
        <p:nvSpPr>
          <p:cNvPr id="1256455" name="Text Box 7"/>
          <p:cNvSpPr txBox="1">
            <a:spLocks noChangeArrowheads="1"/>
          </p:cNvSpPr>
          <p:nvPr/>
        </p:nvSpPr>
        <p:spPr bwMode="auto">
          <a:xfrm>
            <a:off x="7162800" y="2984500"/>
            <a:ext cx="1676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/>
              <a:t>Sampling distribution of    for </a:t>
            </a:r>
            <a:r>
              <a:rPr lang="en-US" sz="1600" i="1"/>
              <a:t>n </a:t>
            </a:r>
            <a:r>
              <a:rPr lang="en-US" sz="1600"/>
              <a:t>= 2 observations</a:t>
            </a:r>
          </a:p>
        </p:txBody>
      </p:sp>
      <p:sp>
        <p:nvSpPr>
          <p:cNvPr id="1256456" name="Text Box 8"/>
          <p:cNvSpPr txBox="1">
            <a:spLocks noChangeArrowheads="1"/>
          </p:cNvSpPr>
          <p:nvPr/>
        </p:nvSpPr>
        <p:spPr bwMode="auto">
          <a:xfrm>
            <a:off x="479425" y="5138738"/>
            <a:ext cx="15017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/>
              <a:t>Sampling distribution of for </a:t>
            </a:r>
            <a:r>
              <a:rPr lang="en-US" sz="1600" i="1"/>
              <a:t>n </a:t>
            </a:r>
            <a:r>
              <a:rPr lang="en-US" sz="1600"/>
              <a:t>= 10 observations</a:t>
            </a:r>
          </a:p>
        </p:txBody>
      </p:sp>
      <p:sp>
        <p:nvSpPr>
          <p:cNvPr id="1256457" name="Text Box 9"/>
          <p:cNvSpPr txBox="1">
            <a:spLocks noChangeArrowheads="1"/>
          </p:cNvSpPr>
          <p:nvPr/>
        </p:nvSpPr>
        <p:spPr bwMode="auto">
          <a:xfrm>
            <a:off x="7162800" y="5138738"/>
            <a:ext cx="1600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Sampling distribution of </a:t>
            </a:r>
          </a:p>
          <a:p>
            <a:pPr>
              <a:lnSpc>
                <a:spcPct val="110000"/>
              </a:lnSpc>
            </a:pPr>
            <a:r>
              <a:rPr lang="en-US" sz="1600"/>
              <a:t>     for </a:t>
            </a:r>
            <a:r>
              <a:rPr lang="en-US" sz="1600" i="1"/>
              <a:t>n </a:t>
            </a:r>
            <a:r>
              <a:rPr lang="en-US" sz="1600"/>
              <a:t>= 25 </a:t>
            </a:r>
          </a:p>
          <a:p>
            <a:pPr>
              <a:lnSpc>
                <a:spcPct val="110000"/>
              </a:lnSpc>
            </a:pPr>
            <a:r>
              <a:rPr lang="en-US" sz="1600"/>
              <a:t>observations</a:t>
            </a:r>
          </a:p>
        </p:txBody>
      </p:sp>
      <p:pic>
        <p:nvPicPr>
          <p:cNvPr id="1256459" name="Picture 11" descr="figure-10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33600" y="2667000"/>
            <a:ext cx="5029200" cy="4022725"/>
          </a:xfrm>
          <a:noFill/>
        </p:spPr>
      </p:pic>
      <p:pic>
        <p:nvPicPr>
          <p:cNvPr id="1256463" name="Picture 15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715000"/>
            <a:ext cx="227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6467" name="Picture 19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715000"/>
            <a:ext cx="227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6469" name="Picture 21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581400"/>
            <a:ext cx="227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00400" y="1981200"/>
          <a:ext cx="333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6" imgW="139680" imgH="164880" progId="">
                  <p:embed/>
                </p:oleObj>
              </mc:Choice>
              <mc:Fallback>
                <p:oleObj name="Equation" r:id="rId6" imgW="139680" imgH="16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0"/>
                        <a:ext cx="333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4" grpId="0"/>
      <p:bldP spid="1256455" grpId="0"/>
      <p:bldP spid="1256456" grpId="0"/>
      <p:bldP spid="12564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FFFF00"/>
                </a:solidFill>
              </a:rPr>
              <a:t>How large a sample size?</a:t>
            </a:r>
          </a:p>
        </p:txBody>
      </p:sp>
      <p:sp>
        <p:nvSpPr>
          <p:cNvPr id="1257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29600" cy="3429000"/>
          </a:xfrm>
        </p:spPr>
        <p:txBody>
          <a:bodyPr/>
          <a:lstStyle/>
          <a:p>
            <a:pPr marL="0" indent="0">
              <a:lnSpc>
                <a:spcPct val="13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marL="439738" lvl="1">
              <a:lnSpc>
                <a:spcPct val="130000"/>
              </a:lnSpc>
              <a:defRPr/>
            </a:pPr>
            <a:r>
              <a:rPr lang="en-US" dirty="0"/>
              <a:t>A sample size of 25 is generally enough to obtain a normal sampling distribution from a strong </a:t>
            </a:r>
            <a:r>
              <a:rPr lang="en-US" dirty="0" err="1" smtClean="0"/>
              <a:t>skewness</a:t>
            </a:r>
            <a:r>
              <a:rPr lang="en-US" dirty="0" smtClean="0"/>
              <a:t> or even mild outliers.</a:t>
            </a:r>
          </a:p>
          <a:p>
            <a:pPr marL="439738" lvl="1">
              <a:lnSpc>
                <a:spcPct val="130000"/>
              </a:lnSpc>
              <a:spcBef>
                <a:spcPct val="55000"/>
              </a:spcBef>
              <a:defRPr/>
            </a:pPr>
            <a:r>
              <a:rPr lang="en-US" dirty="0" smtClean="0"/>
              <a:t>A sample size of 40 will typically be good enough to overcome extreme </a:t>
            </a:r>
            <a:r>
              <a:rPr lang="en-US" dirty="0" err="1" smtClean="0"/>
              <a:t>skewness</a:t>
            </a:r>
            <a:r>
              <a:rPr lang="en-US" dirty="0" smtClean="0"/>
              <a:t> and outliers.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Standard Error of the Mean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standard error of the mean is a standard deviation calculated just like any other standard deviation.</a:t>
            </a:r>
          </a:p>
          <a:p>
            <a:pPr>
              <a:defRPr/>
            </a:pPr>
            <a:r>
              <a:rPr lang="en-US" smtClean="0"/>
              <a:t>Has a different name because it refers to means not scores</a:t>
            </a:r>
          </a:p>
          <a:p>
            <a:pPr>
              <a:defRPr/>
            </a:pPr>
            <a:r>
              <a:rPr lang="en-US" smtClean="0"/>
              <a:t>Is related to the standard deviation of the raw scores.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48" y="2209800"/>
            <a:ext cx="4398729" cy="4038599"/>
          </a:xfrm>
        </p:spPr>
      </p:pic>
    </p:spTree>
    <p:extLst>
      <p:ext uri="{BB962C8B-B14F-4D97-AF65-F5344CB8AC3E}">
        <p14:creationId xmlns:p14="http://schemas.microsoft.com/office/powerpoint/2010/main" val="42877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Standard error of the mean tells you how accurate your estimate of the mean is likely to be.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3" y="1752600"/>
            <a:ext cx="7942709" cy="47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Standard Score</a:t>
            </a:r>
          </a:p>
        </p:txBody>
      </p:sp>
      <p:graphicFrame>
        <p:nvGraphicFramePr>
          <p:cNvPr id="6146" name="Object 5" descr="Stationery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2590800"/>
          <a:ext cx="748665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4" imgW="7484760" imgH="2334960" progId="Equation.3">
                  <p:embed/>
                </p:oleObj>
              </mc:Choice>
              <mc:Fallback>
                <p:oleObj name="Equation" r:id="rId4" imgW="7484760" imgH="2334960" progId="Equation.3">
                  <p:embed/>
                  <p:pic>
                    <p:nvPicPr>
                      <p:cNvPr id="0" name="Object 5" descr="Stationery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7486650" cy="23368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296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Statistical Inference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 use information from a sample to infer something about a wider population. </a:t>
            </a:r>
          </a:p>
          <a:p>
            <a:pPr>
              <a:defRPr/>
            </a:pPr>
            <a:r>
              <a:rPr lang="en-US" dirty="0" smtClean="0"/>
              <a:t>American Size Survey Measured 10,000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End</a:t>
            </a:r>
          </a:p>
        </p:txBody>
      </p:sp>
      <p:pic>
        <p:nvPicPr>
          <p:cNvPr id="4" name="Picture 3" descr="shoredr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8167914" cy="56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64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26111" r="30208"/>
          <a:stretch/>
        </p:blipFill>
        <p:spPr bwMode="auto">
          <a:xfrm>
            <a:off x="0" y="19050"/>
            <a:ext cx="91440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Correlation example</a:t>
            </a:r>
            <a:endParaRPr lang="en-US"/>
          </a:p>
        </p:txBody>
      </p:sp>
      <p:pic>
        <p:nvPicPr>
          <p:cNvPr id="10240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9629" r="37500" b="18519"/>
          <a:stretch>
            <a:fillRect/>
          </a:stretch>
        </p:blipFill>
        <p:spPr bwMode="auto">
          <a:xfrm>
            <a:off x="914400" y="2018453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3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a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410200" y="304800"/>
            <a:ext cx="2514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The End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Percentile score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percentile rank indicates the percentage of a reference or norm group obtaining scores equal to or less than the test-taker's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 1</a:t>
            </a:r>
          </a:p>
        </p:txBody>
      </p:sp>
      <p:sp>
        <p:nvSpPr>
          <p:cNvPr id="24678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54" y="2895600"/>
            <a:ext cx="3839242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95600"/>
            <a:ext cx="3349625" cy="2343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 2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2438400" cy="150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7170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733800" y="1905000"/>
          <a:ext cx="4013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5" imgW="863280" imgH="203040" progId="Equation.3">
                  <p:embed/>
                </p:oleObj>
              </mc:Choice>
              <mc:Fallback>
                <p:oleObj name="Equation" r:id="rId5" imgW="863280" imgH="20304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05000"/>
                        <a:ext cx="4013200" cy="1447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886200" y="3810000"/>
            <a:ext cx="3730625" cy="5191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=</a:t>
            </a:r>
            <a:r>
              <a:rPr lang="en-US" sz="2800">
                <a:solidFill>
                  <a:schemeClr val="bg1"/>
                </a:solidFill>
              </a:rPr>
              <a:t>1.5*30+125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810000"/>
            <a:ext cx="1393825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 3</a:t>
            </a:r>
          </a:p>
        </p:txBody>
      </p:sp>
      <p:graphicFrame>
        <p:nvGraphicFramePr>
          <p:cNvPr id="249874" name="Group 18"/>
          <p:cNvGraphicFramePr>
            <a:graphicFrameLocks noGrp="1"/>
          </p:cNvGraphicFramePr>
          <p:nvPr>
            <p:ph sz="half" idx="2"/>
          </p:nvPr>
        </p:nvGraphicFramePr>
        <p:xfrm>
          <a:off x="5334000" y="2743200"/>
          <a:ext cx="3810000" cy="41148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209800" cy="135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3514725" y="3200400"/>
            <a:ext cx="4943475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=(900-800)/200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096000" y="32766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=+.5</a:t>
            </a:r>
          </a:p>
        </p:txBody>
      </p:sp>
      <p:pic>
        <p:nvPicPr>
          <p:cNvPr id="4506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962400"/>
            <a:ext cx="35814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5" name="Picture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953000"/>
            <a:ext cx="3733800" cy="61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 4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One number that tells us about the spread using </a:t>
            </a:r>
            <a:r>
              <a:rPr lang="en-US" u="sng" smtClean="0"/>
              <a:t>all</a:t>
            </a:r>
            <a:r>
              <a:rPr lang="en-US" smtClean="0"/>
              <a:t> the data.</a:t>
            </a:r>
          </a:p>
          <a:p>
            <a:pPr>
              <a:defRPr/>
            </a:pPr>
            <a:r>
              <a:rPr lang="en-US" smtClean="0"/>
              <a:t>The group not the individual has a standard deviation.</a:t>
            </a:r>
          </a:p>
          <a:p>
            <a:pPr>
              <a:defRPr/>
            </a:pPr>
            <a:endParaRPr lang="en-U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019300" cy="1243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Mean loss $250</a:t>
            </a:r>
          </a:p>
          <a:p>
            <a:r>
              <a:rPr lang="en-US" dirty="0" smtClean="0"/>
              <a:t>Std dev	$1,000</a:t>
            </a:r>
          </a:p>
          <a:p>
            <a:endParaRPr lang="en-US" dirty="0" smtClean="0"/>
          </a:p>
          <a:p>
            <a:r>
              <a:rPr lang="en-US" dirty="0" smtClean="0"/>
              <a:t>If they sell 10,000 policies what are the chances the loss will be less than $275?</a:t>
            </a:r>
            <a:endParaRPr lang="en-US" dirty="0"/>
          </a:p>
        </p:txBody>
      </p:sp>
      <p:pic>
        <p:nvPicPr>
          <p:cNvPr id="5" name="Content Placeholder 4" descr="house_fire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69870"/>
            <a:ext cx="3810000" cy="2537460"/>
          </a:xfrm>
        </p:spPr>
      </p:pic>
    </p:spTree>
    <p:extLst>
      <p:ext uri="{BB962C8B-B14F-4D97-AF65-F5344CB8AC3E}">
        <p14:creationId xmlns:p14="http://schemas.microsoft.com/office/powerpoint/2010/main" val="21092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457200" y="228600"/>
            <a:ext cx="8077200" cy="6400800"/>
          </a:xfrm>
          <a:prstGeom prst="octagon">
            <a:avLst>
              <a:gd name="adj" fmla="val 29287"/>
            </a:avLst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2362200" y="1143000"/>
            <a:ext cx="3276600" cy="519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Population</a:t>
            </a:r>
          </a:p>
        </p:txBody>
      </p:sp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4800600" y="2971800"/>
            <a:ext cx="1676400" cy="12192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029200" y="3124200"/>
            <a:ext cx="1447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Sample</a:t>
            </a:r>
            <a:r>
              <a:rPr lang="en-US" dirty="0"/>
              <a:t> </a:t>
            </a:r>
          </a:p>
        </p:txBody>
      </p:sp>
      <p:graphicFrame>
        <p:nvGraphicFramePr>
          <p:cNvPr id="307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3581400"/>
          <a:ext cx="609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5" imgW="203040" imgH="164880" progId="Equation.3">
                  <p:embed/>
                </p:oleObj>
              </mc:Choice>
              <mc:Fallback>
                <p:oleObj name="Equation" r:id="rId5" imgW="203040" imgH="16488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81400"/>
                        <a:ext cx="6096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990600"/>
          <a:ext cx="13477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7" imgW="4089240" imgH="4431960" progId="Equation.2">
                  <p:embed/>
                </p:oleObj>
              </mc:Choice>
              <mc:Fallback>
                <p:oleObj name="Equation" r:id="rId7" imgW="4089240" imgH="4431960" progId="Equation.2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90600"/>
                        <a:ext cx="134778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Sampling Distribution Mean</a:t>
            </a:r>
          </a:p>
          <a:p>
            <a:r>
              <a:rPr lang="en-US" dirty="0" smtClean="0"/>
              <a:t>$250</a:t>
            </a:r>
          </a:p>
          <a:p>
            <a:r>
              <a:rPr lang="en-US" dirty="0" smtClean="0"/>
              <a:t>Sampling Distribution Standard Deviation</a:t>
            </a:r>
          </a:p>
          <a:p>
            <a:r>
              <a:rPr lang="en-US" dirty="0" smtClean="0"/>
              <a:t>$1,000/</a:t>
            </a:r>
            <a:r>
              <a:rPr lang="en-US" dirty="0" err="1" smtClean="0"/>
              <a:t>sqrt</a:t>
            </a:r>
            <a:r>
              <a:rPr lang="en-US" dirty="0" smtClean="0"/>
              <a:t> 10,000</a:t>
            </a:r>
          </a:p>
          <a:p>
            <a:r>
              <a:rPr lang="en-US" dirty="0" smtClean="0"/>
              <a:t>$10</a:t>
            </a:r>
          </a:p>
          <a:p>
            <a:endParaRPr lang="en-US" dirty="0" smtClean="0"/>
          </a:p>
        </p:txBody>
      </p:sp>
      <p:graphicFrame>
        <p:nvGraphicFramePr>
          <p:cNvPr id="105474" name="Object 5" descr="Parchment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3293706"/>
          <a:ext cx="3810000" cy="148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5" name="Equation" r:id="rId3" imgW="7530840" imgH="2944800" progId="Equation.3">
                  <p:embed/>
                </p:oleObj>
              </mc:Choice>
              <mc:Fallback>
                <p:oleObj name="Equation" r:id="rId3" imgW="7530840" imgH="2944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93706"/>
                        <a:ext cx="3810000" cy="1489787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6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Z= </a:t>
            </a:r>
            <a:r>
              <a:rPr lang="en-US" dirty="0" err="1" smtClean="0"/>
              <a:t>xbar</a:t>
            </a:r>
            <a:r>
              <a:rPr lang="en-US" dirty="0" smtClean="0"/>
              <a:t>-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/ </a:t>
            </a:r>
            <a:r>
              <a:rPr lang="el-GR" dirty="0" smtClean="0">
                <a:latin typeface="Calibri"/>
              </a:rPr>
              <a:t>σ</a:t>
            </a:r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275-250/10</a:t>
            </a:r>
          </a:p>
          <a:p>
            <a:r>
              <a:rPr lang="en-US" dirty="0" smtClean="0">
                <a:latin typeface="Calibri"/>
              </a:rPr>
              <a:t>Z=2.5</a:t>
            </a:r>
          </a:p>
          <a:p>
            <a:r>
              <a:rPr lang="en-US" dirty="0" smtClean="0">
                <a:latin typeface="Calibri"/>
              </a:rPr>
              <a:t>To the left .9938</a:t>
            </a:r>
          </a:p>
          <a:p>
            <a:r>
              <a:rPr lang="en-US" dirty="0" smtClean="0">
                <a:latin typeface="Calibri"/>
              </a:rPr>
              <a:t>99.4% certain that it will not exceed $275 </a:t>
            </a:r>
            <a:endParaRPr lang="en-US" dirty="0"/>
          </a:p>
        </p:txBody>
      </p:sp>
      <p:pic>
        <p:nvPicPr>
          <p:cNvPr id="5" name="Content Placeholder 4" descr="house_fire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69870"/>
            <a:ext cx="3810000" cy="2537460"/>
          </a:xfrm>
        </p:spPr>
      </p:pic>
    </p:spTree>
    <p:extLst>
      <p:ext uri="{BB962C8B-B14F-4D97-AF65-F5344CB8AC3E}">
        <p14:creationId xmlns:p14="http://schemas.microsoft.com/office/powerpoint/2010/main" val="18352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Put simply, the </a:t>
            </a:r>
            <a:r>
              <a:rPr lang="en-US" b="1" dirty="0">
                <a:effectLst/>
              </a:rPr>
              <a:t>standard error</a:t>
            </a:r>
            <a:r>
              <a:rPr lang="en-US" dirty="0">
                <a:effectLst/>
              </a:rPr>
              <a:t> of the sample is an estimate of how far the sample mean is likely to be from the population mean, </a:t>
            </a:r>
            <a:r>
              <a:rPr lang="en-US" dirty="0" smtClean="0">
                <a:effectLst/>
              </a:rPr>
              <a:t>whereas.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 </a:t>
            </a:r>
            <a:r>
              <a:rPr lang="en-US" b="1" dirty="0">
                <a:effectLst/>
              </a:rPr>
              <a:t>standard deviation</a:t>
            </a:r>
            <a:r>
              <a:rPr lang="en-US" dirty="0">
                <a:effectLst/>
              </a:rPr>
              <a:t> of the sample is the degree to which individuals within the sample differ from the sample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26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18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6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Measuring spread with the standard deviation</a:t>
            </a:r>
          </a:p>
        </p:txBody>
      </p:sp>
      <p:sp>
        <p:nvSpPr>
          <p:cNvPr id="25806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The standard deviation is the most common measure of statistical dispersion, measuring how widely spread the values in a data set are.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If many data points are close to the mean, then the standard deviation is small;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 if many data points are far from the mean, then the standard deviation is large. 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If all the data values are equal, then the standard deviation is zero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070350" y="3201988"/>
            <a:ext cx="666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3981450" y="3170238"/>
            <a:ext cx="11811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60120" name="Group 24"/>
          <p:cNvGraphicFramePr>
            <a:graphicFrameLocks noGrp="1"/>
          </p:cNvGraphicFramePr>
          <p:nvPr/>
        </p:nvGraphicFramePr>
        <p:xfrm>
          <a:off x="3981450" y="3170238"/>
          <a:ext cx="1181100" cy="51816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cord SF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0128" name="Text Box 32"/>
          <p:cNvSpPr txBox="1">
            <a:spLocks noChangeArrowheads="1"/>
          </p:cNvSpPr>
          <p:nvPr/>
        </p:nvSpPr>
        <p:spPr bwMode="auto">
          <a:xfrm>
            <a:off x="4572000" y="4343400"/>
            <a:ext cx="38100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Z=1.0 Percentile = 84%</a:t>
            </a:r>
          </a:p>
        </p:txBody>
      </p:sp>
      <p:sp>
        <p:nvSpPr>
          <p:cNvPr id="260129" name="Text Box 33"/>
          <p:cNvSpPr txBox="1">
            <a:spLocks noChangeArrowheads="1"/>
          </p:cNvSpPr>
          <p:nvPr/>
        </p:nvSpPr>
        <p:spPr bwMode="auto">
          <a:xfrm>
            <a:off x="228600" y="4343400"/>
            <a:ext cx="4114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Z=2.0 Percentile = 97.7%</a:t>
            </a:r>
          </a:p>
        </p:txBody>
      </p:sp>
      <p:pic>
        <p:nvPicPr>
          <p:cNvPr id="49161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3165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463" y="533400"/>
            <a:ext cx="3040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28" grpId="0" animBg="1"/>
      <p:bldP spid="26012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Wikipedia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percentile is the value of a variable below which a certain percent of observations fall. </a:t>
            </a:r>
          </a:p>
          <a:p>
            <a:pPr>
              <a:defRPr/>
            </a:pPr>
            <a:r>
              <a:rPr lang="en-US" smtClean="0"/>
              <a:t>So the 20th percentile is the value (or score) below which 20 percent of the observations may be found.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Percentile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A test score in and of itself is usually difficult to interpret. </a:t>
            </a:r>
          </a:p>
          <a:p>
            <a:pPr>
              <a:defRPr/>
            </a:pPr>
            <a:r>
              <a:rPr lang="en-US" sz="2800" smtClean="0"/>
              <a:t>For example, if you learned that your score on a measure of shyness were 35 out of a possible 50, you would have little idea how shy you are compared to other people.</a:t>
            </a:r>
          </a:p>
          <a:p>
            <a:pPr>
              <a:defRPr/>
            </a:pPr>
            <a:r>
              <a:rPr lang="en-US" sz="2800" smtClean="0"/>
              <a:t> More relevant is the percentage of people with lower shyness scores than yours.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65</a:t>
            </a:r>
            <a:r>
              <a:rPr lang="en-US" baseline="30000" smtClean="0"/>
              <a:t>th</a:t>
            </a:r>
            <a:r>
              <a:rPr lang="en-US" smtClean="0"/>
              <a:t> Percentile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 65% of the scores were below yours, then your score would be the 65th percentile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Probability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The probability of any outcome is the proportion of times it would occur in a long series of repetitions.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/>
              <a:t>relative frequency </a:t>
            </a:r>
            <a:r>
              <a:rPr lang="en-US" dirty="0" smtClean="0"/>
              <a:t>of an event in the population equals the probability of the event.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Relative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Considered in comparison with something else: the relative quiet of the suburbs.</a:t>
            </a:r>
          </a:p>
          <a:p>
            <a:pPr>
              <a:defRPr/>
            </a:pPr>
            <a:r>
              <a:rPr lang="en-US" smtClean="0"/>
              <a:t>Dependent on or interconnected with something else; not absolute.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Relative Frequency ?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(.33)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752600" y="28194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715000" y="21336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276600" y="48768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828800" y="46482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4648200" y="48006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7162800" y="32766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743200" y="38862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943600" y="34290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581400" y="3048000"/>
            <a:ext cx="7620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theme/theme1.xml><?xml version="1.0" encoding="utf-8"?>
<a:theme xmlns:a="http://schemas.openxmlformats.org/drawingml/2006/main" name="Forests">
  <a:themeElements>
    <a:clrScheme name="">
      <a:dk1>
        <a:srgbClr val="003530"/>
      </a:dk1>
      <a:lt1>
        <a:srgbClr val="C0FEF9"/>
      </a:lt1>
      <a:dk2>
        <a:srgbClr val="004E47"/>
      </a:dk2>
      <a:lt2>
        <a:srgbClr val="E3BEFF"/>
      </a:lt2>
      <a:accent1>
        <a:srgbClr val="CF0E30"/>
      </a:accent1>
      <a:accent2>
        <a:srgbClr val="00B7A5"/>
      </a:accent2>
      <a:accent3>
        <a:srgbClr val="AAB2B1"/>
      </a:accent3>
      <a:accent4>
        <a:srgbClr val="A4D9D5"/>
      </a:accent4>
      <a:accent5>
        <a:srgbClr val="E4AAAD"/>
      </a:accent5>
      <a:accent6>
        <a:srgbClr val="00A695"/>
      </a:accent6>
      <a:hlink>
        <a:srgbClr val="9234DB"/>
      </a:hlink>
      <a:folHlink>
        <a:srgbClr val="006B61"/>
      </a:folHlink>
    </a:clrScheme>
    <a:fontScheme name="Forests">
      <a:majorFont>
        <a:latin typeface="Arial Black"/>
        <a:ea typeface=""/>
        <a:cs typeface=""/>
      </a:majorFont>
      <a:minorFont>
        <a:latin typeface="Accord S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res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es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c:\msoffice\powerpnt\template\sldshow\forests.ppt</Template>
  <TotalTime>2044</TotalTime>
  <Pages>15</Pages>
  <Words>1304</Words>
  <Application>Microsoft Office PowerPoint</Application>
  <PresentationFormat>On-screen Show (4:3)</PresentationFormat>
  <Paragraphs>165</Paragraphs>
  <Slides>68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Accord SF</vt:lpstr>
      <vt:lpstr>Arial</vt:lpstr>
      <vt:lpstr>Arial Black</vt:lpstr>
      <vt:lpstr>Book Antiqua</vt:lpstr>
      <vt:lpstr>Calibri</vt:lpstr>
      <vt:lpstr>Times New Roman</vt:lpstr>
      <vt:lpstr>Wingdings</vt:lpstr>
      <vt:lpstr>Forests</vt:lpstr>
      <vt:lpstr>Worksheet</vt:lpstr>
      <vt:lpstr>Equation</vt:lpstr>
      <vt:lpstr>Sampling Distributions</vt:lpstr>
      <vt:lpstr>PowerPoint Presentation</vt:lpstr>
      <vt:lpstr>American Size Survey</vt:lpstr>
      <vt:lpstr>American Size Survey</vt:lpstr>
      <vt:lpstr>Statistical Inference</vt:lpstr>
      <vt:lpstr>PowerPoint Presentation</vt:lpstr>
      <vt:lpstr>Probability</vt:lpstr>
      <vt:lpstr>Relative</vt:lpstr>
      <vt:lpstr>Relative Frequency ?</vt:lpstr>
      <vt:lpstr>Relative Frequency ?</vt:lpstr>
      <vt:lpstr>PowerPoint Presentation</vt:lpstr>
      <vt:lpstr>PowerPoint Presentation</vt:lpstr>
      <vt:lpstr>Probability Distribution</vt:lpstr>
      <vt:lpstr>Raw Score Frequency  Distribution.</vt:lpstr>
      <vt:lpstr>Raw Score Probability  Distribution.</vt:lpstr>
      <vt:lpstr>Frequency distribution versus probability distribution</vt:lpstr>
      <vt:lpstr>The Normal curve</vt:lpstr>
      <vt:lpstr>Example of normally distributed data</vt:lpstr>
      <vt:lpstr>PowerPoint Presentation</vt:lpstr>
      <vt:lpstr>Using the standard normal curve to describe samples</vt:lpstr>
      <vt:lpstr>Sampling Distribution</vt:lpstr>
      <vt:lpstr>Sampling Variability</vt:lpstr>
      <vt:lpstr>Sampling Distribution exercise</vt:lpstr>
      <vt:lpstr>PowerPoint Presentation</vt:lpstr>
      <vt:lpstr>Sampling Distribution</vt:lpstr>
      <vt:lpstr>Sampling Variability</vt:lpstr>
      <vt:lpstr>A sampling distribution of the means</vt:lpstr>
      <vt:lpstr>A sampling distribution of the means</vt:lpstr>
      <vt:lpstr>Sampling distributions.</vt:lpstr>
      <vt:lpstr>Sampling distributions.</vt:lpstr>
      <vt:lpstr>PowerPoint Presentation</vt:lpstr>
      <vt:lpstr>Raw Score Probability  Distribution.</vt:lpstr>
      <vt:lpstr>Sampling Distribution</vt:lpstr>
      <vt:lpstr>PowerPoint Presentation</vt:lpstr>
      <vt:lpstr>Characteristics of a sampling distribution</vt:lpstr>
      <vt:lpstr>Standard Error of the Mean</vt:lpstr>
      <vt:lpstr>Standard Error</vt:lpstr>
      <vt:lpstr>SEM</vt:lpstr>
      <vt:lpstr>The standard deviation versus the standard error</vt:lpstr>
      <vt:lpstr>Law of Large Numbers</vt:lpstr>
      <vt:lpstr>Law of Large Numbers</vt:lpstr>
      <vt:lpstr>Sample Means</vt:lpstr>
      <vt:lpstr>Central Limit Theorem:</vt:lpstr>
      <vt:lpstr>The central limit theorem</vt:lpstr>
      <vt:lpstr>How large a sample size?</vt:lpstr>
      <vt:lpstr>Standard Error of the Mean</vt:lpstr>
      <vt:lpstr>PowerPoint Presentation</vt:lpstr>
      <vt:lpstr>Standard error of the mean tells you how accurate your estimate of the mean is likely to be.</vt:lpstr>
      <vt:lpstr>Standard Score</vt:lpstr>
      <vt:lpstr>The End</vt:lpstr>
      <vt:lpstr>PowerPoint Presentation</vt:lpstr>
      <vt:lpstr>Correlation example</vt:lpstr>
      <vt:lpstr>PowerPoint Presentation</vt:lpstr>
      <vt:lpstr>Percentile score</vt:lpstr>
      <vt:lpstr>Question 1</vt:lpstr>
      <vt:lpstr>Question 2</vt:lpstr>
      <vt:lpstr>Question 3</vt:lpstr>
      <vt:lpstr>Question 4</vt:lpstr>
      <vt:lpstr>Problem  </vt:lpstr>
      <vt:lpstr>PowerPoint Presentation</vt:lpstr>
      <vt:lpstr>Problem</vt:lpstr>
      <vt:lpstr>PowerPoint Presentation</vt:lpstr>
      <vt:lpstr>PowerPoint Presentation</vt:lpstr>
      <vt:lpstr>Measuring spread with the standard deviation</vt:lpstr>
      <vt:lpstr>PowerPoint Presentation</vt:lpstr>
      <vt:lpstr>Wikipedia</vt:lpstr>
      <vt:lpstr>Percentile</vt:lpstr>
      <vt:lpstr>65th Percentile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</dc:title>
  <dc:subject/>
  <dc:creator/>
  <cp:keywords/>
  <dc:description/>
  <cp:lastModifiedBy>William P. Wattles</cp:lastModifiedBy>
  <cp:revision>95</cp:revision>
  <cp:lastPrinted>1601-01-01T00:00:00Z</cp:lastPrinted>
  <dcterms:created xsi:type="dcterms:W3CDTF">1996-02-09T14:46:32Z</dcterms:created>
  <dcterms:modified xsi:type="dcterms:W3CDTF">2018-02-07T15:14:26Z</dcterms:modified>
</cp:coreProperties>
</file>