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92" r:id="rId2"/>
    <p:sldId id="335" r:id="rId3"/>
    <p:sldId id="333" r:id="rId4"/>
    <p:sldId id="334" r:id="rId5"/>
    <p:sldId id="332" r:id="rId6"/>
    <p:sldId id="285" r:id="rId7"/>
    <p:sldId id="286" r:id="rId8"/>
    <p:sldId id="287" r:id="rId9"/>
    <p:sldId id="288" r:id="rId10"/>
    <p:sldId id="289" r:id="rId11"/>
    <p:sldId id="291" r:id="rId12"/>
    <p:sldId id="300" r:id="rId13"/>
    <p:sldId id="297" r:id="rId14"/>
    <p:sldId id="301" r:id="rId15"/>
    <p:sldId id="302" r:id="rId16"/>
    <p:sldId id="303" r:id="rId17"/>
    <p:sldId id="304" r:id="rId18"/>
    <p:sldId id="306" r:id="rId19"/>
    <p:sldId id="327" r:id="rId20"/>
    <p:sldId id="305" r:id="rId21"/>
    <p:sldId id="326" r:id="rId22"/>
    <p:sldId id="325" r:id="rId23"/>
    <p:sldId id="328" r:id="rId24"/>
    <p:sldId id="280" r:id="rId25"/>
    <p:sldId id="258" r:id="rId26"/>
    <p:sldId id="259" r:id="rId27"/>
    <p:sldId id="260" r:id="rId28"/>
    <p:sldId id="261" r:id="rId29"/>
    <p:sldId id="262" r:id="rId30"/>
    <p:sldId id="308" r:id="rId31"/>
    <p:sldId id="309" r:id="rId32"/>
    <p:sldId id="263" r:id="rId33"/>
    <p:sldId id="322" r:id="rId34"/>
    <p:sldId id="310" r:id="rId35"/>
    <p:sldId id="323" r:id="rId36"/>
    <p:sldId id="311" r:id="rId37"/>
    <p:sldId id="324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6" r:id="rId57"/>
    <p:sldId id="277" r:id="rId58"/>
    <p:sldId id="278" r:id="rId59"/>
    <p:sldId id="279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7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0DCC89-A97F-4ECD-BF0B-06044D3F9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56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954A9-F469-4D0E-92C9-2154F2D1B6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45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CF81A-6837-432F-BEBE-FD8C04C31B9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A1F3D-B6DD-4DBA-B29F-200A1367731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5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87F87-CED4-451E-B0A1-7E4BEB0AAD0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3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AF96A-5CB0-4100-A17A-92BD0867B7C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29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7819A-F487-4533-A7C4-859FD3FEA78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4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E1317-4061-4CCE-85C9-35364F5F473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09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8DFBF-5B49-44FD-9E6D-98FBECC45E1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75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DCC89-A97F-4ECD-BF0B-06044D3F9B8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2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7A884-7B89-4757-8B91-11FE0E8B4DC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6A25A-28B2-431F-9CB1-7CBD82A049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4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CA5C8-6FE8-415E-9F3F-4EE86EDCB03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15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C7ECD-A695-403B-8D63-33EE1E46087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47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E8F1C-567E-48FE-BFF6-5B9ECEFA019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36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DE63F-3F53-4BB3-A521-B7EFF174F8F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F084D-5605-4D6B-99D1-8D6914D03B3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41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3F647-FC9F-4C8F-81CF-5F4C4780FB2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0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CF431-880A-419A-AD69-C483B723F6F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8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598FC-BACD-49F8-B7D7-4A1FD7F0FE6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04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56B4A-EE7C-4188-A1DA-4A337F7CBE5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61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E9689-1980-4A44-9FFA-1F6CE917F8A7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630C8-13CE-48DE-A3CF-58984402E5E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95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14DA6-BCF4-47E1-88CB-51C5E39320D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0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62B48-20E4-433C-AA72-194179C706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7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E968D-D607-4390-8848-8A87EF698C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6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DCA71-BDDA-4B24-A502-35BF2C8CFB9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See </a:t>
            </a:r>
            <a:r>
              <a:rPr lang="en-US" i="1"/>
              <a:t>How to think straight about Psychology</a:t>
            </a:r>
            <a:r>
              <a:rPr lang="en-US"/>
              <a:t> by Keith Stanovich</a:t>
            </a:r>
          </a:p>
        </p:txBody>
      </p:sp>
    </p:spTree>
    <p:extLst>
      <p:ext uri="{BB962C8B-B14F-4D97-AF65-F5344CB8AC3E}">
        <p14:creationId xmlns:p14="http://schemas.microsoft.com/office/powerpoint/2010/main" val="402657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2C19E-A0EC-4542-82E6-24DC816395A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8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1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9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A8E0-EC47-4444-848A-AB030F0ED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F900-1152-4E8A-8515-972124963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C6924-30CC-4231-B282-A1E1C2EAE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8A6EB-2B44-4D55-9131-06FA1A4C6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DFF3-71D5-46E2-98B1-40B6370F0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42A7B-D8FE-467D-BE4F-8BC641D4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E926E-AE62-4B26-B869-DEAF2CF1F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EECEC-14ED-4D0F-AEA9-F0510DFDA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0511-F269-4EE2-9FDE-B2F72305E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0BD8-189F-4BDD-B341-32899FBF3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2597-0253-485C-BA1E-7DB878607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5F8E1-7546-4BFA-857A-F931F5BE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66"/>
                </a:solidFill>
              </a:defRPr>
            </a:lvl1pPr>
          </a:lstStyle>
          <a:p>
            <a:pPr>
              <a:defRPr/>
            </a:pPr>
            <a:fld id="{0EF99DE4-C9A3-4BEB-A8C8-629E8830B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png"/><Relationship Id="rId5" Type="http://schemas.openxmlformats.org/officeDocument/2006/relationships/image" Target="../media/image23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4.jpeg"/><Relationship Id="rId4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jpeg"/><Relationship Id="rId4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4.jpeg"/><Relationship Id="rId4" Type="http://schemas.openxmlformats.org/officeDocument/2006/relationships/image" Target="../media/image3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4.jpeg"/><Relationship Id="rId4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jpe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8.emf"/><Relationship Id="rId4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2.jpeg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1.jpeg"/><Relationship Id="rId5" Type="http://schemas.openxmlformats.org/officeDocument/2006/relationships/image" Target="../media/image60.emf"/><Relationship Id="rId4" Type="http://schemas.openxmlformats.org/officeDocument/2006/relationships/oleObject" Target="../embeddings/oleObject2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3.jpeg"/><Relationship Id="rId5" Type="http://schemas.openxmlformats.org/officeDocument/2006/relationships/image" Target="../media/image62.emf"/><Relationship Id="rId4" Type="http://schemas.openxmlformats.org/officeDocument/2006/relationships/oleObject" Target="../embeddings/oleObject3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Inference about a population proportion. </a:t>
            </a:r>
          </a:p>
        </p:txBody>
      </p:sp>
      <p:sp>
        <p:nvSpPr>
          <p:cNvPr id="2150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AE69A0-29F3-4985-AE67-B9D6150E2C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3ED515-0FFC-4B9A-90A4-2A987FD4BB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Probabilistic Reasoning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A probabilistic trend means that it is more likely than not but does not always hold true. </a:t>
            </a:r>
          </a:p>
        </p:txBody>
      </p:sp>
      <p:pic>
        <p:nvPicPr>
          <p:cNvPr id="27653" name="Picture 4" descr="dann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1438" y="1981200"/>
            <a:ext cx="28035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4D6A67-EA23-4457-881C-77769A12DB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Probabilistic Reasoning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Knowledge does not have to be certain to be useful. 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Individual cases cannot be predicted but trends can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Chapter 19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ABB02B-62B2-42A2-AFFA-551D9681AC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2286000"/>
          </a:xfrm>
          <a:noFill/>
        </p:spPr>
        <p:txBody>
          <a:bodyPr/>
          <a:lstStyle/>
          <a:p>
            <a:pPr marL="338138" indent="-338138"/>
            <a:r>
              <a:rPr lang="en-US"/>
              <a:t>The proportion of a population that has some outcome (“</a:t>
            </a:r>
            <a:r>
              <a:rPr lang="en-US" b="1">
                <a:solidFill>
                  <a:srgbClr val="FFFF00"/>
                </a:solidFill>
              </a:rPr>
              <a:t>success</a:t>
            </a:r>
            <a:r>
              <a:rPr lang="en-US"/>
              <a:t>”) is </a:t>
            </a:r>
            <a:r>
              <a:rPr lang="en-US" i="1"/>
              <a:t>p</a:t>
            </a:r>
            <a:r>
              <a:rPr lang="en-US"/>
              <a:t>.</a:t>
            </a:r>
          </a:p>
          <a:p>
            <a:pPr marL="338138" indent="-338138"/>
            <a:r>
              <a:rPr lang="en-US"/>
              <a:t>The proportion of successes in a sample is measured by </a:t>
            </a:r>
            <a:r>
              <a:rPr lang="en-US">
                <a:solidFill>
                  <a:srgbClr val="FFFF00"/>
                </a:solidFill>
              </a:rPr>
              <a:t>the </a:t>
            </a:r>
            <a:r>
              <a:rPr lang="en-US" b="1">
                <a:solidFill>
                  <a:srgbClr val="FFFF00"/>
                </a:solidFill>
              </a:rPr>
              <a:t>sample proportion</a:t>
            </a:r>
            <a:r>
              <a:rPr lang="en-US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Proportions</a:t>
            </a:r>
          </a:p>
        </p:txBody>
      </p: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304800" y="3810000"/>
            <a:ext cx="8269288" cy="1905000"/>
            <a:chOff x="304800" y="3810000"/>
            <a:chExt cx="8269288" cy="190500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527050" y="3810000"/>
            <a:ext cx="8047038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3" imgW="2679480" imgH="330120" progId="Equation.3">
                    <p:embed/>
                  </p:oleObj>
                </mc:Choice>
                <mc:Fallback>
                  <p:oleObj name="Equation" r:id="rId3" imgW="2679480" imgH="33012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527050" y="3810000"/>
                          <a:ext cx="8047038" cy="990600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rgbClr val="FFFF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3" name="Group 7"/>
            <p:cNvGrpSpPr>
              <a:grpSpLocks/>
            </p:cNvGrpSpPr>
            <p:nvPr/>
          </p:nvGrpSpPr>
          <p:grpSpPr bwMode="auto">
            <a:xfrm>
              <a:off x="304800" y="4648200"/>
              <a:ext cx="1524000" cy="1066800"/>
              <a:chOff x="192" y="2928"/>
              <a:chExt cx="960" cy="672"/>
            </a:xfrm>
          </p:grpSpPr>
          <p:sp>
            <p:nvSpPr>
              <p:cNvPr id="1034" name="Text Box 5"/>
              <p:cNvSpPr txBox="1">
                <a:spLocks noChangeArrowheads="1"/>
              </p:cNvSpPr>
              <p:nvPr/>
            </p:nvSpPr>
            <p:spPr bwMode="auto">
              <a:xfrm>
                <a:off x="192" y="3312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“p-hat”</a:t>
                </a: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480" y="2928"/>
                <a:ext cx="144" cy="38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stealth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0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Chapter 19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2E90D8-E65C-480A-9125-457BBAFCB6D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Inference about a Proportion</a:t>
            </a:r>
            <a:br>
              <a:rPr lang="en-US"/>
            </a:br>
            <a:r>
              <a:rPr lang="en-US" sz="3200"/>
              <a:t>Simple Conditions</a:t>
            </a:r>
          </a:p>
        </p:txBody>
      </p:sp>
      <p:pic>
        <p:nvPicPr>
          <p:cNvPr id="3175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752600"/>
            <a:ext cx="7102475" cy="428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19.5 page 508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proportion of Euros have cocaine traces?</a:t>
            </a:r>
          </a:p>
          <a:p>
            <a:r>
              <a:rPr lang="en-US" dirty="0"/>
              <a:t>Sample 17 out of 20</a:t>
            </a:r>
          </a:p>
          <a:p>
            <a:r>
              <a:rPr lang="en-US" dirty="0"/>
              <a:t>85%</a:t>
            </a:r>
          </a:p>
          <a:p>
            <a:endParaRPr lang="en-US" dirty="0"/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295B09-5269-4C7C-B67C-86AEB641188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175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495800" y="2743200"/>
          <a:ext cx="4217988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3" imgW="1028520" imgH="444240" progId="Equation.3">
                  <p:embed/>
                </p:oleObj>
              </mc:Choice>
              <mc:Fallback>
                <p:oleObj name="Equation" r:id="rId3" imgW="102852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495800" y="2743200"/>
                        <a:ext cx="4217988" cy="1822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sampling error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Confidence intervals </a:t>
            </a:r>
          </a:p>
          <a:p>
            <a:r>
              <a:rPr lang="en-US"/>
              <a:t>Hypothesis testing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Obtaining confidence intervals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343400" cy="4114800"/>
          </a:xfrm>
          <a:noFill/>
        </p:spPr>
        <p:txBody>
          <a:bodyPr/>
          <a:lstStyle/>
          <a:p>
            <a:r>
              <a:rPr lang="en-US" sz="2800"/>
              <a:t>estimate + or - margin of error</a:t>
            </a:r>
          </a:p>
        </p:txBody>
      </p:sp>
      <p:graphicFrame>
        <p:nvGraphicFramePr>
          <p:cNvPr id="307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48200" y="2228850"/>
          <a:ext cx="3898900" cy="34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lip" r:id="rId4" imgW="3897000" imgH="3400200" progId="MS_ClipArt_Gallery">
                  <p:embed/>
                </p:oleObj>
              </mc:Choice>
              <mc:Fallback>
                <p:oleObj name="Clip" r:id="rId4" imgW="3897000" imgH="34002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28850"/>
                        <a:ext cx="3898900" cy="340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Determining Critical values of Z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90%  .05   1.645</a:t>
            </a:r>
          </a:p>
          <a:p>
            <a:r>
              <a:rPr lang="en-US"/>
              <a:t>95%   .025   1.96</a:t>
            </a:r>
          </a:p>
          <a:p>
            <a:r>
              <a:rPr lang="en-US"/>
              <a:t>99%   .005   2.576</a:t>
            </a:r>
          </a:p>
          <a:p>
            <a:r>
              <a:rPr lang="en-US"/>
              <a:t>Critical Values: values that mark off a specified area under the standard normal curve.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19.6 page 507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r>
              <a:rPr lang="en-US" dirty="0"/>
              <a:t>What proportion of SAT takers have coaching? 99% Confidence Interval</a:t>
            </a:r>
          </a:p>
          <a:p>
            <a:r>
              <a:rPr lang="en-US" dirty="0"/>
              <a:t>427 coaching</a:t>
            </a:r>
          </a:p>
          <a:p>
            <a:r>
              <a:rPr lang="en-US" dirty="0"/>
              <a:t>2733 did not</a:t>
            </a:r>
          </a:p>
          <a:p>
            <a:r>
              <a:rPr lang="en-US" dirty="0"/>
              <a:t>3160 total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10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1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0884B0-9490-4117-B777-F74A46C27AFE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435389"/>
              </p:ext>
            </p:extLst>
          </p:nvPr>
        </p:nvGraphicFramePr>
        <p:xfrm>
          <a:off x="3962400" y="4349750"/>
          <a:ext cx="4217988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3" imgW="1028520" imgH="444240" progId="Equation.3">
                  <p:embed/>
                </p:oleObj>
              </mc:Choice>
              <mc:Fallback>
                <p:oleObj name="Equation" r:id="rId3" imgW="102852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962400" y="4349750"/>
                        <a:ext cx="4217988" cy="1822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19.6 page 507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r>
              <a:rPr lang="en-US" dirty="0"/>
              <a:t>What proportion of SAT takers have coaching? 99% Confidence Interval</a:t>
            </a:r>
          </a:p>
          <a:p>
            <a:r>
              <a:rPr lang="en-US" dirty="0"/>
              <a:t>427 coaching</a:t>
            </a:r>
          </a:p>
          <a:p>
            <a:r>
              <a:rPr lang="en-US" dirty="0"/>
              <a:t>2733 did not</a:t>
            </a:r>
          </a:p>
          <a:p>
            <a:r>
              <a:rPr lang="en-US" dirty="0"/>
              <a:t>3160 total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10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1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0884B0-9490-4117-B777-F74A46C27AF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76032"/>
              </p:ext>
            </p:extLst>
          </p:nvPr>
        </p:nvGraphicFramePr>
        <p:xfrm>
          <a:off x="4572000" y="2133600"/>
          <a:ext cx="4217988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7" name="Equation" r:id="rId3" imgW="1028520" imgH="444240" progId="Equation.3">
                  <p:embed/>
                </p:oleObj>
              </mc:Choice>
              <mc:Fallback>
                <p:oleObj name="Equation" r:id="rId3" imgW="1028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572000" y="2133600"/>
                        <a:ext cx="4217988" cy="1822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438400" cy="219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00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DEA3-6174-444A-8242-2EB52253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F6B3CC-B2C4-452E-9787-500B12B73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E3EB-A38D-425F-863A-FE6F8FD6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DDFF3-71D5-46E2-98B1-40B6370F09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19.25 page 517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 smokers know it is bad for them? 95% confidence interval</a:t>
            </a:r>
          </a:p>
          <a:p>
            <a:r>
              <a:rPr lang="en-US" dirty="0"/>
              <a:t>Yes 848</a:t>
            </a:r>
          </a:p>
          <a:p>
            <a:r>
              <a:rPr lang="en-US" dirty="0"/>
              <a:t>Total 1010</a:t>
            </a: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41AA15-2943-4776-855A-6BF0C86E1F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55238"/>
              </p:ext>
            </p:extLst>
          </p:nvPr>
        </p:nvGraphicFramePr>
        <p:xfrm>
          <a:off x="4572000" y="2133600"/>
          <a:ext cx="4217988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7" name="Equation" r:id="rId3" imgW="1028520" imgH="444240" progId="Equation.3">
                  <p:embed/>
                </p:oleObj>
              </mc:Choice>
              <mc:Fallback>
                <p:oleObj name="Equation" r:id="rId3" imgW="1028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572000" y="2133600"/>
                        <a:ext cx="4217988" cy="1822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19.25 page 517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 smokers know it is bad for them? 95% confidence interval</a:t>
            </a:r>
          </a:p>
          <a:p>
            <a:r>
              <a:rPr lang="en-US" dirty="0"/>
              <a:t>Yes 848</a:t>
            </a:r>
          </a:p>
          <a:p>
            <a:r>
              <a:rPr lang="en-US" dirty="0"/>
              <a:t>Total 1010</a:t>
            </a: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41AA15-2943-4776-855A-6BF0C86E1FE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68844"/>
            <a:ext cx="3907676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414444"/>
              </p:ext>
            </p:extLst>
          </p:nvPr>
        </p:nvGraphicFramePr>
        <p:xfrm>
          <a:off x="4701382" y="269875"/>
          <a:ext cx="4217988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3" name="Equation" r:id="rId4" imgW="1019212" imgH="438210" progId="Equation.3">
                  <p:embed/>
                </p:oleObj>
              </mc:Choice>
              <mc:Fallback>
                <p:oleObj name="Equation" r:id="rId4" imgW="1019212" imgH="43821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701382" y="269875"/>
                        <a:ext cx="4217988" cy="1822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0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19.5 page 307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percent of Canadians support gun registration?</a:t>
            </a:r>
          </a:p>
          <a:p>
            <a:r>
              <a:rPr lang="en-US" dirty="0"/>
              <a:t>Total 1505</a:t>
            </a:r>
          </a:p>
          <a:p>
            <a:r>
              <a:rPr lang="en-US" dirty="0"/>
              <a:t>Number who answered yes 1288</a:t>
            </a:r>
          </a:p>
          <a:p>
            <a:r>
              <a:rPr lang="en-US" dirty="0"/>
              <a:t>Give a 95% confidence interval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E926E-AE62-4B26-B869-DEAF2CF1FFA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3810000" cy="2032000"/>
          </a:xfr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94310"/>
              </p:ext>
            </p:extLst>
          </p:nvPr>
        </p:nvGraphicFramePr>
        <p:xfrm>
          <a:off x="4648200" y="4419600"/>
          <a:ext cx="4217988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0" name="Equation" r:id="rId4" imgW="1019212" imgH="438210" progId="Equation.3">
                  <p:embed/>
                </p:oleObj>
              </mc:Choice>
              <mc:Fallback>
                <p:oleObj name="Equation" r:id="rId4" imgW="1019212" imgH="43821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648200" y="4419600"/>
                        <a:ext cx="4217988" cy="1822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19.5 page 307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percent of Canadians support gun registration?</a:t>
            </a:r>
          </a:p>
          <a:p>
            <a:r>
              <a:rPr lang="en-US" dirty="0"/>
              <a:t>Total 1505</a:t>
            </a:r>
          </a:p>
          <a:p>
            <a:r>
              <a:rPr lang="en-US" dirty="0"/>
              <a:t>Number who answered yes 1288</a:t>
            </a:r>
          </a:p>
          <a:p>
            <a:r>
              <a:rPr lang="en-US" dirty="0"/>
              <a:t>Give a 95% confidence interval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E926E-AE62-4B26-B869-DEAF2CF1FFA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62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2315"/>
            <a:ext cx="22848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09800"/>
            <a:ext cx="381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513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87F7D4-88E4-482E-87ED-D78CE082230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Two-way tables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William P. Wattles, Ph.D.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2FACD5-D568-4B2C-A60A-E10BDF97FE1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Categorical Data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Examples, gender, race, occupation, type of cellphone, type of trash are categorical</a:t>
            </a:r>
          </a:p>
          <a:p>
            <a:pPr eaLnBrk="1" hangingPunct="1"/>
            <a:endParaRPr lang="en-US" sz="2800"/>
          </a:p>
        </p:txBody>
      </p:sp>
      <p:pic>
        <p:nvPicPr>
          <p:cNvPr id="37893" name="Picture 4" descr="figure-01-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613025"/>
            <a:ext cx="3810000" cy="28495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63D735-D28C-44CA-9D55-F886E27601E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/>
            </a:r>
            <a:br>
              <a:rPr lang="en-US"/>
            </a:br>
            <a:r>
              <a:rPr lang="en-US"/>
              <a:t>Categorical Data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Sometimes measurement data is grouped into categorical.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type="chart" sz="half" idx="4294967295"/>
          </p:nvPr>
        </p:nvGraphicFramePr>
        <p:xfrm>
          <a:off x="457200" y="4038600"/>
          <a:ext cx="3810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Worksheet" r:id="rId4" imgW="1566360" imgH="818280" progId="Excel.Sheet.8">
                  <p:embed/>
                </p:oleObj>
              </mc:Choice>
              <mc:Fallback>
                <p:oleObj name="Worksheet" r:id="rId4" imgW="1566360" imgH="81828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3810000" cy="19859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5" descr="healthfact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8200" y="2193925"/>
            <a:ext cx="3810000" cy="36893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B4E3D-B227-416F-8165-CD04DEC9C33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Categorical Data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Expressed in counts or percents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type="chart" sz="half" idx="4294967295"/>
          </p:nvPr>
        </p:nvGraphicFramePr>
        <p:xfrm>
          <a:off x="0" y="3429000"/>
          <a:ext cx="4411663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Worksheet" r:id="rId4" imgW="1908000" imgH="980280" progId="Excel.Sheet.8">
                  <p:embed/>
                </p:oleObj>
              </mc:Choice>
              <mc:Fallback>
                <p:oleObj name="Worksheet" r:id="rId4" imgW="1908000" imgH="98028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4411663" cy="226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5" descr="healthfact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/>
          <a:srcRect b="14888"/>
          <a:stretch>
            <a:fillRect/>
          </a:stretch>
        </p:blipFill>
        <p:spPr>
          <a:xfrm>
            <a:off x="4648200" y="2193925"/>
            <a:ext cx="3810000" cy="3140075"/>
          </a:xfrm>
        </p:spPr>
      </p:pic>
      <p:grpSp>
        <p:nvGrpSpPr>
          <p:cNvPr id="6151" name="Group 6"/>
          <p:cNvGrpSpPr>
            <a:grpSpLocks/>
          </p:cNvGrpSpPr>
          <p:nvPr/>
        </p:nvGrpSpPr>
        <p:grpSpPr bwMode="auto">
          <a:xfrm>
            <a:off x="6858000" y="4648200"/>
            <a:ext cx="1447800" cy="1295400"/>
            <a:chOff x="0" y="0"/>
            <a:chExt cx="802" cy="625"/>
          </a:xfrm>
        </p:grpSpPr>
        <p:sp>
          <p:nvSpPr>
            <p:cNvPr id="615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802" cy="62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8" name="Group 8"/>
            <p:cNvGrpSpPr>
              <a:grpSpLocks/>
            </p:cNvGrpSpPr>
            <p:nvPr/>
          </p:nvGrpSpPr>
          <p:grpSpPr bwMode="auto">
            <a:xfrm>
              <a:off x="0" y="0"/>
              <a:ext cx="802" cy="625"/>
              <a:chOff x="0" y="0"/>
              <a:chExt cx="802" cy="625"/>
            </a:xfrm>
          </p:grpSpPr>
          <p:sp>
            <p:nvSpPr>
              <p:cNvPr id="6159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02" cy="12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600">
                    <a:solidFill>
                      <a:srgbClr val="000000"/>
                    </a:solidFill>
                    <a:latin typeface="Verdana" pitchFamily="34" charset="0"/>
                  </a:rPr>
                  <a:t>  </a:t>
                </a:r>
                <a:r>
                  <a:rPr lang="en-US" sz="700">
                    <a:solidFill>
                      <a:srgbClr val="000000"/>
                    </a:solidFill>
                    <a:latin typeface="Verdana" pitchFamily="34" charset="0"/>
                  </a:rPr>
                  <a:t> </a:t>
                </a:r>
                <a:r>
                  <a:rPr lang="en-US" sz="600">
                    <a:solidFill>
                      <a:srgbClr val="000000"/>
                    </a:solidFill>
                    <a:latin typeface="Verdana" pitchFamily="34" charset="0"/>
                  </a:rPr>
                  <a:t>    Less than 219.2 </a:t>
                </a:r>
              </a:p>
            </p:txBody>
          </p:sp>
          <p:sp>
            <p:nvSpPr>
              <p:cNvPr id="6160" name="Rectangle 10"/>
              <p:cNvSpPr>
                <a:spLocks noChangeArrowheads="1"/>
              </p:cNvSpPr>
              <p:nvPr/>
            </p:nvSpPr>
            <p:spPr bwMode="auto">
              <a:xfrm>
                <a:off x="0" y="125"/>
                <a:ext cx="802" cy="12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600">
                    <a:solidFill>
                      <a:srgbClr val="000000"/>
                    </a:solidFill>
                    <a:latin typeface="Verdana" pitchFamily="34" charset="0"/>
                  </a:rPr>
                  <a:t>  </a:t>
                </a:r>
                <a:r>
                  <a:rPr lang="en-US" sz="700">
                    <a:solidFill>
                      <a:srgbClr val="000000"/>
                    </a:solidFill>
                    <a:latin typeface="Verdana" pitchFamily="34" charset="0"/>
                  </a:rPr>
                  <a:t> </a:t>
                </a:r>
                <a:r>
                  <a:rPr lang="en-US" sz="600">
                    <a:solidFill>
                      <a:srgbClr val="000000"/>
                    </a:solidFill>
                    <a:latin typeface="Verdana" pitchFamily="34" charset="0"/>
                  </a:rPr>
                  <a:t>    219.2 to 247.9 </a:t>
                </a:r>
              </a:p>
            </p:txBody>
          </p:sp>
          <p:sp>
            <p:nvSpPr>
              <p:cNvPr id="6161" name="Rectangle 11"/>
              <p:cNvSpPr>
                <a:spLocks noChangeArrowheads="1"/>
              </p:cNvSpPr>
              <p:nvPr/>
            </p:nvSpPr>
            <p:spPr bwMode="auto">
              <a:xfrm>
                <a:off x="0" y="250"/>
                <a:ext cx="802" cy="12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600">
                    <a:solidFill>
                      <a:srgbClr val="000000"/>
                    </a:solidFill>
                    <a:latin typeface="Verdana" pitchFamily="34" charset="0"/>
                  </a:rPr>
                  <a:t>  </a:t>
                </a:r>
                <a:r>
                  <a:rPr lang="en-US" sz="700">
                    <a:solidFill>
                      <a:srgbClr val="000000"/>
                    </a:solidFill>
                    <a:latin typeface="Verdana" pitchFamily="34" charset="0"/>
                  </a:rPr>
                  <a:t> </a:t>
                </a:r>
                <a:r>
                  <a:rPr lang="en-US" sz="600">
                    <a:solidFill>
                      <a:srgbClr val="000000"/>
                    </a:solidFill>
                    <a:latin typeface="Verdana" pitchFamily="34" charset="0"/>
                  </a:rPr>
                  <a:t>    248.0 to 282.0 </a:t>
                </a:r>
              </a:p>
            </p:txBody>
          </p:sp>
          <p:sp>
            <p:nvSpPr>
              <p:cNvPr id="6162" name="Rectangle 12"/>
              <p:cNvSpPr>
                <a:spLocks noChangeArrowheads="1"/>
              </p:cNvSpPr>
              <p:nvPr/>
            </p:nvSpPr>
            <p:spPr bwMode="auto">
              <a:xfrm>
                <a:off x="0" y="375"/>
                <a:ext cx="802" cy="12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600">
                    <a:solidFill>
                      <a:srgbClr val="000000"/>
                    </a:solidFill>
                    <a:latin typeface="Verdana" pitchFamily="34" charset="0"/>
                  </a:rPr>
                  <a:t>  </a:t>
                </a:r>
                <a:r>
                  <a:rPr lang="en-US" sz="700">
                    <a:solidFill>
                      <a:srgbClr val="000000"/>
                    </a:solidFill>
                    <a:latin typeface="Verdana" pitchFamily="34" charset="0"/>
                  </a:rPr>
                  <a:t> </a:t>
                </a:r>
                <a:r>
                  <a:rPr lang="en-US" sz="600">
                    <a:solidFill>
                      <a:srgbClr val="000000"/>
                    </a:solidFill>
                    <a:latin typeface="Verdana" pitchFamily="34" charset="0"/>
                  </a:rPr>
                  <a:t>    More than 282.0 </a:t>
                </a:r>
              </a:p>
            </p:txBody>
          </p:sp>
          <p:sp>
            <p:nvSpPr>
              <p:cNvPr id="6163" name="Rectangle 13"/>
              <p:cNvSpPr>
                <a:spLocks noChangeArrowheads="1"/>
              </p:cNvSpPr>
              <p:nvPr/>
            </p:nvSpPr>
            <p:spPr bwMode="auto">
              <a:xfrm>
                <a:off x="0" y="500"/>
                <a:ext cx="802" cy="12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6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6152" name="Group 14"/>
          <p:cNvGrpSpPr>
            <a:grpSpLocks/>
          </p:cNvGrpSpPr>
          <p:nvPr/>
        </p:nvGrpSpPr>
        <p:grpSpPr bwMode="auto">
          <a:xfrm>
            <a:off x="6992938" y="4711700"/>
            <a:ext cx="130175" cy="982663"/>
            <a:chOff x="4405" y="2968"/>
            <a:chExt cx="82" cy="619"/>
          </a:xfrm>
        </p:grpSpPr>
        <p:pic>
          <p:nvPicPr>
            <p:cNvPr id="6153" name="Picture 15" descr="healthfact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05" y="2968"/>
              <a:ext cx="8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6" descr="healthfact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05" y="3141"/>
              <a:ext cx="8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7" descr="healthfact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05" y="3314"/>
              <a:ext cx="8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8" descr="healthfact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05" y="3487"/>
              <a:ext cx="8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E69321-EF88-4B54-A41F-1F7B526783B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533400" y="457200"/>
            <a:ext cx="8077200" cy="60198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2438400" y="1371600"/>
            <a:ext cx="3276600" cy="222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CC6600"/>
                </a:solidFill>
              </a:rPr>
              <a:t>Population</a:t>
            </a:r>
            <a:br>
              <a:rPr lang="en-US" sz="2800" b="1">
                <a:solidFill>
                  <a:srgbClr val="CC6600"/>
                </a:solidFill>
              </a:rPr>
            </a:br>
            <a:r>
              <a:rPr lang="en-US" sz="3200" b="1">
                <a:solidFill>
                  <a:srgbClr val="CC6600"/>
                </a:solidFill>
              </a:rPr>
              <a:t>Parameter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i="1">
                <a:solidFill>
                  <a:srgbClr val="CC6600"/>
                </a:solidFill>
              </a:rPr>
              <a:t>p</a:t>
            </a:r>
            <a:r>
              <a:rPr lang="en-US" sz="3200" b="1">
                <a:solidFill>
                  <a:srgbClr val="CC6600"/>
                </a:solidFill>
              </a:rPr>
              <a:t> = population proportion</a:t>
            </a:r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4876800" y="3200400"/>
            <a:ext cx="1905000" cy="14478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127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5105400" y="3505200"/>
            <a:ext cx="2743200" cy="149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CC6600"/>
                </a:solidFill>
              </a:rPr>
              <a:t>Sample</a:t>
            </a:r>
            <a:r>
              <a:rPr lang="en-US">
                <a:solidFill>
                  <a:srgbClr val="CC6600"/>
                </a:solidFill>
              </a:rPr>
              <a:t> </a:t>
            </a:r>
            <a:br>
              <a:rPr lang="en-US">
                <a:solidFill>
                  <a:srgbClr val="CC6600"/>
                </a:solidFill>
              </a:rPr>
            </a:br>
            <a:r>
              <a:rPr lang="en-US" sz="3200" b="1">
                <a:solidFill>
                  <a:srgbClr val="CC6600"/>
                </a:solidFill>
              </a:rPr>
              <a:t>phat=sample proportion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10A435-87BB-404E-BB7B-DDDD09345E6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752600" y="2668588"/>
          <a:ext cx="5295900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4" imgW="1447560" imgH="660240" progId="Equation.3">
                  <p:embed/>
                </p:oleObj>
              </mc:Choice>
              <mc:Fallback>
                <p:oleObj name="Equation" r:id="rId4" imgW="144756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68588"/>
                        <a:ext cx="5295900" cy="2416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DDFF3-71D5-46E2-98B1-40B6370F09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BPS - 5th 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70D5-3C2D-4E8E-A24F-F59E80C0EC12}" type="slidenum">
              <a:rPr lang="en-US"/>
              <a:pPr/>
              <a:t>30</a:t>
            </a:fld>
            <a:endParaRPr lang="en-US" sz="140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4343400"/>
          </a:xfrm>
          <a:noFill/>
          <a:ln/>
        </p:spPr>
        <p:txBody>
          <a:bodyPr/>
          <a:lstStyle/>
          <a:p>
            <a:r>
              <a:rPr lang="en-US" sz="3500" dirty="0"/>
              <a:t>Now we will study the relationship between two </a:t>
            </a:r>
            <a:r>
              <a:rPr lang="en-US" sz="3500" i="1" dirty="0">
                <a:solidFill>
                  <a:srgbClr val="FFFF99"/>
                </a:solidFill>
              </a:rPr>
              <a:t>categorical variables</a:t>
            </a:r>
            <a:r>
              <a:rPr lang="en-US" sz="3500" dirty="0"/>
              <a:t> </a:t>
            </a:r>
            <a:r>
              <a:rPr lang="en-US" sz="3100" dirty="0"/>
              <a:t>(variables whose values fall in groups or categories)</a:t>
            </a:r>
            <a:r>
              <a:rPr lang="en-US" sz="35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3500" dirty="0"/>
              <a:t>To analyze categorical data, use the </a:t>
            </a:r>
            <a:r>
              <a:rPr lang="en-US" sz="3500" i="1" u="sng" dirty="0"/>
              <a:t>counts</a:t>
            </a:r>
            <a:r>
              <a:rPr lang="en-US" sz="3500" dirty="0"/>
              <a:t> or </a:t>
            </a:r>
            <a:r>
              <a:rPr lang="en-US" sz="3500" i="1" u="sng" dirty="0"/>
              <a:t>percents</a:t>
            </a:r>
            <a:r>
              <a:rPr lang="en-US" sz="3500" dirty="0"/>
              <a:t> of individuals that fall into various categories.</a:t>
            </a:r>
            <a:endParaRPr lang="en-US" dirty="0"/>
          </a:p>
        </p:txBody>
      </p:sp>
      <p:sp>
        <p:nvSpPr>
          <p:cNvPr id="45773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noFill/>
          <a:ln/>
        </p:spPr>
        <p:txBody>
          <a:bodyPr/>
          <a:lstStyle/>
          <a:p>
            <a:r>
              <a:rPr lang="en-US"/>
              <a:t>Categorical Variables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66AB-F1BB-40A2-9B11-0665FBA05AD6}" type="slidenum">
              <a:rPr lang="en-US"/>
              <a:pPr/>
              <a:t>31</a:t>
            </a:fld>
            <a:endParaRPr lang="en-US" sz="1400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038600"/>
          </a:xfrm>
          <a:noFill/>
          <a:ln/>
        </p:spPr>
        <p:txBody>
          <a:bodyPr/>
          <a:lstStyle/>
          <a:p>
            <a:r>
              <a:rPr lang="en-US" sz="3100" dirty="0"/>
              <a:t>When there are two categorical variables, the data are summarized in a two-way table</a:t>
            </a:r>
          </a:p>
          <a:p>
            <a:pPr marL="750888" lvl="1"/>
            <a:r>
              <a:rPr lang="en-US" sz="2400" dirty="0"/>
              <a:t>each row in the table represents a value of the </a:t>
            </a:r>
            <a:r>
              <a:rPr lang="en-US" sz="2400" i="1" dirty="0">
                <a:solidFill>
                  <a:srgbClr val="FFC000"/>
                </a:solidFill>
              </a:rPr>
              <a:t>row variable</a:t>
            </a:r>
          </a:p>
          <a:p>
            <a:pPr marL="750888" lvl="1"/>
            <a:r>
              <a:rPr lang="en-US" sz="2400" dirty="0"/>
              <a:t>each column of the table represents a value of the </a:t>
            </a:r>
            <a:r>
              <a:rPr lang="en-US" sz="2400" i="1" dirty="0">
                <a:solidFill>
                  <a:srgbClr val="FFC000"/>
                </a:solidFill>
              </a:rPr>
              <a:t>column variable</a:t>
            </a:r>
          </a:p>
          <a:p>
            <a:r>
              <a:rPr lang="en-US" sz="2800" dirty="0"/>
              <a:t>The number of observations falling into each combination of categories is entered into each cell of the table 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noFill/>
          <a:ln/>
        </p:spPr>
        <p:txBody>
          <a:bodyPr/>
          <a:lstStyle/>
          <a:p>
            <a:r>
              <a:rPr lang="en-US"/>
              <a:t>Two-Way 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DDFC16-9ABC-46DE-B289-76F1306BA2C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Two-way table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Organizes data about two categorical variables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2895600" y="3886200"/>
          <a:ext cx="57912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Worksheet" r:id="rId4" imgW="3189240" imgH="818280" progId="Excel.Sheet.8">
                  <p:embed/>
                </p:oleObj>
              </mc:Choice>
              <mc:Fallback>
                <p:oleObj name="Worksheet" r:id="rId4" imgW="3189240" imgH="81828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57912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DDFF3-71D5-46E2-98B1-40B6370F09D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 r="18532" b="17642"/>
          <a:stretch>
            <a:fillRect/>
          </a:stretch>
        </p:blipFill>
        <p:spPr bwMode="auto">
          <a:xfrm>
            <a:off x="1752600" y="2895600"/>
            <a:ext cx="5486400" cy="1295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0FB4-84CE-4BD9-A8AB-0C5A4C8A3431}" type="slidenum">
              <a:rPr lang="en-US"/>
              <a:pPr/>
              <a:t>34</a:t>
            </a:fld>
            <a:endParaRPr lang="en-US" sz="1400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2672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100" dirty="0"/>
              <a:t>A distribution for a categorical variable tells how often each outcome occurred </a:t>
            </a:r>
          </a:p>
          <a:p>
            <a:pPr marL="750888" lvl="1">
              <a:lnSpc>
                <a:spcPct val="110000"/>
              </a:lnSpc>
            </a:pPr>
            <a:r>
              <a:rPr lang="en-US" sz="2700" dirty="0"/>
              <a:t>totaling the values in each row of the table gives the </a:t>
            </a:r>
            <a:r>
              <a:rPr lang="en-US" sz="2700" b="1" dirty="0">
                <a:solidFill>
                  <a:srgbClr val="FFC000"/>
                </a:solidFill>
              </a:rPr>
              <a:t>marginal distribution</a:t>
            </a:r>
            <a:r>
              <a:rPr lang="en-US" sz="2700" dirty="0">
                <a:solidFill>
                  <a:srgbClr val="FFC000"/>
                </a:solidFill>
              </a:rPr>
              <a:t> </a:t>
            </a:r>
            <a:r>
              <a:rPr lang="en-US" sz="2700" dirty="0"/>
              <a:t>of the row variable (totals are written in the right margin)</a:t>
            </a:r>
          </a:p>
          <a:p>
            <a:pPr marL="750888" lvl="1">
              <a:lnSpc>
                <a:spcPct val="110000"/>
              </a:lnSpc>
            </a:pPr>
            <a:r>
              <a:rPr lang="en-US" sz="2700" dirty="0"/>
              <a:t>totaling the values in each column of the table gives the </a:t>
            </a:r>
            <a:r>
              <a:rPr lang="en-US" sz="2700" b="1" dirty="0">
                <a:solidFill>
                  <a:srgbClr val="FFC000"/>
                </a:solidFill>
              </a:rPr>
              <a:t>marginal distribution</a:t>
            </a:r>
            <a:r>
              <a:rPr lang="en-US" sz="2700" dirty="0">
                <a:solidFill>
                  <a:srgbClr val="FFC000"/>
                </a:solidFill>
              </a:rPr>
              <a:t> </a:t>
            </a:r>
            <a:r>
              <a:rPr lang="en-US" sz="2700" dirty="0"/>
              <a:t>of the column variable (totals are written in the bottom margin)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noFill/>
          <a:ln/>
        </p:spPr>
        <p:txBody>
          <a:bodyPr/>
          <a:lstStyle/>
          <a:p>
            <a:r>
              <a:rPr lang="en-US"/>
              <a:t>Marginal Distributions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DDFF3-71D5-46E2-98B1-40B6370F09D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0" y="2819400"/>
            <a:ext cx="6734450" cy="1619310"/>
            <a:chOff x="762000" y="2819400"/>
            <a:chExt cx="6734450" cy="16193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2819400"/>
              <a:ext cx="6734450" cy="157289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6245469" y="4038600"/>
              <a:ext cx="1248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175,230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C2E6-CA0F-4472-ADEE-B611EF9BADDD}" type="slidenum">
              <a:rPr lang="en-US"/>
              <a:pPr/>
              <a:t>36</a:t>
            </a:fld>
            <a:endParaRPr lang="en-US" sz="1400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191000"/>
          </a:xfrm>
          <a:noFill/>
          <a:ln/>
        </p:spPr>
        <p:txBody>
          <a:bodyPr/>
          <a:lstStyle/>
          <a:p>
            <a:r>
              <a:rPr lang="en-US"/>
              <a:t>It is usually more informative to display each marginal distribution in terms of percents rather than counts</a:t>
            </a:r>
          </a:p>
          <a:p>
            <a:pPr marL="750888" lvl="1"/>
            <a:r>
              <a:rPr lang="en-US"/>
              <a:t>each marginal total is divided by the table total to give the percents</a:t>
            </a:r>
          </a:p>
          <a:p>
            <a:r>
              <a:rPr lang="en-US"/>
              <a:t>A bar graph could be used to graphically display marginal distributions for categorical variables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noFill/>
          <a:ln/>
        </p:spPr>
        <p:txBody>
          <a:bodyPr/>
          <a:lstStyle/>
          <a:p>
            <a:r>
              <a:rPr lang="en-US"/>
              <a:t>Marginal Distributions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DDFF3-71D5-46E2-98B1-40B6370F09D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82562"/>
            <a:ext cx="6015313" cy="14049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762000" y="1200090"/>
            <a:ext cx="6734450" cy="1619310"/>
            <a:chOff x="762000" y="2819400"/>
            <a:chExt cx="6734450" cy="161931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2819400"/>
              <a:ext cx="6734450" cy="157289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245469" y="4038600"/>
              <a:ext cx="1248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175,230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87F1-A2F6-4427-98E9-7189ACAE9A8F}" type="slidenum">
              <a:rPr lang="en-US"/>
              <a:pPr/>
              <a:t>38</a:t>
            </a:fld>
            <a:endParaRPr lang="en-US" sz="1400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noFill/>
          <a:ln/>
        </p:spPr>
        <p:txBody>
          <a:bodyPr/>
          <a:lstStyle/>
          <a:p>
            <a:r>
              <a:rPr lang="en-US"/>
              <a:t>Case Study</a:t>
            </a:r>
          </a:p>
        </p:txBody>
      </p:sp>
      <p:graphicFrame>
        <p:nvGraphicFramePr>
          <p:cNvPr id="506883" name="Object 3"/>
          <p:cNvGraphicFramePr>
            <a:graphicFrameLocks/>
          </p:cNvGraphicFramePr>
          <p:nvPr/>
        </p:nvGraphicFramePr>
        <p:xfrm>
          <a:off x="7931150" y="228600"/>
          <a:ext cx="8318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1" name="Clip" r:id="rId3" imgW="1600200" imgH="2287440" progId="MS_ClipArt_Gallery.2">
                  <p:embed/>
                </p:oleObj>
              </mc:Choice>
              <mc:Fallback>
                <p:oleObj name="Clip" r:id="rId3" imgW="1600200" imgH="2287440" progId="MS_ClipArt_Gallery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228600"/>
                        <a:ext cx="83185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1295400" y="2667000"/>
            <a:ext cx="6477000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dirty="0">
                <a:solidFill>
                  <a:srgbClr val="FFC000"/>
                </a:solidFill>
              </a:rPr>
              <a:t>Data from the U.S. Census Bureau for the year 2000 on the level of education reached by Americans of different ages.</a:t>
            </a:r>
          </a:p>
        </p:txBody>
      </p:sp>
      <p:sp>
        <p:nvSpPr>
          <p:cNvPr id="506887" name="Text Box 7"/>
          <p:cNvSpPr txBox="1">
            <a:spLocks noChangeArrowheads="1"/>
          </p:cNvSpPr>
          <p:nvPr/>
        </p:nvSpPr>
        <p:spPr bwMode="auto">
          <a:xfrm>
            <a:off x="1219200" y="1752600"/>
            <a:ext cx="7086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(</a:t>
            </a:r>
            <a:r>
              <a:rPr lang="en-US" sz="2400" i="1">
                <a:solidFill>
                  <a:schemeClr val="accent1"/>
                </a:solidFill>
              </a:rPr>
              <a:t>Statistical Abstract of the United States</a:t>
            </a:r>
            <a:r>
              <a:rPr lang="en-US" sz="2400">
                <a:solidFill>
                  <a:schemeClr val="accent1"/>
                </a:solidFill>
              </a:rPr>
              <a:t>, 2001)</a:t>
            </a:r>
          </a:p>
        </p:txBody>
      </p:sp>
      <p:sp>
        <p:nvSpPr>
          <p:cNvPr id="506888" name="Rectangle 8"/>
          <p:cNvSpPr>
            <a:spLocks noChangeArrowheads="1"/>
          </p:cNvSpPr>
          <p:nvPr/>
        </p:nvSpPr>
        <p:spPr bwMode="auto">
          <a:xfrm>
            <a:off x="914400" y="1143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CCFF"/>
                </a:solidFill>
              </a:rPr>
              <a:t>Age and Education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6AB1-FC0D-484A-AC8B-451B709A08C5}" type="slidenum">
              <a:rPr lang="en-US"/>
              <a:pPr/>
              <a:t>39</a:t>
            </a:fld>
            <a:endParaRPr lang="en-US" sz="1400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noFill/>
          <a:ln/>
        </p:spPr>
        <p:txBody>
          <a:bodyPr/>
          <a:lstStyle/>
          <a:p>
            <a:r>
              <a:rPr lang="en-US"/>
              <a:t>Case Study</a:t>
            </a:r>
          </a:p>
        </p:txBody>
      </p:sp>
      <p:graphicFrame>
        <p:nvGraphicFramePr>
          <p:cNvPr id="507907" name="Object 3"/>
          <p:cNvGraphicFramePr>
            <a:graphicFrameLocks/>
          </p:cNvGraphicFramePr>
          <p:nvPr/>
        </p:nvGraphicFramePr>
        <p:xfrm>
          <a:off x="7931150" y="228600"/>
          <a:ext cx="8318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5" name="Clip" r:id="rId3" imgW="1600200" imgH="2287440" progId="MS_ClipArt_Gallery.2">
                  <p:embed/>
                </p:oleObj>
              </mc:Choice>
              <mc:Fallback>
                <p:oleObj name="Clip" r:id="rId3" imgW="1600200" imgH="2287440" progId="MS_ClipArt_Gallery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228600"/>
                        <a:ext cx="83185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08" name="Rectangle 4"/>
          <p:cNvSpPr>
            <a:spLocks noChangeArrowheads="1"/>
          </p:cNvSpPr>
          <p:nvPr/>
        </p:nvSpPr>
        <p:spPr bwMode="auto">
          <a:xfrm>
            <a:off x="914400" y="1143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CCFF"/>
                </a:solidFill>
              </a:rPr>
              <a:t>Age and Education</a:t>
            </a:r>
          </a:p>
        </p:txBody>
      </p:sp>
      <p:pic>
        <p:nvPicPr>
          <p:cNvPr id="5079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213" y="1987550"/>
            <a:ext cx="8535987" cy="3340100"/>
          </a:xfrm>
          <a:prstGeom prst="rect">
            <a:avLst/>
          </a:prstGeom>
          <a:noFill/>
        </p:spPr>
      </p:pic>
      <p:sp>
        <p:nvSpPr>
          <p:cNvPr id="507911" name="Rectangle 7"/>
          <p:cNvSpPr>
            <a:spLocks noChangeArrowheads="1"/>
          </p:cNvSpPr>
          <p:nvPr/>
        </p:nvSpPr>
        <p:spPr bwMode="hidden">
          <a:xfrm>
            <a:off x="7848600" y="1905000"/>
            <a:ext cx="1066800" cy="3581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Rectangle 8"/>
          <p:cNvSpPr>
            <a:spLocks noChangeArrowheads="1"/>
          </p:cNvSpPr>
          <p:nvPr/>
        </p:nvSpPr>
        <p:spPr bwMode="hidden">
          <a:xfrm>
            <a:off x="228600" y="4762500"/>
            <a:ext cx="76200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371600" y="2452688"/>
            <a:ext cx="3657600" cy="606425"/>
            <a:chOff x="864" y="1545"/>
            <a:chExt cx="2304" cy="382"/>
          </a:xfrm>
        </p:grpSpPr>
        <p:sp>
          <p:nvSpPr>
            <p:cNvPr id="507913" name="Text Box 9"/>
            <p:cNvSpPr txBox="1">
              <a:spLocks noChangeArrowheads="1"/>
            </p:cNvSpPr>
            <p:nvPr/>
          </p:nvSpPr>
          <p:spPr bwMode="auto">
            <a:xfrm>
              <a:off x="1344" y="1545"/>
              <a:ext cx="8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</a:rPr>
                <a:t>Variables</a:t>
              </a:r>
            </a:p>
          </p:txBody>
        </p:sp>
        <p:sp>
          <p:nvSpPr>
            <p:cNvPr id="507915" name="Line 11"/>
            <p:cNvSpPr>
              <a:spLocks noChangeShapeType="1"/>
            </p:cNvSpPr>
            <p:nvPr/>
          </p:nvSpPr>
          <p:spPr bwMode="auto">
            <a:xfrm flipH="1">
              <a:off x="864" y="1728"/>
              <a:ext cx="528" cy="19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7916" name="Line 12"/>
            <p:cNvSpPr>
              <a:spLocks noChangeShapeType="1"/>
            </p:cNvSpPr>
            <p:nvPr/>
          </p:nvSpPr>
          <p:spPr bwMode="auto">
            <a:xfrm>
              <a:off x="2112" y="1680"/>
              <a:ext cx="105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7920" name="Text Box 16"/>
          <p:cNvSpPr txBox="1">
            <a:spLocks noChangeArrowheads="1"/>
          </p:cNvSpPr>
          <p:nvPr/>
        </p:nvSpPr>
        <p:spPr bwMode="auto">
          <a:xfrm>
            <a:off x="6324600" y="5283200"/>
            <a:ext cx="2590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</a:rPr>
              <a:t>Marginal distributions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733800" y="4800600"/>
            <a:ext cx="3886200" cy="533400"/>
            <a:chOff x="2352" y="3024"/>
            <a:chExt cx="2448" cy="336"/>
          </a:xfrm>
        </p:grpSpPr>
        <p:sp>
          <p:nvSpPr>
            <p:cNvPr id="507925" name="Line 21"/>
            <p:cNvSpPr>
              <a:spLocks noChangeShapeType="1"/>
            </p:cNvSpPr>
            <p:nvPr/>
          </p:nvSpPr>
          <p:spPr bwMode="auto">
            <a:xfrm flipH="1" flipV="1">
              <a:off x="4656" y="3216"/>
              <a:ext cx="144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7926" name="Rectangle 22"/>
            <p:cNvSpPr>
              <a:spLocks noChangeArrowheads="1"/>
            </p:cNvSpPr>
            <p:nvPr/>
          </p:nvSpPr>
          <p:spPr bwMode="auto">
            <a:xfrm>
              <a:off x="2352" y="3024"/>
              <a:ext cx="2448" cy="213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620000" y="3429000"/>
            <a:ext cx="1179513" cy="1905000"/>
            <a:chOff x="4800" y="2160"/>
            <a:chExt cx="743" cy="1200"/>
          </a:xfrm>
        </p:grpSpPr>
        <p:sp>
          <p:nvSpPr>
            <p:cNvPr id="507927" name="Rectangle 23"/>
            <p:cNvSpPr>
              <a:spLocks noChangeArrowheads="1"/>
            </p:cNvSpPr>
            <p:nvPr/>
          </p:nvSpPr>
          <p:spPr bwMode="auto">
            <a:xfrm>
              <a:off x="5040" y="2160"/>
              <a:ext cx="503" cy="768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28" name="Line 24"/>
            <p:cNvSpPr>
              <a:spLocks noChangeShapeType="1"/>
            </p:cNvSpPr>
            <p:nvPr/>
          </p:nvSpPr>
          <p:spPr bwMode="auto">
            <a:xfrm flipV="1">
              <a:off x="4800" y="2928"/>
              <a:ext cx="240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7934" name="Text Box 30"/>
          <p:cNvSpPr txBox="1">
            <a:spLocks noChangeArrowheads="1"/>
          </p:cNvSpPr>
          <p:nvPr/>
        </p:nvSpPr>
        <p:spPr bwMode="auto">
          <a:xfrm>
            <a:off x="304800" y="1295400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1" grpId="0" animBg="1"/>
      <p:bldP spid="507912" grpId="0" animBg="1"/>
      <p:bldP spid="5079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08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DDFF3-71D5-46E2-98B1-40B6370F09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04B9-0208-478C-9F23-EC86B5A5E112}" type="slidenum">
              <a:rPr lang="en-US"/>
              <a:pPr/>
              <a:t>40</a:t>
            </a:fld>
            <a:endParaRPr lang="en-US" sz="1400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noFill/>
          <a:ln/>
        </p:spPr>
        <p:txBody>
          <a:bodyPr/>
          <a:lstStyle/>
          <a:p>
            <a:r>
              <a:rPr lang="en-US"/>
              <a:t>Case Study</a:t>
            </a:r>
          </a:p>
        </p:txBody>
      </p:sp>
      <p:graphicFrame>
        <p:nvGraphicFramePr>
          <p:cNvPr id="510979" name="Object 3"/>
          <p:cNvGraphicFramePr>
            <a:graphicFrameLocks/>
          </p:cNvGraphicFramePr>
          <p:nvPr/>
        </p:nvGraphicFramePr>
        <p:xfrm>
          <a:off x="7931150" y="228600"/>
          <a:ext cx="8318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9" name="Clip" r:id="rId3" imgW="1600200" imgH="2287440" progId="MS_ClipArt_Gallery.2">
                  <p:embed/>
                </p:oleObj>
              </mc:Choice>
              <mc:Fallback>
                <p:oleObj name="Clip" r:id="rId3" imgW="1600200" imgH="2287440" progId="MS_ClipArt_Gallery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228600"/>
                        <a:ext cx="83185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914400" y="1143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CCFF"/>
                </a:solidFill>
              </a:rPr>
              <a:t>Age and Education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03213" y="1987550"/>
            <a:ext cx="8612187" cy="3662363"/>
            <a:chOff x="191" y="1252"/>
            <a:chExt cx="5425" cy="2307"/>
          </a:xfrm>
        </p:grpSpPr>
        <p:pic>
          <p:nvPicPr>
            <p:cNvPr id="51098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1" y="1252"/>
              <a:ext cx="5377" cy="2104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64" y="1545"/>
              <a:ext cx="2304" cy="382"/>
              <a:chOff x="864" y="1545"/>
              <a:chExt cx="2304" cy="382"/>
            </a:xfrm>
          </p:grpSpPr>
          <p:sp>
            <p:nvSpPr>
              <p:cNvPr id="510985" name="Text Box 9"/>
              <p:cNvSpPr txBox="1">
                <a:spLocks noChangeArrowheads="1"/>
              </p:cNvSpPr>
              <p:nvPr/>
            </p:nvSpPr>
            <p:spPr bwMode="auto">
              <a:xfrm>
                <a:off x="1344" y="1545"/>
                <a:ext cx="81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</a:rPr>
                  <a:t>Variables</a:t>
                </a:r>
              </a:p>
            </p:txBody>
          </p:sp>
          <p:sp>
            <p:nvSpPr>
              <p:cNvPr id="510986" name="Line 10"/>
              <p:cNvSpPr>
                <a:spLocks noChangeShapeType="1"/>
              </p:cNvSpPr>
              <p:nvPr/>
            </p:nvSpPr>
            <p:spPr bwMode="auto">
              <a:xfrm flipH="1">
                <a:off x="864" y="1728"/>
                <a:ext cx="528" cy="199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987" name="Line 11"/>
              <p:cNvSpPr>
                <a:spLocks noChangeShapeType="1"/>
              </p:cNvSpPr>
              <p:nvPr/>
            </p:nvSpPr>
            <p:spPr bwMode="auto">
              <a:xfrm>
                <a:off x="2112" y="1680"/>
                <a:ext cx="1056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0988" name="Text Box 12"/>
            <p:cNvSpPr txBox="1">
              <a:spLocks noChangeArrowheads="1"/>
            </p:cNvSpPr>
            <p:nvPr/>
          </p:nvSpPr>
          <p:spPr bwMode="auto">
            <a:xfrm>
              <a:off x="3984" y="3328"/>
              <a:ext cx="16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hlink"/>
                  </a:solidFill>
                </a:rPr>
                <a:t>Marginal distributions</a:t>
              </a:r>
            </a:p>
          </p:txBody>
        </p:sp>
        <p:sp>
          <p:nvSpPr>
            <p:cNvPr id="510990" name="Line 14"/>
            <p:cNvSpPr>
              <a:spLocks noChangeShapeType="1"/>
            </p:cNvSpPr>
            <p:nvPr/>
          </p:nvSpPr>
          <p:spPr bwMode="auto">
            <a:xfrm flipH="1" flipV="1">
              <a:off x="4656" y="3216"/>
              <a:ext cx="144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0991" name="Rectangle 15"/>
            <p:cNvSpPr>
              <a:spLocks noChangeArrowheads="1"/>
            </p:cNvSpPr>
            <p:nvPr/>
          </p:nvSpPr>
          <p:spPr bwMode="auto">
            <a:xfrm>
              <a:off x="2352" y="3024"/>
              <a:ext cx="2448" cy="213"/>
            </a:xfrm>
            <a:prstGeom prst="rect">
              <a:avLst/>
            </a:prstGeom>
            <a:noFill/>
            <a:ln w="3810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995" name="Text Box 19"/>
            <p:cNvSpPr txBox="1">
              <a:spLocks noChangeArrowheads="1"/>
            </p:cNvSpPr>
            <p:nvPr/>
          </p:nvSpPr>
          <p:spPr bwMode="auto">
            <a:xfrm>
              <a:off x="2400" y="3072"/>
              <a:ext cx="2304" cy="13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  <a:t>21.6%         46.5%            32.0%</a:t>
              </a:r>
            </a:p>
          </p:txBody>
        </p:sp>
        <p:sp>
          <p:nvSpPr>
            <p:cNvPr id="510998" name="Text Box 22"/>
            <p:cNvSpPr txBox="1">
              <a:spLocks noChangeArrowheads="1"/>
            </p:cNvSpPr>
            <p:nvPr/>
          </p:nvSpPr>
          <p:spPr bwMode="auto">
            <a:xfrm>
              <a:off x="5061" y="2188"/>
              <a:ext cx="480" cy="72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  <a:t>15.9%</a:t>
              </a:r>
              <a:b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</a:br>
              <a: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  <a:t>33.1%</a:t>
              </a:r>
              <a:b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</a:br>
              <a: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  <a:t>25.4%</a:t>
              </a:r>
              <a:b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</a:br>
              <a:r>
                <a:rPr lang="en-US" sz="2000" b="1">
                  <a:solidFill>
                    <a:schemeClr val="bg1"/>
                  </a:solidFill>
                  <a:latin typeface="Times New Roman" pitchFamily="18" charset="0"/>
                </a:rPr>
                <a:t>25.6%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800" y="2160"/>
              <a:ext cx="743" cy="1200"/>
              <a:chOff x="4800" y="2160"/>
              <a:chExt cx="743" cy="1200"/>
            </a:xfrm>
          </p:grpSpPr>
          <p:sp>
            <p:nvSpPr>
              <p:cNvPr id="510993" name="Rectangle 17"/>
              <p:cNvSpPr>
                <a:spLocks noChangeArrowheads="1"/>
              </p:cNvSpPr>
              <p:nvPr/>
            </p:nvSpPr>
            <p:spPr bwMode="auto">
              <a:xfrm>
                <a:off x="5040" y="2160"/>
                <a:ext cx="503" cy="768"/>
              </a:xfrm>
              <a:prstGeom prst="rect">
                <a:avLst/>
              </a:prstGeom>
              <a:noFill/>
              <a:ln w="38100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994" name="Line 18"/>
              <p:cNvSpPr>
                <a:spLocks noChangeShapeType="1"/>
              </p:cNvSpPr>
              <p:nvPr/>
            </p:nvSpPr>
            <p:spPr bwMode="auto">
              <a:xfrm flipV="1">
                <a:off x="4800" y="2928"/>
                <a:ext cx="240" cy="43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6676-6690-41D6-917B-B9F5A129739B}" type="slidenum">
              <a:rPr lang="en-US"/>
              <a:pPr/>
              <a:t>41</a:t>
            </a:fld>
            <a:endParaRPr lang="en-US" sz="1400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noFill/>
          <a:ln/>
        </p:spPr>
        <p:txBody>
          <a:bodyPr/>
          <a:lstStyle/>
          <a:p>
            <a:r>
              <a:rPr lang="en-US"/>
              <a:t>Case Study</a:t>
            </a:r>
          </a:p>
        </p:txBody>
      </p:sp>
      <p:graphicFrame>
        <p:nvGraphicFramePr>
          <p:cNvPr id="508931" name="Object 3"/>
          <p:cNvGraphicFramePr>
            <a:graphicFrameLocks/>
          </p:cNvGraphicFramePr>
          <p:nvPr/>
        </p:nvGraphicFramePr>
        <p:xfrm>
          <a:off x="7931150" y="228600"/>
          <a:ext cx="8318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3" name="Clip" r:id="rId3" imgW="1600200" imgH="2287440" progId="MS_ClipArt_Gallery.2">
                  <p:embed/>
                </p:oleObj>
              </mc:Choice>
              <mc:Fallback>
                <p:oleObj name="Clip" r:id="rId3" imgW="1600200" imgH="2287440" progId="MS_ClipArt_Gallery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228600"/>
                        <a:ext cx="83185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914400" y="1143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CCFF"/>
                </a:solidFill>
              </a:rPr>
              <a:t>Age and Education</a:t>
            </a:r>
          </a:p>
        </p:txBody>
      </p:sp>
      <p:pic>
        <p:nvPicPr>
          <p:cNvPr id="50894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7888" y="1676400"/>
            <a:ext cx="3770312" cy="4116388"/>
          </a:xfrm>
          <a:prstGeom prst="rect">
            <a:avLst/>
          </a:prstGeom>
          <a:noFill/>
        </p:spPr>
      </p:pic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609600" y="1828800"/>
            <a:ext cx="4191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C000"/>
                </a:solidFill>
              </a:rPr>
              <a:t>Marginal Distribution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for Education Level</a:t>
            </a:r>
          </a:p>
        </p:txBody>
      </p:sp>
      <p:graphicFrame>
        <p:nvGraphicFramePr>
          <p:cNvPr id="509015" name="Group 87"/>
          <p:cNvGraphicFramePr>
            <a:graphicFrameLocks noGrp="1"/>
          </p:cNvGraphicFramePr>
          <p:nvPr/>
        </p:nvGraphicFramePr>
        <p:xfrm>
          <a:off x="838200" y="3048000"/>
          <a:ext cx="3657600" cy="20320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Not HS grad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15.9%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HS grad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33.1%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College 1-3 yrs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25.4%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College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≥4 yrs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25.6%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22B6-891B-4B83-9DEA-D7D86D2A4137}" type="slidenum">
              <a:rPr lang="en-US"/>
              <a:pPr/>
              <a:t>42</a:t>
            </a:fld>
            <a:endParaRPr lang="en-US" sz="1400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3657600"/>
          </a:xfrm>
          <a:noFill/>
          <a:ln/>
        </p:spPr>
        <p:txBody>
          <a:bodyPr/>
          <a:lstStyle/>
          <a:p>
            <a:r>
              <a:rPr lang="en-US"/>
              <a:t>Relationships between categorical variables are described by calculating appropriate </a:t>
            </a:r>
            <a:r>
              <a:rPr lang="en-US" b="1" i="1">
                <a:solidFill>
                  <a:srgbClr val="FFFF99"/>
                </a:solidFill>
              </a:rPr>
              <a:t>percents</a:t>
            </a:r>
            <a:r>
              <a:rPr lang="en-US"/>
              <a:t> from the counts given in the table</a:t>
            </a:r>
          </a:p>
          <a:p>
            <a:pPr marL="750888" lvl="1"/>
            <a:r>
              <a:rPr lang="en-US"/>
              <a:t>prevents misleading comparisons due to unequal sample sizes for different groups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noFill/>
          <a:ln/>
        </p:spPr>
        <p:txBody>
          <a:bodyPr/>
          <a:lstStyle/>
          <a:p>
            <a:r>
              <a:rPr lang="en-US"/>
              <a:t>Conditional Distributions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D9B2-C241-49A7-8DCA-84C99A203B80}" type="slidenum">
              <a:rPr lang="en-US"/>
              <a:pPr/>
              <a:t>43</a:t>
            </a:fld>
            <a:endParaRPr lang="en-US" sz="1400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noFill/>
          <a:ln/>
        </p:spPr>
        <p:txBody>
          <a:bodyPr/>
          <a:lstStyle/>
          <a:p>
            <a:r>
              <a:rPr lang="en-US"/>
              <a:t>Case Study</a:t>
            </a:r>
          </a:p>
        </p:txBody>
      </p:sp>
      <p:graphicFrame>
        <p:nvGraphicFramePr>
          <p:cNvPr id="514051" name="Object 3"/>
          <p:cNvGraphicFramePr>
            <a:graphicFrameLocks/>
          </p:cNvGraphicFramePr>
          <p:nvPr/>
        </p:nvGraphicFramePr>
        <p:xfrm>
          <a:off x="7931150" y="228600"/>
          <a:ext cx="8318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7" name="Clip" r:id="rId3" imgW="1600200" imgH="2287440" progId="MS_ClipArt_Gallery.2">
                  <p:embed/>
                </p:oleObj>
              </mc:Choice>
              <mc:Fallback>
                <p:oleObj name="Clip" r:id="rId3" imgW="1600200" imgH="2287440" progId="MS_ClipArt_Gallery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228600"/>
                        <a:ext cx="83185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52" name="Rectangle 4"/>
          <p:cNvSpPr>
            <a:spLocks noChangeArrowheads="1"/>
          </p:cNvSpPr>
          <p:nvPr/>
        </p:nvSpPr>
        <p:spPr bwMode="auto">
          <a:xfrm>
            <a:off x="914400" y="1143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CCFF"/>
                </a:solidFill>
              </a:rPr>
              <a:t>Age and Education</a:t>
            </a:r>
          </a:p>
        </p:txBody>
      </p:sp>
      <p:sp>
        <p:nvSpPr>
          <p:cNvPr id="514067" name="Text Box 19"/>
          <p:cNvSpPr txBox="1">
            <a:spLocks noChangeArrowheads="1"/>
          </p:cNvSpPr>
          <p:nvPr/>
        </p:nvSpPr>
        <p:spPr bwMode="auto">
          <a:xfrm>
            <a:off x="304800" y="1295400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514068" name="Text Box 20"/>
          <p:cNvSpPr txBox="1">
            <a:spLocks noChangeArrowheads="1"/>
          </p:cNvSpPr>
          <p:nvPr/>
        </p:nvSpPr>
        <p:spPr bwMode="auto">
          <a:xfrm>
            <a:off x="228600" y="1676400"/>
            <a:ext cx="2895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</a:rPr>
              <a:t>Compare the 25-34 age group to the 35-54 age group in terms of success in completing at least 4 years of college:</a:t>
            </a:r>
          </a:p>
        </p:txBody>
      </p:sp>
      <p:pic>
        <p:nvPicPr>
          <p:cNvPr id="514069" name="Picture 21"/>
          <p:cNvPicPr>
            <a:picLocks noChangeAspect="1" noChangeArrowheads="1"/>
          </p:cNvPicPr>
          <p:nvPr/>
        </p:nvPicPr>
        <p:blipFill>
          <a:blip r:embed="rId5" cstate="print"/>
          <a:srcRect t="28403" r="14537" b="4332"/>
          <a:stretch>
            <a:fillRect/>
          </a:stretch>
        </p:blipFill>
        <p:spPr bwMode="auto">
          <a:xfrm>
            <a:off x="3124200" y="1828800"/>
            <a:ext cx="5943600" cy="1828800"/>
          </a:xfrm>
          <a:prstGeom prst="rect">
            <a:avLst/>
          </a:prstGeom>
          <a:noFill/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943600" y="2971800"/>
            <a:ext cx="1716088" cy="255588"/>
            <a:chOff x="3744" y="1872"/>
            <a:chExt cx="1081" cy="161"/>
          </a:xfrm>
        </p:grpSpPr>
        <p:sp>
          <p:nvSpPr>
            <p:cNvPr id="514071" name="Rectangle 23"/>
            <p:cNvSpPr>
              <a:spLocks noChangeArrowheads="1"/>
            </p:cNvSpPr>
            <p:nvPr/>
          </p:nvSpPr>
          <p:spPr bwMode="auto">
            <a:xfrm>
              <a:off x="4393" y="1872"/>
              <a:ext cx="432" cy="161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72" name="Rectangle 24"/>
            <p:cNvSpPr>
              <a:spLocks noChangeArrowheads="1"/>
            </p:cNvSpPr>
            <p:nvPr/>
          </p:nvSpPr>
          <p:spPr bwMode="auto">
            <a:xfrm>
              <a:off x="3744" y="1872"/>
              <a:ext cx="432" cy="161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073" name="Text Box 25"/>
          <p:cNvSpPr txBox="1">
            <a:spLocks noChangeArrowheads="1"/>
          </p:cNvSpPr>
          <p:nvPr/>
        </p:nvSpPr>
        <p:spPr bwMode="auto">
          <a:xfrm>
            <a:off x="228600" y="4070350"/>
            <a:ext cx="8763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</a:rPr>
              <a:t>Data are in thousands, so we have that </a:t>
            </a:r>
            <a:r>
              <a:rPr lang="en-US" sz="2400" u="sng" dirty="0">
                <a:solidFill>
                  <a:srgbClr val="FFC000"/>
                </a:solidFill>
              </a:rPr>
              <a:t>11,071,000</a:t>
            </a:r>
            <a:r>
              <a:rPr lang="en-US" sz="2400" dirty="0">
                <a:solidFill>
                  <a:srgbClr val="FFC000"/>
                </a:solidFill>
              </a:rPr>
              <a:t> persons in the 25-34 age group have completed at least 4 years of college, compared to </a:t>
            </a:r>
            <a:r>
              <a:rPr lang="en-US" sz="2400" u="sng" dirty="0">
                <a:solidFill>
                  <a:srgbClr val="FFC000"/>
                </a:solidFill>
              </a:rPr>
              <a:t>23,160,000</a:t>
            </a:r>
            <a:r>
              <a:rPr lang="en-US" sz="2400" dirty="0">
                <a:solidFill>
                  <a:srgbClr val="FFC000"/>
                </a:solidFill>
              </a:rPr>
              <a:t> persons in the 35-54 age group.</a:t>
            </a:r>
          </a:p>
        </p:txBody>
      </p:sp>
      <p:sp>
        <p:nvSpPr>
          <p:cNvPr id="514074" name="Text Box 26"/>
          <p:cNvSpPr txBox="1">
            <a:spLocks noChangeArrowheads="1"/>
          </p:cNvSpPr>
          <p:nvPr/>
        </p:nvSpPr>
        <p:spPr bwMode="auto">
          <a:xfrm>
            <a:off x="228600" y="5257800"/>
            <a:ext cx="876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</a:rPr>
              <a:t>The groups appear greatly different, but look at the group totals.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943600" y="3352800"/>
            <a:ext cx="1716088" cy="255588"/>
            <a:chOff x="3744" y="2112"/>
            <a:chExt cx="1081" cy="161"/>
          </a:xfrm>
        </p:grpSpPr>
        <p:sp>
          <p:nvSpPr>
            <p:cNvPr id="514075" name="Rectangle 27"/>
            <p:cNvSpPr>
              <a:spLocks noChangeArrowheads="1"/>
            </p:cNvSpPr>
            <p:nvPr/>
          </p:nvSpPr>
          <p:spPr bwMode="auto">
            <a:xfrm>
              <a:off x="3744" y="2112"/>
              <a:ext cx="432" cy="161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76" name="Rectangle 28"/>
            <p:cNvSpPr>
              <a:spLocks noChangeArrowheads="1"/>
            </p:cNvSpPr>
            <p:nvPr/>
          </p:nvSpPr>
          <p:spPr bwMode="auto">
            <a:xfrm>
              <a:off x="4393" y="2112"/>
              <a:ext cx="432" cy="161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73" grpId="0"/>
      <p:bldP spid="51407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BPS - 5th Ed.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Chapter 6</a:t>
            </a:r>
            <a:endParaRPr lang="en-US" sz="1400">
              <a:solidFill>
                <a:srgbClr val="FFC000"/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582B-FD62-4570-8901-A4DED81978BF}" type="slidenum">
              <a:rPr lang="en-US">
                <a:solidFill>
                  <a:srgbClr val="FFC000"/>
                </a:solidFill>
              </a:rPr>
              <a:pPr/>
              <a:t>44</a:t>
            </a:fld>
            <a:endParaRPr lang="en-US" sz="1400">
              <a:solidFill>
                <a:srgbClr val="FFC000"/>
              </a:solidFill>
            </a:endParaRPr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Case Study</a:t>
            </a:r>
          </a:p>
        </p:txBody>
      </p:sp>
      <p:graphicFrame>
        <p:nvGraphicFramePr>
          <p:cNvPr id="515075" name="Object 3"/>
          <p:cNvGraphicFramePr>
            <a:graphicFrameLocks/>
          </p:cNvGraphicFramePr>
          <p:nvPr/>
        </p:nvGraphicFramePr>
        <p:xfrm>
          <a:off x="7931150" y="228600"/>
          <a:ext cx="8318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6" name="Clip" r:id="rId3" imgW="1600200" imgH="2287440" progId="MS_ClipArt_Gallery.2">
                  <p:embed/>
                </p:oleObj>
              </mc:Choice>
              <mc:Fallback>
                <p:oleObj name="Clip" r:id="rId3" imgW="1600200" imgH="2287440" progId="MS_ClipArt_Gallery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228600"/>
                        <a:ext cx="83185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76" name="Rectangle 4"/>
          <p:cNvSpPr>
            <a:spLocks noChangeArrowheads="1"/>
          </p:cNvSpPr>
          <p:nvPr/>
        </p:nvSpPr>
        <p:spPr bwMode="auto">
          <a:xfrm>
            <a:off x="914400" y="1143000"/>
            <a:ext cx="7315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FFC000"/>
                </a:solidFill>
              </a:rPr>
              <a:t>Age and Education</a:t>
            </a:r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121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228600" y="1676400"/>
            <a:ext cx="2895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</a:rPr>
              <a:t>Compare the 25-34 age group to the 35-54 age group in terms of success in completing at least 4 years of college:</a:t>
            </a:r>
          </a:p>
        </p:txBody>
      </p:sp>
      <p:pic>
        <p:nvPicPr>
          <p:cNvPr id="515079" name="Picture 7"/>
          <p:cNvPicPr>
            <a:picLocks noChangeAspect="1" noChangeArrowheads="1"/>
          </p:cNvPicPr>
          <p:nvPr/>
        </p:nvPicPr>
        <p:blipFill>
          <a:blip r:embed="rId5" cstate="print"/>
          <a:srcRect t="28403" r="14537" b="4332"/>
          <a:stretch>
            <a:fillRect/>
          </a:stretch>
        </p:blipFill>
        <p:spPr bwMode="auto">
          <a:xfrm>
            <a:off x="3124200" y="1828800"/>
            <a:ext cx="5943600" cy="18288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943600" y="2971800"/>
            <a:ext cx="1716088" cy="255588"/>
            <a:chOff x="3744" y="1872"/>
            <a:chExt cx="1081" cy="161"/>
          </a:xfrm>
        </p:grpSpPr>
        <p:sp>
          <p:nvSpPr>
            <p:cNvPr id="515081" name="Rectangle 9"/>
            <p:cNvSpPr>
              <a:spLocks noChangeArrowheads="1"/>
            </p:cNvSpPr>
            <p:nvPr/>
          </p:nvSpPr>
          <p:spPr bwMode="auto">
            <a:xfrm>
              <a:off x="4393" y="1872"/>
              <a:ext cx="432" cy="161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515082" name="Rectangle 10"/>
            <p:cNvSpPr>
              <a:spLocks noChangeArrowheads="1"/>
            </p:cNvSpPr>
            <p:nvPr/>
          </p:nvSpPr>
          <p:spPr bwMode="auto">
            <a:xfrm>
              <a:off x="3744" y="1872"/>
              <a:ext cx="432" cy="161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515083" name="Text Box 11"/>
          <p:cNvSpPr txBox="1">
            <a:spLocks noChangeArrowheads="1"/>
          </p:cNvSpPr>
          <p:nvPr/>
        </p:nvSpPr>
        <p:spPr bwMode="auto">
          <a:xfrm>
            <a:off x="228600" y="3962400"/>
            <a:ext cx="876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000"/>
                </a:solidFill>
              </a:rPr>
              <a:t>Change the counts to percents: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3352800"/>
            <a:ext cx="1716088" cy="255588"/>
            <a:chOff x="3744" y="2112"/>
            <a:chExt cx="1081" cy="161"/>
          </a:xfrm>
        </p:grpSpPr>
        <p:sp>
          <p:nvSpPr>
            <p:cNvPr id="515086" name="Rectangle 14"/>
            <p:cNvSpPr>
              <a:spLocks noChangeArrowheads="1"/>
            </p:cNvSpPr>
            <p:nvPr/>
          </p:nvSpPr>
          <p:spPr bwMode="auto">
            <a:xfrm>
              <a:off x="3744" y="2112"/>
              <a:ext cx="432" cy="161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515087" name="Rectangle 15"/>
            <p:cNvSpPr>
              <a:spLocks noChangeArrowheads="1"/>
            </p:cNvSpPr>
            <p:nvPr/>
          </p:nvSpPr>
          <p:spPr bwMode="auto">
            <a:xfrm>
              <a:off x="4393" y="2112"/>
              <a:ext cx="432" cy="161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515089" name="Text Box 17"/>
          <p:cNvSpPr txBox="1">
            <a:spLocks noChangeArrowheads="1"/>
          </p:cNvSpPr>
          <p:nvPr/>
        </p:nvSpPr>
        <p:spPr bwMode="auto">
          <a:xfrm>
            <a:off x="5867400" y="4038600"/>
            <a:ext cx="31242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C000"/>
                </a:solidFill>
              </a:rPr>
              <a:t>Now, with a fairer comparison using </a:t>
            </a:r>
            <a:r>
              <a:rPr lang="en-US" sz="2400" u="sng">
                <a:solidFill>
                  <a:srgbClr val="FFC000"/>
                </a:solidFill>
              </a:rPr>
              <a:t>percents</a:t>
            </a:r>
            <a:r>
              <a:rPr lang="en-US" sz="2400">
                <a:solidFill>
                  <a:srgbClr val="FFC000"/>
                </a:solidFill>
              </a:rPr>
              <a:t>, the groups appear very similar.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04800" y="4419600"/>
            <a:ext cx="4854575" cy="1363662"/>
            <a:chOff x="240" y="2789"/>
            <a:chExt cx="3058" cy="859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graphicFrame>
          <p:nvGraphicFramePr>
            <p:cNvPr id="515088" name="Object 16"/>
            <p:cNvGraphicFramePr>
              <a:graphicFrameLocks noChangeAspect="1"/>
            </p:cNvGraphicFramePr>
            <p:nvPr/>
          </p:nvGraphicFramePr>
          <p:xfrm>
            <a:off x="240" y="2789"/>
            <a:ext cx="3058" cy="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57" name="Equation" r:id="rId6" imgW="2984400" imgH="838080" progId="Equation.3">
                    <p:embed/>
                  </p:oleObj>
                </mc:Choice>
                <mc:Fallback>
                  <p:oleObj name="Equation" r:id="rId6" imgW="2984400" imgH="8380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240" y="2789"/>
                          <a:ext cx="3058" cy="8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090" name="Rectangle 18"/>
            <p:cNvSpPr>
              <a:spLocks noChangeArrowheads="1"/>
            </p:cNvSpPr>
            <p:nvPr/>
          </p:nvSpPr>
          <p:spPr bwMode="auto">
            <a:xfrm>
              <a:off x="912" y="2880"/>
              <a:ext cx="336" cy="192"/>
            </a:xfrm>
            <a:prstGeom prst="rect">
              <a:avLst/>
            </a:prstGeom>
            <a:grpFill/>
            <a:ln w="19050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515091" name="Rectangle 19"/>
            <p:cNvSpPr>
              <a:spLocks noChangeArrowheads="1"/>
            </p:cNvSpPr>
            <p:nvPr/>
          </p:nvSpPr>
          <p:spPr bwMode="auto">
            <a:xfrm>
              <a:off x="912" y="3328"/>
              <a:ext cx="336" cy="192"/>
            </a:xfrm>
            <a:prstGeom prst="rect">
              <a:avLst/>
            </a:prstGeom>
            <a:grpFill/>
            <a:ln w="19050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24" name="Picture 23" descr="margina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4495800"/>
            <a:ext cx="5019675" cy="142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3" grpId="0"/>
      <p:bldP spid="51508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9680-2116-4BB2-A0E9-DFE13C043232}" type="slidenum">
              <a:rPr lang="en-US"/>
              <a:pPr/>
              <a:t>45</a:t>
            </a:fld>
            <a:endParaRPr lang="en-US" sz="1400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noFill/>
          <a:ln/>
        </p:spPr>
        <p:txBody>
          <a:bodyPr/>
          <a:lstStyle/>
          <a:p>
            <a:r>
              <a:rPr lang="en-US"/>
              <a:t>Case Study</a:t>
            </a:r>
          </a:p>
        </p:txBody>
      </p:sp>
      <p:graphicFrame>
        <p:nvGraphicFramePr>
          <p:cNvPr id="517123" name="Object 3"/>
          <p:cNvGraphicFramePr>
            <a:graphicFrameLocks/>
          </p:cNvGraphicFramePr>
          <p:nvPr/>
        </p:nvGraphicFramePr>
        <p:xfrm>
          <a:off x="7931150" y="228600"/>
          <a:ext cx="8318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5" name="Clip" r:id="rId3" imgW="1600200" imgH="2287440" progId="MS_ClipArt_Gallery.2">
                  <p:embed/>
                </p:oleObj>
              </mc:Choice>
              <mc:Fallback>
                <p:oleObj name="Clip" r:id="rId3" imgW="1600200" imgH="2287440" progId="MS_ClipArt_Gallery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228600"/>
                        <a:ext cx="83185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914400" y="1143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CCFF"/>
                </a:solidFill>
              </a:rPr>
              <a:t>Age and Education</a:t>
            </a:r>
          </a:p>
        </p:txBody>
      </p:sp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517131" name="Text Box 11"/>
          <p:cNvSpPr txBox="1">
            <a:spLocks noChangeArrowheads="1"/>
          </p:cNvSpPr>
          <p:nvPr/>
        </p:nvSpPr>
        <p:spPr bwMode="auto">
          <a:xfrm>
            <a:off x="381000" y="1905000"/>
            <a:ext cx="8458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C000"/>
                </a:solidFill>
              </a:rPr>
              <a:t>If we compute the percent completing at least four years of college for </a:t>
            </a:r>
            <a:r>
              <a:rPr lang="en-US" sz="2800" u="sng" dirty="0">
                <a:solidFill>
                  <a:srgbClr val="FFC000"/>
                </a:solidFill>
              </a:rPr>
              <a:t>all</a:t>
            </a:r>
            <a:r>
              <a:rPr lang="en-US" sz="2800" dirty="0">
                <a:solidFill>
                  <a:srgbClr val="FFC000"/>
                </a:solidFill>
              </a:rPr>
              <a:t> of the age groups, this would give us the </a:t>
            </a:r>
            <a:r>
              <a:rPr lang="en-US" sz="2800" b="1" i="1" dirty="0">
                <a:solidFill>
                  <a:srgbClr val="FFC000"/>
                </a:solidFill>
              </a:rPr>
              <a:t>conditional distribution</a:t>
            </a:r>
            <a:r>
              <a:rPr lang="en-US" sz="2800" dirty="0">
                <a:solidFill>
                  <a:srgbClr val="FFC000"/>
                </a:solidFill>
              </a:rPr>
              <a:t> of age, given that the education level is “completed at least 4 years of college”:</a:t>
            </a:r>
          </a:p>
        </p:txBody>
      </p:sp>
      <p:graphicFrame>
        <p:nvGraphicFramePr>
          <p:cNvPr id="517192" name="Group 72"/>
          <p:cNvGraphicFramePr>
            <a:graphicFrameLocks noGrp="1"/>
          </p:cNvGraphicFramePr>
          <p:nvPr/>
        </p:nvGraphicFramePr>
        <p:xfrm>
          <a:off x="990600" y="4216400"/>
          <a:ext cx="7086600" cy="14986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Age: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25-34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35-54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55 and over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Percent with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 4 yrs college: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29.3%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28.4%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18.9%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3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610C-DDD8-4E78-BA98-49426CE10C79}" type="slidenum">
              <a:rPr lang="en-US"/>
              <a:pPr/>
              <a:t>46</a:t>
            </a:fld>
            <a:endParaRPr lang="en-US" sz="1400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3434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The conditional distribution of one variable can be calculated for </a:t>
            </a:r>
            <a:r>
              <a:rPr lang="en-US" sz="2400" u="sng" dirty="0"/>
              <a:t>each</a:t>
            </a:r>
            <a:r>
              <a:rPr lang="en-US" sz="2400" dirty="0"/>
              <a:t> category of the other variable.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These can be displayed using bar graphs.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If the conditional distributions of the second variable are </a:t>
            </a:r>
            <a:r>
              <a:rPr lang="en-US" sz="2400" u="sng" dirty="0">
                <a:solidFill>
                  <a:srgbClr val="FFC000"/>
                </a:solidFill>
              </a:rPr>
              <a:t>nearly the same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for each category of the first variable, then we say that there is </a:t>
            </a:r>
            <a:r>
              <a:rPr lang="en-US" sz="2400" u="sng" dirty="0">
                <a:solidFill>
                  <a:srgbClr val="FFC000"/>
                </a:solidFill>
              </a:rPr>
              <a:t>not an association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between the two variables.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If there are significant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u="sng" dirty="0">
                <a:solidFill>
                  <a:srgbClr val="FFC000"/>
                </a:solidFill>
              </a:rPr>
              <a:t>differences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in the conditional distributions for each category, then we say that there </a:t>
            </a:r>
            <a:r>
              <a:rPr lang="en-US" sz="2400" u="sng" dirty="0">
                <a:solidFill>
                  <a:srgbClr val="FFC000"/>
                </a:solidFill>
              </a:rPr>
              <a:t>is an association</a:t>
            </a:r>
            <a:r>
              <a:rPr lang="en-US" sz="2400" dirty="0"/>
              <a:t> between the two variables.</a:t>
            </a:r>
            <a:endParaRPr lang="en-US" sz="2000" dirty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noFill/>
          <a:ln/>
        </p:spPr>
        <p:txBody>
          <a:bodyPr/>
          <a:lstStyle/>
          <a:p>
            <a:r>
              <a:rPr lang="en-US"/>
              <a:t>Conditional Distributions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BPS - 5th Ed.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6</a:t>
            </a:r>
            <a:endParaRPr lang="en-US" sz="140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39A5-28D5-4478-960D-E28D7F9F47EB}" type="slidenum">
              <a:rPr lang="en-US"/>
              <a:pPr/>
              <a:t>47</a:t>
            </a:fld>
            <a:endParaRPr lang="en-US" sz="1400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noFill/>
          <a:ln/>
        </p:spPr>
        <p:txBody>
          <a:bodyPr/>
          <a:lstStyle/>
          <a:p>
            <a:r>
              <a:rPr lang="en-US"/>
              <a:t>Case Study</a:t>
            </a:r>
          </a:p>
        </p:txBody>
      </p:sp>
      <p:graphicFrame>
        <p:nvGraphicFramePr>
          <p:cNvPr id="518147" name="Object 3"/>
          <p:cNvGraphicFramePr>
            <a:graphicFrameLocks/>
          </p:cNvGraphicFramePr>
          <p:nvPr/>
        </p:nvGraphicFramePr>
        <p:xfrm>
          <a:off x="7931150" y="228600"/>
          <a:ext cx="8318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9" name="Clip" r:id="rId3" imgW="1600200" imgH="2287440" progId="MS_ClipArt_Gallery.2">
                  <p:embed/>
                </p:oleObj>
              </mc:Choice>
              <mc:Fallback>
                <p:oleObj name="Clip" r:id="rId3" imgW="1600200" imgH="2287440" progId="MS_ClipArt_Gallery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228600"/>
                        <a:ext cx="83185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914400" y="11430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CCFF"/>
                </a:solidFill>
              </a:rPr>
              <a:t>Age and Education</a:t>
            </a:r>
          </a:p>
        </p:txBody>
      </p:sp>
      <p:sp>
        <p:nvSpPr>
          <p:cNvPr id="518149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518150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25146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C000"/>
                </a:solidFill>
              </a:rPr>
              <a:t>Conditional Distributions of Age for each level of Education:</a:t>
            </a:r>
          </a:p>
        </p:txBody>
      </p:sp>
      <p:pic>
        <p:nvPicPr>
          <p:cNvPr id="518174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712913"/>
            <a:ext cx="5105400" cy="407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90871E-E8E8-4BEC-90BE-35A712AC71A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Two-way Tables</a:t>
            </a:r>
            <a:br>
              <a:rPr lang="en-US" dirty="0"/>
            </a:br>
            <a:r>
              <a:rPr lang="en-US" sz="3200" dirty="0"/>
              <a:t>Relationships between categorical variables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dirty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28600" y="3581400"/>
          <a:ext cx="44148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Worksheet" r:id="rId4" imgW="2876040" imgH="656640" progId="Excel.Sheet.8">
                  <p:embed/>
                </p:oleObj>
              </mc:Choice>
              <mc:Fallback>
                <p:oleObj name="Worksheet" r:id="rId4" imgW="2876040" imgH="65664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441483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5" descr="soccer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67250" y="1981200"/>
            <a:ext cx="3771900" cy="41148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4F7B3C-293F-40E5-B42A-E585A77FAB3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Relationships between categorical variables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Each category as percent </a:t>
            </a:r>
            <a:r>
              <a:rPr lang="en-US" sz="2800" smtClean="0"/>
              <a:t>of whole</a:t>
            </a:r>
            <a:endParaRPr lang="en-US" sz="2800" dirty="0"/>
          </a:p>
        </p:txBody>
      </p:sp>
      <p:pic>
        <p:nvPicPr>
          <p:cNvPr id="11270" name="Picture 4" descr="socc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609850"/>
            <a:ext cx="381000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118467"/>
            <a:ext cx="3783207" cy="9201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Decide if you want to read the article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Capture the essence of the finding without reading the article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NOT assume reader will </a:t>
            </a:r>
            <a:r>
              <a:rPr lang="en-US"/>
              <a:t>read abstract.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DDFF3-71D5-46E2-98B1-40B6370F09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D8189D-25B0-4F2D-963E-DAE03C388DB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Relationships between categorical variables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Calculate percent of players who had arthritis</a:t>
            </a:r>
          </a:p>
        </p:txBody>
      </p:sp>
      <p:pic>
        <p:nvPicPr>
          <p:cNvPr id="43013" name="Picture 4" descr="SOCCER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597150"/>
            <a:ext cx="3810000" cy="2882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86" y="3505200"/>
            <a:ext cx="4229322" cy="1028635"/>
          </a:xfrm>
          <a:prstGeom prst="rect">
            <a:avLst/>
          </a:prstGeom>
        </p:spPr>
      </p:pic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192610"/>
              </p:ext>
            </p:extLst>
          </p:nvPr>
        </p:nvGraphicFramePr>
        <p:xfrm>
          <a:off x="239686" y="4762435"/>
          <a:ext cx="4114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Worksheet" r:id="rId6" imgW="2876040" imgH="656640" progId="Excel.Sheet.8">
                  <p:embed/>
                </p:oleObj>
              </mc:Choice>
              <mc:Fallback>
                <p:oleObj name="Worksheet" r:id="rId6" imgW="2876040" imgH="656640" progId="Excel.Sheet.8">
                  <p:embed/>
                  <p:pic>
                    <p:nvPicPr>
                      <p:cNvPr id="122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86" y="4762435"/>
                        <a:ext cx="4114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7706B4-2838-43A0-A55E-8D761A26556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Relationships between categorical variables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Calculate percent of players who had arthritis</a:t>
            </a:r>
          </a:p>
        </p:txBody>
      </p:sp>
      <p:pic>
        <p:nvPicPr>
          <p:cNvPr id="12294" name="Picture 4" descr="SOCCER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597150"/>
            <a:ext cx="3810000" cy="2882900"/>
          </a:xfrm>
        </p:spPr>
      </p:pic>
      <p:graphicFrame>
        <p:nvGraphicFramePr>
          <p:cNvPr id="122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08956"/>
              </p:ext>
            </p:extLst>
          </p:nvPr>
        </p:nvGraphicFramePr>
        <p:xfrm>
          <a:off x="454269" y="4191000"/>
          <a:ext cx="4114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Worksheet" r:id="rId5" imgW="2876040" imgH="656640" progId="Excel.Sheet.8">
                  <p:embed/>
                </p:oleObj>
              </mc:Choice>
              <mc:Fallback>
                <p:oleObj name="Worksheet" r:id="rId5" imgW="2876040" imgH="6566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69" y="4191000"/>
                        <a:ext cx="4114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B4F250-407C-4E07-9AFC-C4806BC1562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Categorical data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Smoking Data</a:t>
            </a:r>
          </a:p>
          <a:p>
            <a:pPr eaLnBrk="1" hangingPunct="1"/>
            <a:endParaRPr lang="en-US" sz="280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0" y="3581400"/>
          <a:ext cx="49530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Worksheet" r:id="rId4" imgW="3901320" imgH="656640" progId="Excel.Sheet.8">
                  <p:embed/>
                </p:oleObj>
              </mc:Choice>
              <mc:Fallback>
                <p:oleObj name="Worksheet" r:id="rId4" imgW="3901320" imgH="65664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81400"/>
                        <a:ext cx="49530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5" descr="smoking5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10150" y="1981200"/>
            <a:ext cx="3086100" cy="41148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24EAA0-D7E9-4246-BA00-8C080B1FA09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Categorical data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Smoking Data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  <p:pic>
        <p:nvPicPr>
          <p:cNvPr id="14342" name="Picture 4" descr="smok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10163" y="1981200"/>
            <a:ext cx="2884487" cy="4114800"/>
          </a:xfrm>
        </p:spPr>
      </p:pic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04800" y="3581400"/>
          <a:ext cx="45243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Worksheet" r:id="rId5" imgW="4508640" imgH="818280" progId="Excel.Sheet.8">
                  <p:embed/>
                </p:oleObj>
              </mc:Choice>
              <mc:Fallback>
                <p:oleObj name="Worksheet" r:id="rId5" imgW="4508640" imgH="81828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1400"/>
                        <a:ext cx="45243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318446-8B4F-4FE7-840D-A43561C80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Categorical data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Smoking Data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  <p:pic>
        <p:nvPicPr>
          <p:cNvPr id="15366" name="Picture 4" descr="smoking%20neck%20scratc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92713" y="1981200"/>
            <a:ext cx="2719387" cy="4114800"/>
          </a:xfrm>
        </p:spPr>
      </p:pic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0" y="3886200"/>
          <a:ext cx="49530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Worksheet" r:id="rId5" imgW="3901320" imgH="656640" progId="Excel.Sheet.8">
                  <p:embed/>
                </p:oleObj>
              </mc:Choice>
              <mc:Fallback>
                <p:oleObj name="Worksheet" r:id="rId5" imgW="3901320" imgH="6566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86200"/>
                        <a:ext cx="49530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62B89-77FD-49D6-B1C7-88189342A1B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0" y="1438275"/>
          <a:ext cx="9144000" cy="519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Chart" r:id="rId4" imgW="9682200" imgH="5509440" progId="Excel.Sheet.8">
                  <p:embed/>
                </p:oleObj>
              </mc:Choice>
              <mc:Fallback>
                <p:oleObj name="Chart" r:id="rId4" imgW="9682200" imgH="550944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38275"/>
                        <a:ext cx="9144000" cy="519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E0E676-067B-4558-A0B1-DDA2DC9A6D1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Evaluating Treatment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/>
          </a:p>
        </p:txBody>
      </p:sp>
      <p:pic>
        <p:nvPicPr>
          <p:cNvPr id="17414" name="Picture 4" descr="0201p6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94263" y="1981200"/>
            <a:ext cx="3316287" cy="4114800"/>
          </a:xfrm>
        </p:spPr>
      </p:pic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0" y="3505200"/>
          <a:ext cx="4748213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Worksheet" r:id="rId5" imgW="1718640" imgH="492840" progId="Excel.Sheet.8">
                  <p:embed/>
                </p:oleObj>
              </mc:Choice>
              <mc:Fallback>
                <p:oleObj name="Worksheet" r:id="rId5" imgW="1718640" imgH="4928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5200"/>
                        <a:ext cx="4748213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B189D2-E0BC-4E8A-A493-889F010F79D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Evaluating Treatment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/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0" y="3276600"/>
          <a:ext cx="4581525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Worksheet" r:id="rId4" imgW="2145960" imgH="654120" progId="Excel.Sheet.8">
                  <p:embed/>
                </p:oleObj>
              </mc:Choice>
              <mc:Fallback>
                <p:oleObj name="Worksheet" r:id="rId4" imgW="2145960" imgH="65412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76600"/>
                        <a:ext cx="4581525" cy="139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5" descr="iceswim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/>
          <a:srcRect l="17708" r="16667"/>
          <a:stretch>
            <a:fillRect/>
          </a:stretch>
        </p:blipFill>
        <p:spPr>
          <a:xfrm>
            <a:off x="4752975" y="1981200"/>
            <a:ext cx="3600450" cy="41148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272761-410D-4684-826F-797D4D93C46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228600" y="2895600"/>
          <a:ext cx="4429125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Worksheet" r:id="rId4" imgW="2145960" imgH="1298880" progId="Excel.Sheet.8">
                  <p:embed/>
                </p:oleObj>
              </mc:Choice>
              <mc:Fallback>
                <p:oleObj name="Worksheet" r:id="rId4" imgW="2145960" imgH="129888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4429125" cy="268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2" name="Picture 5" descr="Ice-shark%20avannoll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8200" y="2609850"/>
            <a:ext cx="3810000" cy="28575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66CD4B-DB59-4E90-AD35-C8403351EA1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4038" name="Picture 5" descr="butterfl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4325" y="-228600"/>
            <a:ext cx="97726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0" y="5715000"/>
            <a:ext cx="2667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nnessee Heavy SF" pitchFamily="34" charset="0"/>
              </a:rPr>
              <a:t>The End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68A8E9-41AA-4FD9-8201-E0D17E734E2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4516" name="Picture 4" descr="grand-hyatt-hotel-exter-80-174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276600"/>
            <a:ext cx="24574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motel6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394075"/>
            <a:ext cx="48006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687E5F-B72D-4FA5-9A02-4ECA36D3E0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81" name="Picture 4" descr="grand-hyatt-hotel-exter-80-174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276600"/>
            <a:ext cx="24574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motel6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394075"/>
            <a:ext cx="48006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6" t="2577" r="315" b="-1140"/>
          <a:stretch/>
        </p:blipFill>
        <p:spPr>
          <a:xfrm>
            <a:off x="685800" y="228599"/>
            <a:ext cx="3528646" cy="2913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46" y="342899"/>
            <a:ext cx="4548849" cy="255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A06EA-F375-42D8-A920-F0440C74C26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Probabilistic Reasoning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“The Achilles’ heel of human cognition.”</a:t>
            </a:r>
          </a:p>
        </p:txBody>
      </p:sp>
      <p:sp>
        <p:nvSpPr>
          <p:cNvPr id="25605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24EF31-3368-4EE0-92BA-FF2A9A5FAAA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Probabilistic Reasoning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“Men are taller than women”</a:t>
            </a:r>
          </a:p>
          <a:p>
            <a:pPr eaLnBrk="1" hangingPunct="1"/>
            <a:r>
              <a:rPr lang="en-US" sz="2800"/>
              <a:t>“All men are taller than all women”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  <p:pic>
        <p:nvPicPr>
          <p:cNvPr id="26629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72025" y="1981200"/>
            <a:ext cx="35607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1291</Words>
  <Application>Microsoft Office PowerPoint</Application>
  <PresentationFormat>On-screen Show (4:3)</PresentationFormat>
  <Paragraphs>297</Paragraphs>
  <Slides>59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Monotype Sorts</vt:lpstr>
      <vt:lpstr>Tennessee Heavy SF</vt:lpstr>
      <vt:lpstr>Times New Roman</vt:lpstr>
      <vt:lpstr>Verdana</vt:lpstr>
      <vt:lpstr>Default Design</vt:lpstr>
      <vt:lpstr>Equation</vt:lpstr>
      <vt:lpstr>Clip</vt:lpstr>
      <vt:lpstr>Worksheet</vt:lpstr>
      <vt:lpstr>Chart</vt:lpstr>
      <vt:lpstr>Inference about a population proportion. </vt:lpstr>
      <vt:lpstr>PowerPoint Presentation</vt:lpstr>
      <vt:lpstr>PowerPoint Presentation</vt:lpstr>
      <vt:lpstr>PowerPoint Presentation</vt:lpstr>
      <vt:lpstr>Abstract</vt:lpstr>
      <vt:lpstr>Prediction</vt:lpstr>
      <vt:lpstr>Prediction</vt:lpstr>
      <vt:lpstr>Probabilistic Reasoning</vt:lpstr>
      <vt:lpstr>Probabilistic Reasoning</vt:lpstr>
      <vt:lpstr>Probabilistic Reasoning</vt:lpstr>
      <vt:lpstr>Probabilistic Reasoning</vt:lpstr>
      <vt:lpstr>Proportions</vt:lpstr>
      <vt:lpstr>Inference about a Proportion Simple Conditions</vt:lpstr>
      <vt:lpstr>Example 19.5 page 508</vt:lpstr>
      <vt:lpstr>Dealing with sampling error</vt:lpstr>
      <vt:lpstr>Obtaining confidence intervals</vt:lpstr>
      <vt:lpstr>Determining Critical values of Z</vt:lpstr>
      <vt:lpstr>Problem 19.6 page 507</vt:lpstr>
      <vt:lpstr>Problem 19.6 page 507</vt:lpstr>
      <vt:lpstr>19.25 page 517</vt:lpstr>
      <vt:lpstr>19.25 page 517</vt:lpstr>
      <vt:lpstr>Problem 19.5 page 307</vt:lpstr>
      <vt:lpstr>Problem 19.5 page 307</vt:lpstr>
      <vt:lpstr>Two-way tables</vt:lpstr>
      <vt:lpstr>Categorical Data</vt:lpstr>
      <vt:lpstr> Categorical Data</vt:lpstr>
      <vt:lpstr>Categorical Data</vt:lpstr>
      <vt:lpstr>PowerPoint Presentation</vt:lpstr>
      <vt:lpstr>PowerPoint Presentation</vt:lpstr>
      <vt:lpstr>Categorical Variables</vt:lpstr>
      <vt:lpstr>Two-Way Table</vt:lpstr>
      <vt:lpstr>Two-way table</vt:lpstr>
      <vt:lpstr>Two-way table</vt:lpstr>
      <vt:lpstr>Marginal Distributions</vt:lpstr>
      <vt:lpstr>PowerPoint Presentation</vt:lpstr>
      <vt:lpstr>Marginal Distributions</vt:lpstr>
      <vt:lpstr>PowerPoint Presentation</vt:lpstr>
      <vt:lpstr>Case Study</vt:lpstr>
      <vt:lpstr>Case Study</vt:lpstr>
      <vt:lpstr>Case Study</vt:lpstr>
      <vt:lpstr>Case Study</vt:lpstr>
      <vt:lpstr>Conditional Distributions</vt:lpstr>
      <vt:lpstr>Case Study</vt:lpstr>
      <vt:lpstr>Case Study</vt:lpstr>
      <vt:lpstr>Case Study</vt:lpstr>
      <vt:lpstr>Conditional Distributions</vt:lpstr>
      <vt:lpstr>Case Study</vt:lpstr>
      <vt:lpstr>Two-way Tables Relationships between categorical variables</vt:lpstr>
      <vt:lpstr>Relationships between categorical variables</vt:lpstr>
      <vt:lpstr>Relationships between categorical variables</vt:lpstr>
      <vt:lpstr>Relationships between categorical variables</vt:lpstr>
      <vt:lpstr>Categorical data</vt:lpstr>
      <vt:lpstr>Categorical data</vt:lpstr>
      <vt:lpstr>Categorical data</vt:lpstr>
      <vt:lpstr>PowerPoint Presentation</vt:lpstr>
      <vt:lpstr>Evaluating Treatment</vt:lpstr>
      <vt:lpstr>Evaluating Treatment</vt:lpstr>
      <vt:lpstr>PowerPoint Presentation</vt:lpstr>
      <vt:lpstr>PowerPoint Presentation</vt:lpstr>
    </vt:vector>
  </TitlesOfParts>
  <Company>Francis Marion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Two-way tables</dc:title>
  <dc:creator>William Wattles</dc:creator>
  <cp:lastModifiedBy>William P. Wattles</cp:lastModifiedBy>
  <cp:revision>90</cp:revision>
  <dcterms:created xsi:type="dcterms:W3CDTF">2004-03-03T13:14:23Z</dcterms:created>
  <dcterms:modified xsi:type="dcterms:W3CDTF">2019-03-22T14:15:40Z</dcterms:modified>
</cp:coreProperties>
</file>