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9"/>
  </p:notesMasterIdLst>
  <p:handoutMasterIdLst>
    <p:handoutMasterId r:id="rId100"/>
  </p:handoutMasterIdLst>
  <p:sldIdLst>
    <p:sldId id="256" r:id="rId2"/>
    <p:sldId id="549" r:id="rId3"/>
    <p:sldId id="552" r:id="rId4"/>
    <p:sldId id="553" r:id="rId5"/>
    <p:sldId id="551" r:id="rId6"/>
    <p:sldId id="556" r:id="rId7"/>
    <p:sldId id="550" r:id="rId8"/>
    <p:sldId id="554" r:id="rId9"/>
    <p:sldId id="555" r:id="rId10"/>
    <p:sldId id="560" r:id="rId11"/>
    <p:sldId id="427" r:id="rId12"/>
    <p:sldId id="497" r:id="rId13"/>
    <p:sldId id="438" r:id="rId14"/>
    <p:sldId id="531" r:id="rId15"/>
    <p:sldId id="505" r:id="rId16"/>
    <p:sldId id="504" r:id="rId17"/>
    <p:sldId id="562" r:id="rId18"/>
    <p:sldId id="506" r:id="rId19"/>
    <p:sldId id="507" r:id="rId20"/>
    <p:sldId id="311" r:id="rId21"/>
    <p:sldId id="532" r:id="rId22"/>
    <p:sldId id="533" r:id="rId23"/>
    <p:sldId id="534" r:id="rId24"/>
    <p:sldId id="332" r:id="rId25"/>
    <p:sldId id="347" r:id="rId26"/>
    <p:sldId id="374" r:id="rId27"/>
    <p:sldId id="339" r:id="rId28"/>
    <p:sldId id="343" r:id="rId29"/>
    <p:sldId id="344" r:id="rId30"/>
    <p:sldId id="353" r:id="rId31"/>
    <p:sldId id="307" r:id="rId32"/>
    <p:sldId id="258" r:id="rId33"/>
    <p:sldId id="293" r:id="rId34"/>
    <p:sldId id="263" r:id="rId35"/>
    <p:sldId id="557" r:id="rId36"/>
    <p:sldId id="559" r:id="rId37"/>
    <p:sldId id="558" r:id="rId38"/>
    <p:sldId id="403" r:id="rId39"/>
    <p:sldId id="508" r:id="rId40"/>
    <p:sldId id="509" r:id="rId41"/>
    <p:sldId id="275" r:id="rId42"/>
    <p:sldId id="379" r:id="rId43"/>
    <p:sldId id="378" r:id="rId44"/>
    <p:sldId id="479" r:id="rId45"/>
    <p:sldId id="480" r:id="rId46"/>
    <p:sldId id="516" r:id="rId47"/>
    <p:sldId id="381" r:id="rId48"/>
    <p:sldId id="382" r:id="rId49"/>
    <p:sldId id="515" r:id="rId50"/>
    <p:sldId id="386" r:id="rId51"/>
    <p:sldId id="385" r:id="rId52"/>
    <p:sldId id="511" r:id="rId53"/>
    <p:sldId id="278" r:id="rId54"/>
    <p:sldId id="265" r:id="rId55"/>
    <p:sldId id="405" r:id="rId56"/>
    <p:sldId id="352" r:id="rId57"/>
    <p:sldId id="266" r:id="rId58"/>
    <p:sldId id="512" r:id="rId59"/>
    <p:sldId id="321" r:id="rId60"/>
    <p:sldId id="274" r:id="rId61"/>
    <p:sldId id="320" r:id="rId62"/>
    <p:sldId id="401" r:id="rId63"/>
    <p:sldId id="372" r:id="rId64"/>
    <p:sldId id="366" r:id="rId65"/>
    <p:sldId id="338" r:id="rId66"/>
    <p:sldId id="412" r:id="rId67"/>
    <p:sldId id="419" r:id="rId68"/>
    <p:sldId id="373" r:id="rId69"/>
    <p:sldId id="409" r:id="rId70"/>
    <p:sldId id="442" r:id="rId71"/>
    <p:sldId id="408" r:id="rId72"/>
    <p:sldId id="513" r:id="rId73"/>
    <p:sldId id="413" r:id="rId74"/>
    <p:sldId id="414" r:id="rId75"/>
    <p:sldId id="441" r:id="rId76"/>
    <p:sldId id="443" r:id="rId77"/>
    <p:sldId id="410" r:id="rId78"/>
    <p:sldId id="411" r:id="rId79"/>
    <p:sldId id="450" r:id="rId80"/>
    <p:sldId id="285" r:id="rId81"/>
    <p:sldId id="417" r:id="rId82"/>
    <p:sldId id="510" r:id="rId83"/>
    <p:sldId id="416" r:id="rId84"/>
    <p:sldId id="314" r:id="rId85"/>
    <p:sldId id="286" r:id="rId86"/>
    <p:sldId id="547" r:id="rId87"/>
    <p:sldId id="445" r:id="rId88"/>
    <p:sldId id="444" r:id="rId89"/>
    <p:sldId id="446" r:id="rId90"/>
    <p:sldId id="453" r:id="rId91"/>
    <p:sldId id="295" r:id="rId92"/>
    <p:sldId id="563" r:id="rId93"/>
    <p:sldId id="548" r:id="rId94"/>
    <p:sldId id="528" r:id="rId95"/>
    <p:sldId id="529" r:id="rId96"/>
    <p:sldId id="530" r:id="rId97"/>
    <p:sldId id="462" r:id="rId98"/>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4" autoAdjust="0"/>
  </p:normalViewPr>
  <p:slideViewPr>
    <p:cSldViewPr>
      <p:cViewPr varScale="1">
        <p:scale>
          <a:sx n="109" d="100"/>
          <a:sy n="109" d="100"/>
        </p:scale>
        <p:origin x="1674"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7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extLst>
      <p:ext uri="{BB962C8B-B14F-4D97-AF65-F5344CB8AC3E}">
        <p14:creationId xmlns:p14="http://schemas.microsoft.com/office/powerpoint/2010/main" val="895302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log.minitab.com/blog/adventures-in-statistics-2/how-effective-are-flu-sho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51579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25685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2233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0938" y="692150"/>
            <a:ext cx="4556125" cy="3416300"/>
          </a:xfrm>
          <a:ln/>
        </p:spPr>
      </p:sp>
      <p:sp>
        <p:nvSpPr>
          <p:cNvPr id="89091"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01972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30397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97409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97160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51981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99475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p:spPr>
        <p:txBody>
          <a:bodyPr/>
          <a:lstStyle/>
          <a:p>
            <a:r>
              <a:rPr lang="en-US" smtClean="0"/>
              <a:t>Earl: I done told myself I can’t learn it and now I can’t. </a:t>
            </a:r>
          </a:p>
        </p:txBody>
      </p:sp>
    </p:spTree>
    <p:extLst>
      <p:ext uri="{BB962C8B-B14F-4D97-AF65-F5344CB8AC3E}">
        <p14:creationId xmlns:p14="http://schemas.microsoft.com/office/powerpoint/2010/main" val="2206069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50938" y="692150"/>
            <a:ext cx="4556125" cy="3416300"/>
          </a:xfrm>
          <a:ln/>
        </p:spPr>
      </p:sp>
      <p:sp>
        <p:nvSpPr>
          <p:cNvPr id="10342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13533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447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p:spPr>
      </p:sp>
      <p:sp>
        <p:nvSpPr>
          <p:cNvPr id="10752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42417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smtClean="0"/>
              <a:t>Cubs 108  red sox 86  first since 1908, ending the longest world championship drought in North American professional sports history.</a:t>
            </a:r>
            <a:endParaRPr lang="en-US" dirty="0"/>
          </a:p>
        </p:txBody>
      </p:sp>
    </p:spTree>
    <p:extLst>
      <p:ext uri="{BB962C8B-B14F-4D97-AF65-F5344CB8AC3E}">
        <p14:creationId xmlns:p14="http://schemas.microsoft.com/office/powerpoint/2010/main" val="33998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50938" y="692150"/>
            <a:ext cx="4556125" cy="3416300"/>
          </a:xfrm>
          <a:ln/>
        </p:spPr>
      </p:sp>
      <p:sp>
        <p:nvSpPr>
          <p:cNvPr id="108547" name="Notes Placeholder 2"/>
          <p:cNvSpPr>
            <a:spLocks noGrp="1"/>
          </p:cNvSpPr>
          <p:nvPr>
            <p:ph type="body" idx="1"/>
          </p:nvPr>
        </p:nvSpPr>
        <p:spPr>
          <a:noFill/>
          <a:ln w="9525"/>
        </p:spPr>
        <p:txBody>
          <a:bodyPr/>
          <a:lstStyle/>
          <a:p>
            <a:r>
              <a:rPr lang="en-US" dirty="0" smtClean="0"/>
              <a:t>Yesterdays new </a:t>
            </a:r>
            <a:r>
              <a:rPr lang="en-US" dirty="0" err="1" smtClean="0"/>
              <a:t>york</a:t>
            </a:r>
            <a:r>
              <a:rPr lang="en-US" dirty="0" smtClean="0"/>
              <a:t> times, Purdue University  with engineering degree began in 1990. Don Thompson</a:t>
            </a:r>
          </a:p>
          <a:p>
            <a:endParaRPr lang="en-US" dirty="0" smtClean="0"/>
          </a:p>
          <a:p>
            <a:r>
              <a:rPr lang="en-US" dirty="0" smtClean="0"/>
              <a:t>As President and Chief Operating Officer, Don Thompson directs global strategy and operations for the 32,000 McDonald’s restaurants in 117 countries to create value for McDonald’s and its shareholders.</a:t>
            </a:r>
          </a:p>
          <a:p>
            <a:endParaRPr lang="en-US" dirty="0" smtClean="0"/>
          </a:p>
          <a:p>
            <a:r>
              <a:rPr lang="en-US" dirty="0" smtClean="0"/>
              <a:t>As Innovation Orchestration Leader of McDonald's Restaurant Solutions Group, Thompson headed groups that identified new markets and trends that the chain might exploit, both in the United States and overseas. One of the most visible outcomes of Thompson's work was a new proliferation of menu items tailor-made to local tastes in McDonald's markets such as Japan, where a McDonald's shrimp burger was introduced in 2005. Thompson oversaw menu management, concept development, and research for McDonald's in the 120 countries in which the chain operated. His work showed results as McDonald's worldwide sales rose 7.9 percent in 2004, with same-store sales rising an impressive 7.1 percent.</a:t>
            </a:r>
          </a:p>
          <a:p>
            <a:endParaRPr lang="en-US" dirty="0" smtClean="0"/>
          </a:p>
          <a:p>
            <a:r>
              <a:rPr lang="en-US" dirty="0" smtClean="0"/>
              <a:t>Read more: Don Thompson Biography - Assumed Call Was from McDonnell-Douglas, Became First African-American Division Head http://biography.jrank.org/pages/2992/Thompson-Don.html#ixzz1B1P6EbOx</a:t>
            </a:r>
          </a:p>
          <a:p>
            <a:endParaRPr lang="en-US" dirty="0" smtClean="0"/>
          </a:p>
          <a:p>
            <a:r>
              <a:rPr lang="en-US" dirty="0" smtClean="0"/>
              <a:t>McDonald’s and our franchisees collectively employ more than 1.6 million people around the world. </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58046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50938" y="692150"/>
            <a:ext cx="4556125" cy="3416300"/>
          </a:xfrm>
          <a:ln/>
        </p:spPr>
      </p:sp>
      <p:sp>
        <p:nvSpPr>
          <p:cNvPr id="11981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896602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150938" y="692150"/>
            <a:ext cx="4556125" cy="3416300"/>
          </a:xfrm>
          <a:ln/>
        </p:spPr>
      </p:sp>
      <p:sp>
        <p:nvSpPr>
          <p:cNvPr id="121859"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15379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50938" y="692150"/>
            <a:ext cx="4556125" cy="3416300"/>
          </a:xfrm>
          <a:ln/>
        </p:spPr>
      </p:sp>
      <p:sp>
        <p:nvSpPr>
          <p:cNvPr id="122883" name="Notes Placeholder 2"/>
          <p:cNvSpPr>
            <a:spLocks noGrp="1"/>
          </p:cNvSpPr>
          <p:nvPr>
            <p:ph type="body" idx="1"/>
          </p:nvPr>
        </p:nvSpPr>
        <p:spPr>
          <a:noFill/>
          <a:ln w="9525"/>
        </p:spPr>
        <p:txBody>
          <a:bodyPr/>
          <a:lstStyle/>
          <a:p>
            <a:pPr eaLnBrk="1" hangingPunct="1"/>
            <a:endParaRPr lang="en-US" smtClean="0"/>
          </a:p>
        </p:txBody>
      </p:sp>
      <p:sp>
        <p:nvSpPr>
          <p:cNvPr id="122884"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4AC362EB-BF6E-4865-B925-C2E37D5064C7}" type="slidenum">
              <a:rPr lang="en-US"/>
              <a:pPr eaLnBrk="0" hangingPunct="0"/>
              <a:t>43</a:t>
            </a:fld>
            <a:endParaRPr lang="en-US"/>
          </a:p>
        </p:txBody>
      </p:sp>
    </p:spTree>
    <p:extLst>
      <p:ext uri="{BB962C8B-B14F-4D97-AF65-F5344CB8AC3E}">
        <p14:creationId xmlns:p14="http://schemas.microsoft.com/office/powerpoint/2010/main" val="2091343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50938" y="692150"/>
            <a:ext cx="4556125" cy="3416300"/>
          </a:xfrm>
          <a:ln/>
        </p:spPr>
      </p:sp>
      <p:sp>
        <p:nvSpPr>
          <p:cNvPr id="123907" name="Notes Placeholder 2"/>
          <p:cNvSpPr>
            <a:spLocks noGrp="1"/>
          </p:cNvSpPr>
          <p:nvPr>
            <p:ph type="body" idx="1"/>
          </p:nvPr>
        </p:nvSpPr>
        <p:spPr>
          <a:noFill/>
          <a:ln w="9525"/>
        </p:spPr>
        <p:txBody>
          <a:bodyPr/>
          <a:lstStyle/>
          <a:p>
            <a:pPr eaLnBrk="1" hangingPunct="1"/>
            <a:endParaRPr lang="en-US" smtClean="0"/>
          </a:p>
        </p:txBody>
      </p:sp>
      <p:sp>
        <p:nvSpPr>
          <p:cNvPr id="123908"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0991CB21-E798-4A67-B7E2-BB5D310C0815}" type="slidenum">
              <a:rPr lang="en-US"/>
              <a:pPr eaLnBrk="0" hangingPunct="0"/>
              <a:t>47</a:t>
            </a:fld>
            <a:endParaRPr lang="en-US"/>
          </a:p>
        </p:txBody>
      </p:sp>
    </p:spTree>
    <p:extLst>
      <p:ext uri="{BB962C8B-B14F-4D97-AF65-F5344CB8AC3E}">
        <p14:creationId xmlns:p14="http://schemas.microsoft.com/office/powerpoint/2010/main" val="3763717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1150938" y="692150"/>
            <a:ext cx="4556125" cy="3416300"/>
          </a:xfrm>
          <a:ln/>
        </p:spPr>
      </p:sp>
      <p:sp>
        <p:nvSpPr>
          <p:cNvPr id="124931" name="Notes Placeholder 2"/>
          <p:cNvSpPr>
            <a:spLocks noGrp="1"/>
          </p:cNvSpPr>
          <p:nvPr>
            <p:ph type="body" idx="1"/>
          </p:nvPr>
        </p:nvSpPr>
        <p:spPr>
          <a:noFill/>
          <a:ln w="9525"/>
        </p:spPr>
        <p:txBody>
          <a:bodyPr/>
          <a:lstStyle/>
          <a:p>
            <a:pPr eaLnBrk="1" hangingPunct="1"/>
            <a:endParaRPr lang="en-US" smtClean="0"/>
          </a:p>
        </p:txBody>
      </p:sp>
      <p:sp>
        <p:nvSpPr>
          <p:cNvPr id="124932"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616C56F9-BD2C-464F-B6AC-1A49164EA6F9}" type="slidenum">
              <a:rPr lang="en-US"/>
              <a:pPr eaLnBrk="0" hangingPunct="0"/>
              <a:t>48</a:t>
            </a:fld>
            <a:endParaRPr lang="en-US"/>
          </a:p>
        </p:txBody>
      </p:sp>
    </p:spTree>
    <p:extLst>
      <p:ext uri="{BB962C8B-B14F-4D97-AF65-F5344CB8AC3E}">
        <p14:creationId xmlns:p14="http://schemas.microsoft.com/office/powerpoint/2010/main" val="1370812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50938" y="692150"/>
            <a:ext cx="4556125" cy="3416300"/>
          </a:xfrm>
          <a:ln/>
        </p:spPr>
      </p:sp>
      <p:sp>
        <p:nvSpPr>
          <p:cNvPr id="125955"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056538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150938" y="692150"/>
            <a:ext cx="4556125" cy="3416300"/>
          </a:xfrm>
          <a:ln/>
        </p:spPr>
      </p:sp>
      <p:sp>
        <p:nvSpPr>
          <p:cNvPr id="126979" name="Notes Placeholder 2"/>
          <p:cNvSpPr>
            <a:spLocks noGrp="1"/>
          </p:cNvSpPr>
          <p:nvPr>
            <p:ph type="body" idx="1"/>
          </p:nvPr>
        </p:nvSpPr>
        <p:spPr>
          <a:noFill/>
          <a:ln w="9525"/>
        </p:spPr>
        <p:txBody>
          <a:bodyPr/>
          <a:lstStyle/>
          <a:p>
            <a:pPr eaLnBrk="1" hangingPunct="1"/>
            <a:endParaRPr lang="en-US" smtClean="0"/>
          </a:p>
        </p:txBody>
      </p:sp>
      <p:sp>
        <p:nvSpPr>
          <p:cNvPr id="126980"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44D8FA2C-F498-48B2-8B68-679812D93B5E}" type="slidenum">
              <a:rPr lang="en-US"/>
              <a:pPr eaLnBrk="0" hangingPunct="0"/>
              <a:t>51</a:t>
            </a:fld>
            <a:endParaRPr lang="en-US"/>
          </a:p>
        </p:txBody>
      </p:sp>
    </p:spTree>
    <p:extLst>
      <p:ext uri="{BB962C8B-B14F-4D97-AF65-F5344CB8AC3E}">
        <p14:creationId xmlns:p14="http://schemas.microsoft.com/office/powerpoint/2010/main" val="247944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smtClean="0"/>
              <a:t>Snow, an obstetrician who pioneered the use of anesthesia in Britain, published On the Mode of Communication of Cholera in 1849. His hypothesis (and supporting data) held that the scourge was caused by sewage pollution in drinking water and "always commences with disturbances of the functions of the alimentary </a:t>
            </a:r>
            <a:r>
              <a:rPr lang="en-US" dirty="0" err="1" smtClean="0"/>
              <a:t>canal.“</a:t>
            </a:r>
            <a:r>
              <a:rPr lang="en-US" sz="1200" b="0" i="0" kern="1200" dirty="0" err="1" smtClean="0">
                <a:solidFill>
                  <a:schemeClr val="tx1"/>
                </a:solidFill>
                <a:effectLst/>
                <a:latin typeface="Times New Roman" pitchFamily="18" charset="0"/>
                <a:ea typeface="+mn-ea"/>
                <a:cs typeface="+mn-cs"/>
              </a:rPr>
              <a:t>This</a:t>
            </a:r>
            <a:r>
              <a:rPr lang="en-US" sz="1200" b="0" i="0" kern="1200" dirty="0" smtClean="0">
                <a:solidFill>
                  <a:schemeClr val="tx1"/>
                </a:solidFill>
                <a:effectLst/>
                <a:latin typeface="Times New Roman" pitchFamily="18" charset="0"/>
                <a:ea typeface="+mn-ea"/>
                <a:cs typeface="+mn-cs"/>
              </a:rPr>
              <a:t> position went largely ignored by the medical establishment and authorities and was opposed by a local water company near one London outbreak. Prevailing views thought that, as with most diseases, "miasma" or bad air was the culprit.</a:t>
            </a:r>
            <a:endParaRPr lang="en-US" dirty="0"/>
          </a:p>
        </p:txBody>
      </p:sp>
    </p:spTree>
    <p:extLst>
      <p:ext uri="{BB962C8B-B14F-4D97-AF65-F5344CB8AC3E}">
        <p14:creationId xmlns:p14="http://schemas.microsoft.com/office/powerpoint/2010/main" val="1046471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017439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50938" y="692150"/>
            <a:ext cx="4556125" cy="3416300"/>
          </a:xfrm>
          <a:ln/>
        </p:spPr>
      </p:sp>
      <p:sp>
        <p:nvSpPr>
          <p:cNvPr id="10957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546111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50938" y="692150"/>
            <a:ext cx="4556125" cy="3416300"/>
          </a:xfrm>
          <a:ln/>
        </p:spPr>
      </p:sp>
      <p:sp>
        <p:nvSpPr>
          <p:cNvPr id="111619" name="Rectangle 3"/>
          <p:cNvSpPr>
            <a:spLocks noGrp="1" noChangeArrowheads="1"/>
          </p:cNvSpPr>
          <p:nvPr>
            <p:ph type="body" idx="1"/>
          </p:nvPr>
        </p:nvSpPr>
        <p:spPr>
          <a:noFill/>
          <a:ln w="9525"/>
        </p:spPr>
        <p:txBody>
          <a:bodyPr/>
          <a:lstStyle/>
          <a:p>
            <a:r>
              <a:rPr lang="en-US" smtClean="0"/>
              <a:t>mean        74.4 std dev          7.4 n      200.0 </a:t>
            </a:r>
          </a:p>
        </p:txBody>
      </p:sp>
    </p:spTree>
    <p:extLst>
      <p:ext uri="{BB962C8B-B14F-4D97-AF65-F5344CB8AC3E}">
        <p14:creationId xmlns:p14="http://schemas.microsoft.com/office/powerpoint/2010/main" val="3376980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50938" y="692150"/>
            <a:ext cx="4556125" cy="3416300"/>
          </a:xfrm>
          <a:ln/>
        </p:spPr>
      </p:sp>
      <p:sp>
        <p:nvSpPr>
          <p:cNvPr id="115715"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619619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571943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150938" y="692150"/>
            <a:ext cx="4556125" cy="3416300"/>
          </a:xfrm>
          <a:ln/>
        </p:spPr>
      </p:sp>
      <p:sp>
        <p:nvSpPr>
          <p:cNvPr id="11776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399473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217056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0938" y="692150"/>
            <a:ext cx="4556125" cy="3416300"/>
          </a:xfrm>
          <a:ln/>
        </p:spPr>
      </p:sp>
      <p:sp>
        <p:nvSpPr>
          <p:cNvPr id="90115" name="Notes Placeholder 2"/>
          <p:cNvSpPr>
            <a:spLocks noGrp="1"/>
          </p:cNvSpPr>
          <p:nvPr>
            <p:ph type="body" idx="1"/>
          </p:nvPr>
        </p:nvSpPr>
        <p:spPr>
          <a:noFill/>
          <a:ln w="9525"/>
        </p:spPr>
        <p:txBody>
          <a:bodyPr/>
          <a:lstStyle/>
          <a:p>
            <a:r>
              <a:rPr lang="en-US" dirty="0" smtClean="0"/>
              <a:t>Adams 91  Jefferson 83</a:t>
            </a:r>
          </a:p>
          <a:p>
            <a:r>
              <a:rPr lang="en-US" dirty="0" smtClean="0"/>
              <a:t>Two</a:t>
            </a:r>
            <a:r>
              <a:rPr lang="en-US" baseline="0" dirty="0" smtClean="0"/>
              <a:t> Lindsay Smith’s in </a:t>
            </a:r>
            <a:r>
              <a:rPr lang="en-US" baseline="0" dirty="0" err="1" smtClean="0"/>
              <a:t>Psy</a:t>
            </a:r>
            <a:r>
              <a:rPr lang="en-US" baseline="0" dirty="0" smtClean="0"/>
              <a:t> 302</a:t>
            </a:r>
          </a:p>
          <a:p>
            <a:r>
              <a:rPr lang="en-US" baseline="0" dirty="0" smtClean="0"/>
              <a:t>Coming back from Florence Italy on my way to Florence, SC I sat on the plane next to a man from Florence, Alabama</a:t>
            </a:r>
            <a:endParaRPr lang="en-US" dirty="0" smtClean="0"/>
          </a:p>
        </p:txBody>
      </p:sp>
    </p:spTree>
    <p:extLst>
      <p:ext uri="{BB962C8B-B14F-4D97-AF65-F5344CB8AC3E}">
        <p14:creationId xmlns:p14="http://schemas.microsoft.com/office/powerpoint/2010/main" val="2078674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150938" y="692150"/>
            <a:ext cx="4556125" cy="3416300"/>
          </a:xfrm>
          <a:ln/>
        </p:spPr>
      </p:sp>
      <p:sp>
        <p:nvSpPr>
          <p:cNvPr id="112643"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814085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43000" y="685800"/>
            <a:ext cx="4572000" cy="3429000"/>
          </a:xfrm>
          <a:ln/>
        </p:spPr>
      </p:sp>
      <p:sp>
        <p:nvSpPr>
          <p:cNvPr id="113667"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extLst>
      <p:ext uri="{BB962C8B-B14F-4D97-AF65-F5344CB8AC3E}">
        <p14:creationId xmlns:p14="http://schemas.microsoft.com/office/powerpoint/2010/main" val="75760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p:spPr>
        <p:txBody>
          <a:bodyPr/>
          <a:lstStyle/>
          <a:p>
            <a:r>
              <a:rPr lang="en-US" smtClean="0"/>
              <a:t>Swimming after lunch</a:t>
            </a:r>
          </a:p>
          <a:p>
            <a:r>
              <a:rPr lang="en-US" smtClean="0"/>
              <a:t>Copernicus and Galileo</a:t>
            </a:r>
          </a:p>
        </p:txBody>
      </p:sp>
    </p:spTree>
    <p:extLst>
      <p:ext uri="{BB962C8B-B14F-4D97-AF65-F5344CB8AC3E}">
        <p14:creationId xmlns:p14="http://schemas.microsoft.com/office/powerpoint/2010/main" val="145177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298218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150938" y="692150"/>
            <a:ext cx="4556125" cy="3416300"/>
          </a:xfrm>
          <a:ln/>
        </p:spPr>
      </p:sp>
      <p:sp>
        <p:nvSpPr>
          <p:cNvPr id="1290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649988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150938" y="692150"/>
            <a:ext cx="4556125" cy="3416300"/>
          </a:xfrm>
          <a:ln/>
        </p:spPr>
      </p:sp>
      <p:sp>
        <p:nvSpPr>
          <p:cNvPr id="130051" name="Notes Placeholder 2"/>
          <p:cNvSpPr>
            <a:spLocks noGrp="1"/>
          </p:cNvSpPr>
          <p:nvPr>
            <p:ph type="body" idx="1"/>
          </p:nvPr>
        </p:nvSpPr>
        <p:spPr>
          <a:noFill/>
          <a:ln w="9525"/>
        </p:spPr>
        <p:txBody>
          <a:bodyPr/>
          <a:lstStyle/>
          <a:p>
            <a:r>
              <a:rPr lang="en-US" smtClean="0"/>
              <a:t>Per cent  is per hundred 3 out of 10 equal 3 out of 100</a:t>
            </a:r>
          </a:p>
        </p:txBody>
      </p:sp>
    </p:spTree>
    <p:extLst>
      <p:ext uri="{BB962C8B-B14F-4D97-AF65-F5344CB8AC3E}">
        <p14:creationId xmlns:p14="http://schemas.microsoft.com/office/powerpoint/2010/main" val="3801232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962496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280843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991899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080432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987893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04720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150938" y="692150"/>
            <a:ext cx="4556125" cy="3416300"/>
          </a:xfrm>
          <a:ln/>
        </p:spPr>
      </p:sp>
      <p:sp>
        <p:nvSpPr>
          <p:cNvPr id="234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9629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150938" y="692150"/>
            <a:ext cx="4556125" cy="3416300"/>
          </a:xfrm>
          <a:ln/>
        </p:spPr>
      </p:sp>
      <p:sp>
        <p:nvSpPr>
          <p:cNvPr id="9318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286375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1150938" y="692150"/>
            <a:ext cx="4556125" cy="3416300"/>
          </a:xfrm>
          <a:ln/>
        </p:spPr>
      </p:sp>
      <p:sp>
        <p:nvSpPr>
          <p:cNvPr id="2334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02829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1150938" y="692150"/>
            <a:ext cx="4556125" cy="3416300"/>
          </a:xfrm>
          <a:ln/>
        </p:spPr>
      </p:sp>
      <p:sp>
        <p:nvSpPr>
          <p:cNvPr id="2355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71021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92150"/>
            <a:ext cx="4556125" cy="3416300"/>
          </a:xfrm>
          <a:ln/>
        </p:spPr>
      </p:sp>
      <p:sp>
        <p:nvSpPr>
          <p:cNvPr id="136195"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56765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49853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90820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07138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2. Monto AS, </a:t>
            </a:r>
            <a:r>
              <a:rPr lang="en-US" sz="1200" b="0" i="0" kern="1200" dirty="0" err="1" smtClean="0">
                <a:solidFill>
                  <a:schemeClr val="tx1"/>
                </a:solidFill>
                <a:effectLst/>
                <a:latin typeface="Times New Roman" pitchFamily="18" charset="0"/>
                <a:ea typeface="+mn-ea"/>
                <a:cs typeface="+mn-cs"/>
              </a:rPr>
              <a:t>Ohmit</a:t>
            </a:r>
            <a:r>
              <a:rPr lang="en-US" sz="1200" b="0" i="0" kern="1200" dirty="0" smtClean="0">
                <a:solidFill>
                  <a:schemeClr val="tx1"/>
                </a:solidFill>
                <a:effectLst/>
                <a:latin typeface="Times New Roman" pitchFamily="18" charset="0"/>
                <a:ea typeface="+mn-ea"/>
                <a:cs typeface="+mn-cs"/>
              </a:rPr>
              <a:t> SE, Petrie JG, Johnson E, </a:t>
            </a:r>
            <a:r>
              <a:rPr lang="en-US" sz="1200" b="0" i="0" kern="1200" dirty="0" err="1" smtClean="0">
                <a:solidFill>
                  <a:schemeClr val="tx1"/>
                </a:solidFill>
                <a:effectLst/>
                <a:latin typeface="Times New Roman" pitchFamily="18" charset="0"/>
                <a:ea typeface="+mn-ea"/>
                <a:cs typeface="+mn-cs"/>
              </a:rPr>
              <a:t>Truscon</a:t>
            </a:r>
            <a:r>
              <a:rPr lang="en-US" sz="1200" b="0" i="0" kern="1200" dirty="0" smtClean="0">
                <a:solidFill>
                  <a:schemeClr val="tx1"/>
                </a:solidFill>
                <a:effectLst/>
                <a:latin typeface="Times New Roman" pitchFamily="18" charset="0"/>
                <a:ea typeface="+mn-ea"/>
                <a:cs typeface="+mn-cs"/>
              </a:rPr>
              <a:t> R, </a:t>
            </a:r>
            <a:r>
              <a:rPr lang="en-US" sz="1200" b="0" i="0" kern="1200" dirty="0" err="1" smtClean="0">
                <a:solidFill>
                  <a:schemeClr val="tx1"/>
                </a:solidFill>
                <a:effectLst/>
                <a:latin typeface="Times New Roman" pitchFamily="18" charset="0"/>
                <a:ea typeface="+mn-ea"/>
                <a:cs typeface="+mn-cs"/>
              </a:rPr>
              <a:t>Teich</a:t>
            </a:r>
            <a:r>
              <a:rPr lang="en-US" sz="1200" b="0" i="0" kern="1200" dirty="0" smtClean="0">
                <a:solidFill>
                  <a:schemeClr val="tx1"/>
                </a:solidFill>
                <a:effectLst/>
                <a:latin typeface="Times New Roman" pitchFamily="18" charset="0"/>
                <a:ea typeface="+mn-ea"/>
                <a:cs typeface="+mn-cs"/>
              </a:rPr>
              <a:t> E, </a:t>
            </a:r>
            <a:r>
              <a:rPr lang="en-US" sz="1200" b="0" i="0" kern="1200" dirty="0" err="1" smtClean="0">
                <a:solidFill>
                  <a:schemeClr val="tx1"/>
                </a:solidFill>
                <a:effectLst/>
                <a:latin typeface="Times New Roman" pitchFamily="18" charset="0"/>
                <a:ea typeface="+mn-ea"/>
                <a:cs typeface="+mn-cs"/>
              </a:rPr>
              <a:t>Rotthoff</a:t>
            </a:r>
            <a:r>
              <a:rPr lang="en-US" sz="1200" b="0" i="0" kern="1200" dirty="0" smtClean="0">
                <a:solidFill>
                  <a:schemeClr val="tx1"/>
                </a:solidFill>
                <a:effectLst/>
                <a:latin typeface="Times New Roman" pitchFamily="18" charset="0"/>
                <a:ea typeface="+mn-ea"/>
                <a:cs typeface="+mn-cs"/>
              </a:rPr>
              <a:t> J, </a:t>
            </a:r>
            <a:r>
              <a:rPr lang="en-US" sz="1200" b="0" i="0" kern="1200" dirty="0" err="1" smtClean="0">
                <a:solidFill>
                  <a:schemeClr val="tx1"/>
                </a:solidFill>
                <a:effectLst/>
                <a:latin typeface="Times New Roman" pitchFamily="18" charset="0"/>
                <a:ea typeface="+mn-ea"/>
                <a:cs typeface="+mn-cs"/>
              </a:rPr>
              <a:t>Boulton</a:t>
            </a:r>
            <a:r>
              <a:rPr lang="en-US" sz="1200" b="0" i="0" kern="1200" dirty="0" smtClean="0">
                <a:solidFill>
                  <a:schemeClr val="tx1"/>
                </a:solidFill>
                <a:effectLst/>
                <a:latin typeface="Times New Roman" pitchFamily="18" charset="0"/>
                <a:ea typeface="+mn-ea"/>
                <a:cs typeface="+mn-cs"/>
              </a:rPr>
              <a:t> M, Victor JC. Comparative efficacy of inactivated and live attenuated influenza vaccines. N </a:t>
            </a:r>
            <a:r>
              <a:rPr lang="en-US" sz="1200" b="0" i="0" kern="1200" dirty="0" err="1" smtClean="0">
                <a:solidFill>
                  <a:schemeClr val="tx1"/>
                </a:solidFill>
                <a:effectLst/>
                <a:latin typeface="Times New Roman" pitchFamily="18" charset="0"/>
                <a:ea typeface="+mn-ea"/>
                <a:cs typeface="+mn-cs"/>
              </a:rPr>
              <a:t>Engl</a:t>
            </a:r>
            <a:r>
              <a:rPr lang="en-US" sz="1200" b="0" i="0" kern="1200" dirty="0" smtClean="0">
                <a:solidFill>
                  <a:schemeClr val="tx1"/>
                </a:solidFill>
                <a:effectLst/>
                <a:latin typeface="Times New Roman" pitchFamily="18" charset="0"/>
                <a:ea typeface="+mn-ea"/>
                <a:cs typeface="+mn-cs"/>
              </a:rPr>
              <a:t> J Med. 2009;361(13):1260-7</a:t>
            </a:r>
          </a:p>
          <a:p>
            <a:r>
              <a:rPr lang="en-US" dirty="0" smtClean="0">
                <a:hlinkClick r:id="rId3"/>
              </a:rPr>
              <a:t>https://blog.minitab.com/blog/adventures-in-statistics-2/how-effective-are-flu-shots</a:t>
            </a:r>
            <a:endParaRPr lang="en-US" dirty="0" smtClean="0"/>
          </a:p>
          <a:p>
            <a:endParaRPr lang="en-US" dirty="0"/>
          </a:p>
        </p:txBody>
      </p:sp>
    </p:spTree>
    <p:extLst>
      <p:ext uri="{BB962C8B-B14F-4D97-AF65-F5344CB8AC3E}">
        <p14:creationId xmlns:p14="http://schemas.microsoft.com/office/powerpoint/2010/main" val="191435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D7A7E251-D5A5-40BB-9075-943E6DFEA31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D5C0084B-1B0A-4CC8-9AF2-563E0837C9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5C55FD77-477F-4476-99A0-533BE464902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057400"/>
            <a:ext cx="3810000" cy="4114800"/>
          </a:xfrm>
        </p:spPr>
        <p:txBody>
          <a:bodyPr/>
          <a:lstStyle/>
          <a:p>
            <a:pPr lvl="0"/>
            <a:endParaRPr lang="en-US" noProof="0" smtClean="0"/>
          </a:p>
        </p:txBody>
      </p:sp>
      <p:sp>
        <p:nvSpPr>
          <p:cNvPr id="5" name="Rectangle 9"/>
          <p:cNvSpPr>
            <a:spLocks noGrp="1" noChangeArrowheads="1"/>
          </p:cNvSpPr>
          <p:nvPr>
            <p:ph type="sldNum" sz="quarter" idx="10"/>
          </p:nvPr>
        </p:nvSpPr>
        <p:spPr>
          <a:ln/>
        </p:spPr>
        <p:txBody>
          <a:bodyPr/>
          <a:lstStyle>
            <a:lvl1pPr>
              <a:defRPr/>
            </a:lvl1pPr>
          </a:lstStyle>
          <a:p>
            <a:pPr>
              <a:defRPr/>
            </a:pPr>
            <a:fld id="{8054F729-A7E8-4CDF-B6F9-63698EF97DD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B75E69D3-2F1F-4AE6-9270-BF4B735BA98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313C8C88-B99B-4F7D-BF70-FD3FEC30D32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F4A0023B-7EA5-4922-8628-8B5595F991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22A269C8-B8CE-43B1-8889-927420A2CD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0614FD82-2514-443A-B13F-9667E157949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4A45DCD0-FB6B-4036-9850-AEF3F3BD112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2004DE8D-65D3-4383-A665-D4B83C8B01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795D1106-1F7D-45DC-8DF3-490B79DF65A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6"/>
          <p:cNvGrpSpPr>
            <a:grpSpLocks/>
          </p:cNvGrpSpPr>
          <p:nvPr/>
        </p:nvGrpSpPr>
        <p:grpSpPr bwMode="auto">
          <a:xfrm>
            <a:off x="457200" y="996950"/>
            <a:ext cx="8153400" cy="1600200"/>
            <a:chOff x="288" y="628"/>
            <a:chExt cx="5136" cy="1008"/>
          </a:xfrm>
        </p:grpSpPr>
        <p:sp>
          <p:nvSpPr>
            <p:cNvPr id="1026" name="Arc 2"/>
            <p:cNvSpPr>
              <a:spLocks/>
            </p:cNvSpPr>
            <p:nvPr/>
          </p:nvSpPr>
          <p:spPr bwMode="auto">
            <a:xfrm>
              <a:off x="3589" y="628"/>
              <a:ext cx="1835" cy="1008"/>
            </a:xfrm>
            <a:custGeom>
              <a:avLst/>
              <a:gdLst>
                <a:gd name="G0" fmla="+- 384 0 0"/>
                <a:gd name="G1" fmla="+- 21600 0 0"/>
                <a:gd name="G2" fmla="+- 21600 0 0"/>
                <a:gd name="T0" fmla="*/ 444 w 21984"/>
                <a:gd name="T1" fmla="*/ 0 h 43200"/>
                <a:gd name="T2" fmla="*/ 0 w 21984"/>
                <a:gd name="T3" fmla="*/ 43197 h 43200"/>
                <a:gd name="T4" fmla="*/ 384 w 21984"/>
                <a:gd name="T5" fmla="*/ 21600 h 43200"/>
              </a:gdLst>
              <a:ahLst/>
              <a:cxnLst>
                <a:cxn ang="0">
                  <a:pos x="T0" y="T1"/>
                </a:cxn>
                <a:cxn ang="0">
                  <a:pos x="T2" y="T3"/>
                </a:cxn>
                <a:cxn ang="0">
                  <a:pos x="T4" y="T5"/>
                </a:cxn>
              </a:cxnLst>
              <a:rect l="0" t="0" r="r" b="b"/>
              <a:pathLst>
                <a:path w="21984" h="43200" fill="none" extrusionOk="0">
                  <a:moveTo>
                    <a:pt x="443" y="0"/>
                  </a:moveTo>
                  <a:cubicBezTo>
                    <a:pt x="12349" y="33"/>
                    <a:pt x="21984" y="9694"/>
                    <a:pt x="21984" y="21600"/>
                  </a:cubicBezTo>
                  <a:cubicBezTo>
                    <a:pt x="21984" y="33529"/>
                    <a:pt x="12313" y="43200"/>
                    <a:pt x="384" y="43200"/>
                  </a:cubicBezTo>
                  <a:cubicBezTo>
                    <a:pt x="255" y="43200"/>
                    <a:pt x="127" y="43198"/>
                    <a:pt x="0" y="43196"/>
                  </a:cubicBezTo>
                </a:path>
                <a:path w="21984" h="43200" stroke="0" extrusionOk="0">
                  <a:moveTo>
                    <a:pt x="443" y="0"/>
                  </a:moveTo>
                  <a:cubicBezTo>
                    <a:pt x="12349" y="33"/>
                    <a:pt x="21984" y="9694"/>
                    <a:pt x="21984" y="21600"/>
                  </a:cubicBezTo>
                  <a:cubicBezTo>
                    <a:pt x="21984" y="33529"/>
                    <a:pt x="12313" y="43200"/>
                    <a:pt x="384" y="43200"/>
                  </a:cubicBezTo>
                  <a:cubicBezTo>
                    <a:pt x="255" y="43200"/>
                    <a:pt x="127" y="43198"/>
                    <a:pt x="0" y="43196"/>
                  </a:cubicBezTo>
                  <a:lnTo>
                    <a:pt x="384" y="21600"/>
                  </a:lnTo>
                  <a:close/>
                </a:path>
              </a:pathLst>
            </a:custGeom>
            <a:gradFill rotWithShape="0">
              <a:gsLst>
                <a:gs pos="0">
                  <a:srgbClr val="663300">
                    <a:gamma/>
                    <a:shade val="0"/>
                    <a:invGamma/>
                  </a:srgbClr>
                </a:gs>
                <a:gs pos="100000">
                  <a:srgbClr val="663300"/>
                </a:gs>
              </a:gsLst>
              <a:lin ang="0" scaled="1"/>
            </a:gradFill>
            <a:ln w="12700" cap="rnd">
              <a:noFill/>
              <a:round/>
              <a:headEnd/>
              <a:tailEnd/>
            </a:ln>
            <a:effectLst/>
          </p:spPr>
          <p:txBody>
            <a:bodyPr wrap="none" anchor="ctr"/>
            <a:lstStyle/>
            <a:p>
              <a:pPr eaLnBrk="0" hangingPunct="0">
                <a:defRPr/>
              </a:pPr>
              <a:endParaRPr lang="en-US"/>
            </a:p>
          </p:txBody>
        </p:sp>
        <p:sp>
          <p:nvSpPr>
            <p:cNvPr id="1027" name="Arc 3"/>
            <p:cNvSpPr>
              <a:spLocks/>
            </p:cNvSpPr>
            <p:nvPr/>
          </p:nvSpPr>
          <p:spPr bwMode="auto">
            <a:xfrm>
              <a:off x="3543" y="732"/>
              <a:ext cx="1836" cy="800"/>
            </a:xfrm>
            <a:custGeom>
              <a:avLst/>
              <a:gdLst>
                <a:gd name="G0" fmla="+- 384 0 0"/>
                <a:gd name="G1" fmla="+- 21600 0 0"/>
                <a:gd name="G2" fmla="+- 21600 0 0"/>
                <a:gd name="T0" fmla="*/ 420 w 21984"/>
                <a:gd name="T1" fmla="*/ 0 h 43200"/>
                <a:gd name="T2" fmla="*/ 0 w 21984"/>
                <a:gd name="T3" fmla="*/ 43197 h 43200"/>
                <a:gd name="T4" fmla="*/ 384 w 21984"/>
                <a:gd name="T5" fmla="*/ 21600 h 43200"/>
              </a:gdLst>
              <a:ahLst/>
              <a:cxnLst>
                <a:cxn ang="0">
                  <a:pos x="T0" y="T1"/>
                </a:cxn>
                <a:cxn ang="0">
                  <a:pos x="T2" y="T3"/>
                </a:cxn>
                <a:cxn ang="0">
                  <a:pos x="T4" y="T5"/>
                </a:cxn>
              </a:cxnLst>
              <a:rect l="0" t="0" r="r" b="b"/>
              <a:pathLst>
                <a:path w="21984" h="43200" fill="none" extrusionOk="0">
                  <a:moveTo>
                    <a:pt x="419" y="0"/>
                  </a:moveTo>
                  <a:cubicBezTo>
                    <a:pt x="12335" y="19"/>
                    <a:pt x="21984" y="9684"/>
                    <a:pt x="21984" y="21600"/>
                  </a:cubicBezTo>
                  <a:cubicBezTo>
                    <a:pt x="21984" y="33529"/>
                    <a:pt x="12313" y="43200"/>
                    <a:pt x="384" y="43200"/>
                  </a:cubicBezTo>
                  <a:cubicBezTo>
                    <a:pt x="255" y="43200"/>
                    <a:pt x="127" y="43198"/>
                    <a:pt x="0" y="43196"/>
                  </a:cubicBezTo>
                </a:path>
                <a:path w="21984" h="43200" stroke="0" extrusionOk="0">
                  <a:moveTo>
                    <a:pt x="419" y="0"/>
                  </a:moveTo>
                  <a:cubicBezTo>
                    <a:pt x="12335" y="19"/>
                    <a:pt x="21984" y="9684"/>
                    <a:pt x="21984" y="21600"/>
                  </a:cubicBezTo>
                  <a:cubicBezTo>
                    <a:pt x="21984" y="33529"/>
                    <a:pt x="12313" y="43200"/>
                    <a:pt x="384" y="43200"/>
                  </a:cubicBezTo>
                  <a:cubicBezTo>
                    <a:pt x="255" y="43200"/>
                    <a:pt x="127" y="43198"/>
                    <a:pt x="0" y="43196"/>
                  </a:cubicBezTo>
                  <a:lnTo>
                    <a:pt x="384" y="21600"/>
                  </a:lnTo>
                  <a:close/>
                </a:path>
              </a:pathLst>
            </a:custGeom>
            <a:gradFill rotWithShape="0">
              <a:gsLst>
                <a:gs pos="0">
                  <a:srgbClr val="894400">
                    <a:gamma/>
                    <a:shade val="0"/>
                    <a:invGamma/>
                  </a:srgbClr>
                </a:gs>
                <a:gs pos="100000">
                  <a:srgbClr val="894400"/>
                </a:gs>
              </a:gsLst>
              <a:lin ang="0" scaled="1"/>
            </a:gradFill>
            <a:ln w="12700" cap="rnd">
              <a:noFill/>
              <a:round/>
              <a:headEnd/>
              <a:tailEnd/>
            </a:ln>
            <a:effectLst/>
          </p:spPr>
          <p:txBody>
            <a:bodyPr wrap="none" anchor="ctr"/>
            <a:lstStyle/>
            <a:p>
              <a:pPr eaLnBrk="0" hangingPunct="0">
                <a:defRPr/>
              </a:pPr>
              <a:endParaRPr lang="en-US"/>
            </a:p>
          </p:txBody>
        </p:sp>
        <p:sp>
          <p:nvSpPr>
            <p:cNvPr id="1028" name="Arc 4"/>
            <p:cNvSpPr>
              <a:spLocks/>
            </p:cNvSpPr>
            <p:nvPr/>
          </p:nvSpPr>
          <p:spPr bwMode="auto">
            <a:xfrm>
              <a:off x="3516" y="871"/>
              <a:ext cx="1835" cy="522"/>
            </a:xfrm>
            <a:custGeom>
              <a:avLst/>
              <a:gdLst>
                <a:gd name="G0" fmla="+- 385 0 0"/>
                <a:gd name="G1" fmla="+- 21600 0 0"/>
                <a:gd name="G2" fmla="+- 21600 0 0"/>
                <a:gd name="T0" fmla="*/ 421 w 21985"/>
                <a:gd name="T1" fmla="*/ 0 h 43200"/>
                <a:gd name="T2" fmla="*/ 0 w 21985"/>
                <a:gd name="T3" fmla="*/ 43197 h 43200"/>
                <a:gd name="T4" fmla="*/ 385 w 21985"/>
                <a:gd name="T5" fmla="*/ 21600 h 43200"/>
              </a:gdLst>
              <a:ahLst/>
              <a:cxnLst>
                <a:cxn ang="0">
                  <a:pos x="T0" y="T1"/>
                </a:cxn>
                <a:cxn ang="0">
                  <a:pos x="T2" y="T3"/>
                </a:cxn>
                <a:cxn ang="0">
                  <a:pos x="T4" y="T5"/>
                </a:cxn>
              </a:cxnLst>
              <a:rect l="0" t="0" r="r" b="b"/>
              <a:pathLst>
                <a:path w="21985" h="43200" fill="none" extrusionOk="0">
                  <a:moveTo>
                    <a:pt x="420" y="0"/>
                  </a:moveTo>
                  <a:cubicBezTo>
                    <a:pt x="12336" y="19"/>
                    <a:pt x="21985" y="9684"/>
                    <a:pt x="21985" y="21600"/>
                  </a:cubicBezTo>
                  <a:cubicBezTo>
                    <a:pt x="21985" y="33529"/>
                    <a:pt x="12314" y="43200"/>
                    <a:pt x="385" y="43200"/>
                  </a:cubicBezTo>
                  <a:cubicBezTo>
                    <a:pt x="256" y="43200"/>
                    <a:pt x="128" y="43198"/>
                    <a:pt x="0" y="43196"/>
                  </a:cubicBezTo>
                </a:path>
                <a:path w="21985" h="43200" stroke="0" extrusionOk="0">
                  <a:moveTo>
                    <a:pt x="420" y="0"/>
                  </a:moveTo>
                  <a:cubicBezTo>
                    <a:pt x="12336" y="19"/>
                    <a:pt x="21985" y="9684"/>
                    <a:pt x="21985" y="21600"/>
                  </a:cubicBezTo>
                  <a:cubicBezTo>
                    <a:pt x="21985" y="33529"/>
                    <a:pt x="12314" y="43200"/>
                    <a:pt x="385" y="43200"/>
                  </a:cubicBezTo>
                  <a:cubicBezTo>
                    <a:pt x="256" y="43200"/>
                    <a:pt x="128" y="43198"/>
                    <a:pt x="0" y="43196"/>
                  </a:cubicBezTo>
                  <a:lnTo>
                    <a:pt x="385" y="21600"/>
                  </a:lnTo>
                  <a:close/>
                </a:path>
              </a:pathLst>
            </a:custGeom>
            <a:gradFill rotWithShape="0">
              <a:gsLst>
                <a:gs pos="0">
                  <a:srgbClr val="B75B00">
                    <a:gamma/>
                    <a:shade val="0"/>
                    <a:invGamma/>
                  </a:srgbClr>
                </a:gs>
                <a:gs pos="100000">
                  <a:srgbClr val="B75B00"/>
                </a:gs>
              </a:gsLst>
              <a:lin ang="0" scaled="1"/>
            </a:gradFill>
            <a:ln w="12700" cap="rnd">
              <a:noFill/>
              <a:round/>
              <a:headEnd/>
              <a:tailEnd/>
            </a:ln>
            <a:effectLst/>
          </p:spPr>
          <p:txBody>
            <a:bodyPr wrap="none" anchor="ctr"/>
            <a:lstStyle/>
            <a:p>
              <a:pPr eaLnBrk="0" hangingPunct="0">
                <a:defRPr/>
              </a:pPr>
              <a:endParaRPr lang="en-US"/>
            </a:p>
          </p:txBody>
        </p:sp>
        <p:sp>
          <p:nvSpPr>
            <p:cNvPr id="1029" name="AutoShape 5"/>
            <p:cNvSpPr>
              <a:spLocks noChangeArrowheads="1"/>
            </p:cNvSpPr>
            <p:nvPr/>
          </p:nvSpPr>
          <p:spPr bwMode="auto">
            <a:xfrm>
              <a:off x="288" y="1076"/>
              <a:ext cx="4988" cy="104"/>
            </a:xfrm>
            <a:prstGeom prst="roundRect">
              <a:avLst>
                <a:gd name="adj" fmla="val 49981"/>
              </a:avLst>
            </a:prstGeom>
            <a:solidFill>
              <a:schemeClr val="accent1"/>
            </a:solidFill>
            <a:ln w="12700">
              <a:noFill/>
              <a:round/>
              <a:headEnd/>
              <a:tailEnd/>
            </a:ln>
            <a:effectLst/>
          </p:spPr>
          <p:txBody>
            <a:bodyPr wrap="none" anchor="ctr"/>
            <a:lstStyle/>
            <a:p>
              <a:pPr eaLnBrk="0" hangingPunct="0">
                <a:defRPr/>
              </a:pPr>
              <a:endParaRPr lang="en-US"/>
            </a:p>
          </p:txBody>
        </p:sp>
      </p:grpSp>
      <p:sp>
        <p:nvSpPr>
          <p:cNvPr id="2051" name="Rectangle 7"/>
          <p:cNvSpPr>
            <a:spLocks noGrp="1" noChangeArrowheads="1"/>
          </p:cNvSpPr>
          <p:nvPr>
            <p:ph type="title"/>
          </p:nvPr>
        </p:nvSpPr>
        <p:spPr bwMode="auto">
          <a:xfrm>
            <a:off x="685800" y="381000"/>
            <a:ext cx="7772400" cy="1143000"/>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2052" name="Rectangle 8"/>
          <p:cNvSpPr>
            <a:spLocks noGrp="1" noChangeArrowheads="1"/>
          </p:cNvSpPr>
          <p:nvPr>
            <p:ph type="body" idx="1"/>
          </p:nvPr>
        </p:nvSpPr>
        <p:spPr bwMode="auto">
          <a:xfrm>
            <a:off x="685800" y="20574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E5AD7953-60CE-4621-A648-AD6B9580674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Lst>
  <p:hf hdr="0" ftr="0" dt="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eaLnBrk="0" fontAlgn="base" hangingPunct="0">
        <a:spcBef>
          <a:spcPct val="0"/>
        </a:spcBef>
        <a:spcAft>
          <a:spcPct val="0"/>
        </a:spcAft>
        <a:defRPr sz="4400" i="1">
          <a:solidFill>
            <a:schemeClr val="tx2"/>
          </a:solidFill>
          <a:latin typeface="Times New Roman" pitchFamily="18" charset="0"/>
        </a:defRPr>
      </a:lvl6pPr>
      <a:lvl7pPr marL="914400" algn="r" rtl="0" eaLnBrk="0" fontAlgn="base" hangingPunct="0">
        <a:spcBef>
          <a:spcPct val="0"/>
        </a:spcBef>
        <a:spcAft>
          <a:spcPct val="0"/>
        </a:spcAft>
        <a:defRPr sz="4400" i="1">
          <a:solidFill>
            <a:schemeClr val="tx2"/>
          </a:solidFill>
          <a:latin typeface="Times New Roman" pitchFamily="18" charset="0"/>
        </a:defRPr>
      </a:lvl7pPr>
      <a:lvl8pPr marL="1371600" algn="r" rtl="0" eaLnBrk="0" fontAlgn="base" hangingPunct="0">
        <a:spcBef>
          <a:spcPct val="0"/>
        </a:spcBef>
        <a:spcAft>
          <a:spcPct val="0"/>
        </a:spcAft>
        <a:defRPr sz="4400" i="1">
          <a:solidFill>
            <a:schemeClr val="tx2"/>
          </a:solidFill>
          <a:latin typeface="Times New Roman" pitchFamily="18" charset="0"/>
        </a:defRPr>
      </a:lvl8pPr>
      <a:lvl9pPr marL="1828800" algn="r"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gi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8.m4a"/><Relationship Id="rId7" Type="http://schemas.openxmlformats.org/officeDocument/2006/relationships/image" Target="../media/image18.emf"/><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xploringstatistic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R-LTyevbcgo"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52mKOf0RM4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en.wikipedia.org/wiki/Burger_King" TargetMode="External"/><Relationship Id="rId2" Type="http://schemas.openxmlformats.org/officeDocument/2006/relationships/hyperlink" Target="http://en.wikipedia.org/wiki/McDonald'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fpweb.fmarion.edu/wWattles/psy302/homeworkgrade.ht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6.jp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67.jpg"/></Relationships>
</file>

<file path=ppt/slides/_rels/slide9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5123"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grpSp>
        <p:nvGrpSpPr>
          <p:cNvPr id="5124" name="Group 9"/>
          <p:cNvGrpSpPr>
            <a:grpSpLocks/>
          </p:cNvGrpSpPr>
          <p:nvPr/>
        </p:nvGrpSpPr>
        <p:grpSpPr bwMode="auto">
          <a:xfrm>
            <a:off x="457200" y="2368550"/>
            <a:ext cx="8153400" cy="1600200"/>
            <a:chOff x="288" y="1492"/>
            <a:chExt cx="5136" cy="1008"/>
          </a:xfrm>
        </p:grpSpPr>
        <p:sp>
          <p:nvSpPr>
            <p:cNvPr id="5139" name="Arc 5"/>
            <p:cNvSpPr>
              <a:spLocks/>
            </p:cNvSpPr>
            <p:nvPr/>
          </p:nvSpPr>
          <p:spPr bwMode="auto">
            <a:xfrm>
              <a:off x="3589" y="1492"/>
              <a:ext cx="1835" cy="1008"/>
            </a:xfrm>
            <a:custGeom>
              <a:avLst/>
              <a:gdLst>
                <a:gd name="T0" fmla="*/ 0 w 21984"/>
                <a:gd name="T1" fmla="*/ 0 h 43200"/>
                <a:gd name="T2" fmla="*/ 0 w 21984"/>
                <a:gd name="T3" fmla="*/ 0 h 43200"/>
                <a:gd name="T4" fmla="*/ 0 w 21984"/>
                <a:gd name="T5" fmla="*/ 0 h 43200"/>
                <a:gd name="T6" fmla="*/ 0 60000 65536"/>
                <a:gd name="T7" fmla="*/ 0 60000 65536"/>
                <a:gd name="T8" fmla="*/ 0 60000 65536"/>
                <a:gd name="T9" fmla="*/ 0 w 21984"/>
                <a:gd name="T10" fmla="*/ 0 h 43200"/>
                <a:gd name="T11" fmla="*/ 21984 w 21984"/>
                <a:gd name="T12" fmla="*/ 43200 h 43200"/>
              </a:gdLst>
              <a:ahLst/>
              <a:cxnLst>
                <a:cxn ang="T6">
                  <a:pos x="T0" y="T1"/>
                </a:cxn>
                <a:cxn ang="T7">
                  <a:pos x="T2" y="T3"/>
                </a:cxn>
                <a:cxn ang="T8">
                  <a:pos x="T4" y="T5"/>
                </a:cxn>
              </a:cxnLst>
              <a:rect l="T9" t="T10" r="T11" b="T12"/>
              <a:pathLst>
                <a:path w="21984" h="43200" fill="none" extrusionOk="0">
                  <a:moveTo>
                    <a:pt x="443" y="0"/>
                  </a:moveTo>
                  <a:cubicBezTo>
                    <a:pt x="12349" y="33"/>
                    <a:pt x="21984" y="9694"/>
                    <a:pt x="21984" y="21600"/>
                  </a:cubicBezTo>
                  <a:cubicBezTo>
                    <a:pt x="21984" y="33529"/>
                    <a:pt x="12313" y="43200"/>
                    <a:pt x="384" y="43200"/>
                  </a:cubicBezTo>
                  <a:cubicBezTo>
                    <a:pt x="255" y="43200"/>
                    <a:pt x="127" y="43198"/>
                    <a:pt x="0" y="43196"/>
                  </a:cubicBezTo>
                </a:path>
                <a:path w="21984" h="43200" stroke="0" extrusionOk="0">
                  <a:moveTo>
                    <a:pt x="443" y="0"/>
                  </a:moveTo>
                  <a:cubicBezTo>
                    <a:pt x="12349" y="33"/>
                    <a:pt x="21984" y="9694"/>
                    <a:pt x="21984" y="21600"/>
                  </a:cubicBezTo>
                  <a:cubicBezTo>
                    <a:pt x="21984" y="33529"/>
                    <a:pt x="12313" y="43200"/>
                    <a:pt x="384" y="43200"/>
                  </a:cubicBezTo>
                  <a:cubicBezTo>
                    <a:pt x="255" y="43200"/>
                    <a:pt x="127" y="43198"/>
                    <a:pt x="0" y="43196"/>
                  </a:cubicBezTo>
                  <a:lnTo>
                    <a:pt x="384" y="21600"/>
                  </a:lnTo>
                  <a:close/>
                </a:path>
              </a:pathLst>
            </a:custGeom>
            <a:gradFill rotWithShape="0">
              <a:gsLst>
                <a:gs pos="0">
                  <a:srgbClr val="000000"/>
                </a:gs>
                <a:gs pos="100000">
                  <a:srgbClr val="663300"/>
                </a:gs>
              </a:gsLst>
              <a:lin ang="0" scaled="1"/>
            </a:gradFill>
            <a:ln w="12700" cap="rnd">
              <a:noFill/>
              <a:round/>
              <a:headEnd/>
              <a:tailEnd/>
            </a:ln>
          </p:spPr>
          <p:txBody>
            <a:bodyPr wrap="none" anchor="ctr"/>
            <a:lstStyle/>
            <a:p>
              <a:endParaRPr lang="en-US"/>
            </a:p>
          </p:txBody>
        </p:sp>
        <p:sp>
          <p:nvSpPr>
            <p:cNvPr id="5140" name="Arc 6"/>
            <p:cNvSpPr>
              <a:spLocks/>
            </p:cNvSpPr>
            <p:nvPr/>
          </p:nvSpPr>
          <p:spPr bwMode="auto">
            <a:xfrm>
              <a:off x="3543" y="1596"/>
              <a:ext cx="1836" cy="800"/>
            </a:xfrm>
            <a:custGeom>
              <a:avLst/>
              <a:gdLst>
                <a:gd name="T0" fmla="*/ 0 w 21984"/>
                <a:gd name="T1" fmla="*/ 0 h 43200"/>
                <a:gd name="T2" fmla="*/ 0 w 21984"/>
                <a:gd name="T3" fmla="*/ 0 h 43200"/>
                <a:gd name="T4" fmla="*/ 0 w 21984"/>
                <a:gd name="T5" fmla="*/ 0 h 43200"/>
                <a:gd name="T6" fmla="*/ 0 60000 65536"/>
                <a:gd name="T7" fmla="*/ 0 60000 65536"/>
                <a:gd name="T8" fmla="*/ 0 60000 65536"/>
                <a:gd name="T9" fmla="*/ 0 w 21984"/>
                <a:gd name="T10" fmla="*/ 0 h 43200"/>
                <a:gd name="T11" fmla="*/ 21984 w 21984"/>
                <a:gd name="T12" fmla="*/ 43200 h 43200"/>
              </a:gdLst>
              <a:ahLst/>
              <a:cxnLst>
                <a:cxn ang="T6">
                  <a:pos x="T0" y="T1"/>
                </a:cxn>
                <a:cxn ang="T7">
                  <a:pos x="T2" y="T3"/>
                </a:cxn>
                <a:cxn ang="T8">
                  <a:pos x="T4" y="T5"/>
                </a:cxn>
              </a:cxnLst>
              <a:rect l="T9" t="T10" r="T11" b="T12"/>
              <a:pathLst>
                <a:path w="21984" h="43200" fill="none" extrusionOk="0">
                  <a:moveTo>
                    <a:pt x="419" y="0"/>
                  </a:moveTo>
                  <a:cubicBezTo>
                    <a:pt x="12335" y="19"/>
                    <a:pt x="21984" y="9684"/>
                    <a:pt x="21984" y="21600"/>
                  </a:cubicBezTo>
                  <a:cubicBezTo>
                    <a:pt x="21984" y="33529"/>
                    <a:pt x="12313" y="43200"/>
                    <a:pt x="384" y="43200"/>
                  </a:cubicBezTo>
                  <a:cubicBezTo>
                    <a:pt x="255" y="43200"/>
                    <a:pt x="127" y="43198"/>
                    <a:pt x="0" y="43196"/>
                  </a:cubicBezTo>
                </a:path>
                <a:path w="21984" h="43200" stroke="0" extrusionOk="0">
                  <a:moveTo>
                    <a:pt x="419" y="0"/>
                  </a:moveTo>
                  <a:cubicBezTo>
                    <a:pt x="12335" y="19"/>
                    <a:pt x="21984" y="9684"/>
                    <a:pt x="21984" y="21600"/>
                  </a:cubicBezTo>
                  <a:cubicBezTo>
                    <a:pt x="21984" y="33529"/>
                    <a:pt x="12313" y="43200"/>
                    <a:pt x="384" y="43200"/>
                  </a:cubicBezTo>
                  <a:cubicBezTo>
                    <a:pt x="255" y="43200"/>
                    <a:pt x="127" y="43198"/>
                    <a:pt x="0" y="43196"/>
                  </a:cubicBezTo>
                  <a:lnTo>
                    <a:pt x="384" y="21600"/>
                  </a:lnTo>
                  <a:close/>
                </a:path>
              </a:pathLst>
            </a:custGeom>
            <a:gradFill rotWithShape="0">
              <a:gsLst>
                <a:gs pos="0">
                  <a:srgbClr val="000000"/>
                </a:gs>
                <a:gs pos="100000">
                  <a:srgbClr val="894400"/>
                </a:gs>
              </a:gsLst>
              <a:lin ang="0" scaled="1"/>
            </a:gradFill>
            <a:ln w="12700" cap="rnd">
              <a:noFill/>
              <a:round/>
              <a:headEnd/>
              <a:tailEnd/>
            </a:ln>
          </p:spPr>
          <p:txBody>
            <a:bodyPr wrap="none" anchor="ctr"/>
            <a:lstStyle/>
            <a:p>
              <a:endParaRPr lang="en-US"/>
            </a:p>
          </p:txBody>
        </p:sp>
        <p:sp>
          <p:nvSpPr>
            <p:cNvPr id="5141" name="Arc 7"/>
            <p:cNvSpPr>
              <a:spLocks/>
            </p:cNvSpPr>
            <p:nvPr/>
          </p:nvSpPr>
          <p:spPr bwMode="auto">
            <a:xfrm>
              <a:off x="3516" y="1735"/>
              <a:ext cx="1835" cy="522"/>
            </a:xfrm>
            <a:custGeom>
              <a:avLst/>
              <a:gdLst>
                <a:gd name="T0" fmla="*/ 0 w 21985"/>
                <a:gd name="T1" fmla="*/ 0 h 43200"/>
                <a:gd name="T2" fmla="*/ 0 w 21985"/>
                <a:gd name="T3" fmla="*/ 0 h 43200"/>
                <a:gd name="T4" fmla="*/ 0 w 21985"/>
                <a:gd name="T5" fmla="*/ 0 h 43200"/>
                <a:gd name="T6" fmla="*/ 0 60000 65536"/>
                <a:gd name="T7" fmla="*/ 0 60000 65536"/>
                <a:gd name="T8" fmla="*/ 0 60000 65536"/>
                <a:gd name="T9" fmla="*/ 0 w 21985"/>
                <a:gd name="T10" fmla="*/ 0 h 43200"/>
                <a:gd name="T11" fmla="*/ 21985 w 21985"/>
                <a:gd name="T12" fmla="*/ 43200 h 43200"/>
              </a:gdLst>
              <a:ahLst/>
              <a:cxnLst>
                <a:cxn ang="T6">
                  <a:pos x="T0" y="T1"/>
                </a:cxn>
                <a:cxn ang="T7">
                  <a:pos x="T2" y="T3"/>
                </a:cxn>
                <a:cxn ang="T8">
                  <a:pos x="T4" y="T5"/>
                </a:cxn>
              </a:cxnLst>
              <a:rect l="T9" t="T10" r="T11" b="T12"/>
              <a:pathLst>
                <a:path w="21985" h="43200" fill="none" extrusionOk="0">
                  <a:moveTo>
                    <a:pt x="420" y="0"/>
                  </a:moveTo>
                  <a:cubicBezTo>
                    <a:pt x="12336" y="19"/>
                    <a:pt x="21985" y="9684"/>
                    <a:pt x="21985" y="21600"/>
                  </a:cubicBezTo>
                  <a:cubicBezTo>
                    <a:pt x="21985" y="33529"/>
                    <a:pt x="12314" y="43200"/>
                    <a:pt x="385" y="43200"/>
                  </a:cubicBezTo>
                  <a:cubicBezTo>
                    <a:pt x="256" y="43200"/>
                    <a:pt x="128" y="43198"/>
                    <a:pt x="0" y="43196"/>
                  </a:cubicBezTo>
                </a:path>
                <a:path w="21985" h="43200" stroke="0" extrusionOk="0">
                  <a:moveTo>
                    <a:pt x="420" y="0"/>
                  </a:moveTo>
                  <a:cubicBezTo>
                    <a:pt x="12336" y="19"/>
                    <a:pt x="21985" y="9684"/>
                    <a:pt x="21985" y="21600"/>
                  </a:cubicBezTo>
                  <a:cubicBezTo>
                    <a:pt x="21985" y="33529"/>
                    <a:pt x="12314" y="43200"/>
                    <a:pt x="385" y="43200"/>
                  </a:cubicBezTo>
                  <a:cubicBezTo>
                    <a:pt x="256" y="43200"/>
                    <a:pt x="128" y="43198"/>
                    <a:pt x="0" y="43196"/>
                  </a:cubicBezTo>
                  <a:lnTo>
                    <a:pt x="385" y="21600"/>
                  </a:lnTo>
                  <a:close/>
                </a:path>
              </a:pathLst>
            </a:custGeom>
            <a:gradFill rotWithShape="0">
              <a:gsLst>
                <a:gs pos="0">
                  <a:srgbClr val="000000"/>
                </a:gs>
                <a:gs pos="100000">
                  <a:srgbClr val="B75B00"/>
                </a:gs>
              </a:gsLst>
              <a:lin ang="0" scaled="1"/>
            </a:gradFill>
            <a:ln w="12700" cap="rnd">
              <a:noFill/>
              <a:round/>
              <a:headEnd/>
              <a:tailEnd/>
            </a:ln>
          </p:spPr>
          <p:txBody>
            <a:bodyPr wrap="none" anchor="ctr"/>
            <a:lstStyle/>
            <a:p>
              <a:endParaRPr lang="en-US"/>
            </a:p>
          </p:txBody>
        </p:sp>
        <p:sp>
          <p:nvSpPr>
            <p:cNvPr id="5142" name="AutoShape 8"/>
            <p:cNvSpPr>
              <a:spLocks noChangeArrowheads="1"/>
            </p:cNvSpPr>
            <p:nvPr/>
          </p:nvSpPr>
          <p:spPr bwMode="auto">
            <a:xfrm>
              <a:off x="288" y="1940"/>
              <a:ext cx="4988" cy="104"/>
            </a:xfrm>
            <a:prstGeom prst="roundRect">
              <a:avLst>
                <a:gd name="adj" fmla="val 49981"/>
              </a:avLst>
            </a:prstGeom>
            <a:solidFill>
              <a:schemeClr val="accent1"/>
            </a:solidFill>
            <a:ln w="12700">
              <a:noFill/>
              <a:round/>
              <a:headEnd/>
              <a:tailEnd/>
            </a:ln>
          </p:spPr>
          <p:txBody>
            <a:bodyPr wrap="none" anchor="ctr"/>
            <a:lstStyle/>
            <a:p>
              <a:pPr eaLnBrk="0" hangingPunct="0"/>
              <a:endParaRPr lang="en-US"/>
            </a:p>
          </p:txBody>
        </p:sp>
      </p:grpSp>
      <p:sp>
        <p:nvSpPr>
          <p:cNvPr id="5125" name="Rectangle 10"/>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26" name="Rectangle 11"/>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27" name="Rectangle 1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28" name="Rectangle 1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29" name="Rectangle 14"/>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30" name="Rectangle 15"/>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31" name="Rectangle 16"/>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32" name="Rectangle 17"/>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33" name="Rectangle 18"/>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34" name="Rectangle 19"/>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35" name="Rectangle 20"/>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136" name="Rectangle 21"/>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137" name="Rectangle 22"/>
          <p:cNvSpPr>
            <a:spLocks noGrp="1" noChangeArrowheads="1"/>
          </p:cNvSpPr>
          <p:nvPr>
            <p:ph type="ctrTitle"/>
          </p:nvPr>
        </p:nvSpPr>
        <p:spPr>
          <a:xfrm>
            <a:off x="685800" y="1447800"/>
            <a:ext cx="7772400" cy="1143000"/>
          </a:xfrm>
        </p:spPr>
        <p:txBody>
          <a:bodyPr/>
          <a:lstStyle/>
          <a:p>
            <a:pPr algn="ctr"/>
            <a:r>
              <a:rPr lang="en-US" smtClean="0"/>
              <a:t>Quantitative and Psychometric Methods PSY 302</a:t>
            </a:r>
          </a:p>
        </p:txBody>
      </p:sp>
      <p:sp>
        <p:nvSpPr>
          <p:cNvPr id="5138" name="Rectangle 23"/>
          <p:cNvSpPr>
            <a:spLocks noGrp="1" noChangeArrowheads="1"/>
          </p:cNvSpPr>
          <p:nvPr>
            <p:ph type="subTitle" idx="1"/>
          </p:nvPr>
        </p:nvSpPr>
        <p:spPr>
          <a:xfrm>
            <a:off x="1371600" y="3733800"/>
            <a:ext cx="6400800" cy="1752600"/>
          </a:xfrm>
        </p:spPr>
        <p:txBody>
          <a:bodyPr/>
          <a:lstStyle/>
          <a:p>
            <a:r>
              <a:rPr lang="en-US" dirty="0" smtClean="0"/>
              <a:t>William P. Wattles, Ph.D.</a:t>
            </a:r>
          </a:p>
          <a:p>
            <a:r>
              <a:rPr lang="en-US" dirty="0" smtClean="0"/>
              <a:t>Spring 2020</a:t>
            </a:r>
          </a:p>
          <a:p>
            <a:endParaRPr 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Slide Number Placeholder 2"/>
          <p:cNvSpPr>
            <a:spLocks noGrp="1"/>
          </p:cNvSpPr>
          <p:nvPr>
            <p:ph type="sldNum" sz="quarter" idx="10"/>
          </p:nvPr>
        </p:nvSpPr>
        <p:spPr/>
        <p:txBody>
          <a:bodyPr/>
          <a:lstStyle/>
          <a:p>
            <a:pPr>
              <a:defRPr/>
            </a:pPr>
            <a:fld id="{D7A7E251-D5A5-40BB-9075-943E6DFEA312}" type="slidenum">
              <a:rPr lang="en-US" smtClean="0"/>
              <a:pPr>
                <a:defRPr/>
              </a:pPr>
              <a:t>1</a:t>
            </a:fld>
            <a:endParaRPr lang="en-US"/>
          </a:p>
        </p:txBody>
      </p:sp>
    </p:spTree>
  </p:cSld>
  <p:clrMapOvr>
    <a:overrideClrMapping bg1="dk2" tx1="lt1" bg2="dk1" tx2="lt2" accent1="accent1" accent2="accent2" accent3="accent3" accent4="accent4" accent5="accent5" accent6="accent6" hlink="hlink" folHlink="folHlink"/>
  </p:clrMapOvr>
  <p:transition advTm="7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With Dr. Chris </a:t>
            </a:r>
            <a:r>
              <a:rPr lang="en-US" sz="3200" dirty="0" err="1" smtClean="0"/>
              <a:t>Spatz</a:t>
            </a:r>
            <a:r>
              <a:rPr lang="en-US" sz="3200" dirty="0" smtClean="0"/>
              <a:t> at National Institute of the Teaching of Psychology </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655909"/>
            <a:ext cx="3816191" cy="5131014"/>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10</a:t>
            </a:fld>
            <a:endParaRPr lang="en-US"/>
          </a:p>
        </p:txBody>
      </p:sp>
    </p:spTree>
    <p:extLst>
      <p:ext uri="{BB962C8B-B14F-4D97-AF65-F5344CB8AC3E}">
        <p14:creationId xmlns:p14="http://schemas.microsoft.com/office/powerpoint/2010/main" val="921183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Successful students</a:t>
            </a:r>
          </a:p>
        </p:txBody>
      </p:sp>
      <p:pic>
        <p:nvPicPr>
          <p:cNvPr id="7171" name="Content Placeholder 4" descr="psychologylab.jpg"/>
          <p:cNvPicPr>
            <a:picLocks noGrp="1" noChangeAspect="1"/>
          </p:cNvPicPr>
          <p:nvPr>
            <p:ph idx="1"/>
          </p:nvPr>
        </p:nvPicPr>
        <p:blipFill>
          <a:blip r:embed="rId4" cstate="print"/>
          <a:srcRect/>
          <a:stretch>
            <a:fillRect/>
          </a:stretch>
        </p:blipFill>
        <p:spPr>
          <a:xfrm>
            <a:off x="1828800" y="2057400"/>
            <a:ext cx="5486400" cy="4114800"/>
          </a:xfrm>
        </p:spPr>
      </p:pic>
      <p:sp>
        <p:nvSpPr>
          <p:cNvPr id="7172" name="Slide Number Placeholder 3"/>
          <p:cNvSpPr>
            <a:spLocks noGrp="1"/>
          </p:cNvSpPr>
          <p:nvPr>
            <p:ph type="sldNum" sz="quarter" idx="10"/>
          </p:nvPr>
        </p:nvSpPr>
        <p:spPr>
          <a:noFill/>
        </p:spPr>
        <p:txBody>
          <a:bodyPr/>
          <a:lstStyle/>
          <a:p>
            <a:fld id="{6B637815-8551-4F50-8815-B4500AF683FA}" type="slidenum">
              <a:rPr lang="en-US" smtClean="0"/>
              <a:pPr/>
              <a:t>11</a:t>
            </a:fld>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13"/>
    </mc:Choice>
    <mc:Fallback xmlns="">
      <p:transition spd="slow" advTm="20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statistics?</a:t>
            </a:r>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7881" y="2209800"/>
            <a:ext cx="7906871" cy="3733800"/>
          </a:xfrm>
        </p:spPr>
      </p:pic>
    </p:spTree>
    <p:extLst>
      <p:ext uri="{BB962C8B-B14F-4D97-AF65-F5344CB8AC3E}">
        <p14:creationId xmlns:p14="http://schemas.microsoft.com/office/powerpoint/2010/main" val="1833185499"/>
      </p:ext>
    </p:extLst>
  </p:cSld>
  <p:clrMapOvr>
    <a:masterClrMapping/>
  </p:clrMapOvr>
  <mc:AlternateContent xmlns:mc="http://schemas.openxmlformats.org/markup-compatibility/2006" xmlns:p14="http://schemas.microsoft.com/office/powerpoint/2010/main">
    <mc:Choice Requires="p14">
      <p:transition spd="slow" p14:dur="2000" advTm="17586"/>
    </mc:Choice>
    <mc:Fallback xmlns="">
      <p:transition spd="slow" advTm="1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Medawar</a:t>
            </a:r>
            <a:endParaRPr lang="en-US" dirty="0"/>
          </a:p>
        </p:txBody>
      </p:sp>
      <p:sp>
        <p:nvSpPr>
          <p:cNvPr id="3" name="Content Placeholder 2"/>
          <p:cNvSpPr>
            <a:spLocks noGrp="1"/>
          </p:cNvSpPr>
          <p:nvPr>
            <p:ph sz="half" idx="1"/>
          </p:nvPr>
        </p:nvSpPr>
        <p:spPr/>
        <p:txBody>
          <a:bodyPr/>
          <a:lstStyle/>
          <a:p>
            <a:r>
              <a:rPr lang="en-US" dirty="0"/>
              <a:t>science — ‘ incomparably the most successful activity human beings have ever engaged upon’.</a:t>
            </a:r>
          </a:p>
        </p:txBody>
      </p:sp>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2752725"/>
            <a:ext cx="3810000" cy="2724150"/>
          </a:xfrm>
        </p:spPr>
      </p:pic>
      <p:sp>
        <p:nvSpPr>
          <p:cNvPr id="5" name="Slide Number Placeholder 4"/>
          <p:cNvSpPr>
            <a:spLocks noGrp="1"/>
          </p:cNvSpPr>
          <p:nvPr>
            <p:ph type="sldNum" sz="quarter" idx="10"/>
          </p:nvPr>
        </p:nvSpPr>
        <p:spPr/>
        <p:txBody>
          <a:bodyPr/>
          <a:lstStyle/>
          <a:p>
            <a:pPr>
              <a:defRPr/>
            </a:pPr>
            <a:fld id="{F4A0023B-7EA5-4922-8628-8B5595F99158}" type="slidenum">
              <a:rPr lang="en-US" smtClean="0"/>
              <a:pPr>
                <a:defRPr/>
              </a:pPr>
              <a:t>13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6572959"/>
      </p:ext>
    </p:extLst>
  </p:cSld>
  <p:clrMapOvr>
    <a:masterClrMapping/>
  </p:clrMapOvr>
  <mc:AlternateContent xmlns:mc="http://schemas.openxmlformats.org/markup-compatibility/2006" xmlns:p14="http://schemas.microsoft.com/office/powerpoint/2010/main">
    <mc:Choice Requires="p14">
      <p:transition spd="slow" p14:dur="2000" advTm="29965"/>
    </mc:Choice>
    <mc:Fallback xmlns="">
      <p:transition spd="slow" advTm="29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Belief/Data example</a:t>
            </a:r>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14</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1981200"/>
            <a:ext cx="3562350" cy="4498031"/>
          </a:xfrm>
        </p:spPr>
      </p:pic>
    </p:spTree>
    <p:extLst>
      <p:ext uri="{BB962C8B-B14F-4D97-AF65-F5344CB8AC3E}">
        <p14:creationId xmlns:p14="http://schemas.microsoft.com/office/powerpoint/2010/main" val="3248907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p>
            <a:fld id="{4C4929B9-CF3F-4FC5-822A-A6CDA2295FC4}" type="slidenum">
              <a:rPr lang="en-US" smtClean="0"/>
              <a:pPr/>
              <a:t>15</a:t>
            </a:fld>
            <a:endParaRPr lang="en-US" smtClean="0"/>
          </a:p>
        </p:txBody>
      </p:sp>
      <p:sp>
        <p:nvSpPr>
          <p:cNvPr id="1945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1946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19461"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pPr eaLnBrk="0" hangingPunct="0"/>
            <a:endParaRPr lang="en-US"/>
          </a:p>
        </p:txBody>
      </p:sp>
      <p:sp>
        <p:nvSpPr>
          <p:cNvPr id="19462"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pPr eaLnBrk="0" hangingPunct="0"/>
            <a:endParaRPr lang="en-US"/>
          </a:p>
        </p:txBody>
      </p:sp>
      <p:sp>
        <p:nvSpPr>
          <p:cNvPr id="19463" name="Rectangle 6"/>
          <p:cNvSpPr>
            <a:spLocks noGrp="1" noChangeArrowheads="1"/>
          </p:cNvSpPr>
          <p:nvPr>
            <p:ph type="title"/>
          </p:nvPr>
        </p:nvSpPr>
        <p:spPr/>
        <p:txBody>
          <a:bodyPr anchor="ctr"/>
          <a:lstStyle/>
          <a:p>
            <a:r>
              <a:rPr lang="en-US" smtClean="0"/>
              <a:t>Fixation of Belief -Peirce</a:t>
            </a:r>
          </a:p>
        </p:txBody>
      </p:sp>
      <p:sp>
        <p:nvSpPr>
          <p:cNvPr id="244743" name="Rectangle 7"/>
          <p:cNvSpPr>
            <a:spLocks noGrp="1" noChangeArrowheads="1"/>
          </p:cNvSpPr>
          <p:nvPr>
            <p:ph type="body" idx="1"/>
          </p:nvPr>
        </p:nvSpPr>
        <p:spPr/>
        <p:txBody>
          <a:bodyPr/>
          <a:lstStyle/>
          <a:p>
            <a:endParaRPr lang="en-US" smtClean="0"/>
          </a:p>
          <a:p>
            <a:r>
              <a:rPr lang="en-US" smtClean="0"/>
              <a:t>method of tenacity</a:t>
            </a:r>
          </a:p>
          <a:p>
            <a:r>
              <a:rPr lang="en-US" smtClean="0"/>
              <a:t>Method of authority</a:t>
            </a:r>
          </a:p>
          <a:p>
            <a:r>
              <a:rPr lang="en-US" smtClean="0"/>
              <a:t>a priori method</a:t>
            </a:r>
          </a:p>
          <a:p>
            <a:r>
              <a:rPr lang="en-US" smtClean="0"/>
              <a:t>method of science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5913221"/>
      </p:ext>
    </p:extLst>
  </p:cSld>
  <p:clrMapOvr>
    <a:masterClrMapping/>
  </p:clrMapOvr>
  <p:transition advTm="13275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4C2AD549-2A14-4C9B-B023-68778DBAEDFC}" type="slidenum">
              <a:rPr lang="en-US" smtClean="0"/>
              <a:pPr/>
              <a:t>16</a:t>
            </a:fld>
            <a:endParaRPr lang="en-US" smtClean="0"/>
          </a:p>
        </p:txBody>
      </p:sp>
      <p:sp>
        <p:nvSpPr>
          <p:cNvPr id="18435" name="Rectangle 2"/>
          <p:cNvSpPr>
            <a:spLocks noGrp="1" noChangeArrowheads="1"/>
          </p:cNvSpPr>
          <p:nvPr>
            <p:ph type="title"/>
          </p:nvPr>
        </p:nvSpPr>
        <p:spPr/>
        <p:txBody>
          <a:bodyPr/>
          <a:lstStyle/>
          <a:p>
            <a:endParaRPr lang="en-US" smtClean="0"/>
          </a:p>
        </p:txBody>
      </p:sp>
      <p:sp>
        <p:nvSpPr>
          <p:cNvPr id="18436" name="Rectangle 3"/>
          <p:cNvSpPr>
            <a:spLocks noGrp="1" noChangeArrowheads="1"/>
          </p:cNvSpPr>
          <p:nvPr>
            <p:ph type="body" idx="1"/>
          </p:nvPr>
        </p:nvSpPr>
        <p:spPr/>
        <p:txBody>
          <a:bodyPr/>
          <a:lstStyle/>
          <a:p>
            <a:endParaRPr lang="en-US" smtClean="0"/>
          </a:p>
        </p:txBody>
      </p:sp>
      <p:pic>
        <p:nvPicPr>
          <p:cNvPr id="18437" name="Picture 4" descr="peirce12"/>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533011"/>
      </p:ext>
    </p:extLst>
  </p:cSld>
  <p:clrMapOvr>
    <a:masterClrMapping/>
  </p:clrMapOvr>
  <p:transition advTm="4672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1583266"/>
            <a:ext cx="4038600" cy="5160434"/>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17</a:t>
            </a:fld>
            <a:endParaRPr lang="en-US"/>
          </a:p>
        </p:txBody>
      </p:sp>
    </p:spTree>
    <p:extLst>
      <p:ext uri="{BB962C8B-B14F-4D97-AF65-F5344CB8AC3E}">
        <p14:creationId xmlns:p14="http://schemas.microsoft.com/office/powerpoint/2010/main" val="248944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0"/>
          </p:nvPr>
        </p:nvSpPr>
        <p:spPr>
          <a:noFill/>
        </p:spPr>
        <p:txBody>
          <a:bodyPr/>
          <a:lstStyle/>
          <a:p>
            <a:fld id="{CC68DAC6-9BA2-419E-BD57-7AE08CBD09BB}" type="slidenum">
              <a:rPr lang="en-US" smtClean="0"/>
              <a:pPr/>
              <a:t>18</a:t>
            </a:fld>
            <a:endParaRPr lang="en-US" smtClean="0"/>
          </a:p>
        </p:txBody>
      </p:sp>
      <p:sp>
        <p:nvSpPr>
          <p:cNvPr id="21507" name="Rectangle 1030"/>
          <p:cNvSpPr>
            <a:spLocks noGrp="1" noChangeArrowheads="1"/>
          </p:cNvSpPr>
          <p:nvPr>
            <p:ph type="title"/>
          </p:nvPr>
        </p:nvSpPr>
        <p:spPr/>
        <p:txBody>
          <a:bodyPr/>
          <a:lstStyle/>
          <a:p>
            <a:r>
              <a:rPr lang="en-US" smtClean="0"/>
              <a:t>Empirical Example</a:t>
            </a:r>
          </a:p>
        </p:txBody>
      </p:sp>
      <p:sp>
        <p:nvSpPr>
          <p:cNvPr id="21508" name="Rectangle 1031"/>
          <p:cNvSpPr>
            <a:spLocks noGrp="1" noChangeArrowheads="1"/>
          </p:cNvSpPr>
          <p:nvPr>
            <p:ph type="body" sz="half" idx="1"/>
          </p:nvPr>
        </p:nvSpPr>
        <p:spPr/>
        <p:txBody>
          <a:bodyPr/>
          <a:lstStyle/>
          <a:p>
            <a:r>
              <a:rPr lang="en-US" sz="2800" smtClean="0"/>
              <a:t>New York Times in class</a:t>
            </a:r>
          </a:p>
          <a:p>
            <a:endParaRPr lang="en-US" sz="2800" smtClean="0"/>
          </a:p>
        </p:txBody>
      </p:sp>
      <p:pic>
        <p:nvPicPr>
          <p:cNvPr id="21509" name="Picture 1036" descr="New%20York%20Times"/>
          <p:cNvPicPr>
            <a:picLocks noGrp="1" noChangeAspect="1" noChangeArrowheads="1"/>
          </p:cNvPicPr>
          <p:nvPr>
            <p:ph type="clipArt" sz="half" idx="2"/>
          </p:nvPr>
        </p:nvPicPr>
        <p:blipFill>
          <a:blip r:embed="rId5" cstate="print"/>
          <a:srcRect/>
          <a:stretch>
            <a:fillRect/>
          </a:stretch>
        </p:blipFill>
        <p:spPr>
          <a:xfrm>
            <a:off x="4648200" y="2714625"/>
            <a:ext cx="3810000" cy="27987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4009142"/>
      </p:ext>
    </p:extLst>
  </p:cSld>
  <p:clrMapOvr>
    <a:masterClrMapping/>
  </p:clrMapOvr>
  <mc:AlternateContent xmlns:mc="http://schemas.openxmlformats.org/markup-compatibility/2006" xmlns:p14="http://schemas.microsoft.com/office/powerpoint/2010/main">
    <mc:Choice Requires="p14">
      <p:transition spd="slow" p14:dur="2000" advTm="33870"/>
    </mc:Choice>
    <mc:Fallback xmlns="">
      <p:transition spd="slow" advTm="3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2"/>
          <p:cNvSpPr>
            <a:spLocks noGrp="1"/>
          </p:cNvSpPr>
          <p:nvPr>
            <p:ph type="sldNum" sz="quarter" idx="10"/>
          </p:nvPr>
        </p:nvSpPr>
        <p:spPr>
          <a:noFill/>
        </p:spPr>
        <p:txBody>
          <a:bodyPr/>
          <a:lstStyle/>
          <a:p>
            <a:fld id="{E828220D-B799-435A-A1B0-229D82DF400F}" type="slidenum">
              <a:rPr lang="en-US" smtClean="0"/>
              <a:pPr/>
              <a:t>19</a:t>
            </a:fld>
            <a:endParaRPr lang="en-US" smtClean="0"/>
          </a:p>
        </p:txBody>
      </p:sp>
      <p:sp>
        <p:nvSpPr>
          <p:cNvPr id="1028" name="Rectangle 6"/>
          <p:cNvSpPr>
            <a:spLocks noGrp="1" noChangeArrowheads="1"/>
          </p:cNvSpPr>
          <p:nvPr>
            <p:ph type="title"/>
          </p:nvPr>
        </p:nvSpPr>
        <p:spPr/>
        <p:txBody>
          <a:bodyPr/>
          <a:lstStyle/>
          <a:p>
            <a:r>
              <a:rPr lang="en-US" dirty="0" smtClean="0"/>
              <a:t>Empirical Data Example</a:t>
            </a:r>
          </a:p>
        </p:txBody>
      </p:sp>
      <p:graphicFrame>
        <p:nvGraphicFramePr>
          <p:cNvPr id="1026" name="Object 10"/>
          <p:cNvGraphicFramePr>
            <a:graphicFrameLocks noChangeAspect="1"/>
          </p:cNvGraphicFramePr>
          <p:nvPr/>
        </p:nvGraphicFramePr>
        <p:xfrm>
          <a:off x="0" y="1905000"/>
          <a:ext cx="9144000" cy="4860925"/>
        </p:xfrm>
        <a:graphic>
          <a:graphicData uri="http://schemas.openxmlformats.org/presentationml/2006/ole">
            <mc:AlternateContent xmlns:mc="http://schemas.openxmlformats.org/markup-compatibility/2006">
              <mc:Choice xmlns:v="urn:schemas-microsoft-com:vml" Requires="v">
                <p:oleObj spid="_x0000_s2109" name="Chart" r:id="rId6" imgW="7558200" imgH="4010040" progId="Excel.Sheet.8">
                  <p:embed/>
                </p:oleObj>
              </mc:Choice>
              <mc:Fallback>
                <p:oleObj name="Chart" r:id="rId6" imgW="7558200" imgH="4010040" progId="Excel.Sheet.8">
                  <p:embed/>
                  <p:pic>
                    <p:nvPicPr>
                      <p:cNvPr id="102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05000"/>
                        <a:ext cx="9144000"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3985340"/>
      </p:ext>
    </p:extLst>
  </p:cSld>
  <p:clrMapOvr>
    <a:masterClrMapping/>
  </p:clrMapOvr>
  <mc:AlternateContent xmlns:mc="http://schemas.openxmlformats.org/markup-compatibility/2006" xmlns:p14="http://schemas.microsoft.com/office/powerpoint/2010/main">
    <mc:Choice Requires="p14">
      <p:transition spd="slow" p14:dur="2000" advTm="19499"/>
    </mc:Choice>
    <mc:Fallback xmlns="">
      <p:transition spd="slow" advTm="1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2</a:t>
            </a:fld>
            <a:endParaRPr lang="en-US"/>
          </a:p>
        </p:txBody>
      </p:sp>
    </p:spTree>
    <p:extLst>
      <p:ext uri="{BB962C8B-B14F-4D97-AF65-F5344CB8AC3E}">
        <p14:creationId xmlns:p14="http://schemas.microsoft.com/office/powerpoint/2010/main" val="16911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6"/>
          <p:cNvSpPr>
            <a:spLocks noGrp="1" noChangeArrowheads="1"/>
          </p:cNvSpPr>
          <p:nvPr>
            <p:ph type="title"/>
          </p:nvPr>
        </p:nvSpPr>
        <p:spPr/>
        <p:txBody>
          <a:bodyPr anchor="ctr"/>
          <a:lstStyle/>
          <a:p>
            <a:r>
              <a:rPr lang="en-US" smtClean="0"/>
              <a:t>The Scientific Method</a:t>
            </a:r>
          </a:p>
        </p:txBody>
      </p:sp>
      <p:sp>
        <p:nvSpPr>
          <p:cNvPr id="20488" name="Rectangle 7"/>
          <p:cNvSpPr>
            <a:spLocks noGrp="1" noChangeArrowheads="1"/>
          </p:cNvSpPr>
          <p:nvPr>
            <p:ph sz="half" idx="1"/>
          </p:nvPr>
        </p:nvSpPr>
        <p:spPr/>
        <p:txBody>
          <a:bodyPr/>
          <a:lstStyle/>
          <a:p>
            <a:r>
              <a:rPr lang="en-US" b="1" dirty="0" smtClean="0"/>
              <a:t>empirical:</a:t>
            </a:r>
            <a:r>
              <a:rPr lang="en-US" dirty="0" smtClean="0"/>
              <a:t> </a:t>
            </a:r>
          </a:p>
          <a:p>
            <a:r>
              <a:rPr lang="en-US" dirty="0" smtClean="0"/>
              <a:t>a. Relying on or derived from observation or experience: “empirical results that supported the hypothesis.”</a:t>
            </a:r>
          </a:p>
        </p:txBody>
      </p:sp>
      <p:pic>
        <p:nvPicPr>
          <p:cNvPr id="3" name="Content Placeholder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774888" y="2608564"/>
            <a:ext cx="3556623" cy="3012471"/>
          </a:xfrm>
        </p:spPr>
      </p:pic>
      <p:sp>
        <p:nvSpPr>
          <p:cNvPr id="20482" name="Slide Number Placeholder 3"/>
          <p:cNvSpPr>
            <a:spLocks noGrp="1"/>
          </p:cNvSpPr>
          <p:nvPr>
            <p:ph type="sldNum" sz="quarter" idx="10"/>
          </p:nvPr>
        </p:nvSpPr>
        <p:spPr>
          <a:noFill/>
        </p:spPr>
        <p:txBody>
          <a:bodyPr/>
          <a:lstStyle/>
          <a:p>
            <a:fld id="{C4BF4046-E388-4E3A-A334-8BA42D0EBBB1}" type="slidenum">
              <a:rPr lang="en-US" smtClean="0"/>
              <a:pPr/>
              <a:t>20</a:t>
            </a:fld>
            <a:endParaRPr lang="en-US" smtClean="0"/>
          </a:p>
        </p:txBody>
      </p:sp>
      <p:sp>
        <p:nvSpPr>
          <p:cNvPr id="20483"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0484"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0485" name="Rectangle 4"/>
          <p:cNvSpPr>
            <a:spLocks noChangeArrowheads="1"/>
          </p:cNvSpPr>
          <p:nvPr/>
        </p:nvSpPr>
        <p:spPr bwMode="auto">
          <a:xfrm>
            <a:off x="685800" y="6400800"/>
            <a:ext cx="1905000" cy="457200"/>
          </a:xfrm>
          <a:prstGeom prst="rect">
            <a:avLst/>
          </a:prstGeom>
          <a:noFill/>
          <a:ln w="12700">
            <a:noFill/>
            <a:miter lim="800000"/>
            <a:headEnd/>
            <a:tailEnd/>
          </a:ln>
        </p:spPr>
        <p:txBody>
          <a:bodyPr wrap="none" anchor="ctr"/>
          <a:lstStyle/>
          <a:p>
            <a:pPr eaLnBrk="0" hangingPunct="0"/>
            <a:endParaRPr lang="en-US"/>
          </a:p>
        </p:txBody>
      </p:sp>
      <p:sp>
        <p:nvSpPr>
          <p:cNvPr id="20486" name="Rectangle 5"/>
          <p:cNvSpPr>
            <a:spLocks noChangeArrowheads="1"/>
          </p:cNvSpPr>
          <p:nvPr/>
        </p:nvSpPr>
        <p:spPr bwMode="auto">
          <a:xfrm>
            <a:off x="3124200" y="6400800"/>
            <a:ext cx="2895600" cy="457200"/>
          </a:xfrm>
          <a:prstGeom prst="rect">
            <a:avLst/>
          </a:prstGeom>
          <a:noFill/>
          <a:ln w="12700">
            <a:noFill/>
            <a:miter lim="800000"/>
            <a:headEnd/>
            <a:tailEnd/>
          </a:ln>
        </p:spPr>
        <p:txBody>
          <a:bodyPr wrap="none" anchor="ctr"/>
          <a:lstStyle/>
          <a:p>
            <a:pPr eaLnBrk="0" hangingPunct="0"/>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816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381000"/>
            <a:ext cx="8077200" cy="1143000"/>
          </a:xfrm>
        </p:spPr>
        <p:txBody>
          <a:bodyPr/>
          <a:lstStyle/>
          <a:p>
            <a:r>
              <a:rPr lang="en-US" sz="3600" dirty="0" smtClean="0"/>
              <a:t>Reduction in infection with HPV vaccine</a:t>
            </a:r>
            <a:endParaRPr lang="en-US" sz="3600" dirty="0"/>
          </a:p>
        </p:txBody>
      </p:sp>
      <p:sp>
        <p:nvSpPr>
          <p:cNvPr id="5" name="Slide Number Placeholder 4"/>
          <p:cNvSpPr>
            <a:spLocks noGrp="1"/>
          </p:cNvSpPr>
          <p:nvPr>
            <p:ph type="sldNum" sz="quarter" idx="10"/>
          </p:nvPr>
        </p:nvSpPr>
        <p:spPr/>
        <p:txBody>
          <a:bodyPr/>
          <a:lstStyle/>
          <a:p>
            <a:pPr>
              <a:defRPr/>
            </a:pPr>
            <a:fld id="{F4A0023B-7EA5-4922-8628-8B5595F99158}" type="slidenum">
              <a:rPr lang="en-US" smtClean="0"/>
              <a:pPr>
                <a:defRPr/>
              </a:pPr>
              <a:t>21</a:t>
            </a:fld>
            <a:endParaRPr lang="en-US"/>
          </a:p>
        </p:txBody>
      </p:sp>
      <p:pic>
        <p:nvPicPr>
          <p:cNvPr id="7" name="Picture 6"/>
          <p:cNvPicPr>
            <a:picLocks noChangeAspect="1"/>
          </p:cNvPicPr>
          <p:nvPr/>
        </p:nvPicPr>
        <p:blipFill>
          <a:blip r:embed="rId2"/>
          <a:stretch>
            <a:fillRect/>
          </a:stretch>
        </p:blipFill>
        <p:spPr>
          <a:xfrm>
            <a:off x="1238250" y="2057400"/>
            <a:ext cx="6667500" cy="4286250"/>
          </a:xfrm>
          <a:prstGeom prst="rect">
            <a:avLst/>
          </a:prstGeom>
        </p:spPr>
      </p:pic>
      <p:sp>
        <p:nvSpPr>
          <p:cNvPr id="8" name="Oval 7"/>
          <p:cNvSpPr/>
          <p:nvPr/>
        </p:nvSpPr>
        <p:spPr bwMode="auto">
          <a:xfrm>
            <a:off x="2438400" y="5867400"/>
            <a:ext cx="304800" cy="3048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a:off x="4572000" y="5906233"/>
            <a:ext cx="304800" cy="3048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94018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flu shot help prevent flu?</a:t>
            </a:r>
            <a:endParaRPr lang="en-US" dirty="0"/>
          </a:p>
        </p:txBody>
      </p:sp>
      <p:sp>
        <p:nvSpPr>
          <p:cNvPr id="3" name="Slide Number Placeholder 2"/>
          <p:cNvSpPr>
            <a:spLocks noGrp="1"/>
          </p:cNvSpPr>
          <p:nvPr>
            <p:ph type="sldNum" sz="quarter" idx="10"/>
          </p:nvPr>
        </p:nvSpPr>
        <p:spPr/>
        <p:txBody>
          <a:bodyPr/>
          <a:lstStyle/>
          <a:p>
            <a:pPr>
              <a:defRPr/>
            </a:pPr>
            <a:fld id="{0614FD82-2514-443A-B13F-9667E157949D}" type="slidenum">
              <a:rPr lang="en-US" smtClean="0"/>
              <a:pPr>
                <a:defRPr/>
              </a:pPr>
              <a:t>22</a:t>
            </a:fld>
            <a:endParaRPr lang="en-US"/>
          </a:p>
        </p:txBody>
      </p:sp>
      <p:pic>
        <p:nvPicPr>
          <p:cNvPr id="7" name="Picture 6"/>
          <p:cNvPicPr>
            <a:picLocks noChangeAspect="1"/>
          </p:cNvPicPr>
          <p:nvPr/>
        </p:nvPicPr>
        <p:blipFill>
          <a:blip r:embed="rId2"/>
          <a:stretch>
            <a:fillRect/>
          </a:stretch>
        </p:blipFill>
        <p:spPr>
          <a:xfrm>
            <a:off x="838200" y="2667000"/>
            <a:ext cx="7251879" cy="2811377"/>
          </a:xfrm>
          <a:prstGeom prst="rect">
            <a:avLst/>
          </a:prstGeom>
        </p:spPr>
      </p:pic>
    </p:spTree>
    <p:extLst>
      <p:ext uri="{BB962C8B-B14F-4D97-AF65-F5344CB8AC3E}">
        <p14:creationId xmlns:p14="http://schemas.microsoft.com/office/powerpoint/2010/main" val="2029471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show unvaccinated 3 times more likely to get the </a:t>
            </a:r>
            <a:r>
              <a:rPr lang="en-US" dirty="0" smtClean="0">
                <a:hlinkClick r:id="rId3" action="ppaction://hlinksldjump"/>
              </a:rPr>
              <a:t>flu</a:t>
            </a:r>
            <a:r>
              <a:rPr lang="en-US" dirty="0" smtClean="0"/>
              <a:t>. </a:t>
            </a:r>
            <a:endParaRPr lang="en-US" dirty="0"/>
          </a:p>
        </p:txBody>
      </p:sp>
      <p:sp>
        <p:nvSpPr>
          <p:cNvPr id="3" name="Slide Number Placeholder 2"/>
          <p:cNvSpPr>
            <a:spLocks noGrp="1"/>
          </p:cNvSpPr>
          <p:nvPr>
            <p:ph type="sldNum" sz="quarter" idx="10"/>
          </p:nvPr>
        </p:nvSpPr>
        <p:spPr/>
        <p:txBody>
          <a:bodyPr/>
          <a:lstStyle/>
          <a:p>
            <a:pPr>
              <a:defRPr/>
            </a:pPr>
            <a:fld id="{0614FD82-2514-443A-B13F-9667E157949D}" type="slidenum">
              <a:rPr lang="en-US" smtClean="0"/>
              <a:pPr>
                <a:defRPr/>
              </a:pPr>
              <a:t>23</a:t>
            </a:fld>
            <a:endParaRPr lang="en-US" dirty="0"/>
          </a:p>
        </p:txBody>
      </p:sp>
      <p:pic>
        <p:nvPicPr>
          <p:cNvPr id="4" name="Picture 3"/>
          <p:cNvPicPr>
            <a:picLocks noChangeAspect="1"/>
          </p:cNvPicPr>
          <p:nvPr/>
        </p:nvPicPr>
        <p:blipFill>
          <a:blip r:embed="rId4"/>
          <a:stretch>
            <a:fillRect/>
          </a:stretch>
        </p:blipFill>
        <p:spPr>
          <a:xfrm>
            <a:off x="1447800" y="2057400"/>
            <a:ext cx="5503569" cy="2133600"/>
          </a:xfrm>
          <a:prstGeom prst="rect">
            <a:avLst/>
          </a:prstGeom>
        </p:spPr>
      </p:pic>
      <p:pic>
        <p:nvPicPr>
          <p:cNvPr id="9" name="Picture 8"/>
          <p:cNvPicPr>
            <a:picLocks noChangeAspect="1"/>
          </p:cNvPicPr>
          <p:nvPr/>
        </p:nvPicPr>
        <p:blipFill>
          <a:blip r:embed="rId5"/>
          <a:stretch>
            <a:fillRect/>
          </a:stretch>
        </p:blipFill>
        <p:spPr>
          <a:xfrm>
            <a:off x="1456592" y="4237892"/>
            <a:ext cx="5512309" cy="2086708"/>
          </a:xfrm>
          <a:prstGeom prst="rect">
            <a:avLst/>
          </a:prstGeom>
        </p:spPr>
      </p:pic>
    </p:spTree>
    <p:extLst>
      <p:ext uri="{BB962C8B-B14F-4D97-AF65-F5344CB8AC3E}">
        <p14:creationId xmlns:p14="http://schemas.microsoft.com/office/powerpoint/2010/main" val="2539674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p>
            <a:fld id="{C0590EF4-C4FB-4113-B2B1-6741C78E005A}" type="slidenum">
              <a:rPr lang="en-US" smtClean="0"/>
              <a:pPr/>
              <a:t>24</a:t>
            </a:fld>
            <a:endParaRPr lang="en-US" smtClean="0"/>
          </a:p>
        </p:txBody>
      </p:sp>
      <p:sp>
        <p:nvSpPr>
          <p:cNvPr id="28675" name="Rectangle 2"/>
          <p:cNvSpPr>
            <a:spLocks noGrp="1" noChangeArrowheads="1"/>
          </p:cNvSpPr>
          <p:nvPr>
            <p:ph type="title"/>
          </p:nvPr>
        </p:nvSpPr>
        <p:spPr/>
        <p:txBody>
          <a:bodyPr/>
          <a:lstStyle/>
          <a:p>
            <a:r>
              <a:rPr lang="en-US" smtClean="0"/>
              <a:t>First Homework</a:t>
            </a:r>
          </a:p>
        </p:txBody>
      </p:sp>
      <p:sp>
        <p:nvSpPr>
          <p:cNvPr id="28676" name="Rectangle 3"/>
          <p:cNvSpPr>
            <a:spLocks noGrp="1" noChangeArrowheads="1"/>
          </p:cNvSpPr>
          <p:nvPr>
            <p:ph type="body" idx="1"/>
          </p:nvPr>
        </p:nvSpPr>
        <p:spPr/>
        <p:txBody>
          <a:bodyPr/>
          <a:lstStyle/>
          <a:p>
            <a:r>
              <a:rPr lang="en-US" dirty="0" smtClean="0"/>
              <a:t>Use the form in the homework section of the web page. </a:t>
            </a:r>
          </a:p>
          <a:p>
            <a:r>
              <a:rPr lang="en-US" dirty="0" smtClean="0"/>
              <a:t>Complete two nonsense quizzes and give me your percent score for each test. </a:t>
            </a:r>
          </a:p>
          <a:p>
            <a:r>
              <a:rPr lang="en-US" dirty="0" smtClean="0"/>
              <a:t>This will allow us to collect some data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p>
            <a:fld id="{11DAE872-4018-4CCD-BCA8-488827295CFD}" type="slidenum">
              <a:rPr lang="en-US" smtClean="0"/>
              <a:pPr/>
              <a:t>25</a:t>
            </a:fld>
            <a:endParaRPr lang="en-US" smtClean="0"/>
          </a:p>
        </p:txBody>
      </p:sp>
      <p:sp>
        <p:nvSpPr>
          <p:cNvPr id="29699" name="Rectangle 2"/>
          <p:cNvSpPr>
            <a:spLocks noGrp="1" noChangeArrowheads="1"/>
          </p:cNvSpPr>
          <p:nvPr>
            <p:ph type="title"/>
          </p:nvPr>
        </p:nvSpPr>
        <p:spPr/>
        <p:txBody>
          <a:bodyPr/>
          <a:lstStyle/>
          <a:p>
            <a:r>
              <a:rPr lang="en-US" smtClean="0"/>
              <a:t>Homework</a:t>
            </a:r>
          </a:p>
        </p:txBody>
      </p:sp>
      <p:sp>
        <p:nvSpPr>
          <p:cNvPr id="29700" name="Rectangle 3"/>
          <p:cNvSpPr>
            <a:spLocks noGrp="1" noChangeArrowheads="1"/>
          </p:cNvSpPr>
          <p:nvPr>
            <p:ph type="body" idx="1"/>
          </p:nvPr>
        </p:nvSpPr>
        <p:spPr/>
        <p:txBody>
          <a:bodyPr/>
          <a:lstStyle/>
          <a:p>
            <a:r>
              <a:rPr lang="en-US" dirty="0" smtClean="0"/>
              <a:t>All homework submitted via forms</a:t>
            </a:r>
          </a:p>
          <a:p>
            <a:r>
              <a:rPr lang="en-US" dirty="0" smtClean="0"/>
              <a:t>Adhere to deadline to get credit</a:t>
            </a:r>
          </a:p>
          <a:p>
            <a:r>
              <a:rPr lang="en-US" dirty="0" smtClean="0"/>
              <a:t>Homework returned for correction is not credited unless the corrections are made.</a:t>
            </a:r>
          </a:p>
          <a:p>
            <a:r>
              <a:rPr lang="en-US" dirty="0" smtClean="0"/>
              <a:t>16 assignments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i="0" smtClean="0"/>
              <a:t>Texts </a:t>
            </a:r>
            <a:endParaRPr lang="en-US" smtClean="0"/>
          </a:p>
        </p:txBody>
      </p:sp>
      <p:sp>
        <p:nvSpPr>
          <p:cNvPr id="8195" name="Text Placeholder 2"/>
          <p:cNvSpPr>
            <a:spLocks noGrp="1"/>
          </p:cNvSpPr>
          <p:nvPr>
            <p:ph sz="half" idx="1"/>
          </p:nvPr>
        </p:nvSpPr>
        <p:spPr/>
        <p:txBody>
          <a:bodyPr/>
          <a:lstStyle/>
          <a:p>
            <a:r>
              <a:rPr lang="en-US" dirty="0" smtClean="0"/>
              <a:t>Exploring Statistics: Tales of Distributions</a:t>
            </a:r>
          </a:p>
          <a:p>
            <a:r>
              <a:rPr lang="en-US" dirty="0">
                <a:hlinkClick r:id="rId3"/>
              </a:rPr>
              <a:t>https://exploringstatistics.com</a:t>
            </a:r>
            <a:r>
              <a:rPr lang="en-US" dirty="0" smtClean="0">
                <a:hlinkClick r:id="rId3"/>
              </a:rPr>
              <a:t>/</a:t>
            </a:r>
            <a:r>
              <a:rPr lang="en-US" dirty="0" smtClean="0"/>
              <a:t>			</a:t>
            </a:r>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53000" y="2076145"/>
            <a:ext cx="3352800" cy="4271467"/>
          </a:xfrm>
        </p:spPr>
      </p:pic>
      <p:sp>
        <p:nvSpPr>
          <p:cNvPr id="12292" name="Slide Number Placeholder 4"/>
          <p:cNvSpPr>
            <a:spLocks noGrp="1"/>
          </p:cNvSpPr>
          <p:nvPr>
            <p:ph type="sldNum" sz="quarter" idx="10"/>
          </p:nvPr>
        </p:nvSpPr>
        <p:spPr>
          <a:noFill/>
        </p:spPr>
        <p:txBody>
          <a:bodyPr/>
          <a:lstStyle/>
          <a:p>
            <a:fld id="{798F930F-D114-4877-A635-2A62EB773020}" type="slidenum">
              <a:rPr lang="en-US" smtClean="0"/>
              <a:pPr/>
              <a:t>26</a:t>
            </a:fld>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0"/>
          </p:nvPr>
        </p:nvSpPr>
        <p:spPr>
          <a:noFill/>
        </p:spPr>
        <p:txBody>
          <a:bodyPr/>
          <a:lstStyle/>
          <a:p>
            <a:fld id="{102FC4A8-40C6-4020-9EFD-C0C51A93F868}" type="slidenum">
              <a:rPr lang="en-US" smtClean="0"/>
              <a:pPr/>
              <a:t>27</a:t>
            </a:fld>
            <a:endParaRPr lang="en-US" smtClean="0"/>
          </a:p>
        </p:txBody>
      </p:sp>
      <p:sp>
        <p:nvSpPr>
          <p:cNvPr id="17411" name="Rectangle 2"/>
          <p:cNvSpPr>
            <a:spLocks noGrp="1" noChangeArrowheads="1"/>
          </p:cNvSpPr>
          <p:nvPr>
            <p:ph type="title"/>
          </p:nvPr>
        </p:nvSpPr>
        <p:spPr/>
        <p:txBody>
          <a:bodyPr/>
          <a:lstStyle/>
          <a:p>
            <a:r>
              <a:rPr lang="en-US" smtClean="0"/>
              <a:t>Psychology</a:t>
            </a:r>
          </a:p>
        </p:txBody>
      </p:sp>
      <p:sp>
        <p:nvSpPr>
          <p:cNvPr id="17412" name="Rectangle 3"/>
          <p:cNvSpPr>
            <a:spLocks noGrp="1" noChangeArrowheads="1"/>
          </p:cNvSpPr>
          <p:nvPr>
            <p:ph type="body" sz="half" idx="1"/>
          </p:nvPr>
        </p:nvSpPr>
        <p:spPr/>
        <p:txBody>
          <a:bodyPr/>
          <a:lstStyle/>
          <a:p>
            <a:r>
              <a:rPr lang="en-US" sz="2800" smtClean="0"/>
              <a:t>The </a:t>
            </a:r>
            <a:r>
              <a:rPr lang="en-US" sz="2800" b="1" smtClean="0">
                <a:hlinkClick r:id="" action="ppaction://noaction"/>
              </a:rPr>
              <a:t>science</a:t>
            </a:r>
            <a:r>
              <a:rPr lang="en-US" sz="2800" smtClean="0">
                <a:hlinkClick r:id="" action="ppaction://noaction"/>
              </a:rPr>
              <a:t> </a:t>
            </a:r>
            <a:r>
              <a:rPr lang="en-US" sz="2800" smtClean="0"/>
              <a:t>that deals with mental processes and </a:t>
            </a:r>
            <a:r>
              <a:rPr lang="en-US" sz="2800" b="1" smtClean="0">
                <a:hlinkClick r:id="" action="ppaction://noaction"/>
              </a:rPr>
              <a:t>behavior</a:t>
            </a:r>
            <a:r>
              <a:rPr lang="en-US" sz="2800" smtClean="0"/>
              <a:t>.</a:t>
            </a:r>
          </a:p>
        </p:txBody>
      </p:sp>
      <p:pic>
        <p:nvPicPr>
          <p:cNvPr id="17413" name="Picture 7" descr="j0217136"/>
          <p:cNvPicPr>
            <a:picLocks noGrp="1" noChangeAspect="1" noChangeArrowheads="1"/>
          </p:cNvPicPr>
          <p:nvPr>
            <p:ph type="clipArt" sz="half" idx="2"/>
          </p:nvPr>
        </p:nvPicPr>
        <p:blipFill>
          <a:blip r:embed="rId3" cstate="print"/>
          <a:srcRect/>
          <a:stretch>
            <a:fillRect/>
          </a:stretch>
        </p:blipFill>
        <p:spPr>
          <a:xfrm>
            <a:off x="4648200" y="2209800"/>
            <a:ext cx="3810000" cy="3810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0"/>
          </p:nvPr>
        </p:nvSpPr>
        <p:spPr>
          <a:noFill/>
        </p:spPr>
        <p:txBody>
          <a:bodyPr/>
          <a:lstStyle/>
          <a:p>
            <a:fld id="{2ADE2713-B1A0-42B3-B7E9-C3AAFD1B473F}" type="slidenum">
              <a:rPr lang="en-US" smtClean="0"/>
              <a:pPr/>
              <a:t>28</a:t>
            </a:fld>
            <a:endParaRPr lang="en-US" smtClean="0"/>
          </a:p>
        </p:txBody>
      </p:sp>
      <p:sp>
        <p:nvSpPr>
          <p:cNvPr id="16387" name="Rectangle 7"/>
          <p:cNvSpPr>
            <a:spLocks noGrp="1" noChangeArrowheads="1"/>
          </p:cNvSpPr>
          <p:nvPr>
            <p:ph type="title"/>
          </p:nvPr>
        </p:nvSpPr>
        <p:spPr/>
        <p:txBody>
          <a:bodyPr/>
          <a:lstStyle/>
          <a:p>
            <a:r>
              <a:rPr lang="en-US" smtClean="0"/>
              <a:t>Human Behavior</a:t>
            </a:r>
          </a:p>
        </p:txBody>
      </p:sp>
      <p:sp>
        <p:nvSpPr>
          <p:cNvPr id="16388" name="Rectangle 8"/>
          <p:cNvSpPr>
            <a:spLocks noGrp="1" noChangeArrowheads="1"/>
          </p:cNvSpPr>
          <p:nvPr>
            <p:ph type="body" sz="half" idx="1"/>
          </p:nvPr>
        </p:nvSpPr>
        <p:spPr/>
        <p:txBody>
          <a:bodyPr/>
          <a:lstStyle/>
          <a:p>
            <a:r>
              <a:rPr lang="en-US" sz="2800" smtClean="0"/>
              <a:t>Individual differences</a:t>
            </a:r>
          </a:p>
          <a:p>
            <a:pPr lvl="1"/>
            <a:r>
              <a:rPr lang="en-US" sz="2400" smtClean="0"/>
              <a:t>Predict</a:t>
            </a:r>
          </a:p>
          <a:p>
            <a:pPr lvl="1"/>
            <a:r>
              <a:rPr lang="en-US" sz="2400" smtClean="0"/>
              <a:t>Understand</a:t>
            </a:r>
          </a:p>
          <a:p>
            <a:pPr lvl="1"/>
            <a:r>
              <a:rPr lang="en-US" sz="2400" smtClean="0"/>
              <a:t>Change</a:t>
            </a:r>
          </a:p>
          <a:p>
            <a:pPr lvl="1">
              <a:buFontTx/>
              <a:buNone/>
            </a:pPr>
            <a:endParaRPr lang="en-US" sz="2400" smtClean="0"/>
          </a:p>
        </p:txBody>
      </p:sp>
      <p:pic>
        <p:nvPicPr>
          <p:cNvPr id="16389" name="Picture 12" descr="2f0"/>
          <p:cNvPicPr>
            <a:picLocks noGrp="1" noChangeAspect="1" noChangeArrowheads="1"/>
          </p:cNvPicPr>
          <p:nvPr>
            <p:ph type="clipArt" sz="half" idx="2"/>
          </p:nvPr>
        </p:nvPicPr>
        <p:blipFill>
          <a:blip r:embed="rId3" cstate="print"/>
          <a:srcRect/>
          <a:stretch>
            <a:fillRect/>
          </a:stretch>
        </p:blipFill>
        <p:spPr>
          <a:xfrm>
            <a:off x="4648200" y="2690813"/>
            <a:ext cx="3810000" cy="284797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0"/>
          </p:nvPr>
        </p:nvSpPr>
        <p:spPr>
          <a:noFill/>
        </p:spPr>
        <p:txBody>
          <a:bodyPr/>
          <a:lstStyle/>
          <a:p>
            <a:fld id="{072E7C9B-3FDE-4C33-BA79-3D29D6F86544}" type="slidenum">
              <a:rPr lang="en-US" smtClean="0"/>
              <a:pPr/>
              <a:t>29</a:t>
            </a:fld>
            <a:endParaRPr lang="en-US" smtClean="0"/>
          </a:p>
        </p:txBody>
      </p:sp>
      <p:sp>
        <p:nvSpPr>
          <p:cNvPr id="22531" name="Rectangle 2"/>
          <p:cNvSpPr>
            <a:spLocks noGrp="1" noChangeArrowheads="1"/>
          </p:cNvSpPr>
          <p:nvPr>
            <p:ph type="title"/>
          </p:nvPr>
        </p:nvSpPr>
        <p:spPr/>
        <p:txBody>
          <a:bodyPr/>
          <a:lstStyle/>
          <a:p>
            <a:r>
              <a:rPr lang="en-US" smtClean="0"/>
              <a:t>Individual Differences</a:t>
            </a:r>
          </a:p>
        </p:txBody>
      </p:sp>
      <p:sp>
        <p:nvSpPr>
          <p:cNvPr id="22532" name="Rectangle 3"/>
          <p:cNvSpPr>
            <a:spLocks noGrp="1" noChangeArrowheads="1"/>
          </p:cNvSpPr>
          <p:nvPr>
            <p:ph type="body" sz="half" idx="1"/>
          </p:nvPr>
        </p:nvSpPr>
        <p:spPr/>
        <p:txBody>
          <a:bodyPr/>
          <a:lstStyle/>
          <a:p>
            <a:r>
              <a:rPr lang="en-US" sz="2800" smtClean="0"/>
              <a:t>Variations in the psychological variables between organisms</a:t>
            </a:r>
          </a:p>
        </p:txBody>
      </p:sp>
      <p:pic>
        <p:nvPicPr>
          <p:cNvPr id="22533" name="Picture 9" descr="dogwalker3">
            <a:hlinkClick r:id="" action="ppaction://noaction"/>
          </p:cNvPr>
          <p:cNvPicPr>
            <a:picLocks noGrp="1" noChangeAspect="1" noChangeArrowheads="1"/>
          </p:cNvPicPr>
          <p:nvPr>
            <p:ph type="clipArt" sz="half" idx="2"/>
          </p:nvPr>
        </p:nvPicPr>
        <p:blipFill>
          <a:blip r:embed="rId3" cstate="print"/>
          <a:srcRect/>
          <a:stretch>
            <a:fillRect/>
          </a:stretch>
        </p:blipFill>
        <p:spPr>
          <a:xfrm>
            <a:off x="4648200" y="2686050"/>
            <a:ext cx="3810000" cy="28575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00" y="-1"/>
            <a:ext cx="9156700" cy="6867525"/>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3</a:t>
            </a:fld>
            <a:endParaRPr lang="en-US"/>
          </a:p>
        </p:txBody>
      </p:sp>
    </p:spTree>
    <p:extLst>
      <p:ext uri="{BB962C8B-B14F-4D97-AF65-F5344CB8AC3E}">
        <p14:creationId xmlns:p14="http://schemas.microsoft.com/office/powerpoint/2010/main" val="1688269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0"/>
          </p:nvPr>
        </p:nvSpPr>
        <p:spPr>
          <a:noFill/>
        </p:spPr>
        <p:txBody>
          <a:bodyPr/>
          <a:lstStyle/>
          <a:p>
            <a:fld id="{812B1014-6065-4ECD-AA4C-D1ECD107CDC0}" type="slidenum">
              <a:rPr lang="en-US" smtClean="0"/>
              <a:pPr/>
              <a:t>30</a:t>
            </a:fld>
            <a:endParaRPr lang="en-US" smtClean="0"/>
          </a:p>
        </p:txBody>
      </p:sp>
      <p:sp>
        <p:nvSpPr>
          <p:cNvPr id="23555" name="Rectangle 1026"/>
          <p:cNvSpPr>
            <a:spLocks noGrp="1" noChangeArrowheads="1"/>
          </p:cNvSpPr>
          <p:nvPr>
            <p:ph type="title"/>
          </p:nvPr>
        </p:nvSpPr>
        <p:spPr/>
        <p:txBody>
          <a:bodyPr/>
          <a:lstStyle/>
          <a:p>
            <a:r>
              <a:rPr lang="en-US" smtClean="0"/>
              <a:t>Individual Differences</a:t>
            </a:r>
          </a:p>
        </p:txBody>
      </p:sp>
      <p:sp>
        <p:nvSpPr>
          <p:cNvPr id="23556" name="Rectangle 1027"/>
          <p:cNvSpPr>
            <a:spLocks noGrp="1" noChangeArrowheads="1"/>
          </p:cNvSpPr>
          <p:nvPr>
            <p:ph type="body" sz="half" idx="1"/>
          </p:nvPr>
        </p:nvSpPr>
        <p:spPr/>
        <p:txBody>
          <a:bodyPr/>
          <a:lstStyle/>
          <a:p>
            <a:r>
              <a:rPr lang="en-US" sz="2800" smtClean="0"/>
              <a:t>We rarely or never find absolute results.</a:t>
            </a:r>
          </a:p>
        </p:txBody>
      </p:sp>
      <p:pic>
        <p:nvPicPr>
          <p:cNvPr id="23557" name="Picture 1030" descr="skunk"/>
          <p:cNvPicPr>
            <a:picLocks noGrp="1" noChangeAspect="1" noChangeArrowheads="1"/>
          </p:cNvPicPr>
          <p:nvPr>
            <p:ph type="clipArt" sz="half" idx="2"/>
          </p:nvPr>
        </p:nvPicPr>
        <p:blipFill>
          <a:blip r:embed="rId3" cstate="print"/>
          <a:srcRect/>
          <a:stretch>
            <a:fillRect/>
          </a:stretch>
        </p:blipFill>
        <p:spPr>
          <a:xfrm>
            <a:off x="4659313" y="2057400"/>
            <a:ext cx="3787775" cy="41148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0"/>
          </p:nvPr>
        </p:nvSpPr>
        <p:spPr>
          <a:noFill/>
        </p:spPr>
        <p:txBody>
          <a:bodyPr/>
          <a:lstStyle/>
          <a:p>
            <a:fld id="{830767C8-AE0A-4D67-8597-A062B3F22DC6}" type="slidenum">
              <a:rPr lang="en-US" smtClean="0"/>
              <a:pPr/>
              <a:t>31</a:t>
            </a:fld>
            <a:endParaRPr lang="en-US" smtClean="0"/>
          </a:p>
        </p:txBody>
      </p:sp>
      <p:sp>
        <p:nvSpPr>
          <p:cNvPr id="25603" name="Rectangle 1031"/>
          <p:cNvSpPr>
            <a:spLocks noGrp="1" noChangeArrowheads="1"/>
          </p:cNvSpPr>
          <p:nvPr>
            <p:ph type="title"/>
          </p:nvPr>
        </p:nvSpPr>
        <p:spPr/>
        <p:txBody>
          <a:bodyPr/>
          <a:lstStyle/>
          <a:p>
            <a:r>
              <a:rPr lang="en-US" smtClean="0"/>
              <a:t>Individual differences</a:t>
            </a:r>
          </a:p>
        </p:txBody>
      </p:sp>
      <p:sp>
        <p:nvSpPr>
          <p:cNvPr id="25604" name="Rectangle 1032"/>
          <p:cNvSpPr>
            <a:spLocks noGrp="1" noChangeArrowheads="1"/>
          </p:cNvSpPr>
          <p:nvPr>
            <p:ph type="body" sz="half" idx="1"/>
          </p:nvPr>
        </p:nvSpPr>
        <p:spPr/>
        <p:txBody>
          <a:bodyPr/>
          <a:lstStyle/>
          <a:p>
            <a:r>
              <a:rPr lang="en-US" sz="2800" smtClean="0"/>
              <a:t>People vary in their ability to learn.</a:t>
            </a:r>
          </a:p>
          <a:p>
            <a:pPr lvl="1"/>
            <a:r>
              <a:rPr lang="en-US" sz="2400" smtClean="0"/>
              <a:t>Some learn quickly with little effort</a:t>
            </a:r>
          </a:p>
          <a:p>
            <a:pPr lvl="1"/>
            <a:r>
              <a:rPr lang="en-US" sz="2400" smtClean="0"/>
              <a:t>Some learn slowly with much effort</a:t>
            </a:r>
          </a:p>
        </p:txBody>
      </p:sp>
      <p:pic>
        <p:nvPicPr>
          <p:cNvPr id="25605" name="Picture 1035" descr="HIKERS"/>
          <p:cNvPicPr>
            <a:picLocks noGrp="1" noChangeAspect="1" noChangeArrowheads="1"/>
          </p:cNvPicPr>
          <p:nvPr>
            <p:ph type="clipArt" sz="half" idx="2"/>
          </p:nvPr>
        </p:nvPicPr>
        <p:blipFill>
          <a:blip r:embed="rId3" cstate="print"/>
          <a:srcRect/>
          <a:stretch>
            <a:fillRect/>
          </a:stretch>
        </p:blipFill>
        <p:spPr>
          <a:xfrm>
            <a:off x="4648200" y="2790825"/>
            <a:ext cx="3810000" cy="26463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0"/>
          </p:nvPr>
        </p:nvSpPr>
        <p:spPr>
          <a:noFill/>
        </p:spPr>
        <p:txBody>
          <a:bodyPr/>
          <a:lstStyle/>
          <a:p>
            <a:fld id="{F56F5ECC-900D-46F0-B0F4-B906EBF88516}" type="slidenum">
              <a:rPr lang="en-US" smtClean="0"/>
              <a:pPr/>
              <a:t>32</a:t>
            </a:fld>
            <a:endParaRPr lang="en-US" smtClean="0"/>
          </a:p>
        </p:txBody>
      </p:sp>
      <p:sp>
        <p:nvSpPr>
          <p:cNvPr id="26627"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26628"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26629"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30"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31"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32"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33"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34"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35"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36"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37"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38"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39"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26640"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26641" name="Rectangle 17"/>
          <p:cNvSpPr>
            <a:spLocks noGrp="1" noChangeArrowheads="1"/>
          </p:cNvSpPr>
          <p:nvPr>
            <p:ph type="title"/>
          </p:nvPr>
        </p:nvSpPr>
        <p:spPr/>
        <p:txBody>
          <a:bodyPr anchor="ctr"/>
          <a:lstStyle/>
          <a:p>
            <a:pPr algn="ctr"/>
            <a:r>
              <a:rPr lang="en-US" smtClean="0"/>
              <a:t>Don’t put yourself down</a:t>
            </a:r>
          </a:p>
        </p:txBody>
      </p:sp>
      <p:sp>
        <p:nvSpPr>
          <p:cNvPr id="26642" name="Rectangle 18"/>
          <p:cNvSpPr>
            <a:spLocks noGrp="1" noChangeArrowheads="1"/>
          </p:cNvSpPr>
          <p:nvPr>
            <p:ph type="body" sz="half" idx="1"/>
          </p:nvPr>
        </p:nvSpPr>
        <p:spPr/>
        <p:txBody>
          <a:bodyPr/>
          <a:lstStyle/>
          <a:p>
            <a:r>
              <a:rPr lang="en-US" sz="2800" smtClean="0"/>
              <a:t>You can pass this course.</a:t>
            </a:r>
          </a:p>
          <a:p>
            <a:r>
              <a:rPr lang="en-US" sz="2800" smtClean="0"/>
              <a:t>Must work daily.</a:t>
            </a:r>
          </a:p>
          <a:p>
            <a:r>
              <a:rPr lang="en-US" sz="2800" smtClean="0"/>
              <a:t>Prepare for class</a:t>
            </a:r>
          </a:p>
          <a:p>
            <a:r>
              <a:rPr lang="en-US" sz="2800" smtClean="0"/>
              <a:t>Attend class</a:t>
            </a:r>
          </a:p>
          <a:p>
            <a:r>
              <a:rPr lang="en-US" sz="2800" smtClean="0"/>
              <a:t>Review</a:t>
            </a:r>
          </a:p>
          <a:p>
            <a:r>
              <a:rPr lang="en-US" sz="2800" smtClean="0"/>
              <a:t>Do Homework</a:t>
            </a:r>
          </a:p>
          <a:p>
            <a:endParaRPr lang="en-US" sz="2800" smtClean="0"/>
          </a:p>
        </p:txBody>
      </p:sp>
      <p:pic>
        <p:nvPicPr>
          <p:cNvPr id="26643" name="Picture 23" descr="wwtop"/>
          <p:cNvPicPr>
            <a:picLocks noGrp="1" noChangeAspect="1" noChangeArrowheads="1"/>
          </p:cNvPicPr>
          <p:nvPr>
            <p:ph type="clipArt" sz="half" idx="2"/>
          </p:nvPr>
        </p:nvPicPr>
        <p:blipFill>
          <a:blip r:embed="rId3" cstate="print"/>
          <a:srcRect/>
          <a:stretch>
            <a:fillRect/>
          </a:stretch>
        </p:blipFill>
        <p:spPr>
          <a:xfrm>
            <a:off x="4648200" y="2686050"/>
            <a:ext cx="3810000" cy="2857500"/>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0"/>
          </p:nvPr>
        </p:nvSpPr>
        <p:spPr>
          <a:noFill/>
        </p:spPr>
        <p:txBody>
          <a:bodyPr/>
          <a:lstStyle/>
          <a:p>
            <a:fld id="{628384BC-0D5B-4767-9AED-6FA2B8924127}" type="slidenum">
              <a:rPr lang="en-US" smtClean="0"/>
              <a:pPr/>
              <a:t>33</a:t>
            </a:fld>
            <a:endParaRPr lang="en-US" smtClean="0"/>
          </a:p>
        </p:txBody>
      </p:sp>
      <p:pic>
        <p:nvPicPr>
          <p:cNvPr id="27651" name="Picture 9"/>
          <p:cNvPicPr>
            <a:picLocks noChangeAspect="1" noChangeArrowheads="1"/>
          </p:cNvPicPr>
          <p:nvPr/>
        </p:nvPicPr>
        <p:blipFill>
          <a:blip r:embed="rId3" cstate="print"/>
          <a:srcRect l="13124" r="18246"/>
          <a:stretch>
            <a:fillRect/>
          </a:stretch>
        </p:blipFill>
        <p:spPr bwMode="auto">
          <a:xfrm>
            <a:off x="304800" y="303213"/>
            <a:ext cx="8305800" cy="6554787"/>
          </a:xfrm>
          <a:prstGeom prst="rect">
            <a:avLst/>
          </a:prstGeom>
          <a:solidFill>
            <a:schemeClr val="tx2"/>
          </a:solidFill>
          <a:ln w="12700">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p>
            <a:fld id="{2ED95D18-3DBF-4D79-B586-4412B3260664}" type="slidenum">
              <a:rPr lang="en-US" smtClean="0"/>
              <a:pPr/>
              <a:t>34</a:t>
            </a:fld>
            <a:endParaRPr lang="en-US" smtClean="0"/>
          </a:p>
        </p:txBody>
      </p:sp>
      <p:sp>
        <p:nvSpPr>
          <p:cNvPr id="31747"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31748"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31749"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50"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51"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52"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53"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54"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55"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56"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57"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58"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59"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1760"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1761" name="Rectangle 17"/>
          <p:cNvSpPr>
            <a:spLocks noGrp="1" noChangeArrowheads="1"/>
          </p:cNvSpPr>
          <p:nvPr>
            <p:ph type="title"/>
          </p:nvPr>
        </p:nvSpPr>
        <p:spPr/>
        <p:txBody>
          <a:bodyPr anchor="ctr"/>
          <a:lstStyle/>
          <a:p>
            <a:pPr algn="ctr"/>
            <a:r>
              <a:rPr lang="en-US" smtClean="0"/>
              <a:t>Statistics</a:t>
            </a:r>
          </a:p>
        </p:txBody>
      </p:sp>
      <p:sp>
        <p:nvSpPr>
          <p:cNvPr id="31762" name="Rectangle 18"/>
          <p:cNvSpPr>
            <a:spLocks noGrp="1" noChangeArrowheads="1"/>
          </p:cNvSpPr>
          <p:nvPr>
            <p:ph type="body" idx="1"/>
          </p:nvPr>
        </p:nvSpPr>
        <p:spPr/>
        <p:txBody>
          <a:bodyPr/>
          <a:lstStyle/>
          <a:p>
            <a:pPr>
              <a:lnSpc>
                <a:spcPct val="90000"/>
              </a:lnSpc>
            </a:pPr>
            <a:r>
              <a:rPr lang="en-US" b="1" dirty="0" smtClean="0"/>
              <a:t>Statistics:</a:t>
            </a:r>
            <a:r>
              <a:rPr lang="en-US" dirty="0" smtClean="0"/>
              <a:t> The science of gaining information from numerical data.</a:t>
            </a:r>
          </a:p>
          <a:p>
            <a:pPr>
              <a:lnSpc>
                <a:spcPct val="90000"/>
              </a:lnSpc>
            </a:pPr>
            <a:r>
              <a:rPr lang="en-US" b="1" dirty="0" smtClean="0"/>
              <a:t>Data: </a:t>
            </a:r>
            <a:r>
              <a:rPr lang="en-US" dirty="0" smtClean="0"/>
              <a:t>numbers with a context.  Collections of measurements for objects.</a:t>
            </a:r>
          </a:p>
          <a:p>
            <a:pPr>
              <a:lnSpc>
                <a:spcPct val="90000"/>
              </a:lnSpc>
            </a:pPr>
            <a:r>
              <a:rPr lang="en-US" b="1" dirty="0" smtClean="0"/>
              <a:t>Data analysis: </a:t>
            </a:r>
            <a:r>
              <a:rPr lang="en-US" dirty="0" smtClean="0"/>
              <a:t>using numbers and graphs to make sense of data</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772400" cy="1143000"/>
          </a:xfrm>
        </p:spPr>
        <p:txBody>
          <a:bodyPr/>
          <a:lstStyle/>
          <a:p>
            <a:r>
              <a:rPr lang="en-US" sz="2800" b="1" i="0" dirty="0"/>
              <a:t>How Theo Epstein's Love of Data Helped the </a:t>
            </a:r>
            <a:r>
              <a:rPr lang="en-US" sz="2800" b="1" i="0" dirty="0" smtClean="0"/>
              <a:t>Red Sox and Cubs </a:t>
            </a:r>
            <a:r>
              <a:rPr lang="en-US" sz="2800" b="1" i="0" dirty="0"/>
              <a:t>Finally Win the World Series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1000" y="2895600"/>
            <a:ext cx="4150179" cy="2324100"/>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853047"/>
            <a:ext cx="3810000" cy="2523506"/>
          </a:xfrm>
        </p:spPr>
      </p:pic>
      <p:sp>
        <p:nvSpPr>
          <p:cNvPr id="5" name="Slide Number Placeholder 4"/>
          <p:cNvSpPr>
            <a:spLocks noGrp="1"/>
          </p:cNvSpPr>
          <p:nvPr>
            <p:ph type="sldNum" sz="quarter" idx="10"/>
          </p:nvPr>
        </p:nvSpPr>
        <p:spPr/>
        <p:txBody>
          <a:bodyPr/>
          <a:lstStyle/>
          <a:p>
            <a:pPr>
              <a:defRPr/>
            </a:pPr>
            <a:fld id="{F4A0023B-7EA5-4922-8628-8B5595F99158}" type="slidenum">
              <a:rPr lang="en-US" smtClean="0"/>
              <a:pPr>
                <a:defRPr/>
              </a:pPr>
              <a:t>35</a:t>
            </a:fld>
            <a:endParaRPr lang="en-US"/>
          </a:p>
        </p:txBody>
      </p:sp>
    </p:spTree>
    <p:extLst>
      <p:ext uri="{BB962C8B-B14F-4D97-AF65-F5344CB8AC3E}">
        <p14:creationId xmlns:p14="http://schemas.microsoft.com/office/powerpoint/2010/main" val="694869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0" dirty="0"/>
              <a:t>How the music industry uses big data to create the next big </a:t>
            </a:r>
            <a:r>
              <a:rPr lang="en-US" sz="3200" i="0" dirty="0" smtClean="0"/>
              <a:t>hit</a:t>
            </a:r>
            <a:endParaRPr lang="en-US" sz="32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36</a:t>
            </a:fld>
            <a:endParaRPr lang="en-US"/>
          </a:p>
        </p:txBody>
      </p:sp>
      <p:pic>
        <p:nvPicPr>
          <p:cNvPr id="5" name="Picture 4">
            <a:hlinkClick r:id="rId2"/>
          </p:cNvPr>
          <p:cNvPicPr>
            <a:picLocks noChangeAspect="1"/>
          </p:cNvPicPr>
          <p:nvPr/>
        </p:nvPicPr>
        <p:blipFill>
          <a:blip r:embed="rId3"/>
          <a:stretch>
            <a:fillRect/>
          </a:stretch>
        </p:blipFill>
        <p:spPr>
          <a:xfrm>
            <a:off x="1025769" y="1930441"/>
            <a:ext cx="7092462" cy="4368718"/>
          </a:xfrm>
          <a:prstGeom prst="rect">
            <a:avLst/>
          </a:prstGeom>
        </p:spPr>
      </p:pic>
    </p:spTree>
    <p:extLst>
      <p:ext uri="{BB962C8B-B14F-4D97-AF65-F5344CB8AC3E}">
        <p14:creationId xmlns:p14="http://schemas.microsoft.com/office/powerpoint/2010/main" val="1996084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0" dirty="0"/>
              <a:t/>
            </a:r>
            <a:br>
              <a:rPr lang="en-US" sz="3200" i="0" dirty="0"/>
            </a:br>
            <a:r>
              <a:rPr lang="en-US" sz="3200" i="0" dirty="0"/>
              <a:t/>
            </a:r>
            <a:br>
              <a:rPr lang="en-US" sz="3200" i="0" dirty="0"/>
            </a:br>
            <a:r>
              <a:rPr lang="en-US" sz="3200" i="0" dirty="0"/>
              <a:t>How Data Science Is Revolutionizing The Music </a:t>
            </a:r>
            <a:r>
              <a:rPr lang="en-US" sz="3200" i="0" dirty="0" smtClean="0"/>
              <a:t>Industry</a:t>
            </a:r>
            <a:endParaRPr lang="en-US" sz="3200" dirty="0"/>
          </a:p>
        </p:txBody>
      </p:sp>
      <p:sp>
        <p:nvSpPr>
          <p:cNvPr id="3" name="Content Placeholder 2"/>
          <p:cNvSpPr>
            <a:spLocks noGrp="1"/>
          </p:cNvSpPr>
          <p:nvPr>
            <p:ph idx="1"/>
          </p:nvPr>
        </p:nvSpPr>
        <p:spPr/>
        <p:txBody>
          <a:bodyPr/>
          <a:lstStyle/>
          <a:p>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37</a:t>
            </a:fld>
            <a:endParaRPr lang="en-US"/>
          </a:p>
        </p:txBody>
      </p:sp>
      <p:pic>
        <p:nvPicPr>
          <p:cNvPr id="6" name="Picture 5">
            <a:hlinkClick r:id="rId2"/>
          </p:cNvPr>
          <p:cNvPicPr>
            <a:picLocks noChangeAspect="1"/>
          </p:cNvPicPr>
          <p:nvPr/>
        </p:nvPicPr>
        <p:blipFill>
          <a:blip r:embed="rId3"/>
          <a:stretch>
            <a:fillRect/>
          </a:stretch>
        </p:blipFill>
        <p:spPr>
          <a:xfrm>
            <a:off x="457201" y="2057399"/>
            <a:ext cx="8231112" cy="4241973"/>
          </a:xfrm>
          <a:prstGeom prst="rect">
            <a:avLst/>
          </a:prstGeom>
        </p:spPr>
      </p:pic>
    </p:spTree>
    <p:extLst>
      <p:ext uri="{BB962C8B-B14F-4D97-AF65-F5344CB8AC3E}">
        <p14:creationId xmlns:p14="http://schemas.microsoft.com/office/powerpoint/2010/main" val="4047243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p:txBody>
          <a:bodyPr/>
          <a:lstStyle/>
          <a:p>
            <a:r>
              <a:rPr lang="en-US" i="0" dirty="0" smtClean="0"/>
              <a:t>McDonald’s Names U.S. Chief as Its No. 2 Executive</a:t>
            </a:r>
            <a:endParaRPr lang="en-US" dirty="0" smtClean="0"/>
          </a:p>
        </p:txBody>
      </p:sp>
      <p:sp>
        <p:nvSpPr>
          <p:cNvPr id="32771" name="Content Placeholder 6"/>
          <p:cNvSpPr>
            <a:spLocks noGrp="1"/>
          </p:cNvSpPr>
          <p:nvPr>
            <p:ph sz="half" idx="2"/>
          </p:nvPr>
        </p:nvSpPr>
        <p:spPr/>
        <p:txBody>
          <a:bodyPr/>
          <a:lstStyle/>
          <a:p>
            <a:r>
              <a:rPr lang="en-US" dirty="0"/>
              <a:t>Over the last year, the company had counted 120,000 requests on Twitter calling for them to sell breakfast items all day</a:t>
            </a:r>
            <a:r>
              <a:rPr lang="en-US" dirty="0" smtClean="0"/>
              <a:t>.</a:t>
            </a:r>
            <a:endParaRPr lang="en-US" dirty="0"/>
          </a:p>
        </p:txBody>
      </p:sp>
      <p:sp>
        <p:nvSpPr>
          <p:cNvPr id="32772" name="Slide Number Placeholder 3"/>
          <p:cNvSpPr>
            <a:spLocks noGrp="1"/>
          </p:cNvSpPr>
          <p:nvPr>
            <p:ph type="sldNum" sz="quarter" idx="10"/>
          </p:nvPr>
        </p:nvSpPr>
        <p:spPr>
          <a:noFill/>
        </p:spPr>
        <p:txBody>
          <a:bodyPr/>
          <a:lstStyle/>
          <a:p>
            <a:fld id="{EEA4724A-9647-4BFE-A1BE-E7D9500CCC8A}" type="slidenum">
              <a:rPr lang="en-US" smtClean="0"/>
              <a:pPr/>
              <a:t>38</a:t>
            </a:fld>
            <a:endParaRPr lang="en-US" smtClean="0"/>
          </a:p>
        </p:txBody>
      </p:sp>
      <p:pic>
        <p:nvPicPr>
          <p:cNvPr id="32773" name="Content Placeholder 9" descr="Don_Thompson.jpg"/>
          <p:cNvPicPr>
            <a:picLocks noGrp="1" noChangeAspect="1"/>
          </p:cNvPicPr>
          <p:nvPr>
            <p:ph sz="half" idx="1"/>
          </p:nvPr>
        </p:nvPicPr>
        <p:blipFill>
          <a:blip r:embed="rId3" cstate="print"/>
          <a:srcRect/>
          <a:stretch>
            <a:fillRect/>
          </a:stretch>
        </p:blipFill>
        <p:spPr>
          <a:xfrm>
            <a:off x="1143000" y="2292350"/>
            <a:ext cx="2476500" cy="311785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48877135"/>
              </p:ext>
            </p:extLst>
          </p:nvPr>
        </p:nvGraphicFramePr>
        <p:xfrm>
          <a:off x="381000" y="369275"/>
          <a:ext cx="8305800" cy="5879124"/>
        </p:xfrm>
        <a:graphic>
          <a:graphicData uri="http://schemas.openxmlformats.org/drawingml/2006/table">
            <a:tbl>
              <a:tblPr firstRow="1" firstCol="1" bandRow="1">
                <a:tableStyleId>{5C22544A-7EE6-4342-B048-85BDC9FD1C3A}</a:tableStyleId>
              </a:tblPr>
              <a:tblGrid>
                <a:gridCol w="8305800">
                  <a:extLst>
                    <a:ext uri="{9D8B030D-6E8A-4147-A177-3AD203B41FA5}">
                      <a16:colId xmlns:a16="http://schemas.microsoft.com/office/drawing/2014/main" val="1955167302"/>
                    </a:ext>
                  </a:extLst>
                </a:gridCol>
              </a:tblGrid>
              <a:tr h="1469781">
                <a:tc>
                  <a:txBody>
                    <a:bodyPr/>
                    <a:lstStyle/>
                    <a:p>
                      <a:pPr marL="0" marR="0">
                        <a:lnSpc>
                          <a:spcPct val="107000"/>
                        </a:lnSpc>
                        <a:spcBef>
                          <a:spcPts val="0"/>
                        </a:spcBef>
                        <a:spcAft>
                          <a:spcPts val="0"/>
                        </a:spcAft>
                      </a:pPr>
                      <a:r>
                        <a:rPr lang="en-US" sz="2800">
                          <a:effectLst/>
                        </a:rPr>
                        <a:t>The behavior I wonder about is why adults physically, sexually, and mentally abuse children. Their own children in particular.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60032467"/>
                  </a:ext>
                </a:extLst>
              </a:tr>
              <a:tr h="489927">
                <a:tc>
                  <a:txBody>
                    <a:bodyPr/>
                    <a:lstStyle/>
                    <a:p>
                      <a:pPr marL="0" marR="0">
                        <a:lnSpc>
                          <a:spcPct val="107000"/>
                        </a:lnSpc>
                        <a:spcBef>
                          <a:spcPts val="0"/>
                        </a:spcBef>
                        <a:spcAft>
                          <a:spcPts val="0"/>
                        </a:spcAft>
                      </a:pPr>
                      <a:r>
                        <a:rPr lang="en-US" sz="2800">
                          <a:effectLst/>
                        </a:rPr>
                        <a:t>Why are some people altruistic without any return?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58786875"/>
                  </a:ext>
                </a:extLst>
              </a:tr>
              <a:tr h="1469781">
                <a:tc>
                  <a:txBody>
                    <a:bodyPr/>
                    <a:lstStyle/>
                    <a:p>
                      <a:pPr marL="0" marR="0">
                        <a:lnSpc>
                          <a:spcPct val="107000"/>
                        </a:lnSpc>
                        <a:spcBef>
                          <a:spcPts val="0"/>
                        </a:spcBef>
                        <a:spcAft>
                          <a:spcPts val="0"/>
                        </a:spcAft>
                      </a:pPr>
                      <a:r>
                        <a:rPr lang="en-US" sz="2800">
                          <a:effectLst/>
                        </a:rPr>
                        <a:t>I wonder how people can continue to treat their bodies poorly after having a health scare or other health issues.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15581392"/>
                  </a:ext>
                </a:extLst>
              </a:tr>
              <a:tr h="489927">
                <a:tc>
                  <a:txBody>
                    <a:bodyPr/>
                    <a:lstStyle/>
                    <a:p>
                      <a:pPr marL="0" marR="0">
                        <a:lnSpc>
                          <a:spcPct val="107000"/>
                        </a:lnSpc>
                        <a:spcBef>
                          <a:spcPts val="0"/>
                        </a:spcBef>
                        <a:spcAft>
                          <a:spcPts val="0"/>
                        </a:spcAft>
                      </a:pPr>
                      <a:r>
                        <a:rPr lang="en-US" sz="2800">
                          <a:effectLst/>
                        </a:rPr>
                        <a:t>Why do people commit suicide?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62587860"/>
                  </a:ext>
                </a:extLst>
              </a:tr>
              <a:tr h="489927">
                <a:tc>
                  <a:txBody>
                    <a:bodyPr/>
                    <a:lstStyle/>
                    <a:p>
                      <a:pPr marL="0" marR="0">
                        <a:lnSpc>
                          <a:spcPct val="107000"/>
                        </a:lnSpc>
                        <a:spcBef>
                          <a:spcPts val="0"/>
                        </a:spcBef>
                        <a:spcAft>
                          <a:spcPts val="0"/>
                        </a:spcAft>
                      </a:pPr>
                      <a:r>
                        <a:rPr lang="en-US" sz="2800">
                          <a:effectLst/>
                        </a:rPr>
                        <a:t>A mental behavior such as depression.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07979096"/>
                  </a:ext>
                </a:extLst>
              </a:tr>
              <a:tr h="979854">
                <a:tc>
                  <a:txBody>
                    <a:bodyPr/>
                    <a:lstStyle/>
                    <a:p>
                      <a:pPr marL="0" marR="0">
                        <a:lnSpc>
                          <a:spcPct val="107000"/>
                        </a:lnSpc>
                        <a:spcBef>
                          <a:spcPts val="0"/>
                        </a:spcBef>
                        <a:spcAft>
                          <a:spcPts val="0"/>
                        </a:spcAft>
                      </a:pPr>
                      <a:r>
                        <a:rPr lang="en-US" sz="2800">
                          <a:effectLst/>
                        </a:rPr>
                        <a:t>Why do criminals commit crimes they know will result in jail time?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70001273"/>
                  </a:ext>
                </a:extLst>
              </a:tr>
              <a:tr h="489927">
                <a:tc>
                  <a:txBody>
                    <a:bodyPr/>
                    <a:lstStyle/>
                    <a:p>
                      <a:pPr marL="0" marR="0">
                        <a:lnSpc>
                          <a:spcPct val="107000"/>
                        </a:lnSpc>
                        <a:spcBef>
                          <a:spcPts val="0"/>
                        </a:spcBef>
                        <a:spcAft>
                          <a:spcPts val="0"/>
                        </a:spcAft>
                      </a:pPr>
                      <a:r>
                        <a:rPr lang="en-US" sz="2800" dirty="0">
                          <a:effectLst/>
                        </a:rPr>
                        <a:t>Why are people afraid of loud noises?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67502905"/>
                  </a:ext>
                </a:extLst>
              </a:tr>
            </a:tbl>
          </a:graphicData>
        </a:graphic>
      </p:graphicFrame>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39</a:t>
            </a:fld>
            <a:endParaRPr lang="en-US"/>
          </a:p>
        </p:txBody>
      </p:sp>
    </p:spTree>
    <p:extLst>
      <p:ext uri="{BB962C8B-B14F-4D97-AF65-F5344CB8AC3E}">
        <p14:creationId xmlns:p14="http://schemas.microsoft.com/office/powerpoint/2010/main" val="447550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00" y="-1"/>
            <a:ext cx="9156700" cy="6867525"/>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4</a:t>
            </a:fld>
            <a:endParaRPr lang="en-US"/>
          </a:p>
        </p:txBody>
      </p:sp>
    </p:spTree>
    <p:extLst>
      <p:ext uri="{BB962C8B-B14F-4D97-AF65-F5344CB8AC3E}">
        <p14:creationId xmlns:p14="http://schemas.microsoft.com/office/powerpoint/2010/main" val="3697306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438400" y="62448"/>
            <a:ext cx="4663534" cy="6719352"/>
          </a:xfrm>
          <a:prstGeom prst="rect">
            <a:avLst/>
          </a:prstGeom>
        </p:spPr>
      </p:pic>
    </p:spTree>
    <p:extLst>
      <p:ext uri="{BB962C8B-B14F-4D97-AF65-F5344CB8AC3E}">
        <p14:creationId xmlns:p14="http://schemas.microsoft.com/office/powerpoint/2010/main" val="2062993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p>
            <a:fld id="{57555272-5F95-45A8-A846-F5F5F2A3604B}" type="slidenum">
              <a:rPr lang="en-US" smtClean="0"/>
              <a:pPr/>
              <a:t>41</a:t>
            </a:fld>
            <a:endParaRPr lang="en-US" smtClean="0"/>
          </a:p>
        </p:txBody>
      </p:sp>
      <p:sp>
        <p:nvSpPr>
          <p:cNvPr id="45059"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45060"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45061"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62"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63"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64"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65"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66"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67"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68"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69"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70"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71"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5072"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5073" name="Rectangle 19"/>
          <p:cNvSpPr>
            <a:spLocks noGrp="1" noChangeArrowheads="1"/>
          </p:cNvSpPr>
          <p:nvPr>
            <p:ph type="title"/>
          </p:nvPr>
        </p:nvSpPr>
        <p:spPr/>
        <p:txBody>
          <a:bodyPr/>
          <a:lstStyle/>
          <a:p>
            <a:r>
              <a:rPr lang="en-US" smtClean="0"/>
              <a:t>Variables</a:t>
            </a:r>
          </a:p>
        </p:txBody>
      </p:sp>
      <p:sp>
        <p:nvSpPr>
          <p:cNvPr id="45074" name="Rectangle 20"/>
          <p:cNvSpPr>
            <a:spLocks noGrp="1" noChangeArrowheads="1"/>
          </p:cNvSpPr>
          <p:nvPr>
            <p:ph type="body" idx="1"/>
          </p:nvPr>
        </p:nvSpPr>
        <p:spPr/>
        <p:txBody>
          <a:bodyPr/>
          <a:lstStyle/>
          <a:p>
            <a:r>
              <a:rPr lang="en-US" b="1" dirty="0"/>
              <a:t>Data: </a:t>
            </a:r>
            <a:r>
              <a:rPr lang="en-US" dirty="0"/>
              <a:t>numbers with a context.  Collections of measurements for objects</a:t>
            </a:r>
            <a:r>
              <a:rPr lang="en-US" dirty="0" smtClean="0"/>
              <a:t>.</a:t>
            </a:r>
          </a:p>
          <a:p>
            <a:r>
              <a:rPr lang="en-US" dirty="0" smtClean="0"/>
              <a:t>Variable: any characteristic of an individual.  Can take different values for different individuals.</a:t>
            </a:r>
          </a:p>
          <a:p>
            <a:r>
              <a:rPr lang="en-US" dirty="0" smtClean="0"/>
              <a:t>Variables can be quantitative or categorical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074">
                                            <p:txEl>
                                              <p:pRg st="2" end="2"/>
                                            </p:txEl>
                                          </p:spTgt>
                                        </p:tgtEl>
                                        <p:attrNameLst>
                                          <p:attrName>style.visibility</p:attrName>
                                        </p:attrNameLst>
                                      </p:cBhvr>
                                      <p:to>
                                        <p:strVal val="visible"/>
                                      </p:to>
                                    </p:set>
                                    <p:animEffect transition="in" filter="wipe(down)">
                                      <p:cBhvr>
                                        <p:cTn id="7" dur="500"/>
                                        <p:tgtEl>
                                          <p:spTgt spid="450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Level of Measurement</a:t>
            </a:r>
          </a:p>
        </p:txBody>
      </p:sp>
      <p:sp>
        <p:nvSpPr>
          <p:cNvPr id="3" name="Content Placeholder 2"/>
          <p:cNvSpPr>
            <a:spLocks noGrp="1"/>
          </p:cNvSpPr>
          <p:nvPr>
            <p:ph idx="1"/>
          </p:nvPr>
        </p:nvSpPr>
        <p:spPr/>
        <p:txBody>
          <a:bodyPr/>
          <a:lstStyle/>
          <a:p>
            <a:pPr marL="0" indent="0" eaLnBrk="1" hangingPunct="1">
              <a:lnSpc>
                <a:spcPct val="110000"/>
              </a:lnSpc>
              <a:defRPr/>
            </a:pPr>
            <a:r>
              <a:rPr lang="en-US" dirty="0" smtClean="0"/>
              <a:t> Two broad types of variables</a:t>
            </a:r>
          </a:p>
          <a:p>
            <a:pPr marL="0" indent="0" eaLnBrk="1" hangingPunct="1">
              <a:lnSpc>
                <a:spcPct val="110000"/>
              </a:lnSpc>
              <a:defRPr/>
            </a:pPr>
            <a:r>
              <a:rPr lang="en-US" b="1" i="1" dirty="0" smtClean="0"/>
              <a:t>categorical or qualitative</a:t>
            </a:r>
            <a:endParaRPr lang="en-US" dirty="0" smtClean="0"/>
          </a:p>
          <a:p>
            <a:pPr marL="731838" lvl="1" eaLnBrk="1" hangingPunct="1">
              <a:lnSpc>
                <a:spcPct val="110000"/>
              </a:lnSpc>
              <a:defRPr/>
            </a:pPr>
            <a:r>
              <a:rPr lang="en-US" dirty="0" smtClean="0"/>
              <a:t>Something that falls into one of several categories. What can be counted is the count or proportion of individuals in each category.</a:t>
            </a:r>
          </a:p>
          <a:p>
            <a:pPr marL="731838" lvl="1" eaLnBrk="1" hangingPunct="1">
              <a:lnSpc>
                <a:spcPct val="110000"/>
              </a:lnSpc>
              <a:defRPr/>
            </a:pPr>
            <a:r>
              <a:rPr lang="en-US" dirty="0" smtClean="0"/>
              <a:t>Example: Your blood type (</a:t>
            </a:r>
            <a:r>
              <a:rPr lang="en-US" sz="1400" dirty="0" smtClean="0"/>
              <a:t>A, B, AB, O</a:t>
            </a:r>
            <a:r>
              <a:rPr lang="en-US" dirty="0" smtClean="0"/>
              <a:t>), your hair color, your ethnicity, whether you paid income tax last tax year or not.</a:t>
            </a:r>
          </a:p>
          <a:p>
            <a:pPr>
              <a:defRPr/>
            </a:pPr>
            <a:endParaRPr lang="en-US" dirty="0"/>
          </a:p>
        </p:txBody>
      </p:sp>
      <p:sp>
        <p:nvSpPr>
          <p:cNvPr id="47108" name="Slide Number Placeholder 3"/>
          <p:cNvSpPr>
            <a:spLocks noGrp="1"/>
          </p:cNvSpPr>
          <p:nvPr>
            <p:ph type="sldNum" sz="quarter" idx="10"/>
          </p:nvPr>
        </p:nvSpPr>
        <p:spPr>
          <a:noFill/>
        </p:spPr>
        <p:txBody>
          <a:bodyPr/>
          <a:lstStyle/>
          <a:p>
            <a:fld id="{94C4A7D0-7D91-4BFC-BBA6-7A086BBFEDEA}" type="slidenum">
              <a:rPr lang="en-US" smtClean="0"/>
              <a:pPr/>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1029"/>
          <p:cNvSpPr>
            <a:spLocks noGrp="1" noChangeArrowheads="1"/>
          </p:cNvSpPr>
          <p:nvPr>
            <p:ph type="title"/>
          </p:nvPr>
        </p:nvSpPr>
        <p:spPr/>
        <p:txBody>
          <a:bodyPr/>
          <a:lstStyle/>
          <a:p>
            <a:pPr eaLnBrk="1" hangingPunct="1"/>
            <a:r>
              <a:rPr lang="en-US" dirty="0"/>
              <a:t>Level of Measurement</a:t>
            </a:r>
            <a:endParaRPr lang="en-US" dirty="0" smtClean="0"/>
          </a:p>
        </p:txBody>
      </p:sp>
      <p:sp>
        <p:nvSpPr>
          <p:cNvPr id="48131" name="Rectangle 1030"/>
          <p:cNvSpPr>
            <a:spLocks noGrp="1" noChangeArrowheads="1"/>
          </p:cNvSpPr>
          <p:nvPr>
            <p:ph type="body" idx="1"/>
          </p:nvPr>
        </p:nvSpPr>
        <p:spPr>
          <a:xfrm>
            <a:off x="457200" y="1447800"/>
            <a:ext cx="8382000" cy="5181600"/>
          </a:xfrm>
        </p:spPr>
        <p:txBody>
          <a:bodyPr/>
          <a:lstStyle/>
          <a:p>
            <a:pPr marL="0" indent="0" eaLnBrk="1" hangingPunct="1">
              <a:lnSpc>
                <a:spcPct val="110000"/>
              </a:lnSpc>
            </a:pPr>
            <a:endParaRPr lang="en-US" b="1" i="1" smtClean="0"/>
          </a:p>
          <a:p>
            <a:pPr marL="0" indent="0" eaLnBrk="1" hangingPunct="1">
              <a:lnSpc>
                <a:spcPct val="110000"/>
              </a:lnSpc>
            </a:pPr>
            <a:r>
              <a:rPr lang="en-US" smtClean="0"/>
              <a:t> </a:t>
            </a:r>
            <a:r>
              <a:rPr lang="en-US" b="1" i="1" smtClean="0"/>
              <a:t>quantitative or measurement</a:t>
            </a:r>
            <a:endParaRPr lang="en-US" smtClean="0"/>
          </a:p>
          <a:p>
            <a:pPr marL="731838" lvl="1" eaLnBrk="1" hangingPunct="1">
              <a:lnSpc>
                <a:spcPct val="110000"/>
              </a:lnSpc>
            </a:pPr>
            <a:r>
              <a:rPr lang="en-US" smtClean="0"/>
              <a:t>Something that can be counted or measured for each individual and then added, subtracted, averaged, etc., across individuals in the population.</a:t>
            </a:r>
          </a:p>
          <a:p>
            <a:pPr marL="731838" lvl="1" eaLnBrk="1" hangingPunct="1">
              <a:lnSpc>
                <a:spcPct val="110000"/>
              </a:lnSpc>
            </a:pPr>
            <a:r>
              <a:rPr lang="en-US" smtClean="0"/>
              <a:t>Example: How tall you are, your age, your blood cholesterol level, the number of credit cards you own.</a:t>
            </a:r>
          </a:p>
        </p:txBody>
      </p:sp>
      <p:sp>
        <p:nvSpPr>
          <p:cNvPr id="2" name="Slide Number Placeholder 1"/>
          <p:cNvSpPr>
            <a:spLocks noGrp="1"/>
          </p:cNvSpPr>
          <p:nvPr>
            <p:ph type="sldNum" sz="quarter" idx="10"/>
          </p:nvPr>
        </p:nvSpPr>
        <p:spPr/>
        <p:txBody>
          <a:bodyPr/>
          <a:lstStyle/>
          <a:p>
            <a:pPr>
              <a:defRPr/>
            </a:pPr>
            <a:fld id="{B75E69D3-2F1F-4AE6-9270-BF4B735BA98D}"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Measurement</a:t>
            </a:r>
          </a:p>
        </p:txBody>
      </p:sp>
      <p:sp>
        <p:nvSpPr>
          <p:cNvPr id="3" name="Content Placeholder 2"/>
          <p:cNvSpPr>
            <a:spLocks noGrp="1"/>
          </p:cNvSpPr>
          <p:nvPr>
            <p:ph idx="1"/>
          </p:nvPr>
        </p:nvSpPr>
        <p:spPr/>
        <p:txBody>
          <a:bodyPr/>
          <a:lstStyle/>
          <a:p>
            <a:r>
              <a:rPr lang="en-US" dirty="0" smtClean="0"/>
              <a:t>Categorical or Qualitative</a:t>
            </a:r>
          </a:p>
          <a:p>
            <a:pPr lvl="1"/>
            <a:r>
              <a:rPr lang="en-US" dirty="0" smtClean="0"/>
              <a:t>Nominal</a:t>
            </a:r>
          </a:p>
          <a:p>
            <a:pPr lvl="2"/>
            <a:r>
              <a:rPr lang="en-US" dirty="0" smtClean="0"/>
              <a:t>Francesca’s secret code for posting grade</a:t>
            </a:r>
          </a:p>
          <a:p>
            <a:pPr lvl="1"/>
            <a:r>
              <a:rPr lang="en-US" dirty="0" smtClean="0"/>
              <a:t>Ordinal</a:t>
            </a:r>
          </a:p>
          <a:p>
            <a:pPr lvl="2"/>
            <a:r>
              <a:rPr lang="en-US" dirty="0" err="1" smtClean="0"/>
              <a:t>Anisha</a:t>
            </a:r>
            <a:r>
              <a:rPr lang="en-US" dirty="0" smtClean="0"/>
              <a:t> was first, Francesca was second</a:t>
            </a:r>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44</a:t>
            </a:fld>
            <a:endParaRPr lang="en-US"/>
          </a:p>
        </p:txBody>
      </p:sp>
    </p:spTree>
    <p:extLst>
      <p:ext uri="{BB962C8B-B14F-4D97-AF65-F5344CB8AC3E}">
        <p14:creationId xmlns:p14="http://schemas.microsoft.com/office/powerpoint/2010/main" val="2611906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Measurement</a:t>
            </a:r>
          </a:p>
        </p:txBody>
      </p:sp>
      <p:sp>
        <p:nvSpPr>
          <p:cNvPr id="3" name="Content Placeholder 2"/>
          <p:cNvSpPr>
            <a:spLocks noGrp="1"/>
          </p:cNvSpPr>
          <p:nvPr>
            <p:ph idx="1"/>
          </p:nvPr>
        </p:nvSpPr>
        <p:spPr/>
        <p:txBody>
          <a:bodyPr/>
          <a:lstStyle/>
          <a:p>
            <a:r>
              <a:rPr lang="en-US" dirty="0" smtClean="0"/>
              <a:t>Quantitative or Measurement</a:t>
            </a:r>
          </a:p>
          <a:p>
            <a:pPr lvl="1"/>
            <a:r>
              <a:rPr lang="en-US" dirty="0" smtClean="0"/>
              <a:t>Interval</a:t>
            </a:r>
          </a:p>
          <a:p>
            <a:pPr lvl="2"/>
            <a:r>
              <a:rPr lang="en-US" dirty="0" smtClean="0"/>
              <a:t>Score on the music trivia quiz</a:t>
            </a:r>
          </a:p>
          <a:p>
            <a:pPr lvl="1"/>
            <a:r>
              <a:rPr lang="en-US" dirty="0" smtClean="0"/>
              <a:t>Ratio</a:t>
            </a:r>
          </a:p>
          <a:p>
            <a:pPr lvl="2"/>
            <a:r>
              <a:rPr lang="en-US" dirty="0" smtClean="0"/>
              <a:t>Also score on music trivia, age</a:t>
            </a:r>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45</a:t>
            </a:fld>
            <a:endParaRPr lang="en-US"/>
          </a:p>
        </p:txBody>
      </p:sp>
    </p:spTree>
    <p:extLst>
      <p:ext uri="{BB962C8B-B14F-4D97-AF65-F5344CB8AC3E}">
        <p14:creationId xmlns:p14="http://schemas.microsoft.com/office/powerpoint/2010/main" val="4025141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77200" cy="1143000"/>
          </a:xfrm>
        </p:spPr>
        <p:txBody>
          <a:bodyPr/>
          <a:lstStyle/>
          <a:p>
            <a:r>
              <a:rPr lang="en-US" dirty="0" smtClean="0"/>
              <a:t>Measurement vs. Categorical Data</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46</a:t>
            </a:fld>
            <a:endParaRPr lang="en-US"/>
          </a:p>
        </p:txBody>
      </p:sp>
      <p:pic>
        <p:nvPicPr>
          <p:cNvPr id="5" name="Picture 4"/>
          <p:cNvPicPr>
            <a:picLocks noChangeAspect="1"/>
          </p:cNvPicPr>
          <p:nvPr/>
        </p:nvPicPr>
        <p:blipFill>
          <a:blip r:embed="rId2"/>
          <a:stretch>
            <a:fillRect/>
          </a:stretch>
        </p:blipFill>
        <p:spPr>
          <a:xfrm>
            <a:off x="838200" y="2072054"/>
            <a:ext cx="6779562" cy="3876359"/>
          </a:xfrm>
          <a:prstGeom prst="rect">
            <a:avLst/>
          </a:prstGeom>
        </p:spPr>
      </p:pic>
    </p:spTree>
    <p:extLst>
      <p:ext uri="{BB962C8B-B14F-4D97-AF65-F5344CB8AC3E}">
        <p14:creationId xmlns:p14="http://schemas.microsoft.com/office/powerpoint/2010/main" val="10327619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mtClean="0"/>
              <a:t>Ways to chart categorical data</a:t>
            </a:r>
          </a:p>
        </p:txBody>
      </p:sp>
      <p:sp>
        <p:nvSpPr>
          <p:cNvPr id="49155" name="Rectangle 3"/>
          <p:cNvSpPr>
            <a:spLocks noGrp="1" noChangeArrowheads="1"/>
          </p:cNvSpPr>
          <p:nvPr>
            <p:ph type="body" idx="1"/>
          </p:nvPr>
        </p:nvSpPr>
        <p:spPr>
          <a:xfrm>
            <a:off x="685800" y="2057400"/>
            <a:ext cx="4648200" cy="4114800"/>
          </a:xfrm>
        </p:spPr>
        <p:txBody>
          <a:bodyPr/>
          <a:lstStyle/>
          <a:p>
            <a:pPr marL="731838" lvl="1" eaLnBrk="1" hangingPunct="1">
              <a:lnSpc>
                <a:spcPct val="110000"/>
              </a:lnSpc>
            </a:pPr>
            <a:r>
              <a:rPr lang="en-US" b="1" smtClean="0"/>
              <a:t>Bar graphs</a:t>
            </a:r>
            <a:r>
              <a:rPr lang="en-US" smtClean="0"/>
              <a:t/>
            </a:r>
            <a:br>
              <a:rPr lang="en-US" smtClean="0"/>
            </a:br>
            <a:r>
              <a:rPr lang="en-US" smtClean="0"/>
              <a:t>Each category is</a:t>
            </a:r>
            <a:br>
              <a:rPr lang="en-US" smtClean="0"/>
            </a:br>
            <a:r>
              <a:rPr lang="en-US" smtClean="0"/>
              <a:t>represented by </a:t>
            </a:r>
            <a:br>
              <a:rPr lang="en-US" smtClean="0"/>
            </a:br>
            <a:r>
              <a:rPr lang="en-US" smtClean="0"/>
              <a:t>a bar.</a:t>
            </a:r>
          </a:p>
          <a:p>
            <a:pPr marL="731838" lvl="1" eaLnBrk="1" hangingPunct="1"/>
            <a:endParaRPr lang="en-US" smtClean="0"/>
          </a:p>
          <a:p>
            <a:pPr marL="731838" lvl="1" eaLnBrk="1" hangingPunct="1">
              <a:lnSpc>
                <a:spcPct val="110000"/>
              </a:lnSpc>
            </a:pPr>
            <a:r>
              <a:rPr lang="en-US" b="1" smtClean="0"/>
              <a:t>Pie charts</a:t>
            </a:r>
            <a:r>
              <a:rPr lang="en-US" smtClean="0"/>
              <a:t/>
            </a:r>
            <a:br>
              <a:rPr lang="en-US" smtClean="0"/>
            </a:br>
            <a:r>
              <a:rPr lang="en-US" smtClean="0"/>
              <a:t>The slices must </a:t>
            </a:r>
            <a:br>
              <a:rPr lang="en-US" smtClean="0"/>
            </a:br>
            <a:r>
              <a:rPr lang="en-US" smtClean="0"/>
              <a:t>represent the parts of one whole.</a:t>
            </a:r>
          </a:p>
        </p:txBody>
      </p:sp>
      <p:pic>
        <p:nvPicPr>
          <p:cNvPr id="49156" name="Picture 4" descr="F01-01b"/>
          <p:cNvPicPr>
            <a:picLocks noChangeAspect="1" noChangeArrowheads="1"/>
          </p:cNvPicPr>
          <p:nvPr/>
        </p:nvPicPr>
        <p:blipFill>
          <a:blip r:embed="rId3" cstate="print"/>
          <a:srcRect/>
          <a:stretch>
            <a:fillRect/>
          </a:stretch>
        </p:blipFill>
        <p:spPr bwMode="auto">
          <a:xfrm>
            <a:off x="5715000" y="4322763"/>
            <a:ext cx="3124200" cy="2428875"/>
          </a:xfrm>
          <a:prstGeom prst="rect">
            <a:avLst/>
          </a:prstGeom>
          <a:noFill/>
          <a:ln w="9525">
            <a:noFill/>
            <a:miter lim="800000"/>
            <a:headEnd/>
            <a:tailEnd/>
          </a:ln>
        </p:spPr>
      </p:pic>
      <p:pic>
        <p:nvPicPr>
          <p:cNvPr id="10245" name="Picture 5" descr="F01-01a"/>
          <p:cNvPicPr>
            <a:picLocks noChangeAspect="1" noChangeArrowheads="1"/>
          </p:cNvPicPr>
          <p:nvPr/>
        </p:nvPicPr>
        <p:blipFill>
          <a:blip r:embed="rId4" cstate="print">
            <a:clrChange>
              <a:clrFrom>
                <a:srgbClr val="E4EFF2"/>
              </a:clrFrom>
              <a:clrTo>
                <a:srgbClr val="E4EFF2">
                  <a:alpha val="0"/>
                </a:srgbClr>
              </a:clrTo>
            </a:clrChange>
          </a:blip>
          <a:srcRect/>
          <a:stretch>
            <a:fillRect/>
          </a:stretch>
        </p:blipFill>
        <p:spPr bwMode="auto">
          <a:xfrm>
            <a:off x="5181600" y="1905000"/>
            <a:ext cx="3276600" cy="2249488"/>
          </a:xfrm>
          <a:prstGeom prst="rect">
            <a:avLst/>
          </a:prstGeom>
          <a:solidFill>
            <a:schemeClr val="tx2">
              <a:lumMod val="40000"/>
              <a:lumOff val="60000"/>
            </a:schemeClr>
          </a:solidFill>
          <a:ln w="9525">
            <a:noFill/>
            <a:miter lim="800000"/>
            <a:headEnd/>
            <a:tailEnd/>
          </a:ln>
        </p:spPr>
      </p:pic>
      <p:sp>
        <p:nvSpPr>
          <p:cNvPr id="2" name="Slide Number Placeholder 1"/>
          <p:cNvSpPr>
            <a:spLocks noGrp="1"/>
          </p:cNvSpPr>
          <p:nvPr>
            <p:ph type="sldNum" sz="quarter" idx="10"/>
          </p:nvPr>
        </p:nvSpPr>
        <p:spPr/>
        <p:txBody>
          <a:bodyPr/>
          <a:lstStyle/>
          <a:p>
            <a:pPr>
              <a:defRPr/>
            </a:pPr>
            <a:fld id="{B75E69D3-2F1F-4AE6-9270-BF4B735BA98D}"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7"/>
          <p:cNvSpPr>
            <a:spLocks noChangeArrowheads="1"/>
          </p:cNvSpPr>
          <p:nvPr/>
        </p:nvSpPr>
        <p:spPr bwMode="auto">
          <a:xfrm>
            <a:off x="0" y="0"/>
            <a:ext cx="3886200" cy="4038600"/>
          </a:xfrm>
          <a:prstGeom prst="rect">
            <a:avLst/>
          </a:prstGeom>
          <a:solidFill>
            <a:schemeClr val="bg1"/>
          </a:solidFill>
          <a:ln w="9525">
            <a:noFill/>
            <a:miter lim="800000"/>
            <a:headEnd/>
            <a:tailEnd/>
          </a:ln>
        </p:spPr>
        <p:txBody>
          <a:bodyPr wrap="none" anchor="ctr"/>
          <a:lstStyle/>
          <a:p>
            <a:pPr eaLnBrk="0" hangingPunct="0"/>
            <a:endParaRPr lang="en-US"/>
          </a:p>
        </p:txBody>
      </p:sp>
      <p:sp>
        <p:nvSpPr>
          <p:cNvPr id="50179" name="Rectangle 3"/>
          <p:cNvSpPr>
            <a:spLocks noGrp="1" noChangeArrowheads="1"/>
          </p:cNvSpPr>
          <p:nvPr>
            <p:ph type="body" sz="half" idx="1"/>
          </p:nvPr>
        </p:nvSpPr>
        <p:spPr>
          <a:xfrm>
            <a:off x="228600" y="914400"/>
            <a:ext cx="3352800" cy="2971800"/>
          </a:xfrm>
        </p:spPr>
        <p:txBody>
          <a:bodyPr/>
          <a:lstStyle/>
          <a:p>
            <a:pPr marL="0" indent="0" eaLnBrk="1" hangingPunct="1">
              <a:lnSpc>
                <a:spcPct val="110000"/>
              </a:lnSpc>
              <a:buFont typeface="Wingdings" pitchFamily="2" charset="2"/>
              <a:buNone/>
            </a:pPr>
            <a:endParaRPr lang="en-US" sz="2800" smtClean="0"/>
          </a:p>
          <a:p>
            <a:pPr marL="0" indent="0" eaLnBrk="1" hangingPunct="1">
              <a:lnSpc>
                <a:spcPct val="110000"/>
              </a:lnSpc>
              <a:buFont typeface="Wingdings" pitchFamily="2" charset="2"/>
              <a:buNone/>
            </a:pPr>
            <a:r>
              <a:rPr lang="en-US" sz="2800" smtClean="0"/>
              <a:t>The range of values that a variable can take is divided into equal-size intervals. </a:t>
            </a:r>
          </a:p>
          <a:p>
            <a:pPr marL="0" indent="0" eaLnBrk="1" hangingPunct="1">
              <a:lnSpc>
                <a:spcPct val="110000"/>
              </a:lnSpc>
              <a:buFont typeface="Wingdings" pitchFamily="2" charset="2"/>
              <a:buNone/>
            </a:pPr>
            <a:endParaRPr lang="en-US" sz="2800" smtClean="0"/>
          </a:p>
          <a:p>
            <a:pPr marL="0" indent="0" eaLnBrk="1" hangingPunct="1">
              <a:lnSpc>
                <a:spcPct val="110000"/>
              </a:lnSpc>
              <a:buFont typeface="Wingdings" pitchFamily="2" charset="2"/>
              <a:buNone/>
            </a:pPr>
            <a:r>
              <a:rPr lang="en-US" sz="2800" smtClean="0"/>
              <a:t>The histogram shows the number of individual data points that fall in each interval.</a:t>
            </a:r>
            <a:r>
              <a:rPr lang="en-US" sz="2800" b="1" smtClean="0"/>
              <a:t> </a:t>
            </a:r>
          </a:p>
        </p:txBody>
      </p:sp>
      <p:pic>
        <p:nvPicPr>
          <p:cNvPr id="50180" name="Picture 14" descr="figure-01-03"/>
          <p:cNvPicPr>
            <a:picLocks noGrp="1" noChangeAspect="1" noChangeArrowheads="1"/>
          </p:cNvPicPr>
          <p:nvPr>
            <p:ph sz="quarter" idx="3"/>
          </p:nvPr>
        </p:nvPicPr>
        <p:blipFill>
          <a:blip r:embed="rId3" cstate="print"/>
          <a:srcRect/>
          <a:stretch>
            <a:fillRect/>
          </a:stretch>
        </p:blipFill>
        <p:spPr>
          <a:xfrm>
            <a:off x="3810000" y="2133600"/>
            <a:ext cx="4876800" cy="3949700"/>
          </a:xfrm>
          <a:ln>
            <a:solidFill>
              <a:schemeClr val="tx1"/>
            </a:solidFill>
          </a:ln>
        </p:spPr>
      </p:pic>
      <p:sp>
        <p:nvSpPr>
          <p:cNvPr id="50181" name="Rectangle 16"/>
          <p:cNvSpPr>
            <a:spLocks noChangeArrowheads="1"/>
          </p:cNvSpPr>
          <p:nvPr/>
        </p:nvSpPr>
        <p:spPr bwMode="auto">
          <a:xfrm>
            <a:off x="457200" y="4267200"/>
            <a:ext cx="8153400" cy="2133600"/>
          </a:xfrm>
          <a:prstGeom prst="rect">
            <a:avLst/>
          </a:prstGeom>
          <a:noFill/>
          <a:ln w="9525">
            <a:noFill/>
            <a:miter lim="800000"/>
            <a:headEnd/>
            <a:tailEnd/>
          </a:ln>
        </p:spPr>
        <p:txBody>
          <a:bodyPr/>
          <a:lstStyle/>
          <a:p>
            <a:pPr eaLnBrk="0" hangingPunct="0">
              <a:lnSpc>
                <a:spcPct val="130000"/>
              </a:lnSpc>
              <a:spcBef>
                <a:spcPct val="20000"/>
              </a:spcBef>
              <a:buClr>
                <a:srgbClr val="00CC99"/>
              </a:buClr>
              <a:buSzPct val="65000"/>
              <a:buFont typeface="Wingdings" pitchFamily="2" charset="2"/>
              <a:buNone/>
            </a:pPr>
            <a:endParaRPr lang="en-US"/>
          </a:p>
        </p:txBody>
      </p:sp>
      <p:sp>
        <p:nvSpPr>
          <p:cNvPr id="50182" name="Title 11"/>
          <p:cNvSpPr>
            <a:spLocks noGrp="1"/>
          </p:cNvSpPr>
          <p:nvPr>
            <p:ph type="title"/>
          </p:nvPr>
        </p:nvSpPr>
        <p:spPr>
          <a:xfrm>
            <a:off x="457200" y="228600"/>
            <a:ext cx="8229600" cy="1295400"/>
          </a:xfrm>
        </p:spPr>
        <p:txBody>
          <a:bodyPr/>
          <a:lstStyle/>
          <a:p>
            <a:r>
              <a:rPr lang="en-US" smtClean="0"/>
              <a:t>Histogram to chart Measurement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of data</a:t>
            </a:r>
            <a:endParaRPr lang="en-US"/>
          </a:p>
        </p:txBody>
      </p:sp>
      <p:sp>
        <p:nvSpPr>
          <p:cNvPr id="3" name="Text Placeholder 2"/>
          <p:cNvSpPr>
            <a:spLocks noGrp="1"/>
          </p:cNvSpPr>
          <p:nvPr>
            <p:ph type="body" sz="half" idx="1"/>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0" name="Picture 9"/>
          <p:cNvPicPr>
            <a:picLocks noChangeAspect="1"/>
          </p:cNvPicPr>
          <p:nvPr/>
        </p:nvPicPr>
        <p:blipFill>
          <a:blip r:embed="rId2"/>
          <a:stretch>
            <a:fillRect/>
          </a:stretch>
        </p:blipFill>
        <p:spPr>
          <a:xfrm>
            <a:off x="2304903" y="1175162"/>
            <a:ext cx="3791097" cy="5606637"/>
          </a:xfrm>
          <a:prstGeom prst="rect">
            <a:avLst/>
          </a:prstGeom>
        </p:spPr>
      </p:pic>
      <p:sp>
        <p:nvSpPr>
          <p:cNvPr id="11" name="Content Placeholder 10"/>
          <p:cNvSpPr>
            <a:spLocks noGrp="1"/>
          </p:cNvSpPr>
          <p:nvPr>
            <p:ph sz="quarter" idx="2"/>
          </p:nvPr>
        </p:nvSpPr>
        <p:spPr/>
        <p:txBody>
          <a:bodyPr/>
          <a:lstStyle/>
          <a:p>
            <a:endParaRPr lang="en-US"/>
          </a:p>
        </p:txBody>
      </p:sp>
    </p:spTree>
    <p:extLst>
      <p:ext uri="{BB962C8B-B14F-4D97-AF65-F5344CB8AC3E}">
        <p14:creationId xmlns:p14="http://schemas.microsoft.com/office/powerpoint/2010/main" val="1221176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5</a:t>
            </a:fld>
            <a:endParaRPr lang="en-US"/>
          </a:p>
        </p:txBody>
      </p:sp>
    </p:spTree>
    <p:extLst>
      <p:ext uri="{BB962C8B-B14F-4D97-AF65-F5344CB8AC3E}">
        <p14:creationId xmlns:p14="http://schemas.microsoft.com/office/powerpoint/2010/main" val="39056865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28600"/>
            <a:ext cx="8229600" cy="1371600"/>
          </a:xfrm>
        </p:spPr>
        <p:txBody>
          <a:bodyPr/>
          <a:lstStyle/>
          <a:p>
            <a:r>
              <a:rPr lang="en-US" smtClean="0"/>
              <a:t>How do you decide if a variable is categorical or quantitative?</a:t>
            </a:r>
          </a:p>
        </p:txBody>
      </p:sp>
      <p:sp>
        <p:nvSpPr>
          <p:cNvPr id="3" name="Text Placeholder 2"/>
          <p:cNvSpPr>
            <a:spLocks noGrp="1"/>
          </p:cNvSpPr>
          <p:nvPr>
            <p:ph type="body" sz="half" idx="1"/>
          </p:nvPr>
        </p:nvSpPr>
        <p:spPr>
          <a:xfrm>
            <a:off x="457200" y="2057400"/>
            <a:ext cx="4038600" cy="3962400"/>
          </a:xfrm>
        </p:spPr>
        <p:txBody>
          <a:bodyPr/>
          <a:lstStyle/>
          <a:p>
            <a:r>
              <a:rPr lang="en-US" dirty="0" smtClean="0"/>
              <a:t>What is being recorded about the individuals?</a:t>
            </a:r>
          </a:p>
          <a:p>
            <a:r>
              <a:rPr lang="en-US" dirty="0" smtClean="0"/>
              <a:t>Is that an amount (quantitative) </a:t>
            </a:r>
          </a:p>
          <a:p>
            <a:r>
              <a:rPr lang="en-US" dirty="0" smtClean="0"/>
              <a:t>or a statement  (</a:t>
            </a:r>
            <a:r>
              <a:rPr lang="en-US" dirty="0" smtClean="0">
                <a:hlinkClick r:id="rId3" action="ppaction://hlinksldjump"/>
              </a:rPr>
              <a:t>categorical</a:t>
            </a:r>
            <a:r>
              <a:rPr lang="en-US" dirty="0" smtClean="0"/>
              <a:t>)?</a:t>
            </a:r>
          </a:p>
          <a:p>
            <a:endParaRPr lang="en-US" dirty="0" smtClean="0"/>
          </a:p>
          <a:p>
            <a:endParaRPr lang="en-US" dirty="0" smtClean="0"/>
          </a:p>
        </p:txBody>
      </p:sp>
      <p:sp>
        <p:nvSpPr>
          <p:cNvPr id="47108" name="Content Placeholder 3"/>
          <p:cNvSpPr>
            <a:spLocks noGrp="1"/>
          </p:cNvSpPr>
          <p:nvPr>
            <p:ph sz="quarter" idx="2"/>
          </p:nvPr>
        </p:nvSpPr>
        <p:spPr>
          <a:xfrm>
            <a:off x="4724400" y="1905000"/>
            <a:ext cx="4038600" cy="1828800"/>
          </a:xfrm>
        </p:spPr>
        <p:txBody>
          <a:bodyPr/>
          <a:lstStyle/>
          <a:p>
            <a:r>
              <a:rPr lang="en-US" dirty="0" smtClean="0"/>
              <a:t>Homework</a:t>
            </a:r>
          </a:p>
          <a:p>
            <a:r>
              <a:rPr lang="en-US" dirty="0" err="1" smtClean="0"/>
              <a:t>Annisha</a:t>
            </a:r>
            <a:r>
              <a:rPr lang="en-US" dirty="0" smtClean="0"/>
              <a:t> #1</a:t>
            </a:r>
          </a:p>
          <a:p>
            <a:r>
              <a:rPr lang="en-US" dirty="0" smtClean="0"/>
              <a:t>Francesca  #2</a:t>
            </a:r>
          </a:p>
        </p:txBody>
      </p:sp>
      <p:sp>
        <p:nvSpPr>
          <p:cNvPr id="47109" name="Content Placeholder 4"/>
          <p:cNvSpPr>
            <a:spLocks noGrp="1"/>
          </p:cNvSpPr>
          <p:nvPr>
            <p:ph sz="quarter" idx="3"/>
          </p:nvPr>
        </p:nvSpPr>
        <p:spPr/>
        <p:txBody>
          <a:bodyPr/>
          <a:lstStyle/>
          <a:p>
            <a:r>
              <a:rPr lang="en-US" dirty="0" smtClean="0"/>
              <a:t>Flower quiz</a:t>
            </a:r>
          </a:p>
          <a:p>
            <a:r>
              <a:rPr lang="en-US" dirty="0" err="1" smtClean="0"/>
              <a:t>Deona</a:t>
            </a:r>
            <a:r>
              <a:rPr lang="en-US" dirty="0" smtClean="0"/>
              <a:t> 30%</a:t>
            </a:r>
          </a:p>
          <a:p>
            <a:r>
              <a:rPr lang="en-US" dirty="0" smtClean="0"/>
              <a:t>Regina 70%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108">
                                            <p:txEl>
                                              <p:pRg st="0" end="0"/>
                                            </p:txEl>
                                          </p:spTgt>
                                        </p:tgtEl>
                                        <p:attrNameLst>
                                          <p:attrName>style.visibility</p:attrName>
                                        </p:attrNameLst>
                                      </p:cBhvr>
                                      <p:to>
                                        <p:strVal val="visible"/>
                                      </p:to>
                                    </p:set>
                                    <p:anim calcmode="lin" valueType="num">
                                      <p:cBhvr additive="base">
                                        <p:cTn id="25" dur="500" fill="hold"/>
                                        <p:tgtEl>
                                          <p:spTgt spid="4710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7108">
                                            <p:txEl>
                                              <p:pRg st="2" end="2"/>
                                            </p:txEl>
                                          </p:spTgt>
                                        </p:tgtEl>
                                        <p:attrNameLst>
                                          <p:attrName>style.visibility</p:attrName>
                                        </p:attrNameLst>
                                      </p:cBhvr>
                                      <p:to>
                                        <p:strVal val="visible"/>
                                      </p:to>
                                    </p:set>
                                    <p:anim calcmode="lin" valueType="num">
                                      <p:cBhvr additive="base">
                                        <p:cTn id="29" dur="500" fill="hold"/>
                                        <p:tgtEl>
                                          <p:spTgt spid="4710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7108">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7108">
                                            <p:txEl>
                                              <p:pRg st="1" end="1"/>
                                            </p:txEl>
                                          </p:spTgt>
                                        </p:tgtEl>
                                        <p:attrNameLst>
                                          <p:attrName>style.visibility</p:attrName>
                                        </p:attrNameLst>
                                      </p:cBhvr>
                                      <p:to>
                                        <p:strVal val="visible"/>
                                      </p:to>
                                    </p:set>
                                    <p:anim calcmode="lin" valueType="num">
                                      <p:cBhvr additive="base">
                                        <p:cTn id="33" dur="500" fill="hold"/>
                                        <p:tgtEl>
                                          <p:spTgt spid="47108">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71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7109">
                                            <p:txEl>
                                              <p:pRg st="0" end="0"/>
                                            </p:txEl>
                                          </p:spTgt>
                                        </p:tgtEl>
                                        <p:attrNameLst>
                                          <p:attrName>style.visibility</p:attrName>
                                        </p:attrNameLst>
                                      </p:cBhvr>
                                      <p:to>
                                        <p:strVal val="visible"/>
                                      </p:to>
                                    </p:set>
                                    <p:anim calcmode="lin" valueType="num">
                                      <p:cBhvr additive="base">
                                        <p:cTn id="39" dur="500" fill="hold"/>
                                        <p:tgtEl>
                                          <p:spTgt spid="4710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10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109">
                                            <p:txEl>
                                              <p:pRg st="1" end="1"/>
                                            </p:txEl>
                                          </p:spTgt>
                                        </p:tgtEl>
                                        <p:attrNameLst>
                                          <p:attrName>style.visibility</p:attrName>
                                        </p:attrNameLst>
                                      </p:cBhvr>
                                      <p:to>
                                        <p:strVal val="visible"/>
                                      </p:to>
                                    </p:set>
                                    <p:anim calcmode="lin" valueType="num">
                                      <p:cBhvr additive="base">
                                        <p:cTn id="43" dur="500" fill="hold"/>
                                        <p:tgtEl>
                                          <p:spTgt spid="47109">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109">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109">
                                            <p:txEl>
                                              <p:pRg st="2" end="2"/>
                                            </p:txEl>
                                          </p:spTgt>
                                        </p:tgtEl>
                                        <p:attrNameLst>
                                          <p:attrName>style.visibility</p:attrName>
                                        </p:attrNameLst>
                                      </p:cBhvr>
                                      <p:to>
                                        <p:strVal val="visible"/>
                                      </p:to>
                                    </p:set>
                                    <p:anim calcmode="lin" valueType="num">
                                      <p:cBhvr additive="base">
                                        <p:cTn id="47" dur="500" fill="hold"/>
                                        <p:tgtEl>
                                          <p:spTgt spid="47109">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10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2438400"/>
            <a:ext cx="9144000" cy="4419600"/>
          </a:xfrm>
          <a:prstGeom prst="rect">
            <a:avLst/>
          </a:prstGeom>
          <a:noFill/>
          <a:ln w="9525">
            <a:noFill/>
            <a:miter lim="800000"/>
            <a:headEnd/>
            <a:tailEnd/>
          </a:ln>
        </p:spPr>
        <p:txBody>
          <a:bodyPr wrap="none" anchor="ctr"/>
          <a:lstStyle/>
          <a:p>
            <a:pPr eaLnBrk="0" hangingPunct="0"/>
            <a:endParaRPr lang="en-US"/>
          </a:p>
        </p:txBody>
      </p:sp>
      <p:graphicFrame>
        <p:nvGraphicFramePr>
          <p:cNvPr id="1233925" name="Group 5"/>
          <p:cNvGraphicFramePr>
            <a:graphicFrameLocks noGrp="1"/>
          </p:cNvGraphicFramePr>
          <p:nvPr>
            <p:ph sz="half" idx="2"/>
          </p:nvPr>
        </p:nvGraphicFramePr>
        <p:xfrm>
          <a:off x="838200" y="4054475"/>
          <a:ext cx="7162800" cy="2507615"/>
        </p:xfrm>
        <a:graphic>
          <a:graphicData uri="http://schemas.openxmlformats.org/drawingml/2006/table">
            <a:tbl>
              <a:tblPr/>
              <a:tblGrid>
                <a:gridCol w="2578100">
                  <a:extLst>
                    <a:ext uri="{9D8B030D-6E8A-4147-A177-3AD203B41FA5}">
                      <a16:colId xmlns:a16="http://schemas.microsoft.com/office/drawing/2014/main" val="20000"/>
                    </a:ext>
                  </a:extLst>
                </a:gridCol>
                <a:gridCol w="2435225">
                  <a:extLst>
                    <a:ext uri="{9D8B030D-6E8A-4147-A177-3AD203B41FA5}">
                      <a16:colId xmlns:a16="http://schemas.microsoft.com/office/drawing/2014/main" val="20001"/>
                    </a:ext>
                  </a:extLst>
                </a:gridCol>
                <a:gridCol w="2149475">
                  <a:extLst>
                    <a:ext uri="{9D8B030D-6E8A-4147-A177-3AD203B41FA5}">
                      <a16:colId xmlns:a16="http://schemas.microsoft.com/office/drawing/2014/main" val="20002"/>
                    </a:ext>
                  </a:extLst>
                </a:gridCol>
              </a:tblGrid>
              <a:tr h="587375">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Individuals</a:t>
                      </a:r>
                      <a:br>
                        <a:rPr kumimoji="0" lang="en-US" sz="1400" b="1" i="0" u="none" strike="noStrike" cap="none" normalizeH="0" baseline="0" dirty="0" smtClean="0">
                          <a:ln>
                            <a:noFill/>
                          </a:ln>
                          <a:solidFill>
                            <a:schemeClr val="tx1"/>
                          </a:solidFill>
                          <a:effectLst/>
                          <a:latin typeface="Arial" charset="0"/>
                        </a:rPr>
                      </a:br>
                      <a:r>
                        <a:rPr kumimoji="0" lang="en-US" sz="1400" b="1" i="0" u="none" strike="noStrike" cap="none" normalizeH="0" baseline="0" dirty="0" smtClean="0">
                          <a:ln>
                            <a:noFill/>
                          </a:ln>
                          <a:solidFill>
                            <a:schemeClr val="tx1"/>
                          </a:solidFill>
                          <a:effectLst/>
                          <a:latin typeface="Arial" charset="0"/>
                        </a:rPr>
                        <a:t>in sample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DIAGNOSIS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400" b="1" i="0" u="none" strike="noStrike" cap="none" normalizeH="0" baseline="0" smtClean="0">
                          <a:ln>
                            <a:noFill/>
                          </a:ln>
                          <a:solidFill>
                            <a:schemeClr val="tx1"/>
                          </a:solidFill>
                          <a:effectLst/>
                          <a:latin typeface="Arial" charset="0"/>
                        </a:rPr>
                        <a:t>AGE AT DEATH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3525">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Heart disease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113">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Stroke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5113">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Stroke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3525">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Lung cancer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5113">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Heart disease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5113">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Accident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3525">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Patient 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Diabetes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CC99"/>
                        </a:buClr>
                        <a:buSzPct val="65000"/>
                        <a:buFont typeface="Wingdings" pitchFamily="2" charset="2"/>
                        <a:buNone/>
                        <a:tabLst/>
                      </a:pPr>
                      <a:r>
                        <a:rPr kumimoji="0" lang="en-US" sz="1200" b="0" i="0" u="none" strike="noStrike" cap="none" normalizeH="0" baseline="0" smtClean="0">
                          <a:ln>
                            <a:noFill/>
                          </a:ln>
                          <a:solidFill>
                            <a:schemeClr val="tx1"/>
                          </a:solidFill>
                          <a:effectLst/>
                          <a:latin typeface="Arial" charset="0"/>
                        </a:rPr>
                        <a:t>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3963" name="Text Box 43"/>
          <p:cNvSpPr txBox="1">
            <a:spLocks noChangeArrowheads="1"/>
          </p:cNvSpPr>
          <p:nvPr/>
        </p:nvSpPr>
        <p:spPr bwMode="auto">
          <a:xfrm>
            <a:off x="5562600" y="1905000"/>
            <a:ext cx="2286000" cy="1570038"/>
          </a:xfrm>
          <a:prstGeom prst="rect">
            <a:avLst/>
          </a:prstGeom>
          <a:noFill/>
          <a:ln w="9525">
            <a:noFill/>
            <a:miter lim="800000"/>
            <a:headEnd/>
            <a:tailEnd/>
          </a:ln>
        </p:spPr>
        <p:txBody>
          <a:bodyPr>
            <a:spAutoFit/>
          </a:bodyPr>
          <a:lstStyle/>
          <a:p>
            <a:pPr algn="ctr" eaLnBrk="0" hangingPunct="0">
              <a:spcBef>
                <a:spcPct val="50000"/>
              </a:spcBef>
              <a:defRPr/>
            </a:pPr>
            <a:r>
              <a:rPr lang="en-US" b="1" dirty="0">
                <a:solidFill>
                  <a:schemeClr val="tx2">
                    <a:lumMod val="60000"/>
                    <a:lumOff val="40000"/>
                  </a:schemeClr>
                </a:solidFill>
                <a:latin typeface="Times New Roman" charset="0"/>
              </a:rPr>
              <a:t>Quantitative</a:t>
            </a:r>
            <a:r>
              <a:rPr lang="en-US" sz="2000" b="1" dirty="0">
                <a:solidFill>
                  <a:srgbClr val="996600"/>
                </a:solidFill>
                <a:latin typeface="Times New Roman" charset="0"/>
              </a:rPr>
              <a:t/>
            </a:r>
            <a:br>
              <a:rPr lang="en-US" sz="2000" b="1" dirty="0">
                <a:solidFill>
                  <a:srgbClr val="996600"/>
                </a:solidFill>
                <a:latin typeface="Times New Roman" charset="0"/>
              </a:rPr>
            </a:br>
            <a:r>
              <a:rPr lang="en-US" dirty="0">
                <a:latin typeface="Times New Roman" charset="0"/>
              </a:rPr>
              <a:t>Each individual is attributed a numerical value</a:t>
            </a:r>
          </a:p>
        </p:txBody>
      </p:sp>
      <p:sp>
        <p:nvSpPr>
          <p:cNvPr id="1233964" name="Text Box 44"/>
          <p:cNvSpPr txBox="1">
            <a:spLocks noChangeArrowheads="1"/>
          </p:cNvSpPr>
          <p:nvPr/>
        </p:nvSpPr>
        <p:spPr bwMode="auto">
          <a:xfrm>
            <a:off x="3352800" y="1752600"/>
            <a:ext cx="2057400" cy="2308225"/>
          </a:xfrm>
          <a:prstGeom prst="rect">
            <a:avLst/>
          </a:prstGeom>
          <a:noFill/>
          <a:ln w="9525">
            <a:noFill/>
            <a:miter lim="800000"/>
            <a:headEnd/>
            <a:tailEnd/>
          </a:ln>
        </p:spPr>
        <p:txBody>
          <a:bodyPr>
            <a:spAutoFit/>
          </a:bodyPr>
          <a:lstStyle/>
          <a:p>
            <a:pPr algn="ctr" eaLnBrk="0" hangingPunct="0">
              <a:spcBef>
                <a:spcPct val="50000"/>
              </a:spcBef>
              <a:defRPr/>
            </a:pPr>
            <a:r>
              <a:rPr lang="en-US" b="1" dirty="0">
                <a:solidFill>
                  <a:schemeClr val="tx2">
                    <a:lumMod val="60000"/>
                    <a:lumOff val="40000"/>
                  </a:schemeClr>
                </a:solidFill>
                <a:latin typeface="Times New Roman" charset="0"/>
              </a:rPr>
              <a:t>Categorical</a:t>
            </a:r>
            <a:r>
              <a:rPr lang="en-US" sz="2000" b="1" dirty="0">
                <a:solidFill>
                  <a:srgbClr val="996600"/>
                </a:solidFill>
                <a:latin typeface="Times New Roman" charset="0"/>
              </a:rPr>
              <a:t/>
            </a:r>
            <a:br>
              <a:rPr lang="en-US" sz="2000" b="1" dirty="0">
                <a:solidFill>
                  <a:srgbClr val="996600"/>
                </a:solidFill>
                <a:latin typeface="Times New Roman" charset="0"/>
              </a:rPr>
            </a:br>
            <a:r>
              <a:rPr lang="en-US" dirty="0">
                <a:latin typeface="Times New Roman" charset="0"/>
              </a:rPr>
              <a:t>Each individual is assigned to one of several categories</a:t>
            </a:r>
          </a:p>
        </p:txBody>
      </p:sp>
      <p:sp>
        <p:nvSpPr>
          <p:cNvPr id="52267" name="Title 9"/>
          <p:cNvSpPr>
            <a:spLocks noGrp="1"/>
          </p:cNvSpPr>
          <p:nvPr>
            <p:ph type="title"/>
          </p:nvPr>
        </p:nvSpPr>
        <p:spPr/>
        <p:txBody>
          <a:bodyPr/>
          <a:lstStyle/>
          <a:p>
            <a:r>
              <a:rPr lang="en-US" smtClean="0"/>
              <a:t>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3964"/>
                                        </p:tgtEl>
                                        <p:attrNameLst>
                                          <p:attrName>style.visibility</p:attrName>
                                        </p:attrNameLst>
                                      </p:cBhvr>
                                      <p:to>
                                        <p:strVal val="visible"/>
                                      </p:to>
                                    </p:set>
                                    <p:anim calcmode="lin" valueType="num">
                                      <p:cBhvr additive="base">
                                        <p:cTn id="7" dur="500" fill="hold"/>
                                        <p:tgtEl>
                                          <p:spTgt spid="1233964"/>
                                        </p:tgtEl>
                                        <p:attrNameLst>
                                          <p:attrName>ppt_x</p:attrName>
                                        </p:attrNameLst>
                                      </p:cBhvr>
                                      <p:tavLst>
                                        <p:tav tm="0">
                                          <p:val>
                                            <p:strVal val="#ppt_x"/>
                                          </p:val>
                                        </p:tav>
                                        <p:tav tm="100000">
                                          <p:val>
                                            <p:strVal val="#ppt_x"/>
                                          </p:val>
                                        </p:tav>
                                      </p:tavLst>
                                    </p:anim>
                                    <p:anim calcmode="lin" valueType="num">
                                      <p:cBhvr additive="base">
                                        <p:cTn id="8" dur="500" fill="hold"/>
                                        <p:tgtEl>
                                          <p:spTgt spid="12339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3963"/>
                                        </p:tgtEl>
                                        <p:attrNameLst>
                                          <p:attrName>style.visibility</p:attrName>
                                        </p:attrNameLst>
                                      </p:cBhvr>
                                      <p:to>
                                        <p:strVal val="visible"/>
                                      </p:to>
                                    </p:set>
                                    <p:anim calcmode="lin" valueType="num">
                                      <p:cBhvr additive="base">
                                        <p:cTn id="13" dur="500" fill="hold"/>
                                        <p:tgtEl>
                                          <p:spTgt spid="1233963"/>
                                        </p:tgtEl>
                                        <p:attrNameLst>
                                          <p:attrName>ppt_x</p:attrName>
                                        </p:attrNameLst>
                                      </p:cBhvr>
                                      <p:tavLst>
                                        <p:tav tm="0">
                                          <p:val>
                                            <p:strVal val="#ppt_x"/>
                                          </p:val>
                                        </p:tav>
                                        <p:tav tm="100000">
                                          <p:val>
                                            <p:strVal val="#ppt_x"/>
                                          </p:val>
                                        </p:tav>
                                      </p:tavLst>
                                    </p:anim>
                                    <p:anim calcmode="lin" valueType="num">
                                      <p:cBhvr additive="base">
                                        <p:cTn id="14" dur="500" fill="hold"/>
                                        <p:tgtEl>
                                          <p:spTgt spid="1233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63" grpId="0"/>
      <p:bldP spid="12339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Measurement</a:t>
            </a:r>
            <a:endParaRPr lang="en-US" dirty="0"/>
          </a:p>
        </p:txBody>
      </p:sp>
      <p:sp>
        <p:nvSpPr>
          <p:cNvPr id="3" name="Content Placeholder 2"/>
          <p:cNvSpPr>
            <a:spLocks noGrp="1"/>
          </p:cNvSpPr>
          <p:nvPr>
            <p:ph idx="1"/>
          </p:nvPr>
        </p:nvSpPr>
        <p:spPr/>
        <p:txBody>
          <a:bodyPr/>
          <a:lstStyle/>
          <a:p>
            <a:r>
              <a:rPr lang="en-US" dirty="0"/>
              <a:t>Quantitative or Measurement</a:t>
            </a:r>
          </a:p>
          <a:p>
            <a:pPr lvl="1"/>
            <a:r>
              <a:rPr lang="en-US" dirty="0"/>
              <a:t>Interval</a:t>
            </a:r>
          </a:p>
          <a:p>
            <a:pPr lvl="1"/>
            <a:r>
              <a:rPr lang="en-US" dirty="0" smtClean="0"/>
              <a:t>Ratio</a:t>
            </a:r>
          </a:p>
          <a:p>
            <a:r>
              <a:rPr lang="en-US" dirty="0"/>
              <a:t>Categorical or Qualitative</a:t>
            </a:r>
          </a:p>
          <a:p>
            <a:pPr lvl="1"/>
            <a:r>
              <a:rPr lang="en-US" dirty="0"/>
              <a:t>Nominal</a:t>
            </a:r>
          </a:p>
          <a:p>
            <a:pPr lvl="1"/>
            <a:r>
              <a:rPr lang="en-US" dirty="0" smtClean="0"/>
              <a:t>Ordinal</a:t>
            </a:r>
            <a:endParaRPr lang="en-US" dirty="0"/>
          </a:p>
          <a:p>
            <a:pPr lvl="1"/>
            <a:endParaRPr lang="en-US" dirty="0" smtClean="0"/>
          </a:p>
          <a:p>
            <a:pPr lvl="1"/>
            <a:endParaRPr lang="en-US" dirty="0"/>
          </a:p>
          <a:p>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52</a:t>
            </a:fld>
            <a:endParaRPr lang="en-US"/>
          </a:p>
        </p:txBody>
      </p:sp>
    </p:spTree>
    <p:extLst>
      <p:ext uri="{BB962C8B-B14F-4D97-AF65-F5344CB8AC3E}">
        <p14:creationId xmlns:p14="http://schemas.microsoft.com/office/powerpoint/2010/main" val="36587586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a:spLocks noGrp="1"/>
          </p:cNvSpPr>
          <p:nvPr>
            <p:ph type="sldNum" sz="quarter" idx="10"/>
          </p:nvPr>
        </p:nvSpPr>
        <p:spPr>
          <a:noFill/>
        </p:spPr>
        <p:txBody>
          <a:bodyPr/>
          <a:lstStyle/>
          <a:p>
            <a:fld id="{6ADFB63B-0308-4C1A-825D-0BE577583DF3}" type="slidenum">
              <a:rPr lang="en-US" smtClean="0"/>
              <a:pPr/>
              <a:t>53</a:t>
            </a:fld>
            <a:endParaRPr lang="en-US" smtClean="0"/>
          </a:p>
        </p:txBody>
      </p:sp>
      <p:sp>
        <p:nvSpPr>
          <p:cNvPr id="53251"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53252"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53253"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54"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55"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56"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57"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58"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59"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60"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61"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62"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63"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53264"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53265" name="Rectangle 20"/>
          <p:cNvSpPr>
            <a:spLocks noGrp="1" noChangeArrowheads="1"/>
          </p:cNvSpPr>
          <p:nvPr>
            <p:ph type="title"/>
          </p:nvPr>
        </p:nvSpPr>
        <p:spPr/>
        <p:txBody>
          <a:bodyPr/>
          <a:lstStyle/>
          <a:p>
            <a:r>
              <a:rPr lang="en-US" dirty="0" smtClean="0"/>
              <a:t>Examples</a:t>
            </a:r>
          </a:p>
        </p:txBody>
      </p:sp>
      <p:sp>
        <p:nvSpPr>
          <p:cNvPr id="53266" name="Rectangle 21"/>
          <p:cNvSpPr>
            <a:spLocks noGrp="1" noChangeArrowheads="1"/>
          </p:cNvSpPr>
          <p:nvPr>
            <p:ph type="body" sz="half" idx="1"/>
          </p:nvPr>
        </p:nvSpPr>
        <p:spPr/>
        <p:txBody>
          <a:bodyPr/>
          <a:lstStyle/>
          <a:p>
            <a:pPr marL="457200" indent="-457200">
              <a:buFont typeface="+mj-lt"/>
              <a:buAutoNum type="arabicPeriod"/>
            </a:pPr>
            <a:r>
              <a:rPr lang="en-US" sz="2400" dirty="0" smtClean="0"/>
              <a:t>935,935 workers on U.S. soil</a:t>
            </a:r>
          </a:p>
          <a:p>
            <a:pPr marL="457200" indent="-457200">
              <a:buFont typeface="+mj-lt"/>
              <a:buAutoNum type="arabicPeriod"/>
            </a:pPr>
            <a:r>
              <a:rPr lang="en-US" sz="2400" dirty="0"/>
              <a:t>Ezekiel </a:t>
            </a:r>
            <a:r>
              <a:rPr lang="en-US" sz="2400" dirty="0" smtClean="0"/>
              <a:t>Elliott wears number 21, </a:t>
            </a:r>
            <a:r>
              <a:rPr lang="en-US" sz="2400" dirty="0" err="1" smtClean="0"/>
              <a:t>Dak</a:t>
            </a:r>
            <a:r>
              <a:rPr lang="en-US" sz="2400" dirty="0" smtClean="0"/>
              <a:t> Prescott is number 4</a:t>
            </a:r>
          </a:p>
          <a:p>
            <a:pPr marL="457200" indent="-457200">
              <a:buFont typeface="+mj-lt"/>
              <a:buAutoNum type="arabicPeriod"/>
            </a:pPr>
            <a:r>
              <a:rPr lang="en-US" sz="2400" dirty="0" smtClean="0"/>
              <a:t>Education is largest department, business is second</a:t>
            </a:r>
          </a:p>
          <a:p>
            <a:pPr marL="457200" indent="-457200">
              <a:buFont typeface="+mj-lt"/>
              <a:buAutoNum type="arabicPeriod"/>
            </a:pPr>
            <a:r>
              <a:rPr lang="en-US" sz="2400" dirty="0" smtClean="0"/>
              <a:t>My </a:t>
            </a:r>
            <a:r>
              <a:rPr lang="en-US" sz="2400" dirty="0" err="1" smtClean="0"/>
              <a:t>cabina</a:t>
            </a:r>
            <a:r>
              <a:rPr lang="en-US" sz="2400" dirty="0" smtClean="0"/>
              <a:t> in Costa Rica cost 2500 </a:t>
            </a:r>
            <a:r>
              <a:rPr lang="en-US" sz="2400" dirty="0" err="1" smtClean="0"/>
              <a:t>colones</a:t>
            </a:r>
            <a:r>
              <a:rPr lang="en-US" sz="2400" dirty="0" smtClean="0"/>
              <a:t>.</a:t>
            </a:r>
          </a:p>
        </p:txBody>
      </p:sp>
      <p:sp>
        <p:nvSpPr>
          <p:cNvPr id="53267" name="Rectangle 22"/>
          <p:cNvSpPr>
            <a:spLocks noGrp="1" noChangeArrowheads="1"/>
          </p:cNvSpPr>
          <p:nvPr>
            <p:ph type="body" sz="half" idx="2"/>
          </p:nvPr>
        </p:nvSpPr>
        <p:spPr/>
        <p:txBody>
          <a:bodyPr/>
          <a:lstStyle/>
          <a:p>
            <a:pPr marL="457200" indent="-457200">
              <a:buFont typeface="+mj-lt"/>
              <a:buAutoNum type="arabicPeriod" startAt="5"/>
            </a:pPr>
            <a:r>
              <a:rPr lang="en-US" sz="2400" dirty="0" smtClean="0"/>
              <a:t>Miriam is 5 feet 4 inches tall</a:t>
            </a:r>
          </a:p>
          <a:p>
            <a:pPr marL="457200" indent="-457200">
              <a:buFont typeface="+mj-lt"/>
              <a:buAutoNum type="arabicPeriod" startAt="5"/>
            </a:pPr>
            <a:r>
              <a:rPr lang="en-US" sz="2400" dirty="0" smtClean="0"/>
              <a:t>Tom is the tallest person at his work</a:t>
            </a:r>
          </a:p>
          <a:p>
            <a:pPr marL="457200" indent="-457200">
              <a:buFont typeface="+mj-lt"/>
              <a:buAutoNum type="arabicPeriod" startAt="5"/>
            </a:pPr>
            <a:r>
              <a:rPr lang="en-US" sz="2400" dirty="0" smtClean="0"/>
              <a:t>Wednesday’s most active stock was Bed, Bath and Beyond</a:t>
            </a:r>
          </a:p>
          <a:p>
            <a:pPr marL="457200" indent="-457200">
              <a:buFont typeface="+mj-lt"/>
              <a:buAutoNum type="arabicPeriod" startAt="5"/>
            </a:pPr>
            <a:r>
              <a:rPr lang="en-US" sz="2400" dirty="0" smtClean="0"/>
              <a:t>Bed, Bath and Beyond traded 55,300,000 shares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p:spPr>
        <p:txBody>
          <a:bodyPr/>
          <a:lstStyle/>
          <a:p>
            <a:fld id="{6B18A7E2-06B1-43F7-9D53-5F29807B3479}" type="slidenum">
              <a:rPr lang="en-US" smtClean="0"/>
              <a:pPr/>
              <a:t>54</a:t>
            </a:fld>
            <a:endParaRPr lang="en-US" smtClean="0"/>
          </a:p>
        </p:txBody>
      </p:sp>
      <p:sp>
        <p:nvSpPr>
          <p:cNvPr id="33795"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33796"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33797"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798"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799"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800"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801"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802"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803"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804"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805"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806"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807"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33808"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33809" name="Rectangle 17"/>
          <p:cNvSpPr>
            <a:spLocks noGrp="1" noChangeArrowheads="1"/>
          </p:cNvSpPr>
          <p:nvPr>
            <p:ph type="title"/>
          </p:nvPr>
        </p:nvSpPr>
        <p:spPr/>
        <p:txBody>
          <a:bodyPr anchor="ctr"/>
          <a:lstStyle/>
          <a:p>
            <a:pPr algn="ctr"/>
            <a:r>
              <a:rPr lang="en-US" smtClean="0"/>
              <a:t>Descriptive versus Inferential</a:t>
            </a:r>
          </a:p>
        </p:txBody>
      </p:sp>
      <p:sp>
        <p:nvSpPr>
          <p:cNvPr id="33810" name="Rectangle 18"/>
          <p:cNvSpPr>
            <a:spLocks noGrp="1" noChangeArrowheads="1"/>
          </p:cNvSpPr>
          <p:nvPr>
            <p:ph type="body" idx="1"/>
          </p:nvPr>
        </p:nvSpPr>
        <p:spPr/>
        <p:txBody>
          <a:bodyPr/>
          <a:lstStyle/>
          <a:p>
            <a:r>
              <a:rPr lang="en-US" sz="3600" b="1" smtClean="0">
                <a:solidFill>
                  <a:schemeClr val="hlink"/>
                </a:solidFill>
              </a:rPr>
              <a:t>Descriptive statistics</a:t>
            </a:r>
            <a:r>
              <a:rPr lang="en-US" smtClean="0"/>
              <a:t>: methods used to describe the data that has been collected.</a:t>
            </a:r>
          </a:p>
          <a:p>
            <a:r>
              <a:rPr lang="en-US" sz="3600" b="1" smtClean="0">
                <a:solidFill>
                  <a:schemeClr val="hlink"/>
                </a:solidFill>
              </a:rPr>
              <a:t>Inferential statistics</a:t>
            </a:r>
            <a:r>
              <a:rPr lang="en-US" smtClean="0"/>
              <a:t>: estimating population parameters based on sample statistics.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Descriptive Statistics </a:t>
            </a:r>
          </a:p>
        </p:txBody>
      </p:sp>
      <p:sp>
        <p:nvSpPr>
          <p:cNvPr id="35843" name="Content Placeholder 2"/>
          <p:cNvSpPr>
            <a:spLocks noGrp="1"/>
          </p:cNvSpPr>
          <p:nvPr>
            <p:ph idx="1"/>
          </p:nvPr>
        </p:nvSpPr>
        <p:spPr/>
        <p:txBody>
          <a:bodyPr/>
          <a:lstStyle/>
          <a:p>
            <a:r>
              <a:rPr lang="en-US" dirty="0" smtClean="0"/>
              <a:t> Wendy’s world's third largest hamburger fast food chain with approximately 6,700 locations following </a:t>
            </a:r>
            <a:r>
              <a:rPr lang="en-US" dirty="0" smtClean="0">
                <a:hlinkClick r:id="rId2" action="ppaction://hlinkfile" tooltip="McDonald's"/>
              </a:rPr>
              <a:t>McDonald's</a:t>
            </a:r>
            <a:r>
              <a:rPr lang="en-US" dirty="0" smtClean="0"/>
              <a:t> 36,615 locations and </a:t>
            </a:r>
            <a:r>
              <a:rPr lang="en-US" dirty="0" smtClean="0">
                <a:hlinkClick r:id="rId3" action="ppaction://hlinkfile" tooltip="Burger King"/>
              </a:rPr>
              <a:t>Burger King</a:t>
            </a:r>
            <a:r>
              <a:rPr lang="en-US" dirty="0" smtClean="0"/>
              <a:t>'s 15,243 locations.</a:t>
            </a:r>
          </a:p>
        </p:txBody>
      </p:sp>
      <p:sp>
        <p:nvSpPr>
          <p:cNvPr id="35844" name="Slide Number Placeholder 3"/>
          <p:cNvSpPr>
            <a:spLocks noGrp="1"/>
          </p:cNvSpPr>
          <p:nvPr>
            <p:ph type="sldNum" sz="quarter" idx="10"/>
          </p:nvPr>
        </p:nvSpPr>
        <p:spPr>
          <a:noFill/>
        </p:spPr>
        <p:txBody>
          <a:bodyPr/>
          <a:lstStyle/>
          <a:p>
            <a:fld id="{2AABB9BF-C828-4208-AADF-7B23F233E1B1}" type="slidenum">
              <a:rPr lang="en-US" smtClean="0"/>
              <a:pPr/>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p>
            <a:fld id="{3C5CDB16-374E-4902-8F46-D1547E321262}" type="slidenum">
              <a:rPr lang="en-US" smtClean="0"/>
              <a:pPr/>
              <a:t>56</a:t>
            </a:fld>
            <a:endParaRPr lang="en-US" smtClean="0"/>
          </a:p>
        </p:txBody>
      </p:sp>
      <p:sp>
        <p:nvSpPr>
          <p:cNvPr id="36867" name="Rectangle 1028"/>
          <p:cNvSpPr>
            <a:spLocks noGrp="1" noChangeArrowheads="1"/>
          </p:cNvSpPr>
          <p:nvPr>
            <p:ph type="title"/>
          </p:nvPr>
        </p:nvSpPr>
        <p:spPr/>
        <p:txBody>
          <a:bodyPr/>
          <a:lstStyle/>
          <a:p>
            <a:r>
              <a:rPr lang="en-US" smtClean="0"/>
              <a:t>Inferential statistics</a:t>
            </a:r>
          </a:p>
        </p:txBody>
      </p:sp>
      <p:sp>
        <p:nvSpPr>
          <p:cNvPr id="36868" name="Rectangle 1029"/>
          <p:cNvSpPr>
            <a:spLocks noGrp="1" noChangeArrowheads="1"/>
          </p:cNvSpPr>
          <p:nvPr>
            <p:ph type="body" idx="1"/>
          </p:nvPr>
        </p:nvSpPr>
        <p:spPr/>
        <p:txBody>
          <a:bodyPr/>
          <a:lstStyle/>
          <a:p>
            <a:r>
              <a:rPr lang="en-US" sz="2800" dirty="0" smtClean="0"/>
              <a:t>Students in Fall 2003 liked the </a:t>
            </a:r>
            <a:r>
              <a:rPr lang="en-US" sz="2800" i="1" dirty="0" smtClean="0"/>
              <a:t>New York Times</a:t>
            </a:r>
            <a:r>
              <a:rPr lang="en-US" sz="2800" dirty="0" smtClean="0"/>
              <a:t>, I infer others will</a:t>
            </a:r>
          </a:p>
          <a:p>
            <a:r>
              <a:rPr lang="en-US" sz="2800" dirty="0" smtClean="0"/>
              <a:t>According to Rasmussen 1/8/2017 58% approve of President Obama and 40% disapprove </a:t>
            </a:r>
          </a:p>
          <a:p>
            <a:r>
              <a:rPr lang="en-US" sz="2800" dirty="0" smtClean="0"/>
              <a:t>“At McDonald's restaurants</a:t>
            </a:r>
            <a:r>
              <a:rPr lang="en-US" sz="2800" dirty="0"/>
              <a:t>. We brainstorm and test hundreds of </a:t>
            </a:r>
            <a:r>
              <a:rPr lang="en-US" sz="2800" dirty="0" smtClean="0"/>
              <a:t>menu </a:t>
            </a:r>
            <a:r>
              <a:rPr lang="en-US" sz="2400" dirty="0" smtClean="0"/>
              <a:t>items </a:t>
            </a:r>
            <a:r>
              <a:rPr lang="en-US" sz="2400" dirty="0"/>
              <a:t>each </a:t>
            </a:r>
            <a:r>
              <a:rPr lang="en-US" sz="2400" dirty="0" smtClean="0"/>
              <a:t>month”</a:t>
            </a:r>
          </a:p>
          <a:p>
            <a:endParaRPr lang="en-US" sz="2800"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fld id="{17B9839B-8DCD-4F38-9C00-3B9B4D089322}" type="slidenum">
              <a:rPr lang="en-US" smtClean="0"/>
              <a:pPr/>
              <a:t>57</a:t>
            </a:fld>
            <a:endParaRPr lang="en-US" smtClean="0"/>
          </a:p>
        </p:txBody>
      </p:sp>
      <p:sp>
        <p:nvSpPr>
          <p:cNvPr id="40963"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40964"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40965"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66"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67"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68"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69"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70"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71"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72"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73"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74"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75"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0976"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0977" name="Rectangle 19"/>
          <p:cNvSpPr>
            <a:spLocks noGrp="1" noChangeArrowheads="1"/>
          </p:cNvSpPr>
          <p:nvPr>
            <p:ph type="title"/>
          </p:nvPr>
        </p:nvSpPr>
        <p:spPr/>
        <p:txBody>
          <a:bodyPr/>
          <a:lstStyle/>
          <a:p>
            <a:r>
              <a:rPr lang="en-US" smtClean="0"/>
              <a:t>Inferential Statistics</a:t>
            </a:r>
          </a:p>
        </p:txBody>
      </p:sp>
      <p:sp>
        <p:nvSpPr>
          <p:cNvPr id="40978" name="Rectangle 20"/>
          <p:cNvSpPr>
            <a:spLocks noGrp="1" noChangeArrowheads="1"/>
          </p:cNvSpPr>
          <p:nvPr>
            <p:ph type="body" idx="1"/>
          </p:nvPr>
        </p:nvSpPr>
        <p:spPr/>
        <p:txBody>
          <a:bodyPr/>
          <a:lstStyle/>
          <a:p>
            <a:r>
              <a:rPr lang="en-US" dirty="0" smtClean="0"/>
              <a:t>Population: a group of objects or individuals that can be measured</a:t>
            </a:r>
          </a:p>
          <a:p>
            <a:r>
              <a:rPr lang="en-US" dirty="0" smtClean="0"/>
              <a:t>Individuals: the objects described by a set of data.  Individuals may be people, animals or things</a:t>
            </a:r>
          </a:p>
          <a:p>
            <a:r>
              <a:rPr lang="en-US" dirty="0" smtClean="0"/>
              <a:t>Sample: a sub-group of objects subjects or individuals.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F4A0023B-7EA5-4922-8628-8B5595F99158}" type="slidenum">
              <a:rPr lang="en-US" smtClean="0"/>
              <a:pPr>
                <a:defRPr/>
              </a:pPr>
              <a:t>58</a:t>
            </a:fld>
            <a:endParaRPr lang="en-US"/>
          </a:p>
        </p:txBody>
      </p:sp>
      <p:pic>
        <p:nvPicPr>
          <p:cNvPr id="6" name="Picture 5"/>
          <p:cNvPicPr>
            <a:picLocks noChangeAspect="1"/>
          </p:cNvPicPr>
          <p:nvPr/>
        </p:nvPicPr>
        <p:blipFill>
          <a:blip r:embed="rId2"/>
          <a:stretch>
            <a:fillRect/>
          </a:stretch>
        </p:blipFill>
        <p:spPr>
          <a:xfrm>
            <a:off x="1047923" y="533400"/>
            <a:ext cx="3609297" cy="5867400"/>
          </a:xfrm>
          <a:prstGeom prst="rect">
            <a:avLst/>
          </a:prstGeom>
        </p:spPr>
      </p:pic>
    </p:spTree>
    <p:extLst>
      <p:ext uri="{BB962C8B-B14F-4D97-AF65-F5344CB8AC3E}">
        <p14:creationId xmlns:p14="http://schemas.microsoft.com/office/powerpoint/2010/main" val="1050923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0"/>
          </p:nvPr>
        </p:nvSpPr>
        <p:spPr>
          <a:noFill/>
        </p:spPr>
        <p:txBody>
          <a:bodyPr/>
          <a:lstStyle/>
          <a:p>
            <a:fld id="{2636AA35-A641-4C99-858C-0180856C2511}" type="slidenum">
              <a:rPr lang="en-US" smtClean="0"/>
              <a:pPr/>
              <a:t>59</a:t>
            </a:fld>
            <a:endParaRPr lang="en-US" smtClean="0"/>
          </a:p>
        </p:txBody>
      </p:sp>
      <p:grpSp>
        <p:nvGrpSpPr>
          <p:cNvPr id="41987" name="Group 6"/>
          <p:cNvGrpSpPr>
            <a:grpSpLocks/>
          </p:cNvGrpSpPr>
          <p:nvPr/>
        </p:nvGrpSpPr>
        <p:grpSpPr bwMode="auto">
          <a:xfrm>
            <a:off x="533400" y="228600"/>
            <a:ext cx="8077200" cy="6400800"/>
            <a:chOff x="336" y="288"/>
            <a:chExt cx="5088" cy="4032"/>
          </a:xfrm>
        </p:grpSpPr>
        <p:sp>
          <p:nvSpPr>
            <p:cNvPr id="41988" name="AutoShape 2"/>
            <p:cNvSpPr>
              <a:spLocks noChangeArrowheads="1"/>
            </p:cNvSpPr>
            <p:nvPr/>
          </p:nvSpPr>
          <p:spPr bwMode="auto">
            <a:xfrm>
              <a:off x="336" y="288"/>
              <a:ext cx="5088" cy="4032"/>
            </a:xfrm>
            <a:prstGeom prst="octagon">
              <a:avLst>
                <a:gd name="adj" fmla="val 29287"/>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41989" name="Text Box 3"/>
            <p:cNvSpPr txBox="1">
              <a:spLocks noChangeArrowheads="1"/>
            </p:cNvSpPr>
            <p:nvPr/>
          </p:nvSpPr>
          <p:spPr bwMode="auto">
            <a:xfrm>
              <a:off x="1536" y="864"/>
              <a:ext cx="2064" cy="327"/>
            </a:xfrm>
            <a:prstGeom prst="rect">
              <a:avLst/>
            </a:prstGeom>
            <a:noFill/>
            <a:ln w="12700">
              <a:noFill/>
              <a:miter lim="800000"/>
              <a:headEnd/>
              <a:tailEnd/>
            </a:ln>
          </p:spPr>
          <p:txBody>
            <a:bodyPr>
              <a:spAutoFit/>
            </a:bodyPr>
            <a:lstStyle/>
            <a:p>
              <a:pPr eaLnBrk="0" hangingPunct="0">
                <a:spcBef>
                  <a:spcPct val="50000"/>
                </a:spcBef>
              </a:pPr>
              <a:r>
                <a:rPr lang="en-US" sz="2800" b="1">
                  <a:solidFill>
                    <a:srgbClr val="663300"/>
                  </a:solidFill>
                </a:rPr>
                <a:t>Population</a:t>
              </a:r>
            </a:p>
          </p:txBody>
        </p:sp>
        <p:sp>
          <p:nvSpPr>
            <p:cNvPr id="41990" name="AutoShape 4"/>
            <p:cNvSpPr>
              <a:spLocks noChangeArrowheads="1"/>
            </p:cNvSpPr>
            <p:nvPr/>
          </p:nvSpPr>
          <p:spPr bwMode="auto">
            <a:xfrm>
              <a:off x="3072" y="2016"/>
              <a:ext cx="1056" cy="768"/>
            </a:xfrm>
            <a:prstGeom prst="octagon">
              <a:avLst>
                <a:gd name="adj" fmla="val 29287"/>
              </a:avLst>
            </a:prstGeom>
            <a:solidFill>
              <a:srgbClr val="663300"/>
            </a:solidFill>
            <a:ln w="12700">
              <a:solidFill>
                <a:schemeClr val="tx1"/>
              </a:solidFill>
              <a:miter lim="800000"/>
              <a:headEnd/>
              <a:tailEnd/>
            </a:ln>
          </p:spPr>
          <p:txBody>
            <a:bodyPr wrap="none" anchor="ctr"/>
            <a:lstStyle/>
            <a:p>
              <a:pPr eaLnBrk="0" hangingPunct="0"/>
              <a:endParaRPr lang="en-US"/>
            </a:p>
          </p:txBody>
        </p:sp>
        <p:sp>
          <p:nvSpPr>
            <p:cNvPr id="41991" name="Text Box 5"/>
            <p:cNvSpPr txBox="1">
              <a:spLocks noChangeArrowheads="1"/>
            </p:cNvSpPr>
            <p:nvPr/>
          </p:nvSpPr>
          <p:spPr bwMode="auto">
            <a:xfrm>
              <a:off x="3216" y="2208"/>
              <a:ext cx="912" cy="327"/>
            </a:xfrm>
            <a:prstGeom prst="rect">
              <a:avLst/>
            </a:prstGeom>
            <a:noFill/>
            <a:ln w="12700">
              <a:noFill/>
              <a:miter lim="800000"/>
              <a:headEnd/>
              <a:tailEnd/>
            </a:ln>
          </p:spPr>
          <p:txBody>
            <a:bodyPr>
              <a:spAutoFit/>
            </a:bodyPr>
            <a:lstStyle/>
            <a:p>
              <a:pPr eaLnBrk="0" hangingPunct="0">
                <a:spcBef>
                  <a:spcPct val="50000"/>
                </a:spcBef>
              </a:pPr>
              <a:r>
                <a:rPr lang="en-US" sz="2800" b="1"/>
                <a:t>Sample</a:t>
              </a:r>
              <a:r>
                <a:rPr lang="en-US"/>
                <a:t> </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515"/>
            <a:ext cx="9144000"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6</a:t>
            </a:fld>
            <a:endParaRPr lang="en-US"/>
          </a:p>
        </p:txBody>
      </p:sp>
    </p:spTree>
    <p:extLst>
      <p:ext uri="{BB962C8B-B14F-4D97-AF65-F5344CB8AC3E}">
        <p14:creationId xmlns:p14="http://schemas.microsoft.com/office/powerpoint/2010/main" val="3732405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p>
            <a:fld id="{9A2975A8-8291-43BD-8D11-225162F73EDA}" type="slidenum">
              <a:rPr lang="en-US" smtClean="0"/>
              <a:pPr/>
              <a:t>60</a:t>
            </a:fld>
            <a:endParaRPr lang="en-US" smtClean="0"/>
          </a:p>
        </p:txBody>
      </p:sp>
      <p:sp>
        <p:nvSpPr>
          <p:cNvPr id="43011" name="Rectangle 1026"/>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43012" name="Rectangle 1028"/>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43013" name="Rectangle 102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14" name="Rectangle 103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15" name="Rectangle 103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16" name="Rectangle 103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17" name="Rectangle 103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18" name="Rectangle 103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19" name="Rectangle 103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20" name="Rectangle 103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21" name="Rectangle 103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22" name="Rectangle 103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23" name="Rectangle 103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43024" name="Rectangle 104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43025" name="Rectangle 1043"/>
          <p:cNvSpPr>
            <a:spLocks noGrp="1" noChangeArrowheads="1"/>
          </p:cNvSpPr>
          <p:nvPr>
            <p:ph type="title"/>
          </p:nvPr>
        </p:nvSpPr>
        <p:spPr/>
        <p:txBody>
          <a:bodyPr/>
          <a:lstStyle/>
          <a:p>
            <a:r>
              <a:rPr lang="en-US" smtClean="0"/>
              <a:t>Characteristics of data</a:t>
            </a:r>
          </a:p>
        </p:txBody>
      </p:sp>
      <p:sp>
        <p:nvSpPr>
          <p:cNvPr id="43026" name="Rectangle 1044"/>
          <p:cNvSpPr>
            <a:spLocks noGrp="1" noChangeArrowheads="1"/>
          </p:cNvSpPr>
          <p:nvPr>
            <p:ph type="body" idx="1"/>
          </p:nvPr>
        </p:nvSpPr>
        <p:spPr/>
        <p:txBody>
          <a:bodyPr/>
          <a:lstStyle/>
          <a:p>
            <a:r>
              <a:rPr lang="en-US" smtClean="0"/>
              <a:t>Parameter: measurable characteristic of a population.  A number that describes the population</a:t>
            </a:r>
          </a:p>
          <a:p>
            <a:r>
              <a:rPr lang="en-US" smtClean="0"/>
              <a:t>Statistic: measurable characteristic of a sample.  A number that describes the sample and can be computed from sample data.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a:spLocks noGrp="1"/>
          </p:cNvSpPr>
          <p:nvPr>
            <p:ph type="sldNum" sz="quarter" idx="10"/>
          </p:nvPr>
        </p:nvSpPr>
        <p:spPr>
          <a:noFill/>
        </p:spPr>
        <p:txBody>
          <a:bodyPr/>
          <a:lstStyle/>
          <a:p>
            <a:fld id="{82E24286-A58D-4EB9-BA12-ABF435FDBA7D}" type="slidenum">
              <a:rPr lang="en-US" smtClean="0"/>
              <a:pPr/>
              <a:t>61</a:t>
            </a:fld>
            <a:endParaRPr lang="en-US" smtClean="0"/>
          </a:p>
        </p:txBody>
      </p:sp>
      <p:sp>
        <p:nvSpPr>
          <p:cNvPr id="44035" name="AutoShape 3"/>
          <p:cNvSpPr>
            <a:spLocks noChangeArrowheads="1"/>
          </p:cNvSpPr>
          <p:nvPr/>
        </p:nvSpPr>
        <p:spPr bwMode="auto">
          <a:xfrm>
            <a:off x="533400" y="457200"/>
            <a:ext cx="8077200" cy="6019800"/>
          </a:xfrm>
          <a:prstGeom prst="octagon">
            <a:avLst>
              <a:gd name="adj" fmla="val 29287"/>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44036" name="Text Box 4"/>
          <p:cNvSpPr txBox="1">
            <a:spLocks noChangeArrowheads="1"/>
          </p:cNvSpPr>
          <p:nvPr/>
        </p:nvSpPr>
        <p:spPr bwMode="auto">
          <a:xfrm>
            <a:off x="2438400" y="1371600"/>
            <a:ext cx="3276600" cy="1006475"/>
          </a:xfrm>
          <a:prstGeom prst="rect">
            <a:avLst/>
          </a:prstGeom>
          <a:noFill/>
          <a:ln w="12700">
            <a:noFill/>
            <a:miter lim="800000"/>
            <a:headEnd/>
            <a:tailEnd/>
          </a:ln>
        </p:spPr>
        <p:txBody>
          <a:bodyPr>
            <a:spAutoFit/>
          </a:bodyPr>
          <a:lstStyle/>
          <a:p>
            <a:pPr eaLnBrk="0" hangingPunct="0">
              <a:spcBef>
                <a:spcPct val="50000"/>
              </a:spcBef>
            </a:pPr>
            <a:r>
              <a:rPr lang="en-US" sz="2800" b="1">
                <a:solidFill>
                  <a:srgbClr val="663300"/>
                </a:solidFill>
              </a:rPr>
              <a:t>Population</a:t>
            </a:r>
            <a:br>
              <a:rPr lang="en-US" sz="2800" b="1">
                <a:solidFill>
                  <a:srgbClr val="663300"/>
                </a:solidFill>
              </a:rPr>
            </a:br>
            <a:r>
              <a:rPr lang="en-US" sz="3200" b="1">
                <a:solidFill>
                  <a:srgbClr val="663300"/>
                </a:solidFill>
              </a:rPr>
              <a:t>Parameter</a:t>
            </a:r>
          </a:p>
        </p:txBody>
      </p:sp>
      <p:sp>
        <p:nvSpPr>
          <p:cNvPr id="44037" name="AutoShape 5"/>
          <p:cNvSpPr>
            <a:spLocks noChangeArrowheads="1"/>
          </p:cNvSpPr>
          <p:nvPr/>
        </p:nvSpPr>
        <p:spPr bwMode="auto">
          <a:xfrm>
            <a:off x="4876800" y="3200400"/>
            <a:ext cx="1905000" cy="1447800"/>
          </a:xfrm>
          <a:prstGeom prst="octagon">
            <a:avLst>
              <a:gd name="adj" fmla="val 29287"/>
            </a:avLst>
          </a:prstGeom>
          <a:solidFill>
            <a:srgbClr val="663300"/>
          </a:solidFill>
          <a:ln w="12700">
            <a:solidFill>
              <a:schemeClr val="tx1"/>
            </a:solidFill>
            <a:miter lim="800000"/>
            <a:headEnd/>
            <a:tailEnd/>
          </a:ln>
        </p:spPr>
        <p:txBody>
          <a:bodyPr wrap="none" anchor="ctr"/>
          <a:lstStyle/>
          <a:p>
            <a:pPr eaLnBrk="0" hangingPunct="0"/>
            <a:endParaRPr lang="en-US"/>
          </a:p>
        </p:txBody>
      </p:sp>
      <p:sp>
        <p:nvSpPr>
          <p:cNvPr id="44038" name="Text Box 6"/>
          <p:cNvSpPr txBox="1">
            <a:spLocks noChangeArrowheads="1"/>
          </p:cNvSpPr>
          <p:nvPr/>
        </p:nvSpPr>
        <p:spPr bwMode="auto">
          <a:xfrm>
            <a:off x="5105400" y="3505200"/>
            <a:ext cx="1600200" cy="1006475"/>
          </a:xfrm>
          <a:prstGeom prst="rect">
            <a:avLst/>
          </a:prstGeom>
          <a:noFill/>
          <a:ln w="12700">
            <a:noFill/>
            <a:miter lim="800000"/>
            <a:headEnd/>
            <a:tailEnd/>
          </a:ln>
        </p:spPr>
        <p:txBody>
          <a:bodyPr>
            <a:spAutoFit/>
          </a:bodyPr>
          <a:lstStyle/>
          <a:p>
            <a:pPr eaLnBrk="0" hangingPunct="0">
              <a:spcBef>
                <a:spcPct val="50000"/>
              </a:spcBef>
            </a:pPr>
            <a:r>
              <a:rPr lang="en-US" sz="2800" b="1"/>
              <a:t>Sample</a:t>
            </a:r>
            <a:r>
              <a:rPr lang="en-US"/>
              <a:t> </a:t>
            </a:r>
            <a:br>
              <a:rPr lang="en-US"/>
            </a:br>
            <a:r>
              <a:rPr lang="en-US" sz="3200" b="1"/>
              <a:t>Statistic</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
            </a:r>
            <a:br>
              <a:rPr lang="en-US" dirty="0" smtClean="0"/>
            </a:br>
            <a:r>
              <a:rPr lang="en-US" dirty="0" smtClean="0"/>
              <a:t> </a:t>
            </a:r>
            <a:br>
              <a:rPr lang="en-US" dirty="0" smtClean="0"/>
            </a:br>
            <a:r>
              <a:rPr lang="en-US" dirty="0" smtClean="0"/>
              <a:t>Chance Happens</a:t>
            </a:r>
          </a:p>
        </p:txBody>
      </p:sp>
      <p:sp>
        <p:nvSpPr>
          <p:cNvPr id="15363" name="Text Placeholder 2"/>
          <p:cNvSpPr>
            <a:spLocks noGrp="1"/>
          </p:cNvSpPr>
          <p:nvPr>
            <p:ph type="body" sz="half" idx="1"/>
          </p:nvPr>
        </p:nvSpPr>
        <p:spPr/>
        <p:txBody>
          <a:bodyPr/>
          <a:lstStyle/>
          <a:p>
            <a:endParaRPr lang="en-US" smtClean="0"/>
          </a:p>
        </p:txBody>
      </p:sp>
      <p:pic>
        <p:nvPicPr>
          <p:cNvPr id="15364" name="ClipArt Placeholder 5" descr="Jefferson-icon.jpg"/>
          <p:cNvPicPr>
            <a:picLocks noGrp="1" noChangeAspect="1"/>
          </p:cNvPicPr>
          <p:nvPr>
            <p:ph type="clipArt" sz="half" idx="2"/>
          </p:nvPr>
        </p:nvPicPr>
        <p:blipFill>
          <a:blip r:embed="rId3" cstate="print"/>
          <a:srcRect/>
          <a:stretch>
            <a:fillRect/>
          </a:stretch>
        </p:blipFill>
        <p:spPr>
          <a:xfrm>
            <a:off x="914400" y="2057400"/>
            <a:ext cx="3443288" cy="4127500"/>
          </a:xfrm>
        </p:spPr>
      </p:pic>
      <p:sp>
        <p:nvSpPr>
          <p:cNvPr id="5" name="Slide Number Placeholder 4"/>
          <p:cNvSpPr>
            <a:spLocks noGrp="1"/>
          </p:cNvSpPr>
          <p:nvPr>
            <p:ph type="sldNum" sz="quarter" idx="10"/>
          </p:nvPr>
        </p:nvSpPr>
        <p:spPr>
          <a:xfrm>
            <a:off x="609600" y="6248400"/>
            <a:ext cx="3733800" cy="457200"/>
          </a:xfrm>
          <a:noFill/>
        </p:spPr>
        <p:txBody>
          <a:bodyPr/>
          <a:lstStyle/>
          <a:p>
            <a:r>
              <a:rPr lang="en-US" sz="3200" smtClean="0"/>
              <a:t> Died July 4, 1826.</a:t>
            </a:r>
          </a:p>
        </p:txBody>
      </p:sp>
      <p:pic>
        <p:nvPicPr>
          <p:cNvPr id="15366" name="Picture 6" descr="John-Adams.jpg"/>
          <p:cNvPicPr>
            <a:picLocks noChangeAspect="1"/>
          </p:cNvPicPr>
          <p:nvPr/>
        </p:nvPicPr>
        <p:blipFill>
          <a:blip r:embed="rId4" cstate="print"/>
          <a:srcRect/>
          <a:stretch>
            <a:fillRect/>
          </a:stretch>
        </p:blipFill>
        <p:spPr bwMode="auto">
          <a:xfrm>
            <a:off x="5029200" y="2133600"/>
            <a:ext cx="3581400" cy="4092575"/>
          </a:xfrm>
          <a:prstGeom prst="rect">
            <a:avLst/>
          </a:prstGeom>
          <a:noFill/>
          <a:ln w="9525">
            <a:noFill/>
            <a:miter lim="800000"/>
            <a:headEnd/>
            <a:tailEnd/>
          </a:ln>
        </p:spPr>
      </p:pic>
      <p:sp>
        <p:nvSpPr>
          <p:cNvPr id="8" name="Slide Number Placeholder 4"/>
          <p:cNvSpPr txBox="1">
            <a:spLocks/>
          </p:cNvSpPr>
          <p:nvPr/>
        </p:nvSpPr>
        <p:spPr bwMode="auto">
          <a:xfrm>
            <a:off x="4876800" y="6248400"/>
            <a:ext cx="3733800" cy="457200"/>
          </a:xfrm>
          <a:prstGeom prst="rect">
            <a:avLst/>
          </a:prstGeom>
          <a:noFill/>
          <a:ln w="9525">
            <a:noFill/>
            <a:miter lim="800000"/>
            <a:headEnd/>
            <a:tailEnd/>
          </a:ln>
        </p:spPr>
        <p:txBody>
          <a:bodyPr/>
          <a:lstStyle/>
          <a:p>
            <a:pPr algn="r" eaLnBrk="0" hangingPunct="0"/>
            <a:r>
              <a:rPr lang="en-US" sz="3200"/>
              <a:t> Died July 4, 1826.</a:t>
            </a:r>
          </a:p>
        </p:txBody>
      </p:sp>
      <p:pic>
        <p:nvPicPr>
          <p:cNvPr id="9" name="Picture 6" descr="chip"/>
          <p:cNvPicPr>
            <a:picLocks noChangeAspect="1" noChangeArrowheads="1"/>
          </p:cNvPicPr>
          <p:nvPr/>
        </p:nvPicPr>
        <p:blipFill>
          <a:blip r:embed="rId5" cstate="print"/>
          <a:srcRect/>
          <a:stretch>
            <a:fillRect/>
          </a:stretch>
        </p:blipFill>
        <p:spPr bwMode="auto">
          <a:xfrm>
            <a:off x="1371600" y="488950"/>
            <a:ext cx="10160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Sampling Error</a:t>
            </a:r>
          </a:p>
        </p:txBody>
      </p:sp>
      <p:sp>
        <p:nvSpPr>
          <p:cNvPr id="37891" name="Content Placeholder 7"/>
          <p:cNvSpPr>
            <a:spLocks noGrp="1"/>
          </p:cNvSpPr>
          <p:nvPr>
            <p:ph sz="half" idx="1"/>
          </p:nvPr>
        </p:nvSpPr>
        <p:spPr/>
        <p:txBody>
          <a:bodyPr/>
          <a:lstStyle/>
          <a:p>
            <a:endParaRPr lang="en-US" smtClean="0"/>
          </a:p>
        </p:txBody>
      </p:sp>
      <p:sp>
        <p:nvSpPr>
          <p:cNvPr id="37892" name="Content Placeholder 8"/>
          <p:cNvSpPr>
            <a:spLocks noGrp="1"/>
          </p:cNvSpPr>
          <p:nvPr>
            <p:ph sz="half" idx="2"/>
          </p:nvPr>
        </p:nvSpPr>
        <p:spPr/>
        <p:txBody>
          <a:bodyPr/>
          <a:lstStyle/>
          <a:p>
            <a:r>
              <a:rPr lang="en-US" smtClean="0"/>
              <a:t>True Population Mean</a:t>
            </a:r>
          </a:p>
          <a:p>
            <a:r>
              <a:rPr lang="en-US" smtClean="0"/>
              <a:t>74.4</a:t>
            </a:r>
          </a:p>
        </p:txBody>
      </p:sp>
      <p:sp>
        <p:nvSpPr>
          <p:cNvPr id="37893" name="Slide Number Placeholder 3"/>
          <p:cNvSpPr>
            <a:spLocks noGrp="1"/>
          </p:cNvSpPr>
          <p:nvPr>
            <p:ph type="sldNum" sz="quarter" idx="10"/>
          </p:nvPr>
        </p:nvSpPr>
        <p:spPr>
          <a:noFill/>
        </p:spPr>
        <p:txBody>
          <a:bodyPr/>
          <a:lstStyle/>
          <a:p>
            <a:fld id="{399B09FA-F643-4CA9-AD6C-D82665CE1773}" type="slidenum">
              <a:rPr lang="en-US" smtClean="0"/>
              <a:pPr/>
              <a:t>63</a:t>
            </a:fld>
            <a:endParaRPr lang="en-US" smtClean="0"/>
          </a:p>
        </p:txBody>
      </p:sp>
      <p:pic>
        <p:nvPicPr>
          <p:cNvPr id="37894" name="Picture 6"/>
          <p:cNvPicPr>
            <a:picLocks noChangeAspect="1" noChangeArrowheads="1"/>
          </p:cNvPicPr>
          <p:nvPr/>
        </p:nvPicPr>
        <p:blipFill>
          <a:blip r:embed="rId3" cstate="print"/>
          <a:srcRect/>
          <a:stretch>
            <a:fillRect/>
          </a:stretch>
        </p:blipFill>
        <p:spPr bwMode="auto">
          <a:xfrm>
            <a:off x="1143000" y="533400"/>
            <a:ext cx="1609725" cy="589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0"/>
          </p:nvPr>
        </p:nvSpPr>
        <p:spPr>
          <a:noFill/>
        </p:spPr>
        <p:txBody>
          <a:bodyPr/>
          <a:lstStyle/>
          <a:p>
            <a:fld id="{80150B64-2E73-4F7D-9299-3637FC292547}" type="slidenum">
              <a:rPr lang="en-US" smtClean="0"/>
              <a:pPr/>
              <a:t>64</a:t>
            </a:fld>
            <a:endParaRPr lang="en-US" smtClean="0"/>
          </a:p>
        </p:txBody>
      </p:sp>
      <p:sp>
        <p:nvSpPr>
          <p:cNvPr id="38915" name="Rectangle 2"/>
          <p:cNvSpPr>
            <a:spLocks noGrp="1" noChangeArrowheads="1"/>
          </p:cNvSpPr>
          <p:nvPr>
            <p:ph type="title"/>
          </p:nvPr>
        </p:nvSpPr>
        <p:spPr/>
        <p:txBody>
          <a:bodyPr/>
          <a:lstStyle/>
          <a:p>
            <a:r>
              <a:rPr lang="en-US" sz="4000" smtClean="0"/>
              <a:t>Jonathan A. 7</a:t>
            </a:r>
            <a:r>
              <a:rPr lang="en-US" sz="4000" baseline="30000" smtClean="0"/>
              <a:t>th</a:t>
            </a:r>
            <a:r>
              <a:rPr lang="en-US" sz="4000" smtClean="0"/>
              <a:t> Grade </a:t>
            </a:r>
            <a:br>
              <a:rPr lang="en-US" sz="4000" smtClean="0"/>
            </a:br>
            <a:r>
              <a:rPr lang="en-US" sz="4000" smtClean="0"/>
              <a:t>Selah Intermediate School</a:t>
            </a:r>
          </a:p>
        </p:txBody>
      </p:sp>
      <p:sp>
        <p:nvSpPr>
          <p:cNvPr id="38916" name="Rectangle 3"/>
          <p:cNvSpPr>
            <a:spLocks noGrp="1" noChangeArrowheads="1"/>
          </p:cNvSpPr>
          <p:nvPr>
            <p:ph type="body" sz="half" idx="1"/>
          </p:nvPr>
        </p:nvSpPr>
        <p:spPr>
          <a:xfrm>
            <a:off x="685800" y="2057400"/>
            <a:ext cx="3814763" cy="4114800"/>
          </a:xfrm>
        </p:spPr>
        <p:txBody>
          <a:bodyPr/>
          <a:lstStyle/>
          <a:p>
            <a:pPr>
              <a:lnSpc>
                <a:spcPct val="90000"/>
              </a:lnSpc>
            </a:pPr>
            <a:r>
              <a:rPr lang="en-US" smtClean="0"/>
              <a:t>The results of the experiment were that the average height of the plants of variable group A was greater than that of the other variable groups. </a:t>
            </a:r>
          </a:p>
          <a:p>
            <a:pPr>
              <a:lnSpc>
                <a:spcPct val="90000"/>
              </a:lnSpc>
            </a:pPr>
            <a:r>
              <a:rPr lang="en-US" smtClean="0"/>
              <a:t>What’s the problem with his conclusion?</a:t>
            </a:r>
          </a:p>
          <a:p>
            <a:pPr>
              <a:lnSpc>
                <a:spcPct val="90000"/>
              </a:lnSpc>
            </a:pPr>
            <a:r>
              <a:rPr lang="en-US" smtClean="0"/>
              <a:t>______ _______</a:t>
            </a:r>
          </a:p>
        </p:txBody>
      </p:sp>
      <p:sp>
        <p:nvSpPr>
          <p:cNvPr id="38917" name="Rectangle 4"/>
          <p:cNvSpPr>
            <a:spLocks noGrp="1" noChangeArrowheads="1"/>
          </p:cNvSpPr>
          <p:nvPr>
            <p:ph type="body" sz="half" idx="2"/>
          </p:nvPr>
        </p:nvSpPr>
        <p:spPr>
          <a:xfrm>
            <a:off x="4643438" y="2057400"/>
            <a:ext cx="3814762" cy="4114800"/>
          </a:xfrm>
        </p:spPr>
        <p:txBody>
          <a:bodyPr/>
          <a:lstStyle/>
          <a:p>
            <a:pPr>
              <a:lnSpc>
                <a:spcPct val="90000"/>
              </a:lnSpc>
            </a:pPr>
            <a:endParaRPr lang="en-US" smtClean="0"/>
          </a:p>
        </p:txBody>
      </p:sp>
      <p:pic>
        <p:nvPicPr>
          <p:cNvPr id="38918" name="Picture 5" descr="JonathanAphoto"/>
          <p:cNvPicPr>
            <a:picLocks noChangeAspect="1" noChangeArrowheads="1"/>
          </p:cNvPicPr>
          <p:nvPr/>
        </p:nvPicPr>
        <p:blipFill>
          <a:blip r:embed="rId3" cstate="print"/>
          <a:srcRect/>
          <a:stretch>
            <a:fillRect/>
          </a:stretch>
        </p:blipFill>
        <p:spPr bwMode="auto">
          <a:xfrm>
            <a:off x="4572000" y="1828800"/>
            <a:ext cx="4572000"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p:cNvSpPr>
            <a:spLocks noGrp="1"/>
          </p:cNvSpPr>
          <p:nvPr>
            <p:ph type="sldNum" sz="quarter" idx="10"/>
          </p:nvPr>
        </p:nvSpPr>
        <p:spPr>
          <a:noFill/>
        </p:spPr>
        <p:txBody>
          <a:bodyPr/>
          <a:lstStyle/>
          <a:p>
            <a:fld id="{7FC9206D-2352-41EF-9CFE-B80A21722BD8}" type="slidenum">
              <a:rPr lang="en-US" smtClean="0"/>
              <a:pPr/>
              <a:t>65</a:t>
            </a:fld>
            <a:endParaRPr lang="en-US" smtClean="0"/>
          </a:p>
        </p:txBody>
      </p:sp>
      <p:sp>
        <p:nvSpPr>
          <p:cNvPr id="39939" name="Rectangle 2050"/>
          <p:cNvSpPr>
            <a:spLocks noGrp="1" noChangeArrowheads="1"/>
          </p:cNvSpPr>
          <p:nvPr>
            <p:ph type="title"/>
          </p:nvPr>
        </p:nvSpPr>
        <p:spPr/>
        <p:txBody>
          <a:bodyPr/>
          <a:lstStyle/>
          <a:p>
            <a:r>
              <a:rPr lang="en-US" smtClean="0"/>
              <a:t>Capitalizing on Chance</a:t>
            </a:r>
          </a:p>
        </p:txBody>
      </p:sp>
      <p:sp>
        <p:nvSpPr>
          <p:cNvPr id="39940" name="Rectangle 2051"/>
          <p:cNvSpPr>
            <a:spLocks noGrp="1" noChangeArrowheads="1"/>
          </p:cNvSpPr>
          <p:nvPr>
            <p:ph type="body" sz="half" idx="1"/>
          </p:nvPr>
        </p:nvSpPr>
        <p:spPr/>
        <p:txBody>
          <a:bodyPr/>
          <a:lstStyle/>
          <a:p>
            <a:r>
              <a:rPr lang="en-US" sz="2800" smtClean="0"/>
              <a:t>One day in January it was colder in Florence, SC  than in New Vineyard, Maine. </a:t>
            </a:r>
          </a:p>
        </p:txBody>
      </p:sp>
      <p:pic>
        <p:nvPicPr>
          <p:cNvPr id="39941" name="Picture 2052" descr="alexsnow"/>
          <p:cNvPicPr>
            <a:picLocks noGrp="1" noChangeAspect="1" noChangeArrowheads="1"/>
          </p:cNvPicPr>
          <p:nvPr>
            <p:ph type="clipArt" sz="half" idx="2"/>
          </p:nvPr>
        </p:nvPicPr>
        <p:blipFill>
          <a:blip r:embed="rId3" cstate="print"/>
          <a:srcRect/>
          <a:stretch>
            <a:fillRect/>
          </a:stretch>
        </p:blipFill>
        <p:spPr>
          <a:xfrm>
            <a:off x="4648200" y="2686050"/>
            <a:ext cx="3810000" cy="28575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Review so far</a:t>
            </a:r>
          </a:p>
        </p:txBody>
      </p:sp>
      <p:sp>
        <p:nvSpPr>
          <p:cNvPr id="3" name="Content Placeholder 2"/>
          <p:cNvSpPr>
            <a:spLocks noGrp="1"/>
          </p:cNvSpPr>
          <p:nvPr>
            <p:ph sz="half" idx="1"/>
          </p:nvPr>
        </p:nvSpPr>
        <p:spPr/>
        <p:txBody>
          <a:bodyPr/>
          <a:lstStyle/>
          <a:p>
            <a:r>
              <a:rPr lang="en-US" smtClean="0"/>
              <a:t>Psychology as a science requires empirical observation to support our hypotheses.</a:t>
            </a:r>
          </a:p>
          <a:p>
            <a:r>
              <a:rPr lang="en-US" smtClean="0"/>
              <a:t>Data are numbers that represent our observations. </a:t>
            </a:r>
          </a:p>
        </p:txBody>
      </p:sp>
      <p:sp>
        <p:nvSpPr>
          <p:cNvPr id="4" name="Content Placeholder 3"/>
          <p:cNvSpPr>
            <a:spLocks noGrp="1"/>
          </p:cNvSpPr>
          <p:nvPr>
            <p:ph sz="half" idx="2"/>
          </p:nvPr>
        </p:nvSpPr>
        <p:spPr/>
        <p:txBody>
          <a:bodyPr/>
          <a:lstStyle/>
          <a:p>
            <a:r>
              <a:rPr lang="en-US" smtClean="0"/>
              <a:t>We use inferential statistics to draw conclusions about a population based on a sample. </a:t>
            </a:r>
          </a:p>
          <a:p>
            <a:r>
              <a:rPr lang="en-US" smtClean="0"/>
              <a:t>Chance can lead to misleading data</a:t>
            </a:r>
          </a:p>
        </p:txBody>
      </p:sp>
      <p:sp>
        <p:nvSpPr>
          <p:cNvPr id="54277" name="Slide Number Placeholder 4"/>
          <p:cNvSpPr>
            <a:spLocks noGrp="1"/>
          </p:cNvSpPr>
          <p:nvPr>
            <p:ph type="sldNum" sz="quarter" idx="10"/>
          </p:nvPr>
        </p:nvSpPr>
        <p:spPr>
          <a:noFill/>
        </p:spPr>
        <p:txBody>
          <a:bodyPr/>
          <a:lstStyle/>
          <a:p>
            <a:fld id="{78E19507-E3D5-4A45-8F14-D52A433BE71A}" type="slidenum">
              <a:rPr lang="en-US" smtClean="0"/>
              <a:pPr/>
              <a:t>66</a:t>
            </a:fld>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5"/>
          <p:cNvSpPr>
            <a:spLocks noGrp="1"/>
          </p:cNvSpPr>
          <p:nvPr>
            <p:ph type="ctrTitle"/>
          </p:nvPr>
        </p:nvSpPr>
        <p:spPr/>
        <p:txBody>
          <a:bodyPr/>
          <a:lstStyle/>
          <a:p>
            <a:r>
              <a:rPr lang="en-US" dirty="0" smtClean="0"/>
              <a:t>Frequency Distributions</a:t>
            </a:r>
          </a:p>
        </p:txBody>
      </p:sp>
      <p:sp>
        <p:nvSpPr>
          <p:cNvPr id="55299" name="Subtitle 6"/>
          <p:cNvSpPr>
            <a:spLocks noGrp="1"/>
          </p:cNvSpPr>
          <p:nvPr>
            <p:ph type="subTitle" idx="1"/>
          </p:nvPr>
        </p:nvSpPr>
        <p:spPr/>
        <p:txBody>
          <a:bodyPr/>
          <a:lstStyle/>
          <a:p>
            <a:r>
              <a:rPr lang="en-US" smtClean="0"/>
              <a:t>Chapter 1</a:t>
            </a:r>
          </a:p>
        </p:txBody>
      </p:sp>
      <p:sp>
        <p:nvSpPr>
          <p:cNvPr id="55300" name="Slide Number Placeholder 4"/>
          <p:cNvSpPr>
            <a:spLocks noGrp="1"/>
          </p:cNvSpPr>
          <p:nvPr>
            <p:ph type="sldNum" sz="quarter" idx="10"/>
          </p:nvPr>
        </p:nvSpPr>
        <p:spPr>
          <a:noFill/>
        </p:spPr>
        <p:txBody>
          <a:bodyPr/>
          <a:lstStyle/>
          <a:p>
            <a:fld id="{60316B5B-0EC0-4F5A-8143-ACA7FBABFDDF}" type="slidenum">
              <a:rPr lang="en-US" smtClean="0"/>
              <a:pPr/>
              <a:t>67</a:t>
            </a:fld>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p:spPr>
        <p:txBody>
          <a:bodyPr/>
          <a:lstStyle/>
          <a:p>
            <a:fld id="{9384E91D-0006-4997-9AD7-C435967F9F80}" type="slidenum">
              <a:rPr lang="en-US" smtClean="0"/>
              <a:pPr/>
              <a:t>68</a:t>
            </a:fld>
            <a:endParaRPr lang="en-US" smtClean="0"/>
          </a:p>
        </p:txBody>
      </p:sp>
      <p:sp>
        <p:nvSpPr>
          <p:cNvPr id="56323" name="Rectangle 2"/>
          <p:cNvSpPr>
            <a:spLocks noGrp="1" noChangeArrowheads="1"/>
          </p:cNvSpPr>
          <p:nvPr>
            <p:ph type="title"/>
          </p:nvPr>
        </p:nvSpPr>
        <p:spPr/>
        <p:txBody>
          <a:bodyPr/>
          <a:lstStyle/>
          <a:p>
            <a:r>
              <a:rPr lang="en-US" smtClean="0"/>
              <a:t>Data example</a:t>
            </a:r>
          </a:p>
        </p:txBody>
      </p:sp>
      <p:sp>
        <p:nvSpPr>
          <p:cNvPr id="56324" name="Rectangle 3"/>
          <p:cNvSpPr>
            <a:spLocks noGrp="1" noChangeArrowheads="1"/>
          </p:cNvSpPr>
          <p:nvPr>
            <p:ph type="body" idx="1"/>
          </p:nvPr>
        </p:nvSpPr>
        <p:spPr>
          <a:xfrm>
            <a:off x="5486400" y="2057400"/>
            <a:ext cx="2971800" cy="4114800"/>
          </a:xfrm>
        </p:spPr>
        <p:txBody>
          <a:bodyPr/>
          <a:lstStyle/>
          <a:p>
            <a:r>
              <a:rPr lang="en-US" smtClean="0"/>
              <a:t>What type of variable?</a:t>
            </a:r>
          </a:p>
        </p:txBody>
      </p:sp>
      <p:pic>
        <p:nvPicPr>
          <p:cNvPr id="56325" name="Picture 3"/>
          <p:cNvPicPr>
            <a:picLocks noChangeAspect="1" noChangeArrowheads="1"/>
          </p:cNvPicPr>
          <p:nvPr/>
        </p:nvPicPr>
        <p:blipFill>
          <a:blip r:embed="rId3" cstate="print"/>
          <a:srcRect/>
          <a:stretch>
            <a:fillRect/>
          </a:stretch>
        </p:blipFill>
        <p:spPr bwMode="auto">
          <a:xfrm>
            <a:off x="533400" y="685800"/>
            <a:ext cx="43227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Data example</a:t>
            </a:r>
          </a:p>
        </p:txBody>
      </p:sp>
      <p:sp>
        <p:nvSpPr>
          <p:cNvPr id="57347" name="Slide Number Placeholder 3"/>
          <p:cNvSpPr>
            <a:spLocks noGrp="1"/>
          </p:cNvSpPr>
          <p:nvPr>
            <p:ph type="sldNum" sz="quarter" idx="10"/>
          </p:nvPr>
        </p:nvSpPr>
        <p:spPr>
          <a:noFill/>
        </p:spPr>
        <p:txBody>
          <a:bodyPr/>
          <a:lstStyle/>
          <a:p>
            <a:fld id="{377A06C5-E3AD-44FF-9BD2-FF122651A149}" type="slidenum">
              <a:rPr lang="en-US" smtClean="0"/>
              <a:pPr/>
              <a:t>69</a:t>
            </a:fld>
            <a:endParaRPr lang="en-US" smtClean="0"/>
          </a:p>
        </p:txBody>
      </p:sp>
      <p:pic>
        <p:nvPicPr>
          <p:cNvPr id="57348" name="Picture 1"/>
          <p:cNvPicPr>
            <a:picLocks noChangeAspect="1" noChangeArrowheads="1"/>
          </p:cNvPicPr>
          <p:nvPr/>
        </p:nvPicPr>
        <p:blipFill>
          <a:blip r:embed="rId3" cstate="print"/>
          <a:srcRect/>
          <a:stretch>
            <a:fillRect/>
          </a:stretch>
        </p:blipFill>
        <p:spPr bwMode="auto">
          <a:xfrm>
            <a:off x="609600" y="533400"/>
            <a:ext cx="3886200" cy="5645150"/>
          </a:xfrm>
          <a:prstGeom prst="rect">
            <a:avLst/>
          </a:prstGeom>
          <a:noFill/>
          <a:ln w="9525">
            <a:noFill/>
            <a:miter lim="800000"/>
            <a:headEnd/>
            <a:tailEnd/>
          </a:ln>
        </p:spPr>
      </p:pic>
      <p:sp>
        <p:nvSpPr>
          <p:cNvPr id="57349" name="Rectangle 3"/>
          <p:cNvSpPr>
            <a:spLocks noGrp="1" noChangeArrowheads="1"/>
          </p:cNvSpPr>
          <p:nvPr>
            <p:ph idx="1"/>
          </p:nvPr>
        </p:nvSpPr>
        <p:spPr>
          <a:xfrm>
            <a:off x="5105400" y="2057400"/>
            <a:ext cx="3352800" cy="4114800"/>
          </a:xfrm>
        </p:spPr>
        <p:txBody>
          <a:bodyPr/>
          <a:lstStyle/>
          <a:p>
            <a:r>
              <a:rPr lang="en-US" smtClean="0"/>
              <a:t>What type of variable?</a:t>
            </a:r>
          </a:p>
          <a:p>
            <a:r>
              <a:rPr lang="en-US" smtClean="0"/>
              <a:t>Per cent</a:t>
            </a:r>
          </a:p>
          <a:p>
            <a:pPr>
              <a:buFontTx/>
              <a:buNone/>
            </a:pP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7</a:t>
            </a:fld>
            <a:endParaRPr lang="en-US"/>
          </a:p>
        </p:txBody>
      </p:sp>
    </p:spTree>
    <p:extLst>
      <p:ext uri="{BB962C8B-B14F-4D97-AF65-F5344CB8AC3E}">
        <p14:creationId xmlns:p14="http://schemas.microsoft.com/office/powerpoint/2010/main" val="19615530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p:spPr>
        <p:txBody>
          <a:bodyPr/>
          <a:lstStyle/>
          <a:p>
            <a:fld id="{F8FE97FB-D6BF-4726-B19A-219764BD8406}" type="slidenum">
              <a:rPr lang="en-US" smtClean="0"/>
              <a:pPr/>
              <a:t>70</a:t>
            </a:fld>
            <a:endParaRPr lang="en-US" smtClean="0"/>
          </a:p>
        </p:txBody>
      </p:sp>
      <p:sp>
        <p:nvSpPr>
          <p:cNvPr id="72707" name="Rectangle 2"/>
          <p:cNvSpPr>
            <a:spLocks noGrp="1" noChangeArrowheads="1"/>
          </p:cNvSpPr>
          <p:nvPr>
            <p:ph type="title"/>
          </p:nvPr>
        </p:nvSpPr>
        <p:spPr/>
        <p:txBody>
          <a:bodyPr/>
          <a:lstStyle/>
          <a:p>
            <a:r>
              <a:rPr lang="en-US" dirty="0" smtClean="0"/>
              <a:t> Frequency Distribution</a:t>
            </a:r>
          </a:p>
        </p:txBody>
      </p:sp>
      <p:sp>
        <p:nvSpPr>
          <p:cNvPr id="72708" name="Rectangle 3"/>
          <p:cNvSpPr>
            <a:spLocks noGrp="1" noChangeArrowheads="1"/>
          </p:cNvSpPr>
          <p:nvPr>
            <p:ph type="body" idx="1"/>
          </p:nvPr>
        </p:nvSpPr>
        <p:spPr/>
        <p:txBody>
          <a:bodyPr/>
          <a:lstStyle/>
          <a:p>
            <a:r>
              <a:rPr lang="en-US" dirty="0" smtClean="0"/>
              <a:t>All the values a variable can take and how often each occurs. </a:t>
            </a:r>
          </a:p>
        </p:txBody>
      </p:sp>
    </p:spTree>
    <p:extLst>
      <p:ext uri="{BB962C8B-B14F-4D97-AF65-F5344CB8AC3E}">
        <p14:creationId xmlns:p14="http://schemas.microsoft.com/office/powerpoint/2010/main" val="721579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Frequency Distribution</a:t>
            </a:r>
          </a:p>
        </p:txBody>
      </p:sp>
      <p:sp>
        <p:nvSpPr>
          <p:cNvPr id="3" name="Content Placeholder 2"/>
          <p:cNvSpPr>
            <a:spLocks noGrp="1"/>
          </p:cNvSpPr>
          <p:nvPr>
            <p:ph idx="1"/>
          </p:nvPr>
        </p:nvSpPr>
        <p:spPr>
          <a:xfrm>
            <a:off x="4114800" y="2057400"/>
            <a:ext cx="4343400" cy="4114800"/>
          </a:xfrm>
        </p:spPr>
        <p:txBody>
          <a:bodyPr/>
          <a:lstStyle/>
          <a:p>
            <a:pPr>
              <a:defRPr/>
            </a:pPr>
            <a:r>
              <a:rPr lang="en-US" dirty="0"/>
              <a:t>All the values a variable can take and how often each occurs. </a:t>
            </a:r>
          </a:p>
          <a:p>
            <a:pPr>
              <a:defRPr/>
            </a:pPr>
            <a:endParaRPr lang="en-US" dirty="0">
              <a:solidFill>
                <a:schemeClr val="tx2">
                  <a:lumMod val="60000"/>
                  <a:lumOff val="40000"/>
                </a:schemeClr>
              </a:solidFill>
            </a:endParaRPr>
          </a:p>
        </p:txBody>
      </p:sp>
      <p:sp>
        <p:nvSpPr>
          <p:cNvPr id="59396" name="Slide Number Placeholder 3"/>
          <p:cNvSpPr>
            <a:spLocks noGrp="1"/>
          </p:cNvSpPr>
          <p:nvPr>
            <p:ph type="sldNum" sz="quarter" idx="10"/>
          </p:nvPr>
        </p:nvSpPr>
        <p:spPr>
          <a:noFill/>
        </p:spPr>
        <p:txBody>
          <a:bodyPr/>
          <a:lstStyle/>
          <a:p>
            <a:fld id="{8394EDC0-BD32-4095-B4DB-DA79270D2A9B}" type="slidenum">
              <a:rPr lang="en-US" smtClean="0"/>
              <a:pPr/>
              <a:t>71</a:t>
            </a:fld>
            <a:endParaRPr lang="en-US" smtClean="0"/>
          </a:p>
        </p:txBody>
      </p:sp>
      <p:pic>
        <p:nvPicPr>
          <p:cNvPr id="59397" name="Picture 4"/>
          <p:cNvPicPr>
            <a:picLocks noChangeAspect="1" noChangeArrowheads="1"/>
          </p:cNvPicPr>
          <p:nvPr/>
        </p:nvPicPr>
        <p:blipFill>
          <a:blip r:embed="rId2" cstate="print"/>
          <a:srcRect/>
          <a:stretch>
            <a:fillRect/>
          </a:stretch>
        </p:blipFill>
        <p:spPr bwMode="auto">
          <a:xfrm>
            <a:off x="762000" y="2057400"/>
            <a:ext cx="29749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Frequency Distribution</a:t>
            </a:r>
          </a:p>
        </p:txBody>
      </p:sp>
      <p:sp>
        <p:nvSpPr>
          <p:cNvPr id="3" name="Content Placeholder 2"/>
          <p:cNvSpPr>
            <a:spLocks noGrp="1"/>
          </p:cNvSpPr>
          <p:nvPr>
            <p:ph idx="1"/>
          </p:nvPr>
        </p:nvSpPr>
        <p:spPr>
          <a:xfrm>
            <a:off x="4114800" y="2057400"/>
            <a:ext cx="4343400" cy="4114800"/>
          </a:xfrm>
        </p:spPr>
        <p:txBody>
          <a:bodyPr/>
          <a:lstStyle/>
          <a:p>
            <a:pPr>
              <a:defRPr/>
            </a:pPr>
            <a:r>
              <a:rPr lang="en-US" dirty="0" smtClean="0">
                <a:solidFill>
                  <a:schemeClr val="tx2">
                    <a:lumMod val="60000"/>
                    <a:lumOff val="40000"/>
                  </a:schemeClr>
                </a:solidFill>
              </a:rPr>
              <a:t>The most common graph of the distribution of one quantitative variable is a histogram</a:t>
            </a:r>
            <a:endParaRPr lang="en-US" dirty="0">
              <a:solidFill>
                <a:schemeClr val="tx2">
                  <a:lumMod val="60000"/>
                  <a:lumOff val="40000"/>
                </a:schemeClr>
              </a:solidFill>
            </a:endParaRPr>
          </a:p>
        </p:txBody>
      </p:sp>
      <p:sp>
        <p:nvSpPr>
          <p:cNvPr id="59396" name="Slide Number Placeholder 3"/>
          <p:cNvSpPr>
            <a:spLocks noGrp="1"/>
          </p:cNvSpPr>
          <p:nvPr>
            <p:ph type="sldNum" sz="quarter" idx="10"/>
          </p:nvPr>
        </p:nvSpPr>
        <p:spPr>
          <a:noFill/>
        </p:spPr>
        <p:txBody>
          <a:bodyPr/>
          <a:lstStyle/>
          <a:p>
            <a:fld id="{8394EDC0-BD32-4095-B4DB-DA79270D2A9B}" type="slidenum">
              <a:rPr lang="en-US" smtClean="0"/>
              <a:pPr/>
              <a:t>72</a:t>
            </a:fld>
            <a:endParaRPr lang="en-US" smtClean="0"/>
          </a:p>
        </p:txBody>
      </p:sp>
      <p:pic>
        <p:nvPicPr>
          <p:cNvPr id="59397" name="Picture 4"/>
          <p:cNvPicPr>
            <a:picLocks noChangeAspect="1" noChangeArrowheads="1"/>
          </p:cNvPicPr>
          <p:nvPr/>
        </p:nvPicPr>
        <p:blipFill>
          <a:blip r:embed="rId2" cstate="print"/>
          <a:srcRect/>
          <a:stretch>
            <a:fillRect/>
          </a:stretch>
        </p:blipFill>
        <p:spPr bwMode="auto">
          <a:xfrm>
            <a:off x="762000" y="2057400"/>
            <a:ext cx="2974975" cy="4038600"/>
          </a:xfrm>
          <a:prstGeom prst="rect">
            <a:avLst/>
          </a:prstGeom>
          <a:noFill/>
          <a:ln w="9525">
            <a:noFill/>
            <a:miter lim="800000"/>
            <a:headEnd/>
            <a:tailEnd/>
          </a:ln>
        </p:spPr>
      </p:pic>
    </p:spTree>
    <p:extLst>
      <p:ext uri="{BB962C8B-B14F-4D97-AF65-F5344CB8AC3E}">
        <p14:creationId xmlns:p14="http://schemas.microsoft.com/office/powerpoint/2010/main" val="42893937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smtClean="0"/>
          </a:p>
        </p:txBody>
      </p:sp>
      <p:sp>
        <p:nvSpPr>
          <p:cNvPr id="60419" name="Content Placeholder 2"/>
          <p:cNvSpPr>
            <a:spLocks noGrp="1"/>
          </p:cNvSpPr>
          <p:nvPr>
            <p:ph idx="1"/>
          </p:nvPr>
        </p:nvSpPr>
        <p:spPr/>
        <p:txBody>
          <a:bodyPr/>
          <a:lstStyle/>
          <a:p>
            <a:endParaRPr lang="en-US" smtClean="0"/>
          </a:p>
        </p:txBody>
      </p:sp>
      <p:sp>
        <p:nvSpPr>
          <p:cNvPr id="60420" name="Slide Number Placeholder 3"/>
          <p:cNvSpPr>
            <a:spLocks noGrp="1"/>
          </p:cNvSpPr>
          <p:nvPr>
            <p:ph type="sldNum" sz="quarter" idx="10"/>
          </p:nvPr>
        </p:nvSpPr>
        <p:spPr>
          <a:noFill/>
        </p:spPr>
        <p:txBody>
          <a:bodyPr/>
          <a:lstStyle/>
          <a:p>
            <a:fld id="{27430D54-FEDE-4C85-A5A3-FDF438B0B961}" type="slidenum">
              <a:rPr lang="en-US" smtClean="0"/>
              <a:pPr/>
              <a:t>73</a:t>
            </a:fld>
            <a:endParaRPr lang="en-US" smtClean="0"/>
          </a:p>
        </p:txBody>
      </p:sp>
      <p:pic>
        <p:nvPicPr>
          <p:cNvPr id="60421" name="Picture 2"/>
          <p:cNvPicPr>
            <a:picLocks noChangeAspect="1" noChangeArrowheads="1"/>
          </p:cNvPicPr>
          <p:nvPr/>
        </p:nvPicPr>
        <p:blipFill>
          <a:blip r:embed="rId2" cstate="print"/>
          <a:srcRect/>
          <a:stretch>
            <a:fillRect/>
          </a:stretch>
        </p:blipFill>
        <p:spPr bwMode="auto">
          <a:xfrm>
            <a:off x="228600" y="269875"/>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smtClean="0"/>
          </a:p>
        </p:txBody>
      </p:sp>
      <p:sp>
        <p:nvSpPr>
          <p:cNvPr id="61443" name="Content Placeholder 2"/>
          <p:cNvSpPr>
            <a:spLocks noGrp="1"/>
          </p:cNvSpPr>
          <p:nvPr>
            <p:ph idx="1"/>
          </p:nvPr>
        </p:nvSpPr>
        <p:spPr/>
        <p:txBody>
          <a:bodyPr/>
          <a:lstStyle/>
          <a:p>
            <a:endParaRPr lang="en-US" smtClean="0"/>
          </a:p>
        </p:txBody>
      </p:sp>
      <p:sp>
        <p:nvSpPr>
          <p:cNvPr id="61444" name="Slide Number Placeholder 3"/>
          <p:cNvSpPr>
            <a:spLocks noGrp="1"/>
          </p:cNvSpPr>
          <p:nvPr>
            <p:ph type="sldNum" sz="quarter" idx="10"/>
          </p:nvPr>
        </p:nvSpPr>
        <p:spPr>
          <a:noFill/>
        </p:spPr>
        <p:txBody>
          <a:bodyPr/>
          <a:lstStyle/>
          <a:p>
            <a:fld id="{06B2009B-D231-4918-BB71-7F86A521BAB9}" type="slidenum">
              <a:rPr lang="en-US" smtClean="0"/>
              <a:pPr/>
              <a:t>74</a:t>
            </a:fld>
            <a:endParaRPr lang="en-US" smtClean="0"/>
          </a:p>
        </p:txBody>
      </p:sp>
      <p:pic>
        <p:nvPicPr>
          <p:cNvPr id="61445" name="Picture 2"/>
          <p:cNvPicPr>
            <a:picLocks noChangeAspect="1" noChangeArrowheads="1"/>
          </p:cNvPicPr>
          <p:nvPr/>
        </p:nvPicPr>
        <p:blipFill>
          <a:blip r:embed="rId2" cstate="print"/>
          <a:srcRect/>
          <a:stretch>
            <a:fillRect/>
          </a:stretch>
        </p:blipFill>
        <p:spPr bwMode="auto">
          <a:xfrm>
            <a:off x="228600" y="269875"/>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2"/>
          <p:cNvSpPr>
            <a:spLocks noGrp="1"/>
          </p:cNvSpPr>
          <p:nvPr>
            <p:ph type="sldNum" sz="quarter" idx="10"/>
          </p:nvPr>
        </p:nvSpPr>
        <p:spPr>
          <a:noFill/>
        </p:spPr>
        <p:txBody>
          <a:bodyPr/>
          <a:lstStyle/>
          <a:p>
            <a:fld id="{F8050C0D-E400-480B-AD00-1899EC36F38A}" type="slidenum">
              <a:rPr lang="en-US" smtClean="0"/>
              <a:pPr/>
              <a:t>75</a:t>
            </a:fld>
            <a:endParaRPr lang="en-US" smtClean="0"/>
          </a:p>
        </p:txBody>
      </p:sp>
      <p:sp>
        <p:nvSpPr>
          <p:cNvPr id="71683"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71684"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71685"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86"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87"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88"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89"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0"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1"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2"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3"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4"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5"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6"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7" name="Rectangle 19"/>
          <p:cNvSpPr>
            <a:spLocks noGrp="1" noChangeArrowheads="1"/>
          </p:cNvSpPr>
          <p:nvPr>
            <p:ph type="title"/>
          </p:nvPr>
        </p:nvSpPr>
        <p:spPr/>
        <p:txBody>
          <a:bodyPr/>
          <a:lstStyle/>
          <a:p>
            <a:r>
              <a:rPr lang="en-US" smtClean="0"/>
              <a:t>Frequency Distribution</a:t>
            </a:r>
          </a:p>
        </p:txBody>
      </p:sp>
      <p:sp>
        <p:nvSpPr>
          <p:cNvPr id="71698" name="Rectangle 18"/>
          <p:cNvSpPr>
            <a:spLocks noChangeArrowheads="1"/>
          </p:cNvSpPr>
          <p:nvPr/>
        </p:nvSpPr>
        <p:spPr bwMode="auto">
          <a:xfrm>
            <a:off x="0" y="1981200"/>
            <a:ext cx="7772400" cy="41148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a:buChar char="u"/>
            </a:pPr>
            <a:r>
              <a:rPr lang="en-US" sz="3200"/>
              <a:t>Concerned with </a:t>
            </a:r>
            <a:r>
              <a:rPr lang="en-US" sz="3200" b="1" u="sng"/>
              <a:t>frequency</a:t>
            </a:r>
            <a:r>
              <a:rPr lang="en-US" sz="3200"/>
              <a:t> of values of </a:t>
            </a:r>
            <a:r>
              <a:rPr lang="en-US" sz="3200" b="1"/>
              <a:t>one variable </a:t>
            </a:r>
            <a:r>
              <a:rPr lang="en-US" sz="3200"/>
              <a:t>called X</a:t>
            </a:r>
          </a:p>
          <a:p>
            <a:pPr marL="342900" indent="-342900" eaLnBrk="0" hangingPunct="0">
              <a:spcBef>
                <a:spcPct val="20000"/>
              </a:spcBef>
              <a:buClr>
                <a:schemeClr val="tx2"/>
              </a:buClr>
              <a:buSzPct val="75000"/>
              <a:buFont typeface="Monotype Sorts"/>
              <a:buChar char="u"/>
            </a:pPr>
            <a:r>
              <a:rPr lang="en-US" sz="3200"/>
              <a:t>Represented by histogram or density curve</a:t>
            </a:r>
          </a:p>
          <a:p>
            <a:pPr marL="342900" indent="-342900" eaLnBrk="0" hangingPunct="0">
              <a:spcBef>
                <a:spcPct val="20000"/>
              </a:spcBef>
              <a:buClr>
                <a:schemeClr val="tx2"/>
              </a:buClr>
              <a:buSzPct val="75000"/>
              <a:buFont typeface="Monotype Sorts"/>
              <a:buChar char="u"/>
            </a:pPr>
            <a:r>
              <a:rPr lang="en-US" sz="3200"/>
              <a:t>The levels of the variable on the horizontal axis and frequency on the vertical axis.</a:t>
            </a:r>
          </a:p>
          <a:p>
            <a:pPr marL="342900" indent="-342900" eaLnBrk="0" hangingPunct="0">
              <a:spcBef>
                <a:spcPct val="20000"/>
              </a:spcBef>
              <a:buClr>
                <a:schemeClr val="tx2"/>
              </a:buClr>
              <a:buSzPct val="75000"/>
              <a:buFont typeface="Monotype Sorts"/>
              <a:buChar char="u"/>
            </a:pPr>
            <a:r>
              <a:rPr lang="en-US" sz="3200"/>
              <a:t>Symmetrical distributions described by mean and standard deviation</a:t>
            </a:r>
          </a:p>
        </p:txBody>
      </p:sp>
    </p:spTree>
    <p:extLst>
      <p:ext uri="{BB962C8B-B14F-4D97-AF65-F5344CB8AC3E}">
        <p14:creationId xmlns:p14="http://schemas.microsoft.com/office/powerpoint/2010/main" val="350395992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p:spPr>
        <p:txBody>
          <a:bodyPr/>
          <a:lstStyle/>
          <a:p>
            <a:fld id="{2528403E-AE35-46E7-A24A-9C3DD15B195C}" type="slidenum">
              <a:rPr lang="en-US" smtClean="0"/>
              <a:pPr/>
              <a:t>76</a:t>
            </a:fld>
            <a:endParaRPr lang="en-US" smtClean="0"/>
          </a:p>
        </p:txBody>
      </p:sp>
      <p:sp>
        <p:nvSpPr>
          <p:cNvPr id="73731"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73732"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73733"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4"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5"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6"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7"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8"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9"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0"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1"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2"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3"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4"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5" name="Rectangle 19"/>
          <p:cNvSpPr>
            <a:spLocks noGrp="1" noChangeArrowheads="1"/>
          </p:cNvSpPr>
          <p:nvPr>
            <p:ph type="title"/>
          </p:nvPr>
        </p:nvSpPr>
        <p:spPr/>
        <p:txBody>
          <a:bodyPr/>
          <a:lstStyle/>
          <a:p>
            <a:r>
              <a:rPr lang="en-US" smtClean="0"/>
              <a:t>Describing a distribution</a:t>
            </a:r>
          </a:p>
        </p:txBody>
      </p:sp>
      <p:sp>
        <p:nvSpPr>
          <p:cNvPr id="73746" name="Rectangle 20"/>
          <p:cNvSpPr>
            <a:spLocks noGrp="1" noChangeArrowheads="1"/>
          </p:cNvSpPr>
          <p:nvPr>
            <p:ph type="body" idx="1"/>
          </p:nvPr>
        </p:nvSpPr>
        <p:spPr/>
        <p:txBody>
          <a:bodyPr/>
          <a:lstStyle/>
          <a:p>
            <a:r>
              <a:rPr lang="en-US" dirty="0" smtClean="0"/>
              <a:t>Center: where is the middle of the data?</a:t>
            </a:r>
          </a:p>
          <a:p>
            <a:r>
              <a:rPr lang="en-US" dirty="0" smtClean="0"/>
              <a:t>Spread: is the data tightly bunched or spread out?</a:t>
            </a:r>
          </a:p>
          <a:p>
            <a:r>
              <a:rPr lang="en-US" dirty="0" smtClean="0"/>
              <a:t>Shape</a:t>
            </a:r>
            <a:r>
              <a:rPr lang="en-US" smtClean="0"/>
              <a:t>: are the </a:t>
            </a:r>
            <a:r>
              <a:rPr lang="en-US" dirty="0" smtClean="0"/>
              <a:t>data symmetrical?</a:t>
            </a:r>
          </a:p>
          <a:p>
            <a:r>
              <a:rPr lang="en-US" dirty="0" smtClean="0"/>
              <a:t>Outliers: Are there extreme values which may suggest an error or require a special explanation?</a:t>
            </a:r>
          </a:p>
        </p:txBody>
      </p:sp>
    </p:spTree>
    <p:extLst>
      <p:ext uri="{BB962C8B-B14F-4D97-AF65-F5344CB8AC3E}">
        <p14:creationId xmlns:p14="http://schemas.microsoft.com/office/powerpoint/2010/main" val="86749905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Histograms</a:t>
            </a:r>
          </a:p>
        </p:txBody>
      </p:sp>
      <p:sp>
        <p:nvSpPr>
          <p:cNvPr id="3" name="Content Placeholder 2"/>
          <p:cNvSpPr>
            <a:spLocks noGrp="1"/>
          </p:cNvSpPr>
          <p:nvPr>
            <p:ph idx="1"/>
          </p:nvPr>
        </p:nvSpPr>
        <p:spPr>
          <a:xfrm>
            <a:off x="4724400" y="2057400"/>
            <a:ext cx="4114800" cy="4114800"/>
          </a:xfrm>
        </p:spPr>
        <p:txBody>
          <a:bodyPr/>
          <a:lstStyle/>
          <a:p>
            <a:r>
              <a:rPr lang="en-US" smtClean="0"/>
              <a:t>Used for:</a:t>
            </a:r>
          </a:p>
          <a:p>
            <a:r>
              <a:rPr lang="en-US" smtClean="0"/>
              <a:t>A Measurement Data</a:t>
            </a:r>
          </a:p>
          <a:p>
            <a:r>
              <a:rPr lang="en-US" smtClean="0"/>
              <a:t>B Qualitative Data</a:t>
            </a:r>
          </a:p>
          <a:p>
            <a:r>
              <a:rPr lang="en-US" smtClean="0"/>
              <a:t>C Categorical Data</a:t>
            </a:r>
          </a:p>
          <a:p>
            <a:r>
              <a:rPr lang="en-US" smtClean="0"/>
              <a:t>D. All of the above</a:t>
            </a:r>
          </a:p>
        </p:txBody>
      </p:sp>
      <p:sp>
        <p:nvSpPr>
          <p:cNvPr id="62468" name="Slide Number Placeholder 3"/>
          <p:cNvSpPr>
            <a:spLocks noGrp="1"/>
          </p:cNvSpPr>
          <p:nvPr>
            <p:ph type="sldNum" sz="quarter" idx="10"/>
          </p:nvPr>
        </p:nvSpPr>
        <p:spPr>
          <a:noFill/>
        </p:spPr>
        <p:txBody>
          <a:bodyPr/>
          <a:lstStyle/>
          <a:p>
            <a:fld id="{A7C099A2-7ACC-4E6E-83C9-4928FE95AA20}" type="slidenum">
              <a:rPr lang="en-US" smtClean="0"/>
              <a:pPr/>
              <a:t>77</a:t>
            </a:fld>
            <a:endParaRPr lang="en-US" smtClean="0"/>
          </a:p>
        </p:txBody>
      </p:sp>
      <p:pic>
        <p:nvPicPr>
          <p:cNvPr id="62469" name="Picture 3"/>
          <p:cNvPicPr>
            <a:picLocks noChangeAspect="1" noChangeArrowheads="1"/>
          </p:cNvPicPr>
          <p:nvPr/>
        </p:nvPicPr>
        <p:blipFill>
          <a:blip r:embed="rId2" cstate="print"/>
          <a:srcRect/>
          <a:stretch>
            <a:fillRect/>
          </a:stretch>
        </p:blipFill>
        <p:spPr bwMode="auto">
          <a:xfrm>
            <a:off x="304800" y="152400"/>
            <a:ext cx="4395788" cy="3200400"/>
          </a:xfrm>
          <a:prstGeom prst="rect">
            <a:avLst/>
          </a:prstGeom>
          <a:noFill/>
          <a:ln w="9525">
            <a:noFill/>
            <a:miter lim="800000"/>
            <a:headEnd/>
            <a:tailEnd/>
          </a:ln>
        </p:spPr>
      </p:pic>
      <p:pic>
        <p:nvPicPr>
          <p:cNvPr id="62470" name="Picture 4"/>
          <p:cNvPicPr>
            <a:picLocks noChangeAspect="1" noChangeArrowheads="1"/>
          </p:cNvPicPr>
          <p:nvPr/>
        </p:nvPicPr>
        <p:blipFill>
          <a:blip r:embed="rId3" cstate="print"/>
          <a:srcRect/>
          <a:stretch>
            <a:fillRect/>
          </a:stretch>
        </p:blipFill>
        <p:spPr bwMode="auto">
          <a:xfrm>
            <a:off x="304800" y="3429000"/>
            <a:ext cx="4395788"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Homework	</a:t>
            </a:r>
          </a:p>
        </p:txBody>
      </p:sp>
      <p:sp>
        <p:nvSpPr>
          <p:cNvPr id="64515" name="Content Placeholder 2"/>
          <p:cNvSpPr>
            <a:spLocks noGrp="1"/>
          </p:cNvSpPr>
          <p:nvPr>
            <p:ph idx="1"/>
          </p:nvPr>
        </p:nvSpPr>
        <p:spPr/>
        <p:txBody>
          <a:bodyPr/>
          <a:lstStyle/>
          <a:p>
            <a:r>
              <a:rPr lang="en-US" smtClean="0">
                <a:hlinkClick r:id="rId2"/>
              </a:rPr>
              <a:t>Grade on web</a:t>
            </a:r>
            <a:endParaRPr lang="en-US" smtClean="0"/>
          </a:p>
          <a:p>
            <a:r>
              <a:rPr lang="en-US" smtClean="0"/>
              <a:t>Credit for a “reasonable effort”</a:t>
            </a:r>
          </a:p>
          <a:p>
            <a:pPr lvl="1"/>
            <a:r>
              <a:rPr lang="en-US" smtClean="0"/>
              <a:t>Help menu</a:t>
            </a:r>
          </a:p>
          <a:p>
            <a:pPr lvl="1"/>
            <a:r>
              <a:rPr lang="en-US" smtClean="0"/>
              <a:t>Do what you can</a:t>
            </a:r>
          </a:p>
          <a:p>
            <a:r>
              <a:rPr lang="en-US" smtClean="0"/>
              <a:t>Must make corrections if I return it.</a:t>
            </a:r>
          </a:p>
        </p:txBody>
      </p:sp>
      <p:sp>
        <p:nvSpPr>
          <p:cNvPr id="64516" name="Slide Number Placeholder 3"/>
          <p:cNvSpPr>
            <a:spLocks noGrp="1"/>
          </p:cNvSpPr>
          <p:nvPr>
            <p:ph type="sldNum" sz="quarter" idx="10"/>
          </p:nvPr>
        </p:nvSpPr>
        <p:spPr>
          <a:noFill/>
        </p:spPr>
        <p:txBody>
          <a:bodyPr/>
          <a:lstStyle/>
          <a:p>
            <a:fld id="{FA81320F-C9C8-4AAB-88C3-9014AC07AC94}" type="slidenum">
              <a:rPr lang="en-US" smtClean="0"/>
              <a:pPr/>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Homework 2 Heather</a:t>
            </a:r>
            <a:endParaRPr lang="en-US" dirty="0">
              <a:solidFill>
                <a:schemeClr val="bg1"/>
              </a:solidFill>
            </a:endParaRPr>
          </a:p>
        </p:txBody>
      </p:sp>
      <p:sp>
        <p:nvSpPr>
          <p:cNvPr id="3" name="Content Placeholder 2"/>
          <p:cNvSpPr>
            <a:spLocks noGrp="1"/>
          </p:cNvSpPr>
          <p:nvPr>
            <p:ph idx="1"/>
          </p:nvPr>
        </p:nvSpPr>
        <p:spPr>
          <a:xfrm>
            <a:off x="685800" y="2133600"/>
            <a:ext cx="7772400" cy="41148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79</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280988"/>
            <a:ext cx="6715125"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222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00" y="2930"/>
            <a:ext cx="9156700" cy="6867525"/>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8</a:t>
            </a:fld>
            <a:endParaRPr lang="en-US"/>
          </a:p>
        </p:txBody>
      </p:sp>
    </p:spTree>
    <p:extLst>
      <p:ext uri="{BB962C8B-B14F-4D97-AF65-F5344CB8AC3E}">
        <p14:creationId xmlns:p14="http://schemas.microsoft.com/office/powerpoint/2010/main" val="35950889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2"/>
          <p:cNvSpPr>
            <a:spLocks noGrp="1"/>
          </p:cNvSpPr>
          <p:nvPr>
            <p:ph type="sldNum" sz="quarter" idx="10"/>
          </p:nvPr>
        </p:nvSpPr>
        <p:spPr>
          <a:noFill/>
        </p:spPr>
        <p:txBody>
          <a:bodyPr/>
          <a:lstStyle/>
          <a:p>
            <a:fld id="{F8050C0D-E400-480B-AD00-1899EC36F38A}" type="slidenum">
              <a:rPr lang="en-US" smtClean="0"/>
              <a:pPr/>
              <a:t>80</a:t>
            </a:fld>
            <a:endParaRPr lang="en-US" smtClean="0"/>
          </a:p>
        </p:txBody>
      </p:sp>
      <p:sp>
        <p:nvSpPr>
          <p:cNvPr id="71683"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71684"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71685"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86"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87"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88"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89"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0"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1"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2"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3"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4"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5"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1696"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1697" name="Rectangle 19"/>
          <p:cNvSpPr>
            <a:spLocks noGrp="1" noChangeArrowheads="1"/>
          </p:cNvSpPr>
          <p:nvPr>
            <p:ph type="title"/>
          </p:nvPr>
        </p:nvSpPr>
        <p:spPr/>
        <p:txBody>
          <a:bodyPr/>
          <a:lstStyle/>
          <a:p>
            <a:r>
              <a:rPr lang="en-US" smtClean="0"/>
              <a:t>Frequency Distribution</a:t>
            </a:r>
          </a:p>
        </p:txBody>
      </p:sp>
      <p:sp>
        <p:nvSpPr>
          <p:cNvPr id="71698" name="Rectangle 18"/>
          <p:cNvSpPr>
            <a:spLocks noChangeArrowheads="1"/>
          </p:cNvSpPr>
          <p:nvPr/>
        </p:nvSpPr>
        <p:spPr bwMode="auto">
          <a:xfrm>
            <a:off x="0" y="1981200"/>
            <a:ext cx="7772400" cy="41148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a:buChar char="u"/>
            </a:pPr>
            <a:r>
              <a:rPr lang="en-US" sz="3200" dirty="0"/>
              <a:t>Concerned with </a:t>
            </a:r>
            <a:r>
              <a:rPr lang="en-US" sz="3200" b="1" u="sng" dirty="0"/>
              <a:t>frequency</a:t>
            </a:r>
            <a:r>
              <a:rPr lang="en-US" sz="3200" dirty="0"/>
              <a:t> of values of </a:t>
            </a:r>
            <a:r>
              <a:rPr lang="en-US" sz="3200" b="1" dirty="0"/>
              <a:t>one variable </a:t>
            </a:r>
            <a:r>
              <a:rPr lang="en-US" sz="3200" dirty="0"/>
              <a:t>called X</a:t>
            </a:r>
          </a:p>
          <a:p>
            <a:pPr marL="342900" indent="-342900" eaLnBrk="0" hangingPunct="0">
              <a:spcBef>
                <a:spcPct val="20000"/>
              </a:spcBef>
              <a:buClr>
                <a:schemeClr val="tx2"/>
              </a:buClr>
              <a:buSzPct val="75000"/>
              <a:buFont typeface="Monotype Sorts"/>
              <a:buChar char="u"/>
            </a:pPr>
            <a:r>
              <a:rPr lang="en-US" sz="3200" dirty="0"/>
              <a:t>Represented by histogram or density curve</a:t>
            </a:r>
          </a:p>
          <a:p>
            <a:pPr marL="342900" indent="-342900" eaLnBrk="0" hangingPunct="0">
              <a:spcBef>
                <a:spcPct val="20000"/>
              </a:spcBef>
              <a:buClr>
                <a:schemeClr val="tx2"/>
              </a:buClr>
              <a:buSzPct val="75000"/>
              <a:buFont typeface="Monotype Sorts"/>
              <a:buChar char="u"/>
            </a:pPr>
            <a:r>
              <a:rPr lang="en-US" sz="3200" dirty="0"/>
              <a:t>The levels of the variable on the horizontal axis and frequency on the vertical axis.</a:t>
            </a:r>
          </a:p>
          <a:p>
            <a:pPr marL="342900" indent="-342900" eaLnBrk="0" hangingPunct="0">
              <a:spcBef>
                <a:spcPct val="20000"/>
              </a:spcBef>
              <a:buClr>
                <a:schemeClr val="tx2"/>
              </a:buClr>
              <a:buSzPct val="75000"/>
              <a:buFont typeface="Monotype Sorts"/>
              <a:buChar char="u"/>
            </a:pPr>
            <a:r>
              <a:rPr lang="en-US" sz="3200" dirty="0"/>
              <a:t>Symmetrical distributions described by mean and standard deviation</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c01-tf01"/>
          <p:cNvPicPr>
            <a:picLocks noChangeAspect="1" noChangeArrowheads="1"/>
          </p:cNvPicPr>
          <p:nvPr/>
        </p:nvPicPr>
        <p:blipFill>
          <a:blip r:embed="rId2" cstate="print"/>
          <a:srcRect/>
          <a:stretch>
            <a:fillRect/>
          </a:stretch>
        </p:blipFill>
        <p:spPr bwMode="auto">
          <a:xfrm>
            <a:off x="609600" y="990600"/>
            <a:ext cx="7848600" cy="542471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B75E69D3-2F1F-4AE6-9270-BF4B735BA98D}"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c01-tf01"/>
          <p:cNvPicPr>
            <a:picLocks noChangeAspect="1" noChangeArrowheads="1"/>
          </p:cNvPicPr>
          <p:nvPr/>
        </p:nvPicPr>
        <p:blipFill>
          <a:blip r:embed="rId2" cstate="print"/>
          <a:srcRect/>
          <a:stretch>
            <a:fillRect/>
          </a:stretch>
        </p:blipFill>
        <p:spPr bwMode="auto">
          <a:xfrm>
            <a:off x="152400" y="228600"/>
            <a:ext cx="6651625" cy="45974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6737508" y="4267200"/>
            <a:ext cx="2394769" cy="2468157"/>
          </a:xfrm>
          <a:prstGeom prst="rect">
            <a:avLst/>
          </a:prstGeom>
        </p:spPr>
      </p:pic>
      <p:sp>
        <p:nvSpPr>
          <p:cNvPr id="3" name="Slide Number Placeholder 2"/>
          <p:cNvSpPr>
            <a:spLocks noGrp="1"/>
          </p:cNvSpPr>
          <p:nvPr>
            <p:ph type="sldNum" sz="quarter" idx="10"/>
          </p:nvPr>
        </p:nvSpPr>
        <p:spPr/>
        <p:txBody>
          <a:bodyPr/>
          <a:lstStyle/>
          <a:p>
            <a:pPr>
              <a:defRPr/>
            </a:pPr>
            <a:fld id="{B75E69D3-2F1F-4AE6-9270-BF4B735BA98D}" type="slidenum">
              <a:rPr lang="en-US" smtClean="0"/>
              <a:pPr>
                <a:defRPr/>
              </a:pPr>
              <a:t>82</a:t>
            </a:fld>
            <a:endParaRPr lang="en-US"/>
          </a:p>
        </p:txBody>
      </p:sp>
    </p:spTree>
    <p:extLst>
      <p:ext uri="{BB962C8B-B14F-4D97-AF65-F5344CB8AC3E}">
        <p14:creationId xmlns:p14="http://schemas.microsoft.com/office/powerpoint/2010/main" val="2021641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c01-f05"/>
          <p:cNvPicPr>
            <a:picLocks noChangeAspect="1" noChangeArrowheads="1"/>
          </p:cNvPicPr>
          <p:nvPr/>
        </p:nvPicPr>
        <p:blipFill>
          <a:blip r:embed="rId2" cstate="print"/>
          <a:srcRect/>
          <a:stretch>
            <a:fillRect/>
          </a:stretch>
        </p:blipFill>
        <p:spPr bwMode="auto">
          <a:xfrm>
            <a:off x="1490663" y="935038"/>
            <a:ext cx="6161087" cy="4987925"/>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B75E69D3-2F1F-4AE6-9270-BF4B735BA98D}"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p:spPr>
        <p:txBody>
          <a:bodyPr/>
          <a:lstStyle/>
          <a:p>
            <a:fld id="{F8FE97FB-D6BF-4726-B19A-219764BD8406}" type="slidenum">
              <a:rPr lang="en-US" smtClean="0"/>
              <a:pPr/>
              <a:t>84</a:t>
            </a:fld>
            <a:endParaRPr lang="en-US" smtClean="0"/>
          </a:p>
        </p:txBody>
      </p:sp>
      <p:sp>
        <p:nvSpPr>
          <p:cNvPr id="72707" name="Rectangle 2"/>
          <p:cNvSpPr>
            <a:spLocks noGrp="1" noChangeArrowheads="1"/>
          </p:cNvSpPr>
          <p:nvPr>
            <p:ph type="title"/>
          </p:nvPr>
        </p:nvSpPr>
        <p:spPr/>
        <p:txBody>
          <a:bodyPr/>
          <a:lstStyle/>
          <a:p>
            <a:r>
              <a:rPr lang="en-US" smtClean="0"/>
              <a:t>Distribution</a:t>
            </a:r>
          </a:p>
        </p:txBody>
      </p:sp>
      <p:sp>
        <p:nvSpPr>
          <p:cNvPr id="72708" name="Rectangle 3"/>
          <p:cNvSpPr>
            <a:spLocks noGrp="1" noChangeArrowheads="1"/>
          </p:cNvSpPr>
          <p:nvPr>
            <p:ph type="body" idx="1"/>
          </p:nvPr>
        </p:nvSpPr>
        <p:spPr/>
        <p:txBody>
          <a:bodyPr/>
          <a:lstStyle/>
          <a:p>
            <a:r>
              <a:rPr lang="en-US" smtClean="0"/>
              <a:t>All the values a variable can take and how often each occurs.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p:spPr>
        <p:txBody>
          <a:bodyPr/>
          <a:lstStyle/>
          <a:p>
            <a:fld id="{2528403E-AE35-46E7-A24A-9C3DD15B195C}" type="slidenum">
              <a:rPr lang="en-US" smtClean="0"/>
              <a:pPr/>
              <a:t>85</a:t>
            </a:fld>
            <a:endParaRPr lang="en-US" smtClean="0"/>
          </a:p>
        </p:txBody>
      </p:sp>
      <p:sp>
        <p:nvSpPr>
          <p:cNvPr id="73731" name="Rectangle 2"/>
          <p:cNvSpPr>
            <a:spLocks noChangeArrowheads="1"/>
          </p:cNvSpPr>
          <p:nvPr/>
        </p:nvSpPr>
        <p:spPr bwMode="auto">
          <a:xfrm>
            <a:off x="685800" y="6324600"/>
            <a:ext cx="1905000" cy="457200"/>
          </a:xfrm>
          <a:prstGeom prst="rect">
            <a:avLst/>
          </a:prstGeom>
          <a:noFill/>
          <a:ln w="12700">
            <a:noFill/>
            <a:miter lim="800000"/>
            <a:headEnd/>
            <a:tailEnd/>
          </a:ln>
        </p:spPr>
        <p:txBody>
          <a:bodyPr wrap="none" anchor="ctr"/>
          <a:lstStyle/>
          <a:p>
            <a:pPr eaLnBrk="0" hangingPunct="0"/>
            <a:endParaRPr lang="en-US"/>
          </a:p>
        </p:txBody>
      </p:sp>
      <p:sp>
        <p:nvSpPr>
          <p:cNvPr id="73732" name="Rectangle 4"/>
          <p:cNvSpPr>
            <a:spLocks noChangeArrowheads="1"/>
          </p:cNvSpPr>
          <p:nvPr/>
        </p:nvSpPr>
        <p:spPr bwMode="auto">
          <a:xfrm>
            <a:off x="3124200" y="6324600"/>
            <a:ext cx="2895600" cy="457200"/>
          </a:xfrm>
          <a:prstGeom prst="rect">
            <a:avLst/>
          </a:prstGeom>
          <a:noFill/>
          <a:ln w="12700">
            <a:noFill/>
            <a:miter lim="800000"/>
            <a:headEnd/>
            <a:tailEnd/>
          </a:ln>
        </p:spPr>
        <p:txBody>
          <a:bodyPr wrap="none" anchor="ctr"/>
          <a:lstStyle/>
          <a:p>
            <a:pPr eaLnBrk="0" hangingPunct="0"/>
            <a:endParaRPr lang="en-US"/>
          </a:p>
        </p:txBody>
      </p:sp>
      <p:sp>
        <p:nvSpPr>
          <p:cNvPr id="73733" name="Rectangle 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4" name="Rectangle 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5" name="Rectangle 7"/>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6" name="Rectangle 8"/>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7" name="Rectangle 9"/>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38" name="Rectangle 10"/>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39" name="Rectangle 11"/>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0" name="Rectangle 12"/>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1" name="Rectangle 13"/>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2" name="Rectangle 14"/>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3" name="Rectangle 15"/>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pPr eaLnBrk="0" hangingPunct="0"/>
            <a:endParaRPr lang="en-US"/>
          </a:p>
        </p:txBody>
      </p:sp>
      <p:sp>
        <p:nvSpPr>
          <p:cNvPr id="73744" name="Rectangle 16"/>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pPr eaLnBrk="0" hangingPunct="0"/>
            <a:endParaRPr lang="en-US"/>
          </a:p>
        </p:txBody>
      </p:sp>
      <p:sp>
        <p:nvSpPr>
          <p:cNvPr id="73745" name="Rectangle 19"/>
          <p:cNvSpPr>
            <a:spLocks noGrp="1" noChangeArrowheads="1"/>
          </p:cNvSpPr>
          <p:nvPr>
            <p:ph type="title"/>
          </p:nvPr>
        </p:nvSpPr>
        <p:spPr/>
        <p:txBody>
          <a:bodyPr/>
          <a:lstStyle/>
          <a:p>
            <a:r>
              <a:rPr lang="en-US" smtClean="0"/>
              <a:t>Describing a distribution</a:t>
            </a:r>
          </a:p>
        </p:txBody>
      </p:sp>
      <p:sp>
        <p:nvSpPr>
          <p:cNvPr id="73746" name="Rectangle 20"/>
          <p:cNvSpPr>
            <a:spLocks noGrp="1" noChangeArrowheads="1"/>
          </p:cNvSpPr>
          <p:nvPr>
            <p:ph type="body" idx="1"/>
          </p:nvPr>
        </p:nvSpPr>
        <p:spPr/>
        <p:txBody>
          <a:bodyPr/>
          <a:lstStyle/>
          <a:p>
            <a:r>
              <a:rPr lang="en-US" dirty="0" smtClean="0"/>
              <a:t>Center: where is the middle of the data?</a:t>
            </a:r>
          </a:p>
          <a:p>
            <a:r>
              <a:rPr lang="en-US" dirty="0" smtClean="0"/>
              <a:t>Spread: is the data tightly bunched or spread out?</a:t>
            </a:r>
          </a:p>
          <a:p>
            <a:r>
              <a:rPr lang="en-US" dirty="0" smtClean="0"/>
              <a:t>Shape: are the data symmetrical?</a:t>
            </a:r>
          </a:p>
          <a:p>
            <a:r>
              <a:rPr lang="en-US" dirty="0" smtClean="0"/>
              <a:t>Outliers: Are there extreme values which may suggest an error or require a special explanation?</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86</a:t>
            </a:fld>
            <a:endParaRPr lang="en-US"/>
          </a:p>
        </p:txBody>
      </p:sp>
      <p:pic>
        <p:nvPicPr>
          <p:cNvPr id="7" name="Picture 6"/>
          <p:cNvPicPr>
            <a:picLocks noChangeAspect="1"/>
          </p:cNvPicPr>
          <p:nvPr/>
        </p:nvPicPr>
        <p:blipFill>
          <a:blip r:embed="rId2"/>
          <a:stretch>
            <a:fillRect/>
          </a:stretch>
        </p:blipFill>
        <p:spPr>
          <a:xfrm>
            <a:off x="2279705" y="338060"/>
            <a:ext cx="4584589" cy="6181880"/>
          </a:xfrm>
          <a:prstGeom prst="rect">
            <a:avLst/>
          </a:prstGeom>
        </p:spPr>
      </p:pic>
    </p:spTree>
    <p:extLst>
      <p:ext uri="{BB962C8B-B14F-4D97-AF65-F5344CB8AC3E}">
        <p14:creationId xmlns:p14="http://schemas.microsoft.com/office/powerpoint/2010/main" val="3765748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E305DB6A-0D6C-4AA4-BD46-CE9BF6B86630}" type="slidenum">
              <a:rPr lang="en-US" altLang="en-US"/>
              <a:pPr/>
              <a:t>87</a:t>
            </a:fld>
            <a:endParaRPr lang="en-US" altLang="en-US"/>
          </a:p>
        </p:txBody>
      </p:sp>
      <p:sp>
        <p:nvSpPr>
          <p:cNvPr id="143362" name="Rectangle 2"/>
          <p:cNvSpPr>
            <a:spLocks noGrp="1" noChangeArrowheads="1"/>
          </p:cNvSpPr>
          <p:nvPr>
            <p:ph type="title"/>
          </p:nvPr>
        </p:nvSpPr>
        <p:spPr/>
        <p:txBody>
          <a:bodyPr/>
          <a:lstStyle/>
          <a:p>
            <a:r>
              <a:rPr lang="en-US" altLang="en-US" dirty="0" smtClean="0"/>
              <a:t>9</a:t>
            </a:r>
            <a:endParaRPr lang="en-US" altLang="en-US" dirty="0"/>
          </a:p>
        </p:txBody>
      </p:sp>
      <p:sp>
        <p:nvSpPr>
          <p:cNvPr id="143363" name="Rectangle 3"/>
          <p:cNvSpPr>
            <a:spLocks noGrp="1" noChangeArrowheads="1"/>
          </p:cNvSpPr>
          <p:nvPr>
            <p:ph type="body" idx="1"/>
          </p:nvPr>
        </p:nvSpPr>
        <p:spPr/>
        <p:txBody>
          <a:bodyPr/>
          <a:lstStyle/>
          <a:p>
            <a:endParaRPr lang="en-US" altLang="en-US"/>
          </a:p>
        </p:txBody>
      </p:sp>
      <p:pic>
        <p:nvPicPr>
          <p:cNvPr id="143364" name="Picture 4" descr="F01-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2550"/>
            <a:ext cx="70866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23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4854592C-181A-401D-AE1C-FBBDD8587C4C}" type="slidenum">
              <a:rPr lang="en-US" altLang="en-US"/>
              <a:pPr/>
              <a:t>88</a:t>
            </a:fld>
            <a:endParaRPr lang="en-US" altLang="en-US"/>
          </a:p>
        </p:txBody>
      </p:sp>
      <p:sp>
        <p:nvSpPr>
          <p:cNvPr id="67586" name="Rectangle 2"/>
          <p:cNvSpPr>
            <a:spLocks noChangeArrowheads="1"/>
          </p:cNvSpPr>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8" name="Rectangle 4"/>
          <p:cNvSpPr>
            <a:spLocks noChangeArrowheads="1"/>
          </p:cNvSpPr>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9" name="Rectangle 5"/>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0" name="Rectangle 6"/>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1" name="Rectangle 7"/>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2" name="Rectangle 8"/>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3" name="Rectangle 9"/>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Rectangle 10"/>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5" name="Rectangle 11"/>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Rectangle 12"/>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Rectangle 13"/>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8" name="Rectangle 14"/>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9" name="Rectangle 15"/>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0" name="Rectangle 16"/>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1" name="Rectangle 17"/>
          <p:cNvSpPr>
            <a:spLocks noGrp="1" noChangeArrowheads="1"/>
          </p:cNvSpPr>
          <p:nvPr>
            <p:ph type="title"/>
          </p:nvPr>
        </p:nvSpPr>
        <p:spPr>
          <a:noFill/>
          <a:ln/>
        </p:spPr>
        <p:txBody>
          <a:bodyPr/>
          <a:lstStyle/>
          <a:p>
            <a:r>
              <a:rPr lang="en-US" altLang="en-US"/>
              <a:t>Density Curves	</a:t>
            </a:r>
          </a:p>
        </p:txBody>
      </p:sp>
      <p:sp>
        <p:nvSpPr>
          <p:cNvPr id="67602" name="Rectangle 18"/>
          <p:cNvSpPr>
            <a:spLocks noGrp="1" noChangeArrowheads="1"/>
          </p:cNvSpPr>
          <p:nvPr>
            <p:ph type="body" idx="1"/>
          </p:nvPr>
        </p:nvSpPr>
        <p:spPr>
          <a:noFill/>
          <a:ln/>
        </p:spPr>
        <p:txBody>
          <a:bodyPr/>
          <a:lstStyle/>
          <a:p>
            <a:r>
              <a:rPr lang="en-US" altLang="en-US"/>
              <a:t>Represent  the proportion of observations that fall in each range of values</a:t>
            </a:r>
          </a:p>
          <a:p>
            <a:r>
              <a:rPr lang="en-US" altLang="en-US"/>
              <a:t>The total area under the curve is exactly 1</a:t>
            </a:r>
          </a:p>
        </p:txBody>
      </p:sp>
    </p:spTree>
    <p:extLst>
      <p:ext uri="{BB962C8B-B14F-4D97-AF65-F5344CB8AC3E}">
        <p14:creationId xmlns:p14="http://schemas.microsoft.com/office/powerpoint/2010/main" val="1241460194"/>
      </p:ext>
    </p:extLst>
  </p:cSld>
  <p:clrMapOvr>
    <a:masterClrMapping/>
  </p:clrMapOvr>
  <p:transition>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FBCCCC42-458A-4DE1-948D-4499312EA45F}" type="slidenum">
              <a:rPr lang="en-US" altLang="en-US"/>
              <a:pPr/>
              <a:t>89</a:t>
            </a:fld>
            <a:endParaRPr lang="en-US" altLang="en-US"/>
          </a:p>
        </p:txBody>
      </p:sp>
      <p:sp>
        <p:nvSpPr>
          <p:cNvPr id="134146" name="Rectangle 2"/>
          <p:cNvSpPr>
            <a:spLocks noChangeArrowheads="1"/>
          </p:cNvSpPr>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7" name="Rectangle 3"/>
          <p:cNvSpPr>
            <a:spLocks noChangeArrowheads="1"/>
          </p:cNvSpPr>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8" name="Rectangle 4"/>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9" name="Rectangle 5"/>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0" name="Rectangle 6"/>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1" name="Rectangle 7"/>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2" name="Rectangle 8"/>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3" name="Rectangle 9"/>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4" name="Rectangle 10"/>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5" name="Rectangle 11"/>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6" name="Rectangle 1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7" name="Rectangle 1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8" name="Rectangle 14"/>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Rectangle 15"/>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16"/>
          <p:cNvSpPr>
            <a:spLocks noGrp="1" noChangeArrowheads="1"/>
          </p:cNvSpPr>
          <p:nvPr>
            <p:ph type="title"/>
          </p:nvPr>
        </p:nvSpPr>
        <p:spPr>
          <a:noFill/>
          <a:ln/>
        </p:spPr>
        <p:txBody>
          <a:bodyPr/>
          <a:lstStyle/>
          <a:p>
            <a:r>
              <a:rPr lang="en-US" altLang="en-US"/>
              <a:t>Density Curves	</a:t>
            </a:r>
          </a:p>
        </p:txBody>
      </p:sp>
      <p:sp>
        <p:nvSpPr>
          <p:cNvPr id="134161" name="Rectangle 17"/>
          <p:cNvSpPr>
            <a:spLocks noGrp="1" noChangeArrowheads="1"/>
          </p:cNvSpPr>
          <p:nvPr>
            <p:ph type="body" idx="1"/>
          </p:nvPr>
        </p:nvSpPr>
        <p:spPr>
          <a:noFill/>
          <a:ln/>
        </p:spPr>
        <p:txBody>
          <a:bodyPr/>
          <a:lstStyle/>
          <a:p>
            <a:r>
              <a:rPr lang="en-US" altLang="en-US"/>
              <a:t>A density curve describes the overall pattern of a distribution. </a:t>
            </a:r>
          </a:p>
          <a:p>
            <a:r>
              <a:rPr lang="en-US" altLang="en-US"/>
              <a:t>Curves give us a picture but numbers give us a more precise description. </a:t>
            </a:r>
          </a:p>
        </p:txBody>
      </p:sp>
    </p:spTree>
    <p:extLst>
      <p:ext uri="{BB962C8B-B14F-4D97-AF65-F5344CB8AC3E}">
        <p14:creationId xmlns:p14="http://schemas.microsoft.com/office/powerpoint/2010/main" val="2893418714"/>
      </p:ext>
    </p:extLst>
  </p:cSld>
  <p:clrMapOvr>
    <a:masterClrMapping/>
  </p:clrMapOvr>
  <p:transition>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a:t>
            </a:fld>
            <a:endParaRPr lang="en-US"/>
          </a:p>
        </p:txBody>
      </p:sp>
    </p:spTree>
    <p:extLst>
      <p:ext uri="{BB962C8B-B14F-4D97-AF65-F5344CB8AC3E}">
        <p14:creationId xmlns:p14="http://schemas.microsoft.com/office/powerpoint/2010/main" val="30146445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5019"/>
          <a:stretch/>
        </p:blipFill>
        <p:spPr>
          <a:xfrm>
            <a:off x="-19050" y="0"/>
            <a:ext cx="9464842" cy="6858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90</a:t>
            </a:fld>
            <a:endParaRPr lang="en-US"/>
          </a:p>
        </p:txBody>
      </p:sp>
    </p:spTree>
    <p:extLst>
      <p:ext uri="{BB962C8B-B14F-4D97-AF65-F5344CB8AC3E}">
        <p14:creationId xmlns:p14="http://schemas.microsoft.com/office/powerpoint/2010/main" val="13775696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2"/>
          <p:cNvSpPr>
            <a:spLocks noGrp="1"/>
          </p:cNvSpPr>
          <p:nvPr>
            <p:ph type="sldNum" sz="quarter" idx="10"/>
          </p:nvPr>
        </p:nvSpPr>
        <p:spPr>
          <a:noFill/>
        </p:spPr>
        <p:txBody>
          <a:bodyPr/>
          <a:lstStyle/>
          <a:p>
            <a:fld id="{27BD7DA4-B71E-4D2C-8D66-F5062EA3DEA8}" type="slidenum">
              <a:rPr lang="en-US" smtClean="0"/>
              <a:pPr/>
              <a:t>91</a:t>
            </a:fld>
            <a:endParaRPr lang="en-US" smtClean="0"/>
          </a:p>
        </p:txBody>
      </p:sp>
      <p:sp>
        <p:nvSpPr>
          <p:cNvPr id="83971" name="Rectangle 2"/>
          <p:cNvSpPr>
            <a:spLocks noGrp="1" noChangeArrowheads="1"/>
          </p:cNvSpPr>
          <p:nvPr>
            <p:ph type="title"/>
          </p:nvPr>
        </p:nvSpPr>
        <p:spPr/>
        <p:txBody>
          <a:bodyPr/>
          <a:lstStyle/>
          <a:p>
            <a:r>
              <a:rPr lang="en-US" smtClean="0"/>
              <a:t>The End</a:t>
            </a:r>
          </a:p>
        </p:txBody>
      </p:sp>
      <p:pic>
        <p:nvPicPr>
          <p:cNvPr id="83972" name="Picture 3" descr="acar"/>
          <p:cNvPicPr>
            <a:picLocks noChangeAspect="1" noChangeArrowheads="1"/>
          </p:cNvPicPr>
          <p:nvPr/>
        </p:nvPicPr>
        <p:blipFill>
          <a:blip r:embed="rId3" cstate="print"/>
          <a:srcRect/>
          <a:stretch>
            <a:fillRect/>
          </a:stretch>
        </p:blipFill>
        <p:spPr bwMode="auto">
          <a:xfrm>
            <a:off x="0" y="19050"/>
            <a:ext cx="9144000" cy="6872288"/>
          </a:xfrm>
          <a:prstGeom prst="rect">
            <a:avLst/>
          </a:prstGeom>
          <a:noFill/>
          <a:ln w="9525">
            <a:noFill/>
            <a:miter lim="800000"/>
            <a:headEnd/>
            <a:tailEnd/>
          </a:ln>
        </p:spPr>
      </p:pic>
      <p:sp>
        <p:nvSpPr>
          <p:cNvPr id="83973" name="Text Box 4"/>
          <p:cNvSpPr txBox="1">
            <a:spLocks noChangeArrowheads="1"/>
          </p:cNvSpPr>
          <p:nvPr/>
        </p:nvSpPr>
        <p:spPr bwMode="auto">
          <a:xfrm>
            <a:off x="914400" y="609600"/>
            <a:ext cx="4495800" cy="914400"/>
          </a:xfrm>
          <a:prstGeom prst="rect">
            <a:avLst/>
          </a:prstGeom>
          <a:noFill/>
          <a:ln w="12700">
            <a:noFill/>
            <a:miter lim="800000"/>
            <a:headEnd/>
            <a:tailEnd/>
          </a:ln>
        </p:spPr>
        <p:txBody>
          <a:bodyPr>
            <a:spAutoFit/>
          </a:bodyPr>
          <a:lstStyle/>
          <a:p>
            <a:pPr eaLnBrk="0" hangingPunct="0">
              <a:spcBef>
                <a:spcPct val="50000"/>
              </a:spcBef>
            </a:pPr>
            <a:r>
              <a:rPr lang="en-US" sz="5400">
                <a:solidFill>
                  <a:srgbClr val="0000FF"/>
                </a:solidFill>
              </a:rPr>
              <a:t>The End</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465" y="2057400"/>
            <a:ext cx="6275070" cy="41148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92</a:t>
            </a:fld>
            <a:endParaRPr lang="en-US"/>
          </a:p>
        </p:txBody>
      </p:sp>
    </p:spTree>
    <p:extLst>
      <p:ext uri="{BB962C8B-B14F-4D97-AF65-F5344CB8AC3E}">
        <p14:creationId xmlns:p14="http://schemas.microsoft.com/office/powerpoint/2010/main" val="9709614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0614FD82-2514-443A-B13F-9667E157949D}" type="slidenum">
              <a:rPr lang="en-US" smtClean="0"/>
              <a:pPr>
                <a:defRPr/>
              </a:pPr>
              <a:t>93</a:t>
            </a:fld>
            <a:endParaRPr lang="en-US"/>
          </a:p>
        </p:txBody>
      </p:sp>
      <p:pic>
        <p:nvPicPr>
          <p:cNvPr id="6" name="Picture 5"/>
          <p:cNvPicPr>
            <a:picLocks noChangeAspect="1"/>
          </p:cNvPicPr>
          <p:nvPr/>
        </p:nvPicPr>
        <p:blipFill rotWithShape="1">
          <a:blip r:embed="rId2"/>
          <a:srcRect r="4170"/>
          <a:stretch/>
        </p:blipFill>
        <p:spPr>
          <a:xfrm>
            <a:off x="46892" y="1447800"/>
            <a:ext cx="9067800" cy="3810000"/>
          </a:xfrm>
          <a:prstGeom prst="rect">
            <a:avLst/>
          </a:prstGeom>
        </p:spPr>
      </p:pic>
    </p:spTree>
    <p:extLst>
      <p:ext uri="{BB962C8B-B14F-4D97-AF65-F5344CB8AC3E}">
        <p14:creationId xmlns:p14="http://schemas.microsoft.com/office/powerpoint/2010/main" val="29679503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people buy water?</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200" y="1538654"/>
            <a:ext cx="7620000" cy="50800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8194660"/>
      </p:ext>
    </p:extLst>
  </p:cSld>
  <p:clrMapOvr>
    <a:masterClrMapping/>
  </p:clrMapOvr>
  <mc:AlternateContent xmlns:mc="http://schemas.openxmlformats.org/markup-compatibility/2006" xmlns:p14="http://schemas.microsoft.com/office/powerpoint/2010/main">
    <mc:Choice Requires="p14">
      <p:transition spd="slow" p14:dur="2000" advTm="18195"/>
    </mc:Choice>
    <mc:Fallback xmlns="">
      <p:transition spd="slow" advTm="1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some people travel?</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1524000"/>
            <a:ext cx="6858000" cy="5143500"/>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1992077"/>
      </p:ext>
    </p:extLst>
  </p:cSld>
  <p:clrMapOvr>
    <a:masterClrMapping/>
  </p:clrMapOvr>
  <mc:AlternateContent xmlns:mc="http://schemas.openxmlformats.org/markup-compatibility/2006" xmlns:p14="http://schemas.microsoft.com/office/powerpoint/2010/main">
    <mc:Choice Requires="p14">
      <p:transition spd="slow" p14:dur="2000" advTm="12402"/>
    </mc:Choice>
    <mc:Fallback xmlns="">
      <p:transition spd="slow" advTm="1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some people confess to crimes they did not commit? </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891792"/>
            <a:ext cx="6553200" cy="4779468"/>
          </a:xfrm>
        </p:spPr>
      </p:pic>
      <p:sp>
        <p:nvSpPr>
          <p:cNvPr id="4" name="Slide Number Placeholder 3"/>
          <p:cNvSpPr>
            <a:spLocks noGrp="1"/>
          </p:cNvSpPr>
          <p:nvPr>
            <p:ph type="sldNum" sz="quarter" idx="10"/>
          </p:nvPr>
        </p:nvSpPr>
        <p:spPr/>
        <p:txBody>
          <a:bodyPr/>
          <a:lstStyle/>
          <a:p>
            <a:pPr>
              <a:defRPr/>
            </a:pPr>
            <a:fld id="{B75E69D3-2F1F-4AE6-9270-BF4B735BA98D}" type="slidenum">
              <a:rPr lang="en-US" smtClean="0"/>
              <a:pPr>
                <a:defRPr/>
              </a:pPr>
              <a:t>96</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6452023"/>
      </p:ext>
    </p:extLst>
  </p:cSld>
  <p:clrMapOvr>
    <a:masterClrMapping/>
  </p:clrMapOvr>
  <mc:AlternateContent xmlns:mc="http://schemas.openxmlformats.org/markup-compatibility/2006" xmlns:p14="http://schemas.microsoft.com/office/powerpoint/2010/main">
    <mc:Choice Requires="p14">
      <p:transition spd="slow" p14:dur="2000" advTm="21827"/>
    </mc:Choice>
    <mc:Fallback xmlns="">
      <p:transition spd="slow" advTm="2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6" name="ClipArt Placeholder 5"/>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518160" y="241300"/>
            <a:ext cx="7940040" cy="6616700"/>
          </a:xfrm>
        </p:spPr>
      </p:pic>
      <p:sp>
        <p:nvSpPr>
          <p:cNvPr id="5" name="Slide Number Placeholder 4"/>
          <p:cNvSpPr>
            <a:spLocks noGrp="1"/>
          </p:cNvSpPr>
          <p:nvPr>
            <p:ph type="sldNum" sz="quarter" idx="10"/>
          </p:nvPr>
        </p:nvSpPr>
        <p:spPr/>
        <p:txBody>
          <a:bodyPr/>
          <a:lstStyle/>
          <a:p>
            <a:pPr>
              <a:defRPr/>
            </a:pPr>
            <a:fld id="{8054F729-A7E8-4CDF-B6F9-63698EF97DD2}" type="slidenum">
              <a:rPr lang="en-US" smtClean="0"/>
              <a:pPr>
                <a:defRPr/>
              </a:pPr>
              <a:t>97</a:t>
            </a:fld>
            <a:endParaRPr lang="en-US"/>
          </a:p>
        </p:txBody>
      </p:sp>
    </p:spTree>
    <p:extLst>
      <p:ext uri="{BB962C8B-B14F-4D97-AF65-F5344CB8AC3E}">
        <p14:creationId xmlns:p14="http://schemas.microsoft.com/office/powerpoint/2010/main" val="408532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Fireball">
  <a:themeElements>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irebal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irebal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irebal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irebal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irebal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irebal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5878</TotalTime>
  <Words>2101</Words>
  <Application>Microsoft Office PowerPoint</Application>
  <PresentationFormat>On-screen Show (4:3)</PresentationFormat>
  <Paragraphs>380</Paragraphs>
  <Slides>97</Slides>
  <Notes>52</Notes>
  <HiddenSlides>0</HiddenSlides>
  <MMClips>13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4" baseType="lpstr">
      <vt:lpstr>Arial</vt:lpstr>
      <vt:lpstr>Calibri</vt:lpstr>
      <vt:lpstr>Monotype Sorts</vt:lpstr>
      <vt:lpstr>Times New Roman</vt:lpstr>
      <vt:lpstr>Wingdings</vt:lpstr>
      <vt:lpstr>Fireball</vt:lpstr>
      <vt:lpstr>Chart</vt:lpstr>
      <vt:lpstr>Quantitative and Psychometric Methods PSY 302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With Dr. Chris Spatz at National Institute of the Teaching of Psychology </vt:lpstr>
      <vt:lpstr>Successful students</vt:lpstr>
      <vt:lpstr>Why statistics?</vt:lpstr>
      <vt:lpstr>Peter Medawar</vt:lpstr>
      <vt:lpstr>Belief/Data example</vt:lpstr>
      <vt:lpstr>Fixation of Belief -Peirce</vt:lpstr>
      <vt:lpstr>PowerPoint Presentation</vt:lpstr>
      <vt:lpstr>PowerPoint Presentation</vt:lpstr>
      <vt:lpstr>Empirical Example</vt:lpstr>
      <vt:lpstr>Empirical Data Example</vt:lpstr>
      <vt:lpstr>The Scientific Method</vt:lpstr>
      <vt:lpstr>Reduction in infection with HPV vaccine</vt:lpstr>
      <vt:lpstr>Does flu shot help prevent flu?</vt:lpstr>
      <vt:lpstr>Data show unvaccinated 3 times more likely to get the flu. </vt:lpstr>
      <vt:lpstr>First Homework</vt:lpstr>
      <vt:lpstr>Homework</vt:lpstr>
      <vt:lpstr>Texts </vt:lpstr>
      <vt:lpstr>Psychology</vt:lpstr>
      <vt:lpstr>Human Behavior</vt:lpstr>
      <vt:lpstr>Individual Differences</vt:lpstr>
      <vt:lpstr>Individual Differences</vt:lpstr>
      <vt:lpstr>Individual differences</vt:lpstr>
      <vt:lpstr>Don’t put yourself down</vt:lpstr>
      <vt:lpstr>PowerPoint Presentation</vt:lpstr>
      <vt:lpstr>Statistics</vt:lpstr>
      <vt:lpstr>How Theo Epstein's Love of Data Helped the Red Sox and Cubs Finally Win the World Series</vt:lpstr>
      <vt:lpstr>How the music industry uses big data to create the next big hit</vt:lpstr>
      <vt:lpstr>  How Data Science Is Revolutionizing The Music Industry</vt:lpstr>
      <vt:lpstr>McDonald’s Names U.S. Chief as Its No. 2 Executive</vt:lpstr>
      <vt:lpstr>PowerPoint Presentation</vt:lpstr>
      <vt:lpstr>PowerPoint Presentation</vt:lpstr>
      <vt:lpstr>Variables</vt:lpstr>
      <vt:lpstr>Level of Measurement</vt:lpstr>
      <vt:lpstr>Level of Measurement</vt:lpstr>
      <vt:lpstr>Level of Measurement</vt:lpstr>
      <vt:lpstr>Level of Measurement</vt:lpstr>
      <vt:lpstr>Measurement vs. Categorical Data</vt:lpstr>
      <vt:lpstr>Ways to chart categorical data</vt:lpstr>
      <vt:lpstr>Histogram to chart Measurement Data</vt:lpstr>
      <vt:lpstr>Example of data</vt:lpstr>
      <vt:lpstr>How do you decide if a variable is categorical or quantitative?</vt:lpstr>
      <vt:lpstr>Example</vt:lpstr>
      <vt:lpstr>Level of Measurement</vt:lpstr>
      <vt:lpstr>Examples</vt:lpstr>
      <vt:lpstr>Descriptive versus Inferential</vt:lpstr>
      <vt:lpstr>Descriptive Statistics </vt:lpstr>
      <vt:lpstr>Inferential statistics</vt:lpstr>
      <vt:lpstr>Inferential Statistics</vt:lpstr>
      <vt:lpstr>PowerPoint Presentation</vt:lpstr>
      <vt:lpstr>PowerPoint Presentation</vt:lpstr>
      <vt:lpstr>Characteristics of data</vt:lpstr>
      <vt:lpstr>PowerPoint Presentation</vt:lpstr>
      <vt:lpstr>   Chance Happens</vt:lpstr>
      <vt:lpstr>Sampling Error</vt:lpstr>
      <vt:lpstr>Jonathan A. 7th Grade  Selah Intermediate School</vt:lpstr>
      <vt:lpstr>Capitalizing on Chance</vt:lpstr>
      <vt:lpstr>Review so far</vt:lpstr>
      <vt:lpstr>Frequency Distributions</vt:lpstr>
      <vt:lpstr>Data example</vt:lpstr>
      <vt:lpstr>Data example</vt:lpstr>
      <vt:lpstr> Frequency Distribution</vt:lpstr>
      <vt:lpstr>Frequency Distribution</vt:lpstr>
      <vt:lpstr>Frequency Distribution</vt:lpstr>
      <vt:lpstr>PowerPoint Presentation</vt:lpstr>
      <vt:lpstr>PowerPoint Presentation</vt:lpstr>
      <vt:lpstr>Frequency Distribution</vt:lpstr>
      <vt:lpstr>Describing a distribution</vt:lpstr>
      <vt:lpstr>Histograms</vt:lpstr>
      <vt:lpstr>Homework </vt:lpstr>
      <vt:lpstr>Homework 2 Heather</vt:lpstr>
      <vt:lpstr>Frequency Distribution</vt:lpstr>
      <vt:lpstr>PowerPoint Presentation</vt:lpstr>
      <vt:lpstr>PowerPoint Presentation</vt:lpstr>
      <vt:lpstr>PowerPoint Presentation</vt:lpstr>
      <vt:lpstr>Distribution</vt:lpstr>
      <vt:lpstr>Describing a distribution</vt:lpstr>
      <vt:lpstr>PowerPoint Presentation</vt:lpstr>
      <vt:lpstr>9</vt:lpstr>
      <vt:lpstr>Density Curves </vt:lpstr>
      <vt:lpstr>Density Curves </vt:lpstr>
      <vt:lpstr>PowerPoint Presentation</vt:lpstr>
      <vt:lpstr>The End</vt:lpstr>
      <vt:lpstr>PowerPoint Presentation</vt:lpstr>
      <vt:lpstr>PowerPoint Presentation</vt:lpstr>
      <vt:lpstr>Why do people buy water?</vt:lpstr>
      <vt:lpstr>Why do some people travel?</vt:lpstr>
      <vt:lpstr>Why do some people confess to crimes they did not commit? </vt:lpstr>
      <vt:lpstr>PowerPoint Presentation</vt:lpstr>
    </vt:vector>
  </TitlesOfParts>
  <Company>Francis Marion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and Psychometric Methods PSY 302</dc:title>
  <dc:creator>Will Wattles</dc:creator>
  <cp:lastModifiedBy>William P. Wattles</cp:lastModifiedBy>
  <cp:revision>403</cp:revision>
  <dcterms:created xsi:type="dcterms:W3CDTF">2000-01-03T01:09:51Z</dcterms:created>
  <dcterms:modified xsi:type="dcterms:W3CDTF">2020-01-15T15:06:02Z</dcterms:modified>
</cp:coreProperties>
</file>