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56" r:id="rId2"/>
    <p:sldId id="455" r:id="rId3"/>
    <p:sldId id="258" r:id="rId4"/>
    <p:sldId id="349" r:id="rId5"/>
    <p:sldId id="350" r:id="rId6"/>
    <p:sldId id="351" r:id="rId7"/>
    <p:sldId id="264" r:id="rId8"/>
    <p:sldId id="265" r:id="rId9"/>
    <p:sldId id="268" r:id="rId10"/>
    <p:sldId id="360" r:id="rId11"/>
    <p:sldId id="361" r:id="rId12"/>
    <p:sldId id="444" r:id="rId13"/>
    <p:sldId id="447" r:id="rId14"/>
    <p:sldId id="443" r:id="rId15"/>
    <p:sldId id="267" r:id="rId16"/>
    <p:sldId id="406" r:id="rId17"/>
    <p:sldId id="405" r:id="rId18"/>
    <p:sldId id="344" r:id="rId19"/>
    <p:sldId id="387" r:id="rId20"/>
    <p:sldId id="434" r:id="rId21"/>
    <p:sldId id="436" r:id="rId22"/>
    <p:sldId id="433" r:id="rId23"/>
    <p:sldId id="345" r:id="rId24"/>
    <p:sldId id="388" r:id="rId25"/>
    <p:sldId id="437" r:id="rId26"/>
    <p:sldId id="438" r:id="rId27"/>
    <p:sldId id="440" r:id="rId28"/>
    <p:sldId id="439" r:id="rId29"/>
    <p:sldId id="342" r:id="rId30"/>
    <p:sldId id="343" r:id="rId31"/>
    <p:sldId id="382" r:id="rId32"/>
    <p:sldId id="372" r:id="rId33"/>
    <p:sldId id="373" r:id="rId34"/>
    <p:sldId id="441" r:id="rId35"/>
    <p:sldId id="347" r:id="rId36"/>
    <p:sldId id="457" r:id="rId37"/>
    <p:sldId id="458" r:id="rId38"/>
    <p:sldId id="460" r:id="rId39"/>
    <p:sldId id="459" r:id="rId40"/>
    <p:sldId id="461" r:id="rId41"/>
    <p:sldId id="339" r:id="rId42"/>
    <p:sldId id="378" r:id="rId43"/>
    <p:sldId id="368" r:id="rId44"/>
    <p:sldId id="385" r:id="rId45"/>
    <p:sldId id="374" r:id="rId46"/>
    <p:sldId id="380" r:id="rId47"/>
    <p:sldId id="375" r:id="rId48"/>
    <p:sldId id="376" r:id="rId49"/>
    <p:sldId id="456" r:id="rId50"/>
    <p:sldId id="340" r:id="rId51"/>
    <p:sldId id="369" r:id="rId52"/>
    <p:sldId id="442" r:id="rId53"/>
    <p:sldId id="386" r:id="rId54"/>
    <p:sldId id="407" r:id="rId55"/>
    <p:sldId id="408" r:id="rId56"/>
    <p:sldId id="409" r:id="rId57"/>
    <p:sldId id="410" r:id="rId58"/>
    <p:sldId id="426" r:id="rId59"/>
    <p:sldId id="411" r:id="rId60"/>
    <p:sldId id="412" r:id="rId61"/>
    <p:sldId id="413" r:id="rId62"/>
    <p:sldId id="449" r:id="rId63"/>
    <p:sldId id="393" r:id="rId64"/>
    <p:sldId id="423" r:id="rId65"/>
    <p:sldId id="450" r:id="rId66"/>
    <p:sldId id="451" r:id="rId67"/>
    <p:sldId id="454" r:id="rId68"/>
    <p:sldId id="452" r:id="rId69"/>
    <p:sldId id="453" r:id="rId70"/>
    <p:sldId id="448" r:id="rId71"/>
    <p:sldId id="396" r:id="rId72"/>
    <p:sldId id="424" r:id="rId73"/>
    <p:sldId id="308" r:id="rId74"/>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FFCC"/>
    <a:srgbClr val="CC6600"/>
    <a:srgbClr val="FFCC99"/>
    <a:srgbClr val="FF9933"/>
    <a:srgbClr val="31ECF1"/>
    <a:srgbClr val="0CA8AC"/>
    <a:srgbClr val="11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5" d="100"/>
          <a:sy n="105"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eaLnBrk="0" hangingPunct="0">
              <a:defRPr/>
            </a:pPr>
            <a:fld id="{834F3BFF-FC14-4C85-97A6-E8D09C253179}" type="slidenum">
              <a:rPr lang="en-US" sz="1400"/>
              <a:pPr algn="r" eaLnBrk="0" hangingPunct="0">
                <a:defRPr/>
              </a:pPr>
              <a:t>‹#›</a:t>
            </a:fld>
            <a:endParaRPr lang="en-US" sz="1400"/>
          </a:p>
        </p:txBody>
      </p:sp>
    </p:spTree>
    <p:extLst>
      <p:ext uri="{BB962C8B-B14F-4D97-AF65-F5344CB8AC3E}">
        <p14:creationId xmlns:p14="http://schemas.microsoft.com/office/powerpoint/2010/main" val="1111087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4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eaLnBrk="0" hangingPunct="0">
              <a:defRPr/>
            </a:pPr>
            <a:fld id="{6133F5FC-EB4B-40B2-9A01-C72F4EBC77E9}" type="slidenum">
              <a:rPr lang="en-US" sz="1400"/>
              <a:pPr algn="r" eaLnBrk="0" hangingPunct="0">
                <a:defRPr/>
              </a:pPr>
              <a:t>‹#›</a:t>
            </a:fld>
            <a:endParaRPr lang="en-US" sz="1400"/>
          </a:p>
        </p:txBody>
      </p:sp>
    </p:spTree>
    <p:extLst>
      <p:ext uri="{BB962C8B-B14F-4D97-AF65-F5344CB8AC3E}">
        <p14:creationId xmlns:p14="http://schemas.microsoft.com/office/powerpoint/2010/main" val="1786774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cap="flat"/>
        </p:spPr>
      </p:sp>
      <p:sp>
        <p:nvSpPr>
          <p:cNvPr id="5837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76441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cap="flat"/>
        </p:spPr>
      </p:sp>
      <p:sp>
        <p:nvSpPr>
          <p:cNvPr id="67587"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412023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3049598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a:noFill/>
          <a:ln w="9525"/>
        </p:spPr>
        <p:txBody>
          <a:bodyPr/>
          <a:lstStyle/>
          <a:p>
            <a:endParaRPr lang="en-US" dirty="0" smtClean="0">
              <a:latin typeface="Arial" pitchFamily="34" charset="0"/>
            </a:endParaRPr>
          </a:p>
        </p:txBody>
      </p:sp>
    </p:spTree>
    <p:extLst>
      <p:ext uri="{BB962C8B-B14F-4D97-AF65-F5344CB8AC3E}">
        <p14:creationId xmlns:p14="http://schemas.microsoft.com/office/powerpoint/2010/main" val="805275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304959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805275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2906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https://www.socscistatistics.com/effectsize/Default3.aspx</a:t>
            </a:r>
            <a:endParaRPr lang="en-US" dirty="0"/>
          </a:p>
        </p:txBody>
      </p:sp>
    </p:spTree>
    <p:extLst>
      <p:ext uri="{BB962C8B-B14F-4D97-AF65-F5344CB8AC3E}">
        <p14:creationId xmlns:p14="http://schemas.microsoft.com/office/powerpoint/2010/main" val="2067223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https://www.socscistatistics.com/effectsize/Default3.aspx</a:t>
            </a:r>
            <a:endParaRPr lang="en-US" dirty="0"/>
          </a:p>
        </p:txBody>
      </p:sp>
    </p:spTree>
    <p:extLst>
      <p:ext uri="{BB962C8B-B14F-4D97-AF65-F5344CB8AC3E}">
        <p14:creationId xmlns:p14="http://schemas.microsoft.com/office/powerpoint/2010/main" val="418660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85800"/>
            <a:ext cx="4572000" cy="3429000"/>
          </a:xfrm>
          <a:ln/>
        </p:spPr>
      </p:sp>
      <p:sp>
        <p:nvSpPr>
          <p:cNvPr id="6963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148785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282167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cap="flat"/>
        </p:spPr>
      </p:sp>
      <p:sp>
        <p:nvSpPr>
          <p:cNvPr id="5939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2821468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https://www.socscistatistics.com/effectsize/Default3.aspx</a:t>
            </a:r>
          </a:p>
          <a:p>
            <a:endParaRPr lang="en-US" dirty="0"/>
          </a:p>
        </p:txBody>
      </p:sp>
    </p:spTree>
    <p:extLst>
      <p:ext uri="{BB962C8B-B14F-4D97-AF65-F5344CB8AC3E}">
        <p14:creationId xmlns:p14="http://schemas.microsoft.com/office/powerpoint/2010/main" val="119014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299108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0079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Note that means are the same. </a:t>
            </a:r>
          </a:p>
          <a:p>
            <a:endParaRPr lang="en-US" dirty="0"/>
          </a:p>
        </p:txBody>
      </p:sp>
    </p:spTree>
    <p:extLst>
      <p:ext uri="{BB962C8B-B14F-4D97-AF65-F5344CB8AC3E}">
        <p14:creationId xmlns:p14="http://schemas.microsoft.com/office/powerpoint/2010/main" val="542864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2277404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0938" y="692150"/>
            <a:ext cx="4556125" cy="3416300"/>
          </a:xfrm>
          <a:ln/>
        </p:spPr>
      </p:sp>
      <p:sp>
        <p:nvSpPr>
          <p:cNvPr id="73731" name="Notes Placeholder 2"/>
          <p:cNvSpPr>
            <a:spLocks noGrp="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1045237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2599531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cap="flat"/>
        </p:spPr>
      </p:sp>
      <p:sp>
        <p:nvSpPr>
          <p:cNvPr id="83971"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996706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564868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cap="flat"/>
        </p:spPr>
      </p:sp>
      <p:sp>
        <p:nvSpPr>
          <p:cNvPr id="86019"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69103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0938" y="692150"/>
            <a:ext cx="4556125" cy="3416300"/>
          </a:xfrm>
          <a:ln/>
        </p:spPr>
      </p:sp>
      <p:sp>
        <p:nvSpPr>
          <p:cNvPr id="60419" name="Notes Placeholder 2"/>
          <p:cNvSpPr>
            <a:spLocks noGrp="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3120298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cap="flat"/>
        </p:spPr>
      </p:sp>
      <p:sp>
        <p:nvSpPr>
          <p:cNvPr id="87043"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407828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Chelsea Welty</a:t>
            </a:r>
            <a:endParaRPr lang="en-US" dirty="0"/>
          </a:p>
        </p:txBody>
      </p:sp>
    </p:spTree>
    <p:extLst>
      <p:ext uri="{BB962C8B-B14F-4D97-AF65-F5344CB8AC3E}">
        <p14:creationId xmlns:p14="http://schemas.microsoft.com/office/powerpoint/2010/main" val="3468855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38AA2A-9637-4D25-8047-2E8BA027D810}" type="slidenum">
              <a:rPr lang="en-US" altLang="en-US"/>
              <a:pPr/>
              <a:t>67</a:t>
            </a:fld>
            <a:endParaRPr lang="en-US" altLang="en-US"/>
          </a:p>
        </p:txBody>
      </p:sp>
      <p:sp>
        <p:nvSpPr>
          <p:cNvPr id="40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74713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a:ln w="9525"/>
        </p:spPr>
        <p:txBody>
          <a:bodyPr/>
          <a:lstStyle/>
          <a:p>
            <a:endParaRPr lang="en-US" dirty="0" smtClean="0">
              <a:latin typeface="Arial" pitchFamily="34" charset="0"/>
            </a:endParaRPr>
          </a:p>
        </p:txBody>
      </p:sp>
    </p:spTree>
    <p:extLst>
      <p:ext uri="{BB962C8B-B14F-4D97-AF65-F5344CB8AC3E}">
        <p14:creationId xmlns:p14="http://schemas.microsoft.com/office/powerpoint/2010/main" val="167996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50938" y="692150"/>
            <a:ext cx="4556125" cy="3416300"/>
          </a:xfrm>
          <a:ln/>
        </p:spPr>
      </p:sp>
      <p:sp>
        <p:nvSpPr>
          <p:cNvPr id="61443" name="Notes Placeholder 2"/>
          <p:cNvSpPr>
            <a:spLocks noGrp="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210664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420730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cap="flat"/>
        </p:spPr>
      </p:sp>
      <p:sp>
        <p:nvSpPr>
          <p:cNvPr id="6349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359030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cap="flat"/>
        </p:spPr>
      </p:sp>
      <p:sp>
        <p:nvSpPr>
          <p:cNvPr id="6451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extLst>
      <p:ext uri="{BB962C8B-B14F-4D97-AF65-F5344CB8AC3E}">
        <p14:creationId xmlns:p14="http://schemas.microsoft.com/office/powerpoint/2010/main" val="91195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cap="flat"/>
        </p:spPr>
      </p:sp>
      <p:sp>
        <p:nvSpPr>
          <p:cNvPr id="66563" name="Rectangle 3"/>
          <p:cNvSpPr>
            <a:spLocks noGrp="1" noChangeArrowheads="1"/>
          </p:cNvSpPr>
          <p:nvPr>
            <p:ph type="body" idx="1"/>
          </p:nvPr>
        </p:nvSpPr>
        <p:spPr>
          <a:noFill/>
          <a:ln w="9525"/>
        </p:spPr>
        <p:txBody>
          <a:bodyPr/>
          <a:lstStyle/>
          <a:p>
            <a:endParaRPr lang="en-US" dirty="0" smtClean="0">
              <a:latin typeface="Arial" pitchFamily="34" charset="0"/>
            </a:endParaRPr>
          </a:p>
        </p:txBody>
      </p:sp>
    </p:spTree>
    <p:extLst>
      <p:ext uri="{BB962C8B-B14F-4D97-AF65-F5344CB8AC3E}">
        <p14:creationId xmlns:p14="http://schemas.microsoft.com/office/powerpoint/2010/main" val="252038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err="1" smtClean="0"/>
              <a:t>Detrek</a:t>
            </a:r>
            <a:r>
              <a:rPr lang="en-US" dirty="0" smtClean="0"/>
              <a:t> Browning</a:t>
            </a:r>
            <a:endParaRPr lang="en-US" dirty="0"/>
          </a:p>
        </p:txBody>
      </p:sp>
    </p:spTree>
    <p:extLst>
      <p:ext uri="{BB962C8B-B14F-4D97-AF65-F5344CB8AC3E}">
        <p14:creationId xmlns:p14="http://schemas.microsoft.com/office/powerpoint/2010/main" val="392042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3"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29213" y="1981200"/>
            <a:ext cx="3819525" cy="4114800"/>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0537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10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57288" y="1981200"/>
            <a:ext cx="779145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1181100" y="609600"/>
            <a:ext cx="7715250" cy="1143000"/>
          </a:xfrm>
          <a:prstGeom prst="rect">
            <a:avLst/>
          </a:prstGeom>
          <a:noFill/>
          <a:ln w="12700">
            <a:noFill/>
            <a:miter lim="800000"/>
            <a:headEnd/>
            <a:tailEnd/>
          </a:ln>
          <a:effectLst>
            <a:outerShdw dist="35921" dir="2700000" algn="ctr" rotWithShape="0">
              <a:srgbClr val="000000"/>
            </a:outerShdw>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grpSp>
        <p:nvGrpSpPr>
          <p:cNvPr id="9220" name="Group 35"/>
          <p:cNvGrpSpPr>
            <a:grpSpLocks/>
          </p:cNvGrpSpPr>
          <p:nvPr/>
        </p:nvGrpSpPr>
        <p:grpSpPr bwMode="auto">
          <a:xfrm>
            <a:off x="0" y="0"/>
            <a:ext cx="1085850" cy="6845300"/>
            <a:chOff x="0" y="0"/>
            <a:chExt cx="684" cy="4312"/>
          </a:xfrm>
        </p:grpSpPr>
        <p:sp>
          <p:nvSpPr>
            <p:cNvPr id="1028" name="Rectangle 4"/>
            <p:cNvSpPr>
              <a:spLocks noChangeArrowheads="1"/>
            </p:cNvSpPr>
            <p:nvPr/>
          </p:nvSpPr>
          <p:spPr bwMode="auto">
            <a:xfrm>
              <a:off x="0" y="0"/>
              <a:ext cx="684" cy="4312"/>
            </a:xfrm>
            <a:prstGeom prst="rect">
              <a:avLst/>
            </a:prstGeom>
            <a:gradFill rotWithShape="0">
              <a:gsLst>
                <a:gs pos="0">
                  <a:srgbClr val="114FFB"/>
                </a:gs>
                <a:gs pos="50000">
                  <a:srgbClr val="114FFB">
                    <a:gamma/>
                    <a:shade val="20000"/>
                    <a:invGamma/>
                  </a:srgbClr>
                </a:gs>
                <a:gs pos="100000">
                  <a:srgbClr val="114FFB"/>
                </a:gs>
              </a:gsLst>
              <a:lin ang="5400000" scaled="1"/>
            </a:gradFill>
            <a:ln w="12700">
              <a:noFill/>
              <a:miter lim="800000"/>
              <a:headEnd/>
              <a:tailEnd/>
            </a:ln>
            <a:effectLst/>
          </p:spPr>
          <p:txBody>
            <a:bodyPr wrap="none" anchor="ctr"/>
            <a:lstStyle/>
            <a:p>
              <a:pPr eaLnBrk="0" hangingPunct="0">
                <a:defRPr/>
              </a:pPr>
              <a:endParaRPr lang="en-US"/>
            </a:p>
          </p:txBody>
        </p:sp>
        <p:grpSp>
          <p:nvGrpSpPr>
            <p:cNvPr id="9224" name="Group 34"/>
            <p:cNvGrpSpPr>
              <a:grpSpLocks/>
            </p:cNvGrpSpPr>
            <p:nvPr/>
          </p:nvGrpSpPr>
          <p:grpSpPr bwMode="auto">
            <a:xfrm>
              <a:off x="48" y="102"/>
              <a:ext cx="96" cy="4122"/>
              <a:chOff x="48" y="102"/>
              <a:chExt cx="96" cy="4122"/>
            </a:xfrm>
          </p:grpSpPr>
          <p:sp>
            <p:nvSpPr>
              <p:cNvPr id="1029" name="Rectangle 5"/>
              <p:cNvSpPr>
                <a:spLocks noChangeArrowheads="1"/>
              </p:cNvSpPr>
              <p:nvPr/>
            </p:nvSpPr>
            <p:spPr bwMode="auto">
              <a:xfrm>
                <a:off x="48" y="1104"/>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0" name="Rectangle 6"/>
              <p:cNvSpPr>
                <a:spLocks noChangeArrowheads="1"/>
              </p:cNvSpPr>
              <p:nvPr/>
            </p:nvSpPr>
            <p:spPr bwMode="auto">
              <a:xfrm>
                <a:off x="48" y="1248"/>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1" name="Rectangle 7"/>
              <p:cNvSpPr>
                <a:spLocks noChangeArrowheads="1"/>
              </p:cNvSpPr>
              <p:nvPr/>
            </p:nvSpPr>
            <p:spPr bwMode="auto">
              <a:xfrm>
                <a:off x="48" y="1392"/>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2" name="Rectangle 8"/>
              <p:cNvSpPr>
                <a:spLocks noChangeArrowheads="1"/>
              </p:cNvSpPr>
              <p:nvPr/>
            </p:nvSpPr>
            <p:spPr bwMode="auto">
              <a:xfrm>
                <a:off x="48" y="1536"/>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3" name="Rectangle 9"/>
              <p:cNvSpPr>
                <a:spLocks noChangeArrowheads="1"/>
              </p:cNvSpPr>
              <p:nvPr/>
            </p:nvSpPr>
            <p:spPr bwMode="auto">
              <a:xfrm>
                <a:off x="48" y="1680"/>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4" name="Rectangle 10"/>
              <p:cNvSpPr>
                <a:spLocks noChangeArrowheads="1"/>
              </p:cNvSpPr>
              <p:nvPr/>
            </p:nvSpPr>
            <p:spPr bwMode="auto">
              <a:xfrm>
                <a:off x="48" y="1824"/>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5" name="Rectangle 11"/>
              <p:cNvSpPr>
                <a:spLocks noChangeArrowheads="1"/>
              </p:cNvSpPr>
              <p:nvPr/>
            </p:nvSpPr>
            <p:spPr bwMode="auto">
              <a:xfrm>
                <a:off x="48" y="1968"/>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6" name="Rectangle 12"/>
              <p:cNvSpPr>
                <a:spLocks noChangeArrowheads="1"/>
              </p:cNvSpPr>
              <p:nvPr/>
            </p:nvSpPr>
            <p:spPr bwMode="auto">
              <a:xfrm>
                <a:off x="48" y="2112"/>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7" name="Rectangle 13"/>
              <p:cNvSpPr>
                <a:spLocks noChangeArrowheads="1"/>
              </p:cNvSpPr>
              <p:nvPr/>
            </p:nvSpPr>
            <p:spPr bwMode="auto">
              <a:xfrm>
                <a:off x="48" y="2256"/>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8" name="Rectangle 14"/>
              <p:cNvSpPr>
                <a:spLocks noChangeArrowheads="1"/>
              </p:cNvSpPr>
              <p:nvPr/>
            </p:nvSpPr>
            <p:spPr bwMode="auto">
              <a:xfrm>
                <a:off x="48" y="2400"/>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39" name="Rectangle 15"/>
              <p:cNvSpPr>
                <a:spLocks noChangeArrowheads="1"/>
              </p:cNvSpPr>
              <p:nvPr/>
            </p:nvSpPr>
            <p:spPr bwMode="auto">
              <a:xfrm>
                <a:off x="48" y="2544"/>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0" name="Rectangle 16"/>
              <p:cNvSpPr>
                <a:spLocks noChangeArrowheads="1"/>
              </p:cNvSpPr>
              <p:nvPr/>
            </p:nvSpPr>
            <p:spPr bwMode="auto">
              <a:xfrm>
                <a:off x="48" y="2688"/>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1" name="Rectangle 17"/>
              <p:cNvSpPr>
                <a:spLocks noChangeArrowheads="1"/>
              </p:cNvSpPr>
              <p:nvPr/>
            </p:nvSpPr>
            <p:spPr bwMode="auto">
              <a:xfrm>
                <a:off x="48" y="2832"/>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2" name="Rectangle 18"/>
              <p:cNvSpPr>
                <a:spLocks noChangeArrowheads="1"/>
              </p:cNvSpPr>
              <p:nvPr/>
            </p:nvSpPr>
            <p:spPr bwMode="auto">
              <a:xfrm>
                <a:off x="48" y="2976"/>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3" name="Rectangle 19"/>
              <p:cNvSpPr>
                <a:spLocks noChangeArrowheads="1"/>
              </p:cNvSpPr>
              <p:nvPr/>
            </p:nvSpPr>
            <p:spPr bwMode="auto">
              <a:xfrm>
                <a:off x="48" y="3120"/>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4" name="Rectangle 20"/>
              <p:cNvSpPr>
                <a:spLocks noChangeArrowheads="1"/>
              </p:cNvSpPr>
              <p:nvPr/>
            </p:nvSpPr>
            <p:spPr bwMode="auto">
              <a:xfrm>
                <a:off x="48" y="3264"/>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5" name="Rectangle 21"/>
              <p:cNvSpPr>
                <a:spLocks noChangeArrowheads="1"/>
              </p:cNvSpPr>
              <p:nvPr/>
            </p:nvSpPr>
            <p:spPr bwMode="auto">
              <a:xfrm>
                <a:off x="48" y="3408"/>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6" name="Rectangle 22"/>
              <p:cNvSpPr>
                <a:spLocks noChangeArrowheads="1"/>
              </p:cNvSpPr>
              <p:nvPr/>
            </p:nvSpPr>
            <p:spPr bwMode="auto">
              <a:xfrm>
                <a:off x="48" y="3552"/>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7" name="Rectangle 23"/>
              <p:cNvSpPr>
                <a:spLocks noChangeArrowheads="1"/>
              </p:cNvSpPr>
              <p:nvPr/>
            </p:nvSpPr>
            <p:spPr bwMode="auto">
              <a:xfrm>
                <a:off x="48" y="3696"/>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8" name="Rectangle 24"/>
              <p:cNvSpPr>
                <a:spLocks noChangeArrowheads="1"/>
              </p:cNvSpPr>
              <p:nvPr/>
            </p:nvSpPr>
            <p:spPr bwMode="auto">
              <a:xfrm>
                <a:off x="48" y="3840"/>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49" name="Rectangle 25"/>
              <p:cNvSpPr>
                <a:spLocks noChangeArrowheads="1"/>
              </p:cNvSpPr>
              <p:nvPr/>
            </p:nvSpPr>
            <p:spPr bwMode="auto">
              <a:xfrm>
                <a:off x="48" y="3984"/>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50" name="Rectangle 26"/>
              <p:cNvSpPr>
                <a:spLocks noChangeArrowheads="1"/>
              </p:cNvSpPr>
              <p:nvPr/>
            </p:nvSpPr>
            <p:spPr bwMode="auto">
              <a:xfrm>
                <a:off x="48" y="4128"/>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51" name="Rectangle 27"/>
              <p:cNvSpPr>
                <a:spLocks noChangeArrowheads="1"/>
              </p:cNvSpPr>
              <p:nvPr/>
            </p:nvSpPr>
            <p:spPr bwMode="auto">
              <a:xfrm>
                <a:off x="48" y="102"/>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52" name="Rectangle 28"/>
              <p:cNvSpPr>
                <a:spLocks noChangeArrowheads="1"/>
              </p:cNvSpPr>
              <p:nvPr/>
            </p:nvSpPr>
            <p:spPr bwMode="auto">
              <a:xfrm>
                <a:off x="48" y="246"/>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53" name="Rectangle 29"/>
              <p:cNvSpPr>
                <a:spLocks noChangeArrowheads="1"/>
              </p:cNvSpPr>
              <p:nvPr/>
            </p:nvSpPr>
            <p:spPr bwMode="auto">
              <a:xfrm>
                <a:off x="48" y="390"/>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54" name="Rectangle 30"/>
              <p:cNvSpPr>
                <a:spLocks noChangeArrowheads="1"/>
              </p:cNvSpPr>
              <p:nvPr/>
            </p:nvSpPr>
            <p:spPr bwMode="auto">
              <a:xfrm>
                <a:off x="48" y="534"/>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55" name="Rectangle 31"/>
              <p:cNvSpPr>
                <a:spLocks noChangeArrowheads="1"/>
              </p:cNvSpPr>
              <p:nvPr/>
            </p:nvSpPr>
            <p:spPr bwMode="auto">
              <a:xfrm>
                <a:off x="48" y="678"/>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56" name="Rectangle 32"/>
              <p:cNvSpPr>
                <a:spLocks noChangeArrowheads="1"/>
              </p:cNvSpPr>
              <p:nvPr/>
            </p:nvSpPr>
            <p:spPr bwMode="auto">
              <a:xfrm>
                <a:off x="48" y="822"/>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sp>
            <p:nvSpPr>
              <p:cNvPr id="1057" name="Rectangle 33"/>
              <p:cNvSpPr>
                <a:spLocks noChangeArrowheads="1"/>
              </p:cNvSpPr>
              <p:nvPr/>
            </p:nvSpPr>
            <p:spPr bwMode="auto">
              <a:xfrm>
                <a:off x="48" y="966"/>
                <a:ext cx="96" cy="96"/>
              </a:xfrm>
              <a:prstGeom prst="rect">
                <a:avLst/>
              </a:prstGeom>
              <a:solidFill>
                <a:schemeClr val="bg1"/>
              </a:solidFill>
              <a:ln w="12700">
                <a:noFill/>
                <a:miter lim="800000"/>
                <a:headEnd/>
                <a:tailEnd/>
              </a:ln>
              <a:effectLst/>
            </p:spPr>
            <p:txBody>
              <a:bodyPr wrap="none" anchor="ctr"/>
              <a:lstStyle/>
              <a:p>
                <a:pPr eaLnBrk="0" hangingPunct="0">
                  <a:defRPr/>
                </a:pPr>
                <a:endParaRPr lang="en-US"/>
              </a:p>
            </p:txBody>
          </p:sp>
        </p:grpSp>
      </p:grpSp>
      <p:sp>
        <p:nvSpPr>
          <p:cNvPr id="1060" name="Rectangle 36"/>
          <p:cNvSpPr>
            <a:spLocks noChangeArrowheads="1"/>
          </p:cNvSpPr>
          <p:nvPr/>
        </p:nvSpPr>
        <p:spPr bwMode="auto">
          <a:xfrm>
            <a:off x="8367713" y="6234113"/>
            <a:ext cx="536575" cy="454025"/>
          </a:xfrm>
          <a:prstGeom prst="rect">
            <a:avLst/>
          </a:prstGeom>
          <a:noFill/>
          <a:ln w="12700">
            <a:noFill/>
            <a:miter lim="800000"/>
            <a:headEnd/>
            <a:tailEnd/>
          </a:ln>
          <a:effectLst/>
        </p:spPr>
        <p:txBody>
          <a:bodyPr wrap="none" lIns="90488" tIns="44450" rIns="90488" bIns="44450">
            <a:spAutoFit/>
          </a:bodyPr>
          <a:lstStyle/>
          <a:p>
            <a:pPr eaLnBrk="0" hangingPunct="0">
              <a:defRPr/>
            </a:pPr>
            <a:fld id="{2EB868AA-D02A-4905-9E5B-A733AD1863E5}" type="slidenum">
              <a:rPr lang="en-US"/>
              <a:pPr eaLnBrk="0" hangingPunct="0">
                <a:defRPr/>
              </a:pPr>
              <a:t>‹#›</a:t>
            </a:fld>
            <a:endParaRPr lang="en-US"/>
          </a:p>
        </p:txBody>
      </p:sp>
      <p:sp>
        <p:nvSpPr>
          <p:cNvPr id="1061" name="Rectangle 37"/>
          <p:cNvSpPr>
            <a:spLocks noChangeArrowheads="1"/>
          </p:cNvSpPr>
          <p:nvPr/>
        </p:nvSpPr>
        <p:spPr bwMode="auto">
          <a:xfrm>
            <a:off x="2211388" y="6402388"/>
            <a:ext cx="4949825"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1600"/>
              <a:t>Psychology 302 Quantitative and Psychometric  Methods</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2000"/>
        <a:buFont typeface="Monotype Sorts"/>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socscistatistics.com/effectsize/Default3.asp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meiU6TxysC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gator"/>
          <p:cNvPicPr>
            <a:picLocks noChangeAspect="1" noChangeArrowheads="1"/>
          </p:cNvPicPr>
          <p:nvPr/>
        </p:nvPicPr>
        <p:blipFill>
          <a:blip r:embed="rId3" cstate="print"/>
          <a:srcRect/>
          <a:stretch>
            <a:fillRect/>
          </a:stretch>
        </p:blipFill>
        <p:spPr bwMode="auto">
          <a:xfrm>
            <a:off x="-381000" y="-285750"/>
            <a:ext cx="9525000" cy="7143750"/>
          </a:xfrm>
          <a:prstGeom prst="rect">
            <a:avLst/>
          </a:prstGeom>
          <a:noFill/>
          <a:ln w="9525">
            <a:noFill/>
            <a:miter lim="800000"/>
            <a:headEnd/>
            <a:tailEnd/>
          </a:ln>
        </p:spPr>
      </p:pic>
      <p:sp>
        <p:nvSpPr>
          <p:cNvPr id="4100" name="Rectangle 4"/>
          <p:cNvSpPr>
            <a:spLocks noGrp="1" noChangeArrowheads="1"/>
          </p:cNvSpPr>
          <p:nvPr>
            <p:ph type="ctrTitle"/>
          </p:nvPr>
        </p:nvSpPr>
        <p:spPr>
          <a:xfrm>
            <a:off x="457200" y="0"/>
            <a:ext cx="7772400" cy="1143000"/>
          </a:xfrm>
        </p:spPr>
        <p:txBody>
          <a:bodyPr/>
          <a:lstStyle/>
          <a:p>
            <a:pPr>
              <a:defRPr/>
            </a:pPr>
            <a:r>
              <a:rPr lang="en-US" smtClean="0">
                <a:solidFill>
                  <a:srgbClr val="FFFF00"/>
                </a:solidFill>
              </a:rPr>
              <a:t>T-tests</a:t>
            </a:r>
          </a:p>
        </p:txBody>
      </p:sp>
      <p:sp>
        <p:nvSpPr>
          <p:cNvPr id="4101" name="Rectangle 5"/>
          <p:cNvSpPr>
            <a:spLocks noGrp="1" noChangeArrowheads="1"/>
          </p:cNvSpPr>
          <p:nvPr>
            <p:ph type="subTitle" idx="1"/>
          </p:nvPr>
        </p:nvSpPr>
        <p:spPr>
          <a:xfrm>
            <a:off x="685800" y="4572000"/>
            <a:ext cx="6400800" cy="1752600"/>
          </a:xfrm>
        </p:spPr>
        <p:txBody>
          <a:bodyPr/>
          <a:lstStyle/>
          <a:p>
            <a:pPr>
              <a:buFont typeface="Monotype Sorts" pitchFamily="2" charset="2"/>
              <a:buNone/>
              <a:defRPr/>
            </a:pPr>
            <a:r>
              <a:rPr lang="en-US" b="1" dirty="0" smtClean="0">
                <a:solidFill>
                  <a:srgbClr val="FFFF00"/>
                </a:solidFill>
              </a:rPr>
              <a:t>  Inference When the Population Standard Deviation Is Not Known.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pPr>
              <a:lnSpc>
                <a:spcPct val="90000"/>
              </a:lnSpc>
              <a:defRPr/>
            </a:pPr>
            <a:r>
              <a:rPr lang="en-US"/>
              <a:t>The </a:t>
            </a:r>
            <a:r>
              <a:rPr lang="en-US" i="1"/>
              <a:t>t</a:t>
            </a:r>
            <a:r>
              <a:rPr lang="en-US"/>
              <a:t> Distributions</a:t>
            </a:r>
            <a:endParaRPr lang="en-US" sz="3200"/>
          </a:p>
        </p:txBody>
      </p:sp>
      <p:pic>
        <p:nvPicPr>
          <p:cNvPr id="18435" name="Picture 5"/>
          <p:cNvPicPr>
            <a:picLocks noChangeAspect="1" noChangeArrowheads="1"/>
          </p:cNvPicPr>
          <p:nvPr/>
        </p:nvPicPr>
        <p:blipFill>
          <a:blip r:embed="rId2" cstate="print"/>
          <a:srcRect/>
          <a:stretch>
            <a:fillRect/>
          </a:stretch>
        </p:blipFill>
        <p:spPr bwMode="auto">
          <a:xfrm>
            <a:off x="1066800" y="1905000"/>
            <a:ext cx="6399213"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pPr>
              <a:defRPr/>
            </a:pPr>
            <a:r>
              <a:rPr lang="en-US" dirty="0"/>
              <a:t>Using Table </a:t>
            </a:r>
            <a:r>
              <a:rPr lang="en-US" dirty="0" smtClean="0"/>
              <a:t>B.2</a:t>
            </a:r>
            <a:endParaRPr lang="en-US" dirty="0"/>
          </a:p>
        </p:txBody>
      </p:sp>
      <p:sp>
        <p:nvSpPr>
          <p:cNvPr id="816131" name="Rectangle 3"/>
          <p:cNvSpPr>
            <a:spLocks noGrp="1" noChangeArrowheads="1"/>
          </p:cNvSpPr>
          <p:nvPr>
            <p:ph sz="half" idx="1"/>
          </p:nvPr>
        </p:nvSpPr>
        <p:spPr>
          <a:xfrm>
            <a:off x="1157289" y="1981200"/>
            <a:ext cx="3414712" cy="4114800"/>
          </a:xfrm>
        </p:spPr>
        <p:txBody>
          <a:bodyPr/>
          <a:lstStyle/>
          <a:p>
            <a:pPr>
              <a:lnSpc>
                <a:spcPct val="95000"/>
              </a:lnSpc>
              <a:defRPr/>
            </a:pPr>
            <a:r>
              <a:rPr lang="en-US" sz="2800" dirty="0">
                <a:solidFill>
                  <a:schemeClr val="tx2"/>
                </a:solidFill>
              </a:rPr>
              <a:t>Table </a:t>
            </a:r>
            <a:r>
              <a:rPr lang="en-US" sz="2800" dirty="0" smtClean="0">
                <a:solidFill>
                  <a:schemeClr val="tx2"/>
                </a:solidFill>
              </a:rPr>
              <a:t>B.2</a:t>
            </a:r>
            <a:r>
              <a:rPr lang="en-US" sz="2800" dirty="0" smtClean="0"/>
              <a:t> </a:t>
            </a:r>
            <a:r>
              <a:rPr lang="en-US" sz="2800" dirty="0"/>
              <a:t>on page </a:t>
            </a:r>
            <a:r>
              <a:rPr lang="en-US" sz="2800" dirty="0" smtClean="0"/>
              <a:t>633 </a:t>
            </a:r>
            <a:r>
              <a:rPr lang="en-US" sz="2800" dirty="0"/>
              <a:t>gives critical values having upper tail probability </a:t>
            </a:r>
            <a:r>
              <a:rPr lang="en-US" sz="2800" i="1" dirty="0" smtClean="0"/>
              <a:t>p.</a:t>
            </a:r>
            <a:r>
              <a:rPr lang="en-US" sz="2800" dirty="0" smtClean="0"/>
              <a:t> </a:t>
            </a:r>
            <a:endParaRPr lang="en-US" sz="2800" dirty="0"/>
          </a:p>
        </p:txBody>
      </p:sp>
      <p:sp>
        <p:nvSpPr>
          <p:cNvPr id="8" name="Content Placeholder 7"/>
          <p:cNvSpPr>
            <a:spLocks noGrp="1"/>
          </p:cNvSpPr>
          <p:nvPr>
            <p:ph sz="half" idx="2"/>
          </p:nvPr>
        </p:nvSpPr>
        <p:spPr/>
        <p:txBody>
          <a:bodyPr/>
          <a:lstStyle/>
          <a:p>
            <a:endParaRPr lang="en-US"/>
          </a:p>
        </p:txBody>
      </p:sp>
      <p:pic>
        <p:nvPicPr>
          <p:cNvPr id="7" name="Picture 6" descr="Privitera-App Table B.2.jpg"/>
          <p:cNvPicPr>
            <a:picLocks noChangeAspect="1"/>
          </p:cNvPicPr>
          <p:nvPr/>
        </p:nvPicPr>
        <p:blipFill>
          <a:blip r:embed="rId2" cstate="print"/>
          <a:stretch>
            <a:fillRect/>
          </a:stretch>
        </p:blipFill>
        <p:spPr>
          <a:xfrm>
            <a:off x="4800600" y="1447800"/>
            <a:ext cx="3980765" cy="5181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981950" cy="1143000"/>
          </a:xfrm>
        </p:spPr>
        <p:txBody>
          <a:bodyPr/>
          <a:lstStyle/>
          <a:p>
            <a:r>
              <a:rPr lang="en-US" dirty="0" smtClean="0"/>
              <a:t>T-test example from student paper</a:t>
            </a:r>
            <a:endParaRPr lang="en-US" dirty="0"/>
          </a:p>
        </p:txBody>
      </p:sp>
      <p:graphicFrame>
        <p:nvGraphicFramePr>
          <p:cNvPr id="4" name="Content Placeholder 3"/>
          <p:cNvGraphicFramePr>
            <a:graphicFrameLocks noGrp="1"/>
          </p:cNvGraphicFramePr>
          <p:nvPr>
            <p:ph sz="half" idx="1"/>
          </p:nvPr>
        </p:nvGraphicFramePr>
        <p:xfrm>
          <a:off x="1157288" y="1981200"/>
          <a:ext cx="3819525" cy="3552825"/>
        </p:xfrm>
        <a:graphic>
          <a:graphicData uri="http://schemas.openxmlformats.org/drawingml/2006/table">
            <a:tbl>
              <a:tblPr>
                <a:tableStyleId>{5C22544A-7EE6-4342-B048-85BDC9FD1C3A}</a:tableStyleId>
              </a:tblPr>
              <a:tblGrid>
                <a:gridCol w="1618871">
                  <a:extLst>
                    <a:ext uri="{9D8B030D-6E8A-4147-A177-3AD203B41FA5}">
                      <a16:colId xmlns:a16="http://schemas.microsoft.com/office/drawing/2014/main" val="20000"/>
                    </a:ext>
                  </a:extLst>
                </a:gridCol>
                <a:gridCol w="2200654">
                  <a:extLst>
                    <a:ext uri="{9D8B030D-6E8A-4147-A177-3AD203B41FA5}">
                      <a16:colId xmlns:a16="http://schemas.microsoft.com/office/drawing/2014/main" val="20001"/>
                    </a:ext>
                  </a:extLst>
                </a:gridCol>
              </a:tblGrid>
              <a:tr h="409575">
                <a:tc>
                  <a:txBody>
                    <a:bodyPr/>
                    <a:lstStyle/>
                    <a:p>
                      <a:pPr algn="ctr" fontAlgn="ctr"/>
                      <a:r>
                        <a:rPr lang="en-US" sz="1200" u="none" strike="noStrike">
                          <a:effectLst/>
                        </a:rPr>
                        <a:t>Baseball</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Basketball</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0"/>
                  </a:ext>
                </a:extLst>
              </a:tr>
              <a:tr h="209550">
                <a:tc>
                  <a:txBody>
                    <a:bodyPr/>
                    <a:lstStyle/>
                    <a:p>
                      <a:pPr algn="ctr" fontAlgn="ctr"/>
                      <a:r>
                        <a:rPr lang="en-US" sz="1200" u="none" strike="noStrike">
                          <a:effectLst/>
                        </a:rPr>
                        <a:t>4</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1"/>
                  </a:ext>
                </a:extLst>
              </a:tr>
              <a:tr h="209550">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2"/>
                  </a:ext>
                </a:extLst>
              </a:tr>
              <a:tr h="209550">
                <a:tc>
                  <a:txBody>
                    <a:bodyPr/>
                    <a:lstStyle/>
                    <a:p>
                      <a:pPr algn="ctr" fontAlgn="ctr"/>
                      <a:r>
                        <a:rPr lang="en-US" sz="1200" u="none" strike="noStrike">
                          <a:effectLst/>
                        </a:rPr>
                        <a:t>9</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7</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3"/>
                  </a:ext>
                </a:extLst>
              </a:tr>
              <a:tr h="209550">
                <a:tc>
                  <a:txBody>
                    <a:bodyPr/>
                    <a:lstStyle/>
                    <a:p>
                      <a:pPr algn="ctr" fontAlgn="ctr"/>
                      <a:r>
                        <a:rPr lang="en-US" sz="1200" u="none" strike="noStrike">
                          <a:effectLst/>
                        </a:rPr>
                        <a:t>5</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8</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4"/>
                  </a:ext>
                </a:extLst>
              </a:tr>
              <a:tr h="209550">
                <a:tc>
                  <a:txBody>
                    <a:bodyPr/>
                    <a:lstStyle/>
                    <a:p>
                      <a:pPr algn="ctr" fontAlgn="ctr"/>
                      <a:r>
                        <a:rPr lang="en-US" sz="1200" u="none" strike="noStrike">
                          <a:effectLst/>
                        </a:rPr>
                        <a:t>5</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9</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5"/>
                  </a:ext>
                </a:extLst>
              </a:tr>
              <a:tr h="209550">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8</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6"/>
                  </a:ext>
                </a:extLst>
              </a:tr>
              <a:tr h="209550">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7"/>
                  </a:ext>
                </a:extLst>
              </a:tr>
              <a:tr h="209550">
                <a:tc>
                  <a:txBody>
                    <a:bodyPr/>
                    <a:lstStyle/>
                    <a:p>
                      <a:pPr algn="ctr" fontAlgn="ctr"/>
                      <a:r>
                        <a:rPr lang="en-US" sz="1200" u="none" strike="noStrike">
                          <a:effectLst/>
                        </a:rPr>
                        <a:t>3</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4</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8"/>
                  </a:ext>
                </a:extLst>
              </a:tr>
              <a:tr h="209550">
                <a:tc>
                  <a:txBody>
                    <a:bodyPr/>
                    <a:lstStyle/>
                    <a:p>
                      <a:pPr algn="ctr" fontAlgn="ctr"/>
                      <a:r>
                        <a:rPr lang="en-US" sz="1200" u="none" strike="noStrike">
                          <a:effectLst/>
                        </a:rPr>
                        <a:t>5</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09"/>
                  </a:ext>
                </a:extLst>
              </a:tr>
              <a:tr h="209550">
                <a:tc>
                  <a:txBody>
                    <a:bodyPr/>
                    <a:lstStyle/>
                    <a:p>
                      <a:pPr algn="ctr" fontAlgn="ctr"/>
                      <a:r>
                        <a:rPr lang="en-US" sz="1200" u="none" strike="noStrike">
                          <a:effectLst/>
                        </a:rPr>
                        <a:t>5</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5</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10"/>
                  </a:ext>
                </a:extLst>
              </a:tr>
              <a:tr h="209550">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6</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11"/>
                  </a:ext>
                </a:extLst>
              </a:tr>
              <a:tr h="209550">
                <a:tc>
                  <a:txBody>
                    <a:bodyPr/>
                    <a:lstStyle/>
                    <a:p>
                      <a:pPr algn="ctr" fontAlgn="ctr"/>
                      <a:r>
                        <a:rPr lang="en-US" sz="1200" u="none" strike="noStrike">
                          <a:effectLst/>
                        </a:rPr>
                        <a:t>5</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7</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12"/>
                  </a:ext>
                </a:extLst>
              </a:tr>
              <a:tr h="209550">
                <a:tc>
                  <a:txBody>
                    <a:bodyPr/>
                    <a:lstStyle/>
                    <a:p>
                      <a:pPr algn="ctr" fontAlgn="ctr"/>
                      <a:r>
                        <a:rPr lang="en-US" sz="1200" u="none" strike="noStrike">
                          <a:effectLst/>
                        </a:rPr>
                        <a:t>10</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9</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13"/>
                  </a:ext>
                </a:extLst>
              </a:tr>
              <a:tr h="209550">
                <a:tc>
                  <a:txBody>
                    <a:bodyPr/>
                    <a:lstStyle/>
                    <a:p>
                      <a:pPr algn="ctr" fontAlgn="ctr"/>
                      <a:r>
                        <a:rPr lang="en-US" sz="1200" u="none" strike="noStrike">
                          <a:effectLst/>
                        </a:rPr>
                        <a:t>5</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a:effectLst/>
                        </a:rPr>
                        <a:t>9</a:t>
                      </a:r>
                      <a:endParaRPr lang="en-US" sz="1200" b="1" i="0" u="none" strike="noStrike">
                        <a:solidFill>
                          <a:srgbClr val="000000"/>
                        </a:solidFill>
                        <a:effectLst/>
                        <a:latin typeface="Times New Roman"/>
                      </a:endParaRPr>
                    </a:p>
                  </a:txBody>
                  <a:tcPr marL="25351" marR="25351" marT="9525" marB="0" anchor="ctr"/>
                </a:tc>
                <a:extLst>
                  <a:ext uri="{0D108BD9-81ED-4DB2-BD59-A6C34878D82A}">
                    <a16:rowId xmlns:a16="http://schemas.microsoft.com/office/drawing/2014/main" val="10014"/>
                  </a:ext>
                </a:extLst>
              </a:tr>
              <a:tr h="209550">
                <a:tc>
                  <a:txBody>
                    <a:bodyPr/>
                    <a:lstStyle/>
                    <a:p>
                      <a:pPr algn="ctr" fontAlgn="ctr"/>
                      <a:r>
                        <a:rPr lang="en-US" sz="1200" u="none" strike="noStrike">
                          <a:effectLst/>
                        </a:rPr>
                        <a:t>4</a:t>
                      </a:r>
                      <a:endParaRPr lang="en-US" sz="1200" b="1" i="0" u="none" strike="noStrike">
                        <a:solidFill>
                          <a:srgbClr val="000000"/>
                        </a:solidFill>
                        <a:effectLst/>
                        <a:latin typeface="Times New Roman"/>
                      </a:endParaRPr>
                    </a:p>
                  </a:txBody>
                  <a:tcPr marL="25351" marR="25351" marT="9525" marB="0" anchor="ctr"/>
                </a:tc>
                <a:tc>
                  <a:txBody>
                    <a:bodyPr/>
                    <a:lstStyle/>
                    <a:p>
                      <a:pPr algn="ctr" fontAlgn="ctr"/>
                      <a:r>
                        <a:rPr lang="en-US" sz="1200" u="none" strike="noStrike" dirty="0">
                          <a:effectLst/>
                        </a:rPr>
                        <a:t>7</a:t>
                      </a:r>
                      <a:endParaRPr lang="en-US" sz="1200" b="1" i="0" u="none" strike="noStrike" dirty="0">
                        <a:solidFill>
                          <a:srgbClr val="000000"/>
                        </a:solidFill>
                        <a:effectLst/>
                        <a:latin typeface="Times New Roman"/>
                      </a:endParaRPr>
                    </a:p>
                  </a:txBody>
                  <a:tcPr marL="25351" marR="25351" marT="9525" marB="0" anchor="ctr"/>
                </a:tc>
                <a:extLst>
                  <a:ext uri="{0D108BD9-81ED-4DB2-BD59-A6C34878D82A}">
                    <a16:rowId xmlns:a16="http://schemas.microsoft.com/office/drawing/2014/main" val="10015"/>
                  </a:ext>
                </a:extLst>
              </a:tr>
            </a:tbl>
          </a:graphicData>
        </a:graphic>
      </p:graphicFrame>
      <p:sp>
        <p:nvSpPr>
          <p:cNvPr id="5" name="Content Placeholder 4"/>
          <p:cNvSpPr>
            <a:spLocks noGrp="1"/>
          </p:cNvSpPr>
          <p:nvPr>
            <p:ph sz="half" idx="2"/>
          </p:nvPr>
        </p:nvSpPr>
        <p:spPr/>
        <p:txBody>
          <a:bodyPr/>
          <a:lstStyle/>
          <a:p>
            <a:r>
              <a:rPr lang="en-US" sz="1600" dirty="0">
                <a:effectLst/>
              </a:rPr>
              <a:t>I asked 36 random students who live near me whether they would rather attend a basketball or baseball game, and then asked their likelihood of attending the sport of their choice the next evening, given they had free time. The independent variable was their choice of baseball or basketball, and the dependent variable was their likelihood of attending the sport of their choice the next evening based on a 1-10 scale.</a:t>
            </a:r>
          </a:p>
          <a:p>
            <a:endParaRPr lang="en-US" dirty="0"/>
          </a:p>
        </p:txBody>
      </p:sp>
    </p:spTree>
    <p:extLst>
      <p:ext uri="{BB962C8B-B14F-4D97-AF65-F5344CB8AC3E}">
        <p14:creationId xmlns:p14="http://schemas.microsoft.com/office/powerpoint/2010/main" val="1992910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918" y="1752600"/>
            <a:ext cx="8875749" cy="3276600"/>
          </a:xfrm>
          <a:prstGeom prst="rect">
            <a:avLst/>
          </a:prstGeom>
          <a:solidFill>
            <a:schemeClr val="tx2">
              <a:lumMod val="20000"/>
              <a:lumOff val="80000"/>
            </a:schemeClr>
          </a:solidFill>
        </p:spPr>
      </p:pic>
    </p:spTree>
    <p:extLst>
      <p:ext uri="{BB962C8B-B14F-4D97-AF65-F5344CB8AC3E}">
        <p14:creationId xmlns:p14="http://schemas.microsoft.com/office/powerpoint/2010/main" val="1631764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50" y="990600"/>
            <a:ext cx="8624936"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78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mtClean="0"/>
              <a:t>Confidence intervals with</a:t>
            </a:r>
            <a:br>
              <a:rPr lang="en-US" smtClean="0"/>
            </a:br>
            <a:r>
              <a:rPr lang="en-US" smtClean="0"/>
              <a:t> t distribution</a:t>
            </a:r>
          </a:p>
        </p:txBody>
      </p:sp>
      <p:sp>
        <p:nvSpPr>
          <p:cNvPr id="26627" name="Rectangle 3"/>
          <p:cNvSpPr>
            <a:spLocks noGrp="1" noChangeArrowheads="1"/>
          </p:cNvSpPr>
          <p:nvPr>
            <p:ph type="body" sz="half" idx="1"/>
          </p:nvPr>
        </p:nvSpPr>
        <p:spPr/>
        <p:txBody>
          <a:bodyPr/>
          <a:lstStyle/>
          <a:p>
            <a:pPr>
              <a:buFont typeface="Monotype Sorts" pitchFamily="2" charset="2"/>
              <a:buChar char="n"/>
              <a:defRPr/>
            </a:pPr>
            <a:r>
              <a:rPr lang="en-US" sz="2800" dirty="0" smtClean="0"/>
              <a:t>Calculation similar to using Z.</a:t>
            </a:r>
          </a:p>
          <a:p>
            <a:pPr>
              <a:buFont typeface="Monotype Sorts" pitchFamily="2" charset="2"/>
              <a:buChar char="n"/>
              <a:defRPr/>
            </a:pPr>
            <a:r>
              <a:rPr lang="en-US" sz="2800" dirty="0" smtClean="0"/>
              <a:t>Substitute the sample standard deviation for the population deviation</a:t>
            </a:r>
          </a:p>
          <a:p>
            <a:pPr>
              <a:buFont typeface="Monotype Sorts" pitchFamily="2" charset="2"/>
              <a:buChar char="n"/>
              <a:defRPr/>
            </a:pPr>
            <a:r>
              <a:rPr lang="en-US" sz="2800" dirty="0" smtClean="0"/>
              <a:t>Look up the critical value in table B.2</a:t>
            </a:r>
          </a:p>
        </p:txBody>
      </p:sp>
      <p:graphicFrame>
        <p:nvGraphicFramePr>
          <p:cNvPr id="818180" name="Object 2" descr="Newsprint"/>
          <p:cNvGraphicFramePr>
            <a:graphicFrameLocks noChangeAspect="1"/>
          </p:cNvGraphicFramePr>
          <p:nvPr/>
        </p:nvGraphicFramePr>
        <p:xfrm>
          <a:off x="5257800" y="3048000"/>
          <a:ext cx="2058988" cy="1257300"/>
        </p:xfrm>
        <a:graphic>
          <a:graphicData uri="http://schemas.openxmlformats.org/presentationml/2006/ole">
            <mc:AlternateContent xmlns:mc="http://schemas.openxmlformats.org/markup-compatibility/2006">
              <mc:Choice xmlns:v="urn:schemas-microsoft-com:vml" Requires="v">
                <p:oleObj spid="_x0000_s3120" name="Equation" r:id="rId4" imgW="685800" imgH="419040" progId="Equation.3">
                  <p:embed/>
                </p:oleObj>
              </mc:Choice>
              <mc:Fallback>
                <p:oleObj name="Equation" r:id="rId4" imgW="685800" imgH="419040" progId="Equation.3">
                  <p:embed/>
                  <p:pic>
                    <p:nvPicPr>
                      <p:cNvPr id="0" name="Object 2" descr="Newspr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257800" y="3048000"/>
                        <a:ext cx="2058988" cy="1257300"/>
                      </a:xfrm>
                      <a:prstGeom prst="rect">
                        <a:avLst/>
                      </a:prstGeom>
                      <a:blipFill dpi="0" rotWithShape="0">
                        <a:blip r:embed="rId6"/>
                        <a:srcRect/>
                        <a:tile tx="0" ty="0" sx="100000" sy="100000" flip="none" algn="tl"/>
                      </a:blip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18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a:t>
            </a:r>
            <a:endParaRPr lang="en-US" dirty="0"/>
          </a:p>
        </p:txBody>
      </p:sp>
      <p:sp>
        <p:nvSpPr>
          <p:cNvPr id="3" name="Text Placeholder 2"/>
          <p:cNvSpPr>
            <a:spLocks noGrp="1"/>
          </p:cNvSpPr>
          <p:nvPr>
            <p:ph type="body" sz="half" idx="1"/>
          </p:nvPr>
        </p:nvSpPr>
        <p:spPr/>
        <p:txBody>
          <a:bodyPr/>
          <a:lstStyle/>
          <a:p>
            <a:r>
              <a:rPr lang="en-US" dirty="0" smtClean="0"/>
              <a:t>User friendly</a:t>
            </a:r>
          </a:p>
          <a:p>
            <a:pPr lvl="1"/>
            <a:r>
              <a:rPr lang="en-US" dirty="0" smtClean="0"/>
              <a:t>manipulate data</a:t>
            </a:r>
          </a:p>
          <a:p>
            <a:pPr lvl="1"/>
            <a:r>
              <a:rPr lang="en-US" dirty="0" smtClean="0"/>
              <a:t>make charts</a:t>
            </a:r>
          </a:p>
          <a:p>
            <a:pPr lvl="1"/>
            <a:r>
              <a:rPr lang="en-US" dirty="0" smtClean="0"/>
              <a:t>limited data analysis</a:t>
            </a:r>
            <a:endParaRPr lang="en-US" dirty="0"/>
          </a:p>
        </p:txBody>
      </p:sp>
      <p:pic>
        <p:nvPicPr>
          <p:cNvPr id="5" name="Content Placeholder 4" descr="excel-2010-icon.png"/>
          <p:cNvPicPr>
            <a:picLocks noGrp="1" noChangeAspect="1"/>
          </p:cNvPicPr>
          <p:nvPr>
            <p:ph sz="half" idx="2"/>
          </p:nvPr>
        </p:nvPicPr>
        <p:blipFill>
          <a:blip r:embed="rId2" cstate="print"/>
          <a:stretch>
            <a:fillRect/>
          </a:stretch>
        </p:blipFill>
        <p:spPr>
          <a:xfrm>
            <a:off x="5819775" y="2819400"/>
            <a:ext cx="2438400" cy="2438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SPSS</a:t>
            </a:r>
            <a:endParaRPr lang="en-US" dirty="0"/>
          </a:p>
        </p:txBody>
      </p:sp>
      <p:sp>
        <p:nvSpPr>
          <p:cNvPr id="3" name="Text Placeholder 2"/>
          <p:cNvSpPr>
            <a:spLocks noGrp="1"/>
          </p:cNvSpPr>
          <p:nvPr>
            <p:ph type="body" sz="half" idx="1"/>
          </p:nvPr>
        </p:nvSpPr>
        <p:spPr/>
        <p:txBody>
          <a:bodyPr/>
          <a:lstStyle/>
          <a:p>
            <a:r>
              <a:rPr lang="en-US" dirty="0" smtClean="0"/>
              <a:t>Powerful statistical package</a:t>
            </a:r>
            <a:endParaRPr lang="en-US" dirty="0"/>
          </a:p>
        </p:txBody>
      </p:sp>
      <p:pic>
        <p:nvPicPr>
          <p:cNvPr id="5" name="Content Placeholder 4" descr="spss2.jpg"/>
          <p:cNvPicPr>
            <a:picLocks noGrp="1" noChangeAspect="1"/>
          </p:cNvPicPr>
          <p:nvPr>
            <p:ph sz="half" idx="2"/>
          </p:nvPr>
        </p:nvPicPr>
        <p:blipFill>
          <a:blip r:embed="rId2" cstate="print"/>
          <a:stretch>
            <a:fillRect/>
          </a:stretch>
        </p:blipFill>
        <p:spPr>
          <a:xfrm>
            <a:off x="5129213" y="2128837"/>
            <a:ext cx="3819525" cy="38195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smtClean="0"/>
              <a:t>T-test to two sample Data</a:t>
            </a:r>
          </a:p>
        </p:txBody>
      </p:sp>
      <p:sp>
        <p:nvSpPr>
          <p:cNvPr id="189443" name="Rectangle 3"/>
          <p:cNvSpPr>
            <a:spLocks noGrp="1" noChangeArrowheads="1"/>
          </p:cNvSpPr>
          <p:nvPr>
            <p:ph type="body" sz="half" idx="1"/>
          </p:nvPr>
        </p:nvSpPr>
        <p:spPr/>
        <p:txBody>
          <a:bodyPr/>
          <a:lstStyle/>
          <a:p>
            <a:pPr>
              <a:buFont typeface="Monotype Sorts" pitchFamily="2" charset="2"/>
              <a:buChar char="n"/>
              <a:defRPr/>
            </a:pPr>
            <a:r>
              <a:rPr lang="en-US" sz="2800" dirty="0" smtClean="0"/>
              <a:t>Compare urban and rural nursing homes for revenue.</a:t>
            </a:r>
          </a:p>
          <a:p>
            <a:pPr>
              <a:buFont typeface="Monotype Sorts" pitchFamily="2" charset="2"/>
              <a:buChar char="n"/>
              <a:defRPr/>
            </a:pPr>
            <a:endParaRPr lang="en-US" sz="2800" dirty="0" smtClean="0"/>
          </a:p>
        </p:txBody>
      </p:sp>
      <p:pic>
        <p:nvPicPr>
          <p:cNvPr id="53252" name="Picture 4" descr="bd20072_"/>
          <p:cNvPicPr>
            <a:picLocks noGrp="1" noChangeAspect="1" noChangeArrowheads="1"/>
          </p:cNvPicPr>
          <p:nvPr>
            <p:ph type="clipArt" sz="half" idx="2"/>
          </p:nvPr>
        </p:nvPicPr>
        <p:blipFill>
          <a:blip r:embed="rId3" cstate="print"/>
          <a:srcRect/>
          <a:stretch>
            <a:fillRect/>
          </a:stretch>
        </p:blipFill>
        <p:spPr>
          <a:xfrm>
            <a:off x="5170488" y="1981200"/>
            <a:ext cx="3735387" cy="4114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Analyze Data</a:t>
            </a:r>
            <a:endParaRPr lang="en-US" dirty="0"/>
          </a:p>
        </p:txBody>
      </p:sp>
      <p:sp>
        <p:nvSpPr>
          <p:cNvPr id="3" name="Content Placeholder 2"/>
          <p:cNvSpPr>
            <a:spLocks noGrp="1"/>
          </p:cNvSpPr>
          <p:nvPr>
            <p:ph sz="half" idx="1"/>
          </p:nvPr>
        </p:nvSpPr>
        <p:spPr>
          <a:xfrm>
            <a:off x="1157288" y="1676400"/>
            <a:ext cx="4557712" cy="4419600"/>
          </a:xfrm>
        </p:spPr>
        <p:txBody>
          <a:bodyPr/>
          <a:lstStyle/>
          <a:p>
            <a:pPr>
              <a:defRPr/>
            </a:pPr>
            <a:r>
              <a:rPr lang="en-US" sz="2400" dirty="0" smtClean="0"/>
              <a:t>Type of test</a:t>
            </a:r>
          </a:p>
          <a:p>
            <a:pPr lvl="1">
              <a:defRPr/>
            </a:pPr>
            <a:r>
              <a:rPr lang="en-US" dirty="0" smtClean="0"/>
              <a:t>Matched Pairs</a:t>
            </a:r>
          </a:p>
          <a:p>
            <a:pPr lvl="1">
              <a:defRPr/>
            </a:pPr>
            <a:r>
              <a:rPr lang="en-US" dirty="0" smtClean="0"/>
              <a:t>One-sample</a:t>
            </a:r>
          </a:p>
          <a:p>
            <a:pPr lvl="1">
              <a:defRPr/>
            </a:pPr>
            <a:r>
              <a:rPr lang="en-US" dirty="0" smtClean="0"/>
              <a:t>Independent Samples</a:t>
            </a:r>
          </a:p>
          <a:p>
            <a:pPr>
              <a:defRPr/>
            </a:pPr>
            <a:r>
              <a:rPr lang="en-US" sz="2400" dirty="0" smtClean="0"/>
              <a:t>One-tail or two</a:t>
            </a:r>
          </a:p>
          <a:p>
            <a:pPr lvl="1">
              <a:defRPr/>
            </a:pPr>
            <a:r>
              <a:rPr lang="en-US" dirty="0" smtClean="0"/>
              <a:t>Ho  µ = 0</a:t>
            </a:r>
          </a:p>
          <a:p>
            <a:pPr lvl="1">
              <a:defRPr/>
            </a:pPr>
            <a:r>
              <a:rPr lang="en-US" dirty="0" smtClean="0"/>
              <a:t>Ha </a:t>
            </a:r>
          </a:p>
          <a:p>
            <a:pPr lvl="2">
              <a:defRPr/>
            </a:pPr>
            <a:r>
              <a:rPr lang="en-US" sz="2400" dirty="0" smtClean="0"/>
              <a:t>µ =/= 0</a:t>
            </a:r>
          </a:p>
          <a:p>
            <a:pPr lvl="2">
              <a:defRPr/>
            </a:pPr>
            <a:r>
              <a:rPr lang="en-US" sz="2400" dirty="0" smtClean="0"/>
              <a:t>µ &lt; 0</a:t>
            </a:r>
          </a:p>
          <a:p>
            <a:pPr lvl="2">
              <a:defRPr/>
            </a:pPr>
            <a:r>
              <a:rPr lang="en-US" sz="2400" dirty="0" smtClean="0"/>
              <a:t>µ &gt; 0</a:t>
            </a:r>
            <a:endParaRPr lang="en-US" sz="2400" dirty="0"/>
          </a:p>
        </p:txBody>
      </p:sp>
      <p:pic>
        <p:nvPicPr>
          <p:cNvPr id="54276" name="Picture 2"/>
          <p:cNvPicPr>
            <a:picLocks noGrp="1" noChangeAspect="1" noChangeArrowheads="1"/>
          </p:cNvPicPr>
          <p:nvPr>
            <p:ph sz="half" idx="2"/>
          </p:nvPr>
        </p:nvPicPr>
        <p:blipFill>
          <a:blip r:embed="rId2" cstate="print"/>
          <a:srcRect/>
          <a:stretch>
            <a:fillRect/>
          </a:stretch>
        </p:blipFill>
        <p:spPr>
          <a:xfrm>
            <a:off x="4724400" y="381000"/>
            <a:ext cx="3913188" cy="62484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57400" y="76200"/>
            <a:ext cx="5334000" cy="6667500"/>
          </a:xfrm>
          <a:prstGeom prst="rect">
            <a:avLst/>
          </a:prstGeom>
        </p:spPr>
      </p:pic>
    </p:spTree>
    <p:extLst>
      <p:ext uri="{BB962C8B-B14F-4D97-AF65-F5344CB8AC3E}">
        <p14:creationId xmlns:p14="http://schemas.microsoft.com/office/powerpoint/2010/main" val="93099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defRPr/>
            </a:pPr>
            <a:r>
              <a:rPr lang="en-US" smtClean="0"/>
              <a:t>Nursing home data</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76" y="1607273"/>
            <a:ext cx="7170623" cy="372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87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7986713" cy="234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047999"/>
            <a:ext cx="6162675" cy="320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061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smtClean="0"/>
              <a:t>T-test to two sample Data</a:t>
            </a:r>
          </a:p>
        </p:txBody>
      </p:sp>
      <p:sp>
        <p:nvSpPr>
          <p:cNvPr id="189443" name="Rectangle 3"/>
          <p:cNvSpPr>
            <a:spLocks noGrp="1" noChangeArrowheads="1"/>
          </p:cNvSpPr>
          <p:nvPr>
            <p:ph type="body" sz="half" idx="1"/>
          </p:nvPr>
        </p:nvSpPr>
        <p:spPr/>
        <p:txBody>
          <a:bodyPr/>
          <a:lstStyle/>
          <a:p>
            <a:pPr>
              <a:buFont typeface="Monotype Sorts" pitchFamily="2" charset="2"/>
              <a:buChar char="n"/>
              <a:defRPr/>
            </a:pPr>
            <a:r>
              <a:rPr lang="en-US" sz="2800" dirty="0" smtClean="0"/>
              <a:t>Compare urban and rural nursing homes for patient days.</a:t>
            </a:r>
          </a:p>
          <a:p>
            <a:pPr>
              <a:buFont typeface="Monotype Sorts" pitchFamily="2" charset="2"/>
              <a:buChar char="n"/>
              <a:defRPr/>
            </a:pPr>
            <a:endParaRPr lang="en-US" sz="2800" dirty="0" smtClean="0"/>
          </a:p>
        </p:txBody>
      </p:sp>
      <p:pic>
        <p:nvPicPr>
          <p:cNvPr id="53252" name="Picture 4" descr="bd20072_"/>
          <p:cNvPicPr>
            <a:picLocks noGrp="1" noChangeAspect="1" noChangeArrowheads="1"/>
          </p:cNvPicPr>
          <p:nvPr>
            <p:ph type="clipArt" sz="half" idx="2"/>
          </p:nvPr>
        </p:nvPicPr>
        <p:blipFill>
          <a:blip r:embed="rId3" cstate="print"/>
          <a:srcRect/>
          <a:stretch>
            <a:fillRect/>
          </a:stretch>
        </p:blipFill>
        <p:spPr>
          <a:xfrm>
            <a:off x="5170488" y="1981200"/>
            <a:ext cx="3735387" cy="4114800"/>
          </a:xfrm>
        </p:spPr>
      </p:pic>
    </p:spTree>
    <p:extLst>
      <p:ext uri="{BB962C8B-B14F-4D97-AF65-F5344CB8AC3E}">
        <p14:creationId xmlns:p14="http://schemas.microsoft.com/office/powerpoint/2010/main" val="3742705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defRPr/>
            </a:pPr>
            <a:r>
              <a:rPr lang="en-US" smtClean="0"/>
              <a:t>Nursing home data</a:t>
            </a:r>
          </a:p>
        </p:txBody>
      </p:sp>
      <p:graphicFrame>
        <p:nvGraphicFramePr>
          <p:cNvPr id="8194" name="Object 3"/>
          <p:cNvGraphicFramePr>
            <a:graphicFrameLocks noChangeAspect="1"/>
          </p:cNvGraphicFramePr>
          <p:nvPr/>
        </p:nvGraphicFramePr>
        <p:xfrm>
          <a:off x="2286000" y="1676400"/>
          <a:ext cx="5181600" cy="4776788"/>
        </p:xfrm>
        <a:graphic>
          <a:graphicData uri="http://schemas.openxmlformats.org/presentationml/2006/ole">
            <mc:AlternateContent xmlns:mc="http://schemas.openxmlformats.org/markup-compatibility/2006">
              <mc:Choice xmlns:v="urn:schemas-microsoft-com:vml" Requires="v">
                <p:oleObj spid="_x0000_s8239" name="Worksheet" r:id="rId4" imgW="2307240" imgH="2123640" progId="Excel.Sheet.8">
                  <p:embed/>
                </p:oleObj>
              </mc:Choice>
              <mc:Fallback>
                <p:oleObj name="Worksheet" r:id="rId4" imgW="2307240" imgH="212364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676400"/>
                        <a:ext cx="5181600" cy="4776788"/>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SPSS output</a:t>
            </a:r>
            <a:endParaRPr lang="en-US" dirty="0"/>
          </a:p>
        </p:txBody>
      </p:sp>
      <p:pic>
        <p:nvPicPr>
          <p:cNvPr id="55299" name="Picture 2"/>
          <p:cNvPicPr>
            <a:picLocks noChangeAspect="1" noChangeArrowheads="1"/>
          </p:cNvPicPr>
          <p:nvPr/>
        </p:nvPicPr>
        <p:blipFill>
          <a:blip r:embed="rId3" cstate="print"/>
          <a:srcRect/>
          <a:stretch>
            <a:fillRect/>
          </a:stretch>
        </p:blipFill>
        <p:spPr bwMode="auto">
          <a:xfrm>
            <a:off x="152400" y="3657600"/>
            <a:ext cx="8763000" cy="2743200"/>
          </a:xfrm>
          <a:prstGeom prst="rect">
            <a:avLst/>
          </a:prstGeom>
          <a:noFill/>
          <a:ln w="9525">
            <a:noFill/>
            <a:miter lim="800000"/>
            <a:headEnd/>
            <a:tailEnd/>
          </a:ln>
        </p:spPr>
      </p:pic>
      <p:pic>
        <p:nvPicPr>
          <p:cNvPr id="55300" name="Picture 3"/>
          <p:cNvPicPr>
            <a:picLocks noChangeAspect="1" noChangeArrowheads="1"/>
          </p:cNvPicPr>
          <p:nvPr/>
        </p:nvPicPr>
        <p:blipFill>
          <a:blip r:embed="rId4" cstate="print"/>
          <a:srcRect/>
          <a:stretch>
            <a:fillRect/>
          </a:stretch>
        </p:blipFill>
        <p:spPr bwMode="auto">
          <a:xfrm>
            <a:off x="609600" y="1752600"/>
            <a:ext cx="678180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Size</a:t>
            </a:r>
            <a:endParaRPr lang="en-US" dirty="0"/>
          </a:p>
        </p:txBody>
      </p:sp>
      <p:sp>
        <p:nvSpPr>
          <p:cNvPr id="4" name="Content Placeholder 3"/>
          <p:cNvSpPr>
            <a:spLocks noGrp="1"/>
          </p:cNvSpPr>
          <p:nvPr>
            <p:ph sz="half" idx="1"/>
          </p:nvPr>
        </p:nvSpPr>
        <p:spPr/>
        <p:txBody>
          <a:bodyPr/>
          <a:lstStyle/>
          <a:p>
            <a:r>
              <a:rPr lang="en-US" dirty="0" smtClean="0"/>
              <a:t>Hypothesis testing looks at the statistical significance of the effect</a:t>
            </a:r>
          </a:p>
          <a:p>
            <a:r>
              <a:rPr lang="en-US" dirty="0" smtClean="0"/>
              <a:t>Effect size looks at the size of the effect. </a:t>
            </a:r>
            <a:endParaRPr lang="en-US" dirty="0"/>
          </a:p>
        </p:txBody>
      </p:sp>
      <p:sp>
        <p:nvSpPr>
          <p:cNvPr id="5" name="Content Placeholder 4"/>
          <p:cNvSpPr>
            <a:spLocks noGrp="1"/>
          </p:cNvSpPr>
          <p:nvPr>
            <p:ph sz="half" idx="2"/>
          </p:nvPr>
        </p:nvSpPr>
        <p:spPr/>
        <p:txBody>
          <a:bodyPr/>
          <a:lstStyle/>
          <a:p>
            <a:r>
              <a:rPr lang="en-US" dirty="0" smtClean="0"/>
              <a:t>Different procedures use different measures of effect size.</a:t>
            </a:r>
            <a:endParaRPr lang="en-US" dirty="0"/>
          </a:p>
        </p:txBody>
      </p:sp>
    </p:spTree>
    <p:extLst>
      <p:ext uri="{BB962C8B-B14F-4D97-AF65-F5344CB8AC3E}">
        <p14:creationId xmlns:p14="http://schemas.microsoft.com/office/powerpoint/2010/main" val="381970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572000" y="2286000"/>
                <a:ext cx="4267199" cy="1600200"/>
              </a:xfrm>
              <a:solidFill>
                <a:schemeClr val="bg1">
                  <a:lumMod val="20000"/>
                  <a:lumOff val="80000"/>
                </a:schemeClr>
              </a:solidFill>
            </p:spPr>
            <p:txBody>
              <a:bodyPr/>
              <a:lstStyle/>
              <a:p>
                <a14:m>
                  <m:oMath xmlns:m="http://schemas.openxmlformats.org/officeDocument/2006/math">
                    <m:r>
                      <a:rPr lang="en-US" b="0" i="1" smtClean="0">
                        <a:solidFill>
                          <a:schemeClr val="bg1"/>
                        </a:solidFill>
                        <a:latin typeface="Cambria Math"/>
                      </a:rPr>
                      <m:t>𝐶𝑜h𝑒</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𝑛</m:t>
                        </m:r>
                      </m:e>
                      <m:sup>
                        <m:r>
                          <a:rPr lang="en-US" b="0" i="1" smtClean="0">
                            <a:solidFill>
                              <a:schemeClr val="bg1"/>
                            </a:solidFill>
                            <a:latin typeface="Cambria Math"/>
                          </a:rPr>
                          <m:t>′</m:t>
                        </m:r>
                      </m:sup>
                    </m:sSup>
                    <m:r>
                      <a:rPr lang="en-US" b="0" i="1" smtClean="0">
                        <a:solidFill>
                          <a:schemeClr val="bg1"/>
                        </a:solidFill>
                        <a:latin typeface="Cambria Math"/>
                      </a:rPr>
                      <m:t>𝑠</m:t>
                    </m:r>
                    <m:r>
                      <a:rPr lang="en-US" b="0" i="1" smtClean="0">
                        <a:solidFill>
                          <a:schemeClr val="bg1"/>
                        </a:solidFill>
                        <a:latin typeface="Cambria Math"/>
                      </a:rPr>
                      <m:t> </m:t>
                    </m:r>
                    <m:r>
                      <a:rPr lang="en-US" b="0" i="1" smtClean="0">
                        <a:solidFill>
                          <a:schemeClr val="bg1"/>
                        </a:solidFill>
                        <a:latin typeface="Cambria Math"/>
                      </a:rPr>
                      <m:t>𝑑</m:t>
                    </m:r>
                    <m:r>
                      <a:rPr lang="en-US" b="0" i="1" smtClean="0">
                        <a:solidFill>
                          <a:schemeClr val="bg1"/>
                        </a:solidFill>
                        <a:latin typeface="Cambria Math"/>
                      </a:rPr>
                      <m:t>=</m:t>
                    </m:r>
                    <m:r>
                      <a:rPr lang="en-US" b="0" i="1" smtClean="0">
                        <a:solidFill>
                          <a:schemeClr val="bg1"/>
                        </a:solidFill>
                        <a:latin typeface="Cambria Math"/>
                      </a:rPr>
                      <m:t>𝑀</m:t>
                    </m:r>
                    <m:r>
                      <a:rPr lang="en-US" b="0" i="1" smtClean="0">
                        <a:solidFill>
                          <a:schemeClr val="bg1"/>
                        </a:solidFill>
                        <a:latin typeface="Cambria Math"/>
                      </a:rPr>
                      <m:t>1−</m:t>
                    </m:r>
                    <m:r>
                      <a:rPr lang="en-US" b="0" i="1" smtClean="0">
                        <a:solidFill>
                          <a:schemeClr val="bg1"/>
                        </a:solidFill>
                        <a:latin typeface="Cambria Math"/>
                      </a:rPr>
                      <m:t>𝑀</m:t>
                    </m:r>
                    <m:r>
                      <a:rPr lang="en-US" b="0" i="1" smtClean="0">
                        <a:solidFill>
                          <a:schemeClr val="bg1"/>
                        </a:solidFill>
                        <a:latin typeface="Cambria Math"/>
                      </a:rPr>
                      <m:t>2</m:t>
                    </m:r>
                  </m:oMath>
                </a14:m>
                <a:r>
                  <a:rPr lang="en-US" dirty="0" smtClean="0">
                    <a:solidFill>
                      <a:schemeClr val="bg1"/>
                    </a:solidFill>
                  </a:rPr>
                  <a:t>/ standard deviation</a:t>
                </a:r>
                <a:endParaRPr lang="en-US" dirty="0">
                  <a:solidFill>
                    <a:schemeClr val="bg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572000" y="2286000"/>
                <a:ext cx="4267199" cy="1600200"/>
              </a:xfrm>
              <a:blipFill rotWithShape="1">
                <a:blip r:embed="rId3"/>
                <a:stretch>
                  <a:fillRect t="-4183" r="-128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Cohen’s </a:t>
            </a:r>
            <a:r>
              <a:rPr lang="en-US" i="1" dirty="0" smtClean="0"/>
              <a:t>d</a:t>
            </a:r>
            <a:endParaRPr lang="en-US" i="1" dirty="0"/>
          </a:p>
        </p:txBody>
      </p:sp>
      <p:sp>
        <p:nvSpPr>
          <p:cNvPr id="3" name="Content Placeholder 2"/>
          <p:cNvSpPr>
            <a:spLocks noGrp="1"/>
          </p:cNvSpPr>
          <p:nvPr>
            <p:ph sz="half" idx="1"/>
          </p:nvPr>
        </p:nvSpPr>
        <p:spPr/>
        <p:txBody>
          <a:bodyPr/>
          <a:lstStyle/>
          <a:p>
            <a:r>
              <a:rPr lang="en-US" dirty="0" smtClean="0"/>
              <a:t>The number of standard deviations an effect shifted above or below the mean stated in the null hypothesis.</a:t>
            </a:r>
            <a:endParaRPr lang="en-US" dirty="0"/>
          </a:p>
        </p:txBody>
      </p:sp>
    </p:spTree>
    <p:extLst>
      <p:ext uri="{BB962C8B-B14F-4D97-AF65-F5344CB8AC3E}">
        <p14:creationId xmlns:p14="http://schemas.microsoft.com/office/powerpoint/2010/main" val="332657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6944" r="9375" b="9167"/>
          <a:stretch/>
        </p:blipFill>
        <p:spPr bwMode="auto">
          <a:xfrm>
            <a:off x="1524000" y="0"/>
            <a:ext cx="6591300" cy="6743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765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Cohen’s </a:t>
            </a:r>
            <a:r>
              <a:rPr lang="en-US" i="1" dirty="0" smtClean="0"/>
              <a:t>d</a:t>
            </a:r>
            <a:endParaRPr lang="en-US" dirty="0"/>
          </a:p>
        </p:txBody>
      </p:sp>
      <p:sp>
        <p:nvSpPr>
          <p:cNvPr id="3" name="Content Placeholder 2"/>
          <p:cNvSpPr>
            <a:spLocks noGrp="1"/>
          </p:cNvSpPr>
          <p:nvPr>
            <p:ph sz="half" idx="1"/>
          </p:nvPr>
        </p:nvSpPr>
        <p:spPr/>
        <p:txBody>
          <a:bodyPr/>
          <a:lstStyle/>
          <a:p>
            <a:r>
              <a:rPr lang="en-US" dirty="0" smtClean="0"/>
              <a:t>Cohen’s d equals zero when the means are the same and rises as </a:t>
            </a:r>
            <a:r>
              <a:rPr lang="en-US" smtClean="0"/>
              <a:t>they differ. </a:t>
            </a:r>
            <a:endParaRPr lang="en-US"/>
          </a:p>
        </p:txBody>
      </p:sp>
      <p:pic>
        <p:nvPicPr>
          <p:cNvPr id="5" name="Content Placeholder 4" descr="Privitera-Table 8.6.jpg"/>
          <p:cNvPicPr>
            <a:picLocks noGrp="1" noChangeAspect="1"/>
          </p:cNvPicPr>
          <p:nvPr>
            <p:ph sz="half" idx="2"/>
          </p:nvPr>
        </p:nvPicPr>
        <p:blipFill>
          <a:blip r:embed="rId2" cstate="print"/>
          <a:stretch>
            <a:fillRect/>
          </a:stretch>
        </p:blipFill>
        <p:spPr>
          <a:xfrm>
            <a:off x="4572000" y="2819400"/>
            <a:ext cx="4341754" cy="2325624"/>
          </a:xfrm>
        </p:spPr>
      </p:pic>
    </p:spTree>
    <p:extLst>
      <p:ext uri="{BB962C8B-B14F-4D97-AF65-F5344CB8AC3E}">
        <p14:creationId xmlns:p14="http://schemas.microsoft.com/office/powerpoint/2010/main" val="1927429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smtClean="0"/>
              <a:t>T-test for Paired data</a:t>
            </a:r>
          </a:p>
        </p:txBody>
      </p:sp>
      <p:sp>
        <p:nvSpPr>
          <p:cNvPr id="185347" name="Rectangle 3"/>
          <p:cNvSpPr>
            <a:spLocks noGrp="1" noChangeArrowheads="1"/>
          </p:cNvSpPr>
          <p:nvPr>
            <p:ph type="body" sz="half" idx="1"/>
          </p:nvPr>
        </p:nvSpPr>
        <p:spPr/>
        <p:txBody>
          <a:bodyPr/>
          <a:lstStyle/>
          <a:p>
            <a:pPr>
              <a:buFont typeface="Monotype Sorts" pitchFamily="2" charset="2"/>
              <a:buChar char="n"/>
              <a:defRPr/>
            </a:pPr>
            <a:r>
              <a:rPr lang="en-US" sz="2800" dirty="0" smtClean="0"/>
              <a:t>Women in the workforce </a:t>
            </a:r>
          </a:p>
          <a:p>
            <a:pPr>
              <a:buFont typeface="Monotype Sorts" pitchFamily="2" charset="2"/>
              <a:buChar char="n"/>
              <a:defRPr/>
            </a:pPr>
            <a:r>
              <a:rPr lang="en-US" sz="2800" dirty="0" smtClean="0"/>
              <a:t>Alternative hypothesis there is some change direction not assumed</a:t>
            </a:r>
          </a:p>
        </p:txBody>
      </p:sp>
      <p:pic>
        <p:nvPicPr>
          <p:cNvPr id="33796" name="Picture 4" descr="in01094_"/>
          <p:cNvPicPr>
            <a:picLocks noGrp="1" noChangeAspect="1" noChangeArrowheads="1"/>
          </p:cNvPicPr>
          <p:nvPr>
            <p:ph type="clipArt" sz="half" idx="2"/>
          </p:nvPr>
        </p:nvPicPr>
        <p:blipFill>
          <a:blip r:embed="rId3" cstate="print"/>
          <a:srcRect/>
          <a:stretch>
            <a:fillRect/>
          </a:stretch>
        </p:blipFill>
        <p:spPr>
          <a:xfrm>
            <a:off x="5129213" y="2293938"/>
            <a:ext cx="3819525" cy="34893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smtClean="0"/>
              <a:t>Time to get real	</a:t>
            </a:r>
          </a:p>
        </p:txBody>
      </p:sp>
      <p:sp>
        <p:nvSpPr>
          <p:cNvPr id="8195" name="Rectangle 3"/>
          <p:cNvSpPr>
            <a:spLocks noGrp="1" noChangeArrowheads="1"/>
          </p:cNvSpPr>
          <p:nvPr>
            <p:ph type="body" idx="1"/>
          </p:nvPr>
        </p:nvSpPr>
        <p:spPr/>
        <p:txBody>
          <a:bodyPr/>
          <a:lstStyle/>
          <a:p>
            <a:pPr>
              <a:buFont typeface="Monotype Sorts" pitchFamily="2" charset="2"/>
              <a:buChar char="n"/>
              <a:defRPr/>
            </a:pPr>
            <a:r>
              <a:rPr lang="en-US" smtClean="0"/>
              <a:t>Z scores assume that we know the standard deviation of the population.  Which is usually not the case. </a:t>
            </a:r>
          </a:p>
          <a:p>
            <a:pPr>
              <a:buFont typeface="Monotype Sorts" pitchFamily="2" charset="2"/>
              <a:buChar char="n"/>
              <a:defRPr/>
            </a:pPr>
            <a:r>
              <a:rPr lang="en-US" smtClean="0"/>
              <a:t>Improve accuracy and power by using T-distributions for small samples</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defRPr/>
            </a:pPr>
            <a:r>
              <a:rPr lang="en-US" smtClean="0"/>
              <a:t>Paired data</a:t>
            </a:r>
          </a:p>
        </p:txBody>
      </p:sp>
      <p:graphicFrame>
        <p:nvGraphicFramePr>
          <p:cNvPr id="5122" name="Object 3"/>
          <p:cNvGraphicFramePr>
            <a:graphicFrameLocks noGrp="1" noChangeAspect="1"/>
          </p:cNvGraphicFramePr>
          <p:nvPr>
            <p:ph type="body" sz="half" idx="1"/>
          </p:nvPr>
        </p:nvGraphicFramePr>
        <p:xfrm>
          <a:off x="1438275" y="1981200"/>
          <a:ext cx="3257550" cy="4114800"/>
        </p:xfrm>
        <a:graphic>
          <a:graphicData uri="http://schemas.openxmlformats.org/presentationml/2006/ole">
            <mc:AlternateContent xmlns:mc="http://schemas.openxmlformats.org/markup-compatibility/2006">
              <mc:Choice xmlns:v="urn:schemas-microsoft-com:vml" Requires="v">
                <p:oleObj spid="_x0000_s5167" name="Worksheet" r:id="rId4" imgW="2563560" imgH="3232800" progId="Excel.Sheet.8">
                  <p:embed/>
                </p:oleObj>
              </mc:Choice>
              <mc:Fallback>
                <p:oleObj name="Worksheet" r:id="rId4" imgW="2563560" imgH="32328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275" y="1981200"/>
                        <a:ext cx="3257550" cy="41148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4" name="Picture 4" descr="ph01886j"/>
          <p:cNvPicPr>
            <a:picLocks noGrp="1" noChangeAspect="1" noChangeArrowheads="1"/>
          </p:cNvPicPr>
          <p:nvPr>
            <p:ph type="clipArt" sz="half" idx="2"/>
          </p:nvPr>
        </p:nvPicPr>
        <p:blipFill>
          <a:blip r:embed="rId6" cstate="print"/>
          <a:srcRect/>
          <a:stretch>
            <a:fillRect/>
          </a:stretch>
        </p:blipFill>
        <p:spPr>
          <a:xfrm>
            <a:off x="5681663" y="1981200"/>
            <a:ext cx="2714625"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Analyze Data</a:t>
            </a:r>
            <a:endParaRPr lang="en-US" dirty="0"/>
          </a:p>
        </p:txBody>
      </p:sp>
      <p:sp>
        <p:nvSpPr>
          <p:cNvPr id="3" name="Content Placeholder 2"/>
          <p:cNvSpPr>
            <a:spLocks noGrp="1"/>
          </p:cNvSpPr>
          <p:nvPr>
            <p:ph sz="half" idx="1"/>
          </p:nvPr>
        </p:nvSpPr>
        <p:spPr>
          <a:xfrm>
            <a:off x="1157288" y="1676400"/>
            <a:ext cx="4557712" cy="4419600"/>
          </a:xfrm>
        </p:spPr>
        <p:txBody>
          <a:bodyPr/>
          <a:lstStyle/>
          <a:p>
            <a:pPr>
              <a:defRPr/>
            </a:pPr>
            <a:r>
              <a:rPr lang="en-US" sz="2400" dirty="0" smtClean="0"/>
              <a:t>Type of test</a:t>
            </a:r>
          </a:p>
          <a:p>
            <a:pPr lvl="1">
              <a:defRPr/>
            </a:pPr>
            <a:r>
              <a:rPr lang="en-US" dirty="0" smtClean="0"/>
              <a:t>Matched Pairs</a:t>
            </a:r>
          </a:p>
          <a:p>
            <a:pPr lvl="1">
              <a:defRPr/>
            </a:pPr>
            <a:r>
              <a:rPr lang="en-US" dirty="0" smtClean="0"/>
              <a:t>One-sample</a:t>
            </a:r>
          </a:p>
          <a:p>
            <a:pPr lvl="1">
              <a:defRPr/>
            </a:pPr>
            <a:r>
              <a:rPr lang="en-US" dirty="0" smtClean="0"/>
              <a:t>Independent Samples</a:t>
            </a:r>
          </a:p>
          <a:p>
            <a:pPr>
              <a:defRPr/>
            </a:pPr>
            <a:r>
              <a:rPr lang="en-US" sz="2400" dirty="0" smtClean="0"/>
              <a:t>One-tail or two</a:t>
            </a:r>
          </a:p>
          <a:p>
            <a:pPr lvl="1">
              <a:defRPr/>
            </a:pPr>
            <a:r>
              <a:rPr lang="en-US" dirty="0" smtClean="0"/>
              <a:t>Ho  µ = 0</a:t>
            </a:r>
          </a:p>
          <a:p>
            <a:pPr lvl="1">
              <a:defRPr/>
            </a:pPr>
            <a:r>
              <a:rPr lang="en-US" dirty="0" smtClean="0"/>
              <a:t>Ha </a:t>
            </a:r>
          </a:p>
          <a:p>
            <a:pPr lvl="2">
              <a:defRPr/>
            </a:pPr>
            <a:r>
              <a:rPr lang="en-US" sz="2400" dirty="0" smtClean="0"/>
              <a:t>µ =/= 0</a:t>
            </a:r>
          </a:p>
          <a:p>
            <a:pPr lvl="2">
              <a:defRPr/>
            </a:pPr>
            <a:r>
              <a:rPr lang="en-US" sz="2400" dirty="0" smtClean="0"/>
              <a:t>µ &lt; 0</a:t>
            </a:r>
          </a:p>
          <a:p>
            <a:pPr lvl="2">
              <a:defRPr/>
            </a:pPr>
            <a:r>
              <a:rPr lang="en-US" sz="2400" dirty="0" smtClean="0"/>
              <a:t>µ &gt; 0</a:t>
            </a:r>
            <a:endParaRPr lang="en-US" sz="2400" dirty="0"/>
          </a:p>
        </p:txBody>
      </p:sp>
      <p:graphicFrame>
        <p:nvGraphicFramePr>
          <p:cNvPr id="6146" name="Object 3"/>
          <p:cNvGraphicFramePr>
            <a:graphicFrameLocks noGrp="1" noChangeAspect="1"/>
          </p:cNvGraphicFramePr>
          <p:nvPr>
            <p:ph sz="half" idx="2"/>
          </p:nvPr>
        </p:nvGraphicFramePr>
        <p:xfrm>
          <a:off x="5757863" y="2422525"/>
          <a:ext cx="2563812" cy="3232150"/>
        </p:xfrm>
        <a:graphic>
          <a:graphicData uri="http://schemas.openxmlformats.org/presentationml/2006/ole">
            <mc:AlternateContent xmlns:mc="http://schemas.openxmlformats.org/markup-compatibility/2006">
              <mc:Choice xmlns:v="urn:schemas-microsoft-com:vml" Requires="v">
                <p:oleObj spid="_x0000_s6191" name="Worksheet" r:id="rId3" imgW="2563560" imgH="3232800" progId="Excel.Sheet.8">
                  <p:embed/>
                </p:oleObj>
              </mc:Choice>
              <mc:Fallback>
                <p:oleObj name="Worksheet" r:id="rId3" imgW="2563560" imgH="323280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863" y="2422525"/>
                        <a:ext cx="2563812" cy="323215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Excel Output</a:t>
            </a:r>
            <a:endParaRPr lang="en-US" dirty="0"/>
          </a:p>
        </p:txBody>
      </p:sp>
      <p:sp>
        <p:nvSpPr>
          <p:cNvPr id="3" name="Text Placeholder 2"/>
          <p:cNvSpPr>
            <a:spLocks noGrp="1"/>
          </p:cNvSpPr>
          <p:nvPr>
            <p:ph type="body" sz="half" idx="1"/>
          </p:nvPr>
        </p:nvSpPr>
        <p:spPr/>
        <p:txBody>
          <a:bodyPr/>
          <a:lstStyle/>
          <a:p>
            <a:pPr>
              <a:defRPr/>
            </a:pPr>
            <a:endParaRPr lang="en-US"/>
          </a:p>
        </p:txBody>
      </p:sp>
      <p:sp>
        <p:nvSpPr>
          <p:cNvPr id="34820" name="ClipArt Placeholder 3"/>
          <p:cNvSpPr>
            <a:spLocks noGrp="1" noTextEdit="1"/>
          </p:cNvSpPr>
          <p:nvPr>
            <p:ph type="clipArt" sz="half" idx="2"/>
          </p:nvPr>
        </p:nvSpPr>
        <p:spPr/>
      </p:sp>
      <p:pic>
        <p:nvPicPr>
          <p:cNvPr id="34821" name="Picture 1"/>
          <p:cNvPicPr>
            <a:picLocks noChangeAspect="1" noChangeArrowheads="1"/>
          </p:cNvPicPr>
          <p:nvPr/>
        </p:nvPicPr>
        <p:blipFill>
          <a:blip r:embed="rId2" cstate="print"/>
          <a:srcRect/>
          <a:stretch>
            <a:fillRect/>
          </a:stretch>
        </p:blipFill>
        <p:spPr bwMode="auto">
          <a:xfrm>
            <a:off x="1295400" y="2133600"/>
            <a:ext cx="5730875" cy="389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SPSS output</a:t>
            </a:r>
            <a:endParaRPr lang="en-US" dirty="0"/>
          </a:p>
        </p:txBody>
      </p:sp>
      <p:sp>
        <p:nvSpPr>
          <p:cNvPr id="3" name="Text Placeholder 2"/>
          <p:cNvSpPr>
            <a:spLocks noGrp="1"/>
          </p:cNvSpPr>
          <p:nvPr>
            <p:ph type="body" sz="half" idx="1"/>
          </p:nvPr>
        </p:nvSpPr>
        <p:spPr/>
        <p:txBody>
          <a:bodyPr/>
          <a:lstStyle/>
          <a:p>
            <a:pPr>
              <a:defRPr/>
            </a:pPr>
            <a:endParaRPr lang="en-US"/>
          </a:p>
        </p:txBody>
      </p:sp>
      <p:sp>
        <p:nvSpPr>
          <p:cNvPr id="35844" name="ClipArt Placeholder 3"/>
          <p:cNvSpPr>
            <a:spLocks noGrp="1" noTextEdit="1"/>
          </p:cNvSpPr>
          <p:nvPr>
            <p:ph type="clipArt" sz="half" idx="2"/>
          </p:nvPr>
        </p:nvSpPr>
        <p:spPr/>
      </p:sp>
      <p:pic>
        <p:nvPicPr>
          <p:cNvPr id="35845" name="Picture 4"/>
          <p:cNvPicPr>
            <a:picLocks noChangeAspect="1" noChangeArrowheads="1"/>
          </p:cNvPicPr>
          <p:nvPr/>
        </p:nvPicPr>
        <p:blipFill>
          <a:blip r:embed="rId2" cstate="print"/>
          <a:srcRect/>
          <a:stretch>
            <a:fillRect/>
          </a:stretch>
        </p:blipFill>
        <p:spPr bwMode="auto">
          <a:xfrm>
            <a:off x="381000" y="2133600"/>
            <a:ext cx="6781800" cy="1838325"/>
          </a:xfrm>
          <a:prstGeom prst="rect">
            <a:avLst/>
          </a:prstGeom>
          <a:noFill/>
          <a:ln w="9525">
            <a:noFill/>
            <a:miter lim="800000"/>
            <a:headEnd/>
            <a:tailEnd/>
          </a:ln>
        </p:spPr>
      </p:pic>
      <p:pic>
        <p:nvPicPr>
          <p:cNvPr id="35846" name="Picture 7"/>
          <p:cNvPicPr>
            <a:picLocks noChangeAspect="1" noChangeArrowheads="1"/>
          </p:cNvPicPr>
          <p:nvPr/>
        </p:nvPicPr>
        <p:blipFill>
          <a:blip r:embed="rId3" cstate="print"/>
          <a:srcRect/>
          <a:stretch>
            <a:fillRect/>
          </a:stretch>
        </p:blipFill>
        <p:spPr bwMode="auto">
          <a:xfrm>
            <a:off x="381000" y="4114800"/>
            <a:ext cx="8534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50" t="26111" r="39375" b="3380"/>
          <a:stretch/>
        </p:blipFill>
        <p:spPr bwMode="auto">
          <a:xfrm>
            <a:off x="1066800" y="257175"/>
            <a:ext cx="6553200"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638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defRPr/>
            </a:pPr>
            <a:r>
              <a:rPr lang="en-US" sz="4000" smtClean="0"/>
              <a:t>Two sample versus matched pairs</a:t>
            </a:r>
          </a:p>
        </p:txBody>
      </p:sp>
      <p:sp>
        <p:nvSpPr>
          <p:cNvPr id="195587" name="Rectangle 3"/>
          <p:cNvSpPr>
            <a:spLocks noGrp="1" noChangeArrowheads="1"/>
          </p:cNvSpPr>
          <p:nvPr>
            <p:ph type="body" idx="1"/>
          </p:nvPr>
        </p:nvSpPr>
        <p:spPr/>
        <p:txBody>
          <a:bodyPr/>
          <a:lstStyle/>
          <a:p>
            <a:pPr>
              <a:buFont typeface="Monotype Sorts" pitchFamily="2" charset="2"/>
              <a:buChar char="n"/>
              <a:defRPr/>
            </a:pPr>
            <a:r>
              <a:rPr lang="en-US" smtClean="0"/>
              <a:t>Cases or subjects in one sample have no connection to or influence of cases or subjects in the other sample.</a:t>
            </a:r>
          </a:p>
          <a:p>
            <a:pPr>
              <a:buFont typeface="Monotype Sorts" pitchFamily="2" charset="2"/>
              <a:buChar char="n"/>
              <a:defRPr/>
            </a:pPr>
            <a:r>
              <a:rPr lang="en-US" smtClean="0"/>
              <a:t>Sampling distribution of the differences of means.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Religiosity example</a:t>
            </a:r>
            <a:endParaRPr lang="en-US" dirty="0"/>
          </a:p>
        </p:txBody>
      </p:sp>
      <p:sp>
        <p:nvSpPr>
          <p:cNvPr id="3" name="Content Placeholder 2"/>
          <p:cNvSpPr>
            <a:spLocks noGrp="1"/>
          </p:cNvSpPr>
          <p:nvPr>
            <p:ph idx="1"/>
          </p:nvPr>
        </p:nvSpPr>
        <p:spPr/>
        <p:txBody>
          <a:bodyPr/>
          <a:lstStyle/>
          <a:p>
            <a:r>
              <a:rPr lang="en-US" dirty="0" smtClean="0"/>
              <a:t>Open Religiosity Data</a:t>
            </a:r>
          </a:p>
          <a:p>
            <a:r>
              <a:rPr lang="en-US" dirty="0" smtClean="0"/>
              <a:t>Do these data show a difference in religiosity between men and women?</a:t>
            </a:r>
            <a:endParaRPr lang="en-US" dirty="0"/>
          </a:p>
        </p:txBody>
      </p:sp>
    </p:spTree>
    <p:extLst>
      <p:ext uri="{BB962C8B-B14F-4D97-AF65-F5344CB8AC3E}">
        <p14:creationId xmlns:p14="http://schemas.microsoft.com/office/powerpoint/2010/main" val="3699242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 for independent samples assume unequal variance</a:t>
            </a:r>
            <a:endParaRPr lang="en-US" dirty="0"/>
          </a:p>
        </p:txBody>
      </p:sp>
      <p:pic>
        <p:nvPicPr>
          <p:cNvPr id="4" name="Content Placeholder 3"/>
          <p:cNvPicPr>
            <a:picLocks noGrp="1" noChangeAspect="1"/>
          </p:cNvPicPr>
          <p:nvPr>
            <p:ph idx="1"/>
          </p:nvPr>
        </p:nvPicPr>
        <p:blipFill>
          <a:blip r:embed="rId2"/>
          <a:stretch>
            <a:fillRect/>
          </a:stretch>
        </p:blipFill>
        <p:spPr>
          <a:xfrm>
            <a:off x="2286000" y="1752600"/>
            <a:ext cx="5562600" cy="4555328"/>
          </a:xfrm>
          <a:prstGeom prst="rect">
            <a:avLst/>
          </a:prstGeom>
        </p:spPr>
      </p:pic>
      <p:sp>
        <p:nvSpPr>
          <p:cNvPr id="5" name="Oval 4"/>
          <p:cNvSpPr/>
          <p:nvPr/>
        </p:nvSpPr>
        <p:spPr bwMode="auto">
          <a:xfrm>
            <a:off x="2057400" y="5562600"/>
            <a:ext cx="2819400" cy="4572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85630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5562600"/>
          </a:xfrm>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2514600" y="182582"/>
            <a:ext cx="4038600" cy="6617699"/>
          </a:xfrm>
          <a:prstGeom prst="rect">
            <a:avLst/>
          </a:prstGeom>
        </p:spPr>
      </p:pic>
    </p:spTree>
    <p:extLst>
      <p:ext uri="{BB962C8B-B14F-4D97-AF65-F5344CB8AC3E}">
        <p14:creationId xmlns:p14="http://schemas.microsoft.com/office/powerpoint/2010/main" val="2240873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 for matched pairs</a:t>
            </a:r>
            <a:endParaRPr lang="en-US" dirty="0"/>
          </a:p>
        </p:txBody>
      </p:sp>
      <p:pic>
        <p:nvPicPr>
          <p:cNvPr id="8" name="Picture 7"/>
          <p:cNvPicPr>
            <a:picLocks noChangeAspect="1"/>
          </p:cNvPicPr>
          <p:nvPr/>
        </p:nvPicPr>
        <p:blipFill>
          <a:blip r:embed="rId3"/>
          <a:stretch>
            <a:fillRect/>
          </a:stretch>
        </p:blipFill>
        <p:spPr>
          <a:xfrm>
            <a:off x="1066801" y="1741506"/>
            <a:ext cx="5410200" cy="4622614"/>
          </a:xfrm>
          <a:prstGeom prst="rect">
            <a:avLst/>
          </a:prstGeom>
        </p:spPr>
      </p:pic>
      <p:sp>
        <p:nvSpPr>
          <p:cNvPr id="5" name="Oval 4"/>
          <p:cNvSpPr/>
          <p:nvPr/>
        </p:nvSpPr>
        <p:spPr bwMode="auto">
          <a:xfrm>
            <a:off x="609600" y="5638800"/>
            <a:ext cx="5334000" cy="4572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5849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Music Trivia</a:t>
            </a:r>
          </a:p>
        </p:txBody>
      </p:sp>
      <p:sp>
        <p:nvSpPr>
          <p:cNvPr id="3" name="Content Placeholder 2"/>
          <p:cNvSpPr>
            <a:spLocks noGrp="1"/>
          </p:cNvSpPr>
          <p:nvPr>
            <p:ph idx="1"/>
          </p:nvPr>
        </p:nvSpPr>
        <p:spPr/>
        <p:txBody>
          <a:bodyPr/>
          <a:lstStyle/>
          <a:p>
            <a:pPr>
              <a:buFont typeface="Monotype Sorts" pitchFamily="2" charset="2"/>
              <a:buChar char="n"/>
              <a:defRPr/>
            </a:pPr>
            <a:endParaRPr lang="en-US" dirty="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37433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Paired samples t-test can be have more power</a:t>
            </a:r>
          </a:p>
          <a:p>
            <a:r>
              <a:rPr lang="en-US" dirty="0" smtClean="0"/>
              <a:t>Paired doesn’t always mean same person. </a:t>
            </a:r>
          </a:p>
          <a:p>
            <a:r>
              <a:rPr lang="en-US" dirty="0" smtClean="0"/>
              <a:t>The item in one column is in some way related to the other. </a:t>
            </a:r>
            <a:endParaRPr lang="en-US" dirty="0"/>
          </a:p>
        </p:txBody>
      </p:sp>
    </p:spTree>
    <p:extLst>
      <p:ext uri="{BB962C8B-B14F-4D97-AF65-F5344CB8AC3E}">
        <p14:creationId xmlns:p14="http://schemas.microsoft.com/office/powerpoint/2010/main" val="2016523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6"/>
          <p:cNvPicPr>
            <a:picLocks noChangeAspect="1" noChangeArrowheads="1"/>
          </p:cNvPicPr>
          <p:nvPr/>
        </p:nvPicPr>
        <p:blipFill>
          <a:blip r:embed="rId3" cstate="print"/>
          <a:srcRect/>
          <a:stretch>
            <a:fillRect/>
          </a:stretch>
        </p:blipFill>
        <p:spPr bwMode="auto">
          <a:xfrm>
            <a:off x="304800" y="2514600"/>
            <a:ext cx="4038600" cy="2336800"/>
          </a:xfrm>
          <a:prstGeom prst="rect">
            <a:avLst/>
          </a:prstGeom>
          <a:noFill/>
          <a:ln w="12700">
            <a:noFill/>
            <a:miter lim="800000"/>
            <a:headEnd/>
            <a:tailEnd/>
          </a:ln>
        </p:spPr>
      </p:pic>
      <p:sp>
        <p:nvSpPr>
          <p:cNvPr id="177154" name="Rectangle 2"/>
          <p:cNvSpPr>
            <a:spLocks noGrp="1" noChangeArrowheads="1"/>
          </p:cNvSpPr>
          <p:nvPr>
            <p:ph type="title"/>
          </p:nvPr>
        </p:nvSpPr>
        <p:spPr/>
        <p:txBody>
          <a:bodyPr/>
          <a:lstStyle/>
          <a:p>
            <a:pPr>
              <a:defRPr/>
            </a:pPr>
            <a:r>
              <a:rPr lang="en-US" sz="2400" smtClean="0"/>
              <a:t>Do male snake encounters last longer in the presence of a female.  Six males were tested in the presence of a female and again in the absence of a female.  Whether each male was tested first with or without a female was randomly determined.  The results in interaction time (min.) are as follows </a:t>
            </a:r>
          </a:p>
        </p:txBody>
      </p:sp>
      <p:sp>
        <p:nvSpPr>
          <p:cNvPr id="177155" name="Rectangle 3"/>
          <p:cNvSpPr>
            <a:spLocks noGrp="1" noChangeArrowheads="1"/>
          </p:cNvSpPr>
          <p:nvPr>
            <p:ph type="body" idx="1"/>
          </p:nvPr>
        </p:nvSpPr>
        <p:spPr/>
        <p:txBody>
          <a:bodyPr/>
          <a:lstStyle/>
          <a:p>
            <a:pPr>
              <a:buFont typeface="Monotype Sorts" pitchFamily="2" charset="2"/>
              <a:buChar char="n"/>
              <a:defRPr/>
            </a:pPr>
            <a:endParaRPr lang="en-US" dirty="0" smtClean="0"/>
          </a:p>
        </p:txBody>
      </p:sp>
      <p:pic>
        <p:nvPicPr>
          <p:cNvPr id="37893" name="Picture 4" descr="LONOKECLASS"/>
          <p:cNvPicPr>
            <a:picLocks noChangeAspect="1" noChangeArrowheads="1"/>
          </p:cNvPicPr>
          <p:nvPr/>
        </p:nvPicPr>
        <p:blipFill>
          <a:blip r:embed="rId4" cstate="print"/>
          <a:srcRect/>
          <a:stretch>
            <a:fillRect/>
          </a:stretch>
        </p:blipFill>
        <p:spPr bwMode="auto">
          <a:xfrm>
            <a:off x="4038600" y="2133600"/>
            <a:ext cx="4911725" cy="391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Analyze Data</a:t>
            </a:r>
            <a:endParaRPr lang="en-US" dirty="0"/>
          </a:p>
        </p:txBody>
      </p:sp>
      <p:sp>
        <p:nvSpPr>
          <p:cNvPr id="3" name="Content Placeholder 2"/>
          <p:cNvSpPr>
            <a:spLocks noGrp="1"/>
          </p:cNvSpPr>
          <p:nvPr>
            <p:ph sz="half" idx="1"/>
          </p:nvPr>
        </p:nvSpPr>
        <p:spPr>
          <a:xfrm>
            <a:off x="1157288" y="1676400"/>
            <a:ext cx="4557712" cy="4419600"/>
          </a:xfrm>
        </p:spPr>
        <p:txBody>
          <a:bodyPr/>
          <a:lstStyle/>
          <a:p>
            <a:pPr>
              <a:defRPr/>
            </a:pPr>
            <a:r>
              <a:rPr lang="en-US" sz="2400" dirty="0" smtClean="0"/>
              <a:t>Type of test</a:t>
            </a:r>
          </a:p>
          <a:p>
            <a:pPr lvl="1">
              <a:defRPr/>
            </a:pPr>
            <a:r>
              <a:rPr lang="en-US" dirty="0" smtClean="0"/>
              <a:t>Matched Pairs</a:t>
            </a:r>
          </a:p>
          <a:p>
            <a:pPr lvl="1">
              <a:defRPr/>
            </a:pPr>
            <a:r>
              <a:rPr lang="en-US" dirty="0" smtClean="0"/>
              <a:t>One-sample</a:t>
            </a:r>
          </a:p>
          <a:p>
            <a:pPr lvl="1">
              <a:defRPr/>
            </a:pPr>
            <a:r>
              <a:rPr lang="en-US" dirty="0" smtClean="0"/>
              <a:t>Independent Samples</a:t>
            </a:r>
          </a:p>
          <a:p>
            <a:pPr>
              <a:defRPr/>
            </a:pPr>
            <a:r>
              <a:rPr lang="en-US" sz="2400" dirty="0" smtClean="0"/>
              <a:t>One-tail or two</a:t>
            </a:r>
          </a:p>
          <a:p>
            <a:pPr lvl="1">
              <a:defRPr/>
            </a:pPr>
            <a:r>
              <a:rPr lang="en-US" dirty="0" smtClean="0"/>
              <a:t>Ho  µ = 0</a:t>
            </a:r>
          </a:p>
          <a:p>
            <a:pPr lvl="1">
              <a:defRPr/>
            </a:pPr>
            <a:r>
              <a:rPr lang="en-US" dirty="0" smtClean="0"/>
              <a:t>Ha </a:t>
            </a:r>
          </a:p>
          <a:p>
            <a:pPr lvl="2">
              <a:defRPr/>
            </a:pPr>
            <a:r>
              <a:rPr lang="en-US" sz="2400" dirty="0" smtClean="0"/>
              <a:t>µ =/= 0</a:t>
            </a:r>
          </a:p>
          <a:p>
            <a:pPr lvl="2">
              <a:defRPr/>
            </a:pPr>
            <a:r>
              <a:rPr lang="en-US" sz="2400" dirty="0" smtClean="0"/>
              <a:t>µ &lt; 0</a:t>
            </a:r>
          </a:p>
          <a:p>
            <a:pPr lvl="2">
              <a:defRPr/>
            </a:pPr>
            <a:r>
              <a:rPr lang="en-US" sz="2400" dirty="0" smtClean="0"/>
              <a:t>µ &gt; 0</a:t>
            </a:r>
            <a:endParaRPr lang="en-US" sz="2400" dirty="0"/>
          </a:p>
        </p:txBody>
      </p:sp>
      <p:sp>
        <p:nvSpPr>
          <p:cNvPr id="4" name="Content Placeholder 3"/>
          <p:cNvSpPr>
            <a:spLocks noGrp="1"/>
          </p:cNvSpPr>
          <p:nvPr>
            <p:ph sz="half" idx="2"/>
          </p:nvPr>
        </p:nvSpPr>
        <p:spPr/>
        <p:txBody>
          <a:bodyPr/>
          <a:lstStyle/>
          <a:p>
            <a:pPr>
              <a:defRPr/>
            </a:pPr>
            <a:endParaRPr lang="en-US"/>
          </a:p>
        </p:txBody>
      </p:sp>
      <p:pic>
        <p:nvPicPr>
          <p:cNvPr id="38917" name="Picture 56"/>
          <p:cNvPicPr>
            <a:picLocks noChangeAspect="1" noChangeArrowheads="1"/>
          </p:cNvPicPr>
          <p:nvPr/>
        </p:nvPicPr>
        <p:blipFill>
          <a:blip r:embed="rId2" cstate="print"/>
          <a:srcRect/>
          <a:stretch>
            <a:fillRect/>
          </a:stretch>
        </p:blipFill>
        <p:spPr bwMode="auto">
          <a:xfrm>
            <a:off x="4876800" y="2438400"/>
            <a:ext cx="4038600" cy="23368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981950" cy="1143000"/>
          </a:xfrm>
        </p:spPr>
        <p:txBody>
          <a:bodyPr/>
          <a:lstStyle/>
          <a:p>
            <a:pPr>
              <a:defRPr/>
            </a:pPr>
            <a:r>
              <a:rPr lang="en-US" dirty="0" smtClean="0"/>
              <a:t>Excel Output, 2-tail matched pairs</a:t>
            </a:r>
            <a:endParaRPr lang="en-US" dirty="0"/>
          </a:p>
        </p:txBody>
      </p:sp>
      <p:pic>
        <p:nvPicPr>
          <p:cNvPr id="6" name="Content Placeholder 5"/>
          <p:cNvPicPr>
            <a:picLocks noGrp="1" noChangeAspect="1"/>
          </p:cNvPicPr>
          <p:nvPr>
            <p:ph idx="1"/>
          </p:nvPr>
        </p:nvPicPr>
        <p:blipFill>
          <a:blip r:embed="rId2"/>
          <a:stretch>
            <a:fillRect/>
          </a:stretch>
        </p:blipFill>
        <p:spPr>
          <a:xfrm>
            <a:off x="990600" y="1676400"/>
            <a:ext cx="7611685" cy="429879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SPSS output</a:t>
            </a:r>
            <a:endParaRPr lang="en-US" dirty="0"/>
          </a:p>
        </p:txBody>
      </p:sp>
      <p:sp>
        <p:nvSpPr>
          <p:cNvPr id="3" name="Content Placeholder 2"/>
          <p:cNvSpPr>
            <a:spLocks noGrp="1"/>
          </p:cNvSpPr>
          <p:nvPr>
            <p:ph idx="1"/>
          </p:nvPr>
        </p:nvSpPr>
        <p:spPr/>
        <p:txBody>
          <a:bodyPr/>
          <a:lstStyle/>
          <a:p>
            <a:pPr>
              <a:defRPr/>
            </a:pPr>
            <a:endParaRPr lang="en-US"/>
          </a:p>
        </p:txBody>
      </p:sp>
      <p:pic>
        <p:nvPicPr>
          <p:cNvPr id="40964" name="Picture 3"/>
          <p:cNvPicPr>
            <a:picLocks noChangeAspect="1" noChangeArrowheads="1"/>
          </p:cNvPicPr>
          <p:nvPr/>
        </p:nvPicPr>
        <p:blipFill>
          <a:blip r:embed="rId2" cstate="print"/>
          <a:srcRect/>
          <a:stretch>
            <a:fillRect/>
          </a:stretch>
        </p:blipFill>
        <p:spPr bwMode="auto">
          <a:xfrm>
            <a:off x="609600" y="2362200"/>
            <a:ext cx="5686425" cy="1690688"/>
          </a:xfrm>
          <a:prstGeom prst="rect">
            <a:avLst/>
          </a:prstGeom>
          <a:noFill/>
          <a:ln w="9525">
            <a:noFill/>
            <a:miter lim="800000"/>
            <a:headEnd/>
            <a:tailEnd/>
          </a:ln>
        </p:spPr>
      </p:pic>
      <p:pic>
        <p:nvPicPr>
          <p:cNvPr id="40965" name="Picture 4"/>
          <p:cNvPicPr>
            <a:picLocks noChangeAspect="1" noChangeArrowheads="1"/>
          </p:cNvPicPr>
          <p:nvPr/>
        </p:nvPicPr>
        <p:blipFill>
          <a:blip r:embed="rId3" cstate="print"/>
          <a:srcRect/>
          <a:stretch>
            <a:fillRect/>
          </a:stretch>
        </p:blipFill>
        <p:spPr bwMode="auto">
          <a:xfrm>
            <a:off x="609600" y="4343400"/>
            <a:ext cx="8153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Brain responds to sound pg 456</a:t>
            </a:r>
            <a:endParaRPr lang="en-US" dirty="0"/>
          </a:p>
        </p:txBody>
      </p:sp>
      <p:sp>
        <p:nvSpPr>
          <p:cNvPr id="4" name="Content Placeholder 3"/>
          <p:cNvSpPr>
            <a:spLocks noGrp="1"/>
          </p:cNvSpPr>
          <p:nvPr>
            <p:ph sz="half" idx="1"/>
          </p:nvPr>
        </p:nvSpPr>
        <p:spPr/>
        <p:txBody>
          <a:bodyPr/>
          <a:lstStyle/>
          <a:p>
            <a:pPr>
              <a:defRPr/>
            </a:pPr>
            <a:r>
              <a:rPr lang="en-US" dirty="0" smtClean="0"/>
              <a:t>Do monkey cells respond more strongly to monkey calls than pure tones?</a:t>
            </a:r>
          </a:p>
          <a:p>
            <a:pPr>
              <a:defRPr/>
            </a:pPr>
            <a:r>
              <a:rPr lang="en-US" dirty="0" smtClean="0"/>
              <a:t>Monkey is exposed to a tone and then to a call. </a:t>
            </a:r>
            <a:endParaRPr lang="en-US" dirty="0"/>
          </a:p>
        </p:txBody>
      </p:sp>
      <p:pic>
        <p:nvPicPr>
          <p:cNvPr id="41988" name="Content Placeholder 5" descr="monkey-lab.jpg"/>
          <p:cNvPicPr>
            <a:picLocks noGrp="1" noChangeAspect="1"/>
          </p:cNvPicPr>
          <p:nvPr>
            <p:ph sz="half" idx="2"/>
          </p:nvPr>
        </p:nvPicPr>
        <p:blipFill>
          <a:blip r:embed="rId3" cstate="print"/>
          <a:srcRect/>
          <a:stretch>
            <a:fillRect/>
          </a:stretch>
        </p:blipFill>
        <p:spPr>
          <a:xfrm>
            <a:off x="5129213" y="2720975"/>
            <a:ext cx="3819525" cy="263525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Analyze Data</a:t>
            </a:r>
            <a:endParaRPr lang="en-US" dirty="0"/>
          </a:p>
        </p:txBody>
      </p:sp>
      <p:sp>
        <p:nvSpPr>
          <p:cNvPr id="3" name="Content Placeholder 2"/>
          <p:cNvSpPr>
            <a:spLocks noGrp="1"/>
          </p:cNvSpPr>
          <p:nvPr>
            <p:ph sz="half" idx="1"/>
          </p:nvPr>
        </p:nvSpPr>
        <p:spPr>
          <a:xfrm>
            <a:off x="1157288" y="1676400"/>
            <a:ext cx="4557712" cy="4419600"/>
          </a:xfrm>
        </p:spPr>
        <p:txBody>
          <a:bodyPr/>
          <a:lstStyle/>
          <a:p>
            <a:pPr>
              <a:defRPr/>
            </a:pPr>
            <a:r>
              <a:rPr lang="en-US" sz="2400" dirty="0" smtClean="0"/>
              <a:t>Type of test</a:t>
            </a:r>
          </a:p>
          <a:p>
            <a:pPr lvl="1">
              <a:defRPr/>
            </a:pPr>
            <a:r>
              <a:rPr lang="en-US" dirty="0" smtClean="0"/>
              <a:t>Matched Pairs</a:t>
            </a:r>
          </a:p>
          <a:p>
            <a:pPr lvl="1">
              <a:defRPr/>
            </a:pPr>
            <a:r>
              <a:rPr lang="en-US" dirty="0" smtClean="0"/>
              <a:t>One-sample</a:t>
            </a:r>
          </a:p>
          <a:p>
            <a:pPr lvl="1">
              <a:defRPr/>
            </a:pPr>
            <a:r>
              <a:rPr lang="en-US" dirty="0" smtClean="0"/>
              <a:t>Independent Samples</a:t>
            </a:r>
          </a:p>
          <a:p>
            <a:pPr>
              <a:defRPr/>
            </a:pPr>
            <a:r>
              <a:rPr lang="en-US" sz="2400" dirty="0" smtClean="0"/>
              <a:t>One-tail or two</a:t>
            </a:r>
          </a:p>
          <a:p>
            <a:pPr lvl="1">
              <a:defRPr/>
            </a:pPr>
            <a:r>
              <a:rPr lang="en-US" dirty="0" smtClean="0"/>
              <a:t>Ho  µ = 0</a:t>
            </a:r>
          </a:p>
          <a:p>
            <a:pPr lvl="1">
              <a:defRPr/>
            </a:pPr>
            <a:r>
              <a:rPr lang="en-US" dirty="0" smtClean="0"/>
              <a:t>Ha </a:t>
            </a:r>
          </a:p>
          <a:p>
            <a:pPr lvl="2">
              <a:defRPr/>
            </a:pPr>
            <a:r>
              <a:rPr lang="en-US" sz="2400" dirty="0" smtClean="0"/>
              <a:t>µ =/= 0</a:t>
            </a:r>
          </a:p>
          <a:p>
            <a:pPr lvl="2">
              <a:defRPr/>
            </a:pPr>
            <a:r>
              <a:rPr lang="en-US" sz="2400" dirty="0" smtClean="0"/>
              <a:t>µ &lt; 0</a:t>
            </a:r>
          </a:p>
          <a:p>
            <a:pPr lvl="2">
              <a:defRPr/>
            </a:pPr>
            <a:r>
              <a:rPr lang="en-US" sz="2400" dirty="0" smtClean="0"/>
              <a:t>µ &gt; 0</a:t>
            </a:r>
            <a:endParaRPr lang="en-US" sz="2400" dirty="0"/>
          </a:p>
        </p:txBody>
      </p:sp>
      <p:sp>
        <p:nvSpPr>
          <p:cNvPr id="4" name="Content Placeholder 3"/>
          <p:cNvSpPr>
            <a:spLocks noGrp="1"/>
          </p:cNvSpPr>
          <p:nvPr>
            <p:ph sz="half" idx="2"/>
          </p:nvPr>
        </p:nvSpPr>
        <p:spPr/>
        <p:txBody>
          <a:bodyPr/>
          <a:lstStyle/>
          <a:p>
            <a:pPr>
              <a:defRPr/>
            </a:pPr>
            <a:endParaRPr lang="en-US" dirty="0"/>
          </a:p>
        </p:txBody>
      </p:sp>
      <p:pic>
        <p:nvPicPr>
          <p:cNvPr id="43013" name="Picture 2" descr="c17-tf02"/>
          <p:cNvPicPr>
            <a:picLocks noChangeAspect="1" noChangeArrowheads="1"/>
          </p:cNvPicPr>
          <p:nvPr/>
        </p:nvPicPr>
        <p:blipFill>
          <a:blip r:embed="rId2" cstate="print"/>
          <a:srcRect/>
          <a:stretch>
            <a:fillRect/>
          </a:stretch>
        </p:blipFill>
        <p:spPr bwMode="auto">
          <a:xfrm>
            <a:off x="3581400" y="3581400"/>
            <a:ext cx="5334000" cy="244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Excel Output</a:t>
            </a:r>
            <a:endParaRPr lang="en-US" dirty="0"/>
          </a:p>
        </p:txBody>
      </p:sp>
      <p:sp>
        <p:nvSpPr>
          <p:cNvPr id="3" name="Content Placeholder 2"/>
          <p:cNvSpPr>
            <a:spLocks noGrp="1"/>
          </p:cNvSpPr>
          <p:nvPr>
            <p:ph sz="half" idx="1"/>
          </p:nvPr>
        </p:nvSpPr>
        <p:spPr/>
        <p:txBody>
          <a:bodyPr/>
          <a:lstStyle/>
          <a:p>
            <a:pPr>
              <a:defRPr/>
            </a:pPr>
            <a:endParaRPr lang="en-US"/>
          </a:p>
        </p:txBody>
      </p:sp>
      <p:sp>
        <p:nvSpPr>
          <p:cNvPr id="4" name="Content Placeholder 3"/>
          <p:cNvSpPr>
            <a:spLocks noGrp="1"/>
          </p:cNvSpPr>
          <p:nvPr>
            <p:ph sz="half" idx="2"/>
          </p:nvPr>
        </p:nvSpPr>
        <p:spPr/>
        <p:txBody>
          <a:bodyPr/>
          <a:lstStyle/>
          <a:p>
            <a:pPr>
              <a:defRPr/>
            </a:pPr>
            <a:endParaRPr lang="en-US"/>
          </a:p>
        </p:txBody>
      </p:sp>
      <p:pic>
        <p:nvPicPr>
          <p:cNvPr id="44037" name="Picture 1"/>
          <p:cNvPicPr>
            <a:picLocks noChangeAspect="1" noChangeArrowheads="1"/>
          </p:cNvPicPr>
          <p:nvPr/>
        </p:nvPicPr>
        <p:blipFill>
          <a:blip r:embed="rId2" cstate="print"/>
          <a:srcRect/>
          <a:stretch>
            <a:fillRect/>
          </a:stretch>
        </p:blipFill>
        <p:spPr bwMode="auto">
          <a:xfrm>
            <a:off x="722313" y="2281238"/>
            <a:ext cx="5264150" cy="427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SPSS output</a:t>
            </a:r>
            <a:endParaRPr lang="en-US" dirty="0"/>
          </a:p>
        </p:txBody>
      </p:sp>
      <p:sp>
        <p:nvSpPr>
          <p:cNvPr id="3" name="Content Placeholder 2"/>
          <p:cNvSpPr>
            <a:spLocks noGrp="1"/>
          </p:cNvSpPr>
          <p:nvPr>
            <p:ph sz="half" idx="1"/>
          </p:nvPr>
        </p:nvSpPr>
        <p:spPr/>
        <p:txBody>
          <a:bodyPr/>
          <a:lstStyle/>
          <a:p>
            <a:pPr>
              <a:defRPr/>
            </a:pPr>
            <a:endParaRPr lang="en-US"/>
          </a:p>
        </p:txBody>
      </p:sp>
      <p:sp>
        <p:nvSpPr>
          <p:cNvPr id="4" name="Content Placeholder 3"/>
          <p:cNvSpPr>
            <a:spLocks noGrp="1"/>
          </p:cNvSpPr>
          <p:nvPr>
            <p:ph sz="half" idx="2"/>
          </p:nvPr>
        </p:nvSpPr>
        <p:spPr/>
        <p:txBody>
          <a:bodyPr/>
          <a:lstStyle/>
          <a:p>
            <a:pPr>
              <a:defRPr/>
            </a:pPr>
            <a:endParaRPr lang="en-US"/>
          </a:p>
        </p:txBody>
      </p:sp>
      <p:pic>
        <p:nvPicPr>
          <p:cNvPr id="45061" name="Picture 7"/>
          <p:cNvPicPr>
            <a:picLocks noChangeAspect="1" noChangeArrowheads="1"/>
          </p:cNvPicPr>
          <p:nvPr/>
        </p:nvPicPr>
        <p:blipFill>
          <a:blip r:embed="rId2" cstate="print"/>
          <a:srcRect/>
          <a:stretch>
            <a:fillRect/>
          </a:stretch>
        </p:blipFill>
        <p:spPr bwMode="auto">
          <a:xfrm>
            <a:off x="304800" y="1981200"/>
            <a:ext cx="6286500" cy="1990725"/>
          </a:xfrm>
          <a:prstGeom prst="rect">
            <a:avLst/>
          </a:prstGeom>
          <a:noFill/>
          <a:ln w="9525">
            <a:noFill/>
            <a:miter lim="800000"/>
            <a:headEnd/>
            <a:tailEnd/>
          </a:ln>
        </p:spPr>
      </p:pic>
      <p:pic>
        <p:nvPicPr>
          <p:cNvPr id="45062" name="Picture 8"/>
          <p:cNvPicPr>
            <a:picLocks noChangeAspect="1" noChangeArrowheads="1"/>
          </p:cNvPicPr>
          <p:nvPr/>
        </p:nvPicPr>
        <p:blipFill>
          <a:blip r:embed="rId3" cstate="print"/>
          <a:srcRect/>
          <a:stretch>
            <a:fillRect/>
          </a:stretch>
        </p:blipFill>
        <p:spPr bwMode="auto">
          <a:xfrm>
            <a:off x="304800" y="4114800"/>
            <a:ext cx="85344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a:t>
            </a:r>
            <a:r>
              <a:rPr lang="en-US" dirty="0" smtClean="0">
                <a:hlinkClick r:id="rId2"/>
              </a:rPr>
              <a:t>www.youtube.com/watch?v=meiU6TxysCg</a:t>
            </a:r>
            <a:r>
              <a:rPr lang="en-US" dirty="0" smtClean="0"/>
              <a:t> </a:t>
            </a:r>
            <a:endParaRPr lang="en-US" dirty="0"/>
          </a:p>
        </p:txBody>
      </p:sp>
      <p:pic>
        <p:nvPicPr>
          <p:cNvPr id="5" name="Content Placeholder 4"/>
          <p:cNvPicPr>
            <a:picLocks noGrp="1" noChangeAspect="1"/>
          </p:cNvPicPr>
          <p:nvPr>
            <p:ph sz="half" idx="1"/>
          </p:nvPr>
        </p:nvPicPr>
        <p:blipFill>
          <a:blip r:embed="rId3"/>
          <a:stretch>
            <a:fillRect/>
          </a:stretch>
        </p:blipFill>
        <p:spPr>
          <a:xfrm>
            <a:off x="2355057" y="2118834"/>
            <a:ext cx="5548312" cy="3977166"/>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83169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72400" cy="1143000"/>
          </a:xfrm>
        </p:spPr>
        <p:txBody>
          <a:bodyPr/>
          <a:lstStyle/>
          <a:p>
            <a:pPr>
              <a:defRPr/>
            </a:pPr>
            <a:r>
              <a:rPr lang="en-US" dirty="0" smtClean="0"/>
              <a:t>Music Trivia</a:t>
            </a:r>
          </a:p>
        </p:txBody>
      </p:sp>
      <p:sp>
        <p:nvSpPr>
          <p:cNvPr id="3" name="Content Placeholder 2"/>
          <p:cNvSpPr>
            <a:spLocks noGrp="1"/>
          </p:cNvSpPr>
          <p:nvPr>
            <p:ph idx="1"/>
          </p:nvPr>
        </p:nvSpPr>
        <p:spPr/>
        <p:txBody>
          <a:bodyPr/>
          <a:lstStyle/>
          <a:p>
            <a:pPr>
              <a:buFont typeface="Monotype Sorts" pitchFamily="2" charset="2"/>
              <a:buChar char="n"/>
              <a:defRPr/>
            </a:pPr>
            <a:endParaRPr lang="en-US"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374332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defRPr/>
            </a:pPr>
            <a:r>
              <a:rPr lang="en-US" sz="4000" smtClean="0"/>
              <a:t>Which has higher blood pressure?</a:t>
            </a:r>
          </a:p>
        </p:txBody>
      </p:sp>
      <p:sp>
        <p:nvSpPr>
          <p:cNvPr id="182275" name="Rectangle 3"/>
          <p:cNvSpPr>
            <a:spLocks noGrp="1" noChangeArrowheads="1"/>
          </p:cNvSpPr>
          <p:nvPr>
            <p:ph type="body" idx="1"/>
          </p:nvPr>
        </p:nvSpPr>
        <p:spPr/>
        <p:txBody>
          <a:bodyPr/>
          <a:lstStyle/>
          <a:p>
            <a:pPr>
              <a:buFont typeface="Monotype Sorts" pitchFamily="2" charset="2"/>
              <a:buChar char="n"/>
              <a:defRPr/>
            </a:pPr>
            <a:endParaRPr lang="en-US" smtClean="0"/>
          </a:p>
        </p:txBody>
      </p:sp>
      <p:pic>
        <p:nvPicPr>
          <p:cNvPr id="46084" name="Picture 4"/>
          <p:cNvPicPr>
            <a:picLocks noChangeAspect="1" noChangeArrowheads="1"/>
          </p:cNvPicPr>
          <p:nvPr/>
        </p:nvPicPr>
        <p:blipFill>
          <a:blip r:embed="rId3" cstate="print"/>
          <a:srcRect/>
          <a:stretch>
            <a:fillRect/>
          </a:stretch>
        </p:blipFill>
        <p:spPr bwMode="auto">
          <a:xfrm>
            <a:off x="1295400" y="1905000"/>
            <a:ext cx="1803400" cy="4572000"/>
          </a:xfrm>
          <a:prstGeom prst="rect">
            <a:avLst/>
          </a:prstGeom>
          <a:noFill/>
          <a:ln w="12700">
            <a:noFill/>
            <a:miter lim="800000"/>
            <a:headEnd/>
            <a:tailEnd/>
          </a:ln>
        </p:spPr>
      </p:pic>
      <p:pic>
        <p:nvPicPr>
          <p:cNvPr id="46085" name="Picture 5" descr="lancelot421x413"/>
          <p:cNvPicPr>
            <a:picLocks noChangeAspect="1" noChangeArrowheads="1"/>
          </p:cNvPicPr>
          <p:nvPr/>
        </p:nvPicPr>
        <p:blipFill>
          <a:blip r:embed="rId4" cstate="print"/>
          <a:srcRect/>
          <a:stretch>
            <a:fillRect/>
          </a:stretch>
        </p:blipFill>
        <p:spPr bwMode="auto">
          <a:xfrm>
            <a:off x="6172200" y="2057400"/>
            <a:ext cx="2138363" cy="2098675"/>
          </a:xfrm>
          <a:prstGeom prst="rect">
            <a:avLst/>
          </a:prstGeom>
          <a:noFill/>
          <a:ln w="9525">
            <a:noFill/>
            <a:miter lim="800000"/>
            <a:headEnd/>
            <a:tailEnd/>
          </a:ln>
        </p:spPr>
      </p:pic>
      <p:pic>
        <p:nvPicPr>
          <p:cNvPr id="46086" name="Picture 6" descr="manx"/>
          <p:cNvPicPr>
            <a:picLocks noChangeAspect="1" noChangeArrowheads="1"/>
          </p:cNvPicPr>
          <p:nvPr/>
        </p:nvPicPr>
        <p:blipFill>
          <a:blip r:embed="rId5" cstate="print"/>
          <a:srcRect/>
          <a:stretch>
            <a:fillRect/>
          </a:stretch>
        </p:blipFill>
        <p:spPr bwMode="auto">
          <a:xfrm>
            <a:off x="3200400" y="4038600"/>
            <a:ext cx="3124200" cy="217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Excel Output</a:t>
            </a:r>
            <a:br>
              <a:rPr lang="en-US" dirty="0" smtClean="0"/>
            </a:br>
            <a:r>
              <a:rPr lang="en-US" dirty="0" smtClean="0"/>
              <a:t>Two tail, independent samples</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47108" name="Picture 2"/>
          <p:cNvPicPr>
            <a:picLocks noChangeAspect="1" noChangeArrowheads="1"/>
          </p:cNvPicPr>
          <p:nvPr/>
        </p:nvPicPr>
        <p:blipFill>
          <a:blip r:embed="rId2" cstate="print"/>
          <a:srcRect/>
          <a:stretch>
            <a:fillRect/>
          </a:stretch>
        </p:blipFill>
        <p:spPr bwMode="auto">
          <a:xfrm>
            <a:off x="1219200" y="2057400"/>
            <a:ext cx="5489575"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Just simply say: </a:t>
            </a:r>
            <a:r>
              <a:rPr lang="en-US" sz="3600" u="sng" dirty="0" smtClean="0"/>
              <a:t>reject the null hypothesis</a:t>
            </a:r>
          </a:p>
          <a:p>
            <a:r>
              <a:rPr lang="en-US" dirty="0" smtClean="0"/>
              <a:t>Or </a:t>
            </a:r>
            <a:r>
              <a:rPr lang="en-US" u="sng" dirty="0" smtClean="0"/>
              <a:t>fail to reject the null hypothesis</a:t>
            </a:r>
            <a:r>
              <a:rPr lang="en-US" dirty="0" smtClean="0"/>
              <a:t>. </a:t>
            </a:r>
            <a:endParaRPr lang="en-US" dirty="0"/>
          </a:p>
        </p:txBody>
      </p:sp>
    </p:spTree>
    <p:extLst>
      <p:ext uri="{BB962C8B-B14F-4D97-AF65-F5344CB8AC3E}">
        <p14:creationId xmlns:p14="http://schemas.microsoft.com/office/powerpoint/2010/main" val="105156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SPSS output</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48132" name="Picture 3"/>
          <p:cNvPicPr>
            <a:picLocks noChangeAspect="1" noChangeArrowheads="1"/>
          </p:cNvPicPr>
          <p:nvPr/>
        </p:nvPicPr>
        <p:blipFill>
          <a:blip r:embed="rId2" cstate="print"/>
          <a:srcRect/>
          <a:stretch>
            <a:fillRect/>
          </a:stretch>
        </p:blipFill>
        <p:spPr bwMode="auto">
          <a:xfrm>
            <a:off x="228600" y="4267200"/>
            <a:ext cx="8305800" cy="2209800"/>
          </a:xfrm>
          <a:prstGeom prst="rect">
            <a:avLst/>
          </a:prstGeom>
          <a:noFill/>
          <a:ln w="9525">
            <a:noFill/>
            <a:miter lim="800000"/>
            <a:headEnd/>
            <a:tailEnd/>
          </a:ln>
        </p:spPr>
      </p:pic>
      <p:pic>
        <p:nvPicPr>
          <p:cNvPr id="48133" name="Picture 4"/>
          <p:cNvPicPr>
            <a:picLocks noChangeAspect="1" noChangeArrowheads="1"/>
          </p:cNvPicPr>
          <p:nvPr/>
        </p:nvPicPr>
        <p:blipFill>
          <a:blip r:embed="rId3" cstate="print"/>
          <a:srcRect/>
          <a:stretch>
            <a:fillRect/>
          </a:stretch>
        </p:blipFill>
        <p:spPr bwMode="auto">
          <a:xfrm>
            <a:off x="685800" y="2438400"/>
            <a:ext cx="5905500" cy="153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effectLst>
            <a:outerShdw dist="35921" dir="2700000" algn="ctr" rotWithShape="0">
              <a:srgbClr val="000000"/>
            </a:outerShdw>
          </a:effectLst>
        </p:spPr>
        <p:txBody>
          <a:bodyPr/>
          <a:lstStyle/>
          <a:p>
            <a:pPr>
              <a:defRPr/>
            </a:pPr>
            <a:r>
              <a:rPr lang="en-US"/>
              <a:t>Inference as a decision</a:t>
            </a:r>
          </a:p>
        </p:txBody>
      </p:sp>
      <p:sp>
        <p:nvSpPr>
          <p:cNvPr id="290819" name="Rectangle 3"/>
          <p:cNvSpPr>
            <a:spLocks noGrp="1" noChangeArrowheads="1"/>
          </p:cNvSpPr>
          <p:nvPr>
            <p:ph type="body" idx="1"/>
          </p:nvPr>
        </p:nvSpPr>
        <p:spPr/>
        <p:txBody>
          <a:bodyPr/>
          <a:lstStyle/>
          <a:p>
            <a:pPr>
              <a:buFont typeface="Monotype Sorts" pitchFamily="2" charset="2"/>
              <a:buChar char="F"/>
              <a:defRPr/>
            </a:pPr>
            <a:r>
              <a:rPr lang="en-US"/>
              <a:t>We make a decision to accept Ho or Ha.</a:t>
            </a:r>
          </a:p>
          <a:p>
            <a:pPr>
              <a:buFont typeface="Monotype Sorts" pitchFamily="2" charset="2"/>
              <a:buChar char="F"/>
              <a:defRPr/>
            </a:pPr>
            <a:r>
              <a:rPr lang="en-US"/>
              <a:t>Sometimes we are correct</a:t>
            </a:r>
          </a:p>
          <a:p>
            <a:pPr>
              <a:buFont typeface="Monotype Sorts" pitchFamily="2" charset="2"/>
              <a:buChar char="F"/>
              <a:defRPr/>
            </a:pPr>
            <a:r>
              <a:rPr lang="en-US"/>
              <a:t>Sometimes we are wrong.</a:t>
            </a:r>
          </a:p>
        </p:txBody>
      </p:sp>
    </p:spTree>
    <p:extLst>
      <p:ext uri="{BB962C8B-B14F-4D97-AF65-F5344CB8AC3E}">
        <p14:creationId xmlns:p14="http://schemas.microsoft.com/office/powerpoint/2010/main" val="220665783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026"/>
          <p:cNvSpPr>
            <a:spLocks noGrp="1" noChangeArrowheads="1"/>
          </p:cNvSpPr>
          <p:nvPr>
            <p:ph type="title"/>
          </p:nvPr>
        </p:nvSpPr>
        <p:spPr/>
        <p:txBody>
          <a:bodyPr/>
          <a:lstStyle/>
          <a:p>
            <a:pPr>
              <a:defRPr/>
            </a:pPr>
            <a:r>
              <a:rPr lang="en-US"/>
              <a:t>Type I and Type II errors</a:t>
            </a:r>
          </a:p>
        </p:txBody>
      </p:sp>
      <p:sp>
        <p:nvSpPr>
          <p:cNvPr id="218115" name="Rectangle 1027"/>
          <p:cNvSpPr>
            <a:spLocks noGrp="1" noChangeArrowheads="1"/>
          </p:cNvSpPr>
          <p:nvPr>
            <p:ph type="body" idx="1"/>
          </p:nvPr>
        </p:nvSpPr>
        <p:spPr/>
        <p:txBody>
          <a:bodyPr/>
          <a:lstStyle/>
          <a:p>
            <a:pPr>
              <a:buFont typeface="Monotype Sorts" pitchFamily="2" charset="2"/>
              <a:buChar char="F"/>
              <a:defRPr/>
            </a:pPr>
            <a:endParaRPr lang="en-US"/>
          </a:p>
        </p:txBody>
      </p:sp>
      <p:pic>
        <p:nvPicPr>
          <p:cNvPr id="5" name="Picture 4" descr="Privitera-Table 8.3.jpg"/>
          <p:cNvPicPr>
            <a:picLocks noChangeAspect="1"/>
          </p:cNvPicPr>
          <p:nvPr/>
        </p:nvPicPr>
        <p:blipFill>
          <a:blip r:embed="rId3" cstate="print"/>
          <a:stretch>
            <a:fillRect/>
          </a:stretch>
        </p:blipFill>
        <p:spPr>
          <a:xfrm>
            <a:off x="533400" y="2286000"/>
            <a:ext cx="7891375" cy="3834808"/>
          </a:xfrm>
          <a:prstGeom prst="rect">
            <a:avLst/>
          </a:prstGeom>
        </p:spPr>
      </p:pic>
    </p:spTree>
    <p:extLst>
      <p:ext uri="{BB962C8B-B14F-4D97-AF65-F5344CB8AC3E}">
        <p14:creationId xmlns:p14="http://schemas.microsoft.com/office/powerpoint/2010/main" val="25984563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effectLst>
            <a:outerShdw dist="35921" dir="2700000" algn="ctr" rotWithShape="0">
              <a:srgbClr val="000000"/>
            </a:outerShdw>
          </a:effectLst>
        </p:spPr>
        <p:txBody>
          <a:bodyPr/>
          <a:lstStyle/>
          <a:p>
            <a:pPr>
              <a:defRPr/>
            </a:pPr>
            <a:r>
              <a:rPr lang="en-US"/>
              <a:t>Type I error	</a:t>
            </a:r>
          </a:p>
        </p:txBody>
      </p:sp>
      <p:sp>
        <p:nvSpPr>
          <p:cNvPr id="292867" name="Rectangle 3"/>
          <p:cNvSpPr>
            <a:spLocks noGrp="1" noChangeArrowheads="1"/>
          </p:cNvSpPr>
          <p:nvPr>
            <p:ph type="body" idx="1"/>
          </p:nvPr>
        </p:nvSpPr>
        <p:spPr/>
        <p:txBody>
          <a:bodyPr/>
          <a:lstStyle/>
          <a:p>
            <a:pPr>
              <a:buFont typeface="Monotype Sorts" pitchFamily="2" charset="2"/>
              <a:buChar char="F"/>
              <a:defRPr/>
            </a:pPr>
            <a:r>
              <a:rPr lang="en-US"/>
              <a:t>If we reject Ho when in fact Ho is true</a:t>
            </a:r>
          </a:p>
          <a:p>
            <a:pPr>
              <a:buFont typeface="Monotype Sorts" pitchFamily="2" charset="2"/>
              <a:buChar char="F"/>
              <a:defRPr/>
            </a:pPr>
            <a:r>
              <a:rPr lang="en-US"/>
              <a:t>If we decide it was not chance when in fact it was chance.</a:t>
            </a:r>
          </a:p>
        </p:txBody>
      </p:sp>
    </p:spTree>
    <p:extLst>
      <p:ext uri="{BB962C8B-B14F-4D97-AF65-F5344CB8AC3E}">
        <p14:creationId xmlns:p14="http://schemas.microsoft.com/office/powerpoint/2010/main" val="2550993723"/>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effectLst>
            <a:outerShdw dist="35921" dir="2700000" algn="ctr" rotWithShape="0">
              <a:srgbClr val="000000"/>
            </a:outerShdw>
          </a:effectLst>
        </p:spPr>
        <p:txBody>
          <a:bodyPr/>
          <a:lstStyle/>
          <a:p>
            <a:pPr>
              <a:defRPr/>
            </a:pPr>
            <a:r>
              <a:rPr lang="en-US"/>
              <a:t>Type II error</a:t>
            </a:r>
          </a:p>
        </p:txBody>
      </p:sp>
      <p:sp>
        <p:nvSpPr>
          <p:cNvPr id="294915" name="Rectangle 3"/>
          <p:cNvSpPr>
            <a:spLocks noGrp="1" noChangeArrowheads="1"/>
          </p:cNvSpPr>
          <p:nvPr>
            <p:ph type="body" idx="1"/>
          </p:nvPr>
        </p:nvSpPr>
        <p:spPr/>
        <p:txBody>
          <a:bodyPr/>
          <a:lstStyle/>
          <a:p>
            <a:pPr>
              <a:buFont typeface="Monotype Sorts" pitchFamily="2" charset="2"/>
              <a:buChar char="F"/>
              <a:defRPr/>
            </a:pPr>
            <a:r>
              <a:rPr lang="en-US"/>
              <a:t>If we accept Ho when Ho is false.</a:t>
            </a:r>
          </a:p>
          <a:p>
            <a:pPr>
              <a:buFont typeface="Monotype Sorts" pitchFamily="2" charset="2"/>
              <a:buChar char="F"/>
              <a:defRPr/>
            </a:pPr>
            <a:r>
              <a:rPr lang="en-US"/>
              <a:t>If we attribute a result to chance when it is not chance.</a:t>
            </a:r>
          </a:p>
        </p:txBody>
      </p:sp>
    </p:spTree>
    <p:extLst>
      <p:ext uri="{BB962C8B-B14F-4D97-AF65-F5344CB8AC3E}">
        <p14:creationId xmlns:p14="http://schemas.microsoft.com/office/powerpoint/2010/main" val="85950263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significance versus effect size.</a:t>
            </a:r>
            <a:endParaRPr lang="en-US" dirty="0"/>
          </a:p>
        </p:txBody>
      </p:sp>
      <p:sp>
        <p:nvSpPr>
          <p:cNvPr id="3" name="Content Placeholder 2"/>
          <p:cNvSpPr>
            <a:spLocks noGrp="1"/>
          </p:cNvSpPr>
          <p:nvPr>
            <p:ph idx="1"/>
          </p:nvPr>
        </p:nvSpPr>
        <p:spPr/>
        <p:txBody>
          <a:bodyPr/>
          <a:lstStyle/>
          <a:p>
            <a:r>
              <a:rPr lang="en-US" dirty="0" smtClean="0"/>
              <a:t>Hypothesis testing does not, however, inform us of how big the effect size is.</a:t>
            </a:r>
          </a:p>
          <a:p>
            <a:r>
              <a:rPr lang="en-US" dirty="0" smtClean="0"/>
              <a:t>The Smell of Virtue example</a:t>
            </a:r>
          </a:p>
          <a:p>
            <a:pPr lvl="1"/>
            <a:r>
              <a:rPr lang="en-US" dirty="0" smtClean="0"/>
              <a:t>Significant?</a:t>
            </a:r>
          </a:p>
          <a:p>
            <a:pPr lvl="1"/>
            <a:r>
              <a:rPr lang="en-US" dirty="0" smtClean="0"/>
              <a:t>Effect size?</a:t>
            </a:r>
            <a:endParaRPr lang="en-US" dirty="0"/>
          </a:p>
        </p:txBody>
      </p:sp>
    </p:spTree>
    <p:extLst>
      <p:ext uri="{BB962C8B-B14F-4D97-AF65-F5344CB8AC3E}">
        <p14:creationId xmlns:p14="http://schemas.microsoft.com/office/powerpoint/2010/main" val="1496689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Size</a:t>
            </a:r>
            <a:endParaRPr lang="en-US" dirty="0"/>
          </a:p>
        </p:txBody>
      </p:sp>
      <p:sp>
        <p:nvSpPr>
          <p:cNvPr id="4" name="Content Placeholder 3"/>
          <p:cNvSpPr>
            <a:spLocks noGrp="1"/>
          </p:cNvSpPr>
          <p:nvPr>
            <p:ph sz="half" idx="1"/>
          </p:nvPr>
        </p:nvSpPr>
        <p:spPr/>
        <p:txBody>
          <a:bodyPr/>
          <a:lstStyle/>
          <a:p>
            <a:r>
              <a:rPr lang="en-US" dirty="0" smtClean="0"/>
              <a:t>Hypothesis testing looks at the statistical significance of the effect</a:t>
            </a:r>
          </a:p>
          <a:p>
            <a:r>
              <a:rPr lang="en-US" dirty="0" smtClean="0"/>
              <a:t>Effect size looks at the size of the effect. </a:t>
            </a:r>
            <a:endParaRPr lang="en-US" dirty="0"/>
          </a:p>
        </p:txBody>
      </p:sp>
      <p:sp>
        <p:nvSpPr>
          <p:cNvPr id="5" name="Content Placeholder 4"/>
          <p:cNvSpPr>
            <a:spLocks noGrp="1"/>
          </p:cNvSpPr>
          <p:nvPr>
            <p:ph sz="half" idx="2"/>
          </p:nvPr>
        </p:nvSpPr>
        <p:spPr/>
        <p:txBody>
          <a:bodyPr/>
          <a:lstStyle/>
          <a:p>
            <a:r>
              <a:rPr lang="en-US" dirty="0" smtClean="0"/>
              <a:t>Different procedures use different measures of effect size.</a:t>
            </a:r>
            <a:endParaRPr lang="en-US" dirty="0"/>
          </a:p>
        </p:txBody>
      </p:sp>
    </p:spTree>
    <p:extLst>
      <p:ext uri="{BB962C8B-B14F-4D97-AF65-F5344CB8AC3E}">
        <p14:creationId xmlns:p14="http://schemas.microsoft.com/office/powerpoint/2010/main" val="148136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a:defRPr/>
            </a:pPr>
            <a:r>
              <a:rPr lang="en-US" sz="4000" smtClean="0"/>
              <a:t>Hypothesis test for music trivia data</a:t>
            </a:r>
          </a:p>
        </p:txBody>
      </p:sp>
      <p:sp>
        <p:nvSpPr>
          <p:cNvPr id="278531" name="Rectangle 3"/>
          <p:cNvSpPr>
            <a:spLocks noGrp="1" noChangeArrowheads="1"/>
          </p:cNvSpPr>
          <p:nvPr>
            <p:ph type="body" idx="1"/>
          </p:nvPr>
        </p:nvSpPr>
        <p:spPr/>
        <p:txBody>
          <a:bodyPr/>
          <a:lstStyle/>
          <a:p>
            <a:pPr>
              <a:buFont typeface="Monotype Sorts" pitchFamily="2" charset="2"/>
              <a:buChar char="n"/>
              <a:defRPr/>
            </a:pPr>
            <a:endParaRPr lang="en-US"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4668596" cy="340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Cohen’s </a:t>
            </a:r>
            <a:r>
              <a:rPr lang="en-US" i="1" dirty="0" smtClean="0"/>
              <a:t>d</a:t>
            </a:r>
            <a:endParaRPr lang="en-US" i="1" dirty="0"/>
          </a:p>
        </p:txBody>
      </p:sp>
      <p:sp>
        <p:nvSpPr>
          <p:cNvPr id="3" name="Content Placeholder 2"/>
          <p:cNvSpPr>
            <a:spLocks noGrp="1"/>
          </p:cNvSpPr>
          <p:nvPr>
            <p:ph sz="half" idx="1"/>
          </p:nvPr>
        </p:nvSpPr>
        <p:spPr/>
        <p:txBody>
          <a:bodyPr/>
          <a:lstStyle/>
          <a:p>
            <a:r>
              <a:rPr lang="en-US" dirty="0" smtClean="0"/>
              <a:t>The number of standard deviations an effect shifted above or below the mean stated in the null hypothesis.</a:t>
            </a:r>
            <a:endParaRPr lang="en-US" dirty="0"/>
          </a:p>
        </p:txBody>
      </p:sp>
      <p:sp>
        <p:nvSpPr>
          <p:cNvPr id="4" name="Content Placeholder 3"/>
          <p:cNvSpPr>
            <a:spLocks noGrp="1"/>
          </p:cNvSpPr>
          <p:nvPr>
            <p:ph sz="half" idx="2"/>
          </p:nvPr>
        </p:nvSpPr>
        <p:spPr/>
        <p:txBody>
          <a:bodyPr/>
          <a:lstStyle/>
          <a:p>
            <a:endParaRPr lang="en-US" dirty="0"/>
          </a:p>
        </p:txBody>
      </p:sp>
      <p:pic>
        <p:nvPicPr>
          <p:cNvPr id="90115" name="Picture 3"/>
          <p:cNvPicPr>
            <a:picLocks noChangeAspect="1" noChangeArrowheads="1"/>
          </p:cNvPicPr>
          <p:nvPr/>
        </p:nvPicPr>
        <p:blipFill>
          <a:blip r:embed="rId2" cstate="print"/>
          <a:srcRect l="38470" r="37487"/>
          <a:stretch>
            <a:fillRect/>
          </a:stretch>
        </p:blipFill>
        <p:spPr bwMode="auto">
          <a:xfrm>
            <a:off x="4572000" y="4495800"/>
            <a:ext cx="4191000" cy="990600"/>
          </a:xfrm>
          <a:prstGeom prst="rect">
            <a:avLst/>
          </a:prstGeom>
          <a:solidFill>
            <a:schemeClr val="tx1">
              <a:lumMod val="95000"/>
            </a:schemeClr>
          </a:solidFill>
          <a:ln w="9525">
            <a:noFill/>
            <a:miter lim="800000"/>
            <a:headEnd/>
            <a:tailEnd/>
          </a:ln>
          <a:effectLst/>
        </p:spPr>
      </p:pic>
    </p:spTree>
    <p:extLst>
      <p:ext uri="{BB962C8B-B14F-4D97-AF65-F5344CB8AC3E}">
        <p14:creationId xmlns:p14="http://schemas.microsoft.com/office/powerpoint/2010/main" val="2526092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Cohen’s </a:t>
            </a:r>
            <a:r>
              <a:rPr lang="en-US" i="1" dirty="0" smtClean="0"/>
              <a:t>d</a:t>
            </a:r>
            <a:endParaRPr lang="en-US" dirty="0"/>
          </a:p>
        </p:txBody>
      </p:sp>
      <p:sp>
        <p:nvSpPr>
          <p:cNvPr id="3" name="Content Placeholder 2"/>
          <p:cNvSpPr>
            <a:spLocks noGrp="1"/>
          </p:cNvSpPr>
          <p:nvPr>
            <p:ph sz="half" idx="1"/>
          </p:nvPr>
        </p:nvSpPr>
        <p:spPr/>
        <p:txBody>
          <a:bodyPr/>
          <a:lstStyle/>
          <a:p>
            <a:r>
              <a:rPr lang="en-US" dirty="0" smtClean="0"/>
              <a:t>Cohen’s d equals zero when the means are the same and rises as </a:t>
            </a:r>
            <a:r>
              <a:rPr lang="en-US" smtClean="0"/>
              <a:t>they differ. </a:t>
            </a:r>
            <a:endParaRPr lang="en-US"/>
          </a:p>
        </p:txBody>
      </p:sp>
      <p:pic>
        <p:nvPicPr>
          <p:cNvPr id="5" name="Content Placeholder 4" descr="Privitera-Table 8.6.jpg"/>
          <p:cNvPicPr>
            <a:picLocks noGrp="1" noChangeAspect="1"/>
          </p:cNvPicPr>
          <p:nvPr>
            <p:ph sz="half" idx="2"/>
          </p:nvPr>
        </p:nvPicPr>
        <p:blipFill>
          <a:blip r:embed="rId2" cstate="print"/>
          <a:stretch>
            <a:fillRect/>
          </a:stretch>
        </p:blipFill>
        <p:spPr>
          <a:xfrm>
            <a:off x="4572000" y="2819400"/>
            <a:ext cx="4341754" cy="2325624"/>
          </a:xfrm>
        </p:spPr>
      </p:pic>
    </p:spTree>
    <p:extLst>
      <p:ext uri="{BB962C8B-B14F-4D97-AF65-F5344CB8AC3E}">
        <p14:creationId xmlns:p14="http://schemas.microsoft.com/office/powerpoint/2010/main" val="2453047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thinking. </a:t>
            </a:r>
            <a:endParaRPr lang="en-US" dirty="0"/>
          </a:p>
        </p:txBody>
      </p:sp>
      <p:sp>
        <p:nvSpPr>
          <p:cNvPr id="3" name="Content Placeholder 2"/>
          <p:cNvSpPr>
            <a:spLocks noGrp="1"/>
          </p:cNvSpPr>
          <p:nvPr>
            <p:ph idx="1"/>
          </p:nvPr>
        </p:nvSpPr>
        <p:spPr/>
        <p:txBody>
          <a:bodyPr/>
          <a:lstStyle/>
          <a:p>
            <a:r>
              <a:rPr lang="en-US" dirty="0" smtClean="0"/>
              <a:t>Will students who think about money persist longer at a task?</a:t>
            </a:r>
            <a:endParaRPr lang="en-US" dirty="0"/>
          </a:p>
        </p:txBody>
      </p:sp>
    </p:spTree>
    <p:extLst>
      <p:ext uri="{BB962C8B-B14F-4D97-AF65-F5344CB8AC3E}">
        <p14:creationId xmlns:p14="http://schemas.microsoft.com/office/powerpoint/2010/main" val="3216634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18.45 Money thinking</a:t>
            </a:r>
            <a:endParaRPr lang="en-US" dirty="0"/>
          </a:p>
        </p:txBody>
      </p:sp>
      <p:sp>
        <p:nvSpPr>
          <p:cNvPr id="4" name="Content Placeholder 3"/>
          <p:cNvSpPr>
            <a:spLocks noGrp="1"/>
          </p:cNvSpPr>
          <p:nvPr>
            <p:ph idx="1"/>
          </p:nvPr>
        </p:nvSpPr>
        <p:spPr/>
        <p:txBody>
          <a:bodyPr/>
          <a:lstStyle/>
          <a:p>
            <a:pPr>
              <a:defRPr/>
            </a:pPr>
            <a:r>
              <a:rPr lang="en-US" sz="2000" dirty="0" smtClean="0"/>
              <a:t>Type of test</a:t>
            </a:r>
          </a:p>
          <a:p>
            <a:pPr lvl="1">
              <a:defRPr/>
            </a:pPr>
            <a:r>
              <a:rPr lang="en-US" sz="2000" dirty="0" smtClean="0"/>
              <a:t>Matched Pairs</a:t>
            </a:r>
          </a:p>
          <a:p>
            <a:pPr lvl="1">
              <a:defRPr/>
            </a:pPr>
            <a:r>
              <a:rPr lang="en-US" sz="2000" dirty="0" smtClean="0"/>
              <a:t>One-sample</a:t>
            </a:r>
          </a:p>
          <a:p>
            <a:pPr lvl="1">
              <a:defRPr/>
            </a:pPr>
            <a:r>
              <a:rPr lang="en-US" sz="2000" dirty="0" smtClean="0"/>
              <a:t>Independent Samples</a:t>
            </a:r>
          </a:p>
          <a:p>
            <a:pPr>
              <a:defRPr/>
            </a:pPr>
            <a:r>
              <a:rPr lang="en-US" sz="2000" dirty="0" smtClean="0"/>
              <a:t>One-tail or two</a:t>
            </a:r>
          </a:p>
          <a:p>
            <a:pPr lvl="1">
              <a:defRPr/>
            </a:pPr>
            <a:r>
              <a:rPr lang="en-US" sz="2000" dirty="0" smtClean="0"/>
              <a:t>Ho  µ = 0</a:t>
            </a:r>
          </a:p>
          <a:p>
            <a:pPr lvl="1">
              <a:defRPr/>
            </a:pPr>
            <a:r>
              <a:rPr lang="en-US" sz="2000" dirty="0" smtClean="0"/>
              <a:t>Ha </a:t>
            </a:r>
          </a:p>
          <a:p>
            <a:pPr lvl="2">
              <a:defRPr/>
            </a:pPr>
            <a:r>
              <a:rPr lang="en-US" sz="2000" dirty="0" smtClean="0"/>
              <a:t>µ =/= 0</a:t>
            </a:r>
          </a:p>
          <a:p>
            <a:pPr lvl="2">
              <a:defRPr/>
            </a:pPr>
            <a:r>
              <a:rPr lang="en-US" sz="2000" dirty="0" smtClean="0"/>
              <a:t>µ &lt; 0</a:t>
            </a:r>
          </a:p>
          <a:p>
            <a:pPr lvl="2">
              <a:defRPr/>
            </a:pPr>
            <a:r>
              <a:rPr lang="en-US" sz="2000" dirty="0" smtClean="0"/>
              <a:t>µ &gt; 0</a:t>
            </a:r>
          </a:p>
          <a:p>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0"/>
            <a:ext cx="4238625" cy="2695575"/>
          </a:xfrm>
          <a:prstGeom prst="rect">
            <a:avLst/>
          </a:prstGeom>
          <a:solidFill>
            <a:schemeClr val="tx2">
              <a:lumMod val="20000"/>
              <a:lumOff val="80000"/>
            </a:schemeClr>
          </a:solidFill>
          <a:ln>
            <a:noFill/>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Note: should use bottom line!</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8229600" cy="24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607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study effect sleep</a:t>
            </a:r>
            <a:endParaRPr lang="en-US" dirty="0"/>
          </a:p>
        </p:txBody>
      </p:sp>
      <p:sp>
        <p:nvSpPr>
          <p:cNvPr id="3" name="Content Placeholder 2"/>
          <p:cNvSpPr>
            <a:spLocks noGrp="1"/>
          </p:cNvSpPr>
          <p:nvPr>
            <p:ph idx="1"/>
          </p:nvPr>
        </p:nvSpPr>
        <p:spPr/>
        <p:txBody>
          <a:bodyPr/>
          <a:lstStyle/>
          <a:p>
            <a:r>
              <a:rPr lang="en-US" dirty="0" smtClean="0"/>
              <a:t>Do these data support the hypothesis studying more cause you to sleep less? </a:t>
            </a:r>
          </a:p>
          <a:p>
            <a:r>
              <a:rPr lang="en-US" dirty="0" smtClean="0"/>
              <a:t>Do they show that  those who study more sleep more?</a:t>
            </a:r>
            <a:endParaRPr lang="en-US" dirty="0"/>
          </a:p>
        </p:txBody>
      </p:sp>
    </p:spTree>
    <p:extLst>
      <p:ext uri="{BB962C8B-B14F-4D97-AF65-F5344CB8AC3E}">
        <p14:creationId xmlns:p14="http://schemas.microsoft.com/office/powerpoint/2010/main" val="2208481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14400" y="685800"/>
            <a:ext cx="7743809" cy="5576242"/>
          </a:xfrm>
          <a:prstGeom prst="rect">
            <a:avLst/>
          </a:prstGeom>
        </p:spPr>
      </p:pic>
    </p:spTree>
    <p:extLst>
      <p:ext uri="{BB962C8B-B14F-4D97-AF65-F5344CB8AC3E}">
        <p14:creationId xmlns:p14="http://schemas.microsoft.com/office/powerpoint/2010/main" val="3820376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360363" y="4287838"/>
            <a:ext cx="8640762"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b="1" dirty="0">
                <a:solidFill>
                  <a:schemeClr val="tx1"/>
                </a:solidFill>
              </a:rPr>
              <a:t>Fig. 2. Mean reaction time (RT) distractor interference (left) and task-unrelated thoughts (TUTs; right) in the high- and low-load conditions of Experiment 1. RT distractor interference was calculated by subtracting the mean RT for compatible distractors from the mean RT for incompatible distractors. Error bars represent standard errors.</a:t>
            </a:r>
          </a:p>
        </p:txBody>
      </p:sp>
      <p:sp>
        <p:nvSpPr>
          <p:cNvPr id="3075" name="Text Box 3"/>
          <p:cNvSpPr txBox="1">
            <a:spLocks noChangeArrowheads="1"/>
          </p:cNvSpPr>
          <p:nvPr/>
        </p:nvSpPr>
        <p:spPr bwMode="auto">
          <a:xfrm>
            <a:off x="360363" y="5940425"/>
            <a:ext cx="8640762"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000"/>
              <a:t>Published in: Sophie Forster; Charles Spence; </a:t>
            </a:r>
            <a:r>
              <a:rPr lang="en-US" altLang="en-US" sz="1000" i="1"/>
              <a:t>Psychol Sci</a:t>
            </a:r>
            <a:r>
              <a:rPr lang="en-US" altLang="en-US" sz="1000"/>
              <a:t>  29, 1642-1652.</a:t>
            </a:r>
          </a:p>
          <a:p>
            <a:r>
              <a:rPr lang="en-US" altLang="en-US" sz="1000"/>
              <a:t>DOI: 10.1177/0956797618781325</a:t>
            </a:r>
          </a:p>
          <a:p>
            <a:r>
              <a:rPr lang="en-US" altLang="en-US" sz="1000"/>
              <a:t>Copyright © 2018 Association for Psychological Science</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2400" y="842963"/>
            <a:ext cx="6350000" cy="292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805947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Fig. 2.</a:t>
            </a:r>
            <a:r>
              <a:rPr lang="en-US" dirty="0">
                <a:effectLst/>
              </a:rPr>
              <a:t> Mean reaction time (RT) distractor interference (left) and task-unrelated thoughts (TUTs; right) in the high- and low-load conditions of Experiment 1. RT distractor interference was calculated by subtracting the mean RT for compatible distractors from the mean RT for incompatible distractors. Error bars represent standard errors</a:t>
            </a:r>
            <a:r>
              <a:rPr lang="en-US" dirty="0" smtClean="0">
                <a:effectLst/>
              </a:rPr>
              <a:t>.</a:t>
            </a:r>
            <a:endParaRPr lang="en-US" dirty="0">
              <a:effectLst/>
            </a:endParaRPr>
          </a:p>
        </p:txBody>
      </p:sp>
    </p:spTree>
    <p:extLst>
      <p:ext uri="{BB962C8B-B14F-4D97-AF65-F5344CB8AC3E}">
        <p14:creationId xmlns:p14="http://schemas.microsoft.com/office/powerpoint/2010/main" val="4106715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The percentage of thought probes at which participants reported mind wandering (i.e., task-unrelated thoughts) varied among participants from 0% to 100%. </a:t>
            </a:r>
            <a:r>
              <a:rPr lang="en-US" dirty="0" smtClean="0">
                <a:effectLst/>
              </a:rPr>
              <a:t>this </a:t>
            </a:r>
            <a:r>
              <a:rPr lang="en-US" dirty="0">
                <a:effectLst/>
              </a:rPr>
              <a:t>difference did not reach significance in the present between-participants manipulation of load, </a:t>
            </a:r>
            <a:r>
              <a:rPr lang="en-US" i="1" dirty="0">
                <a:effectLst/>
              </a:rPr>
              <a:t>t</a:t>
            </a:r>
            <a:r>
              <a:rPr lang="en-US" dirty="0">
                <a:effectLst/>
              </a:rPr>
              <a:t>(38) = 1.46, </a:t>
            </a:r>
            <a:r>
              <a:rPr lang="en-US" i="1" dirty="0">
                <a:effectLst/>
              </a:rPr>
              <a:t>p</a:t>
            </a:r>
            <a:r>
              <a:rPr lang="en-US" dirty="0">
                <a:effectLst/>
              </a:rPr>
              <a:t>= .153, 95% confidence interval (CI) for the mean difference = [−3.74, 23.03].</a:t>
            </a:r>
          </a:p>
          <a:p>
            <a:endParaRPr lang="en-US" dirty="0"/>
          </a:p>
        </p:txBody>
      </p:sp>
    </p:spTree>
    <p:extLst>
      <p:ext uri="{BB962C8B-B14F-4D97-AF65-F5344CB8AC3E}">
        <p14:creationId xmlns:p14="http://schemas.microsoft.com/office/powerpoint/2010/main" val="336782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smtClean="0"/>
              <a:t>t distribution </a:t>
            </a:r>
          </a:p>
        </p:txBody>
      </p:sp>
      <p:sp>
        <p:nvSpPr>
          <p:cNvPr id="20483" name="Rectangle 3"/>
          <p:cNvSpPr>
            <a:spLocks noGrp="1" noChangeArrowheads="1"/>
          </p:cNvSpPr>
          <p:nvPr>
            <p:ph type="body" idx="1"/>
          </p:nvPr>
        </p:nvSpPr>
        <p:spPr/>
        <p:txBody>
          <a:bodyPr/>
          <a:lstStyle/>
          <a:p>
            <a:pPr>
              <a:buFont typeface="Monotype Sorts" pitchFamily="2" charset="2"/>
              <a:buChar char="n"/>
              <a:defRPr/>
            </a:pPr>
            <a:r>
              <a:rPr lang="en-US" smtClean="0"/>
              <a:t>Table C</a:t>
            </a:r>
          </a:p>
          <a:p>
            <a:pPr>
              <a:buFont typeface="Monotype Sorts" pitchFamily="2" charset="2"/>
              <a:buChar char="n"/>
              <a:defRPr/>
            </a:pPr>
            <a:r>
              <a:rPr lang="en-US" smtClean="0"/>
              <a:t>There is a different t distribution for each sample size.</a:t>
            </a:r>
          </a:p>
          <a:p>
            <a:pPr>
              <a:buFont typeface="Monotype Sorts" pitchFamily="2" charset="2"/>
              <a:buChar char="n"/>
              <a:defRPr/>
            </a:pPr>
            <a:r>
              <a:rPr lang="en-US" smtClean="0"/>
              <a:t>t same formula as Z but uses a different table of values</a:t>
            </a:r>
          </a:p>
          <a:p>
            <a:pPr>
              <a:buFont typeface="Monotype Sorts" pitchFamily="2" charset="2"/>
              <a:buChar char="n"/>
              <a:defRPr/>
            </a:pPr>
            <a:r>
              <a:rPr lang="en-US" smtClean="0"/>
              <a:t>Degrees of freedom determined by sample size tells which t distribution to use.</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vs. Passive Learning</a:t>
            </a:r>
            <a:endParaRPr lang="en-US" dirty="0"/>
          </a:p>
        </p:txBody>
      </p:sp>
      <p:sp>
        <p:nvSpPr>
          <p:cNvPr id="3" name="Content Placeholder 2"/>
          <p:cNvSpPr>
            <a:spLocks noGrp="1"/>
          </p:cNvSpPr>
          <p:nvPr>
            <p:ph idx="1"/>
          </p:nvPr>
        </p:nvSpPr>
        <p:spPr/>
        <p:txBody>
          <a:bodyPr/>
          <a:lstStyle/>
          <a:p>
            <a:r>
              <a:rPr lang="en-US" dirty="0" smtClean="0"/>
              <a:t>Children were assigned at random to Active and Passive Groups. </a:t>
            </a:r>
          </a:p>
          <a:p>
            <a:r>
              <a:rPr lang="en-US" dirty="0" smtClean="0"/>
              <a:t>Is there good evidence that active learning has a different outcome than passive learning?</a:t>
            </a:r>
            <a:endParaRPr lang="en-US" dirty="0"/>
          </a:p>
        </p:txBody>
      </p:sp>
    </p:spTree>
    <p:extLst>
      <p:ext uri="{BB962C8B-B14F-4D97-AF65-F5344CB8AC3E}">
        <p14:creationId xmlns:p14="http://schemas.microsoft.com/office/powerpoint/2010/main" val="4050859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18.46 Active Learning</a:t>
            </a:r>
            <a:endParaRPr lang="en-US" dirty="0"/>
          </a:p>
        </p:txBody>
      </p:sp>
      <p:sp>
        <p:nvSpPr>
          <p:cNvPr id="4" name="Content Placeholder 3"/>
          <p:cNvSpPr>
            <a:spLocks noGrp="1"/>
          </p:cNvSpPr>
          <p:nvPr>
            <p:ph idx="1"/>
          </p:nvPr>
        </p:nvSpPr>
        <p:spPr/>
        <p:txBody>
          <a:bodyPr/>
          <a:lstStyle/>
          <a:p>
            <a:pPr>
              <a:defRPr/>
            </a:pPr>
            <a:r>
              <a:rPr lang="en-US" sz="2000" dirty="0" smtClean="0"/>
              <a:t>Type of test</a:t>
            </a:r>
          </a:p>
          <a:p>
            <a:pPr lvl="1">
              <a:defRPr/>
            </a:pPr>
            <a:r>
              <a:rPr lang="en-US" sz="2000" dirty="0" smtClean="0"/>
              <a:t>Matched Pairs</a:t>
            </a:r>
          </a:p>
          <a:p>
            <a:pPr lvl="1">
              <a:defRPr/>
            </a:pPr>
            <a:r>
              <a:rPr lang="en-US" sz="2000" dirty="0" smtClean="0"/>
              <a:t>One-sample</a:t>
            </a:r>
          </a:p>
          <a:p>
            <a:pPr lvl="1">
              <a:defRPr/>
            </a:pPr>
            <a:r>
              <a:rPr lang="en-US" sz="2000" dirty="0" smtClean="0"/>
              <a:t>Independent Samples</a:t>
            </a:r>
          </a:p>
          <a:p>
            <a:pPr>
              <a:defRPr/>
            </a:pPr>
            <a:r>
              <a:rPr lang="en-US" sz="2000" dirty="0" smtClean="0"/>
              <a:t>One-tail or two</a:t>
            </a:r>
          </a:p>
          <a:p>
            <a:pPr lvl="1">
              <a:defRPr/>
            </a:pPr>
            <a:r>
              <a:rPr lang="en-US" sz="2000" dirty="0" smtClean="0"/>
              <a:t>Ho  µ = 0</a:t>
            </a:r>
          </a:p>
          <a:p>
            <a:pPr lvl="1">
              <a:defRPr/>
            </a:pPr>
            <a:r>
              <a:rPr lang="en-US" sz="2000" dirty="0" smtClean="0"/>
              <a:t>Ha </a:t>
            </a:r>
          </a:p>
          <a:p>
            <a:pPr lvl="2">
              <a:defRPr/>
            </a:pPr>
            <a:r>
              <a:rPr lang="en-US" sz="2000" dirty="0" smtClean="0"/>
              <a:t>µ =/= 0</a:t>
            </a:r>
          </a:p>
          <a:p>
            <a:pPr lvl="2">
              <a:defRPr/>
            </a:pPr>
            <a:r>
              <a:rPr lang="en-US" sz="2000" dirty="0" smtClean="0"/>
              <a:t>µ &lt; 0</a:t>
            </a:r>
          </a:p>
          <a:p>
            <a:pPr lvl="2">
              <a:defRPr/>
            </a:pPr>
            <a:r>
              <a:rPr lang="en-US" sz="2000" dirty="0" smtClean="0"/>
              <a:t>µ &gt; 0</a:t>
            </a:r>
          </a:p>
          <a:p>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056829"/>
            <a:ext cx="4295775" cy="2695575"/>
          </a:xfrm>
          <a:prstGeom prst="rect">
            <a:avLst/>
          </a:prstGeom>
          <a:solidFill>
            <a:schemeClr val="tx2">
              <a:lumMod val="20000"/>
              <a:lumOff val="80000"/>
            </a:schemeClr>
          </a:solidFill>
          <a:ln>
            <a:noFill/>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vs Passive SPSS output</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65123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393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28" descr="cemetery"/>
          <p:cNvPicPr>
            <a:picLocks noChangeAspect="1" noChangeArrowheads="1"/>
          </p:cNvPicPr>
          <p:nvPr/>
        </p:nvPicPr>
        <p:blipFill>
          <a:blip r:embed="rId3" cstate="print"/>
          <a:srcRect/>
          <a:stretch>
            <a:fillRect/>
          </a:stretch>
        </p:blipFill>
        <p:spPr bwMode="auto">
          <a:xfrm>
            <a:off x="-6350" y="0"/>
            <a:ext cx="9150350" cy="6862763"/>
          </a:xfrm>
          <a:prstGeom prst="rect">
            <a:avLst/>
          </a:prstGeom>
          <a:noFill/>
          <a:ln w="9525">
            <a:noFill/>
            <a:miter lim="800000"/>
            <a:headEnd/>
            <a:tailEnd/>
          </a:ln>
        </p:spPr>
      </p:pic>
      <p:sp>
        <p:nvSpPr>
          <p:cNvPr id="56323" name="Text Box 1029"/>
          <p:cNvSpPr txBox="1">
            <a:spLocks noChangeArrowheads="1"/>
          </p:cNvSpPr>
          <p:nvPr/>
        </p:nvSpPr>
        <p:spPr bwMode="auto">
          <a:xfrm>
            <a:off x="3124200" y="1066800"/>
            <a:ext cx="2362200" cy="579438"/>
          </a:xfrm>
          <a:prstGeom prst="rect">
            <a:avLst/>
          </a:prstGeom>
          <a:noFill/>
          <a:ln w="12700">
            <a:noFill/>
            <a:miter lim="800000"/>
            <a:headEnd/>
            <a:tailEnd/>
          </a:ln>
        </p:spPr>
        <p:txBody>
          <a:bodyPr>
            <a:spAutoFit/>
          </a:bodyPr>
          <a:lstStyle/>
          <a:p>
            <a:pPr eaLnBrk="0" hangingPunct="0">
              <a:spcBef>
                <a:spcPct val="50000"/>
              </a:spcBef>
            </a:pPr>
            <a:r>
              <a:rPr lang="en-US" sz="3200" b="1"/>
              <a:t>The End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smtClean="0"/>
              <a:t>t distributions</a:t>
            </a:r>
          </a:p>
        </p:txBody>
      </p:sp>
      <p:sp>
        <p:nvSpPr>
          <p:cNvPr id="22531" name="Rectangle 3"/>
          <p:cNvSpPr>
            <a:spLocks noGrp="1" noChangeArrowheads="1"/>
          </p:cNvSpPr>
          <p:nvPr>
            <p:ph type="body" idx="1"/>
          </p:nvPr>
        </p:nvSpPr>
        <p:spPr/>
        <p:txBody>
          <a:bodyPr/>
          <a:lstStyle/>
          <a:p>
            <a:pPr>
              <a:buFont typeface="Monotype Sorts" pitchFamily="2" charset="2"/>
              <a:buChar char="n"/>
              <a:defRPr/>
            </a:pPr>
            <a:r>
              <a:rPr lang="en-US" smtClean="0"/>
              <a:t>similar in shape to the normal curve</a:t>
            </a:r>
          </a:p>
          <a:p>
            <a:pPr>
              <a:buFont typeface="Monotype Sorts" pitchFamily="2" charset="2"/>
              <a:buChar char="n"/>
              <a:defRPr/>
            </a:pPr>
            <a:r>
              <a:rPr lang="en-US" smtClean="0"/>
              <a:t>the spread is greater because using s to estimate the pop standard deviation introduces more variation.</a:t>
            </a:r>
          </a:p>
          <a:p>
            <a:pPr>
              <a:buFont typeface="Monotype Sorts" pitchFamily="2" charset="2"/>
              <a:buChar char="n"/>
              <a:defRPr/>
            </a:pPr>
            <a:r>
              <a:rPr lang="en-US" smtClean="0"/>
              <a:t>As the degrees of freedom increase the curve approaches the normal curve.  </a:t>
            </a:r>
          </a:p>
          <a:p>
            <a:pPr>
              <a:buFont typeface="Monotype Sorts" pitchFamily="2" charset="2"/>
              <a:buChar char="n"/>
              <a:defRPr/>
            </a:pPr>
            <a:r>
              <a:rPr lang="en-US" smtClean="0"/>
              <a:t>Table c when n= 1000 T is nearly equal to Z</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mtClean="0"/>
              <a:t>T Distributions</a:t>
            </a:r>
          </a:p>
        </p:txBody>
      </p:sp>
      <p:sp>
        <p:nvSpPr>
          <p:cNvPr id="28675" name="Rectangle 3"/>
          <p:cNvSpPr>
            <a:spLocks noGrp="1" noChangeArrowheads="1"/>
          </p:cNvSpPr>
          <p:nvPr>
            <p:ph type="body" idx="1"/>
          </p:nvPr>
        </p:nvSpPr>
        <p:spPr/>
        <p:txBody>
          <a:bodyPr/>
          <a:lstStyle/>
          <a:p>
            <a:pPr>
              <a:buFont typeface="Monotype Sorts" pitchFamily="2" charset="2"/>
              <a:buChar char="n"/>
              <a:defRPr/>
            </a:pPr>
            <a:r>
              <a:rPr lang="en-US" smtClean="0"/>
              <a:t>Different for different sample sizes</a:t>
            </a:r>
          </a:p>
          <a:p>
            <a:pPr>
              <a:buFont typeface="Monotype Sorts" pitchFamily="2" charset="2"/>
              <a:buChar char="n"/>
              <a:defRPr/>
            </a:pPr>
            <a:r>
              <a:rPr lang="en-US" smtClean="0"/>
              <a:t>Select appropriate distribution by determining degrees of freedom (n-1) </a:t>
            </a:r>
          </a:p>
          <a:p>
            <a:pPr>
              <a:buFont typeface="Monotype Sorts" pitchFamily="2" charset="2"/>
              <a:buChar char="n"/>
              <a:defRPr/>
            </a:pPr>
            <a:r>
              <a:rPr lang="en-US" smtClean="0"/>
              <a:t>Critical value is different for different sample sizes.</a:t>
            </a:r>
          </a:p>
          <a:p>
            <a:pPr>
              <a:buFont typeface="Monotype Sorts" pitchFamily="2" charset="2"/>
              <a:buChar char="n"/>
              <a:defRPr/>
            </a:pPr>
            <a:r>
              <a:rPr lang="en-US" smtClean="0"/>
              <a:t>Critical value similar to Z in large samples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es">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c:\msoffice\powerpnt\template\sldshow\azures.ppt</Template>
  <TotalTime>151754</TotalTime>
  <Pages>43</Pages>
  <Words>1284</Words>
  <Application>Microsoft Office PowerPoint</Application>
  <PresentationFormat>On-screen Show (4:3)</PresentationFormat>
  <Paragraphs>232</Paragraphs>
  <Slides>73</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2" baseType="lpstr">
      <vt:lpstr>ＭＳ Ｐゴシック</vt:lpstr>
      <vt:lpstr>Arial</vt:lpstr>
      <vt:lpstr>Arial</vt:lpstr>
      <vt:lpstr>Cambria Math</vt:lpstr>
      <vt:lpstr>Monotype Sorts</vt:lpstr>
      <vt:lpstr>Times New Roman</vt:lpstr>
      <vt:lpstr>Azures</vt:lpstr>
      <vt:lpstr>Equation</vt:lpstr>
      <vt:lpstr>Worksheet</vt:lpstr>
      <vt:lpstr>T-tests</vt:lpstr>
      <vt:lpstr>PowerPoint Presentation</vt:lpstr>
      <vt:lpstr>Time to get real </vt:lpstr>
      <vt:lpstr>Music Trivia</vt:lpstr>
      <vt:lpstr>Music Trivia</vt:lpstr>
      <vt:lpstr>Hypothesis test for music trivia data</vt:lpstr>
      <vt:lpstr>t distribution </vt:lpstr>
      <vt:lpstr>t distributions</vt:lpstr>
      <vt:lpstr>T Distributions</vt:lpstr>
      <vt:lpstr>The t Distributions</vt:lpstr>
      <vt:lpstr>Using Table B.2</vt:lpstr>
      <vt:lpstr>T-test example from student paper</vt:lpstr>
      <vt:lpstr>PowerPoint Presentation</vt:lpstr>
      <vt:lpstr>PowerPoint Presentation</vt:lpstr>
      <vt:lpstr>Confidence intervals with  t distribution</vt:lpstr>
      <vt:lpstr>Excel</vt:lpstr>
      <vt:lpstr>SPSS</vt:lpstr>
      <vt:lpstr>T-test to two sample Data</vt:lpstr>
      <vt:lpstr>Analyze Data</vt:lpstr>
      <vt:lpstr>Nursing home data</vt:lpstr>
      <vt:lpstr>PowerPoint Presentation</vt:lpstr>
      <vt:lpstr>T-test to two sample Data</vt:lpstr>
      <vt:lpstr>Nursing home data</vt:lpstr>
      <vt:lpstr>SPSS output</vt:lpstr>
      <vt:lpstr>Effect Size</vt:lpstr>
      <vt:lpstr>Cohen’s d</vt:lpstr>
      <vt:lpstr>PowerPoint Presentation</vt:lpstr>
      <vt:lpstr>Cohen’s d</vt:lpstr>
      <vt:lpstr>T-test for Paired data</vt:lpstr>
      <vt:lpstr>Paired data</vt:lpstr>
      <vt:lpstr>Analyze Data</vt:lpstr>
      <vt:lpstr>Excel Output</vt:lpstr>
      <vt:lpstr>SPSS output</vt:lpstr>
      <vt:lpstr>PowerPoint Presentation</vt:lpstr>
      <vt:lpstr>Two sample versus matched pairs</vt:lpstr>
      <vt:lpstr>Religiosity example</vt:lpstr>
      <vt:lpstr>T-test for independent samples assume unequal variance</vt:lpstr>
      <vt:lpstr>PowerPoint Presentation</vt:lpstr>
      <vt:lpstr>T-test for matched pairs</vt:lpstr>
      <vt:lpstr>PowerPoint Presentation</vt:lpstr>
      <vt:lpstr>Do male snake encounters last longer in the presence of a female.  Six males were tested in the presence of a female and again in the absence of a female.  Whether each male was tested first with or without a female was randomly determined.  The results in interaction time (min.) are as follows </vt:lpstr>
      <vt:lpstr>Analyze Data</vt:lpstr>
      <vt:lpstr>Excel Output, 2-tail matched pairs</vt:lpstr>
      <vt:lpstr>SPSS output</vt:lpstr>
      <vt:lpstr>Brain responds to sound pg 456</vt:lpstr>
      <vt:lpstr>Analyze Data</vt:lpstr>
      <vt:lpstr>Excel Output</vt:lpstr>
      <vt:lpstr>SPSS output</vt:lpstr>
      <vt:lpstr>https://www.youtube.com/watch?v=meiU6TxysCg </vt:lpstr>
      <vt:lpstr>Which has higher blood pressure?</vt:lpstr>
      <vt:lpstr>Excel Output Two tail, independent samples</vt:lpstr>
      <vt:lpstr>PowerPoint Presentation</vt:lpstr>
      <vt:lpstr>SPSS output</vt:lpstr>
      <vt:lpstr>Inference as a decision</vt:lpstr>
      <vt:lpstr>Type I and Type II errors</vt:lpstr>
      <vt:lpstr>Type I error </vt:lpstr>
      <vt:lpstr>Type II error</vt:lpstr>
      <vt:lpstr>Statistical significance versus effect size.</vt:lpstr>
      <vt:lpstr>Effect Size</vt:lpstr>
      <vt:lpstr>Cohen’s d</vt:lpstr>
      <vt:lpstr>Cohen’s d</vt:lpstr>
      <vt:lpstr>Money thinking. </vt:lpstr>
      <vt:lpstr>18.45 Money thinking</vt:lpstr>
      <vt:lpstr>PowerPoint Presentation</vt:lpstr>
      <vt:lpstr>Does study effect sleep</vt:lpstr>
      <vt:lpstr>PowerPoint Presentation</vt:lpstr>
      <vt:lpstr>PowerPoint Presentation</vt:lpstr>
      <vt:lpstr>PowerPoint Presentation</vt:lpstr>
      <vt:lpstr>PowerPoint Presentation</vt:lpstr>
      <vt:lpstr>Active vs. Passive Learning</vt:lpstr>
      <vt:lpstr>18.46 Active Learning</vt:lpstr>
      <vt:lpstr>Active vs Passive SPSS output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T-tests</dc:title>
  <dc:subject/>
  <dc:creator/>
  <cp:keywords/>
  <dc:description/>
  <cp:lastModifiedBy>William P. Wattles</cp:lastModifiedBy>
  <cp:revision>177</cp:revision>
  <cp:lastPrinted>1601-01-01T00:00:00Z</cp:lastPrinted>
  <dcterms:created xsi:type="dcterms:W3CDTF">1996-03-07T10:27:16Z</dcterms:created>
  <dcterms:modified xsi:type="dcterms:W3CDTF">2019-03-06T14:26:20Z</dcterms:modified>
</cp:coreProperties>
</file>