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256" r:id="rId2"/>
    <p:sldId id="267" r:id="rId3"/>
    <p:sldId id="300" r:id="rId4"/>
    <p:sldId id="301" r:id="rId5"/>
    <p:sldId id="270" r:id="rId6"/>
    <p:sldId id="271" r:id="rId7"/>
    <p:sldId id="272" r:id="rId8"/>
    <p:sldId id="273" r:id="rId9"/>
    <p:sldId id="331" r:id="rId10"/>
    <p:sldId id="344" r:id="rId11"/>
    <p:sldId id="274" r:id="rId12"/>
    <p:sldId id="275" r:id="rId13"/>
    <p:sldId id="276" r:id="rId14"/>
    <p:sldId id="277" r:id="rId15"/>
    <p:sldId id="278" r:id="rId16"/>
    <p:sldId id="279" r:id="rId17"/>
    <p:sldId id="280" r:id="rId18"/>
    <p:sldId id="281" r:id="rId19"/>
    <p:sldId id="318" r:id="rId20"/>
    <p:sldId id="319" r:id="rId21"/>
    <p:sldId id="320" r:id="rId22"/>
    <p:sldId id="321" r:id="rId23"/>
    <p:sldId id="324" r:id="rId24"/>
    <p:sldId id="325" r:id="rId25"/>
    <p:sldId id="282" r:id="rId26"/>
    <p:sldId id="313" r:id="rId27"/>
    <p:sldId id="323" r:id="rId28"/>
    <p:sldId id="326" r:id="rId29"/>
    <p:sldId id="283" r:id="rId30"/>
    <p:sldId id="343" r:id="rId31"/>
    <p:sldId id="340" r:id="rId32"/>
    <p:sldId id="341" r:id="rId33"/>
    <p:sldId id="342" r:id="rId34"/>
    <p:sldId id="338" r:id="rId35"/>
    <p:sldId id="339" r:id="rId36"/>
    <p:sldId id="317" r:id="rId37"/>
    <p:sldId id="322" r:id="rId38"/>
    <p:sldId id="284" r:id="rId39"/>
    <p:sldId id="303" r:id="rId40"/>
    <p:sldId id="304" r:id="rId41"/>
    <p:sldId id="305" r:id="rId42"/>
    <p:sldId id="306" r:id="rId43"/>
    <p:sldId id="307" r:id="rId44"/>
    <p:sldId id="308" r:id="rId45"/>
    <p:sldId id="309" r:id="rId46"/>
    <p:sldId id="310" r:id="rId47"/>
    <p:sldId id="285" r:id="rId48"/>
    <p:sldId id="287" r:id="rId49"/>
    <p:sldId id="288" r:id="rId50"/>
    <p:sldId id="289" r:id="rId51"/>
    <p:sldId id="290" r:id="rId52"/>
    <p:sldId id="291" r:id="rId53"/>
    <p:sldId id="292" r:id="rId54"/>
    <p:sldId id="293" r:id="rId55"/>
    <p:sldId id="294" r:id="rId56"/>
    <p:sldId id="299" r:id="rId57"/>
    <p:sldId id="298" r:id="rId58"/>
    <p:sldId id="333" r:id="rId5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CCFF99"/>
    <a:srgbClr val="99CCFF"/>
    <a:srgbClr val="F96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5"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defRPr/>
            </a:pPr>
            <a:fld id="{844FA34D-29C8-471F-8927-266EE12E7886}" type="slidenum">
              <a:rPr lang="en-US" sz="1400"/>
              <a:pPr algn="r">
                <a:defRPr/>
              </a:pPr>
              <a:t>‹#›</a:t>
            </a:fld>
            <a:endParaRPr lang="en-US" sz="1400"/>
          </a:p>
        </p:txBody>
      </p:sp>
    </p:spTree>
    <p:extLst>
      <p:ext uri="{BB962C8B-B14F-4D97-AF65-F5344CB8AC3E}">
        <p14:creationId xmlns:p14="http://schemas.microsoft.com/office/powerpoint/2010/main" val="411765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defRPr/>
            </a:pPr>
            <a:fld id="{950021FB-4987-4006-9C29-CFB037F70E2B}" type="slidenum">
              <a:rPr lang="en-US" sz="1400"/>
              <a:pPr algn="r">
                <a:defRPr/>
              </a:pPr>
              <a:t>‹#›</a:t>
            </a:fld>
            <a:endParaRPr lang="en-US" sz="1400"/>
          </a:p>
        </p:txBody>
      </p:sp>
    </p:spTree>
    <p:extLst>
      <p:ext uri="{BB962C8B-B14F-4D97-AF65-F5344CB8AC3E}">
        <p14:creationId xmlns:p14="http://schemas.microsoft.com/office/powerpoint/2010/main" val="489326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8374" name="Rectangle 6"/>
          <p:cNvSpPr>
            <a:spLocks noGrp="1" noChangeArrowheads="1"/>
          </p:cNvSpPr>
          <p:nvPr>
            <p:ph type="body" idx="1"/>
          </p:nvPr>
        </p:nvSpPr>
        <p:spPr>
          <a:noFill/>
          <a:ln w="9525"/>
        </p:spPr>
        <p:txBody>
          <a:bodyPr/>
          <a:lstStyle/>
          <a:p>
            <a:endParaRPr lang="en-US" smtClean="0"/>
          </a:p>
        </p:txBody>
      </p:sp>
      <p:sp>
        <p:nvSpPr>
          <p:cNvPr id="5837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37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20</a:t>
            </a:r>
          </a:p>
        </p:txBody>
      </p:sp>
      <p:sp>
        <p:nvSpPr>
          <p:cNvPr id="737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37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373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3735"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11</a:t>
            </a:r>
          </a:p>
        </p:txBody>
      </p:sp>
      <p:sp>
        <p:nvSpPr>
          <p:cNvPr id="73736"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3737"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3738" name="Rectangle 10"/>
          <p:cNvSpPr>
            <a:spLocks noGrp="1" noRot="1" noChangeAspect="1" noChangeArrowheads="1" noTextEdit="1"/>
          </p:cNvSpPr>
          <p:nvPr>
            <p:ph type="sldImg"/>
          </p:nvPr>
        </p:nvSpPr>
        <p:spPr>
          <a:xfrm>
            <a:off x="1150938" y="692150"/>
            <a:ext cx="4556125" cy="3416300"/>
          </a:xfrm>
          <a:ln cap="flat"/>
        </p:spPr>
      </p:sp>
      <p:sp>
        <p:nvSpPr>
          <p:cNvPr id="73739"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47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21</a:t>
            </a:r>
          </a:p>
        </p:txBody>
      </p:sp>
      <p:sp>
        <p:nvSpPr>
          <p:cNvPr id="747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475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475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475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7476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476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4762" name="Rectangle 10"/>
          <p:cNvSpPr>
            <a:spLocks noGrp="1" noRot="1" noChangeAspect="1" noChangeArrowheads="1" noTextEdit="1"/>
          </p:cNvSpPr>
          <p:nvPr>
            <p:ph type="sldImg"/>
          </p:nvPr>
        </p:nvSpPr>
        <p:spPr>
          <a:xfrm>
            <a:off x="1150938" y="692150"/>
            <a:ext cx="4556125" cy="3416300"/>
          </a:xfrm>
          <a:ln cap="flat"/>
        </p:spPr>
      </p:sp>
      <p:sp>
        <p:nvSpPr>
          <p:cNvPr id="74763"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22</a:t>
            </a:r>
          </a:p>
        </p:txBody>
      </p:sp>
      <p:sp>
        <p:nvSpPr>
          <p:cNvPr id="757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8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13</a:t>
            </a:r>
          </a:p>
        </p:txBody>
      </p:sp>
      <p:sp>
        <p:nvSpPr>
          <p:cNvPr id="7578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6" name="Rectangle 10"/>
          <p:cNvSpPr>
            <a:spLocks noGrp="1" noRot="1" noChangeAspect="1" noChangeArrowheads="1" noTextEdit="1"/>
          </p:cNvSpPr>
          <p:nvPr>
            <p:ph type="sldImg"/>
          </p:nvPr>
        </p:nvSpPr>
        <p:spPr>
          <a:xfrm>
            <a:off x="1150938" y="692150"/>
            <a:ext cx="4556125" cy="3416300"/>
          </a:xfrm>
          <a:ln cap="flat"/>
        </p:spPr>
      </p:sp>
      <p:sp>
        <p:nvSpPr>
          <p:cNvPr id="75787"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23</a:t>
            </a:r>
          </a:p>
        </p:txBody>
      </p:sp>
      <p:sp>
        <p:nvSpPr>
          <p:cNvPr id="768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0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7"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14</a:t>
            </a:r>
          </a:p>
        </p:txBody>
      </p:sp>
      <p:sp>
        <p:nvSpPr>
          <p:cNvPr id="76808"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9"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10" name="Rectangle 10"/>
          <p:cNvSpPr>
            <a:spLocks noGrp="1" noRot="1" noChangeAspect="1" noChangeArrowheads="1" noTextEdit="1"/>
          </p:cNvSpPr>
          <p:nvPr>
            <p:ph type="sldImg"/>
          </p:nvPr>
        </p:nvSpPr>
        <p:spPr>
          <a:xfrm>
            <a:off x="1150938" y="692150"/>
            <a:ext cx="4556125" cy="3416300"/>
          </a:xfrm>
          <a:ln cap="flat"/>
        </p:spPr>
      </p:sp>
      <p:sp>
        <p:nvSpPr>
          <p:cNvPr id="76811"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78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24</a:t>
            </a:r>
          </a:p>
        </p:txBody>
      </p:sp>
      <p:sp>
        <p:nvSpPr>
          <p:cNvPr id="778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782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783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783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7783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783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7834" name="Rectangle 10"/>
          <p:cNvSpPr>
            <a:spLocks noGrp="1" noRot="1" noChangeAspect="1" noChangeArrowheads="1" noTextEdit="1"/>
          </p:cNvSpPr>
          <p:nvPr>
            <p:ph type="sldImg"/>
          </p:nvPr>
        </p:nvSpPr>
        <p:spPr>
          <a:xfrm>
            <a:off x="1150938" y="692150"/>
            <a:ext cx="4556125" cy="3416300"/>
          </a:xfrm>
          <a:ln cap="flat"/>
        </p:spPr>
      </p:sp>
      <p:sp>
        <p:nvSpPr>
          <p:cNvPr id="77835"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88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25</a:t>
            </a:r>
          </a:p>
        </p:txBody>
      </p:sp>
      <p:sp>
        <p:nvSpPr>
          <p:cNvPr id="788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88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885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8855"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78856"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8857"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8858" name="Rectangle 10"/>
          <p:cNvSpPr>
            <a:spLocks noGrp="1" noRot="1" noChangeAspect="1" noChangeArrowheads="1" noTextEdit="1"/>
          </p:cNvSpPr>
          <p:nvPr>
            <p:ph type="sldImg"/>
          </p:nvPr>
        </p:nvSpPr>
        <p:spPr>
          <a:xfrm>
            <a:off x="1150938" y="692150"/>
            <a:ext cx="4556125" cy="3416300"/>
          </a:xfrm>
          <a:ln cap="flat"/>
        </p:spPr>
      </p:sp>
      <p:sp>
        <p:nvSpPr>
          <p:cNvPr id="78859"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98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26</a:t>
            </a:r>
          </a:p>
        </p:txBody>
      </p:sp>
      <p:sp>
        <p:nvSpPr>
          <p:cNvPr id="798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98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987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987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17</a:t>
            </a:r>
          </a:p>
        </p:txBody>
      </p:sp>
      <p:sp>
        <p:nvSpPr>
          <p:cNvPr id="7988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988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9882" name="Rectangle 10"/>
          <p:cNvSpPr>
            <a:spLocks noGrp="1" noRot="1" noChangeAspect="1" noChangeArrowheads="1" noTextEdit="1"/>
          </p:cNvSpPr>
          <p:nvPr>
            <p:ph type="sldImg"/>
          </p:nvPr>
        </p:nvSpPr>
        <p:spPr>
          <a:xfrm>
            <a:off x="1150938" y="692150"/>
            <a:ext cx="4556125" cy="3416300"/>
          </a:xfrm>
          <a:ln cap="flat"/>
        </p:spPr>
      </p:sp>
      <p:sp>
        <p:nvSpPr>
          <p:cNvPr id="79883"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0938" y="692150"/>
            <a:ext cx="4556125" cy="3416300"/>
          </a:xfrm>
          <a:ln/>
        </p:spPr>
      </p:sp>
      <p:sp>
        <p:nvSpPr>
          <p:cNvPr id="80899" name="Notes Placeholder 2"/>
          <p:cNvSpPr>
            <a:spLocks noGrp="1"/>
          </p:cNvSpPr>
          <p:nvPr>
            <p:ph type="body" idx="1"/>
          </p:nvPr>
        </p:nvSpPr>
        <p:spPr>
          <a:noFill/>
          <a:ln w="9525"/>
        </p:spPr>
        <p:txBody>
          <a:bodyPr/>
          <a:lstStyle/>
          <a:p>
            <a:endParaRPr lang="en-US" smtClean="0"/>
          </a:p>
        </p:txBody>
      </p:sp>
      <p:sp>
        <p:nvSpPr>
          <p:cNvPr id="8090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3DD2E19A-5F47-47C6-BD65-1A5D16F2E16A}"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6DD67EE4-365B-4782-ADF8-ABCA03ABD1B4}" type="slidenum">
              <a:rPr lang="en-US"/>
              <a:pPr/>
              <a:t>20</a:t>
            </a:fld>
            <a:endParaRPr lang="en-US"/>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noFill/>
          <a:ln w="9525"/>
        </p:spPr>
        <p:txBody>
          <a:bodyPr/>
          <a:lstStyle/>
          <a:p>
            <a:r>
              <a:rPr lang="en-US" smtClean="0"/>
              <a:t>Quantitative data - have two pieces of data per individual and wonder if there is an association between them.  Very important in biology, as we not only want to describe individuals but also understand various things about them. Here for example we plot BAC vs number of beers. Can clearly see that there is a pattern to the data. When you drink more beers you generally have a higher BAC. Dots are arranged in pretty straight line - a linear relationship. And since when one goes up, the other does too, it is a positive linear relationship.  Also see that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3B8A5763-F4CD-42AC-BD7C-CEA541260295}" type="slidenum">
              <a:rPr lang="en-US"/>
              <a:pPr/>
              <a:t>21</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w="9525"/>
        </p:spPr>
        <p:txBody>
          <a:bodyPr/>
          <a:lstStyle/>
          <a:p>
            <a:r>
              <a:rPr lang="en-US" smtClean="0"/>
              <a:t>An example of a study in which you are looking at the effects of number of beers on blood alcohol content. If you think about it, the response is obviously an increase in blood alcohol, and we want see if we can explain it by the number of beers drunk.  Always put the explanatory variable on the x axis and response variable on the y axis.</a:t>
            </a:r>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246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6246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246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247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247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a:t>
            </a:r>
          </a:p>
        </p:txBody>
      </p:sp>
      <p:sp>
        <p:nvSpPr>
          <p:cNvPr id="6247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247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2474" name="Rectangle 10"/>
          <p:cNvSpPr>
            <a:spLocks noGrp="1" noChangeArrowheads="1"/>
          </p:cNvSpPr>
          <p:nvPr>
            <p:ph type="body" idx="1"/>
          </p:nvPr>
        </p:nvSpPr>
        <p:spPr>
          <a:noFill/>
          <a:ln w="9525"/>
        </p:spPr>
        <p:txBody>
          <a:bodyPr/>
          <a:lstStyle/>
          <a:p>
            <a:r>
              <a:rPr lang="en-US" smtClean="0"/>
              <a:t>Book uses response and explanatory because students have trouble learning dependent and independent.  That’s a nice gesture but everyone else calls them dependent and independent.</a:t>
            </a:r>
          </a:p>
          <a:p>
            <a:r>
              <a:rPr lang="en-US" smtClean="0"/>
              <a:t>Studies</a:t>
            </a:r>
            <a:r>
              <a:rPr lang="en-US" b="1" smtClean="0"/>
              <a:t> </a:t>
            </a:r>
            <a:r>
              <a:rPr lang="en-US" smtClean="0"/>
              <a:t>where we observe two variables but do not manipulate either.  Relatively easy to do.  We look to see if they are related.  Are changes in one associated with changes in the other?</a:t>
            </a:r>
            <a:endParaRPr lang="en-US" sz="3200" b="1" smtClean="0"/>
          </a:p>
          <a:p>
            <a:endParaRPr lang="en-US" sz="3200" b="1" smtClean="0"/>
          </a:p>
        </p:txBody>
      </p:sp>
      <p:sp>
        <p:nvSpPr>
          <p:cNvPr id="62475" name="Rectangle 11"/>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55F91AE1-21C5-4890-8158-1113CD6CF554}" type="slidenum">
              <a:rPr lang="en-US"/>
              <a:pPr/>
              <a:t>22</a:t>
            </a:fld>
            <a:endParaRPr lang="en-US"/>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w="9525"/>
        </p:spPr>
        <p:txBody>
          <a:bodyPr/>
          <a:lstStyle/>
          <a:p>
            <a:r>
              <a:rPr lang="en-US" smtClean="0"/>
              <a:t>An example of a study in which you are looking at the effects of number of beers on blood alcohol content. If you think about it, the response is obviously an increase in blood alcohol, and we want see if we can explain it by the number of beers drunk.  Always put the explanatory variable on the x axis and response variable on the y axis.</a:t>
            </a:r>
          </a:p>
          <a:p>
            <a:endParaRPr lang="en-US" smtClean="0"/>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0938" y="692150"/>
            <a:ext cx="4556125" cy="3416300"/>
          </a:xfrm>
          <a:ln/>
        </p:spPr>
      </p:sp>
      <p:sp>
        <p:nvSpPr>
          <p:cNvPr id="84995" name="Notes Placeholder 2"/>
          <p:cNvSpPr>
            <a:spLocks noGrp="1"/>
          </p:cNvSpPr>
          <p:nvPr>
            <p:ph type="body" idx="1"/>
          </p:nvPr>
        </p:nvSpPr>
        <p:spPr>
          <a:noFill/>
          <a:ln w="9525"/>
        </p:spPr>
        <p:txBody>
          <a:bodyPr/>
          <a:lstStyle/>
          <a:p>
            <a:endParaRPr lang="en-US" smtClean="0"/>
          </a:p>
        </p:txBody>
      </p:sp>
      <p:sp>
        <p:nvSpPr>
          <p:cNvPr id="8499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A8D869B0-B2FF-40D5-BF4D-6FE881064B4F}"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w="9525"/>
        </p:spPr>
        <p:txBody>
          <a:bodyPr/>
          <a:lstStyle/>
          <a:p>
            <a:endParaRPr lang="en-US" smtClean="0"/>
          </a:p>
        </p:txBody>
      </p:sp>
      <p:sp>
        <p:nvSpPr>
          <p:cNvPr id="8602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E4F4A76B-7311-4620-A14C-B57B39902067}"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704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27</a:t>
            </a:r>
          </a:p>
        </p:txBody>
      </p:sp>
      <p:sp>
        <p:nvSpPr>
          <p:cNvPr id="8704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704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7046" name="Rectangle 6"/>
          <p:cNvSpPr>
            <a:spLocks noGrp="1" noRot="1" noChangeAspect="1" noChangeArrowheads="1" noTextEdit="1"/>
          </p:cNvSpPr>
          <p:nvPr>
            <p:ph type="sldImg"/>
          </p:nvPr>
        </p:nvSpPr>
        <p:spPr>
          <a:xfrm>
            <a:off x="1150938" y="692150"/>
            <a:ext cx="4556125" cy="3416300"/>
          </a:xfrm>
          <a:ln cap="flat"/>
        </p:spPr>
      </p:sp>
      <p:sp>
        <p:nvSpPr>
          <p:cNvPr id="8704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6300"/>
          </a:xfrm>
          <a:ln/>
        </p:spPr>
      </p:sp>
      <p:sp>
        <p:nvSpPr>
          <p:cNvPr id="8909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28</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011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011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18</a:t>
            </a:r>
          </a:p>
        </p:txBody>
      </p:sp>
      <p:sp>
        <p:nvSpPr>
          <p:cNvPr id="9012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012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0122" name="Rectangle 10"/>
          <p:cNvSpPr>
            <a:spLocks noGrp="1" noRot="1" noChangeAspect="1" noChangeArrowheads="1" noTextEdit="1"/>
          </p:cNvSpPr>
          <p:nvPr>
            <p:ph type="sldImg"/>
          </p:nvPr>
        </p:nvSpPr>
        <p:spPr>
          <a:xfrm>
            <a:off x="1150938" y="692150"/>
            <a:ext cx="4556125" cy="3416300"/>
          </a:xfrm>
          <a:ln cap="flat"/>
        </p:spPr>
      </p:sp>
      <p:sp>
        <p:nvSpPr>
          <p:cNvPr id="90123"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692150"/>
            <a:ext cx="4556125" cy="3416300"/>
          </a:xfrm>
          <a:ln/>
        </p:spPr>
      </p:sp>
      <p:sp>
        <p:nvSpPr>
          <p:cNvPr id="9113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318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a:t>
            </a:r>
          </a:p>
        </p:txBody>
      </p:sp>
      <p:sp>
        <p:nvSpPr>
          <p:cNvPr id="9318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318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3190" name="Rectangle 6"/>
          <p:cNvSpPr>
            <a:spLocks noGrp="1" noRot="1" noChangeAspect="1" noChangeArrowheads="1" noTextEdit="1"/>
          </p:cNvSpPr>
          <p:nvPr>
            <p:ph type="sldImg"/>
          </p:nvPr>
        </p:nvSpPr>
        <p:spPr>
          <a:xfrm>
            <a:off x="1150938" y="692150"/>
            <a:ext cx="4556125" cy="3416300"/>
          </a:xfrm>
          <a:ln cap="flat"/>
        </p:spPr>
      </p:sp>
      <p:sp>
        <p:nvSpPr>
          <p:cNvPr id="93191"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421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9421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421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4214" name="Rectangle 6"/>
          <p:cNvSpPr>
            <a:spLocks noGrp="1" noRot="1" noChangeAspect="1" noChangeArrowheads="1" noTextEdit="1"/>
          </p:cNvSpPr>
          <p:nvPr>
            <p:ph type="sldImg"/>
          </p:nvPr>
        </p:nvSpPr>
        <p:spPr>
          <a:xfrm>
            <a:off x="1150938" y="692150"/>
            <a:ext cx="4556125" cy="3416300"/>
          </a:xfrm>
          <a:ln cap="flat"/>
        </p:spPr>
      </p:sp>
      <p:sp>
        <p:nvSpPr>
          <p:cNvPr id="9421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523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5</a:t>
            </a:r>
          </a:p>
        </p:txBody>
      </p:sp>
      <p:sp>
        <p:nvSpPr>
          <p:cNvPr id="9523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523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5238" name="Rectangle 6"/>
          <p:cNvSpPr>
            <a:spLocks noGrp="1" noRot="1" noChangeAspect="1" noChangeArrowheads="1" noTextEdit="1"/>
          </p:cNvSpPr>
          <p:nvPr>
            <p:ph type="sldImg"/>
          </p:nvPr>
        </p:nvSpPr>
        <p:spPr>
          <a:xfrm>
            <a:off x="1150938" y="692150"/>
            <a:ext cx="4556125" cy="3416300"/>
          </a:xfrm>
          <a:ln cap="flat"/>
        </p:spPr>
      </p:sp>
      <p:sp>
        <p:nvSpPr>
          <p:cNvPr id="95239"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625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6</a:t>
            </a:r>
          </a:p>
        </p:txBody>
      </p:sp>
      <p:sp>
        <p:nvSpPr>
          <p:cNvPr id="9626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626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6262" name="Rectangle 6"/>
          <p:cNvSpPr>
            <a:spLocks noGrp="1" noRot="1" noChangeAspect="1" noChangeArrowheads="1" noTextEdit="1"/>
          </p:cNvSpPr>
          <p:nvPr>
            <p:ph type="sldImg"/>
          </p:nvPr>
        </p:nvSpPr>
        <p:spPr>
          <a:xfrm>
            <a:off x="1150938" y="692150"/>
            <a:ext cx="4556125" cy="3416300"/>
          </a:xfrm>
          <a:ln cap="flat"/>
        </p:spPr>
      </p:sp>
      <p:sp>
        <p:nvSpPr>
          <p:cNvPr id="9626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728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7</a:t>
            </a:r>
          </a:p>
        </p:txBody>
      </p:sp>
      <p:sp>
        <p:nvSpPr>
          <p:cNvPr id="9728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728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7286" name="Rectangle 6"/>
          <p:cNvSpPr>
            <a:spLocks noGrp="1" noRot="1" noChangeAspect="1" noChangeArrowheads="1" noTextEdit="1"/>
          </p:cNvSpPr>
          <p:nvPr>
            <p:ph type="sldImg"/>
          </p:nvPr>
        </p:nvSpPr>
        <p:spPr>
          <a:xfrm>
            <a:off x="1150938" y="692150"/>
            <a:ext cx="4556125" cy="3416300"/>
          </a:xfrm>
          <a:ln cap="flat"/>
        </p:spPr>
      </p:sp>
      <p:sp>
        <p:nvSpPr>
          <p:cNvPr id="9728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830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8</a:t>
            </a:r>
          </a:p>
        </p:txBody>
      </p:sp>
      <p:sp>
        <p:nvSpPr>
          <p:cNvPr id="9830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830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8310" name="Rectangle 6"/>
          <p:cNvSpPr>
            <a:spLocks noGrp="1" noRot="1" noChangeAspect="1" noChangeArrowheads="1" noTextEdit="1"/>
          </p:cNvSpPr>
          <p:nvPr>
            <p:ph type="sldImg"/>
          </p:nvPr>
        </p:nvSpPr>
        <p:spPr>
          <a:xfrm>
            <a:off x="1150938" y="692150"/>
            <a:ext cx="4556125" cy="3416300"/>
          </a:xfrm>
          <a:ln cap="flat"/>
        </p:spPr>
      </p:sp>
      <p:sp>
        <p:nvSpPr>
          <p:cNvPr id="98311"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93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9</a:t>
            </a:r>
          </a:p>
        </p:txBody>
      </p:sp>
      <p:sp>
        <p:nvSpPr>
          <p:cNvPr id="993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93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9334" name="Rectangle 6"/>
          <p:cNvSpPr>
            <a:spLocks noGrp="1" noRot="1" noChangeAspect="1" noChangeArrowheads="1" noTextEdit="1"/>
          </p:cNvSpPr>
          <p:nvPr>
            <p:ph type="sldImg"/>
          </p:nvPr>
        </p:nvSpPr>
        <p:spPr>
          <a:xfrm>
            <a:off x="1150938" y="692150"/>
            <a:ext cx="4556125" cy="3416300"/>
          </a:xfrm>
          <a:ln cap="flat"/>
        </p:spPr>
      </p:sp>
      <p:sp>
        <p:nvSpPr>
          <p:cNvPr id="9933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03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10</a:t>
            </a:r>
          </a:p>
        </p:txBody>
      </p:sp>
      <p:sp>
        <p:nvSpPr>
          <p:cNvPr id="1003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035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0358" name="Rectangle 6"/>
          <p:cNvSpPr>
            <a:spLocks noGrp="1" noRot="1" noChangeAspect="1" noChangeArrowheads="1" noTextEdit="1"/>
          </p:cNvSpPr>
          <p:nvPr>
            <p:ph type="sldImg"/>
          </p:nvPr>
        </p:nvSpPr>
        <p:spPr>
          <a:xfrm>
            <a:off x="1150938" y="692150"/>
            <a:ext cx="4556125" cy="3416300"/>
          </a:xfrm>
          <a:ln cap="flat"/>
        </p:spPr>
      </p:sp>
      <p:sp>
        <p:nvSpPr>
          <p:cNvPr id="100359"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059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33</a:t>
            </a:r>
          </a:p>
        </p:txBody>
      </p:sp>
      <p:sp>
        <p:nvSpPr>
          <p:cNvPr id="11059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059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059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059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27</a:t>
            </a:r>
          </a:p>
        </p:txBody>
      </p:sp>
      <p:sp>
        <p:nvSpPr>
          <p:cNvPr id="11060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060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0602"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0603"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23</a:t>
            </a:r>
          </a:p>
        </p:txBody>
      </p:sp>
      <p:sp>
        <p:nvSpPr>
          <p:cNvPr id="110604"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0605"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0606"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0607" name="Rectangle 15"/>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17</a:t>
            </a:r>
          </a:p>
        </p:txBody>
      </p:sp>
      <p:sp>
        <p:nvSpPr>
          <p:cNvPr id="110608"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0609"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0610" name="Rectangle 18"/>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0611" name="Rectangle 19"/>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14</a:t>
            </a:r>
          </a:p>
        </p:txBody>
      </p:sp>
      <p:sp>
        <p:nvSpPr>
          <p:cNvPr id="110612" name="Rectangle 20"/>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0613" name="Rectangle 21"/>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0614" name="Rectangle 22"/>
          <p:cNvSpPr>
            <a:spLocks noGrp="1" noRot="1" noChangeAspect="1" noChangeArrowheads="1" noTextEdit="1"/>
          </p:cNvSpPr>
          <p:nvPr>
            <p:ph type="sldImg"/>
          </p:nvPr>
        </p:nvSpPr>
        <p:spPr>
          <a:xfrm>
            <a:off x="1150938" y="692150"/>
            <a:ext cx="4556125" cy="3416300"/>
          </a:xfrm>
          <a:ln cap="flat"/>
        </p:spPr>
      </p:sp>
      <p:sp>
        <p:nvSpPr>
          <p:cNvPr id="110615" name="Rectangle 2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553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6554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554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554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554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6</a:t>
            </a:r>
          </a:p>
        </p:txBody>
      </p:sp>
      <p:sp>
        <p:nvSpPr>
          <p:cNvPr id="6554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554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5546" name="Rectangle 10"/>
          <p:cNvSpPr>
            <a:spLocks noGrp="1" noChangeArrowheads="1"/>
          </p:cNvSpPr>
          <p:nvPr>
            <p:ph type="body" idx="1"/>
          </p:nvPr>
        </p:nvSpPr>
        <p:spPr>
          <a:noFill/>
          <a:ln w="9525"/>
        </p:spPr>
        <p:txBody>
          <a:bodyPr/>
          <a:lstStyle/>
          <a:p>
            <a:pPr>
              <a:buFontTx/>
              <a:buChar char="•"/>
            </a:pPr>
            <a:r>
              <a:rPr lang="en-US" smtClean="0"/>
              <a:t>Let’s look at an example.</a:t>
            </a:r>
          </a:p>
          <a:p>
            <a:pPr>
              <a:buFontTx/>
              <a:buChar char="•"/>
            </a:pPr>
            <a:r>
              <a:rPr lang="en-US" smtClean="0"/>
              <a:t>We have grades from PSY300 that I taught last semester</a:t>
            </a:r>
          </a:p>
          <a:p>
            <a:pPr>
              <a:buFontTx/>
              <a:buChar char="•"/>
            </a:pPr>
            <a:r>
              <a:rPr lang="en-US" smtClean="0"/>
              <a:t>It all comes down to a lot of numbers, nice to have a machine to do the calculations.</a:t>
            </a:r>
          </a:p>
          <a:p>
            <a:pPr>
              <a:buFontTx/>
              <a:buChar char="•"/>
            </a:pPr>
            <a:r>
              <a:rPr lang="en-US" smtClean="0"/>
              <a:t>Do you think there would be a relationship between scores on exam 2 and exam 3?</a:t>
            </a:r>
          </a:p>
          <a:p>
            <a:pPr>
              <a:buFontTx/>
              <a:buChar char="•"/>
            </a:pPr>
            <a:r>
              <a:rPr lang="en-US" smtClean="0"/>
              <a:t>In general we’d expect those that scored well on 2 to score well on 3</a:t>
            </a:r>
          </a:p>
          <a:p>
            <a:pPr>
              <a:buFontTx/>
              <a:buChar char="•"/>
            </a:pPr>
            <a:r>
              <a:rPr lang="en-US" smtClean="0"/>
              <a:t>Lets look for a pattern. </a:t>
            </a:r>
          </a:p>
        </p:txBody>
      </p:sp>
      <p:sp>
        <p:nvSpPr>
          <p:cNvPr id="65547" name="Rectangle 11"/>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656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6656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656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656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6567"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7</a:t>
            </a:r>
          </a:p>
        </p:txBody>
      </p:sp>
      <p:sp>
        <p:nvSpPr>
          <p:cNvPr id="66568"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6569"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6570" name="Rectangle 10"/>
          <p:cNvSpPr>
            <a:spLocks noGrp="1" noRot="1" noChangeAspect="1" noChangeArrowheads="1" noTextEdit="1"/>
          </p:cNvSpPr>
          <p:nvPr>
            <p:ph type="sldImg"/>
          </p:nvPr>
        </p:nvSpPr>
        <p:spPr>
          <a:xfrm>
            <a:off x="1150938" y="692150"/>
            <a:ext cx="4556125" cy="3416300"/>
          </a:xfrm>
          <a:ln cap="flat"/>
        </p:spPr>
      </p:sp>
      <p:sp>
        <p:nvSpPr>
          <p:cNvPr id="66571"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758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17</a:t>
            </a:r>
          </a:p>
        </p:txBody>
      </p:sp>
      <p:sp>
        <p:nvSpPr>
          <p:cNvPr id="6758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758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759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759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8</a:t>
            </a:r>
          </a:p>
        </p:txBody>
      </p:sp>
      <p:sp>
        <p:nvSpPr>
          <p:cNvPr id="6759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759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7594" name="Rectangle 10"/>
          <p:cNvSpPr>
            <a:spLocks noGrp="1" noRot="1" noChangeAspect="1" noChangeArrowheads="1" noTextEdit="1"/>
          </p:cNvSpPr>
          <p:nvPr>
            <p:ph type="sldImg"/>
          </p:nvPr>
        </p:nvSpPr>
        <p:spPr>
          <a:xfrm>
            <a:off x="1150938" y="692150"/>
            <a:ext cx="4556125" cy="3416300"/>
          </a:xfrm>
          <a:ln cap="flat"/>
        </p:spPr>
      </p:sp>
      <p:sp>
        <p:nvSpPr>
          <p:cNvPr id="67595"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168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18</a:t>
            </a:r>
          </a:p>
        </p:txBody>
      </p:sp>
      <p:sp>
        <p:nvSpPr>
          <p:cNvPr id="7168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168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168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1687"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9</a:t>
            </a:r>
          </a:p>
        </p:txBody>
      </p:sp>
      <p:sp>
        <p:nvSpPr>
          <p:cNvPr id="71688"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1689"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1690" name="Rectangle 10"/>
          <p:cNvSpPr>
            <a:spLocks noGrp="1" noRot="1" noChangeAspect="1" noChangeArrowheads="1" noTextEdit="1"/>
          </p:cNvSpPr>
          <p:nvPr>
            <p:ph type="sldImg"/>
          </p:nvPr>
        </p:nvSpPr>
        <p:spPr>
          <a:xfrm>
            <a:off x="1150938" y="692150"/>
            <a:ext cx="4556125" cy="3416300"/>
          </a:xfrm>
          <a:ln cap="flat"/>
        </p:spPr>
      </p:sp>
      <p:sp>
        <p:nvSpPr>
          <p:cNvPr id="71691"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270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19</a:t>
            </a:r>
          </a:p>
        </p:txBody>
      </p:sp>
      <p:sp>
        <p:nvSpPr>
          <p:cNvPr id="7270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270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271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271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10</a:t>
            </a:r>
          </a:p>
        </p:txBody>
      </p:sp>
      <p:sp>
        <p:nvSpPr>
          <p:cNvPr id="7271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271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2714" name="Rectangle 10"/>
          <p:cNvSpPr>
            <a:spLocks noGrp="1" noRot="1" noChangeAspect="1" noChangeArrowheads="1" noTextEdit="1"/>
          </p:cNvSpPr>
          <p:nvPr>
            <p:ph type="sldImg"/>
          </p:nvPr>
        </p:nvSpPr>
        <p:spPr>
          <a:xfrm>
            <a:off x="1150938" y="692150"/>
            <a:ext cx="4556125" cy="3416300"/>
          </a:xfrm>
          <a:ln cap="flat"/>
        </p:spPr>
      </p:sp>
      <p:sp>
        <p:nvSpPr>
          <p:cNvPr id="72715"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7410" name="Rectangle 7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7411" name="Rectangle 7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slide" Target="slide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slide" Target="slide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slide" Target="slide5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12.bin"/><Relationship Id="rId4" Type="http://schemas.openxmlformats.org/officeDocument/2006/relationships/slide" Target="slide5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0.wmf"/><Relationship Id="rId5" Type="http://schemas.openxmlformats.org/officeDocument/2006/relationships/oleObject" Target="../embeddings/oleObject13.bin"/><Relationship Id="rId4" Type="http://schemas.openxmlformats.org/officeDocument/2006/relationships/slide" Target="slide5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14.bin"/><Relationship Id="rId4" Type="http://schemas.openxmlformats.org/officeDocument/2006/relationships/slide" Target="slide5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32.wmf"/><Relationship Id="rId5" Type="http://schemas.openxmlformats.org/officeDocument/2006/relationships/oleObject" Target="../embeddings/oleObject15.bin"/><Relationship Id="rId4" Type="http://schemas.openxmlformats.org/officeDocument/2006/relationships/slide" Target="slide5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16.bin"/><Relationship Id="rId4" Type="http://schemas.openxmlformats.org/officeDocument/2006/relationships/slide" Target="slide56.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17.bin"/><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47.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4.wmf"/><Relationship Id="rId5" Type="http://schemas.openxmlformats.org/officeDocument/2006/relationships/oleObject" Target="../embeddings/oleObject18.bin"/><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8435"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a:t>
            </a:r>
          </a:p>
        </p:txBody>
      </p:sp>
      <p:sp>
        <p:nvSpPr>
          <p:cNvPr id="18436"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8437"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8438"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103" name="Rectangle 7"/>
          <p:cNvSpPr>
            <a:spLocks noGrp="1" noChangeArrowheads="1"/>
          </p:cNvSpPr>
          <p:nvPr>
            <p:ph type="ctrTitle"/>
          </p:nvPr>
        </p:nvSpPr>
        <p:spPr>
          <a:xfrm>
            <a:off x="685800" y="2286000"/>
            <a:ext cx="7772400" cy="1143000"/>
          </a:xfrm>
        </p:spPr>
        <p:txBody>
          <a:bodyPr/>
          <a:lstStyle/>
          <a:p>
            <a:pPr>
              <a:defRPr/>
            </a:pPr>
            <a:r>
              <a:rPr lang="en-US" smtClean="0">
                <a:effectLst>
                  <a:outerShdw blurRad="38100" dist="38100" dir="2700000" algn="tl">
                    <a:srgbClr val="000000"/>
                  </a:outerShdw>
                </a:effectLst>
              </a:rPr>
              <a:t>Examining Relationships in Data</a:t>
            </a:r>
            <a:r>
              <a:rPr lang="en-US" smtClean="0"/>
              <a:t> </a:t>
            </a:r>
          </a:p>
        </p:txBody>
      </p:sp>
      <p:sp>
        <p:nvSpPr>
          <p:cNvPr id="18440" name="Rectangle 8"/>
          <p:cNvSpPr>
            <a:spLocks noGrp="1" noChangeArrowheads="1"/>
          </p:cNvSpPr>
          <p:nvPr>
            <p:ph type="subTitle" idx="1"/>
          </p:nvPr>
        </p:nvSpPr>
        <p:spPr>
          <a:noFill/>
        </p:spPr>
        <p:txBody>
          <a:bodyPr/>
          <a:lstStyle/>
          <a:p>
            <a:pPr marL="342900" indent="-342900"/>
            <a:r>
              <a:rPr lang="en-US" smtClean="0">
                <a:solidFill>
                  <a:srgbClr val="0000FF"/>
                </a:solidFill>
              </a:rPr>
              <a:t>William P. Wattles, Ph.D.</a:t>
            </a:r>
          </a:p>
          <a:p>
            <a:pPr marL="342900" indent="-342900"/>
            <a:r>
              <a:rPr lang="en-US" smtClean="0">
                <a:solidFill>
                  <a:srgbClr val="0000FF"/>
                </a:solidFill>
              </a:rPr>
              <a:t>Francis Marion University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2916" t="12222" r="27501" b="3333"/>
          <a:stretch/>
        </p:blipFill>
        <p:spPr>
          <a:xfrm>
            <a:off x="914400" y="0"/>
            <a:ext cx="7315200" cy="6850626"/>
          </a:xfrm>
          <a:prstGeom prst="rect">
            <a:avLst/>
          </a:prstGeom>
        </p:spPr>
      </p:pic>
    </p:spTree>
    <p:extLst>
      <p:ext uri="{BB962C8B-B14F-4D97-AF65-F5344CB8AC3E}">
        <p14:creationId xmlns:p14="http://schemas.microsoft.com/office/powerpoint/2010/main" val="353135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7"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19</a:t>
            </a:r>
          </a:p>
        </p:txBody>
      </p:sp>
      <p:sp>
        <p:nvSpPr>
          <p:cNvPr id="3174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49"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50"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1" name="Rectangle 7"/>
          <p:cNvSpPr>
            <a:spLocks noGrp="1" noChangeArrowheads="1"/>
          </p:cNvSpPr>
          <p:nvPr>
            <p:ph type="title"/>
          </p:nvPr>
        </p:nvSpPr>
        <p:spPr>
          <a:noFill/>
        </p:spPr>
        <p:txBody>
          <a:bodyPr/>
          <a:lstStyle/>
          <a:p>
            <a:r>
              <a:rPr lang="en-US" smtClean="0"/>
              <a:t>Examples</a:t>
            </a:r>
          </a:p>
        </p:txBody>
      </p:sp>
      <p:sp>
        <p:nvSpPr>
          <p:cNvPr id="31752" name="Rectangle 8"/>
          <p:cNvSpPr>
            <a:spLocks noGrp="1" noChangeArrowheads="1"/>
          </p:cNvSpPr>
          <p:nvPr>
            <p:ph type="body" idx="1"/>
          </p:nvPr>
        </p:nvSpPr>
        <p:spPr>
          <a:noFill/>
        </p:spPr>
        <p:txBody>
          <a:bodyPr/>
          <a:lstStyle/>
          <a:p>
            <a:r>
              <a:rPr lang="en-US" smtClean="0"/>
              <a:t>Positive correlations: Hours spent studying and g.p.a.; height and weight, exam 1 score and exam 2 score, </a:t>
            </a:r>
          </a:p>
          <a:p>
            <a:r>
              <a:rPr lang="en-US" smtClean="0"/>
              <a:t>Negative correlations; temperature and heating bills; hours spent watching TV and g.p.a.; SAT median and % taking the test. Age and price of used cars.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2771"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20</a:t>
            </a:r>
          </a:p>
        </p:txBody>
      </p:sp>
      <p:sp>
        <p:nvSpPr>
          <p:cNvPr id="3277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2773"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2774"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2775" name="Rectangle 7"/>
          <p:cNvSpPr>
            <a:spLocks noGrp="1" noChangeArrowheads="1"/>
          </p:cNvSpPr>
          <p:nvPr>
            <p:ph type="title"/>
          </p:nvPr>
        </p:nvSpPr>
        <p:spPr>
          <a:noFill/>
        </p:spPr>
        <p:txBody>
          <a:bodyPr/>
          <a:lstStyle/>
          <a:p>
            <a:r>
              <a:rPr lang="en-US" smtClean="0"/>
              <a:t>Correlation Coefficient</a:t>
            </a:r>
          </a:p>
        </p:txBody>
      </p:sp>
      <p:sp>
        <p:nvSpPr>
          <p:cNvPr id="32776" name="Rectangle 8"/>
          <p:cNvSpPr>
            <a:spLocks noGrp="1" noChangeArrowheads="1"/>
          </p:cNvSpPr>
          <p:nvPr>
            <p:ph type="body" idx="1"/>
          </p:nvPr>
        </p:nvSpPr>
        <p:spPr>
          <a:noFill/>
        </p:spPr>
        <p:txBody>
          <a:bodyPr/>
          <a:lstStyle/>
          <a:p>
            <a:r>
              <a:rPr lang="en-US" b="1" smtClean="0"/>
              <a:t>One number </a:t>
            </a:r>
            <a:r>
              <a:rPr lang="en-US" smtClean="0"/>
              <a:t>that tells us about the </a:t>
            </a:r>
            <a:r>
              <a:rPr lang="en-US" u="sng" smtClean="0"/>
              <a:t>strength</a:t>
            </a:r>
            <a:r>
              <a:rPr lang="en-US" smtClean="0"/>
              <a:t> and </a:t>
            </a:r>
            <a:r>
              <a:rPr lang="en-US" u="sng" smtClean="0"/>
              <a:t>direction</a:t>
            </a:r>
            <a:r>
              <a:rPr lang="en-US" smtClean="0"/>
              <a:t> of the relationship between X and Y.</a:t>
            </a:r>
          </a:p>
          <a:p>
            <a:r>
              <a:rPr lang="en-US" smtClean="0"/>
              <a:t>Has a value from -1.0 (perfect negative correlation) to +1.0 (perfect positive correlation)</a:t>
            </a:r>
          </a:p>
          <a:p>
            <a:r>
              <a:rPr lang="en-US" smtClean="0"/>
              <a:t>Perfect correlations do not occur in nature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3795"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21</a:t>
            </a:r>
          </a:p>
        </p:txBody>
      </p:sp>
      <p:sp>
        <p:nvSpPr>
          <p:cNvPr id="33796"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3797"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3798"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3799" name="Rectangle 7"/>
          <p:cNvSpPr>
            <a:spLocks noGrp="1" noChangeArrowheads="1"/>
          </p:cNvSpPr>
          <p:nvPr>
            <p:ph type="title"/>
          </p:nvPr>
        </p:nvSpPr>
        <p:spPr>
          <a:noFill/>
        </p:spPr>
        <p:txBody>
          <a:bodyPr/>
          <a:lstStyle/>
          <a:p>
            <a:r>
              <a:rPr lang="en-US" smtClean="0"/>
              <a:t>Correlation Coefficient</a:t>
            </a:r>
          </a:p>
        </p:txBody>
      </p:sp>
      <p:sp>
        <p:nvSpPr>
          <p:cNvPr id="33800" name="Rectangle 8"/>
          <p:cNvSpPr>
            <a:spLocks noGrp="1" noChangeArrowheads="1"/>
          </p:cNvSpPr>
          <p:nvPr>
            <p:ph type="body" idx="1"/>
          </p:nvPr>
        </p:nvSpPr>
        <p:spPr>
          <a:noFill/>
        </p:spPr>
        <p:txBody>
          <a:bodyPr/>
          <a:lstStyle/>
          <a:p>
            <a:r>
              <a:rPr lang="en-US" smtClean="0"/>
              <a:t>The Pearson Product Moment Correlation Coefficient or Pearson Correlation Coefficient is symbolized by </a:t>
            </a:r>
            <a:r>
              <a:rPr lang="en-US" i="1" smtClean="0"/>
              <a:t>r.</a:t>
            </a:r>
          </a:p>
          <a:p>
            <a:r>
              <a:rPr lang="en-US" smtClean="0"/>
              <a:t>When you see </a:t>
            </a:r>
            <a:r>
              <a:rPr lang="en-US" i="1" smtClean="0"/>
              <a:t>r</a:t>
            </a:r>
            <a:r>
              <a:rPr lang="en-US" smtClean="0"/>
              <a:t> think </a:t>
            </a:r>
            <a:r>
              <a:rPr lang="en-US" i="1" smtClean="0"/>
              <a:t>r</a:t>
            </a:r>
            <a:r>
              <a:rPr lang="en-US" smtClean="0"/>
              <a:t>elationship</a:t>
            </a:r>
            <a:r>
              <a:rPr lang="en-US" i="1" smtClean="0"/>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4819"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22</a:t>
            </a:r>
          </a:p>
        </p:txBody>
      </p:sp>
      <p:sp>
        <p:nvSpPr>
          <p:cNvPr id="34820"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4821"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4822"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4823" name="Rectangle 7"/>
          <p:cNvSpPr>
            <a:spLocks noGrp="1" noChangeArrowheads="1"/>
          </p:cNvSpPr>
          <p:nvPr>
            <p:ph type="title"/>
          </p:nvPr>
        </p:nvSpPr>
        <p:spPr>
          <a:noFill/>
        </p:spPr>
        <p:txBody>
          <a:bodyPr/>
          <a:lstStyle/>
          <a:p>
            <a:r>
              <a:rPr lang="en-US" smtClean="0"/>
              <a:t>Strength of Correlation</a:t>
            </a:r>
          </a:p>
        </p:txBody>
      </p:sp>
      <p:sp>
        <p:nvSpPr>
          <p:cNvPr id="34824" name="Rectangle 8"/>
          <p:cNvSpPr>
            <a:spLocks noGrp="1" noChangeArrowheads="1"/>
          </p:cNvSpPr>
          <p:nvPr>
            <p:ph type="body" idx="1"/>
          </p:nvPr>
        </p:nvSpPr>
        <p:spPr>
          <a:noFill/>
        </p:spPr>
        <p:txBody>
          <a:bodyPr/>
          <a:lstStyle/>
          <a:p>
            <a:r>
              <a:rPr lang="en-US" smtClean="0"/>
              <a:t>Weak .10, .20, .30</a:t>
            </a:r>
          </a:p>
          <a:p>
            <a:r>
              <a:rPr lang="en-US" smtClean="0"/>
              <a:t>Moderate .40,.50, .60</a:t>
            </a:r>
          </a:p>
          <a:p>
            <a:r>
              <a:rPr lang="en-US" smtClean="0"/>
              <a:t>Strong .70, .80, .90</a:t>
            </a:r>
          </a:p>
          <a:p>
            <a:r>
              <a:rPr lang="en-US" smtClean="0"/>
              <a:t>No correlation 0.0</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5843"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23</a:t>
            </a:r>
          </a:p>
        </p:txBody>
      </p:sp>
      <p:sp>
        <p:nvSpPr>
          <p:cNvPr id="35844"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5845"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5846"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5847" name="Rectangle 7"/>
          <p:cNvSpPr>
            <a:spLocks noGrp="1" noChangeArrowheads="1"/>
          </p:cNvSpPr>
          <p:nvPr>
            <p:ph type="title"/>
          </p:nvPr>
        </p:nvSpPr>
        <p:spPr>
          <a:noFill/>
        </p:spPr>
        <p:txBody>
          <a:bodyPr/>
          <a:lstStyle/>
          <a:p>
            <a:r>
              <a:rPr lang="en-US" smtClean="0"/>
              <a:t>Calculating a correlation coefficient</a:t>
            </a:r>
          </a:p>
        </p:txBody>
      </p:sp>
      <p:sp>
        <p:nvSpPr>
          <p:cNvPr id="35848" name="Rectangle 8"/>
          <p:cNvSpPr>
            <a:spLocks noGrp="1" noChangeArrowheads="1"/>
          </p:cNvSpPr>
          <p:nvPr>
            <p:ph type="body" idx="1"/>
          </p:nvPr>
        </p:nvSpPr>
        <p:spPr>
          <a:noFill/>
        </p:spPr>
        <p:txBody>
          <a:bodyPr/>
          <a:lstStyle/>
          <a:p>
            <a:r>
              <a:rPr lang="en-US" smtClean="0"/>
              <a:t>Deviation score for X (X-Xbar)</a:t>
            </a:r>
          </a:p>
          <a:p>
            <a:r>
              <a:rPr lang="en-US" smtClean="0"/>
              <a:t>Deviation score for Y (Y-Ybar)</a:t>
            </a:r>
          </a:p>
          <a:p>
            <a:r>
              <a:rPr lang="en-US" smtClean="0"/>
              <a:t>Standard deviations (SD) for X and Y</a:t>
            </a:r>
          </a:p>
          <a:p>
            <a:r>
              <a:rPr lang="en-US" smtClean="0"/>
              <a:t>Number of subjects (n)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3"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24</a:t>
            </a:r>
          </a:p>
        </p:txBody>
      </p:sp>
      <p:sp>
        <p:nvSpPr>
          <p:cNvPr id="2054"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5"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6"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7" name="Rectangle 7"/>
          <p:cNvSpPr>
            <a:spLocks noGrp="1" noChangeArrowheads="1"/>
          </p:cNvSpPr>
          <p:nvPr>
            <p:ph type="title"/>
          </p:nvPr>
        </p:nvSpPr>
        <p:spPr>
          <a:noFill/>
        </p:spPr>
        <p:txBody>
          <a:bodyPr/>
          <a:lstStyle/>
          <a:p>
            <a:r>
              <a:rPr lang="en-US" smtClean="0"/>
              <a:t>Correlation Coefficient</a:t>
            </a:r>
          </a:p>
        </p:txBody>
      </p:sp>
      <p:graphicFrame>
        <p:nvGraphicFramePr>
          <p:cNvPr id="2050" name="Object 8">
            <a:hlinkClick r:id="" action="ppaction://ole?verb=0"/>
          </p:cNvPr>
          <p:cNvGraphicFramePr>
            <a:graphicFrameLocks/>
          </p:cNvGraphicFramePr>
          <p:nvPr/>
        </p:nvGraphicFramePr>
        <p:xfrm>
          <a:off x="685800" y="1981200"/>
          <a:ext cx="7785100" cy="4127500"/>
        </p:xfrm>
        <a:graphic>
          <a:graphicData uri="http://schemas.openxmlformats.org/presentationml/2006/ole">
            <mc:AlternateContent xmlns:mc="http://schemas.openxmlformats.org/markup-compatibility/2006">
              <mc:Choice xmlns:v="urn:schemas-microsoft-com:vml" Requires="v">
                <p:oleObj spid="_x0000_s2072" name="Equation" r:id="rId4" imgW="7783200" imgH="4125600" progId="Equation.3">
                  <p:embed/>
                </p:oleObj>
              </mc:Choice>
              <mc:Fallback>
                <p:oleObj name="Equation" r:id="rId4" imgW="7783200" imgH="4125600" progId="Equation.3">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851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9">
            <a:hlinkClick r:id="" action="ppaction://ole?verb=0"/>
          </p:cNvPr>
          <p:cNvGraphicFramePr>
            <a:graphicFrameLocks/>
          </p:cNvGraphicFramePr>
          <p:nvPr/>
        </p:nvGraphicFramePr>
        <p:xfrm>
          <a:off x="0" y="2295525"/>
          <a:ext cx="8851900" cy="2341563"/>
        </p:xfrm>
        <a:graphic>
          <a:graphicData uri="http://schemas.openxmlformats.org/presentationml/2006/ole">
            <mc:AlternateContent xmlns:mc="http://schemas.openxmlformats.org/markup-compatibility/2006">
              <mc:Choice xmlns:v="urn:schemas-microsoft-com:vml" Requires="v">
                <p:oleObj spid="_x0000_s2073" name="Equation" r:id="rId6" imgW="8850240" imgH="2339640" progId="Equation.3">
                  <p:embed/>
                </p:oleObj>
              </mc:Choice>
              <mc:Fallback>
                <p:oleObj name="Equation" r:id="rId6" imgW="8850240" imgH="2339640" progId="Equation.3">
                  <p:embed/>
                  <p:pic>
                    <p:nvPicPr>
                      <p:cNvPr id="0" name="Objec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95525"/>
                        <a:ext cx="88519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25</a:t>
            </a:r>
          </a:p>
        </p:txBody>
      </p:sp>
      <p:sp>
        <p:nvSpPr>
          <p:cNvPr id="307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9"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80"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81" name="Rectangle 7"/>
          <p:cNvSpPr>
            <a:spLocks noGrp="1" noChangeArrowheads="1"/>
          </p:cNvSpPr>
          <p:nvPr>
            <p:ph type="title"/>
          </p:nvPr>
        </p:nvSpPr>
        <p:spPr>
          <a:noFill/>
        </p:spPr>
        <p:txBody>
          <a:bodyPr/>
          <a:lstStyle/>
          <a:p>
            <a:r>
              <a:rPr lang="en-US" smtClean="0"/>
              <a:t>Correlation Coefficient</a:t>
            </a:r>
          </a:p>
        </p:txBody>
      </p:sp>
      <p:graphicFrame>
        <p:nvGraphicFramePr>
          <p:cNvPr id="3074" name="Object 8">
            <a:hlinkClick r:id="" action="ppaction://ole?verb=0"/>
          </p:cNvPr>
          <p:cNvGraphicFramePr>
            <a:graphicFrameLocks/>
          </p:cNvGraphicFramePr>
          <p:nvPr/>
        </p:nvGraphicFramePr>
        <p:xfrm>
          <a:off x="685800" y="1981200"/>
          <a:ext cx="7785100" cy="4127500"/>
        </p:xfrm>
        <a:graphic>
          <a:graphicData uri="http://schemas.openxmlformats.org/presentationml/2006/ole">
            <mc:AlternateContent xmlns:mc="http://schemas.openxmlformats.org/markup-compatibility/2006">
              <mc:Choice xmlns:v="urn:schemas-microsoft-com:vml" Requires="v">
                <p:oleObj spid="_x0000_s3096" name="Equation" r:id="rId4" imgW="7783200" imgH="4125600" progId="Equation.3">
                  <p:embed/>
                </p:oleObj>
              </mc:Choice>
              <mc:Fallback>
                <p:oleObj name="Equation" r:id="rId4" imgW="7783200" imgH="4125600" progId="Equation.3">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851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9">
            <a:hlinkClick r:id="" action="ppaction://ole?verb=0"/>
          </p:cNvPr>
          <p:cNvGraphicFramePr>
            <a:graphicFrameLocks/>
          </p:cNvGraphicFramePr>
          <p:nvPr/>
        </p:nvGraphicFramePr>
        <p:xfrm>
          <a:off x="1457325" y="2219325"/>
          <a:ext cx="6175375" cy="3052763"/>
        </p:xfrm>
        <a:graphic>
          <a:graphicData uri="http://schemas.openxmlformats.org/presentationml/2006/ole">
            <mc:AlternateContent xmlns:mc="http://schemas.openxmlformats.org/markup-compatibility/2006">
              <mc:Choice xmlns:v="urn:schemas-microsoft-com:vml" Requires="v">
                <p:oleObj spid="_x0000_s3097" name="Equation" r:id="rId6" imgW="6173640" imgH="3051000" progId="Equation.3">
                  <p:embed/>
                </p:oleObj>
              </mc:Choice>
              <mc:Fallback>
                <p:oleObj name="Equation" r:id="rId6" imgW="6173640" imgH="3051000" progId="Equation.3">
                  <p:embed/>
                  <p:pic>
                    <p:nvPicPr>
                      <p:cNvPr id="0" name="Objec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325" y="2219325"/>
                        <a:ext cx="6175375"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6867"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26</a:t>
            </a:r>
          </a:p>
        </p:txBody>
      </p:sp>
      <p:sp>
        <p:nvSpPr>
          <p:cNvPr id="3686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6869"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6870"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6871" name="Rectangle 7"/>
          <p:cNvSpPr>
            <a:spLocks noGrp="1" noChangeArrowheads="1"/>
          </p:cNvSpPr>
          <p:nvPr>
            <p:ph type="title"/>
          </p:nvPr>
        </p:nvSpPr>
        <p:spPr>
          <a:noFill/>
        </p:spPr>
        <p:txBody>
          <a:bodyPr/>
          <a:lstStyle/>
          <a:p>
            <a:r>
              <a:rPr lang="en-US" smtClean="0"/>
              <a:t>Pearson Correlation Coefficient</a:t>
            </a:r>
          </a:p>
        </p:txBody>
      </p:sp>
      <p:sp>
        <p:nvSpPr>
          <p:cNvPr id="36872" name="Rectangle 8"/>
          <p:cNvSpPr>
            <a:spLocks noGrp="1" noChangeArrowheads="1"/>
          </p:cNvSpPr>
          <p:nvPr>
            <p:ph type="body" idx="1"/>
          </p:nvPr>
        </p:nvSpPr>
        <p:spPr>
          <a:noFill/>
        </p:spPr>
        <p:txBody>
          <a:bodyPr/>
          <a:lstStyle/>
          <a:p>
            <a:r>
              <a:rPr lang="en-US" smtClean="0"/>
              <a:t>Sum of (X-Xbar) times (Y-Ybar)/SD of X * SD of Y * n-1</a:t>
            </a:r>
          </a:p>
          <a:p>
            <a:r>
              <a:rPr lang="en-US" smtClean="0"/>
              <a:t>A Pearson correlation coefficient does not measure non-linear relationships</a:t>
            </a:r>
          </a:p>
          <a:p>
            <a:r>
              <a:rPr lang="en-US" smtClean="0"/>
              <a:t>We represent the Pearson correlation coefficient with </a:t>
            </a:r>
            <a:r>
              <a:rPr lang="en-US" sz="3600" b="1" i="1" smtClean="0"/>
              <a:t>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08125" y="496888"/>
            <a:ext cx="184150" cy="457200"/>
          </a:xfrm>
          <a:prstGeom prst="rect">
            <a:avLst/>
          </a:prstGeom>
          <a:noFill/>
          <a:ln w="9525">
            <a:noFill/>
            <a:miter lim="800000"/>
            <a:headEnd/>
            <a:tailEnd/>
          </a:ln>
        </p:spPr>
        <p:txBody>
          <a:bodyPr wrap="none">
            <a:spAutoFit/>
          </a:bodyPr>
          <a:lstStyle/>
          <a:p>
            <a:pPr algn="ctr"/>
            <a:endParaRPr lang="en-US"/>
          </a:p>
        </p:txBody>
      </p:sp>
      <p:graphicFrame>
        <p:nvGraphicFramePr>
          <p:cNvPr id="1231955" name="Group 83"/>
          <p:cNvGraphicFramePr>
            <a:graphicFrameLocks noGrp="1"/>
          </p:cNvGraphicFramePr>
          <p:nvPr/>
        </p:nvGraphicFramePr>
        <p:xfrm>
          <a:off x="5410200" y="990600"/>
          <a:ext cx="3124200" cy="5394960"/>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419100">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Student</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Number of Beers</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Blood Alcohol Level</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0"/>
                  </a:ext>
                </a:extLst>
              </a:tr>
              <a:tr h="176213">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1"/>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2</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2</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3</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0.19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6</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7</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0.095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7</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0.07</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5"/>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9</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0.02</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6"/>
                  </a:ext>
                </a:extLst>
              </a:tr>
              <a:tr h="176213">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11</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4</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0.07</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7"/>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13</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0.085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8"/>
                  </a:ext>
                </a:extLst>
              </a:tr>
              <a:tr h="176213">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4</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8</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0.12</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9"/>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0.04</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0"/>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8</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0.06</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1"/>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10</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2"/>
                  </a:ext>
                </a:extLst>
              </a:tr>
              <a:tr h="176213">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12</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6</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3"/>
                  </a:ext>
                </a:extLst>
              </a:tr>
              <a:tr h="176213">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14</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7</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4"/>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15</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0.01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5"/>
                  </a:ext>
                </a:extLst>
              </a:tr>
              <a:tr h="1651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16</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smtClean="0">
                          <a:ln>
                            <a:noFill/>
                          </a:ln>
                          <a:solidFill>
                            <a:srgbClr val="000000"/>
                          </a:solidFill>
                          <a:effectLst/>
                          <a:latin typeface="Arial" charset="0"/>
                        </a:rPr>
                        <a:t>4</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dirty="0" smtClean="0">
                          <a:ln>
                            <a:noFill/>
                          </a:ln>
                          <a:solidFill>
                            <a:srgbClr val="000000"/>
                          </a:solidFill>
                          <a:effectLst/>
                          <a:latin typeface="Arial" charset="0"/>
                        </a:rPr>
                        <a:t>0.05</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16"/>
                  </a:ext>
                </a:extLst>
              </a:tr>
            </a:tbl>
          </a:graphicData>
        </a:graphic>
      </p:graphicFrame>
      <p:sp>
        <p:nvSpPr>
          <p:cNvPr id="37965" name="Text Box 77"/>
          <p:cNvSpPr txBox="1">
            <a:spLocks noChangeArrowheads="1"/>
          </p:cNvSpPr>
          <p:nvPr/>
        </p:nvSpPr>
        <p:spPr bwMode="auto">
          <a:xfrm>
            <a:off x="838200" y="1066800"/>
            <a:ext cx="3886200" cy="4699000"/>
          </a:xfrm>
          <a:prstGeom prst="rect">
            <a:avLst/>
          </a:prstGeom>
          <a:noFill/>
          <a:ln w="9525">
            <a:noFill/>
            <a:miter lim="800000"/>
            <a:headEnd/>
            <a:tailEnd/>
          </a:ln>
        </p:spPr>
        <p:txBody>
          <a:bodyPr>
            <a:spAutoFit/>
          </a:bodyPr>
          <a:lstStyle/>
          <a:p>
            <a:pPr>
              <a:lnSpc>
                <a:spcPct val="120000"/>
              </a:lnSpc>
            </a:pPr>
            <a:r>
              <a:rPr lang="en-US" sz="2000"/>
              <a:t>Here we have two quantitative variables for each of 16 students. </a:t>
            </a:r>
          </a:p>
          <a:p>
            <a:pPr>
              <a:lnSpc>
                <a:spcPct val="120000"/>
              </a:lnSpc>
            </a:pPr>
            <a:r>
              <a:rPr lang="en-US" sz="1400"/>
              <a:t> </a:t>
            </a:r>
          </a:p>
          <a:p>
            <a:pPr marL="977900" lvl="1" indent="-457200">
              <a:lnSpc>
                <a:spcPct val="120000"/>
              </a:lnSpc>
            </a:pPr>
            <a:r>
              <a:rPr lang="en-US"/>
              <a:t>1. How many beers they drank, and</a:t>
            </a:r>
          </a:p>
          <a:p>
            <a:pPr marL="977900" lvl="1" indent="-457200">
              <a:lnSpc>
                <a:spcPct val="120000"/>
              </a:lnSpc>
            </a:pPr>
            <a:endParaRPr lang="en-US" sz="1200"/>
          </a:p>
          <a:p>
            <a:pPr marL="977900" lvl="1" indent="-457200">
              <a:lnSpc>
                <a:spcPct val="120000"/>
              </a:lnSpc>
            </a:pPr>
            <a:r>
              <a:rPr lang="en-US"/>
              <a:t>2. Their blood alcohol level (BAC)</a:t>
            </a:r>
          </a:p>
          <a:p>
            <a:pPr>
              <a:lnSpc>
                <a:spcPct val="120000"/>
              </a:lnSpc>
            </a:pPr>
            <a:endParaRPr lang="en-US" sz="1400"/>
          </a:p>
          <a:p>
            <a:pPr>
              <a:lnSpc>
                <a:spcPct val="120000"/>
              </a:lnSpc>
            </a:pPr>
            <a:r>
              <a:rPr lang="en-US" sz="2000"/>
              <a:t>We are interested in the relationship between the two variables: How is one affected by changes in the other one?</a:t>
            </a:r>
          </a:p>
        </p:txBody>
      </p:sp>
      <p:sp>
        <p:nvSpPr>
          <p:cNvPr id="37966" name="Rectangle 78"/>
          <p:cNvSpPr>
            <a:spLocks noGrp="1" noChangeArrowheads="1"/>
          </p:cNvSpPr>
          <p:nvPr>
            <p:ph type="title"/>
          </p:nvPr>
        </p:nvSpPr>
        <p:spPr/>
        <p:txBody>
          <a:bodyPr/>
          <a:lstStyle/>
          <a:p>
            <a:r>
              <a:rPr lang="en-US" smtClean="0"/>
              <a:t> </a:t>
            </a:r>
          </a:p>
        </p:txBody>
      </p:sp>
      <p:sp>
        <p:nvSpPr>
          <p:cNvPr id="37967" name="Rectangle 79"/>
          <p:cNvSpPr>
            <a:spLocks noGrp="1" noChangeArrowheads="1"/>
          </p:cNvSpPr>
          <p:nvPr>
            <p:ph type="body" idx="1"/>
          </p:nvPr>
        </p:nvSpPr>
        <p:spPr/>
        <p:txBody>
          <a:bodyPr/>
          <a:lstStyle/>
          <a:p>
            <a:pPr>
              <a:buFont typeface="Wingdings" pitchFamily="2" charset="2"/>
              <a:buNone/>
            </a:pP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2531"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12</a:t>
            </a:r>
          </a:p>
        </p:txBody>
      </p:sp>
      <p:sp>
        <p:nvSpPr>
          <p:cNvPr id="2253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2533"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2534"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2535" name="Rectangle 7"/>
          <p:cNvSpPr>
            <a:spLocks noGrp="1" noChangeArrowheads="1"/>
          </p:cNvSpPr>
          <p:nvPr>
            <p:ph type="title"/>
          </p:nvPr>
        </p:nvSpPr>
        <p:spPr>
          <a:noFill/>
        </p:spPr>
        <p:txBody>
          <a:bodyPr/>
          <a:lstStyle/>
          <a:p>
            <a:r>
              <a:rPr lang="en-US" smtClean="0"/>
              <a:t>Examining relationships</a:t>
            </a:r>
          </a:p>
        </p:txBody>
      </p:sp>
      <p:sp>
        <p:nvSpPr>
          <p:cNvPr id="22536" name="Rectangle 8"/>
          <p:cNvSpPr>
            <a:spLocks noGrp="1" noChangeArrowheads="1"/>
          </p:cNvSpPr>
          <p:nvPr>
            <p:ph type="body" idx="1"/>
          </p:nvPr>
        </p:nvSpPr>
        <p:spPr>
          <a:noFill/>
        </p:spPr>
        <p:txBody>
          <a:bodyPr/>
          <a:lstStyle/>
          <a:p>
            <a:r>
              <a:rPr lang="en-US" b="1" smtClean="0"/>
              <a:t>Cor</a:t>
            </a:r>
            <a:r>
              <a:rPr lang="en-US" b="1" smtClean="0">
                <a:solidFill>
                  <a:schemeClr val="tx2"/>
                </a:solidFill>
              </a:rPr>
              <a:t>relation</a:t>
            </a:r>
            <a:r>
              <a:rPr lang="en-US" b="1" smtClean="0"/>
              <a:t>al design- </a:t>
            </a:r>
          </a:p>
          <a:p>
            <a:pPr lvl="1"/>
            <a:r>
              <a:rPr lang="en-US" smtClean="0"/>
              <a:t>observation only</a:t>
            </a:r>
          </a:p>
          <a:p>
            <a:pPr lvl="1"/>
            <a:r>
              <a:rPr lang="en-US" smtClean="0"/>
              <a:t>look for relationship</a:t>
            </a:r>
          </a:p>
          <a:p>
            <a:pPr lvl="1"/>
            <a:r>
              <a:rPr lang="en-US" smtClean="0"/>
              <a:t>does not imply cause</a:t>
            </a:r>
          </a:p>
          <a:p>
            <a:r>
              <a:rPr lang="en-US" b="1" smtClean="0"/>
              <a:t>Experimental design- </a:t>
            </a:r>
            <a:r>
              <a:rPr lang="en-US" smtClean="0"/>
              <a:t>A study where the experimenter actively changes or manipulates one variable and looks for changes in another.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905000"/>
            <a:ext cx="9144000" cy="4953000"/>
          </a:xfrm>
          <a:prstGeom prst="rect">
            <a:avLst/>
          </a:prstGeom>
          <a:solidFill>
            <a:srgbClr val="FFCC66"/>
          </a:solidFill>
          <a:ln w="9525">
            <a:noFill/>
            <a:miter lim="800000"/>
            <a:headEnd/>
            <a:tailEnd/>
          </a:ln>
        </p:spPr>
        <p:txBody>
          <a:bodyPr wrap="none" anchor="ctr"/>
          <a:lstStyle/>
          <a:p>
            <a:endParaRPr lang="en-US"/>
          </a:p>
        </p:txBody>
      </p:sp>
      <p:pic>
        <p:nvPicPr>
          <p:cNvPr id="38915" name="Picture 3"/>
          <p:cNvPicPr>
            <a:picLocks noChangeAspect="1" noChangeArrowheads="1"/>
          </p:cNvPicPr>
          <p:nvPr/>
        </p:nvPicPr>
        <p:blipFill>
          <a:blip r:embed="rId3" cstate="print"/>
          <a:srcRect/>
          <a:stretch>
            <a:fillRect/>
          </a:stretch>
        </p:blipFill>
        <p:spPr bwMode="auto">
          <a:xfrm>
            <a:off x="3352800" y="2074863"/>
            <a:ext cx="5257800" cy="4657725"/>
          </a:xfrm>
          <a:prstGeom prst="rect">
            <a:avLst/>
          </a:prstGeom>
          <a:noFill/>
          <a:ln w="9525">
            <a:noFill/>
            <a:miter lim="800000"/>
            <a:headEnd/>
            <a:tailEnd/>
          </a:ln>
        </p:spPr>
      </p:pic>
      <p:graphicFrame>
        <p:nvGraphicFramePr>
          <p:cNvPr id="1234004" name="Group 84"/>
          <p:cNvGraphicFramePr>
            <a:graphicFrameLocks noGrp="1"/>
          </p:cNvGraphicFramePr>
          <p:nvPr/>
        </p:nvGraphicFramePr>
        <p:xfrm>
          <a:off x="685800" y="2274888"/>
          <a:ext cx="2133600" cy="4292600"/>
        </p:xfrm>
        <a:graphic>
          <a:graphicData uri="http://schemas.openxmlformats.org/drawingml/2006/table">
            <a:tbl>
              <a:tblPr/>
              <a:tblGrid>
                <a:gridCol w="741363">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741362">
                  <a:extLst>
                    <a:ext uri="{9D8B030D-6E8A-4147-A177-3AD203B41FA5}">
                      <a16:colId xmlns:a16="http://schemas.microsoft.com/office/drawing/2014/main" val="20002"/>
                    </a:ext>
                  </a:extLst>
                </a:gridCol>
              </a:tblGrid>
              <a:tr h="377825">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Student</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Beers</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BAC</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0.1</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2</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2</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0.03</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3</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9</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0.19</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6</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7</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0.095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7</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3</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0.07</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5"/>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9</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3</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0.02</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11</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4</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0.07</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13</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0.085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4</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8</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0.12</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5</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3</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0.04</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8</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0.06</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10</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12</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6</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0.1</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2888">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14</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7</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0.09</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1300">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15</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0.01</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7175">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16</a:t>
                      </a: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4</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000" b="0" i="0" u="none" strike="noStrike" cap="none" normalizeH="0" baseline="0" smtClean="0">
                          <a:ln>
                            <a:noFill/>
                          </a:ln>
                          <a:solidFill>
                            <a:srgbClr val="000000"/>
                          </a:solidFill>
                          <a:effectLst/>
                          <a:latin typeface="Arial" charset="0"/>
                        </a:rPr>
                        <a:t>0.05</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38990" name="Rectangle 79"/>
          <p:cNvSpPr>
            <a:spLocks noGrp="1" noChangeArrowheads="1"/>
          </p:cNvSpPr>
          <p:nvPr>
            <p:ph type="body" idx="1"/>
          </p:nvPr>
        </p:nvSpPr>
        <p:spPr>
          <a:xfrm>
            <a:off x="457200" y="228600"/>
            <a:ext cx="8229600" cy="1371600"/>
          </a:xfrm>
        </p:spPr>
        <p:txBody>
          <a:bodyPr/>
          <a:lstStyle/>
          <a:p>
            <a:pPr marL="0" indent="0">
              <a:lnSpc>
                <a:spcPct val="120000"/>
              </a:lnSpc>
              <a:buFont typeface="Wingdings" pitchFamily="2" charset="2"/>
              <a:buNone/>
            </a:pPr>
            <a:r>
              <a:rPr lang="en-US" smtClean="0">
                <a:cs typeface="Times New Roman" pitchFamily="18" charset="0"/>
              </a:rPr>
              <a:t>In a </a:t>
            </a:r>
            <a:r>
              <a:rPr lang="en-US" b="1" smtClean="0">
                <a:cs typeface="Times New Roman" pitchFamily="18" charset="0"/>
              </a:rPr>
              <a:t>scatterplot</a:t>
            </a:r>
            <a:r>
              <a:rPr lang="en-US" smtClean="0">
                <a:cs typeface="Times New Roman" pitchFamily="18" charset="0"/>
              </a:rPr>
              <a:t> one axis is used to represent each of the variables, and the data are plotted as points on the graph. </a:t>
            </a:r>
            <a:endParaRPr lang="en-US" smtClean="0"/>
          </a:p>
        </p:txBody>
      </p:sp>
      <p:sp>
        <p:nvSpPr>
          <p:cNvPr id="38991" name="Rectangle 81"/>
          <p:cNvSpPr>
            <a:spLocks noChangeArrowheads="1"/>
          </p:cNvSpPr>
          <p:nvPr/>
        </p:nvSpPr>
        <p:spPr bwMode="auto">
          <a:xfrm>
            <a:off x="381000" y="76200"/>
            <a:ext cx="8305800" cy="152400"/>
          </a:xfrm>
          <a:prstGeom prst="rect">
            <a:avLst/>
          </a:prstGeom>
          <a:gradFill rotWithShape="1">
            <a:gsLst>
              <a:gs pos="0">
                <a:srgbClr val="00CC99"/>
              </a:gs>
              <a:gs pos="100000">
                <a:srgbClr val="97EAD5"/>
              </a:gs>
            </a:gsLst>
            <a:lin ang="0" scaled="1"/>
          </a:gradFill>
          <a:ln w="9525">
            <a:noFill/>
            <a:miter lim="800000"/>
            <a:headEnd/>
            <a:tailEnd/>
          </a:ln>
        </p:spPr>
        <p:txBody>
          <a:bodyPr wrap="none" anchor="ctr"/>
          <a:lstStyle/>
          <a:p>
            <a:endParaRPr lang="en-US"/>
          </a:p>
        </p:txBody>
      </p:sp>
      <p:grpSp>
        <p:nvGrpSpPr>
          <p:cNvPr id="2" name="Group 87"/>
          <p:cNvGrpSpPr>
            <a:grpSpLocks/>
          </p:cNvGrpSpPr>
          <p:nvPr/>
        </p:nvGrpSpPr>
        <p:grpSpPr bwMode="auto">
          <a:xfrm>
            <a:off x="2819400" y="3810000"/>
            <a:ext cx="2438400" cy="1270000"/>
            <a:chOff x="1776" y="2400"/>
            <a:chExt cx="1536" cy="800"/>
          </a:xfrm>
        </p:grpSpPr>
        <p:sp>
          <p:nvSpPr>
            <p:cNvPr id="38994" name="Line 85"/>
            <p:cNvSpPr>
              <a:spLocks noChangeShapeType="1"/>
            </p:cNvSpPr>
            <p:nvPr/>
          </p:nvSpPr>
          <p:spPr bwMode="auto">
            <a:xfrm>
              <a:off x="1776" y="2400"/>
              <a:ext cx="1392" cy="672"/>
            </a:xfrm>
            <a:prstGeom prst="line">
              <a:avLst/>
            </a:prstGeom>
            <a:noFill/>
            <a:ln w="28575">
              <a:solidFill>
                <a:srgbClr val="000000"/>
              </a:solidFill>
              <a:round/>
              <a:headEnd/>
              <a:tailEnd type="triangle" w="med" len="med"/>
            </a:ln>
          </p:spPr>
          <p:txBody>
            <a:bodyPr/>
            <a:lstStyle/>
            <a:p>
              <a:endParaRPr lang="en-US"/>
            </a:p>
          </p:txBody>
        </p:sp>
        <p:sp>
          <p:nvSpPr>
            <p:cNvPr id="38995" name="Oval 86"/>
            <p:cNvSpPr>
              <a:spLocks noChangeArrowheads="1"/>
            </p:cNvSpPr>
            <p:nvPr/>
          </p:nvSpPr>
          <p:spPr bwMode="auto">
            <a:xfrm>
              <a:off x="3120" y="3008"/>
              <a:ext cx="192" cy="192"/>
            </a:xfrm>
            <a:prstGeom prst="ellipse">
              <a:avLst/>
            </a:prstGeom>
            <a:solidFill>
              <a:srgbClr val="00FFFF">
                <a:alpha val="20000"/>
              </a:srgbClr>
            </a:solidFill>
            <a:ln w="9525">
              <a:solidFill>
                <a:schemeClr val="tx1"/>
              </a:solidFill>
              <a:round/>
              <a:headEnd/>
              <a:tailEnd/>
            </a:ln>
          </p:spPr>
          <p:txBody>
            <a:bodyPr wrap="none" anchor="ctr"/>
            <a:lstStyle/>
            <a:p>
              <a:endParaRPr lang="en-US"/>
            </a:p>
          </p:txBody>
        </p:sp>
      </p:grpSp>
      <p:sp>
        <p:nvSpPr>
          <p:cNvPr id="38993" name="Title 10"/>
          <p:cNvSpPr>
            <a:spLocks noGrp="1"/>
          </p:cNvSpPr>
          <p:nvPr>
            <p:ph type="title"/>
          </p:nvPr>
        </p:nvSpPr>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3048000"/>
            <a:ext cx="9144000" cy="3810000"/>
            <a:chOff x="0" y="1920"/>
            <a:chExt cx="5760" cy="2400"/>
          </a:xfrm>
        </p:grpSpPr>
        <p:sp>
          <p:nvSpPr>
            <p:cNvPr id="4103" name="Rectangle 11"/>
            <p:cNvSpPr>
              <a:spLocks noChangeArrowheads="1"/>
            </p:cNvSpPr>
            <p:nvPr/>
          </p:nvSpPr>
          <p:spPr bwMode="auto">
            <a:xfrm>
              <a:off x="0" y="1920"/>
              <a:ext cx="5760" cy="2400"/>
            </a:xfrm>
            <a:prstGeom prst="rect">
              <a:avLst/>
            </a:prstGeom>
            <a:solidFill>
              <a:srgbClr val="FFCC66"/>
            </a:solidFill>
            <a:ln w="9525">
              <a:noFill/>
              <a:miter lim="800000"/>
              <a:headEnd/>
              <a:tailEnd/>
            </a:ln>
          </p:spPr>
          <p:txBody>
            <a:bodyPr wrap="none" anchor="ctr"/>
            <a:lstStyle/>
            <a:p>
              <a:endParaRPr lang="en-US"/>
            </a:p>
          </p:txBody>
        </p:sp>
        <p:sp>
          <p:nvSpPr>
            <p:cNvPr id="4104" name="Rectangle 2"/>
            <p:cNvSpPr>
              <a:spLocks noChangeArrowheads="1"/>
            </p:cNvSpPr>
            <p:nvPr/>
          </p:nvSpPr>
          <p:spPr bwMode="auto">
            <a:xfrm>
              <a:off x="1968" y="3938"/>
              <a:ext cx="2564" cy="334"/>
            </a:xfrm>
            <a:prstGeom prst="rect">
              <a:avLst/>
            </a:prstGeom>
            <a:noFill/>
            <a:ln w="9525">
              <a:noFill/>
              <a:miter lim="800000"/>
              <a:headEnd/>
              <a:tailEnd/>
            </a:ln>
          </p:spPr>
          <p:txBody>
            <a:bodyPr wrap="none">
              <a:spAutoFit/>
            </a:bodyPr>
            <a:lstStyle/>
            <a:p>
              <a:pPr algn="ctr">
                <a:lnSpc>
                  <a:spcPct val="80000"/>
                </a:lnSpc>
              </a:pPr>
              <a:r>
                <a:rPr lang="en-US" b="1">
                  <a:solidFill>
                    <a:srgbClr val="333399"/>
                  </a:solidFill>
                </a:rPr>
                <a:t>Explanatory (independent) variable:</a:t>
              </a:r>
            </a:p>
            <a:p>
              <a:pPr algn="ctr">
                <a:lnSpc>
                  <a:spcPct val="80000"/>
                </a:lnSpc>
              </a:pPr>
              <a:r>
                <a:rPr lang="en-US" b="1"/>
                <a:t> </a:t>
              </a:r>
              <a:r>
                <a:rPr lang="en-US" i="1"/>
                <a:t>number of beers</a:t>
              </a:r>
            </a:p>
          </p:txBody>
        </p:sp>
        <p:graphicFrame>
          <p:nvGraphicFramePr>
            <p:cNvPr id="4098" name="Object 2"/>
            <p:cNvGraphicFramePr>
              <a:graphicFrameLocks noChangeAspect="1"/>
            </p:cNvGraphicFramePr>
            <p:nvPr/>
          </p:nvGraphicFramePr>
          <p:xfrm>
            <a:off x="1920" y="1961"/>
            <a:ext cx="2640" cy="1909"/>
          </p:xfrm>
          <a:graphic>
            <a:graphicData uri="http://schemas.openxmlformats.org/presentationml/2006/ole">
              <mc:AlternateContent xmlns:mc="http://schemas.openxmlformats.org/markup-compatibility/2006">
                <mc:Choice xmlns:v="urn:schemas-microsoft-com:vml" Requires="v">
                  <p:oleObj spid="_x0000_s4109" name="Worksheet" r:id="rId4" imgW="7239000" imgH="4857902" progId="Excel.Sheet.8">
                    <p:embed/>
                  </p:oleObj>
                </mc:Choice>
                <mc:Fallback>
                  <p:oleObj name="Worksheet" r:id="rId4" imgW="7239000" imgH="4857902"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4762" t="7689" r="4762" b="1962"/>
                        <a:stretch>
                          <a:fillRect/>
                        </a:stretch>
                      </p:blipFill>
                      <p:spPr bwMode="auto">
                        <a:xfrm>
                          <a:off x="1920" y="1961"/>
                          <a:ext cx="2640" cy="1909"/>
                        </a:xfrm>
                        <a:prstGeom prst="rect">
                          <a:avLst/>
                        </a:prstGeom>
                        <a:noFill/>
                        <a:extLst>
                          <a:ext uri="{909E8E84-426E-40DD-AFC4-6F175D3DCCD1}">
                            <a14:hiddenFill xmlns:a14="http://schemas.microsoft.com/office/drawing/2010/main">
                              <a:solidFill>
                                <a:srgbClr val="FFCC66"/>
                              </a:solidFill>
                            </a14:hiddenFill>
                          </a:ext>
                        </a:extLst>
                      </p:spPr>
                    </p:pic>
                  </p:oleObj>
                </mc:Fallback>
              </mc:AlternateContent>
            </a:graphicData>
          </a:graphic>
        </p:graphicFrame>
        <p:sp>
          <p:nvSpPr>
            <p:cNvPr id="4105" name="Rectangle 4"/>
            <p:cNvSpPr>
              <a:spLocks noChangeArrowheads="1"/>
            </p:cNvSpPr>
            <p:nvPr/>
          </p:nvSpPr>
          <p:spPr bwMode="auto">
            <a:xfrm>
              <a:off x="768" y="2284"/>
              <a:ext cx="1004" cy="1098"/>
            </a:xfrm>
            <a:prstGeom prst="rect">
              <a:avLst/>
            </a:prstGeom>
            <a:noFill/>
            <a:ln w="9525">
              <a:noFill/>
              <a:miter lim="800000"/>
              <a:headEnd/>
              <a:tailEnd/>
            </a:ln>
          </p:spPr>
          <p:txBody>
            <a:bodyPr wrap="none">
              <a:spAutoFit/>
            </a:bodyPr>
            <a:lstStyle/>
            <a:p>
              <a:pPr>
                <a:lnSpc>
                  <a:spcPct val="120000"/>
                </a:lnSpc>
              </a:pPr>
              <a:r>
                <a:rPr lang="en-US" b="1">
                  <a:solidFill>
                    <a:srgbClr val="333399"/>
                  </a:solidFill>
                </a:rPr>
                <a:t>Response </a:t>
              </a:r>
            </a:p>
            <a:p>
              <a:pPr>
                <a:lnSpc>
                  <a:spcPct val="120000"/>
                </a:lnSpc>
              </a:pPr>
              <a:r>
                <a:rPr lang="en-US" b="1">
                  <a:solidFill>
                    <a:srgbClr val="333399"/>
                  </a:solidFill>
                </a:rPr>
                <a:t>(dependent) </a:t>
              </a:r>
            </a:p>
            <a:p>
              <a:pPr>
                <a:lnSpc>
                  <a:spcPct val="120000"/>
                </a:lnSpc>
              </a:pPr>
              <a:r>
                <a:rPr lang="en-US" b="1">
                  <a:solidFill>
                    <a:srgbClr val="333399"/>
                  </a:solidFill>
                </a:rPr>
                <a:t>variable:</a:t>
              </a:r>
            </a:p>
            <a:p>
              <a:pPr>
                <a:lnSpc>
                  <a:spcPct val="120000"/>
                </a:lnSpc>
              </a:pPr>
              <a:r>
                <a:rPr lang="en-US" i="1"/>
                <a:t>blood alcohol </a:t>
              </a:r>
            </a:p>
            <a:p>
              <a:pPr>
                <a:lnSpc>
                  <a:spcPct val="120000"/>
                </a:lnSpc>
              </a:pPr>
              <a:r>
                <a:rPr lang="en-US" i="1"/>
                <a:t>content</a:t>
              </a:r>
            </a:p>
          </p:txBody>
        </p:sp>
        <p:sp>
          <p:nvSpPr>
            <p:cNvPr id="4106" name="Text Box 5"/>
            <p:cNvSpPr txBox="1">
              <a:spLocks noChangeArrowheads="1"/>
            </p:cNvSpPr>
            <p:nvPr/>
          </p:nvSpPr>
          <p:spPr bwMode="auto">
            <a:xfrm>
              <a:off x="2216" y="3638"/>
              <a:ext cx="205" cy="250"/>
            </a:xfrm>
            <a:prstGeom prst="rect">
              <a:avLst/>
            </a:prstGeom>
            <a:noFill/>
            <a:ln w="9525">
              <a:noFill/>
              <a:miter lim="800000"/>
              <a:headEnd/>
              <a:tailEnd/>
            </a:ln>
          </p:spPr>
          <p:txBody>
            <a:bodyPr wrap="none">
              <a:spAutoFit/>
            </a:bodyPr>
            <a:lstStyle/>
            <a:p>
              <a:pPr algn="ctr"/>
              <a:r>
                <a:rPr lang="en-US" sz="2000" b="1"/>
                <a:t>x</a:t>
              </a:r>
            </a:p>
          </p:txBody>
        </p:sp>
        <p:sp>
          <p:nvSpPr>
            <p:cNvPr id="4107" name="Text Box 6"/>
            <p:cNvSpPr txBox="1">
              <a:spLocks noChangeArrowheads="1"/>
            </p:cNvSpPr>
            <p:nvPr/>
          </p:nvSpPr>
          <p:spPr bwMode="auto">
            <a:xfrm>
              <a:off x="1928" y="3426"/>
              <a:ext cx="205" cy="250"/>
            </a:xfrm>
            <a:prstGeom prst="rect">
              <a:avLst/>
            </a:prstGeom>
            <a:noFill/>
            <a:ln w="9525">
              <a:noFill/>
              <a:miter lim="800000"/>
              <a:headEnd/>
              <a:tailEnd/>
            </a:ln>
          </p:spPr>
          <p:txBody>
            <a:bodyPr wrap="none">
              <a:spAutoFit/>
            </a:bodyPr>
            <a:lstStyle/>
            <a:p>
              <a:pPr algn="ctr"/>
              <a:r>
                <a:rPr lang="en-US" sz="2000" b="1"/>
                <a:t>y</a:t>
              </a:r>
            </a:p>
          </p:txBody>
        </p:sp>
      </p:grpSp>
      <p:sp>
        <p:nvSpPr>
          <p:cNvPr id="4100" name="Rectangle 7"/>
          <p:cNvSpPr>
            <a:spLocks noGrp="1" noChangeArrowheads="1"/>
          </p:cNvSpPr>
          <p:nvPr>
            <p:ph type="title"/>
          </p:nvPr>
        </p:nvSpPr>
        <p:spPr>
          <a:xfrm>
            <a:off x="457200" y="228600"/>
            <a:ext cx="8458200" cy="762000"/>
          </a:xfrm>
        </p:spPr>
        <p:txBody>
          <a:bodyPr/>
          <a:lstStyle/>
          <a:p>
            <a:r>
              <a:rPr lang="en-US" sz="2800" b="1" smtClean="0">
                <a:solidFill>
                  <a:srgbClr val="333399"/>
                </a:solidFill>
              </a:rPr>
              <a:t>Explanatory and response variables</a:t>
            </a:r>
          </a:p>
        </p:txBody>
      </p:sp>
      <p:sp>
        <p:nvSpPr>
          <p:cNvPr id="4101" name="Rectangle 8"/>
          <p:cNvSpPr>
            <a:spLocks noGrp="1" noChangeArrowheads="1"/>
          </p:cNvSpPr>
          <p:nvPr>
            <p:ph type="body" idx="1"/>
          </p:nvPr>
        </p:nvSpPr>
        <p:spPr>
          <a:xfrm>
            <a:off x="457200" y="990600"/>
            <a:ext cx="8229600" cy="2057400"/>
          </a:xfrm>
        </p:spPr>
        <p:txBody>
          <a:bodyPr/>
          <a:lstStyle/>
          <a:p>
            <a:pPr marL="0" indent="0">
              <a:lnSpc>
                <a:spcPct val="120000"/>
              </a:lnSpc>
              <a:buFont typeface="Wingdings" pitchFamily="2" charset="2"/>
              <a:buNone/>
            </a:pPr>
            <a:r>
              <a:rPr lang="en-US" smtClean="0"/>
              <a:t>A </a:t>
            </a:r>
            <a:r>
              <a:rPr lang="en-US" b="1" smtClean="0"/>
              <a:t>response variable </a:t>
            </a:r>
            <a:r>
              <a:rPr lang="en-US" smtClean="0"/>
              <a:t>measures or records an outcome of a study. An </a:t>
            </a:r>
            <a:r>
              <a:rPr lang="en-US" b="1" smtClean="0"/>
              <a:t>explanatory variable </a:t>
            </a:r>
            <a:r>
              <a:rPr lang="en-US" smtClean="0"/>
              <a:t>explains changes in the response variable.</a:t>
            </a:r>
          </a:p>
          <a:p>
            <a:pPr marL="0" indent="0">
              <a:lnSpc>
                <a:spcPct val="120000"/>
              </a:lnSpc>
              <a:buFont typeface="Wingdings" pitchFamily="2" charset="2"/>
              <a:buNone/>
            </a:pPr>
            <a:endParaRPr lang="en-US" sz="1400" smtClean="0"/>
          </a:p>
        </p:txBody>
      </p:sp>
      <p:sp>
        <p:nvSpPr>
          <p:cNvPr id="4102" name="Rectangle 10"/>
          <p:cNvSpPr>
            <a:spLocks noChangeArrowheads="1"/>
          </p:cNvSpPr>
          <p:nvPr/>
        </p:nvSpPr>
        <p:spPr bwMode="auto">
          <a:xfrm>
            <a:off x="381000" y="76200"/>
            <a:ext cx="8305800" cy="152400"/>
          </a:xfrm>
          <a:prstGeom prst="rect">
            <a:avLst/>
          </a:prstGeom>
          <a:gradFill rotWithShape="1">
            <a:gsLst>
              <a:gs pos="0">
                <a:srgbClr val="00CC99"/>
              </a:gs>
              <a:gs pos="100000">
                <a:srgbClr val="97EAD5"/>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3048000"/>
            <a:ext cx="9144000" cy="3810000"/>
            <a:chOff x="0" y="1920"/>
            <a:chExt cx="5760" cy="2400"/>
          </a:xfrm>
        </p:grpSpPr>
        <p:sp>
          <p:nvSpPr>
            <p:cNvPr id="5127" name="Rectangle 11"/>
            <p:cNvSpPr>
              <a:spLocks noChangeArrowheads="1"/>
            </p:cNvSpPr>
            <p:nvPr/>
          </p:nvSpPr>
          <p:spPr bwMode="auto">
            <a:xfrm>
              <a:off x="0" y="1920"/>
              <a:ext cx="5760" cy="2400"/>
            </a:xfrm>
            <a:prstGeom prst="rect">
              <a:avLst/>
            </a:prstGeom>
            <a:solidFill>
              <a:srgbClr val="FFCC66"/>
            </a:solidFill>
            <a:ln w="9525">
              <a:noFill/>
              <a:miter lim="800000"/>
              <a:headEnd/>
              <a:tailEnd/>
            </a:ln>
          </p:spPr>
          <p:txBody>
            <a:bodyPr wrap="none" anchor="ctr"/>
            <a:lstStyle/>
            <a:p>
              <a:endParaRPr lang="en-US"/>
            </a:p>
          </p:txBody>
        </p:sp>
        <p:sp>
          <p:nvSpPr>
            <p:cNvPr id="5128" name="Rectangle 2"/>
            <p:cNvSpPr>
              <a:spLocks noChangeArrowheads="1"/>
            </p:cNvSpPr>
            <p:nvPr/>
          </p:nvSpPr>
          <p:spPr bwMode="auto">
            <a:xfrm>
              <a:off x="1968" y="3938"/>
              <a:ext cx="2564" cy="334"/>
            </a:xfrm>
            <a:prstGeom prst="rect">
              <a:avLst/>
            </a:prstGeom>
            <a:noFill/>
            <a:ln w="9525">
              <a:noFill/>
              <a:miter lim="800000"/>
              <a:headEnd/>
              <a:tailEnd/>
            </a:ln>
          </p:spPr>
          <p:txBody>
            <a:bodyPr wrap="none">
              <a:spAutoFit/>
            </a:bodyPr>
            <a:lstStyle/>
            <a:p>
              <a:pPr algn="ctr">
                <a:lnSpc>
                  <a:spcPct val="80000"/>
                </a:lnSpc>
              </a:pPr>
              <a:r>
                <a:rPr lang="en-US" b="1">
                  <a:solidFill>
                    <a:srgbClr val="333399"/>
                  </a:solidFill>
                </a:rPr>
                <a:t>Explanatory (independent) variable:</a:t>
              </a:r>
            </a:p>
            <a:p>
              <a:pPr algn="ctr">
                <a:lnSpc>
                  <a:spcPct val="80000"/>
                </a:lnSpc>
              </a:pPr>
              <a:r>
                <a:rPr lang="en-US" b="1"/>
                <a:t> </a:t>
              </a:r>
              <a:r>
                <a:rPr lang="en-US" i="1"/>
                <a:t>number of beers</a:t>
              </a:r>
            </a:p>
          </p:txBody>
        </p:sp>
        <p:graphicFrame>
          <p:nvGraphicFramePr>
            <p:cNvPr id="5122" name="Object 2"/>
            <p:cNvGraphicFramePr>
              <a:graphicFrameLocks noChangeAspect="1"/>
            </p:cNvGraphicFramePr>
            <p:nvPr/>
          </p:nvGraphicFramePr>
          <p:xfrm>
            <a:off x="1920" y="1961"/>
            <a:ext cx="2640" cy="1909"/>
          </p:xfrm>
          <a:graphic>
            <a:graphicData uri="http://schemas.openxmlformats.org/presentationml/2006/ole">
              <mc:AlternateContent xmlns:mc="http://schemas.openxmlformats.org/markup-compatibility/2006">
                <mc:Choice xmlns:v="urn:schemas-microsoft-com:vml" Requires="v">
                  <p:oleObj spid="_x0000_s5133" name="Worksheet" r:id="rId4" imgW="7239000" imgH="4857902" progId="Excel.Sheet.8">
                    <p:embed/>
                  </p:oleObj>
                </mc:Choice>
                <mc:Fallback>
                  <p:oleObj name="Worksheet" r:id="rId4" imgW="7239000" imgH="4857902"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4762" t="7689" r="4762" b="1962"/>
                        <a:stretch>
                          <a:fillRect/>
                        </a:stretch>
                      </p:blipFill>
                      <p:spPr bwMode="auto">
                        <a:xfrm>
                          <a:off x="1920" y="1961"/>
                          <a:ext cx="2640" cy="1909"/>
                        </a:xfrm>
                        <a:prstGeom prst="rect">
                          <a:avLst/>
                        </a:prstGeom>
                        <a:noFill/>
                        <a:extLst>
                          <a:ext uri="{909E8E84-426E-40DD-AFC4-6F175D3DCCD1}">
                            <a14:hiddenFill xmlns:a14="http://schemas.microsoft.com/office/drawing/2010/main">
                              <a:solidFill>
                                <a:srgbClr val="FFCC66"/>
                              </a:solidFill>
                            </a14:hiddenFill>
                          </a:ext>
                        </a:extLst>
                      </p:spPr>
                    </p:pic>
                  </p:oleObj>
                </mc:Fallback>
              </mc:AlternateContent>
            </a:graphicData>
          </a:graphic>
        </p:graphicFrame>
        <p:sp>
          <p:nvSpPr>
            <p:cNvPr id="5129" name="Rectangle 4"/>
            <p:cNvSpPr>
              <a:spLocks noChangeArrowheads="1"/>
            </p:cNvSpPr>
            <p:nvPr/>
          </p:nvSpPr>
          <p:spPr bwMode="auto">
            <a:xfrm>
              <a:off x="768" y="2284"/>
              <a:ext cx="1004" cy="1098"/>
            </a:xfrm>
            <a:prstGeom prst="rect">
              <a:avLst/>
            </a:prstGeom>
            <a:noFill/>
            <a:ln w="9525">
              <a:noFill/>
              <a:miter lim="800000"/>
              <a:headEnd/>
              <a:tailEnd/>
            </a:ln>
          </p:spPr>
          <p:txBody>
            <a:bodyPr wrap="none">
              <a:spAutoFit/>
            </a:bodyPr>
            <a:lstStyle/>
            <a:p>
              <a:pPr>
                <a:lnSpc>
                  <a:spcPct val="120000"/>
                </a:lnSpc>
              </a:pPr>
              <a:r>
                <a:rPr lang="en-US" b="1">
                  <a:solidFill>
                    <a:srgbClr val="333399"/>
                  </a:solidFill>
                </a:rPr>
                <a:t>Response </a:t>
              </a:r>
            </a:p>
            <a:p>
              <a:pPr>
                <a:lnSpc>
                  <a:spcPct val="120000"/>
                </a:lnSpc>
              </a:pPr>
              <a:r>
                <a:rPr lang="en-US" b="1">
                  <a:solidFill>
                    <a:srgbClr val="333399"/>
                  </a:solidFill>
                </a:rPr>
                <a:t>(dependent) </a:t>
              </a:r>
            </a:p>
            <a:p>
              <a:pPr>
                <a:lnSpc>
                  <a:spcPct val="120000"/>
                </a:lnSpc>
              </a:pPr>
              <a:r>
                <a:rPr lang="en-US" b="1">
                  <a:solidFill>
                    <a:srgbClr val="333399"/>
                  </a:solidFill>
                </a:rPr>
                <a:t>variable:</a:t>
              </a:r>
            </a:p>
            <a:p>
              <a:pPr>
                <a:lnSpc>
                  <a:spcPct val="120000"/>
                </a:lnSpc>
              </a:pPr>
              <a:r>
                <a:rPr lang="en-US" i="1"/>
                <a:t>blood alcohol </a:t>
              </a:r>
            </a:p>
            <a:p>
              <a:pPr>
                <a:lnSpc>
                  <a:spcPct val="120000"/>
                </a:lnSpc>
              </a:pPr>
              <a:r>
                <a:rPr lang="en-US" i="1"/>
                <a:t>content</a:t>
              </a:r>
            </a:p>
          </p:txBody>
        </p:sp>
        <p:sp>
          <p:nvSpPr>
            <p:cNvPr id="5130" name="Text Box 5"/>
            <p:cNvSpPr txBox="1">
              <a:spLocks noChangeArrowheads="1"/>
            </p:cNvSpPr>
            <p:nvPr/>
          </p:nvSpPr>
          <p:spPr bwMode="auto">
            <a:xfrm>
              <a:off x="2216" y="3638"/>
              <a:ext cx="205" cy="250"/>
            </a:xfrm>
            <a:prstGeom prst="rect">
              <a:avLst/>
            </a:prstGeom>
            <a:noFill/>
            <a:ln w="9525">
              <a:noFill/>
              <a:miter lim="800000"/>
              <a:headEnd/>
              <a:tailEnd/>
            </a:ln>
          </p:spPr>
          <p:txBody>
            <a:bodyPr wrap="none">
              <a:spAutoFit/>
            </a:bodyPr>
            <a:lstStyle/>
            <a:p>
              <a:pPr algn="ctr"/>
              <a:r>
                <a:rPr lang="en-US" sz="2000" b="1"/>
                <a:t>x</a:t>
              </a:r>
            </a:p>
          </p:txBody>
        </p:sp>
        <p:sp>
          <p:nvSpPr>
            <p:cNvPr id="5131" name="Text Box 6"/>
            <p:cNvSpPr txBox="1">
              <a:spLocks noChangeArrowheads="1"/>
            </p:cNvSpPr>
            <p:nvPr/>
          </p:nvSpPr>
          <p:spPr bwMode="auto">
            <a:xfrm>
              <a:off x="1928" y="3426"/>
              <a:ext cx="205" cy="250"/>
            </a:xfrm>
            <a:prstGeom prst="rect">
              <a:avLst/>
            </a:prstGeom>
            <a:noFill/>
            <a:ln w="9525">
              <a:noFill/>
              <a:miter lim="800000"/>
              <a:headEnd/>
              <a:tailEnd/>
            </a:ln>
          </p:spPr>
          <p:txBody>
            <a:bodyPr wrap="none">
              <a:spAutoFit/>
            </a:bodyPr>
            <a:lstStyle/>
            <a:p>
              <a:pPr algn="ctr"/>
              <a:r>
                <a:rPr lang="en-US" sz="2000" b="1"/>
                <a:t>y</a:t>
              </a:r>
            </a:p>
          </p:txBody>
        </p:sp>
      </p:grpSp>
      <p:sp>
        <p:nvSpPr>
          <p:cNvPr id="5124" name="Rectangle 7"/>
          <p:cNvSpPr>
            <a:spLocks noGrp="1" noChangeArrowheads="1"/>
          </p:cNvSpPr>
          <p:nvPr>
            <p:ph type="title"/>
          </p:nvPr>
        </p:nvSpPr>
        <p:spPr>
          <a:xfrm>
            <a:off x="457200" y="228600"/>
            <a:ext cx="8458200" cy="762000"/>
          </a:xfrm>
        </p:spPr>
        <p:txBody>
          <a:bodyPr/>
          <a:lstStyle/>
          <a:p>
            <a:r>
              <a:rPr lang="en-US" sz="2800" b="1" smtClean="0">
                <a:solidFill>
                  <a:srgbClr val="333399"/>
                </a:solidFill>
              </a:rPr>
              <a:t>Explanatory and response variables</a:t>
            </a:r>
          </a:p>
        </p:txBody>
      </p:sp>
      <p:sp>
        <p:nvSpPr>
          <p:cNvPr id="5125" name="Rectangle 8"/>
          <p:cNvSpPr>
            <a:spLocks noGrp="1" noChangeArrowheads="1"/>
          </p:cNvSpPr>
          <p:nvPr>
            <p:ph type="body" idx="1"/>
          </p:nvPr>
        </p:nvSpPr>
        <p:spPr>
          <a:xfrm>
            <a:off x="457200" y="990600"/>
            <a:ext cx="8458200" cy="2057400"/>
          </a:xfrm>
        </p:spPr>
        <p:txBody>
          <a:bodyPr/>
          <a:lstStyle/>
          <a:p>
            <a:pPr marL="0" indent="0">
              <a:lnSpc>
                <a:spcPct val="120000"/>
              </a:lnSpc>
              <a:buFont typeface="Wingdings" pitchFamily="2" charset="2"/>
              <a:buNone/>
            </a:pPr>
            <a:r>
              <a:rPr lang="en-US" smtClean="0">
                <a:cs typeface="Times New Roman" pitchFamily="18" charset="0"/>
              </a:rPr>
              <a:t>Typically, the </a:t>
            </a:r>
            <a:r>
              <a:rPr lang="en-US" b="1" smtClean="0">
                <a:cs typeface="Times New Roman" pitchFamily="18" charset="0"/>
              </a:rPr>
              <a:t>explanatory</a:t>
            </a:r>
            <a:r>
              <a:rPr lang="en-US" b="1" i="1" smtClean="0">
                <a:cs typeface="Times New Roman" pitchFamily="18" charset="0"/>
              </a:rPr>
              <a:t> </a:t>
            </a:r>
            <a:r>
              <a:rPr lang="en-US" smtClean="0">
                <a:cs typeface="Times New Roman" pitchFamily="18" charset="0"/>
              </a:rPr>
              <a:t>or</a:t>
            </a:r>
            <a:r>
              <a:rPr lang="en-US" b="1" i="1" smtClean="0">
                <a:cs typeface="Times New Roman" pitchFamily="18" charset="0"/>
              </a:rPr>
              <a:t> </a:t>
            </a:r>
            <a:r>
              <a:rPr lang="en-US" b="1" smtClean="0">
                <a:cs typeface="Times New Roman" pitchFamily="18" charset="0"/>
              </a:rPr>
              <a:t>independent variable</a:t>
            </a:r>
            <a:r>
              <a:rPr lang="en-US" smtClean="0">
                <a:cs typeface="Times New Roman" pitchFamily="18" charset="0"/>
              </a:rPr>
              <a:t> is plotted on the </a:t>
            </a:r>
            <a:r>
              <a:rPr lang="en-US" i="1" smtClean="0">
                <a:cs typeface="Times New Roman" pitchFamily="18" charset="0"/>
              </a:rPr>
              <a:t>x</a:t>
            </a:r>
            <a:r>
              <a:rPr lang="en-US" smtClean="0">
                <a:cs typeface="Times New Roman" pitchFamily="18" charset="0"/>
              </a:rPr>
              <a:t> axis and the </a:t>
            </a:r>
            <a:r>
              <a:rPr lang="en-US" b="1" smtClean="0">
                <a:cs typeface="Times New Roman" pitchFamily="18" charset="0"/>
              </a:rPr>
              <a:t>response</a:t>
            </a:r>
            <a:r>
              <a:rPr lang="en-US" b="1" i="1" smtClean="0">
                <a:cs typeface="Times New Roman" pitchFamily="18" charset="0"/>
              </a:rPr>
              <a:t> </a:t>
            </a:r>
            <a:r>
              <a:rPr lang="en-US" smtClean="0">
                <a:cs typeface="Times New Roman" pitchFamily="18" charset="0"/>
              </a:rPr>
              <a:t>or</a:t>
            </a:r>
            <a:r>
              <a:rPr lang="en-US" b="1" i="1" smtClean="0">
                <a:cs typeface="Times New Roman" pitchFamily="18" charset="0"/>
              </a:rPr>
              <a:t> </a:t>
            </a:r>
            <a:r>
              <a:rPr lang="en-US" b="1" smtClean="0">
                <a:cs typeface="Times New Roman" pitchFamily="18" charset="0"/>
              </a:rPr>
              <a:t>dependent variable</a:t>
            </a:r>
            <a:r>
              <a:rPr lang="en-US" smtClean="0">
                <a:cs typeface="Times New Roman" pitchFamily="18" charset="0"/>
              </a:rPr>
              <a:t> is plotted on the </a:t>
            </a:r>
            <a:r>
              <a:rPr lang="en-US" i="1" smtClean="0">
                <a:cs typeface="Times New Roman" pitchFamily="18" charset="0"/>
              </a:rPr>
              <a:t>y</a:t>
            </a:r>
            <a:r>
              <a:rPr lang="en-US" smtClean="0">
                <a:cs typeface="Times New Roman" pitchFamily="18" charset="0"/>
              </a:rPr>
              <a:t> axis.</a:t>
            </a:r>
          </a:p>
          <a:p>
            <a:pPr marL="0" indent="0">
              <a:lnSpc>
                <a:spcPct val="120000"/>
              </a:lnSpc>
              <a:buFont typeface="Wingdings" pitchFamily="2" charset="2"/>
              <a:buNone/>
            </a:pPr>
            <a:endParaRPr lang="en-US" sz="1400" smtClean="0"/>
          </a:p>
        </p:txBody>
      </p:sp>
      <p:sp>
        <p:nvSpPr>
          <p:cNvPr id="5126" name="Rectangle 10"/>
          <p:cNvSpPr>
            <a:spLocks noChangeArrowheads="1"/>
          </p:cNvSpPr>
          <p:nvPr/>
        </p:nvSpPr>
        <p:spPr bwMode="auto">
          <a:xfrm>
            <a:off x="381000" y="76200"/>
            <a:ext cx="8305800" cy="152400"/>
          </a:xfrm>
          <a:prstGeom prst="rect">
            <a:avLst/>
          </a:prstGeom>
          <a:gradFill rotWithShape="1">
            <a:gsLst>
              <a:gs pos="0">
                <a:srgbClr val="00CC99"/>
              </a:gs>
              <a:gs pos="100000">
                <a:srgbClr val="97EAD5"/>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04-tbl-01.jpg                                                 00339EACPMAC-260                       BE74B30D:"/>
          <p:cNvPicPr>
            <a:picLocks noChangeAspect="1" noChangeArrowheads="1"/>
          </p:cNvPicPr>
          <p:nvPr/>
        </p:nvPicPr>
        <p:blipFill>
          <a:blip r:embed="rId3" cstate="print"/>
          <a:srcRect/>
          <a:stretch>
            <a:fillRect/>
          </a:stretch>
        </p:blipFill>
        <p:spPr bwMode="auto">
          <a:xfrm>
            <a:off x="455613" y="1371600"/>
            <a:ext cx="823118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04-f002.jpg                                                   00339EACPMAC-260                       BE74B30D:"/>
          <p:cNvPicPr>
            <a:picLocks noChangeAspect="1" noChangeArrowheads="1"/>
          </p:cNvPicPr>
          <p:nvPr/>
        </p:nvPicPr>
        <p:blipFill>
          <a:blip r:embed="rId3" cstate="print"/>
          <a:srcRect/>
          <a:stretch>
            <a:fillRect/>
          </a:stretch>
        </p:blipFill>
        <p:spPr bwMode="auto">
          <a:xfrm>
            <a:off x="1416050" y="684213"/>
            <a:ext cx="6310313" cy="548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1987"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27</a:t>
            </a:r>
          </a:p>
        </p:txBody>
      </p:sp>
      <p:sp>
        <p:nvSpPr>
          <p:cNvPr id="4198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1989" name="Rectangle 5"/>
          <p:cNvSpPr>
            <a:spLocks noGrp="1" noChangeArrowheads="1"/>
          </p:cNvSpPr>
          <p:nvPr>
            <p:ph type="title"/>
          </p:nvPr>
        </p:nvSpPr>
        <p:spPr>
          <a:noFill/>
        </p:spPr>
        <p:txBody>
          <a:bodyPr/>
          <a:lstStyle/>
          <a:p>
            <a:r>
              <a:rPr lang="en-US" smtClean="0"/>
              <a:t>Linear relationships</a:t>
            </a:r>
          </a:p>
        </p:txBody>
      </p:sp>
      <p:sp>
        <p:nvSpPr>
          <p:cNvPr id="41990" name="Rectangle 6"/>
          <p:cNvSpPr>
            <a:spLocks noGrp="1" noChangeArrowheads="1"/>
          </p:cNvSpPr>
          <p:nvPr>
            <p:ph type="body" idx="1"/>
          </p:nvPr>
        </p:nvSpPr>
        <p:spPr>
          <a:noFill/>
        </p:spPr>
        <p:txBody>
          <a:bodyPr/>
          <a:lstStyle/>
          <a:p>
            <a:r>
              <a:rPr lang="en-US" smtClean="0"/>
              <a:t>The Pearson correlation coefficient only works for linear relationships.</a:t>
            </a:r>
          </a:p>
          <a:p>
            <a:r>
              <a:rPr lang="en-US" smtClean="0"/>
              <a:t>The assumption of linearity can be verified by examining a scatterplot.</a:t>
            </a:r>
          </a:p>
          <a:p>
            <a:r>
              <a:rPr lang="en-US" smtClean="0"/>
              <a:t>Assumes that the relationship between X and Y is the same at different levels of X and Y</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title"/>
          </p:nvPr>
        </p:nvSpPr>
        <p:spPr/>
        <p:txBody>
          <a:bodyPr/>
          <a:lstStyle/>
          <a:p>
            <a:r>
              <a:rPr lang="en-US" smtClean="0"/>
              <a:t>Is mileage related to speed?</a:t>
            </a:r>
          </a:p>
        </p:txBody>
      </p:sp>
      <p:sp>
        <p:nvSpPr>
          <p:cNvPr id="43011" name="Rectangle 8"/>
          <p:cNvSpPr>
            <a:spLocks noGrp="1" noChangeArrowheads="1"/>
          </p:cNvSpPr>
          <p:nvPr>
            <p:ph type="body" sz="half" idx="1"/>
          </p:nvPr>
        </p:nvSpPr>
        <p:spPr/>
        <p:txBody>
          <a:bodyPr/>
          <a:lstStyle/>
          <a:p>
            <a:endParaRPr lang="en-US" smtClean="0"/>
          </a:p>
        </p:txBody>
      </p:sp>
      <p:sp>
        <p:nvSpPr>
          <p:cNvPr id="43012" name="Rectangle 9"/>
          <p:cNvSpPr>
            <a:spLocks noGrp="1" noChangeArrowheads="1"/>
          </p:cNvSpPr>
          <p:nvPr>
            <p:ph type="body" sz="half" idx="2"/>
          </p:nvPr>
        </p:nvSpPr>
        <p:spPr/>
        <p:txBody>
          <a:bodyPr/>
          <a:lstStyle/>
          <a:p>
            <a:endParaRPr lang="en-US" dirty="0" smtClean="0"/>
          </a:p>
        </p:txBody>
      </p:sp>
      <p:pic>
        <p:nvPicPr>
          <p:cNvPr id="43013" name="Picture 6"/>
          <p:cNvPicPr>
            <a:picLocks noChangeAspect="1" noChangeArrowheads="1"/>
          </p:cNvPicPr>
          <p:nvPr/>
        </p:nvPicPr>
        <p:blipFill>
          <a:blip r:embed="rId3" cstate="print"/>
          <a:srcRect/>
          <a:stretch>
            <a:fillRect/>
          </a:stretch>
        </p:blipFill>
        <p:spPr bwMode="auto">
          <a:xfrm>
            <a:off x="1143000" y="2743200"/>
            <a:ext cx="3200400" cy="2347913"/>
          </a:xfrm>
          <a:prstGeom prst="rect">
            <a:avLst/>
          </a:prstGeom>
          <a:noFill/>
          <a:ln w="12700">
            <a:noFill/>
            <a:miter lim="800000"/>
            <a:headEnd/>
            <a:tailEnd/>
          </a:ln>
        </p:spPr>
      </p:pic>
      <p:pic>
        <p:nvPicPr>
          <p:cNvPr id="43014" name="Picture 10"/>
          <p:cNvPicPr>
            <a:picLocks noChangeAspect="1" noChangeArrowheads="1"/>
          </p:cNvPicPr>
          <p:nvPr/>
        </p:nvPicPr>
        <p:blipFill>
          <a:blip r:embed="rId4" cstate="print"/>
          <a:srcRect/>
          <a:stretch>
            <a:fillRect/>
          </a:stretch>
        </p:blipFill>
        <p:spPr bwMode="auto">
          <a:xfrm>
            <a:off x="4648200" y="2286000"/>
            <a:ext cx="4114800" cy="311308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Correlation?</a:t>
            </a:r>
          </a:p>
        </p:txBody>
      </p:sp>
      <p:sp>
        <p:nvSpPr>
          <p:cNvPr id="44035" name="Content Placeholder 7"/>
          <p:cNvSpPr>
            <a:spLocks noGrp="1"/>
          </p:cNvSpPr>
          <p:nvPr>
            <p:ph sz="half" idx="1"/>
          </p:nvPr>
        </p:nvSpPr>
        <p:spPr/>
        <p:txBody>
          <a:bodyPr/>
          <a:lstStyle/>
          <a:p>
            <a:r>
              <a:rPr lang="en-US" smtClean="0"/>
              <a:t>Height</a:t>
            </a:r>
          </a:p>
          <a:p>
            <a:r>
              <a:rPr lang="en-US" smtClean="0"/>
              <a:t>Inseam</a:t>
            </a:r>
          </a:p>
        </p:txBody>
      </p:sp>
      <p:pic>
        <p:nvPicPr>
          <p:cNvPr id="44036" name="Content Placeholder 5" descr="h45759.jpg"/>
          <p:cNvPicPr>
            <a:picLocks noGrp="1" noChangeAspect="1"/>
          </p:cNvPicPr>
          <p:nvPr>
            <p:ph sz="half" idx="2"/>
          </p:nvPr>
        </p:nvPicPr>
        <p:blipFill>
          <a:blip r:embed="rId3" cstate="print"/>
          <a:srcRect/>
          <a:stretch>
            <a:fillRect/>
          </a:stretch>
        </p:blipFill>
        <p:spPr>
          <a:xfrm>
            <a:off x="5343525" y="1981200"/>
            <a:ext cx="2419350" cy="4114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Obesity and soft drink consumption</a:t>
            </a:r>
          </a:p>
        </p:txBody>
      </p:sp>
      <p:pic>
        <p:nvPicPr>
          <p:cNvPr id="45059" name="Content Placeholder 4" descr="pres_figure_1.jpg"/>
          <p:cNvPicPr>
            <a:picLocks noGrp="1" noChangeAspect="1"/>
          </p:cNvPicPr>
          <p:nvPr>
            <p:ph sz="half" idx="1"/>
          </p:nvPr>
        </p:nvPicPr>
        <p:blipFill>
          <a:blip r:embed="rId2" cstate="print"/>
          <a:srcRect/>
          <a:stretch>
            <a:fillRect/>
          </a:stretch>
        </p:blipFill>
        <p:spPr>
          <a:xfrm>
            <a:off x="5410200" y="2743200"/>
            <a:ext cx="3059113" cy="2209800"/>
          </a:xfrm>
        </p:spPr>
      </p:pic>
      <p:sp>
        <p:nvSpPr>
          <p:cNvPr id="45060" name="Content Placeholder 3"/>
          <p:cNvSpPr>
            <a:spLocks noGrp="1"/>
          </p:cNvSpPr>
          <p:nvPr>
            <p:ph sz="half" idx="2"/>
          </p:nvPr>
        </p:nvSpPr>
        <p:spPr>
          <a:xfrm>
            <a:off x="762000" y="1981200"/>
            <a:ext cx="3810000" cy="4114800"/>
          </a:xfrm>
        </p:spPr>
        <p:txBody>
          <a:bodyPr/>
          <a:lstStyle/>
          <a:p>
            <a:r>
              <a:rPr lang="en-US" smtClean="0"/>
              <a:t>APS Observer 10/2009</a:t>
            </a:r>
          </a:p>
          <a:p>
            <a:r>
              <a:rPr lang="en-US" smtClean="0"/>
              <a:t>As diet soft drink increases so does obesity</a:t>
            </a:r>
          </a:p>
          <a:p>
            <a:r>
              <a:rPr lang="en-US" smtClean="0"/>
              <a:t>As regular soda increases so does obesity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14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28</a:t>
            </a:r>
          </a:p>
        </p:txBody>
      </p:sp>
      <p:sp>
        <p:nvSpPr>
          <p:cNvPr id="614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150"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151"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152" name="Rectangle 7"/>
          <p:cNvSpPr>
            <a:spLocks noGrp="1" noChangeArrowheads="1"/>
          </p:cNvSpPr>
          <p:nvPr>
            <p:ph type="ctrTitle"/>
          </p:nvPr>
        </p:nvSpPr>
        <p:spPr>
          <a:xfrm>
            <a:off x="685800" y="2286000"/>
            <a:ext cx="7772400" cy="1143000"/>
          </a:xfrm>
          <a:noFill/>
        </p:spPr>
        <p:txBody>
          <a:bodyPr/>
          <a:lstStyle/>
          <a:p>
            <a:r>
              <a:rPr lang="en-US" smtClean="0"/>
              <a:t>Correlation does not imply causation!</a:t>
            </a:r>
          </a:p>
        </p:txBody>
      </p:sp>
      <p:graphicFrame>
        <p:nvGraphicFramePr>
          <p:cNvPr id="6146" name="Object 8">
            <a:hlinkClick r:id="" action="ppaction://ole?verb=0"/>
          </p:cNvPr>
          <p:cNvGraphicFramePr>
            <a:graphicFrameLocks/>
          </p:cNvGraphicFramePr>
          <p:nvPr/>
        </p:nvGraphicFramePr>
        <p:xfrm>
          <a:off x="3878263" y="3890963"/>
          <a:ext cx="1400175" cy="1755775"/>
        </p:xfrm>
        <a:graphic>
          <a:graphicData uri="http://schemas.openxmlformats.org/presentationml/2006/ole">
            <mc:AlternateContent xmlns:mc="http://schemas.openxmlformats.org/markup-compatibility/2006">
              <mc:Choice xmlns:v="urn:schemas-microsoft-com:vml" Requires="v">
                <p:oleObj spid="_x0000_s6157" name="Clip" r:id="rId4" imgW="1398240" imgH="1753920" progId="MS_ClipArt_Gallery">
                  <p:embed/>
                </p:oleObj>
              </mc:Choice>
              <mc:Fallback>
                <p:oleObj name="Clip" r:id="rId4" imgW="1398240" imgH="1753920" progId="MS_ClipArt_Gallery">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263" y="3890963"/>
                        <a:ext cx="14001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Dependent Variable</a:t>
            </a:r>
          </a:p>
        </p:txBody>
      </p:sp>
      <p:sp>
        <p:nvSpPr>
          <p:cNvPr id="23555" name="Rectangle 3"/>
          <p:cNvSpPr>
            <a:spLocks noGrp="1" noChangeArrowheads="1"/>
          </p:cNvSpPr>
          <p:nvPr>
            <p:ph type="body" idx="1"/>
          </p:nvPr>
        </p:nvSpPr>
        <p:spPr/>
        <p:txBody>
          <a:bodyPr/>
          <a:lstStyle/>
          <a:p>
            <a:r>
              <a:rPr lang="en-US" smtClean="0"/>
              <a:t>What we are trying to predict.</a:t>
            </a:r>
          </a:p>
          <a:p>
            <a:r>
              <a:rPr lang="en-US" smtClean="0"/>
              <a:t>It measures the outcome of a study.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503" y="1981200"/>
            <a:ext cx="5474993" cy="4114800"/>
          </a:xfrm>
        </p:spPr>
      </p:pic>
    </p:spTree>
    <p:extLst>
      <p:ext uri="{BB962C8B-B14F-4D97-AF65-F5344CB8AC3E}">
        <p14:creationId xmlns:p14="http://schemas.microsoft.com/office/powerpoint/2010/main" val="397940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4" y="228600"/>
            <a:ext cx="9155522"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433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51948872"/>
              </p:ext>
            </p:extLst>
          </p:nvPr>
        </p:nvGraphicFramePr>
        <p:xfrm>
          <a:off x="1676400" y="2133600"/>
          <a:ext cx="4953000" cy="3873748"/>
        </p:xfrm>
        <a:graphic>
          <a:graphicData uri="http://schemas.openxmlformats.org/presentationml/2006/ole">
            <mc:AlternateContent xmlns:mc="http://schemas.openxmlformats.org/markup-compatibility/2006">
              <mc:Choice xmlns:v="urn:schemas-microsoft-com:vml" Requires="v">
                <p:oleObj spid="_x0000_s23556" name="Worksheet" r:id="rId3" imgW="2447945" imgH="1914570" progId="Excel.Sheet.12">
                  <p:embed/>
                </p:oleObj>
              </mc:Choice>
              <mc:Fallback>
                <p:oleObj name="Worksheet" r:id="rId3" imgW="2447945" imgH="1914570" progId="Excel.Sheet.12">
                  <p:embed/>
                  <p:pic>
                    <p:nvPicPr>
                      <p:cNvPr id="0" name=""/>
                      <p:cNvPicPr/>
                      <p:nvPr/>
                    </p:nvPicPr>
                    <p:blipFill>
                      <a:blip r:embed="rId4"/>
                      <a:stretch>
                        <a:fillRect/>
                      </a:stretch>
                    </p:blipFill>
                    <p:spPr>
                      <a:xfrm>
                        <a:off x="1676400" y="2133600"/>
                        <a:ext cx="4953000" cy="3873748"/>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94013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a:t>
            </a:r>
            <a:endParaRPr lang="en-US" dirty="0"/>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3050"/>
            <a:ext cx="86868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644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3050"/>
            <a:ext cx="86868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674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Cigarette Taxes</a:t>
            </a:r>
            <a:endParaRPr lang="en-US" dirty="0"/>
          </a:p>
        </p:txBody>
      </p:sp>
      <p:sp>
        <p:nvSpPr>
          <p:cNvPr id="3" name="Content Placeholder 2"/>
          <p:cNvSpPr>
            <a:spLocks noGrp="1"/>
          </p:cNvSpPr>
          <p:nvPr>
            <p:ph idx="1"/>
          </p:nvPr>
        </p:nvSpPr>
        <p:spPr/>
        <p:txBody>
          <a:bodyPr/>
          <a:lstStyle/>
          <a:p>
            <a:r>
              <a:rPr lang="en-US" dirty="0" smtClean="0"/>
              <a:t>Does cigarette tax correlate with percent who smoke? </a:t>
            </a:r>
          </a:p>
          <a:p>
            <a:r>
              <a:rPr lang="en-US" dirty="0" smtClean="0"/>
              <a:t>Does it correlate with stroke rate?</a:t>
            </a:r>
          </a:p>
          <a:p>
            <a:r>
              <a:rPr lang="en-US" dirty="0" smtClean="0"/>
              <a:t>Create a scatter plot and use the excel </a:t>
            </a:r>
            <a:r>
              <a:rPr lang="en-US" dirty="0" err="1" smtClean="0"/>
              <a:t>Correl</a:t>
            </a:r>
            <a:r>
              <a:rPr lang="en-US" dirty="0" smtClean="0"/>
              <a:t> function to calculate the </a:t>
            </a:r>
            <a:r>
              <a:rPr lang="en-US" smtClean="0"/>
              <a:t>correlation coefficient.  </a:t>
            </a:r>
            <a:endParaRPr lang="en-US" dirty="0"/>
          </a:p>
        </p:txBody>
      </p:sp>
    </p:spTree>
    <p:extLst>
      <p:ext uri="{BB962C8B-B14F-4D97-AF65-F5344CB8AC3E}">
        <p14:creationId xmlns:p14="http://schemas.microsoft.com/office/powerpoint/2010/main" val="2440879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sp>
        <p:nvSpPr>
          <p:cNvPr id="21509" name="TextBox 4"/>
          <p:cNvSpPr txBox="1">
            <a:spLocks noChangeArrowheads="1"/>
          </p:cNvSpPr>
          <p:nvPr/>
        </p:nvSpPr>
        <p:spPr bwMode="auto">
          <a:xfrm>
            <a:off x="1371600" y="914400"/>
            <a:ext cx="2362200" cy="457200"/>
          </a:xfrm>
          <a:prstGeom prst="rect">
            <a:avLst/>
          </a:prstGeom>
          <a:noFill/>
          <a:ln w="9525">
            <a:noFill/>
            <a:miter lim="800000"/>
            <a:headEnd/>
            <a:tailEnd/>
          </a:ln>
        </p:spPr>
        <p:txBody>
          <a:bodyPr>
            <a:spAutoFit/>
          </a:bodyPr>
          <a:lstStyle/>
          <a:p>
            <a:r>
              <a:rPr lang="en-US"/>
              <a:t>Correlation = .59</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4" y="9144"/>
            <a:ext cx="9126056"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p>
        </p:txBody>
      </p:sp>
      <p:sp>
        <p:nvSpPr>
          <p:cNvPr id="46083" name="Content Placeholder 2"/>
          <p:cNvSpPr>
            <a:spLocks noGrp="1"/>
          </p:cNvSpPr>
          <p:nvPr>
            <p:ph idx="1"/>
          </p:nvPr>
        </p:nvSpPr>
        <p:spPr>
          <a:xfrm>
            <a:off x="685800" y="5029200"/>
            <a:ext cx="7772400" cy="1524000"/>
          </a:xfrm>
        </p:spPr>
        <p:txBody>
          <a:bodyPr/>
          <a:lstStyle/>
          <a:p>
            <a:r>
              <a:rPr lang="en-US" sz="2400" dirty="0" smtClean="0"/>
              <a:t>Based on the information above what would be the percentile rank of a person who scored 147 on the GRE verbal and 142 on the GRE Quant.</a:t>
            </a:r>
          </a:p>
        </p:txBody>
      </p:sp>
      <p:pic>
        <p:nvPicPr>
          <p:cNvPr id="4" name="Picture 3"/>
          <p:cNvPicPr/>
          <p:nvPr/>
        </p:nvPicPr>
        <p:blipFill rotWithShape="1">
          <a:blip r:embed="rId3"/>
          <a:srcRect l="29167" t="34758" r="29648" b="25356"/>
          <a:stretch/>
        </p:blipFill>
        <p:spPr bwMode="auto">
          <a:xfrm>
            <a:off x="685800" y="609600"/>
            <a:ext cx="7848600" cy="43434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rdblock"/>
          <p:cNvPicPr>
            <a:picLocks noChangeAspect="1" noChangeArrowheads="1"/>
          </p:cNvPicPr>
          <p:nvPr/>
        </p:nvPicPr>
        <p:blipFill>
          <a:blip r:embed="rId3" cstate="print"/>
          <a:srcRect/>
          <a:stretch>
            <a:fillRect/>
          </a:stretch>
        </p:blipFill>
        <p:spPr bwMode="auto">
          <a:xfrm>
            <a:off x="0" y="0"/>
            <a:ext cx="9150350" cy="6862763"/>
          </a:xfrm>
          <a:prstGeom prst="rect">
            <a:avLst/>
          </a:prstGeom>
          <a:noFill/>
          <a:ln w="9525">
            <a:noFill/>
            <a:miter lim="800000"/>
            <a:headEnd/>
            <a:tailEnd/>
          </a:ln>
        </p:spPr>
      </p:pic>
      <p:sp>
        <p:nvSpPr>
          <p:cNvPr id="47107" name="Text Box 5"/>
          <p:cNvSpPr txBox="1">
            <a:spLocks noChangeArrowheads="1"/>
          </p:cNvSpPr>
          <p:nvPr/>
        </p:nvSpPr>
        <p:spPr bwMode="auto">
          <a:xfrm>
            <a:off x="2971800" y="6172200"/>
            <a:ext cx="1447800" cy="457200"/>
          </a:xfrm>
          <a:prstGeom prst="rect">
            <a:avLst/>
          </a:prstGeom>
          <a:noFill/>
          <a:ln w="12700">
            <a:noFill/>
            <a:miter lim="800000"/>
            <a:headEnd/>
            <a:tailEnd/>
          </a:ln>
        </p:spPr>
        <p:txBody>
          <a:bodyPr>
            <a:spAutoFit/>
          </a:bodyPr>
          <a:lstStyle/>
          <a:p>
            <a:pPr>
              <a:spcBef>
                <a:spcPct val="50000"/>
              </a:spcBef>
            </a:pPr>
            <a:r>
              <a:rPr lang="en-US" b="1"/>
              <a:t>The End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3</a:t>
            </a:r>
          </a:p>
        </p:txBody>
      </p:sp>
      <p:sp>
        <p:nvSpPr>
          <p:cNvPr id="717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174" name="Rectangle 5"/>
          <p:cNvSpPr>
            <a:spLocks noGrp="1" noChangeArrowheads="1"/>
          </p:cNvSpPr>
          <p:nvPr>
            <p:ph type="title"/>
          </p:nvPr>
        </p:nvSpPr>
        <p:spPr>
          <a:noFill/>
        </p:spPr>
        <p:txBody>
          <a:bodyPr/>
          <a:lstStyle/>
          <a:p>
            <a:r>
              <a:rPr lang="en-US" smtClean="0"/>
              <a:t>What is a Z score</a:t>
            </a:r>
            <a:r>
              <a:rPr lang="en-US" smtClean="0">
                <a:hlinkClick r:id="rId4" action="ppaction://hlinksldjump"/>
              </a:rPr>
              <a:t>?</a:t>
            </a:r>
            <a:endParaRPr lang="en-US" smtClean="0"/>
          </a:p>
        </p:txBody>
      </p:sp>
      <p:graphicFrame>
        <p:nvGraphicFramePr>
          <p:cNvPr id="7170" name="Object 6">
            <a:hlinkClick r:id="rId4" action="ppaction://hlinksldjump"/>
          </p:cNvPr>
          <p:cNvGraphicFramePr>
            <a:graphicFrameLocks/>
          </p:cNvGraphicFramePr>
          <p:nvPr/>
        </p:nvGraphicFramePr>
        <p:xfrm>
          <a:off x="5703888" y="1981200"/>
          <a:ext cx="1700212" cy="4117975"/>
        </p:xfrm>
        <a:graphic>
          <a:graphicData uri="http://schemas.openxmlformats.org/presentationml/2006/ole">
            <mc:AlternateContent xmlns:mc="http://schemas.openxmlformats.org/markup-compatibility/2006">
              <mc:Choice xmlns:v="urn:schemas-microsoft-com:vml" Requires="v">
                <p:oleObj spid="_x0000_s7181" name="Clip" r:id="rId5" imgW="1698480" imgH="4116240" progId="MS_ClipArt_Gallery">
                  <p:embed/>
                </p:oleObj>
              </mc:Choice>
              <mc:Fallback>
                <p:oleObj name="Clip" r:id="rId5" imgW="1698480" imgH="4116240" progId="MS_ClipArt_Gallery">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888" y="1981200"/>
                        <a:ext cx="1700212"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Independent Variable</a:t>
            </a:r>
          </a:p>
        </p:txBody>
      </p:sp>
      <p:sp>
        <p:nvSpPr>
          <p:cNvPr id="24579" name="Rectangle 3"/>
          <p:cNvSpPr>
            <a:spLocks noGrp="1" noChangeArrowheads="1"/>
          </p:cNvSpPr>
          <p:nvPr>
            <p:ph type="body" idx="1"/>
          </p:nvPr>
        </p:nvSpPr>
        <p:spPr/>
        <p:txBody>
          <a:bodyPr/>
          <a:lstStyle/>
          <a:p>
            <a:r>
              <a:rPr lang="en-US" smtClean="0"/>
              <a:t>Is used to explain changes in the dependent variable</a:t>
            </a:r>
          </a:p>
          <a:p>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19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4</a:t>
            </a:r>
          </a:p>
        </p:txBody>
      </p:sp>
      <p:sp>
        <p:nvSpPr>
          <p:cNvPr id="819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198" name="Rectangle 5"/>
          <p:cNvSpPr>
            <a:spLocks noGrp="1" noChangeArrowheads="1"/>
          </p:cNvSpPr>
          <p:nvPr>
            <p:ph type="title"/>
          </p:nvPr>
        </p:nvSpPr>
        <p:spPr>
          <a:noFill/>
        </p:spPr>
        <p:txBody>
          <a:bodyPr/>
          <a:lstStyle/>
          <a:p>
            <a:r>
              <a:rPr lang="en-US" smtClean="0"/>
              <a:t>What is the standard deviation</a:t>
            </a:r>
            <a:r>
              <a:rPr lang="en-US" smtClean="0">
                <a:hlinkClick r:id="rId4" action="ppaction://hlinksldjump"/>
              </a:rPr>
              <a:t>?</a:t>
            </a:r>
            <a:endParaRPr lang="en-US" smtClean="0"/>
          </a:p>
        </p:txBody>
      </p:sp>
      <p:graphicFrame>
        <p:nvGraphicFramePr>
          <p:cNvPr id="8194" name="Object 6">
            <a:hlinkClick r:id="" action="ppaction://ole?verb=0"/>
          </p:cNvPr>
          <p:cNvGraphicFramePr>
            <a:graphicFrameLocks/>
          </p:cNvGraphicFramePr>
          <p:nvPr/>
        </p:nvGraphicFramePr>
        <p:xfrm>
          <a:off x="4648200" y="2381250"/>
          <a:ext cx="3803650" cy="3308350"/>
        </p:xfrm>
        <a:graphic>
          <a:graphicData uri="http://schemas.openxmlformats.org/presentationml/2006/ole">
            <mc:AlternateContent xmlns:mc="http://schemas.openxmlformats.org/markup-compatibility/2006">
              <mc:Choice xmlns:v="urn:schemas-microsoft-com:vml" Requires="v">
                <p:oleObj spid="_x0000_s8205" name="Clip" r:id="rId5" imgW="3801960" imgH="3306600" progId="MS_ClipArt_Gallery">
                  <p:embed/>
                </p:oleObj>
              </mc:Choice>
              <mc:Fallback>
                <p:oleObj name="Clip" r:id="rId5" imgW="3801960" imgH="3306600" progId="MS_ClipArt_Gallery">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381250"/>
                        <a:ext cx="380365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2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5</a:t>
            </a:r>
          </a:p>
        </p:txBody>
      </p:sp>
      <p:sp>
        <p:nvSpPr>
          <p:cNvPr id="922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22" name="Rectangle 5"/>
          <p:cNvSpPr>
            <a:spLocks noGrp="1" noChangeArrowheads="1"/>
          </p:cNvSpPr>
          <p:nvPr>
            <p:ph type="title"/>
          </p:nvPr>
        </p:nvSpPr>
        <p:spPr>
          <a:noFill/>
        </p:spPr>
        <p:txBody>
          <a:bodyPr/>
          <a:lstStyle/>
          <a:p>
            <a:r>
              <a:rPr lang="en-US" smtClean="0"/>
              <a:t>What percentage of observations</a:t>
            </a:r>
          </a:p>
        </p:txBody>
      </p:sp>
      <p:sp>
        <p:nvSpPr>
          <p:cNvPr id="9223" name="Rectangle 6"/>
          <p:cNvSpPr>
            <a:spLocks noGrp="1" noChangeArrowheads="1"/>
          </p:cNvSpPr>
          <p:nvPr>
            <p:ph type="body" sz="half" idx="1"/>
          </p:nvPr>
        </p:nvSpPr>
        <p:spPr>
          <a:noFill/>
        </p:spPr>
        <p:txBody>
          <a:bodyPr/>
          <a:lstStyle/>
          <a:p>
            <a:pPr marL="0" indent="0" algn="ctr">
              <a:spcBef>
                <a:spcPct val="0"/>
              </a:spcBef>
              <a:buFont typeface="Monotype Sorts" pitchFamily="2" charset="2"/>
              <a:buNone/>
            </a:pPr>
            <a:r>
              <a:rPr lang="en-US" sz="4400" smtClean="0">
                <a:solidFill>
                  <a:schemeClr val="tx2"/>
                </a:solidFill>
                <a:latin typeface="Arial" charset="0"/>
              </a:rPr>
              <a:t>lie within one standard deviation of the mean</a:t>
            </a:r>
            <a:r>
              <a:rPr lang="en-US" sz="4400" smtClean="0">
                <a:solidFill>
                  <a:schemeClr val="tx2"/>
                </a:solidFill>
                <a:latin typeface="Arial" charset="0"/>
                <a:hlinkClick r:id="rId4" action="ppaction://hlinksldjump"/>
              </a:rPr>
              <a:t>?</a:t>
            </a:r>
            <a:endParaRPr lang="en-US" sz="4400" smtClean="0">
              <a:solidFill>
                <a:schemeClr val="tx2"/>
              </a:solidFill>
              <a:latin typeface="Arial" charset="0"/>
            </a:endParaRPr>
          </a:p>
        </p:txBody>
      </p:sp>
      <p:graphicFrame>
        <p:nvGraphicFramePr>
          <p:cNvPr id="9218" name="Object 7">
            <a:hlinkClick r:id="" action="ppaction://ole?verb=0"/>
          </p:cNvPr>
          <p:cNvGraphicFramePr>
            <a:graphicFrameLocks/>
          </p:cNvGraphicFramePr>
          <p:nvPr/>
        </p:nvGraphicFramePr>
        <p:xfrm>
          <a:off x="5819775" y="1981200"/>
          <a:ext cx="1460500" cy="4108450"/>
        </p:xfrm>
        <a:graphic>
          <a:graphicData uri="http://schemas.openxmlformats.org/presentationml/2006/ole">
            <mc:AlternateContent xmlns:mc="http://schemas.openxmlformats.org/markup-compatibility/2006">
              <mc:Choice xmlns:v="urn:schemas-microsoft-com:vml" Requires="v">
                <p:oleObj spid="_x0000_s9229" name="Clip" r:id="rId5" imgW="1458720" imgH="4106520" progId="MS_ClipArt_Gallery">
                  <p:embed/>
                </p:oleObj>
              </mc:Choice>
              <mc:Fallback>
                <p:oleObj name="Clip" r:id="rId5" imgW="1458720" imgH="4106520" progId="MS_ClipArt_Gallery">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9775" y="1981200"/>
                        <a:ext cx="14605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24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6</a:t>
            </a:r>
          </a:p>
        </p:txBody>
      </p:sp>
      <p:sp>
        <p:nvSpPr>
          <p:cNvPr id="1024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246" name="Rectangle 5"/>
          <p:cNvSpPr>
            <a:spLocks noGrp="1" noChangeArrowheads="1"/>
          </p:cNvSpPr>
          <p:nvPr>
            <p:ph type="title"/>
          </p:nvPr>
        </p:nvSpPr>
        <p:spPr>
          <a:noFill/>
        </p:spPr>
        <p:txBody>
          <a:bodyPr/>
          <a:lstStyle/>
          <a:p>
            <a:r>
              <a:rPr lang="en-US" smtClean="0"/>
              <a:t>What is the mean</a:t>
            </a:r>
            <a:r>
              <a:rPr lang="en-US" smtClean="0">
                <a:hlinkClick r:id="rId4" action="ppaction://hlinksldjump"/>
              </a:rPr>
              <a:t>?</a:t>
            </a:r>
            <a:endParaRPr lang="en-US" smtClean="0"/>
          </a:p>
        </p:txBody>
      </p:sp>
      <p:sp>
        <p:nvSpPr>
          <p:cNvPr id="10247" name="Rectangle 6"/>
          <p:cNvSpPr>
            <a:spLocks noGrp="1" noChangeArrowheads="1"/>
          </p:cNvSpPr>
          <p:nvPr>
            <p:ph type="body" sz="half" idx="1"/>
          </p:nvPr>
        </p:nvSpPr>
        <p:spPr/>
        <p:txBody>
          <a:bodyPr/>
          <a:lstStyle/>
          <a:p>
            <a:endParaRPr lang="en-US" sz="2800" smtClean="0"/>
          </a:p>
        </p:txBody>
      </p:sp>
      <p:graphicFrame>
        <p:nvGraphicFramePr>
          <p:cNvPr id="10242" name="Object 7">
            <a:hlinkClick r:id="" action="ppaction://ole?verb=0"/>
          </p:cNvPr>
          <p:cNvGraphicFramePr>
            <a:graphicFrameLocks/>
          </p:cNvGraphicFramePr>
          <p:nvPr/>
        </p:nvGraphicFramePr>
        <p:xfrm>
          <a:off x="4648200" y="2249488"/>
          <a:ext cx="3803650" cy="3571875"/>
        </p:xfrm>
        <a:graphic>
          <a:graphicData uri="http://schemas.openxmlformats.org/presentationml/2006/ole">
            <mc:AlternateContent xmlns:mc="http://schemas.openxmlformats.org/markup-compatibility/2006">
              <mc:Choice xmlns:v="urn:schemas-microsoft-com:vml" Requires="v">
                <p:oleObj spid="_x0000_s10253" name="Clip" r:id="rId5" imgW="3801960" imgH="3570120" progId="MS_ClipArt_Gallery">
                  <p:embed/>
                </p:oleObj>
              </mc:Choice>
              <mc:Fallback>
                <p:oleObj name="Clip" r:id="rId5" imgW="3801960" imgH="3570120" progId="MS_ClipArt_Gallery">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49488"/>
                        <a:ext cx="38036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26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7</a:t>
            </a:r>
          </a:p>
        </p:txBody>
      </p:sp>
      <p:sp>
        <p:nvSpPr>
          <p:cNvPr id="1126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270" name="Rectangle 5"/>
          <p:cNvSpPr>
            <a:spLocks noGrp="1" noChangeArrowheads="1"/>
          </p:cNvSpPr>
          <p:nvPr>
            <p:ph type="title"/>
          </p:nvPr>
        </p:nvSpPr>
        <p:spPr>
          <a:noFill/>
        </p:spPr>
        <p:txBody>
          <a:bodyPr/>
          <a:lstStyle/>
          <a:p>
            <a:r>
              <a:rPr lang="en-US" smtClean="0"/>
              <a:t>What is the formula for the standard deviation</a:t>
            </a:r>
            <a:r>
              <a:rPr lang="en-US" smtClean="0">
                <a:hlinkClick r:id="rId4" action="ppaction://hlinksldjump"/>
              </a:rPr>
              <a:t>?</a:t>
            </a:r>
            <a:endParaRPr lang="en-US" smtClean="0"/>
          </a:p>
        </p:txBody>
      </p:sp>
      <p:graphicFrame>
        <p:nvGraphicFramePr>
          <p:cNvPr id="11266" name="Object 6">
            <a:hlinkClick r:id="" action="ppaction://ole?verb=0"/>
          </p:cNvPr>
          <p:cNvGraphicFramePr>
            <a:graphicFrameLocks/>
          </p:cNvGraphicFramePr>
          <p:nvPr/>
        </p:nvGraphicFramePr>
        <p:xfrm>
          <a:off x="4695825" y="1981200"/>
          <a:ext cx="3706813" cy="4108450"/>
        </p:xfrm>
        <a:graphic>
          <a:graphicData uri="http://schemas.openxmlformats.org/presentationml/2006/ole">
            <mc:AlternateContent xmlns:mc="http://schemas.openxmlformats.org/markup-compatibility/2006">
              <mc:Choice xmlns:v="urn:schemas-microsoft-com:vml" Requires="v">
                <p:oleObj spid="_x0000_s11277" name="Clip" r:id="rId5" imgW="3705120" imgH="4106520" progId="MS_ClipArt_Gallery">
                  <p:embed/>
                </p:oleObj>
              </mc:Choice>
              <mc:Fallback>
                <p:oleObj name="Clip" r:id="rId5" imgW="3705120" imgH="4106520" progId="MS_ClipArt_Gallery">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825" y="1981200"/>
                        <a:ext cx="3706813"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29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8</a:t>
            </a:r>
          </a:p>
        </p:txBody>
      </p:sp>
      <p:sp>
        <p:nvSpPr>
          <p:cNvPr id="1229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2294" name="Rectangle 5"/>
          <p:cNvSpPr>
            <a:spLocks noGrp="1" noChangeArrowheads="1"/>
          </p:cNvSpPr>
          <p:nvPr>
            <p:ph type="title"/>
          </p:nvPr>
        </p:nvSpPr>
        <p:spPr>
          <a:noFill/>
        </p:spPr>
        <p:txBody>
          <a:bodyPr/>
          <a:lstStyle/>
          <a:p>
            <a:r>
              <a:rPr lang="en-US" smtClean="0"/>
              <a:t>What percentage score less than a z-score of +1</a:t>
            </a:r>
            <a:r>
              <a:rPr lang="en-US" smtClean="0">
                <a:hlinkClick r:id="rId4" action="ppaction://hlinksldjump"/>
              </a:rPr>
              <a:t>?</a:t>
            </a:r>
            <a:endParaRPr lang="en-US" smtClean="0"/>
          </a:p>
        </p:txBody>
      </p:sp>
      <p:sp>
        <p:nvSpPr>
          <p:cNvPr id="12295" name="Rectangle 6"/>
          <p:cNvSpPr>
            <a:spLocks noGrp="1" noChangeArrowheads="1"/>
          </p:cNvSpPr>
          <p:nvPr>
            <p:ph type="body" sz="half" idx="1"/>
          </p:nvPr>
        </p:nvSpPr>
        <p:spPr/>
        <p:txBody>
          <a:bodyPr/>
          <a:lstStyle/>
          <a:p>
            <a:endParaRPr lang="en-US" sz="2800" smtClean="0"/>
          </a:p>
        </p:txBody>
      </p:sp>
      <p:graphicFrame>
        <p:nvGraphicFramePr>
          <p:cNvPr id="12290" name="Object 7">
            <a:hlinkClick r:id="" action="ppaction://ole?verb=0"/>
          </p:cNvPr>
          <p:cNvGraphicFramePr>
            <a:graphicFrameLocks/>
          </p:cNvGraphicFramePr>
          <p:nvPr/>
        </p:nvGraphicFramePr>
        <p:xfrm>
          <a:off x="4648200" y="2016125"/>
          <a:ext cx="3803650" cy="4038600"/>
        </p:xfrm>
        <a:graphic>
          <a:graphicData uri="http://schemas.openxmlformats.org/presentationml/2006/ole">
            <mc:AlternateContent xmlns:mc="http://schemas.openxmlformats.org/markup-compatibility/2006">
              <mc:Choice xmlns:v="urn:schemas-microsoft-com:vml" Requires="v">
                <p:oleObj spid="_x0000_s12301" name="Clip" r:id="rId5" imgW="3801960" imgH="4036680" progId="MS_ClipArt_Gallery">
                  <p:embed/>
                </p:oleObj>
              </mc:Choice>
              <mc:Fallback>
                <p:oleObj name="Clip" r:id="rId5" imgW="3801960" imgH="4036680" progId="MS_ClipArt_Gallery">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016125"/>
                        <a:ext cx="38036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331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9</a:t>
            </a:r>
          </a:p>
        </p:txBody>
      </p:sp>
      <p:sp>
        <p:nvSpPr>
          <p:cNvPr id="1331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3318" name="Rectangle 5"/>
          <p:cNvSpPr>
            <a:spLocks noGrp="1" noChangeArrowheads="1"/>
          </p:cNvSpPr>
          <p:nvPr>
            <p:ph type="title"/>
          </p:nvPr>
        </p:nvSpPr>
        <p:spPr>
          <a:noFill/>
        </p:spPr>
        <p:txBody>
          <a:bodyPr/>
          <a:lstStyle/>
          <a:p>
            <a:r>
              <a:rPr lang="en-US" smtClean="0"/>
              <a:t>What is a Z-score</a:t>
            </a:r>
            <a:r>
              <a:rPr lang="en-US" smtClean="0">
                <a:hlinkClick r:id="rId4" action="ppaction://hlinksldjump"/>
              </a:rPr>
              <a:t>?</a:t>
            </a:r>
            <a:endParaRPr lang="en-US" smtClean="0"/>
          </a:p>
        </p:txBody>
      </p:sp>
      <p:sp>
        <p:nvSpPr>
          <p:cNvPr id="13319" name="Rectangle 6"/>
          <p:cNvSpPr>
            <a:spLocks noGrp="1" noChangeArrowheads="1"/>
          </p:cNvSpPr>
          <p:nvPr>
            <p:ph type="body" sz="half" idx="1"/>
          </p:nvPr>
        </p:nvSpPr>
        <p:spPr/>
        <p:txBody>
          <a:bodyPr/>
          <a:lstStyle/>
          <a:p>
            <a:endParaRPr lang="en-US" sz="2800" smtClean="0"/>
          </a:p>
        </p:txBody>
      </p:sp>
      <p:graphicFrame>
        <p:nvGraphicFramePr>
          <p:cNvPr id="13314" name="Object 7">
            <a:hlinkClick r:id="" action="ppaction://ole?verb=0"/>
          </p:cNvPr>
          <p:cNvGraphicFramePr>
            <a:graphicFrameLocks/>
          </p:cNvGraphicFramePr>
          <p:nvPr/>
        </p:nvGraphicFramePr>
        <p:xfrm>
          <a:off x="4648200" y="2586038"/>
          <a:ext cx="3803650" cy="2898775"/>
        </p:xfrm>
        <a:graphic>
          <a:graphicData uri="http://schemas.openxmlformats.org/presentationml/2006/ole">
            <mc:AlternateContent xmlns:mc="http://schemas.openxmlformats.org/markup-compatibility/2006">
              <mc:Choice xmlns:v="urn:schemas-microsoft-com:vml" Requires="v">
                <p:oleObj spid="_x0000_s13325" name="Clip" r:id="rId5" imgW="3801960" imgH="2896920" progId="MS_ClipArt_Gallery">
                  <p:embed/>
                </p:oleObj>
              </mc:Choice>
              <mc:Fallback>
                <p:oleObj name="Clip" r:id="rId5" imgW="3801960" imgH="2896920" progId="MS_ClipArt_Gallery">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86038"/>
                        <a:ext cx="380365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4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10</a:t>
            </a:r>
          </a:p>
        </p:txBody>
      </p:sp>
      <p:sp>
        <p:nvSpPr>
          <p:cNvPr id="1434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2" name="Rectangle 5"/>
          <p:cNvSpPr>
            <a:spLocks noGrp="1" noChangeArrowheads="1"/>
          </p:cNvSpPr>
          <p:nvPr>
            <p:ph type="title"/>
          </p:nvPr>
        </p:nvSpPr>
        <p:spPr>
          <a:noFill/>
        </p:spPr>
        <p:txBody>
          <a:bodyPr/>
          <a:lstStyle/>
          <a:p>
            <a:r>
              <a:rPr lang="en-US" smtClean="0"/>
              <a:t>What is the formula for a Z-score</a:t>
            </a:r>
            <a:r>
              <a:rPr lang="en-US" smtClean="0">
                <a:hlinkClick r:id="rId4" action="ppaction://hlinksldjump"/>
              </a:rPr>
              <a:t>?</a:t>
            </a:r>
            <a:endParaRPr lang="en-US" smtClean="0"/>
          </a:p>
        </p:txBody>
      </p:sp>
      <p:sp>
        <p:nvSpPr>
          <p:cNvPr id="14343" name="Rectangle 6"/>
          <p:cNvSpPr>
            <a:spLocks noGrp="1" noChangeArrowheads="1"/>
          </p:cNvSpPr>
          <p:nvPr>
            <p:ph type="body" sz="half" idx="1"/>
          </p:nvPr>
        </p:nvSpPr>
        <p:spPr/>
        <p:txBody>
          <a:bodyPr/>
          <a:lstStyle/>
          <a:p>
            <a:endParaRPr lang="en-US" sz="2800" smtClean="0"/>
          </a:p>
        </p:txBody>
      </p:sp>
      <p:graphicFrame>
        <p:nvGraphicFramePr>
          <p:cNvPr id="14338" name="Object 7">
            <a:hlinkClick r:id="" action="ppaction://ole?verb=0"/>
          </p:cNvPr>
          <p:cNvGraphicFramePr>
            <a:graphicFrameLocks/>
          </p:cNvGraphicFramePr>
          <p:nvPr/>
        </p:nvGraphicFramePr>
        <p:xfrm>
          <a:off x="5426075" y="1981200"/>
          <a:ext cx="2247900" cy="4108450"/>
        </p:xfrm>
        <a:graphic>
          <a:graphicData uri="http://schemas.openxmlformats.org/presentationml/2006/ole">
            <mc:AlternateContent xmlns:mc="http://schemas.openxmlformats.org/markup-compatibility/2006">
              <mc:Choice xmlns:v="urn:schemas-microsoft-com:vml" Requires="v">
                <p:oleObj spid="_x0000_s14349" name="Clip" r:id="rId5" imgW="2246040" imgH="4106520" progId="MS_ClipArt_Gallery">
                  <p:embed/>
                </p:oleObj>
              </mc:Choice>
              <mc:Fallback>
                <p:oleObj name="Clip" r:id="rId5" imgW="2246040" imgH="4106520" progId="MS_ClipArt_Gallery">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075" y="1981200"/>
                        <a:ext cx="22479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ferry10"/>
          <p:cNvPicPr>
            <a:picLocks noChangeAspect="1" noChangeArrowheads="1"/>
          </p:cNvPicPr>
          <p:nvPr/>
        </p:nvPicPr>
        <p:blipFill>
          <a:blip r:embed="rId3" cstate="print"/>
          <a:srcRect/>
          <a:stretch>
            <a:fillRect/>
          </a:stretch>
        </p:blipFill>
        <p:spPr bwMode="auto">
          <a:xfrm>
            <a:off x="0" y="-4763"/>
            <a:ext cx="9150350" cy="6862763"/>
          </a:xfrm>
          <a:prstGeom prst="rect">
            <a:avLst/>
          </a:prstGeom>
          <a:noFill/>
          <a:ln w="9525">
            <a:noFill/>
            <a:miter lim="800000"/>
            <a:headEnd/>
            <a:tailEnd/>
          </a:ln>
        </p:spPr>
      </p:pic>
      <p:sp>
        <p:nvSpPr>
          <p:cNvPr id="48131" name="Rectangle 2"/>
          <p:cNvSpPr>
            <a:spLocks noGrp="1" noChangeArrowheads="1"/>
          </p:cNvSpPr>
          <p:nvPr>
            <p:ph type="title"/>
          </p:nvPr>
        </p:nvSpPr>
        <p:spPr>
          <a:noFill/>
        </p:spPr>
        <p:txBody>
          <a:bodyPr/>
          <a:lstStyle/>
          <a:p>
            <a:r>
              <a:rPr lang="en-US" smtClean="0"/>
              <a:t>17/21= .81 </a:t>
            </a:r>
          </a:p>
        </p:txBody>
      </p:sp>
      <p:sp>
        <p:nvSpPr>
          <p:cNvPr id="48132" name="AutoShape 7">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cafecoco"/>
          <p:cNvPicPr>
            <a:picLocks noChangeAspect="1" noChangeArrowheads="1"/>
          </p:cNvPicPr>
          <p:nvPr/>
        </p:nvPicPr>
        <p:blipFill>
          <a:blip r:embed="rId3" cstate="print"/>
          <a:srcRect/>
          <a:stretch>
            <a:fillRect/>
          </a:stretch>
        </p:blipFill>
        <p:spPr bwMode="auto">
          <a:xfrm>
            <a:off x="0" y="0"/>
            <a:ext cx="9150350" cy="6862763"/>
          </a:xfrm>
          <a:prstGeom prst="rect">
            <a:avLst/>
          </a:prstGeom>
          <a:noFill/>
          <a:ln w="9525">
            <a:noFill/>
            <a:miter lim="800000"/>
            <a:headEnd/>
            <a:tailEnd/>
          </a:ln>
        </p:spPr>
      </p:pic>
      <p:sp>
        <p:nvSpPr>
          <p:cNvPr id="49155" name="Rectangle 3"/>
          <p:cNvSpPr>
            <a:spLocks noGrp="1" noChangeArrowheads="1"/>
          </p:cNvSpPr>
          <p:nvPr>
            <p:ph type="title"/>
          </p:nvPr>
        </p:nvSpPr>
        <p:spPr>
          <a:solidFill>
            <a:srgbClr val="99CCFF">
              <a:alpha val="50195"/>
            </a:srgbClr>
          </a:solidFill>
        </p:spPr>
        <p:txBody>
          <a:bodyPr/>
          <a:lstStyle/>
          <a:p>
            <a:r>
              <a:rPr lang="en-US" smtClean="0"/>
              <a:t>4/21= .19 x 100= 19% </a:t>
            </a:r>
          </a:p>
        </p:txBody>
      </p:sp>
      <p:sp>
        <p:nvSpPr>
          <p:cNvPr id="49156" name="AutoShape 6">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deltavw"/>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0179" name="Rectangle 6"/>
          <p:cNvSpPr>
            <a:spLocks noGrp="1" noChangeArrowheads="1"/>
          </p:cNvSpPr>
          <p:nvPr>
            <p:ph type="title"/>
          </p:nvPr>
        </p:nvSpPr>
        <p:spPr>
          <a:xfrm>
            <a:off x="685800" y="914400"/>
            <a:ext cx="7772400" cy="1143000"/>
          </a:xfrm>
        </p:spPr>
        <p:txBody>
          <a:bodyPr/>
          <a:lstStyle/>
          <a:p>
            <a:r>
              <a:rPr lang="en-US" smtClean="0"/>
              <a:t>    One number that tells about the variability in the sample or population.       </a:t>
            </a:r>
          </a:p>
        </p:txBody>
      </p:sp>
      <p:sp>
        <p:nvSpPr>
          <p:cNvPr id="50180" name="AutoShape 7">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15</a:t>
            </a:r>
          </a:p>
        </p:txBody>
      </p:sp>
      <p:sp>
        <p:nvSpPr>
          <p:cNvPr id="25604"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5605"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5606"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5607" name="Rectangle 7"/>
          <p:cNvSpPr>
            <a:spLocks noGrp="1" noChangeArrowheads="1"/>
          </p:cNvSpPr>
          <p:nvPr>
            <p:ph type="title"/>
          </p:nvPr>
        </p:nvSpPr>
        <p:spPr>
          <a:noFill/>
        </p:spPr>
        <p:txBody>
          <a:bodyPr/>
          <a:lstStyle/>
          <a:p>
            <a:r>
              <a:rPr lang="en-US" smtClean="0"/>
              <a:t>Correlation</a:t>
            </a:r>
          </a:p>
        </p:txBody>
      </p:sp>
      <p:sp>
        <p:nvSpPr>
          <p:cNvPr id="25608" name="Rectangle 8"/>
          <p:cNvSpPr>
            <a:spLocks noGrp="1" noChangeArrowheads="1"/>
          </p:cNvSpPr>
          <p:nvPr>
            <p:ph type="body" idx="1"/>
          </p:nvPr>
        </p:nvSpPr>
        <p:spPr>
          <a:noFill/>
        </p:spPr>
        <p:txBody>
          <a:bodyPr/>
          <a:lstStyle/>
          <a:p>
            <a:r>
              <a:rPr lang="en-US" smtClean="0"/>
              <a:t>The </a:t>
            </a:r>
            <a:r>
              <a:rPr lang="en-US" u="sng" smtClean="0"/>
              <a:t>relationship</a:t>
            </a:r>
            <a:r>
              <a:rPr lang="en-US" smtClean="0"/>
              <a:t> between two variables X and Y.</a:t>
            </a:r>
          </a:p>
          <a:p>
            <a:r>
              <a:rPr lang="en-US" smtClean="0"/>
              <a:t>In general, are changes in X associated with Changes in Y?</a:t>
            </a:r>
          </a:p>
          <a:p>
            <a:r>
              <a:rPr lang="en-US" smtClean="0"/>
              <a:t>If so we say that X and Y covary.</a:t>
            </a:r>
          </a:p>
          <a:p>
            <a:r>
              <a:rPr lang="en-US" smtClean="0"/>
              <a:t>We can observe correlation by looking at a scatter plot.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fuera"/>
          <p:cNvPicPr>
            <a:picLocks noChangeAspect="1" noChangeArrowheads="1"/>
          </p:cNvPicPr>
          <p:nvPr/>
        </p:nvPicPr>
        <p:blipFill>
          <a:blip r:embed="rId3" cstate="print"/>
          <a:srcRect/>
          <a:stretch>
            <a:fillRect/>
          </a:stretch>
        </p:blipFill>
        <p:spPr bwMode="auto">
          <a:xfrm>
            <a:off x="0" y="-4763"/>
            <a:ext cx="9150350" cy="6862763"/>
          </a:xfrm>
          <a:prstGeom prst="rect">
            <a:avLst/>
          </a:prstGeom>
          <a:noFill/>
          <a:ln w="9525">
            <a:noFill/>
            <a:miter lim="800000"/>
            <a:headEnd/>
            <a:tailEnd/>
          </a:ln>
        </p:spPr>
      </p:pic>
      <p:sp>
        <p:nvSpPr>
          <p:cNvPr id="51203" name="Rectangle 3"/>
          <p:cNvSpPr>
            <a:spLocks noGrp="1" noChangeArrowheads="1"/>
          </p:cNvSpPr>
          <p:nvPr>
            <p:ph type="title"/>
          </p:nvPr>
        </p:nvSpPr>
        <p:spPr>
          <a:xfrm>
            <a:off x="685800" y="1066800"/>
            <a:ext cx="7772400" cy="1143000"/>
          </a:xfrm>
          <a:noFill/>
        </p:spPr>
        <p:txBody>
          <a:bodyPr/>
          <a:lstStyle/>
          <a:p>
            <a:r>
              <a:rPr lang="en-US" smtClean="0"/>
              <a:t>How many standard deviations an individual's score lies above or below the mean. </a:t>
            </a:r>
          </a:p>
        </p:txBody>
      </p:sp>
      <p:sp>
        <p:nvSpPr>
          <p:cNvPr id="51204" name="AutoShape 7">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alcadia1"/>
          <p:cNvPicPr>
            <a:picLocks noChangeAspect="1" noChangeArrowheads="1"/>
          </p:cNvPicPr>
          <p:nvPr/>
        </p:nvPicPr>
        <p:blipFill>
          <a:blip r:embed="rId3" cstate="print"/>
          <a:srcRect/>
          <a:stretch>
            <a:fillRect/>
          </a:stretch>
        </p:blipFill>
        <p:spPr bwMode="auto">
          <a:xfrm>
            <a:off x="0" y="0"/>
            <a:ext cx="9150350" cy="6862763"/>
          </a:xfrm>
          <a:prstGeom prst="rect">
            <a:avLst/>
          </a:prstGeom>
          <a:noFill/>
          <a:ln w="9525">
            <a:noFill/>
            <a:miter lim="800000"/>
            <a:headEnd/>
            <a:tailEnd/>
          </a:ln>
        </p:spPr>
      </p:pic>
      <p:sp>
        <p:nvSpPr>
          <p:cNvPr id="52227" name="Rectangle 3"/>
          <p:cNvSpPr>
            <a:spLocks noGrp="1" noChangeArrowheads="1"/>
          </p:cNvSpPr>
          <p:nvPr>
            <p:ph type="title"/>
          </p:nvPr>
        </p:nvSpPr>
        <p:spPr>
          <a:xfrm>
            <a:off x="304800" y="6019800"/>
            <a:ext cx="7772400" cy="1143000"/>
          </a:xfrm>
          <a:noFill/>
        </p:spPr>
        <p:txBody>
          <a:bodyPr/>
          <a:lstStyle/>
          <a:p>
            <a:r>
              <a:rPr lang="en-US" smtClean="0"/>
              <a:t>68% </a:t>
            </a:r>
          </a:p>
        </p:txBody>
      </p:sp>
      <p:sp>
        <p:nvSpPr>
          <p:cNvPr id="52228" name="AutoShape 6">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maunabo5"/>
          <p:cNvPicPr>
            <a:picLocks noChangeAspect="1" noChangeArrowheads="1"/>
          </p:cNvPicPr>
          <p:nvPr/>
        </p:nvPicPr>
        <p:blipFill>
          <a:blip r:embed="rId3" cstate="print"/>
          <a:srcRect/>
          <a:stretch>
            <a:fillRect/>
          </a:stretch>
        </p:blipFill>
        <p:spPr bwMode="auto">
          <a:xfrm>
            <a:off x="-6350" y="0"/>
            <a:ext cx="9150350" cy="6862763"/>
          </a:xfrm>
          <a:prstGeom prst="rect">
            <a:avLst/>
          </a:prstGeom>
          <a:noFill/>
          <a:ln w="9525">
            <a:noFill/>
            <a:miter lim="800000"/>
            <a:headEnd/>
            <a:tailEnd/>
          </a:ln>
        </p:spPr>
      </p:pic>
      <p:sp>
        <p:nvSpPr>
          <p:cNvPr id="53251" name="Rectangle 3"/>
          <p:cNvSpPr>
            <a:spLocks noGrp="1" noChangeArrowheads="1"/>
          </p:cNvSpPr>
          <p:nvPr>
            <p:ph type="title"/>
          </p:nvPr>
        </p:nvSpPr>
        <p:spPr>
          <a:xfrm>
            <a:off x="685800" y="1066800"/>
            <a:ext cx="7772400" cy="1143000"/>
          </a:xfrm>
          <a:noFill/>
        </p:spPr>
        <p:txBody>
          <a:bodyPr/>
          <a:lstStyle/>
          <a:p>
            <a:r>
              <a:rPr lang="en-US" smtClean="0"/>
              <a:t>One number that tells us about the middle of the data, using all the data. </a:t>
            </a:r>
          </a:p>
        </p:txBody>
      </p:sp>
      <p:sp>
        <p:nvSpPr>
          <p:cNvPr id="53252" name="AutoShape 6">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descr="lush16"/>
          <p:cNvPicPr>
            <a:picLocks noChangeAspect="1" noChangeArrowheads="1"/>
          </p:cNvPicPr>
          <p:nvPr/>
        </p:nvPicPr>
        <p:blipFill>
          <a:blip r:embed="rId4" cstate="print"/>
          <a:srcRect/>
          <a:stretch>
            <a:fillRect/>
          </a:stretch>
        </p:blipFill>
        <p:spPr bwMode="auto">
          <a:xfrm>
            <a:off x="0" y="0"/>
            <a:ext cx="9150350" cy="6862763"/>
          </a:xfrm>
          <a:prstGeom prst="rect">
            <a:avLst/>
          </a:prstGeom>
          <a:solidFill>
            <a:srgbClr val="CCFF99"/>
          </a:solidFill>
          <a:ln w="9525">
            <a:noFill/>
            <a:miter lim="800000"/>
            <a:headEnd/>
            <a:tailEnd/>
          </a:ln>
        </p:spPr>
      </p:pic>
      <p:sp>
        <p:nvSpPr>
          <p:cNvPr id="15364" name="AutoShape 4">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15362" name="Object 5">
            <a:hlinkClick r:id="" action="ppaction://ole?verb=0"/>
          </p:cNvPr>
          <p:cNvGraphicFramePr>
            <a:graphicFrameLocks noGrp="1"/>
          </p:cNvGraphicFramePr>
          <p:nvPr>
            <p:ph type="title"/>
          </p:nvPr>
        </p:nvGraphicFramePr>
        <p:xfrm>
          <a:off x="762000" y="457200"/>
          <a:ext cx="2514600" cy="1524000"/>
        </p:xfrm>
        <a:graphic>
          <a:graphicData uri="http://schemas.openxmlformats.org/presentationml/2006/ole">
            <mc:AlternateContent xmlns:mc="http://schemas.openxmlformats.org/markup-compatibility/2006">
              <mc:Choice xmlns:v="urn:schemas-microsoft-com:vml" Requires="v">
                <p:oleObj spid="_x0000_s15373" name="Equation" r:id="rId5" imgW="7893000" imgH="3423960" progId="Equation.2">
                  <p:embed/>
                </p:oleObj>
              </mc:Choice>
              <mc:Fallback>
                <p:oleObj name="Equation" r:id="rId5" imgW="7893000" imgH="3423960" progId="Equation.2">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7200"/>
                        <a:ext cx="2514600" cy="1524000"/>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adjuntrk"/>
          <p:cNvPicPr>
            <a:picLocks noChangeAspect="1" noChangeArrowheads="1"/>
          </p:cNvPicPr>
          <p:nvPr/>
        </p:nvPicPr>
        <p:blipFill>
          <a:blip r:embed="rId3" cstate="print"/>
          <a:srcRect/>
          <a:stretch>
            <a:fillRect/>
          </a:stretch>
        </p:blipFill>
        <p:spPr bwMode="auto">
          <a:xfrm>
            <a:off x="0" y="0"/>
            <a:ext cx="9150350" cy="6862763"/>
          </a:xfrm>
          <a:prstGeom prst="rect">
            <a:avLst/>
          </a:prstGeom>
          <a:noFill/>
          <a:ln w="9525">
            <a:noFill/>
            <a:miter lim="800000"/>
            <a:headEnd/>
            <a:tailEnd/>
          </a:ln>
        </p:spPr>
      </p:pic>
      <p:sp>
        <p:nvSpPr>
          <p:cNvPr id="54275" name="AutoShape 4">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
        <p:nvSpPr>
          <p:cNvPr id="54276" name="Text Box 7"/>
          <p:cNvSpPr txBox="1">
            <a:spLocks noChangeArrowheads="1"/>
          </p:cNvSpPr>
          <p:nvPr/>
        </p:nvSpPr>
        <p:spPr bwMode="auto">
          <a:xfrm rot="-282206">
            <a:off x="1676400" y="2743200"/>
            <a:ext cx="1219200" cy="579438"/>
          </a:xfrm>
          <a:prstGeom prst="rect">
            <a:avLst/>
          </a:prstGeom>
          <a:noFill/>
          <a:ln w="12700">
            <a:noFill/>
            <a:miter lim="800000"/>
            <a:headEnd/>
            <a:tailEnd/>
          </a:ln>
        </p:spPr>
        <p:txBody>
          <a:bodyPr>
            <a:spAutoFit/>
          </a:bodyPr>
          <a:lstStyle/>
          <a:p>
            <a:pPr>
              <a:spcBef>
                <a:spcPct val="50000"/>
              </a:spcBef>
            </a:pPr>
            <a:r>
              <a:rPr lang="en-US" sz="3200" b="1">
                <a:solidFill>
                  <a:schemeClr val="bg2"/>
                </a:solidFill>
              </a:rPr>
              <a:t>84%</a:t>
            </a:r>
            <a:endParaRPr lang="en-US">
              <a:solidFill>
                <a:schemeClr val="bg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flamenco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55299" name="Rectangle 3"/>
          <p:cNvSpPr>
            <a:spLocks noGrp="1" noChangeArrowheads="1"/>
          </p:cNvSpPr>
          <p:nvPr>
            <p:ph type="title"/>
          </p:nvPr>
        </p:nvSpPr>
        <p:spPr>
          <a:xfrm>
            <a:off x="685800" y="1066800"/>
            <a:ext cx="7772400" cy="1143000"/>
          </a:xfrm>
          <a:noFill/>
        </p:spPr>
        <p:txBody>
          <a:bodyPr/>
          <a:lstStyle/>
          <a:p>
            <a:r>
              <a:rPr lang="en-US" smtClean="0"/>
              <a:t>How many standard deviations a score lies above or below the mean.  </a:t>
            </a:r>
          </a:p>
        </p:txBody>
      </p:sp>
      <p:sp>
        <p:nvSpPr>
          <p:cNvPr id="55300" name="AutoShape 4">
            <a:hlinkClick r:id="" action="ppaction://hlinkshowjump?jump=lastslideviewed" highlightClick="1"/>
          </p:cNvPr>
          <p:cNvSpPr>
            <a:spLocks noChangeArrowheads="1"/>
          </p:cNvSpPr>
          <p:nvPr/>
        </p:nvSpPr>
        <p:spPr bwMode="auto">
          <a:xfrm>
            <a:off x="228600" y="6324600"/>
            <a:ext cx="609600" cy="304800"/>
          </a:xfrm>
          <a:prstGeom prst="actionButtonReturn">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6" descr="casco4"/>
          <p:cNvPicPr>
            <a:picLocks noChangeAspect="1" noChangeArrowheads="1"/>
          </p:cNvPicPr>
          <p:nvPr/>
        </p:nvPicPr>
        <p:blipFill>
          <a:blip r:embed="rId4" cstate="print"/>
          <a:srcRect/>
          <a:stretch>
            <a:fillRect/>
          </a:stretch>
        </p:blipFill>
        <p:spPr bwMode="auto">
          <a:xfrm>
            <a:off x="-304800" y="-228600"/>
            <a:ext cx="9753600" cy="7315200"/>
          </a:xfrm>
          <a:prstGeom prst="rect">
            <a:avLst/>
          </a:prstGeom>
          <a:noFill/>
          <a:ln w="9525">
            <a:noFill/>
            <a:miter lim="800000"/>
            <a:headEnd/>
            <a:tailEnd/>
          </a:ln>
        </p:spPr>
      </p:pic>
      <p:sp>
        <p:nvSpPr>
          <p:cNvPr id="1638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9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33</a:t>
            </a:r>
          </a:p>
        </p:txBody>
      </p:sp>
      <p:sp>
        <p:nvSpPr>
          <p:cNvPr id="1639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92"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93"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94" name="Rectangle 7"/>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95" name="Rectangle 8"/>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96" name="Rectangle 9"/>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97" name="Rectangle 10"/>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98" name="Rectangle 11"/>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99" name="Rectangle 1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16386" name="Object 14">
            <a:hlinkClick r:id="" action="ppaction://ole?verb=0"/>
          </p:cNvPr>
          <p:cNvGraphicFramePr>
            <a:graphicFrameLocks/>
          </p:cNvGraphicFramePr>
          <p:nvPr/>
        </p:nvGraphicFramePr>
        <p:xfrm>
          <a:off x="685800" y="1981200"/>
          <a:ext cx="7810500" cy="4152900"/>
        </p:xfrm>
        <a:graphic>
          <a:graphicData uri="http://schemas.openxmlformats.org/presentationml/2006/ole">
            <mc:AlternateContent xmlns:mc="http://schemas.openxmlformats.org/markup-compatibility/2006">
              <mc:Choice xmlns:v="urn:schemas-microsoft-com:vml" Requires="v">
                <p:oleObj spid="_x0000_s16408" name="Equation" r:id="rId5" imgW="7808760" imgH="4151160" progId="Equation.2">
                  <p:embed/>
                </p:oleObj>
              </mc:Choice>
              <mc:Fallback>
                <p:oleObj name="Equation" r:id="rId5" imgW="7808760" imgH="4151160" progId="Equation.2">
                  <p:embed/>
                  <p:pic>
                    <p:nvPicPr>
                      <p:cNvPr id="0" name="Object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81200"/>
                        <a:ext cx="78105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15">
            <a:hlinkClick r:id="" action="ppaction://ole?verb=0"/>
          </p:cNvPr>
          <p:cNvGraphicFramePr>
            <a:graphicFrameLocks/>
          </p:cNvGraphicFramePr>
          <p:nvPr/>
        </p:nvGraphicFramePr>
        <p:xfrm>
          <a:off x="1295400" y="0"/>
          <a:ext cx="4038600" cy="2362200"/>
        </p:xfrm>
        <a:graphic>
          <a:graphicData uri="http://schemas.openxmlformats.org/presentationml/2006/ole">
            <mc:AlternateContent xmlns:mc="http://schemas.openxmlformats.org/markup-compatibility/2006">
              <mc:Choice xmlns:v="urn:schemas-microsoft-com:vml" Requires="v">
                <p:oleObj spid="_x0000_s16409" name="Equation" r:id="rId7" imgW="6868800" imgH="4225680" progId="Equation.2">
                  <p:embed/>
                </p:oleObj>
              </mc:Choice>
              <mc:Fallback>
                <p:oleObj name="Equation" r:id="rId7" imgW="6868800" imgH="4225680" progId="Equation.2">
                  <p:embed/>
                  <p:pic>
                    <p:nvPicPr>
                      <p:cNvPr id="0" name="Object 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0"/>
                        <a:ext cx="4038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smtClean="0"/>
              <a:t>The End</a:t>
            </a:r>
          </a:p>
        </p:txBody>
      </p:sp>
      <p:pic>
        <p:nvPicPr>
          <p:cNvPr id="56323" name="Picture 3" descr="venus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6324" name="Text Box 5"/>
          <p:cNvSpPr txBox="1">
            <a:spLocks noChangeArrowheads="1"/>
          </p:cNvSpPr>
          <p:nvPr/>
        </p:nvSpPr>
        <p:spPr bwMode="auto">
          <a:xfrm>
            <a:off x="2438400" y="2895600"/>
            <a:ext cx="3733800" cy="823913"/>
          </a:xfrm>
          <a:prstGeom prst="rect">
            <a:avLst/>
          </a:prstGeom>
          <a:noFill/>
          <a:ln w="12700">
            <a:noFill/>
            <a:miter lim="800000"/>
            <a:headEnd/>
            <a:tailEnd/>
          </a:ln>
        </p:spPr>
        <p:txBody>
          <a:bodyPr>
            <a:spAutoFit/>
          </a:bodyPr>
          <a:lstStyle/>
          <a:p>
            <a:pPr>
              <a:spcBef>
                <a:spcPct val="50000"/>
              </a:spcBef>
            </a:pPr>
            <a:r>
              <a:rPr lang="en-US" sz="4800">
                <a:solidFill>
                  <a:srgbClr val="FFFF66"/>
                </a:solidFill>
              </a:rPr>
              <a:t>The End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3906" name="Picture 2"/>
          <p:cNvPicPr>
            <a:picLocks noGrp="1" noChangeAspect="1" noChangeArrowheads="1"/>
          </p:cNvPicPr>
          <p:nvPr>
            <p:ph idx="1"/>
          </p:nvPr>
        </p:nvPicPr>
        <p:blipFill>
          <a:blip r:embed="rId2" cstate="print"/>
          <a:srcRect/>
          <a:stretch>
            <a:fillRect/>
          </a:stretch>
        </p:blipFill>
        <p:spPr bwMode="auto">
          <a:xfrm>
            <a:off x="5562600" y="2209800"/>
            <a:ext cx="2322006" cy="3581400"/>
          </a:xfrm>
          <a:prstGeom prst="rect">
            <a:avLst/>
          </a:prstGeom>
          <a:noFill/>
          <a:ln w="9525">
            <a:noFill/>
            <a:miter lim="800000"/>
            <a:headEnd/>
            <a:tailEnd/>
          </a:ln>
        </p:spPr>
      </p:pic>
    </p:spTree>
    <p:extLst>
      <p:ext uri="{BB962C8B-B14F-4D97-AF65-F5344CB8AC3E}">
        <p14:creationId xmlns:p14="http://schemas.microsoft.com/office/powerpoint/2010/main" val="133904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2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16</a:t>
            </a:r>
          </a:p>
        </p:txBody>
      </p:sp>
      <p:sp>
        <p:nvSpPr>
          <p:cNvPr id="102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30"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31"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1026" name="Object 7">
            <a:hlinkClick r:id="" action="ppaction://ole?verb=0"/>
          </p:cNvPr>
          <p:cNvGraphicFramePr>
            <a:graphicFrameLocks/>
          </p:cNvGraphicFramePr>
          <p:nvPr/>
        </p:nvGraphicFramePr>
        <p:xfrm>
          <a:off x="0" y="915988"/>
          <a:ext cx="8702675" cy="5942012"/>
        </p:xfrm>
        <a:graphic>
          <a:graphicData uri="http://schemas.openxmlformats.org/presentationml/2006/ole">
            <mc:AlternateContent xmlns:mc="http://schemas.openxmlformats.org/markup-compatibility/2006">
              <mc:Choice xmlns:v="urn:schemas-microsoft-com:vml" Requires="v">
                <p:oleObj spid="_x0000_s1037" name="Chart" r:id="rId4" imgW="8659440" imgH="5896440" progId="MSGraph.Chart.8">
                  <p:embed followColorScheme="full"/>
                </p:oleObj>
              </mc:Choice>
              <mc:Fallback>
                <p:oleObj name="Chart" r:id="rId4" imgW="8659440" imgH="5896440" progId="MSGraph.Chart.8">
                  <p:embed followColorScheme="full"/>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5988"/>
                        <a:ext cx="8702675" cy="594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6627"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17</a:t>
            </a:r>
          </a:p>
        </p:txBody>
      </p:sp>
      <p:sp>
        <p:nvSpPr>
          <p:cNvPr id="2662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6629"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6630"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6631" name="Rectangle 7"/>
          <p:cNvSpPr>
            <a:spLocks noGrp="1" noChangeArrowheads="1"/>
          </p:cNvSpPr>
          <p:nvPr>
            <p:ph type="title"/>
          </p:nvPr>
        </p:nvSpPr>
        <p:spPr>
          <a:noFill/>
        </p:spPr>
        <p:txBody>
          <a:bodyPr/>
          <a:lstStyle/>
          <a:p>
            <a:r>
              <a:rPr lang="en-US" smtClean="0"/>
              <a:t>Scatterplot</a:t>
            </a:r>
          </a:p>
        </p:txBody>
      </p:sp>
      <p:sp>
        <p:nvSpPr>
          <p:cNvPr id="26632" name="Rectangle 8"/>
          <p:cNvSpPr>
            <a:spLocks noGrp="1" noChangeArrowheads="1"/>
          </p:cNvSpPr>
          <p:nvPr>
            <p:ph type="body" idx="1"/>
          </p:nvPr>
        </p:nvSpPr>
        <p:spPr>
          <a:noFill/>
        </p:spPr>
        <p:txBody>
          <a:bodyPr/>
          <a:lstStyle/>
          <a:p>
            <a:r>
              <a:rPr lang="en-US" smtClean="0"/>
              <a:t>Relationship between two quantitative variables</a:t>
            </a:r>
          </a:p>
          <a:p>
            <a:r>
              <a:rPr lang="en-US" smtClean="0"/>
              <a:t>Measured on the same individual</a:t>
            </a:r>
          </a:p>
          <a:p>
            <a:r>
              <a:rPr lang="en-US" smtClean="0"/>
              <a:t>Y axis is vertical</a:t>
            </a:r>
          </a:p>
          <a:p>
            <a:r>
              <a:rPr lang="en-US" smtClean="0"/>
              <a:t>X axis horizontal</a:t>
            </a:r>
          </a:p>
          <a:p>
            <a:r>
              <a:rPr lang="en-US" smtClean="0"/>
              <a:t>Each point represents the </a:t>
            </a:r>
            <a:r>
              <a:rPr lang="en-US" b="1" smtClean="0"/>
              <a:t>two</a:t>
            </a:r>
            <a:r>
              <a:rPr lang="en-US" smtClean="0"/>
              <a:t> scores of </a:t>
            </a:r>
            <a:r>
              <a:rPr lang="en-US" b="1" smtClean="0"/>
              <a:t>one</a:t>
            </a:r>
            <a:r>
              <a:rPr lang="en-US" smtClean="0"/>
              <a:t> individual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23"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a:r>
              <a:rPr lang="en-US" sz="1400"/>
              <a:t>18</a:t>
            </a:r>
          </a:p>
        </p:txBody>
      </p:sp>
      <p:sp>
        <p:nvSpPr>
          <p:cNvPr id="30724"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25"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26" name="Rectangle 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27" name="Rectangle 7"/>
          <p:cNvSpPr>
            <a:spLocks noGrp="1" noChangeArrowheads="1"/>
          </p:cNvSpPr>
          <p:nvPr>
            <p:ph type="title"/>
          </p:nvPr>
        </p:nvSpPr>
        <p:spPr>
          <a:noFill/>
        </p:spPr>
        <p:txBody>
          <a:bodyPr/>
          <a:lstStyle/>
          <a:p>
            <a:r>
              <a:rPr lang="en-US" smtClean="0"/>
              <a:t>Type of correlation</a:t>
            </a:r>
          </a:p>
        </p:txBody>
      </p:sp>
      <p:sp>
        <p:nvSpPr>
          <p:cNvPr id="30728" name="Rectangle 8"/>
          <p:cNvSpPr>
            <a:spLocks noGrp="1" noChangeArrowheads="1"/>
          </p:cNvSpPr>
          <p:nvPr>
            <p:ph type="body" idx="1"/>
          </p:nvPr>
        </p:nvSpPr>
        <p:spPr>
          <a:noFill/>
        </p:spPr>
        <p:txBody>
          <a:bodyPr/>
          <a:lstStyle/>
          <a:p>
            <a:r>
              <a:rPr lang="en-US" dirty="0" smtClean="0"/>
              <a:t>Positive correlation. The two change in a similar direction.  Individuals below average on X tend to be below average on Y and vice versa.</a:t>
            </a:r>
          </a:p>
          <a:p>
            <a:r>
              <a:rPr lang="en-US" dirty="0" smtClean="0"/>
              <a:t>Negative correlation the two change in the opposite direction.  Individuals who are above average on X tend to be below average on Y and vice versa.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correlation from </a:t>
            </a:r>
            <a:r>
              <a:rPr lang="en-US" i="1" dirty="0" smtClean="0"/>
              <a:t>New York Times</a:t>
            </a:r>
            <a:endParaRPr lang="en-US" i="1" dirty="0"/>
          </a:p>
        </p:txBody>
      </p:sp>
      <p:sp>
        <p:nvSpPr>
          <p:cNvPr id="3" name="Content Placeholder 2"/>
          <p:cNvSpPr>
            <a:spLocks noGrp="1"/>
          </p:cNvSpPr>
          <p:nvPr>
            <p:ph idx="1"/>
          </p:nvPr>
        </p:nvSpPr>
        <p:spPr/>
        <p:txBody>
          <a:bodyPr/>
          <a:lstStyle/>
          <a:p>
            <a:r>
              <a:rPr lang="en-US" dirty="0" smtClean="0"/>
              <a:t>Early studies have consistently shown that an "inverse association" exists between coffee consumption and risk for type 2 diabetes, Liu said. That is, the greater the consumption of coffee, the lesser the risk of diabetes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eerss">
  <a:themeElements>
    <a:clrScheme name="">
      <a:dk1>
        <a:srgbClr val="3C0023"/>
      </a:dk1>
      <a:lt1>
        <a:srgbClr val="FFFFFF"/>
      </a:lt1>
      <a:dk2>
        <a:srgbClr val="B50069"/>
      </a:dk2>
      <a:lt2>
        <a:srgbClr val="FAFD00"/>
      </a:lt2>
      <a:accent1>
        <a:srgbClr val="618FFD"/>
      </a:accent1>
      <a:accent2>
        <a:srgbClr val="F95AB7"/>
      </a:accent2>
      <a:accent3>
        <a:srgbClr val="D7AAB9"/>
      </a:accent3>
      <a:accent4>
        <a:srgbClr val="DADADA"/>
      </a:accent4>
      <a:accent5>
        <a:srgbClr val="B7C6FE"/>
      </a:accent5>
      <a:accent6>
        <a:srgbClr val="E251A6"/>
      </a:accent6>
      <a:hlink>
        <a:srgbClr val="00FFFF"/>
      </a:hlink>
      <a:folHlink>
        <a:srgbClr val="DC0081"/>
      </a:folHlink>
    </a:clrScheme>
    <a:fontScheme name="Cheers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er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ers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ers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ers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ers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ers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c:\msoffice\powerpnt\template\sldshow\cheerss.ppt</Template>
  <TotalTime>896</TotalTime>
  <Pages>17</Pages>
  <Words>1525</Words>
  <Application>Microsoft Office PowerPoint</Application>
  <PresentationFormat>On-screen Show (4:3)</PresentationFormat>
  <Paragraphs>316</Paragraphs>
  <Slides>58</Slides>
  <Notes>48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7" baseType="lpstr">
      <vt:lpstr>Arial</vt:lpstr>
      <vt:lpstr>Monotype Sorts</vt:lpstr>
      <vt:lpstr>Times New Roman</vt:lpstr>
      <vt:lpstr>Wingdings</vt:lpstr>
      <vt:lpstr>Cheerss</vt:lpstr>
      <vt:lpstr>Chart</vt:lpstr>
      <vt:lpstr>Equation</vt:lpstr>
      <vt:lpstr>Worksheet</vt:lpstr>
      <vt:lpstr>Clip</vt:lpstr>
      <vt:lpstr>Examining Relationships in Data </vt:lpstr>
      <vt:lpstr>Examining relationships</vt:lpstr>
      <vt:lpstr>Dependent Variable</vt:lpstr>
      <vt:lpstr>Independent Variable</vt:lpstr>
      <vt:lpstr>Correlation</vt:lpstr>
      <vt:lpstr>PowerPoint Presentation</vt:lpstr>
      <vt:lpstr>Scatterplot</vt:lpstr>
      <vt:lpstr>Type of correlation</vt:lpstr>
      <vt:lpstr>Example of correlation from New York Times</vt:lpstr>
      <vt:lpstr>PowerPoint Presentation</vt:lpstr>
      <vt:lpstr>Examples</vt:lpstr>
      <vt:lpstr>Correlation Coefficient</vt:lpstr>
      <vt:lpstr>Correlation Coefficient</vt:lpstr>
      <vt:lpstr>Strength of Correlation</vt:lpstr>
      <vt:lpstr>Calculating a correlation coefficient</vt:lpstr>
      <vt:lpstr>Correlation Coefficient</vt:lpstr>
      <vt:lpstr>Correlation Coefficient</vt:lpstr>
      <vt:lpstr>Pearson Correlation Coefficient</vt:lpstr>
      <vt:lpstr> </vt:lpstr>
      <vt:lpstr>PowerPoint Presentation</vt:lpstr>
      <vt:lpstr>Explanatory and response variables</vt:lpstr>
      <vt:lpstr>Explanatory and response variables</vt:lpstr>
      <vt:lpstr>PowerPoint Presentation</vt:lpstr>
      <vt:lpstr>PowerPoint Presentation</vt:lpstr>
      <vt:lpstr>Linear relationships</vt:lpstr>
      <vt:lpstr>Is mileage related to speed?</vt:lpstr>
      <vt:lpstr>Correlation?</vt:lpstr>
      <vt:lpstr>Obesity and soft drink consumption</vt:lpstr>
      <vt:lpstr>Correlation does not imply causation!</vt:lpstr>
      <vt:lpstr>PowerPoint Presentation</vt:lpstr>
      <vt:lpstr>PowerPoint Presentation</vt:lpstr>
      <vt:lpstr>Frequency Distribution</vt:lpstr>
      <vt:lpstr>Frequency Distribution</vt:lpstr>
      <vt:lpstr>PowerPoint Presentation</vt:lpstr>
      <vt:lpstr>Cigarette Taxes</vt:lpstr>
      <vt:lpstr>PowerPoint Presentation</vt:lpstr>
      <vt:lpstr>PowerPoint Presentation</vt:lpstr>
      <vt:lpstr>PowerPoint Presentation</vt:lpstr>
      <vt:lpstr>What is a Z score?</vt:lpstr>
      <vt:lpstr>What is the standard deviation?</vt:lpstr>
      <vt:lpstr>What percentage of observations</vt:lpstr>
      <vt:lpstr>What is the mean?</vt:lpstr>
      <vt:lpstr>What is the formula for the standard deviation?</vt:lpstr>
      <vt:lpstr>What percentage score less than a z-score of +1?</vt:lpstr>
      <vt:lpstr>What is a Z-score?</vt:lpstr>
      <vt:lpstr>What is the formula for a Z-score?</vt:lpstr>
      <vt:lpstr>17/21= .81 </vt:lpstr>
      <vt:lpstr>4/21= .19 x 100= 19% </vt:lpstr>
      <vt:lpstr>    One number that tells about the variability in the sample or population.       </vt:lpstr>
      <vt:lpstr>How many standard deviations an individual's score lies above or below the mean. </vt:lpstr>
      <vt:lpstr>68% </vt:lpstr>
      <vt:lpstr>One number that tells us about the middle of the data, using all the data. </vt:lpstr>
      <vt:lpstr>PowerPoint Presentation</vt:lpstr>
      <vt:lpstr>PowerPoint Presentation</vt:lpstr>
      <vt:lpstr>How many standard deviations a score lies above or below the mean.  </vt:lpstr>
      <vt:lpstr>PowerPoint Presentation</vt:lpstr>
      <vt:lpstr>The 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Relationships in Data</dc:title>
  <dc:creator>William P. Wattles</dc:creator>
  <cp:lastModifiedBy>William P. Wattles</cp:lastModifiedBy>
  <cp:revision>52</cp:revision>
  <cp:lastPrinted>1601-01-01T00:00:00Z</cp:lastPrinted>
  <dcterms:created xsi:type="dcterms:W3CDTF">1996-02-01T11:51:22Z</dcterms:created>
  <dcterms:modified xsi:type="dcterms:W3CDTF">2018-05-01T13:04:49Z</dcterms:modified>
</cp:coreProperties>
</file>