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1" r:id="rId3"/>
    <p:sldId id="294" r:id="rId4"/>
    <p:sldId id="302" r:id="rId5"/>
    <p:sldId id="257" r:id="rId6"/>
    <p:sldId id="258" r:id="rId7"/>
    <p:sldId id="316" r:id="rId8"/>
    <p:sldId id="317" r:id="rId9"/>
    <p:sldId id="318" r:id="rId10"/>
    <p:sldId id="259" r:id="rId11"/>
    <p:sldId id="260" r:id="rId12"/>
    <p:sldId id="261" r:id="rId13"/>
    <p:sldId id="262" r:id="rId14"/>
    <p:sldId id="263" r:id="rId15"/>
    <p:sldId id="264" r:id="rId16"/>
    <p:sldId id="321" r:id="rId17"/>
    <p:sldId id="265" r:id="rId18"/>
    <p:sldId id="266" r:id="rId19"/>
    <p:sldId id="267" r:id="rId20"/>
    <p:sldId id="268" r:id="rId21"/>
    <p:sldId id="295" r:id="rId22"/>
    <p:sldId id="269" r:id="rId23"/>
    <p:sldId id="297" r:id="rId24"/>
    <p:sldId id="293" r:id="rId25"/>
    <p:sldId id="270" r:id="rId26"/>
    <p:sldId id="271" r:id="rId27"/>
    <p:sldId id="272" r:id="rId28"/>
    <p:sldId id="273" r:id="rId29"/>
    <p:sldId id="319" r:id="rId30"/>
    <p:sldId id="320" r:id="rId31"/>
    <p:sldId id="299" r:id="rId32"/>
    <p:sldId id="304" r:id="rId33"/>
    <p:sldId id="274" r:id="rId34"/>
    <p:sldId id="314" r:id="rId35"/>
    <p:sldId id="275" r:id="rId36"/>
    <p:sldId id="276" r:id="rId37"/>
    <p:sldId id="277" r:id="rId38"/>
    <p:sldId id="278" r:id="rId39"/>
    <p:sldId id="305" r:id="rId40"/>
    <p:sldId id="279" r:id="rId41"/>
    <p:sldId id="280" r:id="rId42"/>
    <p:sldId id="281" r:id="rId43"/>
    <p:sldId id="291" r:id="rId44"/>
    <p:sldId id="282" r:id="rId45"/>
    <p:sldId id="283" r:id="rId46"/>
    <p:sldId id="309" r:id="rId47"/>
    <p:sldId id="310" r:id="rId48"/>
    <p:sldId id="322" r:id="rId49"/>
    <p:sldId id="284" r:id="rId50"/>
    <p:sldId id="285" r:id="rId51"/>
    <p:sldId id="286" r:id="rId52"/>
    <p:sldId id="287" r:id="rId53"/>
    <p:sldId id="288" r:id="rId54"/>
    <p:sldId id="289" r:id="rId55"/>
    <p:sldId id="290" r:id="rId56"/>
    <p:sldId id="300" r:id="rId57"/>
    <p:sldId id="312" r:id="rId58"/>
    <p:sldId id="313" r:id="rId59"/>
    <p:sldId id="315" r:id="rId60"/>
    <p:sldId id="311" r:id="rId6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-174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C52041C1-B0C0-4B96-AE77-673E3B72655E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09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BA6F846-7F7A-45C7-A075-F84F0E735EFF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4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fact refers to the body's fight or flight response.  When the amygdala region of the brain signals fear, the hypothalamus triggers a number of autonomic body responses.  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Among these responses is a dilation of the pupils to take in as much light as possible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2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Tennes and Kreye, 1985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Industrial noise and BP</a:t>
            </a:r>
          </a:p>
          <a:p>
            <a:r>
              <a:rPr lang="en-US"/>
              <a:t>Medication and BP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0383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9626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43000" y="18288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11620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28800"/>
            <a:ext cx="777240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bg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 sz="3200" 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800" i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400" 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17"/>
        </a:buBlip>
        <a:defRPr sz="2000" i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2/09/11/health/door-to-door-in-oklahoma-city-preaching-healthy-living.html?src=day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 anchor="ctr"/>
          <a:lstStyle/>
          <a:p>
            <a:pPr algn="ctr"/>
            <a:r>
              <a:rPr lang="en-US"/>
              <a:t>The Nervous System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 marL="342900" indent="-342900"/>
            <a:r>
              <a:rPr lang="en-US"/>
              <a:t>William P. Wattles, Ph.D.</a:t>
            </a:r>
          </a:p>
          <a:p>
            <a:pPr marL="342900" indent="-342900"/>
            <a:r>
              <a:rPr lang="en-US"/>
              <a:t>Francis Marion University</a:t>
            </a:r>
          </a:p>
          <a:p>
            <a:pPr marL="342900" indent="-342900"/>
            <a:r>
              <a:rPr lang="en-US"/>
              <a:t>Psy 314 Behavioral Medicine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Subdivisions of the vertebrate nervous system (page 111)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 Nervous System</a:t>
            </a:r>
          </a:p>
          <a:p>
            <a:pPr lvl="1"/>
            <a:r>
              <a:rPr lang="en-US"/>
              <a:t>Brain</a:t>
            </a:r>
          </a:p>
          <a:p>
            <a:pPr lvl="1"/>
            <a:r>
              <a:rPr lang="en-US"/>
              <a:t>Spinal Cord</a:t>
            </a:r>
          </a:p>
          <a:p>
            <a:r>
              <a:rPr lang="en-US"/>
              <a:t>Peripheral Nervous System</a:t>
            </a:r>
          </a:p>
          <a:p>
            <a:pPr lvl="1"/>
            <a:r>
              <a:rPr lang="en-US"/>
              <a:t>Somatic nervous System</a:t>
            </a:r>
          </a:p>
          <a:p>
            <a:pPr lvl="1"/>
            <a:r>
              <a:rPr lang="en-US"/>
              <a:t>Autonomic Nervous System</a:t>
            </a:r>
          </a:p>
          <a:p>
            <a:pPr lvl="2"/>
            <a:r>
              <a:rPr lang="en-US"/>
              <a:t>Sympathetic division</a:t>
            </a:r>
          </a:p>
          <a:p>
            <a:pPr lvl="2"/>
            <a:r>
              <a:rPr lang="en-US"/>
              <a:t>Parasympathetic division</a:t>
            </a:r>
          </a:p>
        </p:txBody>
      </p:sp>
      <p:graphicFrame>
        <p:nvGraphicFramePr>
          <p:cNvPr id="102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6381750" y="2133600"/>
          <a:ext cx="160813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lip" r:id="rId4" imgW="1606320" imgH="3971880" progId="MS_ClipArt_Gallery">
                  <p:embed/>
                </p:oleObj>
              </mc:Choice>
              <mc:Fallback>
                <p:oleObj name="Clip" r:id="rId4" imgW="1606320" imgH="3971880" progId="MS_ClipArt_Gallery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2133600"/>
                        <a:ext cx="1608138" cy="397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Somatic Nervous System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Controls voluntary muscles</a:t>
            </a:r>
          </a:p>
          <a:p>
            <a:r>
              <a:rPr lang="en-US"/>
              <a:t>Consists of nerves that:</a:t>
            </a:r>
          </a:p>
          <a:p>
            <a:pPr lvl="1"/>
            <a:r>
              <a:rPr lang="en-US"/>
              <a:t>convey sensory messages to the CNS</a:t>
            </a:r>
          </a:p>
          <a:p>
            <a:pPr lvl="1"/>
            <a:r>
              <a:rPr lang="en-US"/>
              <a:t>convey messages from the CNS to muscles and glands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Autonomic Nervous System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Autonomic means self-governing</a:t>
            </a:r>
          </a:p>
          <a:p>
            <a:r>
              <a:rPr lang="en-US"/>
              <a:t>Receives information from and sends messages to the heart, intestines and other organs.  </a:t>
            </a:r>
          </a:p>
          <a:p>
            <a:r>
              <a:rPr lang="en-US"/>
              <a:t>Sympathetic and parasympathetic systems operate in opposition to each other.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Autonomic Nervous System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Sympathetic Division</a:t>
            </a:r>
          </a:p>
          <a:p>
            <a:r>
              <a:rPr lang="en-US"/>
              <a:t>Parasympathetic Division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" descr="bear-b2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8763"/>
            <a:ext cx="8534400" cy="6454775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533400"/>
            <a:ext cx="4419600" cy="5191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Autonomic arousal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Sympathetic Nervous System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Prepares the body for intense, vigorous, emergency action</a:t>
            </a:r>
          </a:p>
          <a:p>
            <a:pPr>
              <a:lnSpc>
                <a:spcPct val="90000"/>
              </a:lnSpc>
            </a:pPr>
            <a:r>
              <a:rPr lang="en-US"/>
              <a:t>The “fight or flight” response</a:t>
            </a:r>
          </a:p>
          <a:p>
            <a:pPr>
              <a:lnSpc>
                <a:spcPct val="90000"/>
              </a:lnSpc>
            </a:pPr>
            <a:r>
              <a:rPr lang="en-US"/>
              <a:t>Heart and breathing rate increases</a:t>
            </a:r>
          </a:p>
          <a:p>
            <a:pPr>
              <a:lnSpc>
                <a:spcPct val="90000"/>
              </a:lnSpc>
            </a:pPr>
            <a:r>
              <a:rPr lang="en-US"/>
              <a:t>Mental activity increases</a:t>
            </a:r>
          </a:p>
          <a:p>
            <a:pPr>
              <a:lnSpc>
                <a:spcPct val="90000"/>
              </a:lnSpc>
            </a:pPr>
            <a:r>
              <a:rPr lang="en-US"/>
              <a:t>Digestion decreases</a:t>
            </a:r>
          </a:p>
          <a:p>
            <a:pPr>
              <a:lnSpc>
                <a:spcPct val="90000"/>
              </a:lnSpc>
            </a:pPr>
            <a:r>
              <a:rPr lang="en-US"/>
              <a:t>Blood flow increases to the skeletal muscles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0"/>
            <a:ext cx="8658226" cy="4329113"/>
          </a:xfrm>
        </p:spPr>
      </p:pic>
    </p:spTree>
    <p:extLst>
      <p:ext uri="{BB962C8B-B14F-4D97-AF65-F5344CB8AC3E}">
        <p14:creationId xmlns:p14="http://schemas.microsoft.com/office/powerpoint/2010/main" val="145132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Fight or Flight Response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Passed down via evolution</a:t>
            </a:r>
          </a:p>
          <a:p>
            <a:pPr>
              <a:lnSpc>
                <a:spcPct val="90000"/>
              </a:lnSpc>
            </a:pPr>
            <a:r>
              <a:rPr lang="en-US"/>
              <a:t>Survival of the fittest</a:t>
            </a:r>
          </a:p>
          <a:p>
            <a:pPr>
              <a:lnSpc>
                <a:spcPct val="90000"/>
              </a:lnSpc>
            </a:pPr>
            <a:r>
              <a:rPr lang="en-US"/>
              <a:t>Adaptive-enhances the survival of the organism</a:t>
            </a:r>
          </a:p>
          <a:p>
            <a:pPr>
              <a:lnSpc>
                <a:spcPct val="90000"/>
              </a:lnSpc>
            </a:pPr>
            <a:r>
              <a:rPr lang="en-US"/>
              <a:t>Ability to focus body’s resources in time of danger is adaptive.</a:t>
            </a:r>
          </a:p>
          <a:p>
            <a:pPr>
              <a:lnSpc>
                <a:spcPct val="90000"/>
              </a:lnSpc>
            </a:pPr>
            <a:r>
              <a:rPr lang="en-US"/>
              <a:t>More likely to live long enough to have progeny and raise those progeny.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Animal that averages 2 offspring</a:t>
            </a:r>
            <a:br>
              <a:rPr lang="en-US"/>
            </a:br>
            <a:r>
              <a:rPr lang="en-US" sz="2800"/>
              <a:t>8 in 3 generations</a:t>
            </a:r>
          </a:p>
        </p:txBody>
      </p:sp>
      <p:graphicFrame>
        <p:nvGraphicFramePr>
          <p:cNvPr id="2458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09800" y="2057400"/>
          <a:ext cx="9474200" cy="825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5" imgW="9472320" imgH="8253360" progId="Word.Document.8">
                  <p:embed/>
                </p:oleObj>
              </mc:Choice>
              <mc:Fallback>
                <p:oleObj name="Document" r:id="rId5" imgW="9472320" imgH="8253360" progId="Word.Documen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9474200" cy="825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Animal that averages 3 offspring</a:t>
            </a:r>
            <a:br>
              <a:rPr lang="en-US"/>
            </a:br>
            <a:r>
              <a:rPr lang="en-US" sz="2800"/>
              <a:t>27 in 3 generations</a:t>
            </a:r>
          </a:p>
        </p:txBody>
      </p:sp>
      <p:graphicFrame>
        <p:nvGraphicFramePr>
          <p:cNvPr id="266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35150" y="1916113"/>
          <a:ext cx="5429250" cy="466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ocument" r:id="rId4" imgW="5427360" imgH="4660560" progId="Word.Document.8">
                  <p:embed/>
                </p:oleObj>
              </mc:Choice>
              <mc:Fallback>
                <p:oleObj name="Document" r:id="rId4" imgW="5427360" imgH="4660560" progId="Word.Documen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916113"/>
                        <a:ext cx="5429250" cy="466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26" descr="20010914todays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825"/>
            <a:ext cx="9144000" cy="61023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28600"/>
            <a:ext cx="7772400" cy="1162050"/>
          </a:xfrm>
          <a:noFill/>
          <a:ln/>
        </p:spPr>
        <p:txBody>
          <a:bodyPr/>
          <a:lstStyle/>
          <a:p>
            <a:r>
              <a:rPr lang="en-US"/>
              <a:t>Sympathetic arousal or the stress response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28800"/>
            <a:ext cx="7772400" cy="4114800"/>
          </a:xfrm>
          <a:noFill/>
          <a:ln/>
        </p:spPr>
        <p:txBody>
          <a:bodyPr/>
          <a:lstStyle/>
          <a:p>
            <a:r>
              <a:rPr lang="en-US"/>
              <a:t>The mind must be able to influence the body for survival.</a:t>
            </a:r>
          </a:p>
          <a:p>
            <a:r>
              <a:rPr lang="en-US"/>
              <a:t>Stress is a mental/emotional reaction to a threat or challenge.</a:t>
            </a:r>
          </a:p>
          <a:p>
            <a:r>
              <a:rPr lang="en-US"/>
              <a:t>Adaptive in nature where we face relatively rare threats to our survival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026" descr="tentkay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Parasympathetic Nervous System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Promotes relaxation and functions under normal conditions.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Parasympathetic Nervous System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Increases digestion</a:t>
            </a:r>
          </a:p>
          <a:p>
            <a:r>
              <a:rPr lang="en-US"/>
              <a:t>Promotes processes associated with relaxation</a:t>
            </a:r>
          </a:p>
          <a:p>
            <a:r>
              <a:rPr lang="en-US"/>
              <a:t>Conserves energy</a:t>
            </a:r>
          </a:p>
          <a:p>
            <a:r>
              <a:rPr lang="en-US"/>
              <a:t>Allows body to restore itself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1028" descr="traff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50" y="0"/>
            <a:ext cx="4413250" cy="6858000"/>
          </a:xfrm>
          <a:prstGeom prst="rect">
            <a:avLst/>
          </a:prstGeom>
          <a:noFill/>
        </p:spPr>
      </p:pic>
      <p:sp>
        <p:nvSpPr>
          <p:cNvPr id="78854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Daily Hassles</a:t>
            </a:r>
          </a:p>
        </p:txBody>
      </p:sp>
      <p:sp>
        <p:nvSpPr>
          <p:cNvPr id="78855" name="Rectangle 1031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3810000" cy="4114800"/>
          </a:xfrm>
        </p:spPr>
        <p:txBody>
          <a:bodyPr/>
          <a:lstStyle/>
          <a:p>
            <a:r>
              <a:rPr lang="en-US" sz="2800"/>
              <a:t>Experiences of daily living that have been appraised as salient and harmful or threatening to our well being.  </a:t>
            </a:r>
          </a:p>
        </p:txBody>
      </p:sp>
      <p:pic>
        <p:nvPicPr>
          <p:cNvPr id="78856" name="Picture 1032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wavAudioFile r:embed="rId1" name="IRRITATE.WAV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3733800"/>
            <a:ext cx="304800" cy="304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" fill="hold"/>
                                        <p:tgtEl>
                                          <p:spTgt spid="78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Selye’s View of Stress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Selye views stress as a response and </a:t>
            </a:r>
          </a:p>
          <a:p>
            <a:r>
              <a:rPr lang="en-US"/>
              <a:t>Stressor is a stimulus</a:t>
            </a:r>
          </a:p>
          <a:p>
            <a:r>
              <a:rPr lang="en-US"/>
              <a:t>General Adaptation syndrome</a:t>
            </a:r>
          </a:p>
          <a:p>
            <a:pPr lvl="1"/>
            <a:r>
              <a:rPr lang="en-US"/>
              <a:t>alarm stage</a:t>
            </a:r>
          </a:p>
          <a:p>
            <a:pPr lvl="1"/>
            <a:r>
              <a:rPr lang="en-US"/>
              <a:t>resistance</a:t>
            </a:r>
          </a:p>
          <a:p>
            <a:pPr lvl="1"/>
            <a:r>
              <a:rPr lang="en-US"/>
              <a:t>exhaustion stage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Alarm state	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Fight or Flight response</a:t>
            </a:r>
          </a:p>
          <a:p>
            <a:r>
              <a:rPr lang="en-US"/>
              <a:t>Body is prepared for anything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Resistance Stage	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Body adapts to the stressor.  Physiologically the body’s internal functioning is not normal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Exhaustion State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Ability to resist is depleted, depression even death can result.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Texas road to be 85 mph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0" dirty="0" smtClean="0"/>
              <a:t>Texans do not necessarily love speed so much as they hate limits. In a state where legislators repealed a law requiring motorcyclists to wear helmets, granting drivers permission to go 5 m.p.h. faster struck many as a reasonable move, though a number of groups expressed concern, including the governors’ association.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Brianna LaHara a 12-year-old New York City girl was frightened to learn she was among the hundreds of people sued yesterday by giant music companies in federal courts around the country. </a:t>
            </a:r>
          </a:p>
          <a:p>
            <a:r>
              <a:rPr lang="en-US" sz="2800"/>
              <a:t>"I got really scared. My stomach is all turning," Brianna said last night at the city Housing Authority apartment where she lives with her mom and her 9-year-old brother.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2" name="Picture 1028" descr="con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3" name="Text Box 1029"/>
          <p:cNvSpPr txBox="1">
            <a:spLocks noChangeArrowheads="1"/>
          </p:cNvSpPr>
          <p:nvPr/>
        </p:nvSpPr>
        <p:spPr bwMode="auto">
          <a:xfrm>
            <a:off x="5105400" y="4724400"/>
            <a:ext cx="31242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Perception of stress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Lazrus model of stress	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Reaction is dependent upon how demands are perceived, evaluated and appraised. </a:t>
            </a:r>
          </a:p>
          <a:p>
            <a:r>
              <a:rPr lang="en-US">
                <a:cs typeface="Arial" charset="0"/>
              </a:rPr>
              <a:t>The same demands can therefore mean challenge for one person yet pose a threat to another.</a:t>
            </a:r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Lazarus transactional position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Effect of a stressor based on the </a:t>
            </a:r>
            <a:r>
              <a:rPr lang="en-US" b="1">
                <a:solidFill>
                  <a:srgbClr val="FFFFCC"/>
                </a:solidFill>
              </a:rPr>
              <a:t>perception</a:t>
            </a:r>
            <a:r>
              <a:rPr lang="en-US"/>
              <a:t> of:</a:t>
            </a:r>
          </a:p>
          <a:p>
            <a:pPr lvl="1"/>
            <a:r>
              <a:rPr lang="en-US"/>
              <a:t>threat</a:t>
            </a:r>
          </a:p>
          <a:p>
            <a:pPr lvl="1"/>
            <a:r>
              <a:rPr lang="en-US"/>
              <a:t>vulnerability</a:t>
            </a:r>
          </a:p>
          <a:p>
            <a:pPr lvl="1"/>
            <a:r>
              <a:rPr lang="en-US"/>
              <a:t>ability to cope</a:t>
            </a:r>
          </a:p>
          <a:p>
            <a:r>
              <a:rPr lang="en-US"/>
              <a:t>It is not the life event but one’s view of it that determines the level of stress.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6" name="Picture 1028" descr="strm13_strike_720x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-17463"/>
            <a:ext cx="10058400" cy="67897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Primary appraisal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When confronted with a stressor people make a fist or initial appraisal.</a:t>
            </a:r>
          </a:p>
          <a:p>
            <a:r>
              <a:rPr lang="en-US"/>
              <a:t>A stressful appraisal involves:</a:t>
            </a:r>
          </a:p>
          <a:p>
            <a:pPr lvl="1"/>
            <a:r>
              <a:rPr lang="en-US"/>
              <a:t>threat</a:t>
            </a:r>
          </a:p>
          <a:p>
            <a:pPr lvl="1"/>
            <a:r>
              <a:rPr lang="en-US"/>
              <a:t>harm</a:t>
            </a:r>
          </a:p>
          <a:p>
            <a:pPr lvl="1"/>
            <a:r>
              <a:rPr lang="en-US"/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Secondary appraisal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What options are available?</a:t>
            </a:r>
          </a:p>
          <a:p>
            <a:r>
              <a:rPr lang="en-US"/>
              <a:t>How likely am I to be able to apply the necessary strategies?</a:t>
            </a:r>
          </a:p>
          <a:p>
            <a:r>
              <a:rPr lang="en-US"/>
              <a:t>Will the procedure work?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Reappraisal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Can lead to greater or less stress.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Lazrus model of stress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Vulnerability determines the effect of stressors.</a:t>
            </a:r>
          </a:p>
          <a:p>
            <a:r>
              <a:rPr lang="en-US"/>
              <a:t>Coping 	</a:t>
            </a:r>
          </a:p>
          <a:p>
            <a:pPr lvl="1"/>
            <a:r>
              <a:rPr lang="en-US"/>
              <a:t>a process</a:t>
            </a:r>
          </a:p>
          <a:p>
            <a:pPr lvl="1"/>
            <a:r>
              <a:rPr lang="en-US"/>
              <a:t>learned</a:t>
            </a:r>
          </a:p>
          <a:p>
            <a:pPr lvl="1"/>
            <a:r>
              <a:rPr lang="en-US"/>
              <a:t>effortful</a:t>
            </a:r>
          </a:p>
          <a:p>
            <a:pPr lvl="1"/>
            <a:r>
              <a:rPr lang="en-US"/>
              <a:t>an effort to manage the situation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Stress but not for all	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Tennes and Kreye, 1985</a:t>
            </a:r>
          </a:p>
          <a:p>
            <a:r>
              <a:rPr lang="en-US" sz="2800"/>
              <a:t>Some children had elevated levels of Cortisol and test day but some did not. </a:t>
            </a:r>
          </a:p>
        </p:txBody>
      </p:sp>
      <p:pic>
        <p:nvPicPr>
          <p:cNvPr id="100357" name="Picture 5" descr="pe0333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286000"/>
            <a:ext cx="3810000" cy="32004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Sympathetic Nervous system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an animal is under threat, for whatever reason, its sympathetic nervous system is activated.</a:t>
            </a:r>
          </a:p>
          <a:p>
            <a:r>
              <a:rPr lang="en-US"/>
              <a:t>The activation occurs virtually instantaneously.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Hardiness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ability to withstand stress</a:t>
            </a:r>
          </a:p>
          <a:p>
            <a:pPr lvl="1"/>
            <a:r>
              <a:rPr lang="en-US"/>
              <a:t>health and energy</a:t>
            </a:r>
          </a:p>
          <a:p>
            <a:pPr lvl="1"/>
            <a:r>
              <a:rPr lang="en-US"/>
              <a:t>positive belief (self-efficacy)</a:t>
            </a:r>
          </a:p>
          <a:p>
            <a:pPr lvl="1"/>
            <a:r>
              <a:rPr lang="en-US"/>
              <a:t>problem-solving skills</a:t>
            </a:r>
          </a:p>
          <a:p>
            <a:pPr lvl="1"/>
            <a:r>
              <a:rPr lang="en-US"/>
              <a:t>social skills</a:t>
            </a:r>
          </a:p>
          <a:p>
            <a:pPr lvl="1"/>
            <a:r>
              <a:rPr lang="en-US"/>
              <a:t>social support</a:t>
            </a:r>
          </a:p>
          <a:p>
            <a:pPr lvl="1"/>
            <a:r>
              <a:rPr lang="en-US"/>
              <a:t>material resources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Endocrine system		</a:t>
            </a:r>
          </a:p>
        </p:txBody>
      </p:sp>
      <p:sp>
        <p:nvSpPr>
          <p:cNvPr id="53253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Works with the nervous system</a:t>
            </a:r>
          </a:p>
          <a:p>
            <a:r>
              <a:rPr lang="en-US"/>
              <a:t>Releases hormones which are carried in the blood stream</a:t>
            </a:r>
          </a:p>
          <a:p>
            <a:r>
              <a:rPr lang="en-US"/>
              <a:t>Hormones are slower to reach their target and last longer.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Adrenal glands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Located on the kidneys</a:t>
            </a:r>
          </a:p>
          <a:p>
            <a:r>
              <a:rPr lang="en-US"/>
              <a:t>produce Cortisol a hormone used to measure levels of stress</a:t>
            </a:r>
          </a:p>
          <a:p>
            <a:r>
              <a:rPr lang="en-US"/>
              <a:t>also produce epinephrine sometimes called adrenaline.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Stress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Crowding-density versus crowding</a:t>
            </a:r>
          </a:p>
          <a:p>
            <a:r>
              <a:rPr lang="en-US"/>
              <a:t>Pollution</a:t>
            </a:r>
          </a:p>
          <a:p>
            <a:r>
              <a:rPr lang="en-US"/>
              <a:t>Noise</a:t>
            </a:r>
          </a:p>
          <a:p>
            <a:r>
              <a:rPr lang="en-US"/>
              <a:t>Urban Press-road rage</a:t>
            </a:r>
          </a:p>
          <a:p>
            <a:r>
              <a:rPr lang="en-US"/>
              <a:t>Occupation-school pressure</a:t>
            </a:r>
          </a:p>
          <a:p>
            <a:r>
              <a:rPr lang="en-US"/>
              <a:t>personal relationships</a:t>
            </a:r>
          </a:p>
          <a:p>
            <a:r>
              <a:rPr lang="en-US"/>
              <a:t>sleep problems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052"/>
          <p:cNvSpPr>
            <a:spLocks noChangeArrowheads="1"/>
          </p:cNvSpPr>
          <p:nvPr/>
        </p:nvSpPr>
        <p:spPr bwMode="auto">
          <a:xfrm>
            <a:off x="0" y="990600"/>
            <a:ext cx="381000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100  Death of spouse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73  Divorce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65  Marital separation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63  Jail Term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63  Death of  family member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53  Personal injury or illness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50  Marriage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47  Fired at Work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45  Marital Reconciliation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45  Retirement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40  Pregnancy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57349" name="Rectangle 2053"/>
          <p:cNvSpPr>
            <a:spLocks noChangeArrowheads="1"/>
          </p:cNvSpPr>
          <p:nvPr/>
        </p:nvSpPr>
        <p:spPr bwMode="auto">
          <a:xfrm>
            <a:off x="4343400" y="1066800"/>
            <a:ext cx="4800600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25	 Change in living conditions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24	 Revision of personal habits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23 Trouble with boss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20 Change in work hours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20	 Change in residence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19	 Change in recreation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19	 Change in church activities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18	 Change in social activities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17	 Personal loan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16	 Change in sleeping habits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13 Vacation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>
                <a:solidFill>
                  <a:schemeClr val="bg2"/>
                </a:solidFill>
              </a:rPr>
              <a:t>12 Christmas or Chanukah</a:t>
            </a:r>
          </a:p>
        </p:txBody>
      </p:sp>
      <p:sp>
        <p:nvSpPr>
          <p:cNvPr id="57350" name="Rectangle 2054"/>
          <p:cNvSpPr>
            <a:spLocks noChangeArrowheads="1"/>
          </p:cNvSpPr>
          <p:nvPr/>
        </p:nvSpPr>
        <p:spPr bwMode="auto">
          <a:xfrm>
            <a:off x="533400" y="990600"/>
            <a:ext cx="7772400" cy="1143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3600" i="1">
                <a:solidFill>
                  <a:schemeClr val="bg2"/>
                </a:solidFill>
              </a:rPr>
              <a:t>Social Readjustment Rating Scale</a:t>
            </a:r>
            <a:r>
              <a:rPr 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Percentage of People with Illness</a:t>
            </a:r>
          </a:p>
        </p:txBody>
      </p:sp>
      <p:graphicFrame>
        <p:nvGraphicFramePr>
          <p:cNvPr id="59397" name="Object 10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563" y="595313"/>
          <a:ext cx="8713787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Chart" r:id="rId4" imgW="10260000" imgH="6997680" progId="MSGraph.Chart.8">
                  <p:embed followColorScheme="full"/>
                </p:oleObj>
              </mc:Choice>
              <mc:Fallback>
                <p:oleObj name="Chart" r:id="rId4" imgW="10260000" imgH="6997680" progId="MSGraph.Chart.8">
                  <p:embed followColorScheme="full"/>
                  <p:pic>
                    <p:nvPicPr>
                      <p:cNvPr id="0" name="Picture 10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95313"/>
                        <a:ext cx="8713787" cy="595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life stress</a:t>
            </a:r>
          </a:p>
        </p:txBody>
      </p:sp>
      <p:sp>
        <p:nvSpPr>
          <p:cNvPr id="107524" name="Rectangle 205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Social Readjustment Rating Scale much criticized.</a:t>
            </a:r>
          </a:p>
          <a:p>
            <a:r>
              <a:rPr lang="en-US" sz="2800"/>
              <a:t>Everyday hassles scale. </a:t>
            </a:r>
          </a:p>
          <a:p>
            <a:pPr lvl="1"/>
            <a:r>
              <a:rPr lang="en-US" sz="2400"/>
              <a:t>Hassles</a:t>
            </a:r>
          </a:p>
          <a:p>
            <a:pPr lvl="1"/>
            <a:r>
              <a:rPr lang="en-US" sz="2400"/>
              <a:t>Uplifts </a:t>
            </a:r>
          </a:p>
        </p:txBody>
      </p:sp>
      <p:pic>
        <p:nvPicPr>
          <p:cNvPr id="107529" name="Picture 2057" descr="bs02013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3298825"/>
            <a:ext cx="2590800" cy="2219325"/>
          </a:xfrm>
        </p:spPr>
      </p:pic>
      <p:pic>
        <p:nvPicPr>
          <p:cNvPr id="107530" name="Picture 2058" descr="bd0655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1789113" cy="162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Hassles and Uplifts Scale</a:t>
            </a:r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Supports Lazrus’s contention that perception of an event more important than the event. </a:t>
            </a:r>
          </a:p>
        </p:txBody>
      </p:sp>
      <p:pic>
        <p:nvPicPr>
          <p:cNvPr id="110597" name="Picture 1029" descr="an0126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857375"/>
            <a:ext cx="3810000" cy="40560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Microaggressions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4267200" cy="4114800"/>
          </a:xfrm>
        </p:spPr>
        <p:txBody>
          <a:bodyPr/>
          <a:lstStyle/>
          <a:p>
            <a:r>
              <a:rPr lang="en-US" dirty="0" smtClean="0"/>
              <a:t>Insults, indignities and marginalizing messages delivered by seemingly well-intentioned people. 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88207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Stress and the heart	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Parasympathetic nervous system control the heart at rest with a heart rate as low as 20-30 beats per minute</a:t>
            </a:r>
          </a:p>
          <a:p>
            <a:r>
              <a:rPr lang="en-US"/>
              <a:t>Sympathetic Nervous system can push the heart rate up to 250 bpm.  </a:t>
            </a:r>
          </a:p>
          <a:p>
            <a:r>
              <a:rPr lang="en-US"/>
              <a:t>Sudden cardiac death and arrhythmias important in those with heart disease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Nervous System	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Text says that the basic function of the nervous system is to integrate all the body’s systems. </a:t>
            </a:r>
          </a:p>
          <a:p>
            <a:pPr>
              <a:lnSpc>
                <a:spcPct val="90000"/>
              </a:lnSpc>
            </a:pPr>
            <a:r>
              <a:rPr lang="en-US"/>
              <a:t>The nervous system is made up of nerve cells or neurons.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/>
              <a:t>afferent (sensory) neurons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/>
              <a:t>efferent (motor) neurons</a:t>
            </a:r>
          </a:p>
          <a:p>
            <a:pPr lvl="1">
              <a:lnSpc>
                <a:spcPct val="90000"/>
              </a:lnSpc>
              <a:buSzPct val="75000"/>
            </a:pPr>
            <a:r>
              <a:rPr lang="en-US"/>
              <a:t>Interneurons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2051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Vascular System</a:t>
            </a:r>
          </a:p>
        </p:txBody>
      </p:sp>
      <p:sp>
        <p:nvSpPr>
          <p:cNvPr id="63493" name="Rectangle 205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vascoconstriction</a:t>
            </a:r>
            <a:r>
              <a:rPr lang="en-US"/>
              <a:t>-muscles around the arteries, arterioles and veins constrict reducing blood flow.</a:t>
            </a:r>
          </a:p>
          <a:p>
            <a:pPr>
              <a:lnSpc>
                <a:spcPct val="90000"/>
              </a:lnSpc>
            </a:pPr>
            <a:r>
              <a:rPr lang="en-US" b="1"/>
              <a:t>vasodilatation</a:t>
            </a:r>
            <a:r>
              <a:rPr lang="en-US"/>
              <a:t>-The opposite process when vessels dilate or open to allow more blood flow</a:t>
            </a:r>
          </a:p>
          <a:p>
            <a:pPr>
              <a:lnSpc>
                <a:spcPct val="90000"/>
              </a:lnSpc>
            </a:pPr>
            <a:r>
              <a:rPr lang="en-US"/>
              <a:t>the stress response redirects blood to deep muscles needed for fight or flight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Cardiovascular disorders related to stress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Angina pectoris-Severe paroxysmal pain in the chest associated with an insufficient supply of blood to the heart</a:t>
            </a:r>
          </a:p>
          <a:p>
            <a:pPr>
              <a:lnSpc>
                <a:spcPct val="90000"/>
              </a:lnSpc>
            </a:pPr>
            <a:r>
              <a:rPr lang="en-US"/>
              <a:t>Atherosclerosis-plaque build-up impair blood circulation.  major cause of death in the U.S.</a:t>
            </a:r>
          </a:p>
          <a:p>
            <a:pPr>
              <a:lnSpc>
                <a:spcPct val="90000"/>
              </a:lnSpc>
            </a:pPr>
            <a:r>
              <a:rPr lang="en-US"/>
              <a:t>Essential hypertension-High blood pressure.  Above 140/90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Migraine headaches</a:t>
            </a:r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Debilitating headaches related to vascular constriction.</a:t>
            </a:r>
          </a:p>
          <a:p>
            <a:pPr>
              <a:lnSpc>
                <a:spcPct val="90000"/>
              </a:lnSpc>
            </a:pPr>
            <a:r>
              <a:rPr lang="en-US"/>
              <a:t>Classical-preceded by an “aura”</a:t>
            </a:r>
          </a:p>
          <a:p>
            <a:pPr>
              <a:lnSpc>
                <a:spcPct val="90000"/>
              </a:lnSpc>
            </a:pPr>
            <a:r>
              <a:rPr lang="en-US"/>
              <a:t>common to warning</a:t>
            </a:r>
          </a:p>
          <a:p>
            <a:pPr>
              <a:lnSpc>
                <a:spcPct val="90000"/>
              </a:lnSpc>
            </a:pPr>
            <a:r>
              <a:rPr lang="en-US"/>
              <a:t>Triggered by certain foods and/or stress</a:t>
            </a:r>
          </a:p>
          <a:p>
            <a:pPr>
              <a:lnSpc>
                <a:spcPct val="90000"/>
              </a:lnSpc>
            </a:pPr>
            <a:r>
              <a:rPr lang="en-US"/>
              <a:t>May be more common in those who are perfectionistic, compulsive and overly responsible.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Blood Pressure</a:t>
            </a:r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Systolic</a:t>
            </a:r>
            <a:r>
              <a:rPr lang="en-US"/>
              <a:t>-maximum pressure in the arteries as the heart beats</a:t>
            </a:r>
          </a:p>
          <a:p>
            <a:pPr>
              <a:lnSpc>
                <a:spcPct val="90000"/>
              </a:lnSpc>
            </a:pPr>
            <a:r>
              <a:rPr lang="en-US" b="1"/>
              <a:t>Diastolic</a:t>
            </a:r>
            <a:r>
              <a:rPr lang="en-US"/>
              <a:t>-minimum pressure as the hear is filling.</a:t>
            </a:r>
          </a:p>
          <a:p>
            <a:pPr>
              <a:lnSpc>
                <a:spcPct val="90000"/>
              </a:lnSpc>
            </a:pPr>
            <a:r>
              <a:rPr lang="en-US"/>
              <a:t>BP recorded as systolic/diastolic</a:t>
            </a:r>
          </a:p>
          <a:p>
            <a:pPr>
              <a:lnSpc>
                <a:spcPct val="90000"/>
              </a:lnSpc>
            </a:pPr>
            <a:r>
              <a:rPr lang="en-US"/>
              <a:t>120/80 generally considered optimal</a:t>
            </a:r>
          </a:p>
          <a:p>
            <a:pPr>
              <a:lnSpc>
                <a:spcPct val="90000"/>
              </a:lnSpc>
            </a:pPr>
            <a:r>
              <a:rPr lang="en-US"/>
              <a:t>Important risk factor in cardio-vascular illness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Gastrointestinal system</a:t>
            </a: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Functions in absorption of nutrients and elimination of wastes.</a:t>
            </a:r>
          </a:p>
          <a:p>
            <a:r>
              <a:rPr lang="en-US"/>
              <a:t>Digestion begins with anticipation of eating</a:t>
            </a:r>
          </a:p>
          <a:p>
            <a:r>
              <a:rPr lang="en-US"/>
              <a:t>Generally the activity of the GI system is unnoticed.</a:t>
            </a:r>
          </a:p>
          <a:p>
            <a:r>
              <a:rPr lang="en-US"/>
              <a:t>Designed to shut down during stress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Gastrointestinal problems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/>
              <a:t>Ulcers</a:t>
            </a:r>
            <a:r>
              <a:rPr lang="en-US"/>
              <a:t> -sores on the mucus lining of the stomach</a:t>
            </a:r>
          </a:p>
          <a:p>
            <a:r>
              <a:rPr lang="en-US" b="1"/>
              <a:t>Irritable Bowel Syndrome</a:t>
            </a:r>
            <a:r>
              <a:rPr lang="en-US"/>
              <a:t>-aka spastic colon.  Pain, diarrhea, constipation, “bloating” and gas</a:t>
            </a:r>
          </a:p>
          <a:p>
            <a:r>
              <a:rPr lang="en-US" b="1"/>
              <a:t>Colitis</a:t>
            </a:r>
            <a:r>
              <a:rPr lang="en-US"/>
              <a:t>-inflammation of the colon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Support	</a:t>
            </a:r>
          </a:p>
        </p:txBody>
      </p:sp>
      <p:sp>
        <p:nvSpPr>
          <p:cNvPr id="92163" name="Rectangle 307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Four types identified:</a:t>
            </a:r>
          </a:p>
          <a:p>
            <a:pPr lvl="1"/>
            <a:r>
              <a:rPr lang="en-US" sz="2000"/>
              <a:t>Emotional</a:t>
            </a:r>
          </a:p>
          <a:p>
            <a:pPr lvl="2"/>
            <a:r>
              <a:rPr lang="en-US" sz="1800"/>
              <a:t>Comfort and listening</a:t>
            </a:r>
          </a:p>
          <a:p>
            <a:pPr lvl="1"/>
            <a:r>
              <a:rPr lang="en-US" sz="2000"/>
              <a:t>Appraisal</a:t>
            </a:r>
          </a:p>
          <a:p>
            <a:pPr lvl="2"/>
            <a:r>
              <a:rPr lang="en-US" sz="1800"/>
              <a:t>Suggestions improve performance</a:t>
            </a:r>
          </a:p>
          <a:p>
            <a:pPr lvl="1"/>
            <a:r>
              <a:rPr lang="en-US" sz="2000"/>
              <a:t>Informational</a:t>
            </a:r>
          </a:p>
          <a:p>
            <a:pPr lvl="2"/>
            <a:r>
              <a:rPr lang="en-US" sz="1800"/>
              <a:t>Knowledge shared about better meds</a:t>
            </a:r>
          </a:p>
          <a:p>
            <a:pPr lvl="1"/>
            <a:r>
              <a:rPr lang="en-US" sz="2000"/>
              <a:t>Instrumental </a:t>
            </a:r>
          </a:p>
          <a:p>
            <a:pPr lvl="2"/>
            <a:r>
              <a:rPr lang="en-US" sz="1800"/>
              <a:t>Baby-sit so you can see doctor</a:t>
            </a:r>
          </a:p>
        </p:txBody>
      </p:sp>
      <p:pic>
        <p:nvPicPr>
          <p:cNvPr id="92166" name="Picture 3078" descr="image003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457450"/>
            <a:ext cx="3810000" cy="28575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Dose Response Relationship</a:t>
            </a:r>
          </a:p>
        </p:txBody>
      </p:sp>
      <p:pic>
        <p:nvPicPr>
          <p:cNvPr id="113667" name="Picture 2051" descr="doserespon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476500"/>
            <a:ext cx="3810000" cy="2819400"/>
          </a:xfrm>
          <a:noFill/>
          <a:ln/>
        </p:spPr>
      </p:pic>
      <p:sp>
        <p:nvSpPr>
          <p:cNvPr id="113668" name="Rectangle 205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 direct, consistent association between an independent variable, such as a behavior, and a dependent variable, such as a disease.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Dose Response</a:t>
            </a:r>
          </a:p>
        </p:txBody>
      </p:sp>
      <p:sp>
        <p:nvSpPr>
          <p:cNvPr id="11469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Describes how a response variable--a biological measurement or epidemiologic population statistic--depends on the level of dose.</a:t>
            </a:r>
          </a:p>
        </p:txBody>
      </p:sp>
      <p:pic>
        <p:nvPicPr>
          <p:cNvPr id="114692" name="Picture 1028" descr="S_pha92163fig2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871788"/>
            <a:ext cx="3810000" cy="20288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Requirements for Reaction Paper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Minimum two pages. 1 ¾ pages is not 2 pages. 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Typed double-spaced standard font 10 or 12.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Free of grammar and spelling errors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Paper must be about your reactions to the story. NOT a synopsis of the article.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Neurons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Dendrite</a:t>
            </a:r>
          </a:p>
          <a:p>
            <a:pPr>
              <a:lnSpc>
                <a:spcPct val="90000"/>
              </a:lnSpc>
            </a:pPr>
            <a:r>
              <a:rPr lang="en-US"/>
              <a:t>Cell Body</a:t>
            </a:r>
          </a:p>
          <a:p>
            <a:pPr>
              <a:lnSpc>
                <a:spcPct val="90000"/>
              </a:lnSpc>
            </a:pPr>
            <a:r>
              <a:rPr lang="en-US"/>
              <a:t>Axon</a:t>
            </a:r>
          </a:p>
          <a:p>
            <a:pPr>
              <a:lnSpc>
                <a:spcPct val="90000"/>
              </a:lnSpc>
            </a:pPr>
            <a:r>
              <a:rPr lang="en-US"/>
              <a:t>Neurons don’t touch </a:t>
            </a:r>
          </a:p>
          <a:p>
            <a:pPr>
              <a:lnSpc>
                <a:spcPct val="90000"/>
              </a:lnSpc>
            </a:pPr>
            <a:r>
              <a:rPr lang="en-US"/>
              <a:t>They communicate via neurotransmitters, chemicals that cross the synaptic cleft (space between neurons)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o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438400" y="4419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latin typeface="Seabird Heavy SF" pitchFamily="34" charset="0"/>
              </a:rP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460375"/>
            <a:ext cx="6832600" cy="852488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Synaptic Transmission</a:t>
            </a: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62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</a:rPr>
              <a:t>Nerve Impulse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brief electrical charge that travels down </a:t>
            </a:r>
            <a:br>
              <a:rPr lang="en-US" altLang="en-US"/>
            </a:br>
            <a:r>
              <a:rPr lang="en-US" altLang="en-US"/>
              <a:t>an axon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Generated by the movement of positively charges atoms in and out of channels in </a:t>
            </a:r>
            <a:br>
              <a:rPr lang="en-US" altLang="en-US"/>
            </a:br>
            <a:r>
              <a:rPr lang="en-US" altLang="en-US"/>
              <a:t>the axon’s membrane</a:t>
            </a:r>
          </a:p>
          <a:p>
            <a:pPr lvl="1">
              <a:lnSpc>
                <a:spcPct val="90000"/>
              </a:lnSpc>
            </a:pPr>
            <a:r>
              <a:rPr lang="en-US" altLang="en-US" i="0"/>
              <a:t>All-or-none response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</a:rPr>
              <a:t>Threshold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level of stimulation required to trigger </a:t>
            </a:r>
            <a:br>
              <a:rPr lang="en-US" altLang="en-US"/>
            </a:br>
            <a:r>
              <a:rPr lang="en-US" altLang="en-US"/>
              <a:t>a neural impulse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137400" cy="12954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Synaptic Transmission</a:t>
            </a:r>
            <a:endParaRPr lang="en-US" altLang="en-US" sz="4800">
              <a:solidFill>
                <a:schemeClr val="tx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305800" cy="440055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Synapse [SIN-</a:t>
            </a:r>
            <a:r>
              <a:rPr lang="en-US" altLang="en-US" dirty="0" err="1">
                <a:solidFill>
                  <a:srgbClr val="0000FF"/>
                </a:solidFill>
              </a:rPr>
              <a:t>aps</a:t>
            </a:r>
            <a:r>
              <a:rPr lang="en-US" altLang="en-US" dirty="0">
                <a:solidFill>
                  <a:srgbClr val="0000FF"/>
                </a:solidFill>
              </a:rPr>
              <a:t>]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lvl="1"/>
            <a:r>
              <a:rPr lang="en-US" altLang="en-US" sz="2400" dirty="0"/>
              <a:t>Junction between the axon tip of the sending neuron and the dendrite or cell body of the receiving neuron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Neurotransmitters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lvl="1"/>
            <a:r>
              <a:rPr lang="en-US" altLang="en-US" sz="2400" dirty="0"/>
              <a:t>Chemical </a:t>
            </a:r>
            <a:r>
              <a:rPr lang="en-US" altLang="en-US" sz="2400" dirty="0" smtClean="0"/>
              <a:t>messengers</a:t>
            </a:r>
          </a:p>
          <a:p>
            <a:pPr lvl="1"/>
            <a:r>
              <a:rPr lang="en-US" altLang="en-US" sz="2400" dirty="0" smtClean="0"/>
              <a:t>May be </a:t>
            </a:r>
            <a:r>
              <a:rPr lang="en-US" altLang="en-US" sz="2400" i="0" dirty="0" smtClean="0"/>
              <a:t>excitatory </a:t>
            </a:r>
            <a:r>
              <a:rPr lang="en-US" altLang="en-US" sz="2400" dirty="0" smtClean="0"/>
              <a:t>or </a:t>
            </a:r>
            <a:r>
              <a:rPr lang="en-US" altLang="en-US" sz="2400" i="0" dirty="0" smtClean="0"/>
              <a:t>inhibitory</a:t>
            </a:r>
            <a:endParaRPr lang="en-US" altLang="en-US" sz="2400" dirty="0" smtClean="0"/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Released by the sending neuron, neurotransmitters travel across the synapse and bind to receptor sites </a:t>
            </a:r>
            <a:br>
              <a:rPr lang="en-US" altLang="en-US" sz="2400" dirty="0"/>
            </a:br>
            <a:r>
              <a:rPr lang="en-US" altLang="en-US" sz="2400" dirty="0"/>
              <a:t>on the receiving neuron, thereby influencing whether it will generate a nerve impulse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0668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Synaptic Transmission</a:t>
            </a:r>
            <a:endParaRPr lang="en-US" altLang="en-US" sz="4800">
              <a:solidFill>
                <a:schemeClr val="tx1"/>
              </a:solidFill>
            </a:endParaRP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5" y="1752600"/>
            <a:ext cx="4716463" cy="510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bars">
  <a:themeElements>
    <a:clrScheme name="">
      <a:dk1>
        <a:srgbClr val="000000"/>
      </a:dk1>
      <a:lt1>
        <a:srgbClr val="FFFFFF"/>
      </a:lt1>
      <a:dk2>
        <a:srgbClr val="009688"/>
      </a:dk2>
      <a:lt2>
        <a:srgbClr val="FFFFFF"/>
      </a:lt2>
      <a:accent1>
        <a:srgbClr val="FC0128"/>
      </a:accent1>
      <a:accent2>
        <a:srgbClr val="114FFB"/>
      </a:accent2>
      <a:accent3>
        <a:srgbClr val="AAC9C3"/>
      </a:accent3>
      <a:accent4>
        <a:srgbClr val="DADADA"/>
      </a:accent4>
      <a:accent5>
        <a:srgbClr val="FDAAAC"/>
      </a:accent5>
      <a:accent6>
        <a:srgbClr val="0E47E3"/>
      </a:accent6>
      <a:hlink>
        <a:srgbClr val="CECECE"/>
      </a:hlink>
      <a:folHlink>
        <a:srgbClr val="8CF4EA"/>
      </a:folHlink>
    </a:clrScheme>
    <a:fontScheme name="Multba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ult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c:\msoffice\powerpnt\template\sldshow\multbars.ppt</Template>
  <TotalTime>46315495</TotalTime>
  <Pages>38</Pages>
  <Words>1415</Words>
  <Application>Microsoft Office PowerPoint</Application>
  <PresentationFormat>On-screen Show (4:3)</PresentationFormat>
  <Paragraphs>251</Paragraphs>
  <Slides>60</Slides>
  <Notes>57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Multbars</vt:lpstr>
      <vt:lpstr>Clip</vt:lpstr>
      <vt:lpstr>Document</vt:lpstr>
      <vt:lpstr>Chart</vt:lpstr>
      <vt:lpstr>The Nervous System</vt:lpstr>
      <vt:lpstr>PowerPoint Presentation</vt:lpstr>
      <vt:lpstr>PowerPoint Presentation</vt:lpstr>
      <vt:lpstr>Sympathetic Nervous system</vt:lpstr>
      <vt:lpstr>The Nervous System </vt:lpstr>
      <vt:lpstr>Neurons</vt:lpstr>
      <vt:lpstr>Synaptic Transmission</vt:lpstr>
      <vt:lpstr>Synaptic Transmission</vt:lpstr>
      <vt:lpstr>Synaptic Transmission</vt:lpstr>
      <vt:lpstr>Subdivisions of the vertebrate nervous system (page 111)</vt:lpstr>
      <vt:lpstr>Somatic Nervous System</vt:lpstr>
      <vt:lpstr>Autonomic Nervous System</vt:lpstr>
      <vt:lpstr>Autonomic Nervous System</vt:lpstr>
      <vt:lpstr>PowerPoint Presentation</vt:lpstr>
      <vt:lpstr>Sympathetic Nervous System</vt:lpstr>
      <vt:lpstr>PowerPoint Presentation</vt:lpstr>
      <vt:lpstr>The Fight or Flight Response</vt:lpstr>
      <vt:lpstr>Animal that averages 2 offspring 8 in 3 generations</vt:lpstr>
      <vt:lpstr>Animal that averages 3 offspring 27 in 3 generations</vt:lpstr>
      <vt:lpstr>Sympathetic arousal or the stress response</vt:lpstr>
      <vt:lpstr>PowerPoint Presentation</vt:lpstr>
      <vt:lpstr>Parasympathetic Nervous System</vt:lpstr>
      <vt:lpstr>Parasympathetic Nervous System</vt:lpstr>
      <vt:lpstr>Daily Hassles</vt:lpstr>
      <vt:lpstr>Selye’s View of Stress</vt:lpstr>
      <vt:lpstr>Alarm state </vt:lpstr>
      <vt:lpstr>Resistance Stage </vt:lpstr>
      <vt:lpstr>Exhaustion State</vt:lpstr>
      <vt:lpstr>New Texas road to be 85 mph</vt:lpstr>
      <vt:lpstr>Prevention</vt:lpstr>
      <vt:lpstr>PowerPoint Presentation</vt:lpstr>
      <vt:lpstr>Lazrus model of stress </vt:lpstr>
      <vt:lpstr>Lazarus transactional position</vt:lpstr>
      <vt:lpstr>PowerPoint Presentation</vt:lpstr>
      <vt:lpstr>Primary appraisal</vt:lpstr>
      <vt:lpstr>Secondary appraisal</vt:lpstr>
      <vt:lpstr>Reappraisal</vt:lpstr>
      <vt:lpstr>Lazrus model of stress </vt:lpstr>
      <vt:lpstr>Stress but not for all </vt:lpstr>
      <vt:lpstr>Hardiness</vt:lpstr>
      <vt:lpstr>Endocrine system  </vt:lpstr>
      <vt:lpstr>Adrenal glands</vt:lpstr>
      <vt:lpstr>Sources of Stress</vt:lpstr>
      <vt:lpstr>PowerPoint Presentation</vt:lpstr>
      <vt:lpstr>Percentage of People with Illness</vt:lpstr>
      <vt:lpstr>Measuring life stress</vt:lpstr>
      <vt:lpstr>Hassles and Uplifts Scale</vt:lpstr>
      <vt:lpstr>Microaggressions</vt:lpstr>
      <vt:lpstr>Stress and the heart </vt:lpstr>
      <vt:lpstr>The Vascular System</vt:lpstr>
      <vt:lpstr>Cardiovascular disorders related to stress</vt:lpstr>
      <vt:lpstr>Migraine headaches</vt:lpstr>
      <vt:lpstr>Blood Pressure</vt:lpstr>
      <vt:lpstr>Gastrointestinal system</vt:lpstr>
      <vt:lpstr>Gastrointestinal problems</vt:lpstr>
      <vt:lpstr>Social Support </vt:lpstr>
      <vt:lpstr>Dose Response Relationship</vt:lpstr>
      <vt:lpstr>Dose Response</vt:lpstr>
      <vt:lpstr>Requirements for Reaction Paper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subject/>
  <dc:creator>William P. Wattles</dc:creator>
  <cp:keywords/>
  <dc:description/>
  <cp:lastModifiedBy>WWattles</cp:lastModifiedBy>
  <cp:revision>47</cp:revision>
  <cp:lastPrinted>1601-01-01T00:00:00Z</cp:lastPrinted>
  <dcterms:created xsi:type="dcterms:W3CDTF">1996-08-31T16:14:26Z</dcterms:created>
  <dcterms:modified xsi:type="dcterms:W3CDTF">2015-09-08T19:23:49Z</dcterms:modified>
</cp:coreProperties>
</file>