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273" r:id="rId2"/>
    <p:sldId id="297" r:id="rId3"/>
    <p:sldId id="286" r:id="rId4"/>
    <p:sldId id="287" r:id="rId5"/>
    <p:sldId id="284" r:id="rId6"/>
    <p:sldId id="285" r:id="rId7"/>
    <p:sldId id="280" r:id="rId8"/>
    <p:sldId id="278" r:id="rId9"/>
    <p:sldId id="279" r:id="rId10"/>
    <p:sldId id="257" r:id="rId11"/>
    <p:sldId id="288" r:id="rId12"/>
    <p:sldId id="256" r:id="rId13"/>
    <p:sldId id="277" r:id="rId14"/>
    <p:sldId id="281" r:id="rId15"/>
    <p:sldId id="258" r:id="rId16"/>
    <p:sldId id="282" r:id="rId17"/>
    <p:sldId id="283" r:id="rId18"/>
    <p:sldId id="259" r:id="rId19"/>
    <p:sldId id="260" r:id="rId20"/>
    <p:sldId id="261" r:id="rId21"/>
    <p:sldId id="262" r:id="rId22"/>
    <p:sldId id="263" r:id="rId23"/>
    <p:sldId id="264" r:id="rId24"/>
    <p:sldId id="265" r:id="rId25"/>
    <p:sldId id="266" r:id="rId26"/>
    <p:sldId id="267" r:id="rId27"/>
    <p:sldId id="268" r:id="rId28"/>
    <p:sldId id="269" r:id="rId29"/>
    <p:sldId id="270" r:id="rId30"/>
    <p:sldId id="296" r:id="rId31"/>
    <p:sldId id="271" r:id="rId32"/>
    <p:sldId id="272" r:id="rId33"/>
    <p:sldId id="292" r:id="rId34"/>
    <p:sldId id="299" r:id="rId35"/>
    <p:sldId id="301" r:id="rId36"/>
    <p:sldId id="300" r:id="rId37"/>
    <p:sldId id="302" r:id="rId38"/>
    <p:sldId id="303" r:id="rId39"/>
    <p:sldId id="305" r:id="rId40"/>
    <p:sldId id="304" r:id="rId41"/>
    <p:sldId id="306" r:id="rId42"/>
    <p:sldId id="307" r:id="rId43"/>
    <p:sldId id="289" r:id="rId44"/>
    <p:sldId id="308" r:id="rId45"/>
    <p:sldId id="309" r:id="rId46"/>
    <p:sldId id="290" r:id="rId47"/>
    <p:sldId id="291" r:id="rId48"/>
    <p:sldId id="293" r:id="rId49"/>
    <p:sldId id="294" r:id="rId50"/>
    <p:sldId id="295" r:id="rId51"/>
    <p:sldId id="276" r:id="rId52"/>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104" d="100"/>
          <a:sy n="104" d="100"/>
        </p:scale>
        <p:origin x="-174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0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457505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p:spPr>
      </p:sp>
      <p:sp>
        <p:nvSpPr>
          <p:cNvPr id="2051" name="Rectangle 3"/>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40281823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xfrm>
            <a:off x="1150938" y="692150"/>
            <a:ext cx="4556125" cy="3416300"/>
          </a:xfrm>
          <a:ln/>
        </p:spPr>
      </p:sp>
      <p:sp>
        <p:nvSpPr>
          <p:cNvPr id="798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3886200" y="0"/>
            <a:ext cx="2971800" cy="457200"/>
          </a:xfrm>
          <a:prstGeom prst="rect">
            <a:avLst/>
          </a:prstGeom>
          <a:noFill/>
          <a:ln w="12700">
            <a:noFill/>
            <a:miter lim="800000"/>
            <a:headEnd/>
            <a:tailEnd/>
          </a:ln>
          <a:effectLst/>
        </p:spPr>
        <p:txBody>
          <a:bodyPr wrap="none" anchor="ctr"/>
          <a:lstStyle/>
          <a:p>
            <a:endParaRPr lang="en-US"/>
          </a:p>
        </p:txBody>
      </p:sp>
      <p:sp>
        <p:nvSpPr>
          <p:cNvPr id="7171" name="Rectangle 3"/>
          <p:cNvSpPr>
            <a:spLocks noChangeArrowheads="1"/>
          </p:cNvSpPr>
          <p:nvPr/>
        </p:nvSpPr>
        <p:spPr bwMode="auto">
          <a:xfrm>
            <a:off x="3886200" y="8686800"/>
            <a:ext cx="2971800" cy="457200"/>
          </a:xfrm>
          <a:prstGeom prst="rect">
            <a:avLst/>
          </a:prstGeom>
          <a:noFill/>
          <a:ln w="12700">
            <a:noFill/>
            <a:miter lim="800000"/>
            <a:headEnd/>
            <a:tailEnd/>
          </a:ln>
          <a:effectLst/>
        </p:spPr>
        <p:txBody>
          <a:bodyPr lIns="19050" tIns="0" rIns="19050" bIns="0" anchor="b"/>
          <a:lstStyle/>
          <a:p>
            <a:pPr algn="r"/>
            <a:r>
              <a:rPr lang="en-US" sz="1000" i="1"/>
              <a:t>2</a:t>
            </a:r>
          </a:p>
        </p:txBody>
      </p:sp>
      <p:sp>
        <p:nvSpPr>
          <p:cNvPr id="7172" name="Rectangle 4"/>
          <p:cNvSpPr>
            <a:spLocks noChangeArrowheads="1"/>
          </p:cNvSpPr>
          <p:nvPr/>
        </p:nvSpPr>
        <p:spPr bwMode="auto">
          <a:xfrm>
            <a:off x="0" y="8686800"/>
            <a:ext cx="2971800" cy="457200"/>
          </a:xfrm>
          <a:prstGeom prst="rect">
            <a:avLst/>
          </a:prstGeom>
          <a:noFill/>
          <a:ln w="12700">
            <a:noFill/>
            <a:miter lim="800000"/>
            <a:headEnd/>
            <a:tailEnd/>
          </a:ln>
          <a:effectLst/>
        </p:spPr>
        <p:txBody>
          <a:bodyPr wrap="none" anchor="ctr"/>
          <a:lstStyle/>
          <a:p>
            <a:endParaRPr lang="en-US"/>
          </a:p>
        </p:txBody>
      </p:sp>
      <p:sp>
        <p:nvSpPr>
          <p:cNvPr id="7173" name="Rectangle 5"/>
          <p:cNvSpPr>
            <a:spLocks noChangeArrowheads="1"/>
          </p:cNvSpPr>
          <p:nvPr/>
        </p:nvSpPr>
        <p:spPr bwMode="auto">
          <a:xfrm>
            <a:off x="0" y="0"/>
            <a:ext cx="2971800" cy="457200"/>
          </a:xfrm>
          <a:prstGeom prst="rect">
            <a:avLst/>
          </a:prstGeom>
          <a:noFill/>
          <a:ln w="12700">
            <a:noFill/>
            <a:miter lim="800000"/>
            <a:headEnd/>
            <a:tailEnd/>
          </a:ln>
          <a:effectLst/>
        </p:spPr>
        <p:txBody>
          <a:bodyPr wrap="none" anchor="ctr"/>
          <a:lstStyle/>
          <a:p>
            <a:endParaRPr lang="en-US"/>
          </a:p>
        </p:txBody>
      </p:sp>
      <p:sp>
        <p:nvSpPr>
          <p:cNvPr id="7174" name="Rectangle 6"/>
          <p:cNvSpPr>
            <a:spLocks noGrp="1" noChangeArrowheads="1"/>
          </p:cNvSpPr>
          <p:nvPr>
            <p:ph type="body" idx="1"/>
          </p:nvPr>
        </p:nvSpPr>
        <p:spPr>
          <a:noFill/>
          <a:ln/>
        </p:spPr>
        <p:txBody>
          <a:bodyPr/>
          <a:lstStyle/>
          <a:p>
            <a:r>
              <a:rPr lang="en-US"/>
              <a:t>antigen often used to refer to foreign non-self materials.</a:t>
            </a:r>
          </a:p>
        </p:txBody>
      </p:sp>
      <p:sp>
        <p:nvSpPr>
          <p:cNvPr id="7175" name="Rectangle 7"/>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ChangeArrowheads="1"/>
          </p:cNvSpPr>
          <p:nvPr/>
        </p:nvSpPr>
        <p:spPr bwMode="auto">
          <a:xfrm>
            <a:off x="3886200" y="0"/>
            <a:ext cx="2971800" cy="457200"/>
          </a:xfrm>
          <a:prstGeom prst="rect">
            <a:avLst/>
          </a:prstGeom>
          <a:noFill/>
          <a:ln w="12700">
            <a:noFill/>
            <a:miter lim="800000"/>
            <a:headEnd/>
            <a:tailEnd/>
          </a:ln>
          <a:effectLst/>
        </p:spPr>
        <p:txBody>
          <a:bodyPr wrap="none" anchor="ctr"/>
          <a:lstStyle/>
          <a:p>
            <a:endParaRPr lang="en-US"/>
          </a:p>
        </p:txBody>
      </p:sp>
      <p:sp>
        <p:nvSpPr>
          <p:cNvPr id="62467" name="Rectangle 3"/>
          <p:cNvSpPr>
            <a:spLocks noChangeArrowheads="1"/>
          </p:cNvSpPr>
          <p:nvPr/>
        </p:nvSpPr>
        <p:spPr bwMode="auto">
          <a:xfrm>
            <a:off x="3886200" y="8686800"/>
            <a:ext cx="2971800" cy="457200"/>
          </a:xfrm>
          <a:prstGeom prst="rect">
            <a:avLst/>
          </a:prstGeom>
          <a:noFill/>
          <a:ln w="12700">
            <a:noFill/>
            <a:miter lim="800000"/>
            <a:headEnd/>
            <a:tailEnd/>
          </a:ln>
          <a:effectLst/>
        </p:spPr>
        <p:txBody>
          <a:bodyPr lIns="19050" tIns="0" rIns="19050" bIns="0" anchor="b"/>
          <a:lstStyle/>
          <a:p>
            <a:pPr algn="r"/>
            <a:r>
              <a:rPr lang="en-US" sz="1000" i="1"/>
              <a:t>2</a:t>
            </a:r>
          </a:p>
        </p:txBody>
      </p:sp>
      <p:sp>
        <p:nvSpPr>
          <p:cNvPr id="62468" name="Rectangle 4"/>
          <p:cNvSpPr>
            <a:spLocks noChangeArrowheads="1"/>
          </p:cNvSpPr>
          <p:nvPr/>
        </p:nvSpPr>
        <p:spPr bwMode="auto">
          <a:xfrm>
            <a:off x="0" y="8686800"/>
            <a:ext cx="2971800" cy="457200"/>
          </a:xfrm>
          <a:prstGeom prst="rect">
            <a:avLst/>
          </a:prstGeom>
          <a:noFill/>
          <a:ln w="12700">
            <a:noFill/>
            <a:miter lim="800000"/>
            <a:headEnd/>
            <a:tailEnd/>
          </a:ln>
          <a:effectLst/>
        </p:spPr>
        <p:txBody>
          <a:bodyPr wrap="none" anchor="ctr"/>
          <a:lstStyle/>
          <a:p>
            <a:endParaRPr lang="en-US"/>
          </a:p>
        </p:txBody>
      </p:sp>
      <p:sp>
        <p:nvSpPr>
          <p:cNvPr id="62469" name="Rectangle 5"/>
          <p:cNvSpPr>
            <a:spLocks noChangeArrowheads="1"/>
          </p:cNvSpPr>
          <p:nvPr/>
        </p:nvSpPr>
        <p:spPr bwMode="auto">
          <a:xfrm>
            <a:off x="0" y="0"/>
            <a:ext cx="2971800" cy="457200"/>
          </a:xfrm>
          <a:prstGeom prst="rect">
            <a:avLst/>
          </a:prstGeom>
          <a:noFill/>
          <a:ln w="12700">
            <a:noFill/>
            <a:miter lim="800000"/>
            <a:headEnd/>
            <a:tailEnd/>
          </a:ln>
          <a:effectLst/>
        </p:spPr>
        <p:txBody>
          <a:bodyPr wrap="none" anchor="ctr"/>
          <a:lstStyle/>
          <a:p>
            <a:endParaRPr lang="en-US"/>
          </a:p>
        </p:txBody>
      </p:sp>
      <p:sp>
        <p:nvSpPr>
          <p:cNvPr id="62470" name="Rectangle 6"/>
          <p:cNvSpPr>
            <a:spLocks noGrp="1" noChangeArrowheads="1"/>
          </p:cNvSpPr>
          <p:nvPr>
            <p:ph type="body" idx="1"/>
          </p:nvPr>
        </p:nvSpPr>
        <p:spPr>
          <a:noFill/>
          <a:ln/>
        </p:spPr>
        <p:txBody>
          <a:bodyPr/>
          <a:lstStyle/>
          <a:p>
            <a:r>
              <a:rPr lang="en-US"/>
              <a:t>antigen often used to refer to foreign non-self materials.</a:t>
            </a:r>
          </a:p>
        </p:txBody>
      </p:sp>
      <p:sp>
        <p:nvSpPr>
          <p:cNvPr id="62471" name="Rectangle 7"/>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3886200" y="0"/>
            <a:ext cx="2971800" cy="457200"/>
          </a:xfrm>
          <a:prstGeom prst="rect">
            <a:avLst/>
          </a:prstGeom>
          <a:noFill/>
          <a:ln w="12700">
            <a:noFill/>
            <a:miter lim="800000"/>
            <a:headEnd/>
            <a:tailEnd/>
          </a:ln>
          <a:effectLst/>
        </p:spPr>
        <p:txBody>
          <a:bodyPr wrap="none" anchor="ctr"/>
          <a:lstStyle/>
          <a:p>
            <a:endParaRPr lang="en-US"/>
          </a:p>
        </p:txBody>
      </p:sp>
      <p:sp>
        <p:nvSpPr>
          <p:cNvPr id="5123" name="Rectangle 3"/>
          <p:cNvSpPr>
            <a:spLocks noChangeArrowheads="1"/>
          </p:cNvSpPr>
          <p:nvPr/>
        </p:nvSpPr>
        <p:spPr bwMode="auto">
          <a:xfrm>
            <a:off x="3886200" y="8686800"/>
            <a:ext cx="2971800" cy="457200"/>
          </a:xfrm>
          <a:prstGeom prst="rect">
            <a:avLst/>
          </a:prstGeom>
          <a:noFill/>
          <a:ln w="12700">
            <a:noFill/>
            <a:miter lim="800000"/>
            <a:headEnd/>
            <a:tailEnd/>
          </a:ln>
          <a:effectLst/>
        </p:spPr>
        <p:txBody>
          <a:bodyPr lIns="19050" tIns="0" rIns="19050" bIns="0" anchor="b"/>
          <a:lstStyle/>
          <a:p>
            <a:pPr algn="r"/>
            <a:r>
              <a:rPr lang="en-US" sz="1000" i="1"/>
              <a:t>1</a:t>
            </a:r>
          </a:p>
        </p:txBody>
      </p:sp>
      <p:sp>
        <p:nvSpPr>
          <p:cNvPr id="5124" name="Rectangle 4"/>
          <p:cNvSpPr>
            <a:spLocks noChangeArrowheads="1"/>
          </p:cNvSpPr>
          <p:nvPr/>
        </p:nvSpPr>
        <p:spPr bwMode="auto">
          <a:xfrm>
            <a:off x="0" y="8686800"/>
            <a:ext cx="2971800" cy="457200"/>
          </a:xfrm>
          <a:prstGeom prst="rect">
            <a:avLst/>
          </a:prstGeom>
          <a:noFill/>
          <a:ln w="12700">
            <a:noFill/>
            <a:miter lim="800000"/>
            <a:headEnd/>
            <a:tailEnd/>
          </a:ln>
          <a:effectLst/>
        </p:spPr>
        <p:txBody>
          <a:bodyPr wrap="none" anchor="ctr"/>
          <a:lstStyle/>
          <a:p>
            <a:endParaRPr lang="en-US"/>
          </a:p>
        </p:txBody>
      </p:sp>
      <p:sp>
        <p:nvSpPr>
          <p:cNvPr id="5125" name="Rectangle 5"/>
          <p:cNvSpPr>
            <a:spLocks noChangeArrowheads="1"/>
          </p:cNvSpPr>
          <p:nvPr/>
        </p:nvSpPr>
        <p:spPr bwMode="auto">
          <a:xfrm>
            <a:off x="0" y="0"/>
            <a:ext cx="2971800" cy="457200"/>
          </a:xfrm>
          <a:prstGeom prst="rect">
            <a:avLst/>
          </a:prstGeom>
          <a:noFill/>
          <a:ln w="12700">
            <a:noFill/>
            <a:miter lim="800000"/>
            <a:headEnd/>
            <a:tailEnd/>
          </a:ln>
          <a:effectLst/>
        </p:spPr>
        <p:txBody>
          <a:bodyPr wrap="none" anchor="ctr"/>
          <a:lstStyle/>
          <a:p>
            <a:endParaRPr lang="en-US"/>
          </a:p>
        </p:txBody>
      </p:sp>
      <p:sp>
        <p:nvSpPr>
          <p:cNvPr id="5126" name="Rectangle 6"/>
          <p:cNvSpPr>
            <a:spLocks noGrp="1" noChangeArrowheads="1"/>
          </p:cNvSpPr>
          <p:nvPr>
            <p:ph type="body" idx="1"/>
          </p:nvPr>
        </p:nvSpPr>
        <p:spPr>
          <a:noFill/>
          <a:ln/>
        </p:spPr>
        <p:txBody>
          <a:bodyPr/>
          <a:lstStyle/>
          <a:p>
            <a:pPr>
              <a:buFontTx/>
              <a:buChar char="•"/>
            </a:pPr>
            <a:r>
              <a:rPr lang="en-US"/>
              <a:t>New field has exploded in recent years.  </a:t>
            </a:r>
          </a:p>
          <a:p>
            <a:pPr>
              <a:buFontTx/>
              <a:buChar char="•"/>
            </a:pPr>
            <a:r>
              <a:rPr lang="en-US"/>
              <a:t>new articles weekly</a:t>
            </a:r>
          </a:p>
          <a:p>
            <a:pPr>
              <a:buFontTx/>
              <a:buChar char="•"/>
            </a:pPr>
            <a:r>
              <a:rPr lang="en-US"/>
              <a:t>collaborative model, many disciplines</a:t>
            </a:r>
          </a:p>
          <a:p>
            <a:pPr>
              <a:buFontTx/>
              <a:buChar char="•"/>
            </a:pPr>
            <a:endParaRPr lang="en-US"/>
          </a:p>
        </p:txBody>
      </p:sp>
      <p:sp>
        <p:nvSpPr>
          <p:cNvPr id="5127" name="Rectangle 7"/>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xfrm>
            <a:off x="1150938" y="692150"/>
            <a:ext cx="4556125" cy="3416300"/>
          </a:xfrm>
          <a:ln/>
        </p:spPr>
      </p:sp>
      <p:sp>
        <p:nvSpPr>
          <p:cNvPr id="901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xfrm>
            <a:off x="1150938" y="692150"/>
            <a:ext cx="4556125" cy="3416300"/>
          </a:xfrm>
          <a:ln/>
        </p:spPr>
      </p:sp>
      <p:sp>
        <p:nvSpPr>
          <p:cNvPr id="911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3886200" y="0"/>
            <a:ext cx="2971800" cy="457200"/>
          </a:xfrm>
          <a:prstGeom prst="rect">
            <a:avLst/>
          </a:prstGeom>
          <a:noFill/>
          <a:ln w="12700">
            <a:noFill/>
            <a:miter lim="800000"/>
            <a:headEnd/>
            <a:tailEnd/>
          </a:ln>
          <a:effectLst/>
        </p:spPr>
        <p:txBody>
          <a:bodyPr wrap="none" anchor="ctr"/>
          <a:lstStyle/>
          <a:p>
            <a:endParaRPr lang="en-US"/>
          </a:p>
        </p:txBody>
      </p:sp>
      <p:sp>
        <p:nvSpPr>
          <p:cNvPr id="9219" name="Rectangle 3"/>
          <p:cNvSpPr>
            <a:spLocks noChangeArrowheads="1"/>
          </p:cNvSpPr>
          <p:nvPr/>
        </p:nvSpPr>
        <p:spPr bwMode="auto">
          <a:xfrm>
            <a:off x="3886200" y="8686800"/>
            <a:ext cx="2971800" cy="457200"/>
          </a:xfrm>
          <a:prstGeom prst="rect">
            <a:avLst/>
          </a:prstGeom>
          <a:noFill/>
          <a:ln w="12700">
            <a:noFill/>
            <a:miter lim="800000"/>
            <a:headEnd/>
            <a:tailEnd/>
          </a:ln>
          <a:effectLst/>
        </p:spPr>
        <p:txBody>
          <a:bodyPr lIns="19050" tIns="0" rIns="19050" bIns="0" anchor="b"/>
          <a:lstStyle/>
          <a:p>
            <a:pPr algn="r"/>
            <a:r>
              <a:rPr lang="en-US" sz="1000" i="1"/>
              <a:t>3</a:t>
            </a:r>
          </a:p>
        </p:txBody>
      </p:sp>
      <p:sp>
        <p:nvSpPr>
          <p:cNvPr id="9220" name="Rectangle 4"/>
          <p:cNvSpPr>
            <a:spLocks noChangeArrowheads="1"/>
          </p:cNvSpPr>
          <p:nvPr/>
        </p:nvSpPr>
        <p:spPr bwMode="auto">
          <a:xfrm>
            <a:off x="0" y="8686800"/>
            <a:ext cx="2971800" cy="457200"/>
          </a:xfrm>
          <a:prstGeom prst="rect">
            <a:avLst/>
          </a:prstGeom>
          <a:noFill/>
          <a:ln w="12700">
            <a:noFill/>
            <a:miter lim="800000"/>
            <a:headEnd/>
            <a:tailEnd/>
          </a:ln>
          <a:effectLst/>
        </p:spPr>
        <p:txBody>
          <a:bodyPr wrap="none" anchor="ctr"/>
          <a:lstStyle/>
          <a:p>
            <a:endParaRPr lang="en-US"/>
          </a:p>
        </p:txBody>
      </p:sp>
      <p:sp>
        <p:nvSpPr>
          <p:cNvPr id="9221" name="Rectangle 5"/>
          <p:cNvSpPr>
            <a:spLocks noChangeArrowheads="1"/>
          </p:cNvSpPr>
          <p:nvPr/>
        </p:nvSpPr>
        <p:spPr bwMode="auto">
          <a:xfrm>
            <a:off x="0" y="0"/>
            <a:ext cx="2971800" cy="457200"/>
          </a:xfrm>
          <a:prstGeom prst="rect">
            <a:avLst/>
          </a:prstGeom>
          <a:noFill/>
          <a:ln w="12700">
            <a:noFill/>
            <a:miter lim="800000"/>
            <a:headEnd/>
            <a:tailEnd/>
          </a:ln>
          <a:effectLst/>
        </p:spPr>
        <p:txBody>
          <a:bodyPr wrap="none" anchor="ctr"/>
          <a:lstStyle/>
          <a:p>
            <a:endParaRPr lang="en-US"/>
          </a:p>
        </p:txBody>
      </p:sp>
      <p:sp>
        <p:nvSpPr>
          <p:cNvPr id="9222" name="Rectangle 6"/>
          <p:cNvSpPr>
            <a:spLocks noGrp="1" noChangeArrowheads="1"/>
          </p:cNvSpPr>
          <p:nvPr>
            <p:ph type="body" idx="1"/>
          </p:nvPr>
        </p:nvSpPr>
        <p:spPr>
          <a:noFill/>
          <a:ln/>
        </p:spPr>
        <p:txBody>
          <a:bodyPr/>
          <a:lstStyle/>
          <a:p>
            <a:pPr>
              <a:buFontTx/>
              <a:buChar char="•"/>
            </a:pPr>
            <a:r>
              <a:rPr lang="en-US"/>
              <a:t>Measurement techniques include </a:t>
            </a:r>
          </a:p>
          <a:p>
            <a:pPr>
              <a:buFontTx/>
              <a:buChar char="•"/>
            </a:pPr>
            <a:r>
              <a:rPr lang="en-US"/>
              <a:t>lymphocyte blastogensis (proliferation) in response to mitogens such as pokeweed.</a:t>
            </a:r>
          </a:p>
          <a:p>
            <a:pPr>
              <a:buFontTx/>
              <a:buChar char="•"/>
            </a:pPr>
            <a:r>
              <a:rPr lang="en-US"/>
              <a:t>NK cell function</a:t>
            </a:r>
          </a:p>
          <a:p>
            <a:pPr>
              <a:buFontTx/>
              <a:buChar char="•"/>
            </a:pPr>
            <a:r>
              <a:rPr lang="en-US"/>
              <a:t>Levels of antibodies</a:t>
            </a:r>
          </a:p>
          <a:p>
            <a:pPr>
              <a:buFontTx/>
              <a:buChar char="•"/>
            </a:pPr>
            <a:r>
              <a:rPr lang="en-US"/>
              <a:t>levels of interleukins, lymphokines, interferon.  communication chemicals</a:t>
            </a:r>
          </a:p>
          <a:p>
            <a:r>
              <a:rPr lang="en-US" u="sng"/>
              <a:t>When the body has attacked a certain antigen it develops antibodies which can in the future identify the intruder and speed the response</a:t>
            </a:r>
            <a:r>
              <a:rPr lang="en-US"/>
              <a:t>.</a:t>
            </a:r>
          </a:p>
          <a:p>
            <a:endParaRPr lang="en-US"/>
          </a:p>
        </p:txBody>
      </p:sp>
      <p:sp>
        <p:nvSpPr>
          <p:cNvPr id="9223" name="Rectangle 7"/>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a:xfrm>
            <a:off x="1150938" y="692150"/>
            <a:ext cx="4556125" cy="3416300"/>
          </a:xfrm>
          <a:ln/>
        </p:spPr>
      </p:sp>
      <p:sp>
        <p:nvSpPr>
          <p:cNvPr id="921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a:xfrm>
            <a:off x="1150938" y="692150"/>
            <a:ext cx="4556125" cy="3416300"/>
          </a:xfrm>
          <a:ln/>
        </p:spPr>
      </p:sp>
      <p:sp>
        <p:nvSpPr>
          <p:cNvPr id="931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3886200" y="0"/>
            <a:ext cx="2971800" cy="457200"/>
          </a:xfrm>
          <a:prstGeom prst="rect">
            <a:avLst/>
          </a:prstGeom>
          <a:noFill/>
          <a:ln w="12700">
            <a:noFill/>
            <a:miter lim="800000"/>
            <a:headEnd/>
            <a:tailEnd/>
          </a:ln>
          <a:effectLst/>
        </p:spPr>
        <p:txBody>
          <a:bodyPr wrap="none" anchor="ctr"/>
          <a:lstStyle/>
          <a:p>
            <a:endParaRPr lang="en-US"/>
          </a:p>
        </p:txBody>
      </p:sp>
      <p:sp>
        <p:nvSpPr>
          <p:cNvPr id="11267" name="Rectangle 3"/>
          <p:cNvSpPr>
            <a:spLocks noChangeArrowheads="1"/>
          </p:cNvSpPr>
          <p:nvPr/>
        </p:nvSpPr>
        <p:spPr bwMode="auto">
          <a:xfrm>
            <a:off x="3886200" y="8686800"/>
            <a:ext cx="2971800" cy="457200"/>
          </a:xfrm>
          <a:prstGeom prst="rect">
            <a:avLst/>
          </a:prstGeom>
          <a:noFill/>
          <a:ln w="12700">
            <a:noFill/>
            <a:miter lim="800000"/>
            <a:headEnd/>
            <a:tailEnd/>
          </a:ln>
          <a:effectLst/>
        </p:spPr>
        <p:txBody>
          <a:bodyPr lIns="19050" tIns="0" rIns="19050" bIns="0" anchor="b"/>
          <a:lstStyle/>
          <a:p>
            <a:pPr algn="r"/>
            <a:r>
              <a:rPr lang="en-US" sz="1000" i="1"/>
              <a:t>4</a:t>
            </a:r>
          </a:p>
        </p:txBody>
      </p:sp>
      <p:sp>
        <p:nvSpPr>
          <p:cNvPr id="11268" name="Rectangle 4"/>
          <p:cNvSpPr>
            <a:spLocks noChangeArrowheads="1"/>
          </p:cNvSpPr>
          <p:nvPr/>
        </p:nvSpPr>
        <p:spPr bwMode="auto">
          <a:xfrm>
            <a:off x="0" y="8686800"/>
            <a:ext cx="2971800" cy="457200"/>
          </a:xfrm>
          <a:prstGeom prst="rect">
            <a:avLst/>
          </a:prstGeom>
          <a:noFill/>
          <a:ln w="12700">
            <a:noFill/>
            <a:miter lim="800000"/>
            <a:headEnd/>
            <a:tailEnd/>
          </a:ln>
          <a:effectLst/>
        </p:spPr>
        <p:txBody>
          <a:bodyPr wrap="none" anchor="ctr"/>
          <a:lstStyle/>
          <a:p>
            <a:endParaRPr lang="en-US"/>
          </a:p>
        </p:txBody>
      </p:sp>
      <p:sp>
        <p:nvSpPr>
          <p:cNvPr id="11269" name="Rectangle 5"/>
          <p:cNvSpPr>
            <a:spLocks noChangeArrowheads="1"/>
          </p:cNvSpPr>
          <p:nvPr/>
        </p:nvSpPr>
        <p:spPr bwMode="auto">
          <a:xfrm>
            <a:off x="0" y="0"/>
            <a:ext cx="2971800" cy="457200"/>
          </a:xfrm>
          <a:prstGeom prst="rect">
            <a:avLst/>
          </a:prstGeom>
          <a:noFill/>
          <a:ln w="12700">
            <a:noFill/>
            <a:miter lim="800000"/>
            <a:headEnd/>
            <a:tailEnd/>
          </a:ln>
          <a:effectLst/>
        </p:spPr>
        <p:txBody>
          <a:bodyPr wrap="none" anchor="ctr"/>
          <a:lstStyle/>
          <a:p>
            <a:endParaRPr lang="en-US"/>
          </a:p>
        </p:txBody>
      </p:sp>
      <p:sp>
        <p:nvSpPr>
          <p:cNvPr id="11270" name="Rectangle 6"/>
          <p:cNvSpPr>
            <a:spLocks noGrp="1" noChangeArrowheads="1"/>
          </p:cNvSpPr>
          <p:nvPr>
            <p:ph type="body" idx="1"/>
          </p:nvPr>
        </p:nvSpPr>
        <p:spPr>
          <a:ln/>
        </p:spPr>
        <p:txBody>
          <a:bodyPr/>
          <a:lstStyle/>
          <a:p>
            <a:endParaRPr lang="en-US"/>
          </a:p>
        </p:txBody>
      </p:sp>
      <p:sp>
        <p:nvSpPr>
          <p:cNvPr id="11271" name="Rectangle 7"/>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3886200" y="0"/>
            <a:ext cx="2971800" cy="457200"/>
          </a:xfrm>
          <a:prstGeom prst="rect">
            <a:avLst/>
          </a:prstGeom>
          <a:noFill/>
          <a:ln w="12700">
            <a:noFill/>
            <a:miter lim="800000"/>
            <a:headEnd/>
            <a:tailEnd/>
          </a:ln>
          <a:effectLst/>
        </p:spPr>
        <p:txBody>
          <a:bodyPr wrap="none" anchor="ctr"/>
          <a:lstStyle/>
          <a:p>
            <a:endParaRPr lang="en-US"/>
          </a:p>
        </p:txBody>
      </p:sp>
      <p:sp>
        <p:nvSpPr>
          <p:cNvPr id="13315" name="Rectangle 3"/>
          <p:cNvSpPr>
            <a:spLocks noChangeArrowheads="1"/>
          </p:cNvSpPr>
          <p:nvPr/>
        </p:nvSpPr>
        <p:spPr bwMode="auto">
          <a:xfrm>
            <a:off x="3886200" y="8686800"/>
            <a:ext cx="2971800" cy="457200"/>
          </a:xfrm>
          <a:prstGeom prst="rect">
            <a:avLst/>
          </a:prstGeom>
          <a:noFill/>
          <a:ln w="12700">
            <a:noFill/>
            <a:miter lim="800000"/>
            <a:headEnd/>
            <a:tailEnd/>
          </a:ln>
          <a:effectLst/>
        </p:spPr>
        <p:txBody>
          <a:bodyPr lIns="19050" tIns="0" rIns="19050" bIns="0" anchor="b"/>
          <a:lstStyle/>
          <a:p>
            <a:pPr algn="r"/>
            <a:r>
              <a:rPr lang="en-US" sz="1000" i="1"/>
              <a:t>5</a:t>
            </a:r>
          </a:p>
        </p:txBody>
      </p:sp>
      <p:sp>
        <p:nvSpPr>
          <p:cNvPr id="13316" name="Rectangle 4"/>
          <p:cNvSpPr>
            <a:spLocks noChangeArrowheads="1"/>
          </p:cNvSpPr>
          <p:nvPr/>
        </p:nvSpPr>
        <p:spPr bwMode="auto">
          <a:xfrm>
            <a:off x="0" y="8686800"/>
            <a:ext cx="2971800" cy="457200"/>
          </a:xfrm>
          <a:prstGeom prst="rect">
            <a:avLst/>
          </a:prstGeom>
          <a:noFill/>
          <a:ln w="12700">
            <a:noFill/>
            <a:miter lim="800000"/>
            <a:headEnd/>
            <a:tailEnd/>
          </a:ln>
          <a:effectLst/>
        </p:spPr>
        <p:txBody>
          <a:bodyPr wrap="none" anchor="ctr"/>
          <a:lstStyle/>
          <a:p>
            <a:endParaRPr lang="en-US"/>
          </a:p>
        </p:txBody>
      </p:sp>
      <p:sp>
        <p:nvSpPr>
          <p:cNvPr id="13317" name="Rectangle 5"/>
          <p:cNvSpPr>
            <a:spLocks noChangeArrowheads="1"/>
          </p:cNvSpPr>
          <p:nvPr/>
        </p:nvSpPr>
        <p:spPr bwMode="auto">
          <a:xfrm>
            <a:off x="0" y="0"/>
            <a:ext cx="2971800" cy="457200"/>
          </a:xfrm>
          <a:prstGeom prst="rect">
            <a:avLst/>
          </a:prstGeom>
          <a:noFill/>
          <a:ln w="12700">
            <a:noFill/>
            <a:miter lim="800000"/>
            <a:headEnd/>
            <a:tailEnd/>
          </a:ln>
          <a:effectLst/>
        </p:spPr>
        <p:txBody>
          <a:bodyPr wrap="none" anchor="ctr"/>
          <a:lstStyle/>
          <a:p>
            <a:endParaRPr lang="en-US"/>
          </a:p>
        </p:txBody>
      </p:sp>
      <p:sp>
        <p:nvSpPr>
          <p:cNvPr id="13318" name="Rectangle 6"/>
          <p:cNvSpPr>
            <a:spLocks noGrp="1" noChangeArrowheads="1"/>
          </p:cNvSpPr>
          <p:nvPr>
            <p:ph type="body" idx="1"/>
          </p:nvPr>
        </p:nvSpPr>
        <p:spPr>
          <a:ln/>
        </p:spPr>
        <p:txBody>
          <a:bodyPr/>
          <a:lstStyle/>
          <a:p>
            <a:endParaRPr lang="en-US"/>
          </a:p>
        </p:txBody>
      </p:sp>
      <p:sp>
        <p:nvSpPr>
          <p:cNvPr id="13319" name="Rectangle 7"/>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bwMode="auto">
          <a:xfrm>
            <a:off x="1150938" y="692150"/>
            <a:ext cx="4556125" cy="3416300"/>
          </a:xfrm>
          <a:prstGeom prst="rect">
            <a:avLst/>
          </a:prstGeom>
          <a:noFill/>
          <a:ln w="12700">
            <a:solidFill>
              <a:srgbClr val="000000"/>
            </a:solidFill>
            <a:miter lim="800000"/>
            <a:headEnd/>
            <a:tailEnd/>
          </a:ln>
        </p:spPr>
      </p:sp>
      <p:sp>
        <p:nvSpPr>
          <p:cNvPr id="77827" name="Rectangle 3"/>
          <p:cNvSpPr>
            <a:spLocks noGrp="1" noChangeArrowheads="1"/>
          </p:cNvSpPr>
          <p:nvPr>
            <p:ph type="body" idx="1"/>
          </p:nvPr>
        </p:nvSpPr>
        <p:spPr bwMode="auto">
          <a:xfrm>
            <a:off x="914400" y="4343400"/>
            <a:ext cx="5029200" cy="4114800"/>
          </a:xfrm>
          <a:prstGeom prst="rect">
            <a:avLst/>
          </a:prstGeom>
          <a:noFill/>
          <a:ln w="12700">
            <a:miter lim="800000"/>
            <a:headEnd/>
            <a:tailEnd/>
          </a:ln>
        </p:spPr>
        <p:txBody>
          <a:bodyPr lIns="90488" tIns="44450" rIns="90488" bIns="44450"/>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3886200" y="0"/>
            <a:ext cx="2971800" cy="457200"/>
          </a:xfrm>
          <a:prstGeom prst="rect">
            <a:avLst/>
          </a:prstGeom>
          <a:noFill/>
          <a:ln w="12700">
            <a:noFill/>
            <a:miter lim="800000"/>
            <a:headEnd/>
            <a:tailEnd/>
          </a:ln>
          <a:effectLst/>
        </p:spPr>
        <p:txBody>
          <a:bodyPr wrap="none" anchor="ctr"/>
          <a:lstStyle/>
          <a:p>
            <a:endParaRPr lang="en-US"/>
          </a:p>
        </p:txBody>
      </p:sp>
      <p:sp>
        <p:nvSpPr>
          <p:cNvPr id="15363" name="Rectangle 3"/>
          <p:cNvSpPr>
            <a:spLocks noChangeArrowheads="1"/>
          </p:cNvSpPr>
          <p:nvPr/>
        </p:nvSpPr>
        <p:spPr bwMode="auto">
          <a:xfrm>
            <a:off x="3886200" y="8686800"/>
            <a:ext cx="2971800" cy="457200"/>
          </a:xfrm>
          <a:prstGeom prst="rect">
            <a:avLst/>
          </a:prstGeom>
          <a:noFill/>
          <a:ln w="12700">
            <a:noFill/>
            <a:miter lim="800000"/>
            <a:headEnd/>
            <a:tailEnd/>
          </a:ln>
          <a:effectLst/>
        </p:spPr>
        <p:txBody>
          <a:bodyPr lIns="19050" tIns="0" rIns="19050" bIns="0" anchor="b"/>
          <a:lstStyle/>
          <a:p>
            <a:pPr algn="r"/>
            <a:r>
              <a:rPr lang="en-US" sz="1000" i="1"/>
              <a:t>6</a:t>
            </a:r>
          </a:p>
        </p:txBody>
      </p:sp>
      <p:sp>
        <p:nvSpPr>
          <p:cNvPr id="15364" name="Rectangle 4"/>
          <p:cNvSpPr>
            <a:spLocks noChangeArrowheads="1"/>
          </p:cNvSpPr>
          <p:nvPr/>
        </p:nvSpPr>
        <p:spPr bwMode="auto">
          <a:xfrm>
            <a:off x="0" y="8686800"/>
            <a:ext cx="2971800" cy="457200"/>
          </a:xfrm>
          <a:prstGeom prst="rect">
            <a:avLst/>
          </a:prstGeom>
          <a:noFill/>
          <a:ln w="12700">
            <a:noFill/>
            <a:miter lim="800000"/>
            <a:headEnd/>
            <a:tailEnd/>
          </a:ln>
          <a:effectLst/>
        </p:spPr>
        <p:txBody>
          <a:bodyPr wrap="none" anchor="ctr"/>
          <a:lstStyle/>
          <a:p>
            <a:endParaRPr lang="en-US"/>
          </a:p>
        </p:txBody>
      </p:sp>
      <p:sp>
        <p:nvSpPr>
          <p:cNvPr id="15365" name="Rectangle 5"/>
          <p:cNvSpPr>
            <a:spLocks noChangeArrowheads="1"/>
          </p:cNvSpPr>
          <p:nvPr/>
        </p:nvSpPr>
        <p:spPr bwMode="auto">
          <a:xfrm>
            <a:off x="0" y="0"/>
            <a:ext cx="2971800" cy="457200"/>
          </a:xfrm>
          <a:prstGeom prst="rect">
            <a:avLst/>
          </a:prstGeom>
          <a:noFill/>
          <a:ln w="12700">
            <a:noFill/>
            <a:miter lim="800000"/>
            <a:headEnd/>
            <a:tailEnd/>
          </a:ln>
          <a:effectLst/>
        </p:spPr>
        <p:txBody>
          <a:bodyPr wrap="none" anchor="ctr"/>
          <a:lstStyle/>
          <a:p>
            <a:endParaRPr lang="en-US"/>
          </a:p>
        </p:txBody>
      </p:sp>
      <p:sp>
        <p:nvSpPr>
          <p:cNvPr id="15366" name="Rectangle 6"/>
          <p:cNvSpPr>
            <a:spLocks noGrp="1" noChangeArrowheads="1"/>
          </p:cNvSpPr>
          <p:nvPr>
            <p:ph type="body" idx="1"/>
          </p:nvPr>
        </p:nvSpPr>
        <p:spPr>
          <a:ln/>
        </p:spPr>
        <p:txBody>
          <a:bodyPr/>
          <a:lstStyle/>
          <a:p>
            <a:endParaRPr lang="en-US"/>
          </a:p>
        </p:txBody>
      </p:sp>
      <p:sp>
        <p:nvSpPr>
          <p:cNvPr id="15367" name="Rectangle 7"/>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3886200" y="0"/>
            <a:ext cx="2971800" cy="457200"/>
          </a:xfrm>
          <a:prstGeom prst="rect">
            <a:avLst/>
          </a:prstGeom>
          <a:noFill/>
          <a:ln w="12700">
            <a:noFill/>
            <a:miter lim="800000"/>
            <a:headEnd/>
            <a:tailEnd/>
          </a:ln>
          <a:effectLst/>
        </p:spPr>
        <p:txBody>
          <a:bodyPr wrap="none" anchor="ctr"/>
          <a:lstStyle/>
          <a:p>
            <a:endParaRPr lang="en-US"/>
          </a:p>
        </p:txBody>
      </p:sp>
      <p:sp>
        <p:nvSpPr>
          <p:cNvPr id="17411" name="Rectangle 3"/>
          <p:cNvSpPr>
            <a:spLocks noChangeArrowheads="1"/>
          </p:cNvSpPr>
          <p:nvPr/>
        </p:nvSpPr>
        <p:spPr bwMode="auto">
          <a:xfrm>
            <a:off x="3886200" y="8686800"/>
            <a:ext cx="2971800" cy="457200"/>
          </a:xfrm>
          <a:prstGeom prst="rect">
            <a:avLst/>
          </a:prstGeom>
          <a:noFill/>
          <a:ln w="12700">
            <a:noFill/>
            <a:miter lim="800000"/>
            <a:headEnd/>
            <a:tailEnd/>
          </a:ln>
          <a:effectLst/>
        </p:spPr>
        <p:txBody>
          <a:bodyPr lIns="19050" tIns="0" rIns="19050" bIns="0" anchor="b"/>
          <a:lstStyle/>
          <a:p>
            <a:pPr algn="r"/>
            <a:r>
              <a:rPr lang="en-US" sz="1000" i="1"/>
              <a:t>7</a:t>
            </a:r>
          </a:p>
        </p:txBody>
      </p:sp>
      <p:sp>
        <p:nvSpPr>
          <p:cNvPr id="17412" name="Rectangle 4"/>
          <p:cNvSpPr>
            <a:spLocks noChangeArrowheads="1"/>
          </p:cNvSpPr>
          <p:nvPr/>
        </p:nvSpPr>
        <p:spPr bwMode="auto">
          <a:xfrm>
            <a:off x="0" y="8686800"/>
            <a:ext cx="2971800" cy="457200"/>
          </a:xfrm>
          <a:prstGeom prst="rect">
            <a:avLst/>
          </a:prstGeom>
          <a:noFill/>
          <a:ln w="12700">
            <a:noFill/>
            <a:miter lim="800000"/>
            <a:headEnd/>
            <a:tailEnd/>
          </a:ln>
          <a:effectLst/>
        </p:spPr>
        <p:txBody>
          <a:bodyPr wrap="none" anchor="ctr"/>
          <a:lstStyle/>
          <a:p>
            <a:endParaRPr lang="en-US"/>
          </a:p>
        </p:txBody>
      </p:sp>
      <p:sp>
        <p:nvSpPr>
          <p:cNvPr id="17413" name="Rectangle 5"/>
          <p:cNvSpPr>
            <a:spLocks noChangeArrowheads="1"/>
          </p:cNvSpPr>
          <p:nvPr/>
        </p:nvSpPr>
        <p:spPr bwMode="auto">
          <a:xfrm>
            <a:off x="0" y="0"/>
            <a:ext cx="2971800" cy="457200"/>
          </a:xfrm>
          <a:prstGeom prst="rect">
            <a:avLst/>
          </a:prstGeom>
          <a:noFill/>
          <a:ln w="12700">
            <a:noFill/>
            <a:miter lim="800000"/>
            <a:headEnd/>
            <a:tailEnd/>
          </a:ln>
          <a:effectLst/>
        </p:spPr>
        <p:txBody>
          <a:bodyPr wrap="none" anchor="ctr"/>
          <a:lstStyle/>
          <a:p>
            <a:endParaRPr lang="en-US"/>
          </a:p>
        </p:txBody>
      </p:sp>
      <p:sp>
        <p:nvSpPr>
          <p:cNvPr id="17414" name="Rectangle 6"/>
          <p:cNvSpPr>
            <a:spLocks noGrp="1" noChangeArrowheads="1"/>
          </p:cNvSpPr>
          <p:nvPr>
            <p:ph type="body" idx="1"/>
          </p:nvPr>
        </p:nvSpPr>
        <p:spPr>
          <a:ln/>
        </p:spPr>
        <p:txBody>
          <a:bodyPr/>
          <a:lstStyle/>
          <a:p>
            <a:endParaRPr lang="en-US"/>
          </a:p>
        </p:txBody>
      </p:sp>
      <p:sp>
        <p:nvSpPr>
          <p:cNvPr id="17415" name="Rectangle 7"/>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3886200" y="0"/>
            <a:ext cx="2971800" cy="457200"/>
          </a:xfrm>
          <a:prstGeom prst="rect">
            <a:avLst/>
          </a:prstGeom>
          <a:noFill/>
          <a:ln w="12700">
            <a:noFill/>
            <a:miter lim="800000"/>
            <a:headEnd/>
            <a:tailEnd/>
          </a:ln>
          <a:effectLst/>
        </p:spPr>
        <p:txBody>
          <a:bodyPr wrap="none" anchor="ctr"/>
          <a:lstStyle/>
          <a:p>
            <a:endParaRPr lang="en-US"/>
          </a:p>
        </p:txBody>
      </p:sp>
      <p:sp>
        <p:nvSpPr>
          <p:cNvPr id="19459" name="Rectangle 3"/>
          <p:cNvSpPr>
            <a:spLocks noChangeArrowheads="1"/>
          </p:cNvSpPr>
          <p:nvPr/>
        </p:nvSpPr>
        <p:spPr bwMode="auto">
          <a:xfrm>
            <a:off x="3886200" y="8686800"/>
            <a:ext cx="2971800" cy="457200"/>
          </a:xfrm>
          <a:prstGeom prst="rect">
            <a:avLst/>
          </a:prstGeom>
          <a:noFill/>
          <a:ln w="12700">
            <a:noFill/>
            <a:miter lim="800000"/>
            <a:headEnd/>
            <a:tailEnd/>
          </a:ln>
          <a:effectLst/>
        </p:spPr>
        <p:txBody>
          <a:bodyPr lIns="19050" tIns="0" rIns="19050" bIns="0" anchor="b"/>
          <a:lstStyle/>
          <a:p>
            <a:pPr algn="r"/>
            <a:r>
              <a:rPr lang="en-US" sz="1000" i="1"/>
              <a:t>8</a:t>
            </a:r>
          </a:p>
        </p:txBody>
      </p:sp>
      <p:sp>
        <p:nvSpPr>
          <p:cNvPr id="19460" name="Rectangle 4"/>
          <p:cNvSpPr>
            <a:spLocks noChangeArrowheads="1"/>
          </p:cNvSpPr>
          <p:nvPr/>
        </p:nvSpPr>
        <p:spPr bwMode="auto">
          <a:xfrm>
            <a:off x="0" y="8686800"/>
            <a:ext cx="2971800" cy="457200"/>
          </a:xfrm>
          <a:prstGeom prst="rect">
            <a:avLst/>
          </a:prstGeom>
          <a:noFill/>
          <a:ln w="12700">
            <a:noFill/>
            <a:miter lim="800000"/>
            <a:headEnd/>
            <a:tailEnd/>
          </a:ln>
          <a:effectLst/>
        </p:spPr>
        <p:txBody>
          <a:bodyPr wrap="none" anchor="ctr"/>
          <a:lstStyle/>
          <a:p>
            <a:endParaRPr lang="en-US"/>
          </a:p>
        </p:txBody>
      </p:sp>
      <p:sp>
        <p:nvSpPr>
          <p:cNvPr id="19461" name="Rectangle 5"/>
          <p:cNvSpPr>
            <a:spLocks noChangeArrowheads="1"/>
          </p:cNvSpPr>
          <p:nvPr/>
        </p:nvSpPr>
        <p:spPr bwMode="auto">
          <a:xfrm>
            <a:off x="0" y="0"/>
            <a:ext cx="2971800" cy="457200"/>
          </a:xfrm>
          <a:prstGeom prst="rect">
            <a:avLst/>
          </a:prstGeom>
          <a:noFill/>
          <a:ln w="12700">
            <a:noFill/>
            <a:miter lim="800000"/>
            <a:headEnd/>
            <a:tailEnd/>
          </a:ln>
          <a:effectLst/>
        </p:spPr>
        <p:txBody>
          <a:bodyPr wrap="none" anchor="ctr"/>
          <a:lstStyle/>
          <a:p>
            <a:endParaRPr lang="en-US"/>
          </a:p>
        </p:txBody>
      </p:sp>
      <p:sp>
        <p:nvSpPr>
          <p:cNvPr id="19462" name="Rectangle 6"/>
          <p:cNvSpPr>
            <a:spLocks noGrp="1" noChangeArrowheads="1"/>
          </p:cNvSpPr>
          <p:nvPr>
            <p:ph type="body" idx="1"/>
          </p:nvPr>
        </p:nvSpPr>
        <p:spPr>
          <a:ln/>
        </p:spPr>
        <p:txBody>
          <a:bodyPr/>
          <a:lstStyle/>
          <a:p>
            <a:endParaRPr lang="en-US"/>
          </a:p>
        </p:txBody>
      </p:sp>
      <p:sp>
        <p:nvSpPr>
          <p:cNvPr id="19463" name="Rectangle 7"/>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3886200" y="0"/>
            <a:ext cx="2971800" cy="457200"/>
          </a:xfrm>
          <a:prstGeom prst="rect">
            <a:avLst/>
          </a:prstGeom>
          <a:noFill/>
          <a:ln w="12700">
            <a:noFill/>
            <a:miter lim="800000"/>
            <a:headEnd/>
            <a:tailEnd/>
          </a:ln>
          <a:effectLst/>
        </p:spPr>
        <p:txBody>
          <a:bodyPr wrap="none" anchor="ctr"/>
          <a:lstStyle/>
          <a:p>
            <a:endParaRPr lang="en-US"/>
          </a:p>
        </p:txBody>
      </p:sp>
      <p:sp>
        <p:nvSpPr>
          <p:cNvPr id="21507" name="Rectangle 3"/>
          <p:cNvSpPr>
            <a:spLocks noChangeArrowheads="1"/>
          </p:cNvSpPr>
          <p:nvPr/>
        </p:nvSpPr>
        <p:spPr bwMode="auto">
          <a:xfrm>
            <a:off x="3886200" y="8686800"/>
            <a:ext cx="2971800" cy="457200"/>
          </a:xfrm>
          <a:prstGeom prst="rect">
            <a:avLst/>
          </a:prstGeom>
          <a:noFill/>
          <a:ln w="12700">
            <a:noFill/>
            <a:miter lim="800000"/>
            <a:headEnd/>
            <a:tailEnd/>
          </a:ln>
          <a:effectLst/>
        </p:spPr>
        <p:txBody>
          <a:bodyPr lIns="19050" tIns="0" rIns="19050" bIns="0" anchor="b"/>
          <a:lstStyle/>
          <a:p>
            <a:pPr algn="r"/>
            <a:r>
              <a:rPr lang="en-US" sz="1000" i="1"/>
              <a:t>9</a:t>
            </a:r>
          </a:p>
        </p:txBody>
      </p:sp>
      <p:sp>
        <p:nvSpPr>
          <p:cNvPr id="21508" name="Rectangle 4"/>
          <p:cNvSpPr>
            <a:spLocks noChangeArrowheads="1"/>
          </p:cNvSpPr>
          <p:nvPr/>
        </p:nvSpPr>
        <p:spPr bwMode="auto">
          <a:xfrm>
            <a:off x="0" y="8686800"/>
            <a:ext cx="2971800" cy="457200"/>
          </a:xfrm>
          <a:prstGeom prst="rect">
            <a:avLst/>
          </a:prstGeom>
          <a:noFill/>
          <a:ln w="12700">
            <a:noFill/>
            <a:miter lim="800000"/>
            <a:headEnd/>
            <a:tailEnd/>
          </a:ln>
          <a:effectLst/>
        </p:spPr>
        <p:txBody>
          <a:bodyPr wrap="none" anchor="ctr"/>
          <a:lstStyle/>
          <a:p>
            <a:endParaRPr lang="en-US"/>
          </a:p>
        </p:txBody>
      </p:sp>
      <p:sp>
        <p:nvSpPr>
          <p:cNvPr id="21509" name="Rectangle 5"/>
          <p:cNvSpPr>
            <a:spLocks noChangeArrowheads="1"/>
          </p:cNvSpPr>
          <p:nvPr/>
        </p:nvSpPr>
        <p:spPr bwMode="auto">
          <a:xfrm>
            <a:off x="0" y="0"/>
            <a:ext cx="2971800" cy="457200"/>
          </a:xfrm>
          <a:prstGeom prst="rect">
            <a:avLst/>
          </a:prstGeom>
          <a:noFill/>
          <a:ln w="12700">
            <a:noFill/>
            <a:miter lim="800000"/>
            <a:headEnd/>
            <a:tailEnd/>
          </a:ln>
          <a:effectLst/>
        </p:spPr>
        <p:txBody>
          <a:bodyPr wrap="none" anchor="ctr"/>
          <a:lstStyle/>
          <a:p>
            <a:endParaRPr lang="en-US"/>
          </a:p>
        </p:txBody>
      </p:sp>
      <p:sp>
        <p:nvSpPr>
          <p:cNvPr id="21510" name="Rectangle 6"/>
          <p:cNvSpPr>
            <a:spLocks noGrp="1" noRot="1" noChangeAspect="1" noChangeArrowheads="1" noTextEdit="1"/>
          </p:cNvSpPr>
          <p:nvPr>
            <p:ph type="sldImg"/>
          </p:nvPr>
        </p:nvSpPr>
        <p:spPr>
          <a:xfrm>
            <a:off x="1150938" y="692150"/>
            <a:ext cx="4556125" cy="3416300"/>
          </a:xfrm>
          <a:ln cap="flat"/>
        </p:spPr>
      </p:sp>
      <p:sp>
        <p:nvSpPr>
          <p:cNvPr id="21511" name="Rectangle 7"/>
          <p:cNvSpPr>
            <a:spLocks noGrp="1" noChangeArrowheads="1"/>
          </p:cNvSpPr>
          <p:nvPr>
            <p:ph type="body" idx="1"/>
          </p:nvPr>
        </p:nvSpPr>
        <p:spPr>
          <a:ln/>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3886200" y="0"/>
            <a:ext cx="2971800" cy="457200"/>
          </a:xfrm>
          <a:prstGeom prst="rect">
            <a:avLst/>
          </a:prstGeom>
          <a:noFill/>
          <a:ln w="12700">
            <a:noFill/>
            <a:miter lim="800000"/>
            <a:headEnd/>
            <a:tailEnd/>
          </a:ln>
          <a:effectLst/>
        </p:spPr>
        <p:txBody>
          <a:bodyPr wrap="none" anchor="ctr"/>
          <a:lstStyle/>
          <a:p>
            <a:endParaRPr lang="en-US"/>
          </a:p>
        </p:txBody>
      </p:sp>
      <p:sp>
        <p:nvSpPr>
          <p:cNvPr id="23555" name="Rectangle 3"/>
          <p:cNvSpPr>
            <a:spLocks noChangeArrowheads="1"/>
          </p:cNvSpPr>
          <p:nvPr/>
        </p:nvSpPr>
        <p:spPr bwMode="auto">
          <a:xfrm>
            <a:off x="3886200" y="8686800"/>
            <a:ext cx="2971800" cy="457200"/>
          </a:xfrm>
          <a:prstGeom prst="rect">
            <a:avLst/>
          </a:prstGeom>
          <a:noFill/>
          <a:ln w="12700">
            <a:noFill/>
            <a:miter lim="800000"/>
            <a:headEnd/>
            <a:tailEnd/>
          </a:ln>
          <a:effectLst/>
        </p:spPr>
        <p:txBody>
          <a:bodyPr lIns="19050" tIns="0" rIns="19050" bIns="0" anchor="b"/>
          <a:lstStyle/>
          <a:p>
            <a:pPr algn="r"/>
            <a:r>
              <a:rPr lang="en-US" sz="1000" i="1"/>
              <a:t>10</a:t>
            </a:r>
          </a:p>
        </p:txBody>
      </p:sp>
      <p:sp>
        <p:nvSpPr>
          <p:cNvPr id="23556" name="Rectangle 4"/>
          <p:cNvSpPr>
            <a:spLocks noChangeArrowheads="1"/>
          </p:cNvSpPr>
          <p:nvPr/>
        </p:nvSpPr>
        <p:spPr bwMode="auto">
          <a:xfrm>
            <a:off x="0" y="8686800"/>
            <a:ext cx="2971800" cy="457200"/>
          </a:xfrm>
          <a:prstGeom prst="rect">
            <a:avLst/>
          </a:prstGeom>
          <a:noFill/>
          <a:ln w="12700">
            <a:noFill/>
            <a:miter lim="800000"/>
            <a:headEnd/>
            <a:tailEnd/>
          </a:ln>
          <a:effectLst/>
        </p:spPr>
        <p:txBody>
          <a:bodyPr wrap="none" anchor="ctr"/>
          <a:lstStyle/>
          <a:p>
            <a:endParaRPr lang="en-US"/>
          </a:p>
        </p:txBody>
      </p:sp>
      <p:sp>
        <p:nvSpPr>
          <p:cNvPr id="23557" name="Rectangle 5"/>
          <p:cNvSpPr>
            <a:spLocks noChangeArrowheads="1"/>
          </p:cNvSpPr>
          <p:nvPr/>
        </p:nvSpPr>
        <p:spPr bwMode="auto">
          <a:xfrm>
            <a:off x="0" y="0"/>
            <a:ext cx="2971800" cy="457200"/>
          </a:xfrm>
          <a:prstGeom prst="rect">
            <a:avLst/>
          </a:prstGeom>
          <a:noFill/>
          <a:ln w="12700">
            <a:noFill/>
            <a:miter lim="800000"/>
            <a:headEnd/>
            <a:tailEnd/>
          </a:ln>
          <a:effectLst/>
        </p:spPr>
        <p:txBody>
          <a:bodyPr wrap="none" anchor="ctr"/>
          <a:lstStyle/>
          <a:p>
            <a:endParaRPr lang="en-US"/>
          </a:p>
        </p:txBody>
      </p:sp>
      <p:sp>
        <p:nvSpPr>
          <p:cNvPr id="23558" name="Rectangle 6"/>
          <p:cNvSpPr>
            <a:spLocks noGrp="1" noRot="1" noChangeAspect="1" noChangeArrowheads="1" noTextEdit="1"/>
          </p:cNvSpPr>
          <p:nvPr>
            <p:ph type="sldImg"/>
          </p:nvPr>
        </p:nvSpPr>
        <p:spPr>
          <a:xfrm>
            <a:off x="1150938" y="692150"/>
            <a:ext cx="4556125" cy="3416300"/>
          </a:xfrm>
          <a:ln cap="flat"/>
        </p:spPr>
      </p:sp>
      <p:sp>
        <p:nvSpPr>
          <p:cNvPr id="23559" name="Rectangle 7"/>
          <p:cNvSpPr>
            <a:spLocks noGrp="1" noChangeArrowheads="1"/>
          </p:cNvSpPr>
          <p:nvPr>
            <p:ph type="body" idx="1"/>
          </p:nvPr>
        </p:nvSpPr>
        <p:spPr>
          <a:ln/>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3886200" y="0"/>
            <a:ext cx="2971800" cy="457200"/>
          </a:xfrm>
          <a:prstGeom prst="rect">
            <a:avLst/>
          </a:prstGeom>
          <a:noFill/>
          <a:ln w="12700">
            <a:noFill/>
            <a:miter lim="800000"/>
            <a:headEnd/>
            <a:tailEnd/>
          </a:ln>
          <a:effectLst/>
        </p:spPr>
        <p:txBody>
          <a:bodyPr wrap="none" anchor="ctr"/>
          <a:lstStyle/>
          <a:p>
            <a:endParaRPr lang="en-US"/>
          </a:p>
        </p:txBody>
      </p:sp>
      <p:sp>
        <p:nvSpPr>
          <p:cNvPr id="25603" name="Rectangle 3"/>
          <p:cNvSpPr>
            <a:spLocks noChangeArrowheads="1"/>
          </p:cNvSpPr>
          <p:nvPr/>
        </p:nvSpPr>
        <p:spPr bwMode="auto">
          <a:xfrm>
            <a:off x="3886200" y="8686800"/>
            <a:ext cx="2971800" cy="457200"/>
          </a:xfrm>
          <a:prstGeom prst="rect">
            <a:avLst/>
          </a:prstGeom>
          <a:noFill/>
          <a:ln w="12700">
            <a:noFill/>
            <a:miter lim="800000"/>
            <a:headEnd/>
            <a:tailEnd/>
          </a:ln>
          <a:effectLst/>
        </p:spPr>
        <p:txBody>
          <a:bodyPr lIns="19050" tIns="0" rIns="19050" bIns="0" anchor="b"/>
          <a:lstStyle/>
          <a:p>
            <a:pPr algn="r"/>
            <a:r>
              <a:rPr lang="en-US" sz="1000" i="1"/>
              <a:t>11</a:t>
            </a:r>
          </a:p>
        </p:txBody>
      </p:sp>
      <p:sp>
        <p:nvSpPr>
          <p:cNvPr id="25604" name="Rectangle 4"/>
          <p:cNvSpPr>
            <a:spLocks noChangeArrowheads="1"/>
          </p:cNvSpPr>
          <p:nvPr/>
        </p:nvSpPr>
        <p:spPr bwMode="auto">
          <a:xfrm>
            <a:off x="0" y="8686800"/>
            <a:ext cx="2971800" cy="457200"/>
          </a:xfrm>
          <a:prstGeom prst="rect">
            <a:avLst/>
          </a:prstGeom>
          <a:noFill/>
          <a:ln w="12700">
            <a:noFill/>
            <a:miter lim="800000"/>
            <a:headEnd/>
            <a:tailEnd/>
          </a:ln>
          <a:effectLst/>
        </p:spPr>
        <p:txBody>
          <a:bodyPr wrap="none" anchor="ctr"/>
          <a:lstStyle/>
          <a:p>
            <a:endParaRPr lang="en-US"/>
          </a:p>
        </p:txBody>
      </p:sp>
      <p:sp>
        <p:nvSpPr>
          <p:cNvPr id="25605" name="Rectangle 5"/>
          <p:cNvSpPr>
            <a:spLocks noChangeArrowheads="1"/>
          </p:cNvSpPr>
          <p:nvPr/>
        </p:nvSpPr>
        <p:spPr bwMode="auto">
          <a:xfrm>
            <a:off x="0" y="0"/>
            <a:ext cx="2971800" cy="457200"/>
          </a:xfrm>
          <a:prstGeom prst="rect">
            <a:avLst/>
          </a:prstGeom>
          <a:noFill/>
          <a:ln w="12700">
            <a:noFill/>
            <a:miter lim="800000"/>
            <a:headEnd/>
            <a:tailEnd/>
          </a:ln>
          <a:effectLst/>
        </p:spPr>
        <p:txBody>
          <a:bodyPr wrap="none" anchor="ctr"/>
          <a:lstStyle/>
          <a:p>
            <a:endParaRPr lang="en-US"/>
          </a:p>
        </p:txBody>
      </p:sp>
      <p:sp>
        <p:nvSpPr>
          <p:cNvPr id="25606" name="Rectangle 6"/>
          <p:cNvSpPr>
            <a:spLocks noGrp="1" noChangeArrowheads="1"/>
          </p:cNvSpPr>
          <p:nvPr>
            <p:ph type="body" idx="1"/>
          </p:nvPr>
        </p:nvSpPr>
        <p:spPr>
          <a:ln/>
        </p:spPr>
        <p:txBody>
          <a:bodyPr/>
          <a:lstStyle/>
          <a:p>
            <a:endParaRPr lang="en-US"/>
          </a:p>
        </p:txBody>
      </p:sp>
      <p:sp>
        <p:nvSpPr>
          <p:cNvPr id="25607" name="Rectangle 7"/>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3886200" y="0"/>
            <a:ext cx="2971800" cy="457200"/>
          </a:xfrm>
          <a:prstGeom prst="rect">
            <a:avLst/>
          </a:prstGeom>
          <a:noFill/>
          <a:ln w="12700">
            <a:noFill/>
            <a:miter lim="800000"/>
            <a:headEnd/>
            <a:tailEnd/>
          </a:ln>
          <a:effectLst/>
        </p:spPr>
        <p:txBody>
          <a:bodyPr wrap="none" anchor="ctr"/>
          <a:lstStyle/>
          <a:p>
            <a:endParaRPr lang="en-US"/>
          </a:p>
        </p:txBody>
      </p:sp>
      <p:sp>
        <p:nvSpPr>
          <p:cNvPr id="27651" name="Rectangle 3"/>
          <p:cNvSpPr>
            <a:spLocks noChangeArrowheads="1"/>
          </p:cNvSpPr>
          <p:nvPr/>
        </p:nvSpPr>
        <p:spPr bwMode="auto">
          <a:xfrm>
            <a:off x="3886200" y="8686800"/>
            <a:ext cx="2971800" cy="457200"/>
          </a:xfrm>
          <a:prstGeom prst="rect">
            <a:avLst/>
          </a:prstGeom>
          <a:noFill/>
          <a:ln w="12700">
            <a:noFill/>
            <a:miter lim="800000"/>
            <a:headEnd/>
            <a:tailEnd/>
          </a:ln>
          <a:effectLst/>
        </p:spPr>
        <p:txBody>
          <a:bodyPr lIns="19050" tIns="0" rIns="19050" bIns="0" anchor="b"/>
          <a:lstStyle/>
          <a:p>
            <a:pPr algn="r"/>
            <a:r>
              <a:rPr lang="en-US" sz="1000" i="1"/>
              <a:t>12</a:t>
            </a:r>
          </a:p>
        </p:txBody>
      </p:sp>
      <p:sp>
        <p:nvSpPr>
          <p:cNvPr id="27652" name="Rectangle 4"/>
          <p:cNvSpPr>
            <a:spLocks noChangeArrowheads="1"/>
          </p:cNvSpPr>
          <p:nvPr/>
        </p:nvSpPr>
        <p:spPr bwMode="auto">
          <a:xfrm>
            <a:off x="0" y="8686800"/>
            <a:ext cx="2971800" cy="457200"/>
          </a:xfrm>
          <a:prstGeom prst="rect">
            <a:avLst/>
          </a:prstGeom>
          <a:noFill/>
          <a:ln w="12700">
            <a:noFill/>
            <a:miter lim="800000"/>
            <a:headEnd/>
            <a:tailEnd/>
          </a:ln>
          <a:effectLst/>
        </p:spPr>
        <p:txBody>
          <a:bodyPr wrap="none" anchor="ctr"/>
          <a:lstStyle/>
          <a:p>
            <a:endParaRPr lang="en-US"/>
          </a:p>
        </p:txBody>
      </p:sp>
      <p:sp>
        <p:nvSpPr>
          <p:cNvPr id="27653" name="Rectangle 5"/>
          <p:cNvSpPr>
            <a:spLocks noChangeArrowheads="1"/>
          </p:cNvSpPr>
          <p:nvPr/>
        </p:nvSpPr>
        <p:spPr bwMode="auto">
          <a:xfrm>
            <a:off x="0" y="0"/>
            <a:ext cx="2971800" cy="457200"/>
          </a:xfrm>
          <a:prstGeom prst="rect">
            <a:avLst/>
          </a:prstGeom>
          <a:noFill/>
          <a:ln w="12700">
            <a:noFill/>
            <a:miter lim="800000"/>
            <a:headEnd/>
            <a:tailEnd/>
          </a:ln>
          <a:effectLst/>
        </p:spPr>
        <p:txBody>
          <a:bodyPr wrap="none" anchor="ctr"/>
          <a:lstStyle/>
          <a:p>
            <a:endParaRPr lang="en-US"/>
          </a:p>
        </p:txBody>
      </p:sp>
      <p:sp>
        <p:nvSpPr>
          <p:cNvPr id="27654" name="Rectangle 6"/>
          <p:cNvSpPr>
            <a:spLocks noGrp="1" noChangeArrowheads="1"/>
          </p:cNvSpPr>
          <p:nvPr>
            <p:ph type="body" idx="1"/>
          </p:nvPr>
        </p:nvSpPr>
        <p:spPr>
          <a:noFill/>
          <a:ln/>
        </p:spPr>
        <p:txBody>
          <a:bodyPr/>
          <a:lstStyle/>
          <a:p>
            <a:pPr>
              <a:buFontTx/>
              <a:buChar char="•"/>
            </a:pPr>
            <a:r>
              <a:rPr lang="en-US"/>
              <a:t>Stress-weight tied to tail, rat placed in tank of warm water.</a:t>
            </a:r>
          </a:p>
          <a:p>
            <a:pPr>
              <a:buFontTx/>
              <a:buChar char="•"/>
            </a:pPr>
            <a:r>
              <a:rPr lang="en-US"/>
              <a:t>1 hour after stress rats were injected with tumor cells.</a:t>
            </a:r>
          </a:p>
          <a:p>
            <a:pPr>
              <a:buFontTx/>
              <a:buChar char="•"/>
            </a:pPr>
            <a:r>
              <a:rPr lang="en-US"/>
              <a:t>12 days later metastases assessed</a:t>
            </a:r>
          </a:p>
        </p:txBody>
      </p:sp>
      <p:sp>
        <p:nvSpPr>
          <p:cNvPr id="27655" name="Rectangle 7"/>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3886200" y="0"/>
            <a:ext cx="2971800" cy="457200"/>
          </a:xfrm>
          <a:prstGeom prst="rect">
            <a:avLst/>
          </a:prstGeom>
          <a:noFill/>
          <a:ln w="12700">
            <a:noFill/>
            <a:miter lim="800000"/>
            <a:headEnd/>
            <a:tailEnd/>
          </a:ln>
          <a:effectLst/>
        </p:spPr>
        <p:txBody>
          <a:bodyPr wrap="none" anchor="ctr"/>
          <a:lstStyle/>
          <a:p>
            <a:endParaRPr lang="en-US"/>
          </a:p>
        </p:txBody>
      </p:sp>
      <p:sp>
        <p:nvSpPr>
          <p:cNvPr id="29699" name="Rectangle 3"/>
          <p:cNvSpPr>
            <a:spLocks noChangeArrowheads="1"/>
          </p:cNvSpPr>
          <p:nvPr/>
        </p:nvSpPr>
        <p:spPr bwMode="auto">
          <a:xfrm>
            <a:off x="3886200" y="8686800"/>
            <a:ext cx="2971800" cy="457200"/>
          </a:xfrm>
          <a:prstGeom prst="rect">
            <a:avLst/>
          </a:prstGeom>
          <a:noFill/>
          <a:ln w="12700">
            <a:noFill/>
            <a:miter lim="800000"/>
            <a:headEnd/>
            <a:tailEnd/>
          </a:ln>
          <a:effectLst/>
        </p:spPr>
        <p:txBody>
          <a:bodyPr lIns="19050" tIns="0" rIns="19050" bIns="0" anchor="b"/>
          <a:lstStyle/>
          <a:p>
            <a:pPr algn="r"/>
            <a:r>
              <a:rPr lang="en-US" sz="1000" i="1"/>
              <a:t>13</a:t>
            </a:r>
          </a:p>
        </p:txBody>
      </p:sp>
      <p:sp>
        <p:nvSpPr>
          <p:cNvPr id="29700" name="Rectangle 4"/>
          <p:cNvSpPr>
            <a:spLocks noChangeArrowheads="1"/>
          </p:cNvSpPr>
          <p:nvPr/>
        </p:nvSpPr>
        <p:spPr bwMode="auto">
          <a:xfrm>
            <a:off x="0" y="8686800"/>
            <a:ext cx="2971800" cy="457200"/>
          </a:xfrm>
          <a:prstGeom prst="rect">
            <a:avLst/>
          </a:prstGeom>
          <a:noFill/>
          <a:ln w="12700">
            <a:noFill/>
            <a:miter lim="800000"/>
            <a:headEnd/>
            <a:tailEnd/>
          </a:ln>
          <a:effectLst/>
        </p:spPr>
        <p:txBody>
          <a:bodyPr wrap="none" anchor="ctr"/>
          <a:lstStyle/>
          <a:p>
            <a:endParaRPr lang="en-US"/>
          </a:p>
        </p:txBody>
      </p:sp>
      <p:sp>
        <p:nvSpPr>
          <p:cNvPr id="29701" name="Rectangle 5"/>
          <p:cNvSpPr>
            <a:spLocks noChangeArrowheads="1"/>
          </p:cNvSpPr>
          <p:nvPr/>
        </p:nvSpPr>
        <p:spPr bwMode="auto">
          <a:xfrm>
            <a:off x="0" y="0"/>
            <a:ext cx="2971800" cy="457200"/>
          </a:xfrm>
          <a:prstGeom prst="rect">
            <a:avLst/>
          </a:prstGeom>
          <a:noFill/>
          <a:ln w="12700">
            <a:noFill/>
            <a:miter lim="800000"/>
            <a:headEnd/>
            <a:tailEnd/>
          </a:ln>
          <a:effectLst/>
        </p:spPr>
        <p:txBody>
          <a:bodyPr wrap="none" anchor="ctr"/>
          <a:lstStyle/>
          <a:p>
            <a:endParaRPr lang="en-US"/>
          </a:p>
        </p:txBody>
      </p:sp>
      <p:sp>
        <p:nvSpPr>
          <p:cNvPr id="29702" name="Rectangle 6"/>
          <p:cNvSpPr>
            <a:spLocks noGrp="1" noChangeArrowheads="1"/>
          </p:cNvSpPr>
          <p:nvPr>
            <p:ph type="body" idx="1"/>
          </p:nvPr>
        </p:nvSpPr>
        <p:spPr>
          <a:noFill/>
          <a:ln/>
        </p:spPr>
        <p:txBody>
          <a:bodyPr/>
          <a:lstStyle/>
          <a:p>
            <a:pPr>
              <a:buFontTx/>
              <a:buChar char="•"/>
            </a:pPr>
            <a:r>
              <a:rPr lang="en-US"/>
              <a:t>Time of stress in relationship to tumor injection.</a:t>
            </a:r>
          </a:p>
        </p:txBody>
      </p:sp>
      <p:sp>
        <p:nvSpPr>
          <p:cNvPr id="29703" name="Rectangle 7"/>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3886200" y="0"/>
            <a:ext cx="2971800" cy="457200"/>
          </a:xfrm>
          <a:prstGeom prst="rect">
            <a:avLst/>
          </a:prstGeom>
          <a:noFill/>
          <a:ln w="12700">
            <a:noFill/>
            <a:miter lim="800000"/>
            <a:headEnd/>
            <a:tailEnd/>
          </a:ln>
          <a:effectLst/>
        </p:spPr>
        <p:txBody>
          <a:bodyPr wrap="none" anchor="ctr"/>
          <a:lstStyle/>
          <a:p>
            <a:endParaRPr lang="en-US"/>
          </a:p>
        </p:txBody>
      </p:sp>
      <p:sp>
        <p:nvSpPr>
          <p:cNvPr id="31747" name="Rectangle 3"/>
          <p:cNvSpPr>
            <a:spLocks noChangeArrowheads="1"/>
          </p:cNvSpPr>
          <p:nvPr/>
        </p:nvSpPr>
        <p:spPr bwMode="auto">
          <a:xfrm>
            <a:off x="3886200" y="8686800"/>
            <a:ext cx="2971800" cy="457200"/>
          </a:xfrm>
          <a:prstGeom prst="rect">
            <a:avLst/>
          </a:prstGeom>
          <a:noFill/>
          <a:ln w="12700">
            <a:noFill/>
            <a:miter lim="800000"/>
            <a:headEnd/>
            <a:tailEnd/>
          </a:ln>
          <a:effectLst/>
        </p:spPr>
        <p:txBody>
          <a:bodyPr lIns="19050" tIns="0" rIns="19050" bIns="0" anchor="b"/>
          <a:lstStyle/>
          <a:p>
            <a:pPr algn="r"/>
            <a:r>
              <a:rPr lang="en-US" sz="1000" i="1"/>
              <a:t>14</a:t>
            </a:r>
          </a:p>
        </p:txBody>
      </p:sp>
      <p:sp>
        <p:nvSpPr>
          <p:cNvPr id="31748" name="Rectangle 4"/>
          <p:cNvSpPr>
            <a:spLocks noChangeArrowheads="1"/>
          </p:cNvSpPr>
          <p:nvPr/>
        </p:nvSpPr>
        <p:spPr bwMode="auto">
          <a:xfrm>
            <a:off x="0" y="8686800"/>
            <a:ext cx="2971800" cy="457200"/>
          </a:xfrm>
          <a:prstGeom prst="rect">
            <a:avLst/>
          </a:prstGeom>
          <a:noFill/>
          <a:ln w="12700">
            <a:noFill/>
            <a:miter lim="800000"/>
            <a:headEnd/>
            <a:tailEnd/>
          </a:ln>
          <a:effectLst/>
        </p:spPr>
        <p:txBody>
          <a:bodyPr wrap="none" anchor="ctr"/>
          <a:lstStyle/>
          <a:p>
            <a:endParaRPr lang="en-US"/>
          </a:p>
        </p:txBody>
      </p:sp>
      <p:sp>
        <p:nvSpPr>
          <p:cNvPr id="31749" name="Rectangle 5"/>
          <p:cNvSpPr>
            <a:spLocks noChangeArrowheads="1"/>
          </p:cNvSpPr>
          <p:nvPr/>
        </p:nvSpPr>
        <p:spPr bwMode="auto">
          <a:xfrm>
            <a:off x="0" y="0"/>
            <a:ext cx="2971800" cy="457200"/>
          </a:xfrm>
          <a:prstGeom prst="rect">
            <a:avLst/>
          </a:prstGeom>
          <a:noFill/>
          <a:ln w="12700">
            <a:noFill/>
            <a:miter lim="800000"/>
            <a:headEnd/>
            <a:tailEnd/>
          </a:ln>
          <a:effectLst/>
        </p:spPr>
        <p:txBody>
          <a:bodyPr wrap="none" anchor="ctr"/>
          <a:lstStyle/>
          <a:p>
            <a:endParaRPr lang="en-US"/>
          </a:p>
        </p:txBody>
      </p:sp>
      <p:sp>
        <p:nvSpPr>
          <p:cNvPr id="31750" name="Rectangle 6"/>
          <p:cNvSpPr>
            <a:spLocks noGrp="1" noChangeArrowheads="1"/>
          </p:cNvSpPr>
          <p:nvPr>
            <p:ph type="body" idx="1"/>
          </p:nvPr>
        </p:nvSpPr>
        <p:spPr>
          <a:ln/>
        </p:spPr>
        <p:txBody>
          <a:bodyPr/>
          <a:lstStyle/>
          <a:p>
            <a:endParaRPr lang="en-US"/>
          </a:p>
        </p:txBody>
      </p:sp>
      <p:sp>
        <p:nvSpPr>
          <p:cNvPr id="31751" name="Rectangle 7"/>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3886200" y="0"/>
            <a:ext cx="2971800" cy="457200"/>
          </a:xfrm>
          <a:prstGeom prst="rect">
            <a:avLst/>
          </a:prstGeom>
          <a:noFill/>
          <a:ln w="12700">
            <a:noFill/>
            <a:miter lim="800000"/>
            <a:headEnd/>
            <a:tailEnd/>
          </a:ln>
          <a:effectLst/>
        </p:spPr>
        <p:txBody>
          <a:bodyPr wrap="none" anchor="ctr"/>
          <a:lstStyle/>
          <a:p>
            <a:endParaRPr lang="en-US"/>
          </a:p>
        </p:txBody>
      </p:sp>
      <p:sp>
        <p:nvSpPr>
          <p:cNvPr id="33795" name="Rectangle 3"/>
          <p:cNvSpPr>
            <a:spLocks noChangeArrowheads="1"/>
          </p:cNvSpPr>
          <p:nvPr/>
        </p:nvSpPr>
        <p:spPr bwMode="auto">
          <a:xfrm>
            <a:off x="3886200" y="8686800"/>
            <a:ext cx="2971800" cy="457200"/>
          </a:xfrm>
          <a:prstGeom prst="rect">
            <a:avLst/>
          </a:prstGeom>
          <a:noFill/>
          <a:ln w="12700">
            <a:noFill/>
            <a:miter lim="800000"/>
            <a:headEnd/>
            <a:tailEnd/>
          </a:ln>
          <a:effectLst/>
        </p:spPr>
        <p:txBody>
          <a:bodyPr lIns="19050" tIns="0" rIns="19050" bIns="0" anchor="b"/>
          <a:lstStyle/>
          <a:p>
            <a:pPr algn="r"/>
            <a:r>
              <a:rPr lang="en-US" sz="1000" i="1"/>
              <a:t>15</a:t>
            </a:r>
          </a:p>
        </p:txBody>
      </p:sp>
      <p:sp>
        <p:nvSpPr>
          <p:cNvPr id="33796" name="Rectangle 4"/>
          <p:cNvSpPr>
            <a:spLocks noChangeArrowheads="1"/>
          </p:cNvSpPr>
          <p:nvPr/>
        </p:nvSpPr>
        <p:spPr bwMode="auto">
          <a:xfrm>
            <a:off x="0" y="8686800"/>
            <a:ext cx="2971800" cy="457200"/>
          </a:xfrm>
          <a:prstGeom prst="rect">
            <a:avLst/>
          </a:prstGeom>
          <a:noFill/>
          <a:ln w="12700">
            <a:noFill/>
            <a:miter lim="800000"/>
            <a:headEnd/>
            <a:tailEnd/>
          </a:ln>
          <a:effectLst/>
        </p:spPr>
        <p:txBody>
          <a:bodyPr wrap="none" anchor="ctr"/>
          <a:lstStyle/>
          <a:p>
            <a:endParaRPr lang="en-US"/>
          </a:p>
        </p:txBody>
      </p:sp>
      <p:sp>
        <p:nvSpPr>
          <p:cNvPr id="33797" name="Rectangle 5"/>
          <p:cNvSpPr>
            <a:spLocks noChangeArrowheads="1"/>
          </p:cNvSpPr>
          <p:nvPr/>
        </p:nvSpPr>
        <p:spPr bwMode="auto">
          <a:xfrm>
            <a:off x="0" y="0"/>
            <a:ext cx="2971800" cy="457200"/>
          </a:xfrm>
          <a:prstGeom prst="rect">
            <a:avLst/>
          </a:prstGeom>
          <a:noFill/>
          <a:ln w="12700">
            <a:noFill/>
            <a:miter lim="800000"/>
            <a:headEnd/>
            <a:tailEnd/>
          </a:ln>
          <a:effectLst/>
        </p:spPr>
        <p:txBody>
          <a:bodyPr wrap="none" anchor="ctr"/>
          <a:lstStyle/>
          <a:p>
            <a:endParaRPr lang="en-US"/>
          </a:p>
        </p:txBody>
      </p:sp>
      <p:sp>
        <p:nvSpPr>
          <p:cNvPr id="33798" name="Rectangle 6"/>
          <p:cNvSpPr>
            <a:spLocks noGrp="1" noRot="1" noChangeAspect="1" noChangeArrowheads="1" noTextEdit="1"/>
          </p:cNvSpPr>
          <p:nvPr>
            <p:ph type="sldImg"/>
          </p:nvPr>
        </p:nvSpPr>
        <p:spPr>
          <a:xfrm>
            <a:off x="1150938" y="692150"/>
            <a:ext cx="4556125" cy="3416300"/>
          </a:xfrm>
          <a:ln cap="flat"/>
        </p:spPr>
      </p:sp>
      <p:sp>
        <p:nvSpPr>
          <p:cNvPr id="33799" name="Rectangle 7"/>
          <p:cNvSpPr>
            <a:spLocks noGrp="1" noChangeArrowheads="1"/>
          </p:cNvSpPr>
          <p:nvPr>
            <p:ph type="body" idx="1"/>
          </p:nvPr>
        </p:nvSpPr>
        <p:spPr>
          <a:ln/>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xfrm>
            <a:off x="1150938" y="692150"/>
            <a:ext cx="4556125" cy="3416300"/>
          </a:xfrm>
          <a:ln/>
        </p:spPr>
      </p:sp>
      <p:sp>
        <p:nvSpPr>
          <p:cNvPr id="819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1150938" y="692150"/>
            <a:ext cx="4556125" cy="3416300"/>
          </a:xfrm>
          <a:ln/>
        </p:spPr>
      </p:sp>
      <p:sp>
        <p:nvSpPr>
          <p:cNvPr id="74755" name="Rectangle 3"/>
          <p:cNvSpPr>
            <a:spLocks noGrp="1" noChangeArrowheads="1"/>
          </p:cNvSpPr>
          <p:nvPr>
            <p:ph type="body" idx="1"/>
          </p:nvPr>
        </p:nvSpPr>
        <p:spPr/>
        <p:txBody>
          <a:bodyPr/>
          <a:lstStyle/>
          <a:p>
            <a:r>
              <a:rPr lang="en-US" i="1">
                <a:latin typeface="Arial" charset="0"/>
                <a:cs typeface="Arial" charset="0"/>
              </a:rPr>
              <a:t>Background:</a:t>
            </a:r>
            <a:r>
              <a:rPr lang="en-US">
                <a:latin typeface="Arial" charset="0"/>
                <a:cs typeface="Arial" charset="0"/>
              </a:rPr>
              <a:t> Previous research has demonstrated that the psychological morbidity experienced by informal caregivers is associated with increased vulnerability to infectious diseases, in particular influenza. A pragmatic trial was conducted to examine whether a stress management intervention (SMI) could reduce psychological morbidity and enhance the antibody response to influenza vaccination in the elderly, and whether changes in immune response of SMI participants were associated with hypothalamic-pituitary-adrenal (HPA) axis activity. </a:t>
            </a:r>
            <a:r>
              <a:rPr lang="en-US" i="1">
                <a:latin typeface="Arial" charset="0"/>
                <a:cs typeface="Arial" charset="0"/>
              </a:rPr>
              <a:t>Methods:</a:t>
            </a:r>
            <a:r>
              <a:rPr lang="en-US">
                <a:latin typeface="Arial" charset="0"/>
                <a:cs typeface="Arial" charset="0"/>
              </a:rPr>
              <a:t> Forty-three elderly spousal carers of dementia patients and 27 non-carer controls were recruited. Sixteen carers were allocated to an 8-week SMI or a non-intervention condition (n = 27). The non-carers formed a no treatment, 'normal' comparison group. At the end of the SMI or its equivalent time period, all participants received an influenza vaccination. IgG antibody titres to the vaccine were measured 0, 2, 4 and 6 weeks post-vaccine. </a:t>
            </a:r>
            <a:r>
              <a:rPr lang="en-US" i="1">
                <a:latin typeface="Arial" charset="0"/>
                <a:cs typeface="Arial" charset="0"/>
              </a:rPr>
              <a:t>Results:</a:t>
            </a:r>
            <a:r>
              <a:rPr lang="en-US">
                <a:latin typeface="Arial" charset="0"/>
                <a:cs typeface="Arial" charset="0"/>
              </a:rPr>
              <a:t> There was evidence of elevated distress in both carer groups compared with non-carer controls throughout the SMI period, but no between-group differences in salivary cortisol. Immune responses to the vaccine revealed that 50% of SMI carers, 7% of non-intervention carers and 29% of non-carer controls produced a four-fold increase in antibody titre. </a:t>
            </a:r>
            <a:r>
              <a:rPr lang="en-US" i="1">
                <a:latin typeface="Arial" charset="0"/>
                <a:cs typeface="Arial" charset="0"/>
              </a:rPr>
              <a:t>Conclusions:</a:t>
            </a:r>
            <a:r>
              <a:rPr lang="en-US">
                <a:latin typeface="Arial" charset="0"/>
                <a:cs typeface="Arial" charset="0"/>
              </a:rPr>
              <a:t> The immune response to influenza vaccination appears amenable to improvement through stress management, although the mechanisms underlying this effect remain unclear.</a:t>
            </a:r>
          </a:p>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3886200" y="0"/>
            <a:ext cx="2971800" cy="457200"/>
          </a:xfrm>
          <a:prstGeom prst="rect">
            <a:avLst/>
          </a:prstGeom>
          <a:noFill/>
          <a:ln w="12700">
            <a:noFill/>
            <a:miter lim="800000"/>
            <a:headEnd/>
            <a:tailEnd/>
          </a:ln>
          <a:effectLst/>
        </p:spPr>
        <p:txBody>
          <a:bodyPr wrap="none" anchor="ctr"/>
          <a:lstStyle/>
          <a:p>
            <a:endParaRPr lang="en-US"/>
          </a:p>
        </p:txBody>
      </p:sp>
      <p:sp>
        <p:nvSpPr>
          <p:cNvPr id="35843" name="Rectangle 3"/>
          <p:cNvSpPr>
            <a:spLocks noChangeArrowheads="1"/>
          </p:cNvSpPr>
          <p:nvPr/>
        </p:nvSpPr>
        <p:spPr bwMode="auto">
          <a:xfrm>
            <a:off x="3886200" y="8686800"/>
            <a:ext cx="2971800" cy="457200"/>
          </a:xfrm>
          <a:prstGeom prst="rect">
            <a:avLst/>
          </a:prstGeom>
          <a:noFill/>
          <a:ln w="12700">
            <a:noFill/>
            <a:miter lim="800000"/>
            <a:headEnd/>
            <a:tailEnd/>
          </a:ln>
          <a:effectLst/>
        </p:spPr>
        <p:txBody>
          <a:bodyPr lIns="19050" tIns="0" rIns="19050" bIns="0" anchor="b"/>
          <a:lstStyle/>
          <a:p>
            <a:pPr algn="r"/>
            <a:r>
              <a:rPr lang="en-US" sz="1000" i="1"/>
              <a:t>16</a:t>
            </a:r>
          </a:p>
        </p:txBody>
      </p:sp>
      <p:sp>
        <p:nvSpPr>
          <p:cNvPr id="35844" name="Rectangle 4"/>
          <p:cNvSpPr>
            <a:spLocks noChangeArrowheads="1"/>
          </p:cNvSpPr>
          <p:nvPr/>
        </p:nvSpPr>
        <p:spPr bwMode="auto">
          <a:xfrm>
            <a:off x="0" y="8686800"/>
            <a:ext cx="2971800" cy="457200"/>
          </a:xfrm>
          <a:prstGeom prst="rect">
            <a:avLst/>
          </a:prstGeom>
          <a:noFill/>
          <a:ln w="12700">
            <a:noFill/>
            <a:miter lim="800000"/>
            <a:headEnd/>
            <a:tailEnd/>
          </a:ln>
          <a:effectLst/>
        </p:spPr>
        <p:txBody>
          <a:bodyPr wrap="none" anchor="ctr"/>
          <a:lstStyle/>
          <a:p>
            <a:endParaRPr lang="en-US"/>
          </a:p>
        </p:txBody>
      </p:sp>
      <p:sp>
        <p:nvSpPr>
          <p:cNvPr id="35845" name="Rectangle 5"/>
          <p:cNvSpPr>
            <a:spLocks noChangeArrowheads="1"/>
          </p:cNvSpPr>
          <p:nvPr/>
        </p:nvSpPr>
        <p:spPr bwMode="auto">
          <a:xfrm>
            <a:off x="0" y="0"/>
            <a:ext cx="2971800" cy="457200"/>
          </a:xfrm>
          <a:prstGeom prst="rect">
            <a:avLst/>
          </a:prstGeom>
          <a:noFill/>
          <a:ln w="12700">
            <a:noFill/>
            <a:miter lim="800000"/>
            <a:headEnd/>
            <a:tailEnd/>
          </a:ln>
          <a:effectLst/>
        </p:spPr>
        <p:txBody>
          <a:bodyPr wrap="none" anchor="ctr"/>
          <a:lstStyle/>
          <a:p>
            <a:endParaRPr lang="en-US"/>
          </a:p>
        </p:txBody>
      </p:sp>
      <p:sp>
        <p:nvSpPr>
          <p:cNvPr id="35846" name="Rectangle 6"/>
          <p:cNvSpPr>
            <a:spLocks noGrp="1" noRot="1" noChangeAspect="1" noChangeArrowheads="1" noTextEdit="1"/>
          </p:cNvSpPr>
          <p:nvPr>
            <p:ph type="sldImg"/>
          </p:nvPr>
        </p:nvSpPr>
        <p:spPr>
          <a:xfrm>
            <a:off x="1150938" y="692150"/>
            <a:ext cx="4556125" cy="3416300"/>
          </a:xfrm>
          <a:ln cap="flat"/>
        </p:spPr>
      </p:sp>
      <p:sp>
        <p:nvSpPr>
          <p:cNvPr id="35847" name="Rectangle 7"/>
          <p:cNvSpPr>
            <a:spLocks noGrp="1" noChangeArrowheads="1"/>
          </p:cNvSpPr>
          <p:nvPr>
            <p:ph type="body" idx="1"/>
          </p:nvPr>
        </p:nvSpPr>
        <p:spPr>
          <a:ln/>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3886200" y="0"/>
            <a:ext cx="2971800" cy="457200"/>
          </a:xfrm>
          <a:prstGeom prst="rect">
            <a:avLst/>
          </a:prstGeom>
          <a:noFill/>
          <a:ln w="12700">
            <a:noFill/>
            <a:miter lim="800000"/>
            <a:headEnd/>
            <a:tailEnd/>
          </a:ln>
          <a:effectLst/>
        </p:spPr>
        <p:txBody>
          <a:bodyPr wrap="none" anchor="ctr"/>
          <a:lstStyle/>
          <a:p>
            <a:endParaRPr lang="en-US"/>
          </a:p>
        </p:txBody>
      </p:sp>
      <p:sp>
        <p:nvSpPr>
          <p:cNvPr id="37891" name="Rectangle 3"/>
          <p:cNvSpPr>
            <a:spLocks noChangeArrowheads="1"/>
          </p:cNvSpPr>
          <p:nvPr/>
        </p:nvSpPr>
        <p:spPr bwMode="auto">
          <a:xfrm>
            <a:off x="3886200" y="8686800"/>
            <a:ext cx="2971800" cy="457200"/>
          </a:xfrm>
          <a:prstGeom prst="rect">
            <a:avLst/>
          </a:prstGeom>
          <a:noFill/>
          <a:ln w="12700">
            <a:noFill/>
            <a:miter lim="800000"/>
            <a:headEnd/>
            <a:tailEnd/>
          </a:ln>
          <a:effectLst/>
        </p:spPr>
        <p:txBody>
          <a:bodyPr lIns="19050" tIns="0" rIns="19050" bIns="0" anchor="b"/>
          <a:lstStyle/>
          <a:p>
            <a:pPr algn="r"/>
            <a:r>
              <a:rPr lang="en-US" sz="1000" i="1"/>
              <a:t>17</a:t>
            </a:r>
          </a:p>
        </p:txBody>
      </p:sp>
      <p:sp>
        <p:nvSpPr>
          <p:cNvPr id="37892" name="Rectangle 4"/>
          <p:cNvSpPr>
            <a:spLocks noChangeArrowheads="1"/>
          </p:cNvSpPr>
          <p:nvPr/>
        </p:nvSpPr>
        <p:spPr bwMode="auto">
          <a:xfrm>
            <a:off x="0" y="8686800"/>
            <a:ext cx="2971800" cy="457200"/>
          </a:xfrm>
          <a:prstGeom prst="rect">
            <a:avLst/>
          </a:prstGeom>
          <a:noFill/>
          <a:ln w="12700">
            <a:noFill/>
            <a:miter lim="800000"/>
            <a:headEnd/>
            <a:tailEnd/>
          </a:ln>
          <a:effectLst/>
        </p:spPr>
        <p:txBody>
          <a:bodyPr wrap="none" anchor="ctr"/>
          <a:lstStyle/>
          <a:p>
            <a:endParaRPr lang="en-US"/>
          </a:p>
        </p:txBody>
      </p:sp>
      <p:sp>
        <p:nvSpPr>
          <p:cNvPr id="37893" name="Rectangle 5"/>
          <p:cNvSpPr>
            <a:spLocks noChangeArrowheads="1"/>
          </p:cNvSpPr>
          <p:nvPr/>
        </p:nvSpPr>
        <p:spPr bwMode="auto">
          <a:xfrm>
            <a:off x="0" y="0"/>
            <a:ext cx="2971800" cy="457200"/>
          </a:xfrm>
          <a:prstGeom prst="rect">
            <a:avLst/>
          </a:prstGeom>
          <a:noFill/>
          <a:ln w="12700">
            <a:noFill/>
            <a:miter lim="800000"/>
            <a:headEnd/>
            <a:tailEnd/>
          </a:ln>
          <a:effectLst/>
        </p:spPr>
        <p:txBody>
          <a:bodyPr wrap="none" anchor="ctr"/>
          <a:lstStyle/>
          <a:p>
            <a:endParaRPr lang="en-US"/>
          </a:p>
        </p:txBody>
      </p:sp>
      <p:sp>
        <p:nvSpPr>
          <p:cNvPr id="37894" name="Rectangle 6"/>
          <p:cNvSpPr>
            <a:spLocks noGrp="1" noChangeArrowheads="1"/>
          </p:cNvSpPr>
          <p:nvPr>
            <p:ph type="body" idx="1"/>
          </p:nvPr>
        </p:nvSpPr>
        <p:spPr>
          <a:noFill/>
          <a:ln/>
        </p:spPr>
        <p:txBody>
          <a:bodyPr/>
          <a:lstStyle/>
          <a:p>
            <a:r>
              <a:rPr lang="en-US"/>
              <a:t>Stress may increase your risk of illness but not very much.</a:t>
            </a:r>
          </a:p>
          <a:p>
            <a:endParaRPr lang="en-US"/>
          </a:p>
        </p:txBody>
      </p:sp>
      <p:sp>
        <p:nvSpPr>
          <p:cNvPr id="37895" name="Rectangle 7"/>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xfrm>
            <a:off x="1150938" y="692150"/>
            <a:ext cx="4556125" cy="3416300"/>
          </a:xfrm>
          <a:ln/>
        </p:spPr>
      </p:sp>
      <p:sp>
        <p:nvSpPr>
          <p:cNvPr id="942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xfrm>
            <a:off x="1150938" y="692150"/>
            <a:ext cx="4556125" cy="3416300"/>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xfrm>
            <a:off x="1150938" y="692150"/>
            <a:ext cx="4556125" cy="3416300"/>
          </a:xfrm>
          <a:ln/>
        </p:spPr>
      </p:sp>
      <p:sp>
        <p:nvSpPr>
          <p:cNvPr id="1146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a:xfrm>
            <a:off x="1150938" y="692150"/>
            <a:ext cx="4556125" cy="3416300"/>
          </a:xfrm>
          <a:ln/>
        </p:spPr>
      </p:sp>
      <p:sp>
        <p:nvSpPr>
          <p:cNvPr id="1157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Rot="1" noChangeAspect="1" noChangeArrowheads="1" noTextEdit="1"/>
          </p:cNvSpPr>
          <p:nvPr>
            <p:ph type="sldImg"/>
          </p:nvPr>
        </p:nvSpPr>
        <p:spPr>
          <a:xfrm>
            <a:off x="1150938" y="692150"/>
            <a:ext cx="4556125" cy="3416300"/>
          </a:xfrm>
          <a:ln/>
        </p:spPr>
      </p:sp>
      <p:sp>
        <p:nvSpPr>
          <p:cNvPr id="1167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spect="1" noChangeArrowheads="1" noTextEdit="1"/>
          </p:cNvSpPr>
          <p:nvPr>
            <p:ph type="sldImg"/>
          </p:nvPr>
        </p:nvSpPr>
        <p:spPr>
          <a:xfrm>
            <a:off x="1150938" y="692150"/>
            <a:ext cx="4556125" cy="3416300"/>
          </a:xfrm>
          <a:ln/>
        </p:spPr>
      </p:sp>
      <p:sp>
        <p:nvSpPr>
          <p:cNvPr id="117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Rot="1" noChangeAspect="1" noChangeArrowheads="1" noTextEdit="1"/>
          </p:cNvSpPr>
          <p:nvPr>
            <p:ph type="sldImg"/>
          </p:nvPr>
        </p:nvSpPr>
        <p:spPr>
          <a:xfrm>
            <a:off x="1150938" y="692150"/>
            <a:ext cx="4556125" cy="3416300"/>
          </a:xfrm>
          <a:ln/>
        </p:spPr>
      </p:sp>
      <p:sp>
        <p:nvSpPr>
          <p:cNvPr id="1187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a:xfrm>
            <a:off x="1150938" y="692150"/>
            <a:ext cx="4556125" cy="3416300"/>
          </a:xfrm>
          <a:ln/>
        </p:spPr>
      </p:sp>
      <p:sp>
        <p:nvSpPr>
          <p:cNvPr id="829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ChangeArrowheads="1" noTextEdit="1"/>
          </p:cNvSpPr>
          <p:nvPr>
            <p:ph type="sldImg"/>
          </p:nvPr>
        </p:nvSpPr>
        <p:spPr>
          <a:xfrm>
            <a:off x="1150938" y="692150"/>
            <a:ext cx="4556125" cy="3416300"/>
          </a:xfrm>
          <a:ln/>
        </p:spPr>
      </p:sp>
      <p:sp>
        <p:nvSpPr>
          <p:cNvPr id="1198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Rot="1" noChangeAspect="1" noChangeArrowheads="1" noTextEdit="1"/>
          </p:cNvSpPr>
          <p:nvPr>
            <p:ph type="sldImg"/>
          </p:nvPr>
        </p:nvSpPr>
        <p:spPr>
          <a:xfrm>
            <a:off x="1150938" y="692150"/>
            <a:ext cx="4556125" cy="3416300"/>
          </a:xfrm>
          <a:ln/>
        </p:spPr>
      </p:sp>
      <p:sp>
        <p:nvSpPr>
          <p:cNvPr id="1208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Rot="1" noChangeAspect="1" noChangeArrowheads="1" noTextEdit="1"/>
          </p:cNvSpPr>
          <p:nvPr>
            <p:ph type="sldImg"/>
          </p:nvPr>
        </p:nvSpPr>
        <p:spPr>
          <a:xfrm>
            <a:off x="1150938" y="692150"/>
            <a:ext cx="4556125" cy="3416300"/>
          </a:xfrm>
          <a:ln/>
        </p:spPr>
      </p:sp>
      <p:sp>
        <p:nvSpPr>
          <p:cNvPr id="1218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xfrm>
            <a:off x="1150938" y="692150"/>
            <a:ext cx="4556125" cy="3416300"/>
          </a:xfrm>
          <a:ln/>
        </p:spPr>
      </p:sp>
      <p:sp>
        <p:nvSpPr>
          <p:cNvPr id="952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Rot="1" noChangeAspect="1" noChangeArrowheads="1" noTextEdit="1"/>
          </p:cNvSpPr>
          <p:nvPr>
            <p:ph type="sldImg"/>
          </p:nvPr>
        </p:nvSpPr>
        <p:spPr>
          <a:xfrm>
            <a:off x="1150938" y="692150"/>
            <a:ext cx="4556125" cy="3416300"/>
          </a:xfrm>
          <a:ln/>
        </p:spPr>
      </p:sp>
      <p:sp>
        <p:nvSpPr>
          <p:cNvPr id="1228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Rot="1" noChangeAspect="1" noChangeArrowheads="1" noTextEdit="1"/>
          </p:cNvSpPr>
          <p:nvPr>
            <p:ph type="sldImg"/>
          </p:nvPr>
        </p:nvSpPr>
        <p:spPr>
          <a:xfrm>
            <a:off x="1150938" y="692150"/>
            <a:ext cx="4556125" cy="3416300"/>
          </a:xfrm>
          <a:ln/>
        </p:spPr>
      </p:sp>
      <p:sp>
        <p:nvSpPr>
          <p:cNvPr id="1239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xfrm>
            <a:off x="1150938" y="692150"/>
            <a:ext cx="4556125" cy="3416300"/>
          </a:xfrm>
          <a:ln/>
        </p:spPr>
      </p:sp>
      <p:sp>
        <p:nvSpPr>
          <p:cNvPr id="962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a:xfrm>
            <a:off x="1150938" y="692150"/>
            <a:ext cx="4556125" cy="3416300"/>
          </a:xfrm>
          <a:ln/>
        </p:spPr>
      </p:sp>
      <p:sp>
        <p:nvSpPr>
          <p:cNvPr id="972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xfrm>
            <a:off x="1150938" y="692150"/>
            <a:ext cx="4556125" cy="3416300"/>
          </a:xfrm>
          <a:ln/>
        </p:spPr>
      </p:sp>
      <p:sp>
        <p:nvSpPr>
          <p:cNvPr id="983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xfrm>
            <a:off x="1150938" y="692150"/>
            <a:ext cx="4556125" cy="3416300"/>
          </a:xfrm>
          <a:ln/>
        </p:spPr>
      </p:sp>
      <p:sp>
        <p:nvSpPr>
          <p:cNvPr id="993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xfrm>
            <a:off x="1150938" y="692150"/>
            <a:ext cx="4556125" cy="3416300"/>
          </a:xfrm>
          <a:ln/>
        </p:spPr>
      </p:sp>
      <p:sp>
        <p:nvSpPr>
          <p:cNvPr id="839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xfrm>
            <a:off x="1150938" y="692150"/>
            <a:ext cx="4556125" cy="3416300"/>
          </a:xfrm>
          <a:ln/>
        </p:spPr>
      </p:sp>
      <p:sp>
        <p:nvSpPr>
          <p:cNvPr id="1003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a:xfrm>
            <a:off x="1150938" y="692150"/>
            <a:ext cx="4556125" cy="3416300"/>
          </a:xfrm>
          <a:ln/>
        </p:spPr>
      </p:sp>
      <p:sp>
        <p:nvSpPr>
          <p:cNvPr id="1013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xfrm>
            <a:off x="1150938" y="692150"/>
            <a:ext cx="4556125" cy="3416300"/>
          </a:xfrm>
          <a:ln/>
        </p:spPr>
      </p:sp>
      <p:sp>
        <p:nvSpPr>
          <p:cNvPr id="849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xfrm>
            <a:off x="1150938" y="692150"/>
            <a:ext cx="4556125" cy="3416300"/>
          </a:xfrm>
          <a:ln/>
        </p:spPr>
      </p:sp>
      <p:sp>
        <p:nvSpPr>
          <p:cNvPr id="870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a:xfrm>
            <a:off x="1150938" y="692150"/>
            <a:ext cx="4556125" cy="3416300"/>
          </a:xfrm>
          <a:ln/>
        </p:spPr>
      </p:sp>
      <p:sp>
        <p:nvSpPr>
          <p:cNvPr id="88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a:xfrm>
            <a:off x="1150938" y="692150"/>
            <a:ext cx="4556125" cy="3416300"/>
          </a:xfrm>
          <a:ln/>
        </p:spPr>
      </p:sp>
      <p:sp>
        <p:nvSpPr>
          <p:cNvPr id="8909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981200"/>
            <a:ext cx="3810000" cy="4114800"/>
          </a:xfrm>
        </p:spPr>
        <p:txBody>
          <a:bodyPr/>
          <a:lstStyle/>
          <a:p>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981200"/>
            <a:ext cx="7772400" cy="4114800"/>
          </a:xfrm>
        </p:spPr>
        <p:txBody>
          <a:body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0"/>
                <a:invGamma/>
              </a:schemeClr>
            </a:gs>
          </a:gsLst>
          <a:lin ang="0" scaled="1"/>
        </a:gradFill>
        <a:effectLst/>
      </p:bgPr>
    </p:bg>
    <p:spTree>
      <p:nvGrpSpPr>
        <p:cNvPr id="1" name=""/>
        <p:cNvGrpSpPr/>
        <p:nvPr/>
      </p:nvGrpSpPr>
      <p:grpSpPr>
        <a:xfrm>
          <a:off x="0" y="0"/>
          <a:ext cx="0" cy="0"/>
          <a:chOff x="0" y="0"/>
          <a:chExt cx="0" cy="0"/>
        </a:xfrm>
      </p:grpSpPr>
      <p:grpSp>
        <p:nvGrpSpPr>
          <p:cNvPr id="1028" name="Group 4"/>
          <p:cNvGrpSpPr>
            <a:grpSpLocks/>
          </p:cNvGrpSpPr>
          <p:nvPr/>
        </p:nvGrpSpPr>
        <p:grpSpPr bwMode="auto">
          <a:xfrm>
            <a:off x="0" y="7938"/>
            <a:ext cx="9132888" cy="6838950"/>
            <a:chOff x="0" y="5"/>
            <a:chExt cx="5753" cy="4308"/>
          </a:xfrm>
        </p:grpSpPr>
        <p:sp>
          <p:nvSpPr>
            <p:cNvPr id="1026" name="Freeform 2"/>
            <p:cNvSpPr>
              <a:spLocks/>
            </p:cNvSpPr>
            <p:nvPr/>
          </p:nvSpPr>
          <p:spPr bwMode="auto">
            <a:xfrm>
              <a:off x="3394" y="999"/>
              <a:ext cx="2359" cy="3314"/>
            </a:xfrm>
            <a:custGeom>
              <a:avLst/>
              <a:gdLst/>
              <a:ahLst/>
              <a:cxnLst>
                <a:cxn ang="0">
                  <a:pos x="1905" y="3312"/>
                </a:cxn>
                <a:cxn ang="0">
                  <a:pos x="2358" y="3313"/>
                </a:cxn>
                <a:cxn ang="0">
                  <a:pos x="2358" y="1437"/>
                </a:cxn>
                <a:cxn ang="0">
                  <a:pos x="0" y="0"/>
                </a:cxn>
                <a:cxn ang="0">
                  <a:pos x="201" y="150"/>
                </a:cxn>
                <a:cxn ang="0">
                  <a:pos x="366" y="279"/>
                </a:cxn>
                <a:cxn ang="0">
                  <a:pos x="552" y="441"/>
                </a:cxn>
                <a:cxn ang="0">
                  <a:pos x="732" y="612"/>
                </a:cxn>
                <a:cxn ang="0">
                  <a:pos x="996" y="903"/>
                </a:cxn>
                <a:cxn ang="0">
                  <a:pos x="1230" y="1212"/>
                </a:cxn>
                <a:cxn ang="0">
                  <a:pos x="1400" y="1482"/>
                </a:cxn>
                <a:cxn ang="0">
                  <a:pos x="1548" y="1761"/>
                </a:cxn>
                <a:cxn ang="0">
                  <a:pos x="1665" y="2040"/>
                </a:cxn>
                <a:cxn ang="0">
                  <a:pos x="1751" y="2295"/>
                </a:cxn>
                <a:cxn ang="0">
                  <a:pos x="1809" y="2511"/>
                </a:cxn>
                <a:cxn ang="0">
                  <a:pos x="1863" y="2778"/>
                </a:cxn>
                <a:cxn ang="0">
                  <a:pos x="1890" y="3012"/>
                </a:cxn>
                <a:cxn ang="0">
                  <a:pos x="1905" y="3312"/>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rgbClr val="3366FF">
                    <a:gamma/>
                    <a:shade val="80000"/>
                    <a:invGamma/>
                  </a:srgbClr>
                </a:gs>
                <a:gs pos="100000">
                  <a:srgbClr val="3366FF"/>
                </a:gs>
              </a:gsLst>
              <a:lin ang="0" scaled="1"/>
            </a:gradFill>
            <a:ln w="12700" cap="rnd" cmpd="sng">
              <a:noFill/>
              <a:prstDash val="solid"/>
              <a:round/>
              <a:headEnd type="none" w="med" len="med"/>
              <a:tailEnd type="none" w="med" len="med"/>
            </a:ln>
            <a:effectLst/>
          </p:spPr>
          <p:txBody>
            <a:bodyPr/>
            <a:lstStyle/>
            <a:p>
              <a:endParaRPr lang="en-US"/>
            </a:p>
          </p:txBody>
        </p:sp>
        <p:sp>
          <p:nvSpPr>
            <p:cNvPr id="1027" name="Arc 3"/>
            <p:cNvSpPr>
              <a:spLocks/>
            </p:cNvSpPr>
            <p:nvPr/>
          </p:nvSpPr>
          <p:spPr bwMode="auto">
            <a:xfrm>
              <a:off x="0" y="5"/>
              <a:ext cx="5294" cy="430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folHlink"/>
              </a:solidFill>
              <a:round/>
              <a:headEnd/>
              <a:tailEnd/>
            </a:ln>
            <a:effectLst/>
          </p:spPr>
          <p:txBody>
            <a:bodyPr wrap="none" anchor="ctr"/>
            <a:lstStyle/>
            <a:p>
              <a:endParaRPr lang="en-US"/>
            </a:p>
          </p:txBody>
        </p:sp>
      </p:grpSp>
      <p:sp>
        <p:nvSpPr>
          <p:cNvPr id="1029" name="Rectangle 5"/>
          <p:cNvSpPr>
            <a:spLocks noGrp="1" noChangeArrowheads="1"/>
          </p:cNvSpPr>
          <p:nvPr>
            <p:ph type="title"/>
          </p:nvPr>
        </p:nvSpPr>
        <p:spPr bwMode="auto">
          <a:xfrm>
            <a:off x="685800" y="609600"/>
            <a:ext cx="7772400" cy="1143000"/>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pPr lvl="0"/>
            <a:r>
              <a:rPr lang="en-US" smtClean="0"/>
              <a:t>Click to edit Master title style</a:t>
            </a:r>
          </a:p>
        </p:txBody>
      </p:sp>
      <p:sp>
        <p:nvSpPr>
          <p:cNvPr id="1030" name="Rectangle 6"/>
          <p:cNvSpPr>
            <a:spLocks noGrp="1" noChangeArrowheads="1"/>
          </p:cNvSpPr>
          <p:nvPr>
            <p:ph type="body" idx="1"/>
          </p:nvPr>
        </p:nvSpPr>
        <p:spPr bwMode="auto">
          <a:xfrm>
            <a:off x="685800" y="1981200"/>
            <a:ext cx="77724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accent2"/>
        </a:buClr>
        <a:buSzPct val="75000"/>
        <a:buFont typeface="Monotype Sort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100000"/>
        <a:buChar char="–"/>
        <a:defRPr sz="2800">
          <a:solidFill>
            <a:schemeClr val="tx1"/>
          </a:solidFill>
          <a:latin typeface="+mn-lt"/>
        </a:defRPr>
      </a:lvl2pPr>
      <a:lvl3pPr marL="1143000" indent="-228600" algn="l" rtl="0" eaLnBrk="0" fontAlgn="base" hangingPunct="0">
        <a:spcBef>
          <a:spcPct val="20000"/>
        </a:spcBef>
        <a:spcAft>
          <a:spcPct val="0"/>
        </a:spcAft>
        <a:buClr>
          <a:schemeClr val="accent1"/>
        </a:buClr>
        <a:buSzPct val="65000"/>
        <a:buFont typeface="Monotype Sort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tx1"/>
        </a:buClr>
        <a:buSzPct val="100000"/>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100000"/>
        <a:buChar char="•"/>
        <a:defRPr sz="2000">
          <a:solidFill>
            <a:schemeClr val="tx1"/>
          </a:solidFill>
          <a:latin typeface="+mn-lt"/>
        </a:defRPr>
      </a:lvl5pPr>
      <a:lvl6pPr marL="2514600" indent="-228600" algn="l" rtl="0" eaLnBrk="0" fontAlgn="base" hangingPunct="0">
        <a:spcBef>
          <a:spcPct val="20000"/>
        </a:spcBef>
        <a:spcAft>
          <a:spcPct val="0"/>
        </a:spcAft>
        <a:buClr>
          <a:schemeClr val="accent1"/>
        </a:buClr>
        <a:buSzPct val="100000"/>
        <a:buChar char="•"/>
        <a:defRPr sz="2000">
          <a:solidFill>
            <a:schemeClr val="tx1"/>
          </a:solidFill>
          <a:latin typeface="+mn-lt"/>
        </a:defRPr>
      </a:lvl6pPr>
      <a:lvl7pPr marL="2971800" indent="-228600" algn="l" rtl="0" eaLnBrk="0" fontAlgn="base" hangingPunct="0">
        <a:spcBef>
          <a:spcPct val="20000"/>
        </a:spcBef>
        <a:spcAft>
          <a:spcPct val="0"/>
        </a:spcAft>
        <a:buClr>
          <a:schemeClr val="accent1"/>
        </a:buClr>
        <a:buSzPct val="100000"/>
        <a:buChar char="•"/>
        <a:defRPr sz="2000">
          <a:solidFill>
            <a:schemeClr val="tx1"/>
          </a:solidFill>
          <a:latin typeface="+mn-lt"/>
        </a:defRPr>
      </a:lvl7pPr>
      <a:lvl8pPr marL="3429000" indent="-228600" algn="l" rtl="0" eaLnBrk="0" fontAlgn="base" hangingPunct="0">
        <a:spcBef>
          <a:spcPct val="20000"/>
        </a:spcBef>
        <a:spcAft>
          <a:spcPct val="0"/>
        </a:spcAft>
        <a:buClr>
          <a:schemeClr val="accent1"/>
        </a:buClr>
        <a:buSzPct val="100000"/>
        <a:buChar char="•"/>
        <a:defRPr sz="2000">
          <a:solidFill>
            <a:schemeClr val="tx1"/>
          </a:solidFill>
          <a:latin typeface="+mn-lt"/>
        </a:defRPr>
      </a:lvl8pPr>
      <a:lvl9pPr marL="3886200" indent="-228600" algn="l" rtl="0" eaLnBrk="0" fontAlgn="base" hangingPunct="0">
        <a:spcBef>
          <a:spcPct val="20000"/>
        </a:spcBef>
        <a:spcAft>
          <a:spcPct val="0"/>
        </a:spcAft>
        <a:buClr>
          <a:schemeClr val="accent1"/>
        </a:buClr>
        <a:buSzPct val="10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6.wmf"/><Relationship Id="rId4" Type="http://schemas.openxmlformats.org/officeDocument/2006/relationships/oleObject" Target="../embeddings/oleObject2.bin"/></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13.xml"/><Relationship Id="rId1" Type="http://schemas.openxmlformats.org/officeDocument/2006/relationships/vmlDrawing" Target="../drawings/vmlDrawing3.vml"/><Relationship Id="rId5" Type="http://schemas.openxmlformats.org/officeDocument/2006/relationships/image" Target="../media/image7.emf"/><Relationship Id="rId4" Type="http://schemas.openxmlformats.org/officeDocument/2006/relationships/oleObject" Target="../embeddings/oleObject3.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13.xml"/><Relationship Id="rId1" Type="http://schemas.openxmlformats.org/officeDocument/2006/relationships/vmlDrawing" Target="../drawings/vmlDrawing4.vml"/><Relationship Id="rId5" Type="http://schemas.openxmlformats.org/officeDocument/2006/relationships/image" Target="../media/image8.wmf"/><Relationship Id="rId4" Type="http://schemas.openxmlformats.org/officeDocument/2006/relationships/oleObject" Target="../embeddings/oleObject4.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13.xml"/><Relationship Id="rId1" Type="http://schemas.openxmlformats.org/officeDocument/2006/relationships/vmlDrawing" Target="../drawings/vmlDrawing5.vml"/><Relationship Id="rId5" Type="http://schemas.openxmlformats.org/officeDocument/2006/relationships/image" Target="../media/image9.wmf"/><Relationship Id="rId4" Type="http://schemas.openxmlformats.org/officeDocument/2006/relationships/oleObject" Target="../embeddings/oleObject5.bin"/></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44.xml"/><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wshs.fcps.k12.va.us/academic/science/bjewell/biogt/class99/harris/cillia.htm" TargetMode="External"/><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4"/>
          <p:cNvSpPr>
            <a:spLocks noGrp="1" noChangeArrowheads="1"/>
          </p:cNvSpPr>
          <p:nvPr>
            <p:ph type="ctrTitle"/>
          </p:nvPr>
        </p:nvSpPr>
        <p:spPr>
          <a:xfrm>
            <a:off x="685800" y="2286000"/>
            <a:ext cx="7772400" cy="1143000"/>
          </a:xfrm>
        </p:spPr>
        <p:txBody>
          <a:bodyPr/>
          <a:lstStyle/>
          <a:p>
            <a:r>
              <a:rPr lang="en-US"/>
              <a:t>Stress and Disease</a:t>
            </a:r>
          </a:p>
        </p:txBody>
      </p:sp>
      <p:sp>
        <p:nvSpPr>
          <p:cNvPr id="38917" name="Rectangle 5"/>
          <p:cNvSpPr>
            <a:spLocks noGrp="1" noChangeArrowheads="1"/>
          </p:cNvSpPr>
          <p:nvPr>
            <p:ph type="subTitle" idx="1"/>
          </p:nvPr>
        </p:nvSpPr>
        <p:spPr/>
        <p:txBody>
          <a:bodyPr/>
          <a:lstStyle/>
          <a:p>
            <a:r>
              <a:rPr lang="en-US"/>
              <a:t>William P. Wattles, Ph.D.</a:t>
            </a:r>
          </a:p>
          <a:p>
            <a:r>
              <a:rPr lang="en-US"/>
              <a:t>Francis Marion University</a:t>
            </a:r>
          </a:p>
          <a:p>
            <a:r>
              <a:rPr lang="en-US"/>
              <a:t>Psychology 314</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685800" y="6248400"/>
            <a:ext cx="1905000" cy="457200"/>
          </a:xfrm>
          <a:prstGeom prst="rect">
            <a:avLst/>
          </a:prstGeom>
          <a:noFill/>
          <a:ln w="12700">
            <a:noFill/>
            <a:miter lim="800000"/>
            <a:headEnd/>
            <a:tailEnd/>
          </a:ln>
          <a:effectLst/>
        </p:spPr>
        <p:txBody>
          <a:bodyPr wrap="none" anchor="ctr"/>
          <a:lstStyle/>
          <a:p>
            <a:endParaRPr lang="en-US"/>
          </a:p>
        </p:txBody>
      </p:sp>
      <p:sp>
        <p:nvSpPr>
          <p:cNvPr id="6147" name="Rectangle 3"/>
          <p:cNvSpPr>
            <a:spLocks noChangeArrowheads="1"/>
          </p:cNvSpPr>
          <p:nvPr/>
        </p:nvSpPr>
        <p:spPr bwMode="auto">
          <a:xfrm>
            <a:off x="3124200" y="6248400"/>
            <a:ext cx="2895600" cy="457200"/>
          </a:xfrm>
          <a:prstGeom prst="rect">
            <a:avLst/>
          </a:prstGeom>
          <a:noFill/>
          <a:ln w="12700">
            <a:noFill/>
            <a:miter lim="800000"/>
            <a:headEnd/>
            <a:tailEnd/>
          </a:ln>
          <a:effectLst/>
        </p:spPr>
        <p:txBody>
          <a:bodyPr wrap="none" anchor="ctr"/>
          <a:lstStyle/>
          <a:p>
            <a:endParaRPr lang="en-US"/>
          </a:p>
        </p:txBody>
      </p:sp>
      <p:sp>
        <p:nvSpPr>
          <p:cNvPr id="6148" name="Rectangle 4"/>
          <p:cNvSpPr>
            <a:spLocks noGrp="1" noChangeArrowheads="1"/>
          </p:cNvSpPr>
          <p:nvPr>
            <p:ph type="title"/>
          </p:nvPr>
        </p:nvSpPr>
        <p:spPr>
          <a:noFill/>
          <a:ln/>
        </p:spPr>
        <p:txBody>
          <a:bodyPr/>
          <a:lstStyle/>
          <a:p>
            <a:r>
              <a:rPr lang="en-US"/>
              <a:t>Immune system protects the body from attack</a:t>
            </a:r>
          </a:p>
        </p:txBody>
      </p:sp>
      <p:sp>
        <p:nvSpPr>
          <p:cNvPr id="6149" name="Rectangle 5"/>
          <p:cNvSpPr>
            <a:spLocks noGrp="1" noChangeArrowheads="1"/>
          </p:cNvSpPr>
          <p:nvPr>
            <p:ph type="body" idx="1"/>
          </p:nvPr>
        </p:nvSpPr>
        <p:spPr>
          <a:xfrm>
            <a:off x="609600" y="1905000"/>
            <a:ext cx="7772400" cy="4114800"/>
          </a:xfrm>
          <a:noFill/>
          <a:ln/>
        </p:spPr>
        <p:txBody>
          <a:bodyPr/>
          <a:lstStyle/>
          <a:p>
            <a:pPr>
              <a:lnSpc>
                <a:spcPct val="90000"/>
              </a:lnSpc>
              <a:buClr>
                <a:schemeClr val="accent1"/>
              </a:buClr>
            </a:pPr>
            <a:r>
              <a:rPr lang="en-US"/>
              <a:t>Foreign organisms include:</a:t>
            </a:r>
          </a:p>
          <a:p>
            <a:pPr lvl="1">
              <a:lnSpc>
                <a:spcPct val="90000"/>
              </a:lnSpc>
              <a:buClr>
                <a:schemeClr val="tx2"/>
              </a:buClr>
              <a:buSzPct val="75000"/>
            </a:pPr>
            <a:r>
              <a:rPr lang="en-US"/>
              <a:t>bacteria</a:t>
            </a:r>
          </a:p>
          <a:p>
            <a:pPr lvl="1">
              <a:lnSpc>
                <a:spcPct val="90000"/>
              </a:lnSpc>
              <a:buClr>
                <a:schemeClr val="tx2"/>
              </a:buClr>
              <a:buSzPct val="75000"/>
            </a:pPr>
            <a:r>
              <a:rPr lang="en-US"/>
              <a:t>viruses</a:t>
            </a:r>
          </a:p>
          <a:p>
            <a:pPr lvl="1">
              <a:lnSpc>
                <a:spcPct val="90000"/>
              </a:lnSpc>
              <a:buClr>
                <a:schemeClr val="tx2"/>
              </a:buClr>
              <a:buSzPct val="75000"/>
            </a:pPr>
            <a:r>
              <a:rPr lang="en-US"/>
              <a:t>parasites</a:t>
            </a:r>
          </a:p>
          <a:p>
            <a:pPr lvl="1">
              <a:lnSpc>
                <a:spcPct val="90000"/>
              </a:lnSpc>
              <a:buClr>
                <a:schemeClr val="tx2"/>
              </a:buClr>
              <a:buSzPct val="75000"/>
            </a:pPr>
            <a:r>
              <a:rPr lang="en-US"/>
              <a:t>fungi</a:t>
            </a:r>
          </a:p>
          <a:p>
            <a:pPr lvl="1">
              <a:lnSpc>
                <a:spcPct val="90000"/>
              </a:lnSpc>
              <a:buClr>
                <a:schemeClr val="tx2"/>
              </a:buClr>
              <a:buSzPct val="75000"/>
            </a:pPr>
            <a:r>
              <a:rPr lang="en-US"/>
              <a:t>cancerous and other diseased cells</a:t>
            </a:r>
          </a:p>
          <a:p>
            <a:pPr>
              <a:lnSpc>
                <a:spcPct val="90000"/>
              </a:lnSpc>
            </a:pPr>
            <a:r>
              <a:rPr lang="en-US"/>
              <a:t>Intact skin and mucous membranes block most foreign substances.</a:t>
            </a:r>
          </a:p>
        </p:txBody>
      </p:sp>
    </p:spTree>
  </p:cSld>
  <p:clrMapOvr>
    <a:masterClrMapping/>
  </p:clrMapOvr>
  <p:transition>
    <p:cover dir="l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ChangeArrowheads="1"/>
          </p:cNvSpPr>
          <p:nvPr/>
        </p:nvSpPr>
        <p:spPr bwMode="auto">
          <a:xfrm>
            <a:off x="685800" y="6248400"/>
            <a:ext cx="1905000" cy="457200"/>
          </a:xfrm>
          <a:prstGeom prst="rect">
            <a:avLst/>
          </a:prstGeom>
          <a:noFill/>
          <a:ln w="12700">
            <a:noFill/>
            <a:miter lim="800000"/>
            <a:headEnd/>
            <a:tailEnd/>
          </a:ln>
          <a:effectLst/>
        </p:spPr>
        <p:txBody>
          <a:bodyPr wrap="none" anchor="ctr"/>
          <a:lstStyle/>
          <a:p>
            <a:endParaRPr lang="en-US"/>
          </a:p>
        </p:txBody>
      </p:sp>
      <p:sp>
        <p:nvSpPr>
          <p:cNvPr id="61443" name="Rectangle 3"/>
          <p:cNvSpPr>
            <a:spLocks noChangeArrowheads="1"/>
          </p:cNvSpPr>
          <p:nvPr/>
        </p:nvSpPr>
        <p:spPr bwMode="auto">
          <a:xfrm>
            <a:off x="3124200" y="6248400"/>
            <a:ext cx="2895600" cy="457200"/>
          </a:xfrm>
          <a:prstGeom prst="rect">
            <a:avLst/>
          </a:prstGeom>
          <a:noFill/>
          <a:ln w="12700">
            <a:noFill/>
            <a:miter lim="800000"/>
            <a:headEnd/>
            <a:tailEnd/>
          </a:ln>
          <a:effectLst/>
        </p:spPr>
        <p:txBody>
          <a:bodyPr wrap="none" anchor="ctr"/>
          <a:lstStyle/>
          <a:p>
            <a:endParaRPr lang="en-US"/>
          </a:p>
        </p:txBody>
      </p:sp>
      <p:sp>
        <p:nvSpPr>
          <p:cNvPr id="61444" name="Rectangle 4"/>
          <p:cNvSpPr>
            <a:spLocks noGrp="1" noChangeArrowheads="1"/>
          </p:cNvSpPr>
          <p:nvPr>
            <p:ph type="title"/>
          </p:nvPr>
        </p:nvSpPr>
        <p:spPr>
          <a:noFill/>
          <a:ln/>
        </p:spPr>
        <p:txBody>
          <a:bodyPr/>
          <a:lstStyle/>
          <a:p>
            <a:r>
              <a:rPr lang="en-US"/>
              <a:t>Immune system identifies and eliminates (non-self) material.</a:t>
            </a:r>
          </a:p>
        </p:txBody>
      </p:sp>
      <p:sp>
        <p:nvSpPr>
          <p:cNvPr id="61445" name="Rectangle 5"/>
          <p:cNvSpPr>
            <a:spLocks noGrp="1" noChangeArrowheads="1"/>
          </p:cNvSpPr>
          <p:nvPr>
            <p:ph type="body" idx="1"/>
          </p:nvPr>
        </p:nvSpPr>
        <p:spPr>
          <a:xfrm>
            <a:off x="609600" y="1905000"/>
            <a:ext cx="7772400" cy="4114800"/>
          </a:xfrm>
          <a:noFill/>
          <a:ln/>
        </p:spPr>
        <p:txBody>
          <a:bodyPr/>
          <a:lstStyle/>
          <a:p>
            <a:pPr>
              <a:buClr>
                <a:schemeClr val="accent1"/>
              </a:buClr>
            </a:pPr>
            <a:r>
              <a:rPr lang="en-US" sz="2800"/>
              <a:t>Identifies foreign organisms by detecting </a:t>
            </a:r>
            <a:r>
              <a:rPr lang="en-US" sz="2800" b="1"/>
              <a:t>antigens </a:t>
            </a:r>
            <a:r>
              <a:rPr lang="en-US" sz="2800"/>
              <a:t>(antibody generator molecules).</a:t>
            </a:r>
          </a:p>
          <a:p>
            <a:pPr lvl="1">
              <a:buClr>
                <a:schemeClr val="tx2"/>
              </a:buClr>
              <a:buSzPct val="75000"/>
            </a:pPr>
            <a:r>
              <a:rPr lang="en-US" sz="2400"/>
              <a:t>bacteria</a:t>
            </a:r>
          </a:p>
          <a:p>
            <a:pPr lvl="1">
              <a:buClr>
                <a:schemeClr val="tx2"/>
              </a:buClr>
              <a:buSzPct val="75000"/>
            </a:pPr>
            <a:r>
              <a:rPr lang="en-US" sz="2400"/>
              <a:t>viruses</a:t>
            </a:r>
          </a:p>
          <a:p>
            <a:pPr lvl="1">
              <a:buClr>
                <a:schemeClr val="tx2"/>
              </a:buClr>
              <a:buSzPct val="75000"/>
            </a:pPr>
            <a:r>
              <a:rPr lang="en-US" sz="2400"/>
              <a:t>parasites</a:t>
            </a:r>
          </a:p>
          <a:p>
            <a:pPr lvl="1">
              <a:buClr>
                <a:schemeClr val="tx2"/>
              </a:buClr>
              <a:buSzPct val="75000"/>
            </a:pPr>
            <a:r>
              <a:rPr lang="en-US" sz="2400"/>
              <a:t>fungi</a:t>
            </a:r>
          </a:p>
          <a:p>
            <a:pPr lvl="1">
              <a:buClr>
                <a:schemeClr val="tx2"/>
              </a:buClr>
              <a:buSzPct val="75000"/>
            </a:pPr>
            <a:r>
              <a:rPr lang="en-US" sz="2400"/>
              <a:t>cancerous and other diseased cells</a:t>
            </a:r>
          </a:p>
          <a:p>
            <a:pPr>
              <a:buClr>
                <a:schemeClr val="accent1"/>
              </a:buClr>
            </a:pPr>
            <a:r>
              <a:rPr lang="en-US" sz="2800"/>
              <a:t>Antigens are microorganism surface proteins that differ from those of host.</a:t>
            </a:r>
          </a:p>
        </p:txBody>
      </p:sp>
    </p:spTree>
  </p:cSld>
  <p:clrMapOvr>
    <a:masterClrMapping/>
  </p:clrMapOvr>
  <p:transition>
    <p:cover dir="l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685800" y="6248400"/>
            <a:ext cx="1905000" cy="457200"/>
          </a:xfrm>
          <a:prstGeom prst="rect">
            <a:avLst/>
          </a:prstGeom>
          <a:noFill/>
          <a:ln w="12700">
            <a:noFill/>
            <a:miter lim="800000"/>
            <a:headEnd/>
            <a:tailEnd/>
          </a:ln>
          <a:effectLst/>
        </p:spPr>
        <p:txBody>
          <a:bodyPr wrap="none" anchor="ctr"/>
          <a:lstStyle/>
          <a:p>
            <a:endParaRPr lang="en-US"/>
          </a:p>
        </p:txBody>
      </p:sp>
      <p:sp>
        <p:nvSpPr>
          <p:cNvPr id="4099" name="Rectangle 3"/>
          <p:cNvSpPr>
            <a:spLocks noChangeArrowheads="1"/>
          </p:cNvSpPr>
          <p:nvPr/>
        </p:nvSpPr>
        <p:spPr bwMode="auto">
          <a:xfrm>
            <a:off x="3124200" y="6248400"/>
            <a:ext cx="2895600" cy="457200"/>
          </a:xfrm>
          <a:prstGeom prst="rect">
            <a:avLst/>
          </a:prstGeom>
          <a:noFill/>
          <a:ln w="12700">
            <a:noFill/>
            <a:miter lim="800000"/>
            <a:headEnd/>
            <a:tailEnd/>
          </a:ln>
          <a:effectLst/>
        </p:spPr>
        <p:txBody>
          <a:bodyPr wrap="none" anchor="ctr"/>
          <a:lstStyle/>
          <a:p>
            <a:endParaRPr lang="en-US"/>
          </a:p>
        </p:txBody>
      </p:sp>
      <p:sp>
        <p:nvSpPr>
          <p:cNvPr id="4100" name="Rectangle 4"/>
          <p:cNvSpPr>
            <a:spLocks noGrp="1" noChangeArrowheads="1"/>
          </p:cNvSpPr>
          <p:nvPr>
            <p:ph type="title"/>
          </p:nvPr>
        </p:nvSpPr>
        <p:spPr>
          <a:noFill/>
          <a:ln/>
        </p:spPr>
        <p:txBody>
          <a:bodyPr/>
          <a:lstStyle/>
          <a:p>
            <a:r>
              <a:rPr lang="en-US"/>
              <a:t>Psychoneuroimmunology</a:t>
            </a:r>
          </a:p>
        </p:txBody>
      </p:sp>
      <p:sp>
        <p:nvSpPr>
          <p:cNvPr id="4101" name="Rectangle 5"/>
          <p:cNvSpPr>
            <a:spLocks noGrp="1" noChangeArrowheads="1"/>
          </p:cNvSpPr>
          <p:nvPr>
            <p:ph type="body" idx="1"/>
          </p:nvPr>
        </p:nvSpPr>
        <p:spPr>
          <a:noFill/>
          <a:ln/>
        </p:spPr>
        <p:txBody>
          <a:bodyPr/>
          <a:lstStyle/>
          <a:p>
            <a:pPr>
              <a:buFont typeface="Monotype Sorts" pitchFamily="2" charset="2"/>
              <a:buNone/>
            </a:pPr>
            <a:r>
              <a:rPr lang="en-US"/>
              <a:t>The study of interactions among:</a:t>
            </a:r>
          </a:p>
          <a:p>
            <a:pPr>
              <a:buClr>
                <a:schemeClr val="accent1"/>
              </a:buClr>
            </a:pPr>
            <a:r>
              <a:rPr lang="en-US"/>
              <a:t>Behavior (</a:t>
            </a:r>
            <a:r>
              <a:rPr lang="en-US" b="1"/>
              <a:t>psycho</a:t>
            </a:r>
            <a:r>
              <a:rPr lang="en-US"/>
              <a:t>logical)</a:t>
            </a:r>
          </a:p>
          <a:p>
            <a:pPr>
              <a:buClr>
                <a:schemeClr val="accent1"/>
              </a:buClr>
            </a:pPr>
            <a:r>
              <a:rPr lang="en-US" b="1"/>
              <a:t>Neur</a:t>
            </a:r>
            <a:r>
              <a:rPr lang="en-US"/>
              <a:t>al and endocrine function</a:t>
            </a:r>
          </a:p>
          <a:p>
            <a:pPr>
              <a:buClr>
                <a:schemeClr val="accent1"/>
              </a:buClr>
            </a:pPr>
            <a:r>
              <a:rPr lang="en-US" b="1"/>
              <a:t>Immun</a:t>
            </a:r>
            <a:r>
              <a:rPr lang="en-US"/>
              <a:t>e processes</a:t>
            </a:r>
          </a:p>
        </p:txBody>
      </p:sp>
    </p:spTree>
  </p:cSld>
  <p:clrMapOvr>
    <a:masterClrMapping/>
  </p:clrMapOvr>
  <p:transition>
    <p:cover dir="l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t>Immune System Functioning</a:t>
            </a:r>
          </a:p>
        </p:txBody>
      </p:sp>
      <p:sp>
        <p:nvSpPr>
          <p:cNvPr id="44035" name="Rectangle 3"/>
          <p:cNvSpPr>
            <a:spLocks noGrp="1" noChangeArrowheads="1"/>
          </p:cNvSpPr>
          <p:nvPr>
            <p:ph type="body" idx="1"/>
          </p:nvPr>
        </p:nvSpPr>
        <p:spPr/>
        <p:txBody>
          <a:bodyPr/>
          <a:lstStyle/>
          <a:p>
            <a:pPr>
              <a:lnSpc>
                <a:spcPct val="90000"/>
              </a:lnSpc>
            </a:pPr>
            <a:r>
              <a:rPr lang="en-US" dirty="0"/>
              <a:t>Intact skin and mucous membranes block most foreign substances.</a:t>
            </a:r>
          </a:p>
          <a:p>
            <a:pPr>
              <a:lnSpc>
                <a:spcPct val="90000"/>
              </a:lnSpc>
            </a:pPr>
            <a:r>
              <a:rPr lang="en-US" dirty="0"/>
              <a:t>Two types of responses to invaders</a:t>
            </a:r>
          </a:p>
          <a:p>
            <a:pPr lvl="1">
              <a:lnSpc>
                <a:spcPct val="90000"/>
              </a:lnSpc>
            </a:pPr>
            <a:r>
              <a:rPr lang="en-US" dirty="0"/>
              <a:t>Non-specific responses</a:t>
            </a:r>
          </a:p>
          <a:p>
            <a:pPr lvl="2">
              <a:lnSpc>
                <a:spcPct val="90000"/>
              </a:lnSpc>
            </a:pPr>
            <a:r>
              <a:rPr lang="en-US" dirty="0"/>
              <a:t>Phagocytosis</a:t>
            </a:r>
          </a:p>
          <a:p>
            <a:pPr lvl="2">
              <a:lnSpc>
                <a:spcPct val="90000"/>
              </a:lnSpc>
            </a:pPr>
            <a:r>
              <a:rPr lang="en-US" smtClean="0"/>
              <a:t>inflammation</a:t>
            </a:r>
            <a:endParaRPr lang="en-US" dirty="0"/>
          </a:p>
          <a:p>
            <a:pPr lvl="1">
              <a:lnSpc>
                <a:spcPct val="90000"/>
              </a:lnSpc>
            </a:pPr>
            <a:r>
              <a:rPr lang="en-US" dirty="0"/>
              <a:t>Specific Immune system responses</a:t>
            </a:r>
          </a:p>
          <a:p>
            <a:pPr lvl="2">
              <a:lnSpc>
                <a:spcPct val="90000"/>
              </a:lnSpc>
            </a:pPr>
            <a:r>
              <a:rPr lang="en-US" dirty="0"/>
              <a:t>T-cells</a:t>
            </a:r>
          </a:p>
          <a:p>
            <a:pPr lvl="2">
              <a:lnSpc>
                <a:spcPct val="90000"/>
              </a:lnSpc>
            </a:pPr>
            <a:r>
              <a:rPr lang="en-US" dirty="0"/>
              <a:t>B-cells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a:t>Nonspecific Responses</a:t>
            </a:r>
          </a:p>
        </p:txBody>
      </p:sp>
      <p:sp>
        <p:nvSpPr>
          <p:cNvPr id="53251" name="Rectangle 3"/>
          <p:cNvSpPr>
            <a:spLocks noGrp="1" noChangeArrowheads="1"/>
          </p:cNvSpPr>
          <p:nvPr>
            <p:ph type="body" idx="1"/>
          </p:nvPr>
        </p:nvSpPr>
        <p:spPr/>
        <p:txBody>
          <a:bodyPr/>
          <a:lstStyle/>
          <a:p>
            <a:r>
              <a:rPr lang="en-US"/>
              <a:t>Phagocytosis- the attack of foreign particles by leukocytes</a:t>
            </a:r>
          </a:p>
          <a:p>
            <a:pPr lvl="1"/>
            <a:r>
              <a:rPr lang="en-US"/>
              <a:t>Granulocytes release chemicals</a:t>
            </a:r>
          </a:p>
          <a:p>
            <a:pPr lvl="1"/>
            <a:r>
              <a:rPr lang="en-US"/>
              <a:t>Macrophages </a:t>
            </a:r>
          </a:p>
          <a:p>
            <a:r>
              <a:rPr lang="en-US"/>
              <a:t>Inflammation-</a:t>
            </a:r>
          </a:p>
          <a:p>
            <a:pPr lvl="1"/>
            <a:r>
              <a:rPr lang="en-US"/>
              <a:t>Basically increased blood flow aids in restoration of cells and destruction of invaders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685800" y="6248400"/>
            <a:ext cx="1905000" cy="457200"/>
          </a:xfrm>
          <a:prstGeom prst="rect">
            <a:avLst/>
          </a:prstGeom>
          <a:noFill/>
          <a:ln w="12700">
            <a:noFill/>
            <a:miter lim="800000"/>
            <a:headEnd/>
            <a:tailEnd/>
          </a:ln>
          <a:effectLst/>
        </p:spPr>
        <p:txBody>
          <a:bodyPr wrap="none" anchor="ctr"/>
          <a:lstStyle/>
          <a:p>
            <a:endParaRPr lang="en-US"/>
          </a:p>
        </p:txBody>
      </p:sp>
      <p:sp>
        <p:nvSpPr>
          <p:cNvPr id="8195" name="Rectangle 3"/>
          <p:cNvSpPr>
            <a:spLocks noChangeArrowheads="1"/>
          </p:cNvSpPr>
          <p:nvPr/>
        </p:nvSpPr>
        <p:spPr bwMode="auto">
          <a:xfrm>
            <a:off x="3124200" y="6248400"/>
            <a:ext cx="2895600" cy="457200"/>
          </a:xfrm>
          <a:prstGeom prst="rect">
            <a:avLst/>
          </a:prstGeom>
          <a:noFill/>
          <a:ln w="12700">
            <a:noFill/>
            <a:miter lim="800000"/>
            <a:headEnd/>
            <a:tailEnd/>
          </a:ln>
          <a:effectLst/>
        </p:spPr>
        <p:txBody>
          <a:bodyPr wrap="none" anchor="ctr"/>
          <a:lstStyle/>
          <a:p>
            <a:endParaRPr lang="en-US"/>
          </a:p>
        </p:txBody>
      </p:sp>
      <p:sp>
        <p:nvSpPr>
          <p:cNvPr id="8196" name="Rectangle 4"/>
          <p:cNvSpPr>
            <a:spLocks noGrp="1" noChangeArrowheads="1"/>
          </p:cNvSpPr>
          <p:nvPr>
            <p:ph type="title"/>
          </p:nvPr>
        </p:nvSpPr>
        <p:spPr>
          <a:xfrm>
            <a:off x="533400" y="304800"/>
            <a:ext cx="7772400" cy="1143000"/>
          </a:xfrm>
          <a:noFill/>
          <a:ln/>
        </p:spPr>
        <p:txBody>
          <a:bodyPr/>
          <a:lstStyle/>
          <a:p>
            <a:r>
              <a:rPr lang="en-US"/>
              <a:t>Immune system made up of Leukocytes</a:t>
            </a:r>
          </a:p>
        </p:txBody>
      </p:sp>
      <p:sp>
        <p:nvSpPr>
          <p:cNvPr id="8197" name="Rectangle 5"/>
          <p:cNvSpPr>
            <a:spLocks noGrp="1" noChangeArrowheads="1"/>
          </p:cNvSpPr>
          <p:nvPr>
            <p:ph type="body" idx="1"/>
          </p:nvPr>
        </p:nvSpPr>
        <p:spPr>
          <a:xfrm>
            <a:off x="609600" y="1371600"/>
            <a:ext cx="7772400" cy="4114800"/>
          </a:xfrm>
          <a:noFill/>
          <a:ln/>
        </p:spPr>
        <p:txBody>
          <a:bodyPr/>
          <a:lstStyle/>
          <a:p>
            <a:pPr>
              <a:buClr>
                <a:schemeClr val="accent1"/>
              </a:buClr>
            </a:pPr>
            <a:r>
              <a:rPr lang="en-US"/>
              <a:t>White blood cells</a:t>
            </a:r>
          </a:p>
          <a:p>
            <a:pPr>
              <a:buClr>
                <a:schemeClr val="accent1"/>
              </a:buClr>
            </a:pPr>
            <a:r>
              <a:rPr lang="en-US"/>
              <a:t>Produced in the bone marrow but travel to other areas such as spleen, thymus, and lymph nodes.</a:t>
            </a:r>
          </a:p>
          <a:p>
            <a:pPr>
              <a:buClr>
                <a:schemeClr val="accent1"/>
              </a:buClr>
            </a:pPr>
            <a:r>
              <a:rPr lang="en-US"/>
              <a:t>Different ways to measure the immune system function</a:t>
            </a:r>
          </a:p>
          <a:p>
            <a:pPr>
              <a:buClr>
                <a:schemeClr val="accent1"/>
              </a:buClr>
            </a:pPr>
            <a:r>
              <a:rPr lang="en-US"/>
              <a:t>Can learn from experience hence immunity</a:t>
            </a:r>
          </a:p>
        </p:txBody>
      </p:sp>
    </p:spTree>
  </p:cSld>
  <p:clrMapOvr>
    <a:masterClrMapping/>
  </p:clrMapOvr>
  <p:transition>
    <p:cover dir="l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a:t>Immunity</a:t>
            </a:r>
          </a:p>
        </p:txBody>
      </p:sp>
      <p:sp>
        <p:nvSpPr>
          <p:cNvPr id="54275" name="Rectangle 3"/>
          <p:cNvSpPr>
            <a:spLocks noGrp="1" noChangeArrowheads="1"/>
          </p:cNvSpPr>
          <p:nvPr>
            <p:ph type="body" idx="1"/>
          </p:nvPr>
        </p:nvSpPr>
        <p:spPr/>
        <p:txBody>
          <a:bodyPr/>
          <a:lstStyle/>
          <a:p>
            <a:r>
              <a:rPr lang="en-US"/>
              <a:t>A specific, rapid response to foreign microorganisms based on previous exposure.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a:t>Vaccination</a:t>
            </a:r>
          </a:p>
        </p:txBody>
      </p:sp>
      <p:sp>
        <p:nvSpPr>
          <p:cNvPr id="55299" name="Rectangle 3"/>
          <p:cNvSpPr>
            <a:spLocks noGrp="1" noChangeArrowheads="1"/>
          </p:cNvSpPr>
          <p:nvPr>
            <p:ph type="body" idx="1"/>
          </p:nvPr>
        </p:nvSpPr>
        <p:spPr/>
        <p:txBody>
          <a:bodyPr/>
          <a:lstStyle/>
          <a:p>
            <a:r>
              <a:rPr lang="en-US"/>
              <a:t>Induced immunity</a:t>
            </a:r>
          </a:p>
          <a:p>
            <a:r>
              <a:rPr lang="en-US"/>
              <a:t>A weakened form of the virus or bacterium introduced into the body to stimulate the production of antibodies.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685800" y="6248400"/>
            <a:ext cx="1905000" cy="457200"/>
          </a:xfrm>
          <a:prstGeom prst="rect">
            <a:avLst/>
          </a:prstGeom>
          <a:noFill/>
          <a:ln w="12700">
            <a:noFill/>
            <a:miter lim="800000"/>
            <a:headEnd/>
            <a:tailEnd/>
          </a:ln>
          <a:effectLst/>
        </p:spPr>
        <p:txBody>
          <a:bodyPr wrap="none" anchor="ctr"/>
          <a:lstStyle/>
          <a:p>
            <a:endParaRPr lang="en-US"/>
          </a:p>
        </p:txBody>
      </p:sp>
      <p:sp>
        <p:nvSpPr>
          <p:cNvPr id="10243" name="Rectangle 3"/>
          <p:cNvSpPr>
            <a:spLocks noChangeArrowheads="1"/>
          </p:cNvSpPr>
          <p:nvPr/>
        </p:nvSpPr>
        <p:spPr bwMode="auto">
          <a:xfrm>
            <a:off x="3124200" y="6248400"/>
            <a:ext cx="2895600" cy="457200"/>
          </a:xfrm>
          <a:prstGeom prst="rect">
            <a:avLst/>
          </a:prstGeom>
          <a:noFill/>
          <a:ln w="12700">
            <a:noFill/>
            <a:miter lim="800000"/>
            <a:headEnd/>
            <a:tailEnd/>
          </a:ln>
          <a:effectLst/>
        </p:spPr>
        <p:txBody>
          <a:bodyPr wrap="none" anchor="ctr"/>
          <a:lstStyle/>
          <a:p>
            <a:endParaRPr lang="en-US"/>
          </a:p>
        </p:txBody>
      </p:sp>
      <p:sp>
        <p:nvSpPr>
          <p:cNvPr id="10244" name="Rectangle 4"/>
          <p:cNvSpPr>
            <a:spLocks noGrp="1" noChangeArrowheads="1"/>
          </p:cNvSpPr>
          <p:nvPr>
            <p:ph type="title"/>
          </p:nvPr>
        </p:nvSpPr>
        <p:spPr>
          <a:noFill/>
          <a:ln/>
        </p:spPr>
        <p:txBody>
          <a:bodyPr/>
          <a:lstStyle/>
          <a:p>
            <a:r>
              <a:rPr lang="en-US"/>
              <a:t>Types of Leukocytes</a:t>
            </a:r>
          </a:p>
        </p:txBody>
      </p:sp>
      <p:sp>
        <p:nvSpPr>
          <p:cNvPr id="10245" name="Rectangle 5"/>
          <p:cNvSpPr>
            <a:spLocks noGrp="1" noChangeArrowheads="1"/>
          </p:cNvSpPr>
          <p:nvPr>
            <p:ph type="body" idx="1"/>
          </p:nvPr>
        </p:nvSpPr>
        <p:spPr>
          <a:noFill/>
          <a:ln/>
        </p:spPr>
        <p:txBody>
          <a:bodyPr/>
          <a:lstStyle/>
          <a:p>
            <a:pPr>
              <a:buClr>
                <a:schemeClr val="accent1"/>
              </a:buClr>
            </a:pPr>
            <a:r>
              <a:rPr lang="en-US" b="1"/>
              <a:t>Macrophages</a:t>
            </a:r>
            <a:r>
              <a:rPr lang="en-US"/>
              <a:t> (big eaters) engulf and attack microorganisms.</a:t>
            </a:r>
          </a:p>
          <a:p>
            <a:pPr>
              <a:buClr>
                <a:schemeClr val="accent1"/>
              </a:buClr>
            </a:pPr>
            <a:r>
              <a:rPr lang="en-US" b="1"/>
              <a:t>B cells</a:t>
            </a:r>
            <a:r>
              <a:rPr lang="en-US"/>
              <a:t> (mature in bone marrow) attaches to foreign body and produces an antibody to weaken it.</a:t>
            </a:r>
          </a:p>
          <a:p>
            <a:pPr>
              <a:buClr>
                <a:schemeClr val="accent1"/>
              </a:buClr>
            </a:pPr>
            <a:r>
              <a:rPr lang="en-US" b="1"/>
              <a:t>T cells</a:t>
            </a:r>
            <a:r>
              <a:rPr lang="en-US"/>
              <a:t> (mature in thymus) directly attack intruder cells.</a:t>
            </a:r>
          </a:p>
          <a:p>
            <a:pPr>
              <a:buClr>
                <a:schemeClr val="accent1"/>
              </a:buClr>
            </a:pPr>
            <a:r>
              <a:rPr lang="en-US" b="1"/>
              <a:t>Natural killer cells</a:t>
            </a:r>
            <a:r>
              <a:rPr lang="en-US"/>
              <a:t> destroy certain kinds of tumors and virus-infected cells.</a:t>
            </a:r>
          </a:p>
        </p:txBody>
      </p:sp>
    </p:spTree>
  </p:cSld>
  <p:clrMapOvr>
    <a:masterClrMapping/>
  </p:clrMapOvr>
  <p:transition>
    <p:cover dir="l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685800" y="6248400"/>
            <a:ext cx="1905000" cy="457200"/>
          </a:xfrm>
          <a:prstGeom prst="rect">
            <a:avLst/>
          </a:prstGeom>
          <a:noFill/>
          <a:ln w="12700">
            <a:noFill/>
            <a:miter lim="800000"/>
            <a:headEnd/>
            <a:tailEnd/>
          </a:ln>
          <a:effectLst/>
        </p:spPr>
        <p:txBody>
          <a:bodyPr wrap="none" anchor="ctr"/>
          <a:lstStyle/>
          <a:p>
            <a:endParaRPr lang="en-US"/>
          </a:p>
        </p:txBody>
      </p:sp>
      <p:sp>
        <p:nvSpPr>
          <p:cNvPr id="12291" name="Rectangle 3"/>
          <p:cNvSpPr>
            <a:spLocks noChangeArrowheads="1"/>
          </p:cNvSpPr>
          <p:nvPr/>
        </p:nvSpPr>
        <p:spPr bwMode="auto">
          <a:xfrm>
            <a:off x="3124200" y="6248400"/>
            <a:ext cx="2895600" cy="457200"/>
          </a:xfrm>
          <a:prstGeom prst="rect">
            <a:avLst/>
          </a:prstGeom>
          <a:noFill/>
          <a:ln w="12700">
            <a:noFill/>
            <a:miter lim="800000"/>
            <a:headEnd/>
            <a:tailEnd/>
          </a:ln>
          <a:effectLst/>
        </p:spPr>
        <p:txBody>
          <a:bodyPr wrap="none" anchor="ctr"/>
          <a:lstStyle/>
          <a:p>
            <a:endParaRPr lang="en-US"/>
          </a:p>
        </p:txBody>
      </p:sp>
      <p:sp>
        <p:nvSpPr>
          <p:cNvPr id="12292" name="Rectangle 4"/>
          <p:cNvSpPr>
            <a:spLocks noGrp="1" noChangeArrowheads="1"/>
          </p:cNvSpPr>
          <p:nvPr>
            <p:ph type="title"/>
          </p:nvPr>
        </p:nvSpPr>
        <p:spPr>
          <a:noFill/>
          <a:ln/>
        </p:spPr>
        <p:txBody>
          <a:bodyPr/>
          <a:lstStyle/>
          <a:p>
            <a:r>
              <a:rPr lang="en-US"/>
              <a:t>Effects of stress on natural killer cell activity</a:t>
            </a:r>
          </a:p>
        </p:txBody>
      </p:sp>
      <p:sp>
        <p:nvSpPr>
          <p:cNvPr id="12293" name="Rectangle 5"/>
          <p:cNvSpPr>
            <a:spLocks noGrp="1" noChangeArrowheads="1"/>
          </p:cNvSpPr>
          <p:nvPr>
            <p:ph type="body" idx="1"/>
          </p:nvPr>
        </p:nvSpPr>
        <p:spPr>
          <a:noFill/>
          <a:ln/>
        </p:spPr>
        <p:txBody>
          <a:bodyPr/>
          <a:lstStyle/>
          <a:p>
            <a:pPr>
              <a:buClr>
                <a:schemeClr val="accent1"/>
              </a:buClr>
            </a:pPr>
            <a:r>
              <a:rPr lang="en-US"/>
              <a:t>Sieber et. al. (1992)  Brain, Behavior and Immunity</a:t>
            </a:r>
          </a:p>
          <a:p>
            <a:pPr>
              <a:buClr>
                <a:schemeClr val="accent1"/>
              </a:buClr>
            </a:pPr>
            <a:r>
              <a:rPr lang="en-US"/>
              <a:t>105 males age 18-26</a:t>
            </a:r>
          </a:p>
          <a:p>
            <a:pPr>
              <a:buClr>
                <a:schemeClr val="accent1"/>
              </a:buClr>
            </a:pPr>
            <a:r>
              <a:rPr lang="en-US"/>
              <a:t>Diet controlled</a:t>
            </a:r>
          </a:p>
          <a:p>
            <a:pPr>
              <a:buClr>
                <a:schemeClr val="accent1"/>
              </a:buClr>
            </a:pPr>
            <a:r>
              <a:rPr lang="en-US"/>
              <a:t>Stress caused by unpredictable 90 decibel 3000 Hz tone</a:t>
            </a:r>
          </a:p>
          <a:p>
            <a:pPr>
              <a:buClr>
                <a:schemeClr val="accent1"/>
              </a:buClr>
            </a:pPr>
            <a:r>
              <a:rPr lang="en-US"/>
              <a:t>NK levels measured five times</a:t>
            </a:r>
          </a:p>
        </p:txBody>
      </p:sp>
    </p:spTree>
  </p:cSld>
  <p:clrMapOvr>
    <a:masterClrMapping/>
  </p:clrMapOvr>
  <p:transition>
    <p:cover dir="l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6802" name="Rectangle 2"/>
          <p:cNvSpPr>
            <a:spLocks noChangeArrowheads="1"/>
          </p:cNvSpPr>
          <p:nvPr/>
        </p:nvSpPr>
        <p:spPr bwMode="auto">
          <a:xfrm>
            <a:off x="685800" y="6400800"/>
            <a:ext cx="1905000" cy="457200"/>
          </a:xfrm>
          <a:prstGeom prst="rect">
            <a:avLst/>
          </a:prstGeom>
          <a:noFill/>
          <a:ln w="12700">
            <a:noFill/>
            <a:miter lim="800000"/>
            <a:headEnd/>
            <a:tailEnd/>
          </a:ln>
          <a:effectLst/>
        </p:spPr>
        <p:txBody>
          <a:bodyPr wrap="none" anchor="ctr"/>
          <a:lstStyle/>
          <a:p>
            <a:endParaRPr lang="en-US"/>
          </a:p>
        </p:txBody>
      </p:sp>
      <p:sp>
        <p:nvSpPr>
          <p:cNvPr id="76803" name="Rectangle 3"/>
          <p:cNvSpPr>
            <a:spLocks noChangeArrowheads="1"/>
          </p:cNvSpPr>
          <p:nvPr/>
        </p:nvSpPr>
        <p:spPr bwMode="auto">
          <a:xfrm>
            <a:off x="3124200" y="6400800"/>
            <a:ext cx="2895600" cy="457200"/>
          </a:xfrm>
          <a:prstGeom prst="rect">
            <a:avLst/>
          </a:prstGeom>
          <a:noFill/>
          <a:ln w="12700">
            <a:noFill/>
            <a:miter lim="800000"/>
            <a:headEnd/>
            <a:tailEnd/>
          </a:ln>
          <a:effectLst/>
        </p:spPr>
        <p:txBody>
          <a:bodyPr wrap="none" anchor="ctr"/>
          <a:lstStyle/>
          <a:p>
            <a:endParaRPr lang="en-US"/>
          </a:p>
        </p:txBody>
      </p:sp>
      <p:sp>
        <p:nvSpPr>
          <p:cNvPr id="76804" name="Rectangle 4"/>
          <p:cNvSpPr>
            <a:spLocks noGrp="1" noChangeArrowheads="1"/>
          </p:cNvSpPr>
          <p:nvPr>
            <p:ph type="title"/>
          </p:nvPr>
        </p:nvSpPr>
        <p:spPr>
          <a:noFill/>
          <a:ln/>
        </p:spPr>
        <p:txBody>
          <a:bodyPr/>
          <a:lstStyle/>
          <a:p>
            <a:r>
              <a:rPr lang="en-US"/>
              <a:t>Health Belief Model</a:t>
            </a:r>
          </a:p>
        </p:txBody>
      </p:sp>
      <p:sp>
        <p:nvSpPr>
          <p:cNvPr id="76805" name="Rectangle 5"/>
          <p:cNvSpPr>
            <a:spLocks noGrp="1" noChangeArrowheads="1"/>
          </p:cNvSpPr>
          <p:nvPr>
            <p:ph type="body" sz="half" idx="1"/>
          </p:nvPr>
        </p:nvSpPr>
        <p:spPr>
          <a:noFill/>
          <a:ln/>
        </p:spPr>
        <p:txBody>
          <a:bodyPr/>
          <a:lstStyle/>
          <a:p>
            <a:r>
              <a:rPr lang="en-US" sz="2800"/>
              <a:t>Beliefs contribute to behavior</a:t>
            </a:r>
          </a:p>
          <a:p>
            <a:r>
              <a:rPr lang="en-US" sz="2800"/>
              <a:t>Perceived:</a:t>
            </a:r>
          </a:p>
          <a:p>
            <a:pPr lvl="1">
              <a:buClr>
                <a:schemeClr val="tx2"/>
              </a:buClr>
            </a:pPr>
            <a:r>
              <a:rPr lang="en-US" sz="2400"/>
              <a:t>severity</a:t>
            </a:r>
          </a:p>
          <a:p>
            <a:pPr lvl="1">
              <a:buClr>
                <a:schemeClr val="tx2"/>
              </a:buClr>
            </a:pPr>
            <a:r>
              <a:rPr lang="en-US" sz="2400"/>
              <a:t>susceptibility</a:t>
            </a:r>
          </a:p>
          <a:p>
            <a:pPr lvl="1">
              <a:buClr>
                <a:schemeClr val="tx2"/>
              </a:buClr>
            </a:pPr>
            <a:r>
              <a:rPr lang="en-US" sz="2400"/>
              <a:t>benefits</a:t>
            </a:r>
          </a:p>
          <a:p>
            <a:pPr lvl="1">
              <a:buClr>
                <a:schemeClr val="tx2"/>
              </a:buClr>
            </a:pPr>
            <a:r>
              <a:rPr lang="en-US" sz="2400"/>
              <a:t>barriers</a:t>
            </a:r>
          </a:p>
        </p:txBody>
      </p:sp>
      <p:pic>
        <p:nvPicPr>
          <p:cNvPr id="76809" name="Picture 9" descr="phoc93v2"/>
          <p:cNvPicPr>
            <a:picLocks noGrp="1" noChangeAspect="1" noChangeArrowheads="1"/>
          </p:cNvPicPr>
          <p:nvPr>
            <p:ph type="clipArt" sz="half" idx="2"/>
          </p:nvPr>
        </p:nvPicPr>
        <p:blipFill>
          <a:blip r:embed="rId3" cstate="print"/>
          <a:srcRect/>
          <a:stretch>
            <a:fillRect/>
          </a:stretch>
        </p:blipFill>
        <p:spPr>
          <a:xfrm>
            <a:off x="5130800" y="1981200"/>
            <a:ext cx="2844800" cy="4114800"/>
          </a:xfrm>
          <a:noFill/>
          <a:ln/>
        </p:spPr>
      </p:pic>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685800" y="6248400"/>
            <a:ext cx="1905000" cy="457200"/>
          </a:xfrm>
          <a:prstGeom prst="rect">
            <a:avLst/>
          </a:prstGeom>
          <a:noFill/>
          <a:ln w="12700">
            <a:noFill/>
            <a:miter lim="800000"/>
            <a:headEnd/>
            <a:tailEnd/>
          </a:ln>
          <a:effectLst/>
        </p:spPr>
        <p:txBody>
          <a:bodyPr wrap="none" anchor="ctr"/>
          <a:lstStyle/>
          <a:p>
            <a:endParaRPr lang="en-US"/>
          </a:p>
        </p:txBody>
      </p:sp>
      <p:sp>
        <p:nvSpPr>
          <p:cNvPr id="14339" name="Rectangle 3"/>
          <p:cNvSpPr>
            <a:spLocks noChangeArrowheads="1"/>
          </p:cNvSpPr>
          <p:nvPr/>
        </p:nvSpPr>
        <p:spPr bwMode="auto">
          <a:xfrm>
            <a:off x="3124200" y="6248400"/>
            <a:ext cx="2895600" cy="457200"/>
          </a:xfrm>
          <a:prstGeom prst="rect">
            <a:avLst/>
          </a:prstGeom>
          <a:noFill/>
          <a:ln w="12700">
            <a:noFill/>
            <a:miter lim="800000"/>
            <a:headEnd/>
            <a:tailEnd/>
          </a:ln>
          <a:effectLst/>
        </p:spPr>
        <p:txBody>
          <a:bodyPr wrap="none" anchor="ctr"/>
          <a:lstStyle/>
          <a:p>
            <a:endParaRPr lang="en-US"/>
          </a:p>
        </p:txBody>
      </p:sp>
      <p:sp>
        <p:nvSpPr>
          <p:cNvPr id="14340" name="Rectangle 4"/>
          <p:cNvSpPr>
            <a:spLocks noGrp="1" noChangeArrowheads="1"/>
          </p:cNvSpPr>
          <p:nvPr>
            <p:ph type="title"/>
          </p:nvPr>
        </p:nvSpPr>
        <p:spPr>
          <a:xfrm>
            <a:off x="609600" y="304800"/>
            <a:ext cx="7772400" cy="1143000"/>
          </a:xfrm>
          <a:noFill/>
          <a:ln/>
        </p:spPr>
        <p:txBody>
          <a:bodyPr/>
          <a:lstStyle/>
          <a:p>
            <a:r>
              <a:rPr lang="en-US"/>
              <a:t>Natural Killer Cell Activity</a:t>
            </a:r>
            <a:r>
              <a:rPr lang="en-US" sz="3600"/>
              <a:t/>
            </a:r>
            <a:br>
              <a:rPr lang="en-US" sz="3600"/>
            </a:br>
            <a:r>
              <a:rPr lang="en-US" sz="3600"/>
              <a:t>In stressed and non-stressed adults</a:t>
            </a:r>
          </a:p>
        </p:txBody>
      </p:sp>
      <p:graphicFrame>
        <p:nvGraphicFramePr>
          <p:cNvPr id="14341" name="Object 5">
            <a:hlinkClick r:id="" action="ppaction://ole?verb=0"/>
          </p:cNvPr>
          <p:cNvGraphicFramePr>
            <a:graphicFrameLocks noGrp="1"/>
          </p:cNvGraphicFramePr>
          <p:nvPr>
            <p:ph type="chart" idx="1"/>
          </p:nvPr>
        </p:nvGraphicFramePr>
        <p:xfrm>
          <a:off x="692150" y="2312988"/>
          <a:ext cx="7948613" cy="3632200"/>
        </p:xfrm>
        <a:graphic>
          <a:graphicData uri="http://schemas.openxmlformats.org/presentationml/2006/ole">
            <mc:AlternateContent xmlns:mc="http://schemas.openxmlformats.org/markup-compatibility/2006">
              <mc:Choice xmlns:v="urn:schemas-microsoft-com:vml" Requires="v">
                <p:oleObj spid="_x0000_s14345" name="Chart" r:id="rId4" imgW="7970760" imgH="3646440" progId="">
                  <p:embed followColorScheme="full"/>
                </p:oleObj>
              </mc:Choice>
              <mc:Fallback>
                <p:oleObj name="Chart" r:id="rId4" imgW="7970760" imgH="3646440" progId="">
                  <p:embed followColorScheme="full"/>
                  <p:pic>
                    <p:nvPicPr>
                      <p:cNvPr id="0" name="Picture 5"/>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2150" y="2312988"/>
                        <a:ext cx="7948613" cy="363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oleObj>
              </mc:Fallback>
            </mc:AlternateContent>
          </a:graphicData>
        </a:graphic>
      </p:graphicFrame>
    </p:spTree>
  </p:cSld>
  <p:clrMapOvr>
    <a:masterClrMapping/>
  </p:clrMapOvr>
  <p:transition>
    <p:cover dir="l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685800" y="6248400"/>
            <a:ext cx="1905000" cy="457200"/>
          </a:xfrm>
          <a:prstGeom prst="rect">
            <a:avLst/>
          </a:prstGeom>
          <a:noFill/>
          <a:ln w="12700">
            <a:noFill/>
            <a:miter lim="800000"/>
            <a:headEnd/>
            <a:tailEnd/>
          </a:ln>
          <a:effectLst/>
        </p:spPr>
        <p:txBody>
          <a:bodyPr wrap="none" anchor="ctr"/>
          <a:lstStyle/>
          <a:p>
            <a:endParaRPr lang="en-US"/>
          </a:p>
        </p:txBody>
      </p:sp>
      <p:sp>
        <p:nvSpPr>
          <p:cNvPr id="16387" name="Rectangle 3"/>
          <p:cNvSpPr>
            <a:spLocks noChangeArrowheads="1"/>
          </p:cNvSpPr>
          <p:nvPr/>
        </p:nvSpPr>
        <p:spPr bwMode="auto">
          <a:xfrm>
            <a:off x="3124200" y="6248400"/>
            <a:ext cx="2895600" cy="457200"/>
          </a:xfrm>
          <a:prstGeom prst="rect">
            <a:avLst/>
          </a:prstGeom>
          <a:noFill/>
          <a:ln w="12700">
            <a:noFill/>
            <a:miter lim="800000"/>
            <a:headEnd/>
            <a:tailEnd/>
          </a:ln>
          <a:effectLst/>
        </p:spPr>
        <p:txBody>
          <a:bodyPr wrap="none" anchor="ctr"/>
          <a:lstStyle/>
          <a:p>
            <a:endParaRPr lang="en-US"/>
          </a:p>
        </p:txBody>
      </p:sp>
      <p:sp>
        <p:nvSpPr>
          <p:cNvPr id="16388" name="Rectangle 4"/>
          <p:cNvSpPr>
            <a:spLocks noGrp="1" noChangeArrowheads="1"/>
          </p:cNvSpPr>
          <p:nvPr>
            <p:ph type="title"/>
          </p:nvPr>
        </p:nvSpPr>
        <p:spPr>
          <a:noFill/>
          <a:ln/>
        </p:spPr>
        <p:txBody>
          <a:bodyPr/>
          <a:lstStyle/>
          <a:p>
            <a:r>
              <a:rPr lang="en-US" sz="3600" b="1"/>
              <a:t>Psychological Stress and susceptibility to the common cold.</a:t>
            </a:r>
          </a:p>
        </p:txBody>
      </p:sp>
      <p:sp>
        <p:nvSpPr>
          <p:cNvPr id="16389" name="Rectangle 5"/>
          <p:cNvSpPr>
            <a:spLocks noGrp="1" noChangeArrowheads="1"/>
          </p:cNvSpPr>
          <p:nvPr>
            <p:ph type="body" idx="1"/>
          </p:nvPr>
        </p:nvSpPr>
        <p:spPr>
          <a:noFill/>
          <a:ln/>
        </p:spPr>
        <p:txBody>
          <a:bodyPr/>
          <a:lstStyle/>
          <a:p>
            <a:pPr>
              <a:buClr>
                <a:schemeClr val="accent1"/>
              </a:buClr>
            </a:pPr>
            <a:r>
              <a:rPr lang="en-US"/>
              <a:t>Cohen et al (1991).  New England Journal of Medicine</a:t>
            </a:r>
          </a:p>
          <a:p>
            <a:pPr>
              <a:buClr>
                <a:schemeClr val="accent1"/>
              </a:buClr>
            </a:pPr>
            <a:r>
              <a:rPr lang="en-US"/>
              <a:t>154 men and 266 women</a:t>
            </a:r>
          </a:p>
          <a:p>
            <a:pPr>
              <a:buClr>
                <a:schemeClr val="accent1"/>
              </a:buClr>
            </a:pPr>
            <a:r>
              <a:rPr lang="en-US"/>
              <a:t>All in good health</a:t>
            </a:r>
          </a:p>
          <a:p>
            <a:pPr>
              <a:buClr>
                <a:schemeClr val="accent1"/>
              </a:buClr>
            </a:pPr>
            <a:r>
              <a:rPr lang="en-US"/>
              <a:t>22% no high school, 51 % h.s. grad, 27% some college</a:t>
            </a:r>
          </a:p>
        </p:txBody>
      </p:sp>
    </p:spTree>
  </p:cSld>
  <p:clrMapOvr>
    <a:masterClrMapping/>
  </p:clrMapOvr>
  <p:transition>
    <p:cover dir="l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685800" y="6248400"/>
            <a:ext cx="1905000" cy="457200"/>
          </a:xfrm>
          <a:prstGeom prst="rect">
            <a:avLst/>
          </a:prstGeom>
          <a:noFill/>
          <a:ln w="12700">
            <a:noFill/>
            <a:miter lim="800000"/>
            <a:headEnd/>
            <a:tailEnd/>
          </a:ln>
          <a:effectLst/>
        </p:spPr>
        <p:txBody>
          <a:bodyPr wrap="none" anchor="ctr"/>
          <a:lstStyle/>
          <a:p>
            <a:endParaRPr lang="en-US"/>
          </a:p>
        </p:txBody>
      </p:sp>
      <p:sp>
        <p:nvSpPr>
          <p:cNvPr id="18435" name="Rectangle 3"/>
          <p:cNvSpPr>
            <a:spLocks noChangeArrowheads="1"/>
          </p:cNvSpPr>
          <p:nvPr/>
        </p:nvSpPr>
        <p:spPr bwMode="auto">
          <a:xfrm>
            <a:off x="3124200" y="6248400"/>
            <a:ext cx="2895600" cy="457200"/>
          </a:xfrm>
          <a:prstGeom prst="rect">
            <a:avLst/>
          </a:prstGeom>
          <a:noFill/>
          <a:ln w="12700">
            <a:noFill/>
            <a:miter lim="800000"/>
            <a:headEnd/>
            <a:tailEnd/>
          </a:ln>
          <a:effectLst/>
        </p:spPr>
        <p:txBody>
          <a:bodyPr wrap="none" anchor="ctr"/>
          <a:lstStyle/>
          <a:p>
            <a:endParaRPr lang="en-US"/>
          </a:p>
        </p:txBody>
      </p:sp>
      <p:sp>
        <p:nvSpPr>
          <p:cNvPr id="18436" name="Rectangle 4"/>
          <p:cNvSpPr>
            <a:spLocks noGrp="1" noChangeArrowheads="1"/>
          </p:cNvSpPr>
          <p:nvPr>
            <p:ph type="title"/>
          </p:nvPr>
        </p:nvSpPr>
        <p:spPr>
          <a:noFill/>
          <a:ln/>
        </p:spPr>
        <p:txBody>
          <a:bodyPr/>
          <a:lstStyle/>
          <a:p>
            <a:r>
              <a:rPr lang="en-US"/>
              <a:t>Procedure</a:t>
            </a:r>
          </a:p>
        </p:txBody>
      </p:sp>
      <p:sp>
        <p:nvSpPr>
          <p:cNvPr id="18437" name="Rectangle 5"/>
          <p:cNvSpPr>
            <a:spLocks noGrp="1" noChangeArrowheads="1"/>
          </p:cNvSpPr>
          <p:nvPr>
            <p:ph type="body" idx="1"/>
          </p:nvPr>
        </p:nvSpPr>
        <p:spPr>
          <a:noFill/>
          <a:ln/>
        </p:spPr>
        <p:txBody>
          <a:bodyPr/>
          <a:lstStyle/>
          <a:p>
            <a:pPr>
              <a:buFont typeface="Monotype Sorts" pitchFamily="2" charset="2"/>
              <a:buNone/>
            </a:pPr>
            <a:r>
              <a:rPr lang="en-US"/>
              <a:t>Subjects given nasal drops containing a low infectious dose of one of five respiratory viruses.</a:t>
            </a:r>
          </a:p>
          <a:p>
            <a:pPr>
              <a:buClr>
                <a:schemeClr val="accent1"/>
              </a:buClr>
            </a:pPr>
            <a:r>
              <a:rPr lang="en-US"/>
              <a:t>rhinovirus type 2</a:t>
            </a:r>
          </a:p>
          <a:p>
            <a:pPr>
              <a:buClr>
                <a:schemeClr val="accent1"/>
              </a:buClr>
            </a:pPr>
            <a:r>
              <a:rPr lang="en-US"/>
              <a:t>rhinovirus type 9</a:t>
            </a:r>
          </a:p>
          <a:p>
            <a:pPr>
              <a:buClr>
                <a:schemeClr val="accent1"/>
              </a:buClr>
            </a:pPr>
            <a:r>
              <a:rPr lang="en-US"/>
              <a:t>rhinovirus type 14</a:t>
            </a:r>
          </a:p>
          <a:p>
            <a:pPr>
              <a:buClr>
                <a:schemeClr val="accent1"/>
              </a:buClr>
            </a:pPr>
            <a:r>
              <a:rPr lang="en-US"/>
              <a:t>respiratory syncytial virus</a:t>
            </a:r>
          </a:p>
          <a:p>
            <a:pPr>
              <a:buClr>
                <a:schemeClr val="accent1"/>
              </a:buClr>
            </a:pPr>
            <a:r>
              <a:rPr lang="en-US"/>
              <a:t>corona virus type 229 E</a:t>
            </a:r>
          </a:p>
        </p:txBody>
      </p:sp>
    </p:spTree>
  </p:cSld>
  <p:clrMapOvr>
    <a:masterClrMapping/>
  </p:clrMapOvr>
  <p:transition>
    <p:cover dir="l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685800" y="6248400"/>
            <a:ext cx="1905000" cy="457200"/>
          </a:xfrm>
          <a:prstGeom prst="rect">
            <a:avLst/>
          </a:prstGeom>
          <a:noFill/>
          <a:ln w="12700">
            <a:noFill/>
            <a:miter lim="800000"/>
            <a:headEnd/>
            <a:tailEnd/>
          </a:ln>
          <a:effectLst/>
        </p:spPr>
        <p:txBody>
          <a:bodyPr wrap="none" anchor="ctr"/>
          <a:lstStyle/>
          <a:p>
            <a:endParaRPr lang="en-US"/>
          </a:p>
        </p:txBody>
      </p:sp>
      <p:sp>
        <p:nvSpPr>
          <p:cNvPr id="20483" name="Rectangle 3"/>
          <p:cNvSpPr>
            <a:spLocks noChangeArrowheads="1"/>
          </p:cNvSpPr>
          <p:nvPr/>
        </p:nvSpPr>
        <p:spPr bwMode="auto">
          <a:xfrm>
            <a:off x="3124200" y="6248400"/>
            <a:ext cx="2895600" cy="457200"/>
          </a:xfrm>
          <a:prstGeom prst="rect">
            <a:avLst/>
          </a:prstGeom>
          <a:noFill/>
          <a:ln w="12700">
            <a:noFill/>
            <a:miter lim="800000"/>
            <a:headEnd/>
            <a:tailEnd/>
          </a:ln>
          <a:effectLst/>
        </p:spPr>
        <p:txBody>
          <a:bodyPr wrap="none" anchor="ctr"/>
          <a:lstStyle/>
          <a:p>
            <a:endParaRPr lang="en-US"/>
          </a:p>
        </p:txBody>
      </p:sp>
      <p:sp>
        <p:nvSpPr>
          <p:cNvPr id="20484" name="Rectangle 4"/>
          <p:cNvSpPr>
            <a:spLocks noGrp="1" noChangeArrowheads="1"/>
          </p:cNvSpPr>
          <p:nvPr>
            <p:ph type="title"/>
          </p:nvPr>
        </p:nvSpPr>
        <p:spPr>
          <a:noFill/>
          <a:ln/>
        </p:spPr>
        <p:txBody>
          <a:bodyPr/>
          <a:lstStyle/>
          <a:p>
            <a:r>
              <a:rPr lang="en-US"/>
              <a:t>Independent variable: Stress</a:t>
            </a:r>
          </a:p>
        </p:txBody>
      </p:sp>
      <p:sp>
        <p:nvSpPr>
          <p:cNvPr id="20485" name="Rectangle 5"/>
          <p:cNvSpPr>
            <a:spLocks noGrp="1" noChangeArrowheads="1"/>
          </p:cNvSpPr>
          <p:nvPr>
            <p:ph type="body" idx="1"/>
          </p:nvPr>
        </p:nvSpPr>
        <p:spPr>
          <a:noFill/>
          <a:ln/>
        </p:spPr>
        <p:txBody>
          <a:bodyPr/>
          <a:lstStyle/>
          <a:p>
            <a:pPr>
              <a:buFont typeface="Monotype Sorts" pitchFamily="2" charset="2"/>
              <a:buNone/>
            </a:pPr>
            <a:r>
              <a:rPr lang="en-US"/>
              <a:t>Three measures of psychological stress were used</a:t>
            </a:r>
          </a:p>
          <a:p>
            <a:pPr>
              <a:buClr>
                <a:schemeClr val="accent1"/>
              </a:buClr>
            </a:pPr>
            <a:r>
              <a:rPr lang="en-US"/>
              <a:t>Major stressful life events, similar to Holmes and Rahe</a:t>
            </a:r>
          </a:p>
          <a:p>
            <a:pPr>
              <a:buClr>
                <a:schemeClr val="accent1"/>
              </a:buClr>
            </a:pPr>
            <a:r>
              <a:rPr lang="en-US"/>
              <a:t>10-item Perceived Stress Scale</a:t>
            </a:r>
          </a:p>
          <a:p>
            <a:pPr>
              <a:buClr>
                <a:schemeClr val="accent1"/>
              </a:buClr>
            </a:pPr>
            <a:r>
              <a:rPr lang="en-US"/>
              <a:t>15-item negative affect scale</a:t>
            </a:r>
          </a:p>
        </p:txBody>
      </p:sp>
    </p:spTree>
  </p:cSld>
  <p:clrMapOvr>
    <a:masterClrMapping/>
  </p:clrMapOvr>
  <p:transition>
    <p:cover dir="l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685800" y="6248400"/>
            <a:ext cx="1905000" cy="457200"/>
          </a:xfrm>
          <a:prstGeom prst="rect">
            <a:avLst/>
          </a:prstGeom>
          <a:noFill/>
          <a:ln w="12700">
            <a:noFill/>
            <a:miter lim="800000"/>
            <a:headEnd/>
            <a:tailEnd/>
          </a:ln>
          <a:effectLst/>
        </p:spPr>
        <p:txBody>
          <a:bodyPr wrap="none" anchor="ctr"/>
          <a:lstStyle/>
          <a:p>
            <a:endParaRPr lang="en-US"/>
          </a:p>
        </p:txBody>
      </p:sp>
      <p:sp>
        <p:nvSpPr>
          <p:cNvPr id="22531" name="Rectangle 3"/>
          <p:cNvSpPr>
            <a:spLocks noChangeArrowheads="1"/>
          </p:cNvSpPr>
          <p:nvPr/>
        </p:nvSpPr>
        <p:spPr bwMode="auto">
          <a:xfrm>
            <a:off x="3124200" y="6248400"/>
            <a:ext cx="2895600" cy="457200"/>
          </a:xfrm>
          <a:prstGeom prst="rect">
            <a:avLst/>
          </a:prstGeom>
          <a:noFill/>
          <a:ln w="12700">
            <a:noFill/>
            <a:miter lim="800000"/>
            <a:headEnd/>
            <a:tailEnd/>
          </a:ln>
          <a:effectLst/>
        </p:spPr>
        <p:txBody>
          <a:bodyPr wrap="none" anchor="ctr"/>
          <a:lstStyle/>
          <a:p>
            <a:endParaRPr lang="en-US"/>
          </a:p>
        </p:txBody>
      </p:sp>
      <p:sp>
        <p:nvSpPr>
          <p:cNvPr id="22532" name="Rectangle 4"/>
          <p:cNvSpPr>
            <a:spLocks noGrp="1" noChangeArrowheads="1"/>
          </p:cNvSpPr>
          <p:nvPr>
            <p:ph type="title"/>
          </p:nvPr>
        </p:nvSpPr>
        <p:spPr>
          <a:noFill/>
          <a:ln/>
        </p:spPr>
        <p:txBody>
          <a:bodyPr/>
          <a:lstStyle/>
          <a:p>
            <a:r>
              <a:rPr lang="en-US"/>
              <a:t>Dependent variables: cold symptoms &amp; infections</a:t>
            </a:r>
          </a:p>
        </p:txBody>
      </p:sp>
      <p:sp>
        <p:nvSpPr>
          <p:cNvPr id="22533" name="Rectangle 5"/>
          <p:cNvSpPr>
            <a:spLocks noGrp="1" noChangeArrowheads="1"/>
          </p:cNvSpPr>
          <p:nvPr>
            <p:ph type="body" idx="1"/>
          </p:nvPr>
        </p:nvSpPr>
        <p:spPr>
          <a:noFill/>
          <a:ln/>
        </p:spPr>
        <p:txBody>
          <a:bodyPr/>
          <a:lstStyle/>
          <a:p>
            <a:pPr>
              <a:buClr>
                <a:schemeClr val="accent1"/>
              </a:buClr>
            </a:pPr>
            <a:r>
              <a:rPr lang="en-US"/>
              <a:t>Subject infected if virus detected or significant increase in anti-bodies</a:t>
            </a:r>
          </a:p>
          <a:p>
            <a:pPr>
              <a:buClr>
                <a:schemeClr val="accent1"/>
              </a:buClr>
            </a:pPr>
            <a:r>
              <a:rPr lang="en-US"/>
              <a:t>Subject and physician rating of symptoms</a:t>
            </a:r>
          </a:p>
          <a:p>
            <a:pPr>
              <a:buClr>
                <a:schemeClr val="accent1"/>
              </a:buClr>
            </a:pPr>
            <a:r>
              <a:rPr lang="en-US"/>
              <a:t>Both required for classification as having a clinical cold</a:t>
            </a:r>
          </a:p>
        </p:txBody>
      </p:sp>
    </p:spTree>
  </p:cSld>
  <p:clrMapOvr>
    <a:masterClrMapping/>
  </p:clrMapOvr>
  <p:transition>
    <p:cover dir="l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685800" y="6248400"/>
            <a:ext cx="1905000" cy="457200"/>
          </a:xfrm>
          <a:prstGeom prst="rect">
            <a:avLst/>
          </a:prstGeom>
          <a:noFill/>
          <a:ln w="12700">
            <a:noFill/>
            <a:miter lim="800000"/>
            <a:headEnd/>
            <a:tailEnd/>
          </a:ln>
          <a:effectLst/>
        </p:spPr>
        <p:txBody>
          <a:bodyPr wrap="none" anchor="ctr"/>
          <a:lstStyle/>
          <a:p>
            <a:endParaRPr lang="en-US"/>
          </a:p>
        </p:txBody>
      </p:sp>
      <p:sp>
        <p:nvSpPr>
          <p:cNvPr id="24579" name="Rectangle 3"/>
          <p:cNvSpPr>
            <a:spLocks noChangeArrowheads="1"/>
          </p:cNvSpPr>
          <p:nvPr/>
        </p:nvSpPr>
        <p:spPr bwMode="auto">
          <a:xfrm>
            <a:off x="3124200" y="6248400"/>
            <a:ext cx="2895600" cy="457200"/>
          </a:xfrm>
          <a:prstGeom prst="rect">
            <a:avLst/>
          </a:prstGeom>
          <a:noFill/>
          <a:ln w="12700">
            <a:noFill/>
            <a:miter lim="800000"/>
            <a:headEnd/>
            <a:tailEnd/>
          </a:ln>
          <a:effectLst/>
        </p:spPr>
        <p:txBody>
          <a:bodyPr wrap="none" anchor="ctr"/>
          <a:lstStyle/>
          <a:p>
            <a:endParaRPr lang="en-US"/>
          </a:p>
        </p:txBody>
      </p:sp>
      <p:sp>
        <p:nvSpPr>
          <p:cNvPr id="24580" name="Rectangle 4"/>
          <p:cNvSpPr>
            <a:spLocks noGrp="1" noChangeArrowheads="1"/>
          </p:cNvSpPr>
          <p:nvPr>
            <p:ph type="title"/>
          </p:nvPr>
        </p:nvSpPr>
        <p:spPr>
          <a:xfrm>
            <a:off x="609600" y="533400"/>
            <a:ext cx="7772400" cy="1143000"/>
          </a:xfrm>
          <a:noFill/>
          <a:ln/>
        </p:spPr>
        <p:txBody>
          <a:bodyPr/>
          <a:lstStyle/>
          <a:p>
            <a:r>
              <a:rPr lang="en-US"/>
              <a:t>Rates of infection following exposure to cold viruses</a:t>
            </a:r>
          </a:p>
        </p:txBody>
      </p:sp>
      <p:graphicFrame>
        <p:nvGraphicFramePr>
          <p:cNvPr id="24581" name="Object 5">
            <a:hlinkClick r:id="" action="ppaction://ole?verb=0"/>
          </p:cNvPr>
          <p:cNvGraphicFramePr>
            <a:graphicFrameLocks noGrp="1"/>
          </p:cNvGraphicFramePr>
          <p:nvPr>
            <p:ph type="chart" idx="1"/>
          </p:nvPr>
        </p:nvGraphicFramePr>
        <p:xfrm>
          <a:off x="731838" y="1665288"/>
          <a:ext cx="7900987" cy="4799012"/>
        </p:xfrm>
        <a:graphic>
          <a:graphicData uri="http://schemas.openxmlformats.org/presentationml/2006/ole">
            <mc:AlternateContent xmlns:mc="http://schemas.openxmlformats.org/markup-compatibility/2006">
              <mc:Choice xmlns:v="urn:schemas-microsoft-com:vml" Requires="v">
                <p:oleObj spid="_x0000_s24585" name="Chart" r:id="rId4" imgW="7909200" imgH="4797000" progId="MSGraph.Chart.8">
                  <p:embed followColorScheme="full"/>
                </p:oleObj>
              </mc:Choice>
              <mc:Fallback>
                <p:oleObj name="Chart" r:id="rId4" imgW="7909200" imgH="4797000" progId="MSGraph.Chart.8">
                  <p:embed followColorScheme="full"/>
                  <p:pic>
                    <p:nvPicPr>
                      <p:cNvPr id="0" name="Picture 5"/>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1838" y="1665288"/>
                        <a:ext cx="7900987" cy="479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oleObj>
              </mc:Fallback>
            </mc:AlternateContent>
          </a:graphicData>
        </a:graphic>
      </p:graphicFrame>
    </p:spTree>
  </p:cSld>
  <p:clrMapOvr>
    <a:masterClrMapping/>
  </p:clrMapOvr>
  <p:transition>
    <p:cover dir="l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685800" y="6248400"/>
            <a:ext cx="1905000" cy="457200"/>
          </a:xfrm>
          <a:prstGeom prst="rect">
            <a:avLst/>
          </a:prstGeom>
          <a:noFill/>
          <a:ln w="12700">
            <a:noFill/>
            <a:miter lim="800000"/>
            <a:headEnd/>
            <a:tailEnd/>
          </a:ln>
          <a:effectLst/>
        </p:spPr>
        <p:txBody>
          <a:bodyPr wrap="none" anchor="ctr"/>
          <a:lstStyle/>
          <a:p>
            <a:endParaRPr lang="en-US"/>
          </a:p>
        </p:txBody>
      </p:sp>
      <p:sp>
        <p:nvSpPr>
          <p:cNvPr id="26627" name="Rectangle 3"/>
          <p:cNvSpPr>
            <a:spLocks noChangeArrowheads="1"/>
          </p:cNvSpPr>
          <p:nvPr/>
        </p:nvSpPr>
        <p:spPr bwMode="auto">
          <a:xfrm>
            <a:off x="3124200" y="6248400"/>
            <a:ext cx="2895600" cy="457200"/>
          </a:xfrm>
          <a:prstGeom prst="rect">
            <a:avLst/>
          </a:prstGeom>
          <a:noFill/>
          <a:ln w="12700">
            <a:noFill/>
            <a:miter lim="800000"/>
            <a:headEnd/>
            <a:tailEnd/>
          </a:ln>
          <a:effectLst/>
        </p:spPr>
        <p:txBody>
          <a:bodyPr wrap="none" anchor="ctr"/>
          <a:lstStyle/>
          <a:p>
            <a:endParaRPr lang="en-US"/>
          </a:p>
        </p:txBody>
      </p:sp>
      <p:sp>
        <p:nvSpPr>
          <p:cNvPr id="26628" name="Rectangle 4"/>
          <p:cNvSpPr>
            <a:spLocks noGrp="1" noChangeArrowheads="1"/>
          </p:cNvSpPr>
          <p:nvPr>
            <p:ph type="title"/>
          </p:nvPr>
        </p:nvSpPr>
        <p:spPr>
          <a:noFill/>
          <a:ln/>
        </p:spPr>
        <p:txBody>
          <a:bodyPr/>
          <a:lstStyle/>
          <a:p>
            <a:r>
              <a:rPr lang="en-US"/>
              <a:t>Lung metastases in stressed versus non-stressed rats</a:t>
            </a:r>
          </a:p>
        </p:txBody>
      </p:sp>
      <p:graphicFrame>
        <p:nvGraphicFramePr>
          <p:cNvPr id="26629" name="Object 5">
            <a:hlinkClick r:id="" action="ppaction://ole?verb=0"/>
          </p:cNvPr>
          <p:cNvGraphicFramePr>
            <a:graphicFrameLocks noGrp="1"/>
          </p:cNvGraphicFramePr>
          <p:nvPr>
            <p:ph type="chart" idx="1"/>
          </p:nvPr>
        </p:nvGraphicFramePr>
        <p:xfrm>
          <a:off x="693738" y="1989138"/>
          <a:ext cx="7758112" cy="4702175"/>
        </p:xfrm>
        <a:graphic>
          <a:graphicData uri="http://schemas.openxmlformats.org/presentationml/2006/ole">
            <mc:AlternateContent xmlns:mc="http://schemas.openxmlformats.org/markup-compatibility/2006">
              <mc:Choice xmlns:v="urn:schemas-microsoft-com:vml" Requires="v">
                <p:oleObj spid="_x0000_s26633" name="Chart" r:id="rId4" imgW="7772400" imgH="4713120" progId="">
                  <p:embed followColorScheme="full"/>
                </p:oleObj>
              </mc:Choice>
              <mc:Fallback>
                <p:oleObj name="Chart" r:id="rId4" imgW="7772400" imgH="4713120" progId="">
                  <p:embed followColorScheme="full"/>
                  <p:pic>
                    <p:nvPicPr>
                      <p:cNvPr id="0" name="Picture 5"/>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3738" y="1989138"/>
                        <a:ext cx="7758112" cy="470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oleObj>
              </mc:Fallback>
            </mc:AlternateContent>
          </a:graphicData>
        </a:graphic>
      </p:graphicFrame>
    </p:spTree>
  </p:cSld>
  <p:clrMapOvr>
    <a:masterClrMapping/>
  </p:clrMapOvr>
  <p:transition>
    <p:cover dir="l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685800" y="6248400"/>
            <a:ext cx="1905000" cy="457200"/>
          </a:xfrm>
          <a:prstGeom prst="rect">
            <a:avLst/>
          </a:prstGeom>
          <a:noFill/>
          <a:ln w="12700">
            <a:noFill/>
            <a:miter lim="800000"/>
            <a:headEnd/>
            <a:tailEnd/>
          </a:ln>
          <a:effectLst/>
        </p:spPr>
        <p:txBody>
          <a:bodyPr wrap="none" anchor="ctr"/>
          <a:lstStyle/>
          <a:p>
            <a:endParaRPr lang="en-US"/>
          </a:p>
        </p:txBody>
      </p:sp>
      <p:sp>
        <p:nvSpPr>
          <p:cNvPr id="28675" name="Rectangle 3"/>
          <p:cNvSpPr>
            <a:spLocks noChangeArrowheads="1"/>
          </p:cNvSpPr>
          <p:nvPr/>
        </p:nvSpPr>
        <p:spPr bwMode="auto">
          <a:xfrm>
            <a:off x="3124200" y="6248400"/>
            <a:ext cx="2895600" cy="457200"/>
          </a:xfrm>
          <a:prstGeom prst="rect">
            <a:avLst/>
          </a:prstGeom>
          <a:noFill/>
          <a:ln w="12700">
            <a:noFill/>
            <a:miter lim="800000"/>
            <a:headEnd/>
            <a:tailEnd/>
          </a:ln>
          <a:effectLst/>
        </p:spPr>
        <p:txBody>
          <a:bodyPr wrap="none" anchor="ctr"/>
          <a:lstStyle/>
          <a:p>
            <a:endParaRPr lang="en-US"/>
          </a:p>
        </p:txBody>
      </p:sp>
      <p:sp>
        <p:nvSpPr>
          <p:cNvPr id="28676" name="Rectangle 4"/>
          <p:cNvSpPr>
            <a:spLocks noGrp="1" noChangeArrowheads="1"/>
          </p:cNvSpPr>
          <p:nvPr>
            <p:ph type="title"/>
          </p:nvPr>
        </p:nvSpPr>
        <p:spPr>
          <a:noFill/>
          <a:ln/>
        </p:spPr>
        <p:txBody>
          <a:bodyPr/>
          <a:lstStyle/>
          <a:p>
            <a:r>
              <a:rPr lang="en-US"/>
              <a:t>Number of lung metastases as a function of timing of stress</a:t>
            </a:r>
          </a:p>
        </p:txBody>
      </p:sp>
      <p:graphicFrame>
        <p:nvGraphicFramePr>
          <p:cNvPr id="28677" name="Object 5">
            <a:hlinkClick r:id="" action="ppaction://ole?verb=0"/>
          </p:cNvPr>
          <p:cNvGraphicFramePr>
            <a:graphicFrameLocks noGrp="1"/>
          </p:cNvGraphicFramePr>
          <p:nvPr>
            <p:ph type="chart" idx="1"/>
          </p:nvPr>
        </p:nvGraphicFramePr>
        <p:xfrm>
          <a:off x="692150" y="2035175"/>
          <a:ext cx="8305800" cy="4829175"/>
        </p:xfrm>
        <a:graphic>
          <a:graphicData uri="http://schemas.openxmlformats.org/presentationml/2006/ole">
            <mc:AlternateContent xmlns:mc="http://schemas.openxmlformats.org/markup-compatibility/2006">
              <mc:Choice xmlns:v="urn:schemas-microsoft-com:vml" Requires="v">
                <p:oleObj spid="_x0000_s28681" name="Chart" r:id="rId4" imgW="8313480" imgH="4836960" progId="">
                  <p:embed followColorScheme="full"/>
                </p:oleObj>
              </mc:Choice>
              <mc:Fallback>
                <p:oleObj name="Chart" r:id="rId4" imgW="8313480" imgH="4836960" progId="">
                  <p:embed followColorScheme="full"/>
                  <p:pic>
                    <p:nvPicPr>
                      <p:cNvPr id="0" name="Picture 5"/>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2150" y="2035175"/>
                        <a:ext cx="83058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oleObj>
              </mc:Fallback>
            </mc:AlternateContent>
          </a:graphicData>
        </a:graphic>
      </p:graphicFrame>
    </p:spTree>
  </p:cSld>
  <p:clrMapOvr>
    <a:masterClrMapping/>
  </p:clrMapOvr>
  <p:transition>
    <p:cover dir="l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685800" y="6248400"/>
            <a:ext cx="1905000" cy="457200"/>
          </a:xfrm>
          <a:prstGeom prst="rect">
            <a:avLst/>
          </a:prstGeom>
          <a:noFill/>
          <a:ln w="12700">
            <a:noFill/>
            <a:miter lim="800000"/>
            <a:headEnd/>
            <a:tailEnd/>
          </a:ln>
          <a:effectLst/>
        </p:spPr>
        <p:txBody>
          <a:bodyPr wrap="none" anchor="ctr"/>
          <a:lstStyle/>
          <a:p>
            <a:endParaRPr lang="en-US"/>
          </a:p>
        </p:txBody>
      </p:sp>
      <p:sp>
        <p:nvSpPr>
          <p:cNvPr id="30723" name="Rectangle 3"/>
          <p:cNvSpPr>
            <a:spLocks noChangeArrowheads="1"/>
          </p:cNvSpPr>
          <p:nvPr/>
        </p:nvSpPr>
        <p:spPr bwMode="auto">
          <a:xfrm>
            <a:off x="3124200" y="6248400"/>
            <a:ext cx="2895600" cy="457200"/>
          </a:xfrm>
          <a:prstGeom prst="rect">
            <a:avLst/>
          </a:prstGeom>
          <a:noFill/>
          <a:ln w="12700">
            <a:noFill/>
            <a:miter lim="800000"/>
            <a:headEnd/>
            <a:tailEnd/>
          </a:ln>
          <a:effectLst/>
        </p:spPr>
        <p:txBody>
          <a:bodyPr wrap="none" anchor="ctr"/>
          <a:lstStyle/>
          <a:p>
            <a:endParaRPr lang="en-US"/>
          </a:p>
        </p:txBody>
      </p:sp>
      <p:sp>
        <p:nvSpPr>
          <p:cNvPr id="30724" name="Rectangle 4"/>
          <p:cNvSpPr>
            <a:spLocks noGrp="1" noChangeArrowheads="1"/>
          </p:cNvSpPr>
          <p:nvPr>
            <p:ph type="title"/>
          </p:nvPr>
        </p:nvSpPr>
        <p:spPr>
          <a:noFill/>
          <a:ln/>
        </p:spPr>
        <p:txBody>
          <a:bodyPr/>
          <a:lstStyle/>
          <a:p>
            <a:r>
              <a:rPr lang="en-US"/>
              <a:t>Cortisol	</a:t>
            </a:r>
            <a:br>
              <a:rPr lang="en-US"/>
            </a:br>
            <a:endParaRPr lang="en-US"/>
          </a:p>
        </p:txBody>
      </p:sp>
      <p:sp>
        <p:nvSpPr>
          <p:cNvPr id="30725" name="Rectangle 5"/>
          <p:cNvSpPr>
            <a:spLocks noGrp="1" noChangeArrowheads="1"/>
          </p:cNvSpPr>
          <p:nvPr>
            <p:ph type="body" idx="1"/>
          </p:nvPr>
        </p:nvSpPr>
        <p:spPr>
          <a:noFill/>
          <a:ln/>
        </p:spPr>
        <p:txBody>
          <a:bodyPr/>
          <a:lstStyle/>
          <a:p>
            <a:pPr>
              <a:buClr>
                <a:schemeClr val="accent1"/>
              </a:buClr>
            </a:pPr>
            <a:r>
              <a:rPr lang="en-US"/>
              <a:t>Hormone released by the sympathetic nervous system.  </a:t>
            </a:r>
          </a:p>
          <a:p>
            <a:pPr>
              <a:buClr>
                <a:schemeClr val="accent1"/>
              </a:buClr>
            </a:pPr>
            <a:r>
              <a:rPr lang="en-US"/>
              <a:t>Shifts energy toward increasing blood sugar thus maximizing muscle endurance.</a:t>
            </a:r>
          </a:p>
          <a:p>
            <a:pPr>
              <a:buClr>
                <a:schemeClr val="accent1"/>
              </a:buClr>
            </a:pPr>
            <a:r>
              <a:rPr lang="en-US"/>
              <a:t>Shifts energy away from synthesis of proteins including those essential to the immune system.</a:t>
            </a:r>
          </a:p>
          <a:p>
            <a:pPr>
              <a:buClr>
                <a:schemeClr val="accent1"/>
              </a:buClr>
            </a:pPr>
            <a:r>
              <a:rPr lang="en-US"/>
              <a:t>Suppresses T cell numbers </a:t>
            </a:r>
          </a:p>
        </p:txBody>
      </p:sp>
    </p:spTree>
  </p:cSld>
  <p:clrMapOvr>
    <a:masterClrMapping/>
  </p:clrMapOvr>
  <p:transition>
    <p:cover dir="l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685800" y="6248400"/>
            <a:ext cx="1905000" cy="457200"/>
          </a:xfrm>
          <a:prstGeom prst="rect">
            <a:avLst/>
          </a:prstGeom>
          <a:noFill/>
          <a:ln w="12700">
            <a:noFill/>
            <a:miter lim="800000"/>
            <a:headEnd/>
            <a:tailEnd/>
          </a:ln>
          <a:effectLst/>
        </p:spPr>
        <p:txBody>
          <a:bodyPr wrap="none" anchor="ctr"/>
          <a:lstStyle/>
          <a:p>
            <a:endParaRPr lang="en-US"/>
          </a:p>
        </p:txBody>
      </p:sp>
      <p:sp>
        <p:nvSpPr>
          <p:cNvPr id="32771" name="Rectangle 3"/>
          <p:cNvSpPr>
            <a:spLocks noChangeArrowheads="1"/>
          </p:cNvSpPr>
          <p:nvPr/>
        </p:nvSpPr>
        <p:spPr bwMode="auto">
          <a:xfrm>
            <a:off x="3124200" y="6248400"/>
            <a:ext cx="2895600" cy="457200"/>
          </a:xfrm>
          <a:prstGeom prst="rect">
            <a:avLst/>
          </a:prstGeom>
          <a:noFill/>
          <a:ln w="12700">
            <a:noFill/>
            <a:miter lim="800000"/>
            <a:headEnd/>
            <a:tailEnd/>
          </a:ln>
          <a:effectLst/>
        </p:spPr>
        <p:txBody>
          <a:bodyPr wrap="none" anchor="ctr"/>
          <a:lstStyle/>
          <a:p>
            <a:endParaRPr lang="en-US"/>
          </a:p>
        </p:txBody>
      </p:sp>
      <p:sp>
        <p:nvSpPr>
          <p:cNvPr id="32772" name="Rectangle 4"/>
          <p:cNvSpPr>
            <a:spLocks noGrp="1" noChangeArrowheads="1"/>
          </p:cNvSpPr>
          <p:nvPr>
            <p:ph type="title"/>
          </p:nvPr>
        </p:nvSpPr>
        <p:spPr>
          <a:noFill/>
          <a:ln/>
        </p:spPr>
        <p:txBody>
          <a:bodyPr/>
          <a:lstStyle/>
          <a:p>
            <a:r>
              <a:rPr lang="en-US"/>
              <a:t>Acute stressors and immune functioning</a:t>
            </a:r>
          </a:p>
        </p:txBody>
      </p:sp>
      <p:sp>
        <p:nvSpPr>
          <p:cNvPr id="32773" name="Rectangle 5"/>
          <p:cNvSpPr>
            <a:spLocks noGrp="1" noChangeArrowheads="1"/>
          </p:cNvSpPr>
          <p:nvPr>
            <p:ph type="body" idx="1"/>
          </p:nvPr>
        </p:nvSpPr>
        <p:spPr>
          <a:noFill/>
          <a:ln/>
        </p:spPr>
        <p:txBody>
          <a:bodyPr/>
          <a:lstStyle/>
          <a:p>
            <a:pPr>
              <a:buClr>
                <a:schemeClr val="accent1"/>
              </a:buClr>
            </a:pPr>
            <a:r>
              <a:rPr lang="en-US"/>
              <a:t>Glaser et al. (1985) found decreased mitogen response during exams.</a:t>
            </a:r>
          </a:p>
          <a:p>
            <a:pPr>
              <a:buClr>
                <a:schemeClr val="accent1"/>
              </a:buClr>
            </a:pPr>
            <a:r>
              <a:rPr lang="en-US"/>
              <a:t>Stone et al. (1993) showed reduced response to mitogens in students exposed to 20 minutes of mental tasks.</a:t>
            </a:r>
          </a:p>
          <a:p>
            <a:pPr>
              <a:buClr>
                <a:schemeClr val="accent1"/>
              </a:buClr>
            </a:pPr>
            <a:r>
              <a:rPr lang="en-US"/>
              <a:t>Zakowski (1995) caused decreased mitogen response in subjects by exposing stress involving immersion in cold water.</a:t>
            </a:r>
          </a:p>
        </p:txBody>
      </p:sp>
    </p:spTree>
  </p:cSld>
  <p:clrMapOvr>
    <a:masterClrMapping/>
  </p:clrMapOvr>
  <p:transition>
    <p:cover dir="l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ChangeArrowheads="1"/>
          </p:cNvSpPr>
          <p:nvPr/>
        </p:nvSpPr>
        <p:spPr bwMode="auto">
          <a:xfrm>
            <a:off x="685800" y="6248400"/>
            <a:ext cx="1905000" cy="457200"/>
          </a:xfrm>
          <a:prstGeom prst="rect">
            <a:avLst/>
          </a:prstGeom>
          <a:noFill/>
          <a:ln w="12699">
            <a:noFill/>
            <a:miter lim="800000"/>
            <a:headEnd/>
            <a:tailEnd/>
          </a:ln>
          <a:effectLst/>
        </p:spPr>
        <p:txBody>
          <a:bodyPr wrap="none" anchor="ctr"/>
          <a:lstStyle/>
          <a:p>
            <a:endParaRPr lang="en-US"/>
          </a:p>
        </p:txBody>
      </p:sp>
      <p:sp>
        <p:nvSpPr>
          <p:cNvPr id="59395" name="Rectangle 3"/>
          <p:cNvSpPr>
            <a:spLocks noChangeArrowheads="1"/>
          </p:cNvSpPr>
          <p:nvPr/>
        </p:nvSpPr>
        <p:spPr bwMode="auto">
          <a:xfrm>
            <a:off x="3124200" y="6248400"/>
            <a:ext cx="2895600" cy="457200"/>
          </a:xfrm>
          <a:prstGeom prst="rect">
            <a:avLst/>
          </a:prstGeom>
          <a:noFill/>
          <a:ln w="12699">
            <a:noFill/>
            <a:miter lim="800000"/>
            <a:headEnd/>
            <a:tailEnd/>
          </a:ln>
          <a:effectLst/>
        </p:spPr>
        <p:txBody>
          <a:bodyPr wrap="none" anchor="ctr"/>
          <a:lstStyle/>
          <a:p>
            <a:endParaRPr lang="en-US"/>
          </a:p>
        </p:txBody>
      </p:sp>
      <p:sp>
        <p:nvSpPr>
          <p:cNvPr id="59396" name="Rectangle 4"/>
          <p:cNvSpPr>
            <a:spLocks noChangeArrowheads="1"/>
          </p:cNvSpPr>
          <p:nvPr/>
        </p:nvSpPr>
        <p:spPr bwMode="auto">
          <a:xfrm>
            <a:off x="0" y="1447800"/>
            <a:ext cx="3810000" cy="4114800"/>
          </a:xfrm>
          <a:prstGeom prst="rect">
            <a:avLst/>
          </a:prstGeom>
          <a:noFill/>
          <a:ln w="12699">
            <a:noFill/>
            <a:miter lim="800000"/>
            <a:headEnd/>
            <a:tailEnd/>
          </a:ln>
          <a:effectLst/>
        </p:spPr>
        <p:txBody>
          <a:bodyPr lIns="90488" tIns="44450" rIns="90488" bIns="44450"/>
          <a:lstStyle/>
          <a:p>
            <a:pPr marL="342900" indent="-342900">
              <a:spcBef>
                <a:spcPct val="20000"/>
              </a:spcBef>
              <a:buClr>
                <a:schemeClr val="accent1"/>
              </a:buClr>
              <a:buSzPct val="75000"/>
              <a:buFont typeface="Monotype Sorts" pitchFamily="2" charset="2"/>
              <a:buChar char="n"/>
            </a:pPr>
            <a:r>
              <a:rPr lang="en-US">
                <a:effectLst>
                  <a:outerShdw blurRad="38100" dist="38100" dir="2700000" algn="tl">
                    <a:srgbClr val="000000"/>
                  </a:outerShdw>
                </a:effectLst>
              </a:rPr>
              <a:t>100  Death of spouse</a:t>
            </a:r>
          </a:p>
          <a:p>
            <a:pPr marL="342900" indent="-342900">
              <a:spcBef>
                <a:spcPct val="20000"/>
              </a:spcBef>
              <a:buClr>
                <a:schemeClr val="accent1"/>
              </a:buClr>
              <a:buSzPct val="75000"/>
              <a:buFont typeface="Monotype Sorts" pitchFamily="2" charset="2"/>
              <a:buChar char="n"/>
            </a:pPr>
            <a:r>
              <a:rPr lang="en-US">
                <a:effectLst>
                  <a:outerShdw blurRad="38100" dist="38100" dir="2700000" algn="tl">
                    <a:srgbClr val="000000"/>
                  </a:outerShdw>
                </a:effectLst>
              </a:rPr>
              <a:t>73  Divorce</a:t>
            </a:r>
          </a:p>
          <a:p>
            <a:pPr marL="342900" indent="-342900">
              <a:spcBef>
                <a:spcPct val="20000"/>
              </a:spcBef>
              <a:buClr>
                <a:schemeClr val="accent1"/>
              </a:buClr>
              <a:buSzPct val="75000"/>
              <a:buFont typeface="Monotype Sorts" pitchFamily="2" charset="2"/>
              <a:buChar char="n"/>
            </a:pPr>
            <a:r>
              <a:rPr lang="en-US">
                <a:effectLst>
                  <a:outerShdw blurRad="38100" dist="38100" dir="2700000" algn="tl">
                    <a:srgbClr val="000000"/>
                  </a:outerShdw>
                </a:effectLst>
              </a:rPr>
              <a:t>65  Marital separation</a:t>
            </a:r>
          </a:p>
          <a:p>
            <a:pPr marL="342900" indent="-342900">
              <a:spcBef>
                <a:spcPct val="20000"/>
              </a:spcBef>
              <a:buClr>
                <a:schemeClr val="accent1"/>
              </a:buClr>
              <a:buSzPct val="75000"/>
              <a:buFont typeface="Monotype Sorts" pitchFamily="2" charset="2"/>
              <a:buChar char="n"/>
            </a:pPr>
            <a:r>
              <a:rPr lang="en-US">
                <a:effectLst>
                  <a:outerShdw blurRad="38100" dist="38100" dir="2700000" algn="tl">
                    <a:srgbClr val="000000"/>
                  </a:outerShdw>
                </a:effectLst>
              </a:rPr>
              <a:t>63  Jail Term</a:t>
            </a:r>
          </a:p>
          <a:p>
            <a:pPr marL="342900" indent="-342900">
              <a:spcBef>
                <a:spcPct val="20000"/>
              </a:spcBef>
              <a:buClr>
                <a:schemeClr val="accent1"/>
              </a:buClr>
              <a:buSzPct val="75000"/>
              <a:buFont typeface="Monotype Sorts" pitchFamily="2" charset="2"/>
              <a:buChar char="n"/>
            </a:pPr>
            <a:r>
              <a:rPr lang="en-US">
                <a:effectLst>
                  <a:outerShdw blurRad="38100" dist="38100" dir="2700000" algn="tl">
                    <a:srgbClr val="000000"/>
                  </a:outerShdw>
                </a:effectLst>
              </a:rPr>
              <a:t>63  Death of  family member</a:t>
            </a:r>
          </a:p>
          <a:p>
            <a:pPr marL="342900" indent="-342900">
              <a:spcBef>
                <a:spcPct val="20000"/>
              </a:spcBef>
              <a:buClr>
                <a:schemeClr val="accent1"/>
              </a:buClr>
              <a:buSzPct val="75000"/>
              <a:buFont typeface="Monotype Sorts" pitchFamily="2" charset="2"/>
              <a:buChar char="n"/>
            </a:pPr>
            <a:r>
              <a:rPr lang="en-US">
                <a:effectLst>
                  <a:outerShdw blurRad="38100" dist="38100" dir="2700000" algn="tl">
                    <a:srgbClr val="000000"/>
                  </a:outerShdw>
                </a:effectLst>
              </a:rPr>
              <a:t>53  Personal injury or illness</a:t>
            </a:r>
          </a:p>
          <a:p>
            <a:pPr marL="342900" indent="-342900">
              <a:spcBef>
                <a:spcPct val="20000"/>
              </a:spcBef>
              <a:buClr>
                <a:schemeClr val="accent1"/>
              </a:buClr>
              <a:buSzPct val="75000"/>
              <a:buFont typeface="Monotype Sorts" pitchFamily="2" charset="2"/>
              <a:buChar char="n"/>
            </a:pPr>
            <a:r>
              <a:rPr lang="en-US">
                <a:effectLst>
                  <a:outerShdw blurRad="38100" dist="38100" dir="2700000" algn="tl">
                    <a:srgbClr val="000000"/>
                  </a:outerShdw>
                </a:effectLst>
              </a:rPr>
              <a:t>50  Marriage</a:t>
            </a:r>
          </a:p>
          <a:p>
            <a:pPr marL="342900" indent="-342900">
              <a:spcBef>
                <a:spcPct val="20000"/>
              </a:spcBef>
              <a:buClr>
                <a:schemeClr val="accent1"/>
              </a:buClr>
              <a:buSzPct val="75000"/>
              <a:buFont typeface="Monotype Sorts" pitchFamily="2" charset="2"/>
              <a:buChar char="n"/>
            </a:pPr>
            <a:r>
              <a:rPr lang="en-US">
                <a:effectLst>
                  <a:outerShdw blurRad="38100" dist="38100" dir="2700000" algn="tl">
                    <a:srgbClr val="000000"/>
                  </a:outerShdw>
                </a:effectLst>
              </a:rPr>
              <a:t>47  Fired at Work</a:t>
            </a:r>
          </a:p>
          <a:p>
            <a:pPr marL="342900" indent="-342900">
              <a:spcBef>
                <a:spcPct val="20000"/>
              </a:spcBef>
              <a:buClr>
                <a:schemeClr val="accent1"/>
              </a:buClr>
              <a:buSzPct val="75000"/>
              <a:buFont typeface="Monotype Sorts" pitchFamily="2" charset="2"/>
              <a:buChar char="n"/>
            </a:pPr>
            <a:r>
              <a:rPr lang="en-US">
                <a:effectLst>
                  <a:outerShdw blurRad="38100" dist="38100" dir="2700000" algn="tl">
                    <a:srgbClr val="000000"/>
                  </a:outerShdw>
                </a:effectLst>
              </a:rPr>
              <a:t>45  Marital Reconciliation</a:t>
            </a:r>
          </a:p>
          <a:p>
            <a:pPr marL="342900" indent="-342900">
              <a:spcBef>
                <a:spcPct val="20000"/>
              </a:spcBef>
              <a:buClr>
                <a:schemeClr val="accent1"/>
              </a:buClr>
              <a:buSzPct val="75000"/>
              <a:buFont typeface="Monotype Sorts" pitchFamily="2" charset="2"/>
              <a:buChar char="n"/>
            </a:pPr>
            <a:r>
              <a:rPr lang="en-US">
                <a:effectLst>
                  <a:outerShdw blurRad="38100" dist="38100" dir="2700000" algn="tl">
                    <a:srgbClr val="000000"/>
                  </a:outerShdw>
                </a:effectLst>
              </a:rPr>
              <a:t>45  Retirement</a:t>
            </a:r>
          </a:p>
          <a:p>
            <a:pPr marL="342900" indent="-342900">
              <a:spcBef>
                <a:spcPct val="20000"/>
              </a:spcBef>
              <a:buClr>
                <a:schemeClr val="accent1"/>
              </a:buClr>
              <a:buSzPct val="75000"/>
              <a:buFont typeface="Monotype Sorts" pitchFamily="2" charset="2"/>
              <a:buChar char="n"/>
            </a:pPr>
            <a:r>
              <a:rPr lang="en-US">
                <a:effectLst>
                  <a:outerShdw blurRad="38100" dist="38100" dir="2700000" algn="tl">
                    <a:srgbClr val="000000"/>
                  </a:outerShdw>
                </a:effectLst>
              </a:rPr>
              <a:t>40  Pregnancy</a:t>
            </a:r>
          </a:p>
          <a:p>
            <a:pPr marL="342900" indent="-342900" eaLnBrk="1" hangingPunct="1">
              <a:spcBef>
                <a:spcPct val="20000"/>
              </a:spcBef>
              <a:buClr>
                <a:schemeClr val="accent1"/>
              </a:buClr>
              <a:buSzPct val="75000"/>
              <a:buFont typeface="Monotype Sorts" pitchFamily="2" charset="2"/>
              <a:buChar char="n"/>
            </a:pPr>
            <a:endParaRPr lang="en-US">
              <a:effectLst>
                <a:outerShdw blurRad="38100" dist="38100" dir="2700000" algn="tl">
                  <a:srgbClr val="000000"/>
                </a:outerShdw>
              </a:effectLst>
            </a:endParaRPr>
          </a:p>
        </p:txBody>
      </p:sp>
      <p:sp>
        <p:nvSpPr>
          <p:cNvPr id="59397" name="Rectangle 5"/>
          <p:cNvSpPr>
            <a:spLocks noChangeArrowheads="1"/>
          </p:cNvSpPr>
          <p:nvPr/>
        </p:nvSpPr>
        <p:spPr bwMode="auto">
          <a:xfrm>
            <a:off x="4800600" y="1371600"/>
            <a:ext cx="4343400" cy="4114800"/>
          </a:xfrm>
          <a:prstGeom prst="rect">
            <a:avLst/>
          </a:prstGeom>
          <a:noFill/>
          <a:ln w="12699">
            <a:noFill/>
            <a:miter lim="800000"/>
            <a:headEnd/>
            <a:tailEnd/>
          </a:ln>
          <a:effectLst/>
        </p:spPr>
        <p:txBody>
          <a:bodyPr lIns="90488" tIns="44450" rIns="90488" bIns="44450"/>
          <a:lstStyle/>
          <a:p>
            <a:pPr marL="342900" indent="-342900">
              <a:spcBef>
                <a:spcPct val="20000"/>
              </a:spcBef>
            </a:pPr>
            <a:r>
              <a:rPr lang="en-US"/>
              <a:t>25	 Change in living conditions</a:t>
            </a:r>
          </a:p>
          <a:p>
            <a:pPr marL="342900" indent="-342900">
              <a:spcBef>
                <a:spcPct val="20000"/>
              </a:spcBef>
            </a:pPr>
            <a:r>
              <a:rPr lang="en-US"/>
              <a:t>24	 Revision of personal habits</a:t>
            </a:r>
          </a:p>
          <a:p>
            <a:pPr marL="342900" indent="-342900">
              <a:spcBef>
                <a:spcPct val="20000"/>
              </a:spcBef>
            </a:pPr>
            <a:r>
              <a:rPr lang="en-US"/>
              <a:t>23 Trouble with boss</a:t>
            </a:r>
          </a:p>
          <a:p>
            <a:pPr marL="342900" indent="-342900">
              <a:spcBef>
                <a:spcPct val="20000"/>
              </a:spcBef>
            </a:pPr>
            <a:r>
              <a:rPr lang="en-US"/>
              <a:t>20 Change in work hours</a:t>
            </a:r>
          </a:p>
          <a:p>
            <a:pPr marL="342900" indent="-342900">
              <a:spcBef>
                <a:spcPct val="20000"/>
              </a:spcBef>
            </a:pPr>
            <a:r>
              <a:rPr lang="en-US"/>
              <a:t>20	 Change in residence</a:t>
            </a:r>
          </a:p>
          <a:p>
            <a:pPr marL="342900" indent="-342900">
              <a:spcBef>
                <a:spcPct val="20000"/>
              </a:spcBef>
            </a:pPr>
            <a:r>
              <a:rPr lang="en-US"/>
              <a:t>19	 Change in recreation</a:t>
            </a:r>
          </a:p>
          <a:p>
            <a:pPr marL="342900" indent="-342900">
              <a:spcBef>
                <a:spcPct val="20000"/>
              </a:spcBef>
            </a:pPr>
            <a:r>
              <a:rPr lang="en-US"/>
              <a:t>19	 Change in church activities</a:t>
            </a:r>
          </a:p>
          <a:p>
            <a:pPr marL="342900" indent="-342900">
              <a:spcBef>
                <a:spcPct val="20000"/>
              </a:spcBef>
            </a:pPr>
            <a:r>
              <a:rPr lang="en-US"/>
              <a:t>18	 Change in social activities</a:t>
            </a:r>
          </a:p>
          <a:p>
            <a:pPr marL="342900" indent="-342900">
              <a:spcBef>
                <a:spcPct val="20000"/>
              </a:spcBef>
            </a:pPr>
            <a:r>
              <a:rPr lang="en-US"/>
              <a:t>17	 Personal loan</a:t>
            </a:r>
          </a:p>
          <a:p>
            <a:pPr marL="342900" indent="-342900">
              <a:spcBef>
                <a:spcPct val="20000"/>
              </a:spcBef>
            </a:pPr>
            <a:r>
              <a:rPr lang="en-US"/>
              <a:t>16	 Change in sleeping habits</a:t>
            </a:r>
          </a:p>
          <a:p>
            <a:pPr marL="342900" indent="-342900">
              <a:spcBef>
                <a:spcPct val="20000"/>
              </a:spcBef>
            </a:pPr>
            <a:r>
              <a:rPr lang="en-US"/>
              <a:t>13 Vacation</a:t>
            </a:r>
          </a:p>
          <a:p>
            <a:pPr marL="342900" indent="-342900">
              <a:spcBef>
                <a:spcPct val="20000"/>
              </a:spcBef>
            </a:pPr>
            <a:r>
              <a:rPr lang="en-US"/>
              <a:t>12 Christmas or Chanukah</a:t>
            </a:r>
          </a:p>
        </p:txBody>
      </p:sp>
      <p:sp>
        <p:nvSpPr>
          <p:cNvPr id="59398" name="Rectangle 6"/>
          <p:cNvSpPr>
            <a:spLocks noChangeArrowheads="1"/>
          </p:cNvSpPr>
          <p:nvPr/>
        </p:nvSpPr>
        <p:spPr bwMode="auto">
          <a:xfrm>
            <a:off x="457200" y="381000"/>
            <a:ext cx="7772400" cy="1143000"/>
          </a:xfrm>
          <a:prstGeom prst="rect">
            <a:avLst/>
          </a:prstGeom>
          <a:noFill/>
          <a:ln w="12699">
            <a:noFill/>
            <a:miter lim="800000"/>
            <a:headEnd/>
            <a:tailEnd/>
          </a:ln>
          <a:effectLst/>
        </p:spPr>
        <p:txBody>
          <a:bodyPr lIns="90488" tIns="44450" rIns="90488" bIns="44450" anchor="b"/>
          <a:lstStyle/>
          <a:p>
            <a:r>
              <a:rPr lang="en-US" sz="3600" i="1">
                <a:solidFill>
                  <a:schemeClr val="tx2"/>
                </a:solidFill>
                <a:effectLst>
                  <a:outerShdw blurRad="38100" dist="38100" dir="2700000" algn="tl">
                    <a:srgbClr val="000000"/>
                  </a:outerShdw>
                </a:effectLst>
              </a:rPr>
              <a:t>Social Readjustment Rating Scale</a:t>
            </a:r>
          </a:p>
          <a:p>
            <a:r>
              <a:rPr lang="en-US" sz="3600" b="1" i="1">
                <a:solidFill>
                  <a:schemeClr val="tx2"/>
                </a:solidFill>
                <a:effectLst>
                  <a:outerShdw blurRad="38100" dist="38100" dir="2700000" algn="tl">
                    <a:srgbClr val="000000"/>
                  </a:outerShdw>
                </a:effectLst>
              </a:rPr>
              <a:t>Measure of Stress</a:t>
            </a:r>
            <a:endParaRPr lang="en-US" sz="4400" b="1" i="1">
              <a:solidFill>
                <a:schemeClr val="tx2"/>
              </a:solidFill>
              <a:effectLst>
                <a:outerShdw blurRad="38100" dist="38100" dir="2700000" algn="tl">
                  <a:srgbClr val="000000"/>
                </a:outerShdw>
              </a:effectLst>
            </a:endParaRPr>
          </a:p>
        </p:txBody>
      </p:sp>
    </p:spTree>
  </p:cSld>
  <p:clrMapOvr>
    <a:masterClrMapping/>
  </p:clrMapOvr>
  <p:transition>
    <p:cover dir="l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a:t>Stress Management and Immune Functioning</a:t>
            </a:r>
          </a:p>
        </p:txBody>
      </p:sp>
      <p:sp>
        <p:nvSpPr>
          <p:cNvPr id="73731" name="AutoShape 3"/>
          <p:cNvSpPr>
            <a:spLocks noGrp="1" noChangeAspect="1" noChangeArrowheads="1"/>
          </p:cNvSpPr>
          <p:nvPr>
            <p:ph type="body" idx="1"/>
          </p:nvPr>
        </p:nvSpPr>
        <p:spPr/>
        <p:txBody>
          <a:bodyPr/>
          <a:lstStyle/>
          <a:p>
            <a:r>
              <a:rPr lang="en-US" i="1"/>
              <a:t>Psychotherapy and Psychosomatics</a:t>
            </a:r>
            <a:r>
              <a:rPr lang="en-US"/>
              <a:t> Sept. 2003</a:t>
            </a:r>
          </a:p>
          <a:p>
            <a:r>
              <a:rPr lang="en-US"/>
              <a:t>43 Alzheimer caregivers, 27 similar age controls.</a:t>
            </a:r>
          </a:p>
          <a:p>
            <a:r>
              <a:rPr lang="en-US"/>
              <a:t>8-week Stress Management program resulted in an increased immune response to flu vaccine.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685800" y="6248400"/>
            <a:ext cx="1905000" cy="457200"/>
          </a:xfrm>
          <a:prstGeom prst="rect">
            <a:avLst/>
          </a:prstGeom>
          <a:noFill/>
          <a:ln w="12700">
            <a:noFill/>
            <a:miter lim="800000"/>
            <a:headEnd/>
            <a:tailEnd/>
          </a:ln>
          <a:effectLst/>
        </p:spPr>
        <p:txBody>
          <a:bodyPr wrap="none" anchor="ctr"/>
          <a:lstStyle/>
          <a:p>
            <a:endParaRPr lang="en-US"/>
          </a:p>
        </p:txBody>
      </p:sp>
      <p:sp>
        <p:nvSpPr>
          <p:cNvPr id="34819" name="Rectangle 3"/>
          <p:cNvSpPr>
            <a:spLocks noChangeArrowheads="1"/>
          </p:cNvSpPr>
          <p:nvPr/>
        </p:nvSpPr>
        <p:spPr bwMode="auto">
          <a:xfrm>
            <a:off x="3124200" y="6248400"/>
            <a:ext cx="2895600" cy="457200"/>
          </a:xfrm>
          <a:prstGeom prst="rect">
            <a:avLst/>
          </a:prstGeom>
          <a:noFill/>
          <a:ln w="12700">
            <a:noFill/>
            <a:miter lim="800000"/>
            <a:headEnd/>
            <a:tailEnd/>
          </a:ln>
          <a:effectLst/>
        </p:spPr>
        <p:txBody>
          <a:bodyPr wrap="none" anchor="ctr"/>
          <a:lstStyle/>
          <a:p>
            <a:endParaRPr lang="en-US"/>
          </a:p>
        </p:txBody>
      </p:sp>
      <p:sp>
        <p:nvSpPr>
          <p:cNvPr id="34820" name="Rectangle 4"/>
          <p:cNvSpPr>
            <a:spLocks noGrp="1" noChangeArrowheads="1"/>
          </p:cNvSpPr>
          <p:nvPr>
            <p:ph type="title"/>
          </p:nvPr>
        </p:nvSpPr>
        <p:spPr>
          <a:noFill/>
          <a:ln/>
        </p:spPr>
        <p:txBody>
          <a:bodyPr/>
          <a:lstStyle/>
          <a:p>
            <a:r>
              <a:rPr lang="en-US"/>
              <a:t>Chronic stress and immune functioning</a:t>
            </a:r>
          </a:p>
        </p:txBody>
      </p:sp>
      <p:sp>
        <p:nvSpPr>
          <p:cNvPr id="34821" name="Rectangle 5"/>
          <p:cNvSpPr>
            <a:spLocks noGrp="1" noChangeArrowheads="1"/>
          </p:cNvSpPr>
          <p:nvPr>
            <p:ph type="body" idx="1"/>
          </p:nvPr>
        </p:nvSpPr>
        <p:spPr>
          <a:noFill/>
          <a:ln/>
        </p:spPr>
        <p:txBody>
          <a:bodyPr/>
          <a:lstStyle/>
          <a:p>
            <a:pPr>
              <a:buClr>
                <a:schemeClr val="accent1"/>
              </a:buClr>
            </a:pPr>
            <a:r>
              <a:rPr lang="en-US"/>
              <a:t>McKinnon et al (1989) reported fewer B cells. T cells and NK cells in Three Mile Island residents.</a:t>
            </a:r>
          </a:p>
          <a:p>
            <a:pPr>
              <a:buClr>
                <a:schemeClr val="accent1"/>
              </a:buClr>
            </a:pPr>
            <a:r>
              <a:rPr lang="en-US"/>
              <a:t>Arnetz et al. (1987) found reduced mitogen response in unemployed women in Sweden.</a:t>
            </a:r>
          </a:p>
          <a:p>
            <a:pPr>
              <a:buClr>
                <a:schemeClr val="accent1"/>
              </a:buClr>
            </a:pPr>
            <a:r>
              <a:rPr lang="en-US"/>
              <a:t>Kiecolt-Glaser et al. (1987) demonstrated lower levels of T cells in caregivers of Alzheimer’s patients.</a:t>
            </a:r>
          </a:p>
        </p:txBody>
      </p:sp>
    </p:spTree>
  </p:cSld>
  <p:clrMapOvr>
    <a:masterClrMapping/>
  </p:clrMapOvr>
  <p:transition>
    <p:cover dir="lu"/>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685800" y="6248400"/>
            <a:ext cx="1905000" cy="457200"/>
          </a:xfrm>
          <a:prstGeom prst="rect">
            <a:avLst/>
          </a:prstGeom>
          <a:noFill/>
          <a:ln w="12700">
            <a:noFill/>
            <a:miter lim="800000"/>
            <a:headEnd/>
            <a:tailEnd/>
          </a:ln>
          <a:effectLst/>
        </p:spPr>
        <p:txBody>
          <a:bodyPr wrap="none" anchor="ctr"/>
          <a:lstStyle/>
          <a:p>
            <a:endParaRPr lang="en-US"/>
          </a:p>
        </p:txBody>
      </p:sp>
      <p:sp>
        <p:nvSpPr>
          <p:cNvPr id="36867" name="Rectangle 3"/>
          <p:cNvSpPr>
            <a:spLocks noChangeArrowheads="1"/>
          </p:cNvSpPr>
          <p:nvPr/>
        </p:nvSpPr>
        <p:spPr bwMode="auto">
          <a:xfrm>
            <a:off x="3124200" y="6248400"/>
            <a:ext cx="2895600" cy="457200"/>
          </a:xfrm>
          <a:prstGeom prst="rect">
            <a:avLst/>
          </a:prstGeom>
          <a:noFill/>
          <a:ln w="12700">
            <a:noFill/>
            <a:miter lim="800000"/>
            <a:headEnd/>
            <a:tailEnd/>
          </a:ln>
          <a:effectLst/>
        </p:spPr>
        <p:txBody>
          <a:bodyPr wrap="none" anchor="ctr"/>
          <a:lstStyle/>
          <a:p>
            <a:endParaRPr lang="en-US"/>
          </a:p>
        </p:txBody>
      </p:sp>
      <p:sp>
        <p:nvSpPr>
          <p:cNvPr id="36868" name="Rectangle 4"/>
          <p:cNvSpPr>
            <a:spLocks noGrp="1" noChangeArrowheads="1"/>
          </p:cNvSpPr>
          <p:nvPr>
            <p:ph type="title"/>
          </p:nvPr>
        </p:nvSpPr>
        <p:spPr>
          <a:noFill/>
          <a:ln/>
        </p:spPr>
        <p:txBody>
          <a:bodyPr/>
          <a:lstStyle/>
          <a:p>
            <a:r>
              <a:rPr lang="en-US"/>
              <a:t>Caveat</a:t>
            </a:r>
          </a:p>
        </p:txBody>
      </p:sp>
      <p:sp>
        <p:nvSpPr>
          <p:cNvPr id="36869" name="Rectangle 5"/>
          <p:cNvSpPr>
            <a:spLocks noGrp="1" noChangeArrowheads="1"/>
          </p:cNvSpPr>
          <p:nvPr>
            <p:ph type="body" idx="1"/>
          </p:nvPr>
        </p:nvSpPr>
        <p:spPr>
          <a:noFill/>
          <a:ln/>
        </p:spPr>
        <p:txBody>
          <a:bodyPr/>
          <a:lstStyle/>
          <a:p>
            <a:pPr>
              <a:buClr>
                <a:schemeClr val="accent1"/>
              </a:buClr>
            </a:pPr>
            <a:r>
              <a:rPr lang="en-US"/>
              <a:t>Mechanisms not fully understood</a:t>
            </a:r>
          </a:p>
          <a:p>
            <a:pPr>
              <a:buClr>
                <a:schemeClr val="accent1"/>
              </a:buClr>
            </a:pPr>
            <a:r>
              <a:rPr lang="en-US"/>
              <a:t>The effect, while present, is often small</a:t>
            </a:r>
          </a:p>
          <a:p>
            <a:pPr>
              <a:buClr>
                <a:schemeClr val="accent1"/>
              </a:buClr>
            </a:pPr>
            <a:r>
              <a:rPr lang="en-US"/>
              <a:t>Research not always consistent</a:t>
            </a:r>
          </a:p>
          <a:p>
            <a:pPr>
              <a:buClr>
                <a:schemeClr val="accent1"/>
              </a:buClr>
            </a:pPr>
            <a:r>
              <a:rPr lang="en-US"/>
              <a:t>Stress doesn’t explain many illnesses</a:t>
            </a:r>
          </a:p>
        </p:txBody>
      </p:sp>
    </p:spTree>
  </p:cSld>
  <p:clrMapOvr>
    <a:masterClrMapping/>
  </p:clrMapOvr>
  <p:transition>
    <p:cover dir="lu"/>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a:t>AIDS</a:t>
            </a:r>
          </a:p>
        </p:txBody>
      </p:sp>
      <p:sp>
        <p:nvSpPr>
          <p:cNvPr id="66563" name="Rectangle 3"/>
          <p:cNvSpPr>
            <a:spLocks noGrp="1" noChangeArrowheads="1"/>
          </p:cNvSpPr>
          <p:nvPr>
            <p:ph type="body" idx="1"/>
          </p:nvPr>
        </p:nvSpPr>
        <p:spPr/>
        <p:txBody>
          <a:bodyPr/>
          <a:lstStyle/>
          <a:p>
            <a:r>
              <a:rPr lang="en-US"/>
              <a:t>Acquired immune deficiency syndrome</a:t>
            </a:r>
          </a:p>
          <a:p>
            <a:pPr lvl="1"/>
            <a:r>
              <a:rPr lang="en-US"/>
              <a:t>HIV virus attacks the immune system</a:t>
            </a:r>
          </a:p>
          <a:p>
            <a:pPr lvl="1"/>
            <a:r>
              <a:rPr lang="en-US"/>
              <a:t>AIDS patients suffer from a variety of opportunistic diseases.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US"/>
              <a:t>Autoimmune diseases</a:t>
            </a:r>
          </a:p>
        </p:txBody>
      </p:sp>
      <p:sp>
        <p:nvSpPr>
          <p:cNvPr id="102403" name="Rectangle 3"/>
          <p:cNvSpPr>
            <a:spLocks noGrp="1" noChangeArrowheads="1"/>
          </p:cNvSpPr>
          <p:nvPr>
            <p:ph type="body" idx="1"/>
          </p:nvPr>
        </p:nvSpPr>
        <p:spPr/>
        <p:txBody>
          <a:bodyPr/>
          <a:lstStyle/>
          <a:p>
            <a:r>
              <a:rPr lang="en-US"/>
              <a:t>When the immune system attack the body.</a:t>
            </a:r>
          </a:p>
          <a:p>
            <a:pPr lvl="1"/>
            <a:endParaRPr lang="en-US"/>
          </a:p>
          <a:p>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en-US" sz="4000"/>
              <a:t>Systemic Lupus erythematosus</a:t>
            </a:r>
          </a:p>
        </p:txBody>
      </p:sp>
      <p:sp>
        <p:nvSpPr>
          <p:cNvPr id="104451" name="Rectangle 3"/>
          <p:cNvSpPr>
            <a:spLocks noGrp="1" noChangeArrowheads="1"/>
          </p:cNvSpPr>
          <p:nvPr>
            <p:ph type="body" idx="1"/>
          </p:nvPr>
        </p:nvSpPr>
        <p:spPr/>
        <p:txBody>
          <a:bodyPr/>
          <a:lstStyle/>
          <a:p>
            <a:r>
              <a:rPr lang="en-US"/>
              <a:t>Currently we cannot cure lupus. However, lupus can be effectively treated with drugs, and most people with the disease can lead active, healthy lives.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en-US" sz="4000" b="1"/>
              <a:t>Common Symptoms of Lupus</a:t>
            </a:r>
          </a:p>
        </p:txBody>
      </p:sp>
      <p:sp>
        <p:nvSpPr>
          <p:cNvPr id="103427" name="Rectangle 3"/>
          <p:cNvSpPr>
            <a:spLocks noGrp="1" noChangeArrowheads="1"/>
          </p:cNvSpPr>
          <p:nvPr>
            <p:ph type="body" idx="1"/>
          </p:nvPr>
        </p:nvSpPr>
        <p:spPr/>
        <p:txBody>
          <a:bodyPr/>
          <a:lstStyle/>
          <a:p>
            <a:pPr>
              <a:lnSpc>
                <a:spcPct val="80000"/>
              </a:lnSpc>
            </a:pPr>
            <a:endParaRPr lang="en-US" sz="2000"/>
          </a:p>
          <a:p>
            <a:pPr>
              <a:lnSpc>
                <a:spcPct val="80000"/>
              </a:lnSpc>
            </a:pPr>
            <a:r>
              <a:rPr lang="en-US" sz="2000"/>
              <a:t>Painful or swollen joints and muscle pain </a:t>
            </a:r>
          </a:p>
          <a:p>
            <a:pPr>
              <a:lnSpc>
                <a:spcPct val="80000"/>
              </a:lnSpc>
            </a:pPr>
            <a:r>
              <a:rPr lang="en-US" sz="2000"/>
              <a:t>Unexplained fever </a:t>
            </a:r>
          </a:p>
          <a:p>
            <a:pPr>
              <a:lnSpc>
                <a:spcPct val="80000"/>
              </a:lnSpc>
            </a:pPr>
            <a:r>
              <a:rPr lang="en-US" sz="2000"/>
              <a:t>Red rashes, most commonly on the face </a:t>
            </a:r>
          </a:p>
          <a:p>
            <a:pPr>
              <a:lnSpc>
                <a:spcPct val="80000"/>
              </a:lnSpc>
            </a:pPr>
            <a:r>
              <a:rPr lang="en-US" sz="2000"/>
              <a:t>Chest pain upon deep breathing </a:t>
            </a:r>
          </a:p>
          <a:p>
            <a:pPr>
              <a:lnSpc>
                <a:spcPct val="80000"/>
              </a:lnSpc>
            </a:pPr>
            <a:r>
              <a:rPr lang="en-US" sz="2000"/>
              <a:t>Unusual loss of hair </a:t>
            </a:r>
          </a:p>
          <a:p>
            <a:pPr>
              <a:lnSpc>
                <a:spcPct val="80000"/>
              </a:lnSpc>
            </a:pPr>
            <a:r>
              <a:rPr lang="en-US" sz="2000"/>
              <a:t>Pale or purple fingers or toes from cold or stress (Raynaud's phenomenon) </a:t>
            </a:r>
          </a:p>
          <a:p>
            <a:pPr>
              <a:lnSpc>
                <a:spcPct val="80000"/>
              </a:lnSpc>
            </a:pPr>
            <a:r>
              <a:rPr lang="en-US" sz="2000"/>
              <a:t>Sensitivity to the sun </a:t>
            </a:r>
          </a:p>
          <a:p>
            <a:pPr>
              <a:lnSpc>
                <a:spcPct val="80000"/>
              </a:lnSpc>
            </a:pPr>
            <a:r>
              <a:rPr lang="en-US" sz="2000"/>
              <a:t>Swelling (edema) in legs or around eyes </a:t>
            </a:r>
          </a:p>
          <a:p>
            <a:pPr>
              <a:lnSpc>
                <a:spcPct val="80000"/>
              </a:lnSpc>
            </a:pPr>
            <a:r>
              <a:rPr lang="en-US" sz="2000"/>
              <a:t>Mouth ulcers </a:t>
            </a:r>
          </a:p>
          <a:p>
            <a:pPr>
              <a:lnSpc>
                <a:spcPct val="80000"/>
              </a:lnSpc>
            </a:pPr>
            <a:r>
              <a:rPr lang="en-US" sz="2000"/>
              <a:t>Swollen glands </a:t>
            </a:r>
          </a:p>
          <a:p>
            <a:pPr>
              <a:lnSpc>
                <a:spcPct val="80000"/>
              </a:lnSpc>
            </a:pPr>
            <a:r>
              <a:rPr lang="en-US" sz="2000"/>
              <a:t>Extreme fatigue</a:t>
            </a:r>
          </a:p>
          <a:p>
            <a:pPr>
              <a:lnSpc>
                <a:spcPct val="80000"/>
              </a:lnSpc>
            </a:pPr>
            <a:endParaRPr lang="en-US" sz="200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en-US"/>
              <a:t>Causes of lupus</a:t>
            </a:r>
          </a:p>
        </p:txBody>
      </p:sp>
      <p:sp>
        <p:nvSpPr>
          <p:cNvPr id="105475" name="Rectangle 3"/>
          <p:cNvSpPr>
            <a:spLocks noGrp="1" noChangeArrowheads="1"/>
          </p:cNvSpPr>
          <p:nvPr>
            <p:ph type="body" idx="1"/>
          </p:nvPr>
        </p:nvSpPr>
        <p:spPr/>
        <p:txBody>
          <a:bodyPr/>
          <a:lstStyle/>
          <a:p>
            <a:r>
              <a:rPr lang="en-US"/>
              <a:t>Scientists believe that genes alone do not determine who gets lupus and that other factors also play a role. Some of the factors scientists are studying include sunlight, stress, certain drugs, and infectious agents such as viruses.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en-US"/>
              <a:t>Rheumatoid arthritis</a:t>
            </a:r>
          </a:p>
        </p:txBody>
      </p:sp>
      <p:sp>
        <p:nvSpPr>
          <p:cNvPr id="106499" name="Rectangle 3"/>
          <p:cNvSpPr>
            <a:spLocks noGrp="1" noChangeArrowheads="1"/>
          </p:cNvSpPr>
          <p:nvPr>
            <p:ph type="body" idx="1"/>
          </p:nvPr>
        </p:nvSpPr>
        <p:spPr/>
        <p:txBody>
          <a:bodyPr/>
          <a:lstStyle/>
          <a:p>
            <a:r>
              <a:rPr lang="en-US"/>
              <a:t>Rheumatoid arthritis (rue-ma-TOYD arth-write-tis) is a chronic disease, mainly characterized by inflammation of the lining, or synovium, of the joints. It can lead to long-term joint damage, resulting in chronic pain, loss of function and disability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en-US"/>
              <a:t>Rheumatoid arthritis</a:t>
            </a:r>
          </a:p>
        </p:txBody>
      </p:sp>
      <p:sp>
        <p:nvSpPr>
          <p:cNvPr id="108547" name="Rectangle 3"/>
          <p:cNvSpPr>
            <a:spLocks noGrp="1" noChangeArrowheads="1"/>
          </p:cNvSpPr>
          <p:nvPr>
            <p:ph type="body" idx="1"/>
          </p:nvPr>
        </p:nvSpPr>
        <p:spPr/>
        <p:txBody>
          <a:bodyPr/>
          <a:lstStyle/>
          <a:p>
            <a:r>
              <a:rPr lang="en-US"/>
              <a:t>RA is a systemic disease, which means it can affect other organs in the body. </a:t>
            </a:r>
          </a:p>
          <a:p>
            <a:r>
              <a:rPr lang="en-US"/>
              <a:t>RA is a chronic disease meaning that it continues indefinitely and may not go away.</a:t>
            </a:r>
          </a:p>
          <a:p>
            <a:r>
              <a:rPr lang="en-US"/>
              <a:t>  Studies have shown that early aggressive treatment of RA can limit joint damage.</a:t>
            </a:r>
          </a:p>
          <a:p>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ChangeArrowheads="1"/>
          </p:cNvSpPr>
          <p:nvPr/>
        </p:nvSpPr>
        <p:spPr bwMode="auto">
          <a:xfrm>
            <a:off x="685800" y="6248400"/>
            <a:ext cx="1905000" cy="457200"/>
          </a:xfrm>
          <a:prstGeom prst="rect">
            <a:avLst/>
          </a:prstGeom>
          <a:noFill/>
          <a:ln w="12699">
            <a:noFill/>
            <a:miter lim="800000"/>
            <a:headEnd/>
            <a:tailEnd/>
          </a:ln>
          <a:effectLst/>
        </p:spPr>
        <p:txBody>
          <a:bodyPr wrap="none" anchor="ctr"/>
          <a:lstStyle/>
          <a:p>
            <a:endParaRPr lang="en-US"/>
          </a:p>
        </p:txBody>
      </p:sp>
      <p:sp>
        <p:nvSpPr>
          <p:cNvPr id="60419" name="Rectangle 3"/>
          <p:cNvSpPr>
            <a:spLocks noChangeArrowheads="1"/>
          </p:cNvSpPr>
          <p:nvPr/>
        </p:nvSpPr>
        <p:spPr bwMode="auto">
          <a:xfrm>
            <a:off x="3124200" y="6248400"/>
            <a:ext cx="2895600" cy="457200"/>
          </a:xfrm>
          <a:prstGeom prst="rect">
            <a:avLst/>
          </a:prstGeom>
          <a:noFill/>
          <a:ln w="12699">
            <a:noFill/>
            <a:miter lim="800000"/>
            <a:headEnd/>
            <a:tailEnd/>
          </a:ln>
          <a:effectLst/>
        </p:spPr>
        <p:txBody>
          <a:bodyPr wrap="none" anchor="ctr"/>
          <a:lstStyle/>
          <a:p>
            <a:endParaRPr lang="en-US"/>
          </a:p>
        </p:txBody>
      </p:sp>
      <p:sp>
        <p:nvSpPr>
          <p:cNvPr id="60420" name="Rectangle 4"/>
          <p:cNvSpPr>
            <a:spLocks noGrp="1" noChangeArrowheads="1"/>
          </p:cNvSpPr>
          <p:nvPr>
            <p:ph type="title"/>
          </p:nvPr>
        </p:nvSpPr>
        <p:spPr>
          <a:xfrm>
            <a:off x="533400" y="228600"/>
            <a:ext cx="7772400" cy="1143000"/>
          </a:xfrm>
          <a:noFill/>
          <a:ln/>
        </p:spPr>
        <p:txBody>
          <a:bodyPr anchor="b"/>
          <a:lstStyle/>
          <a:p>
            <a:r>
              <a:rPr lang="en-US"/>
              <a:t>More stress=more illness</a:t>
            </a:r>
          </a:p>
        </p:txBody>
      </p:sp>
      <p:graphicFrame>
        <p:nvGraphicFramePr>
          <p:cNvPr id="60421" name="Object 5">
            <a:hlinkClick r:id="" action="ppaction://ole?verb=0"/>
          </p:cNvPr>
          <p:cNvGraphicFramePr>
            <a:graphicFrameLocks/>
          </p:cNvGraphicFramePr>
          <p:nvPr/>
        </p:nvGraphicFramePr>
        <p:xfrm>
          <a:off x="195263" y="608013"/>
          <a:ext cx="8688387" cy="5926137"/>
        </p:xfrm>
        <a:graphic>
          <a:graphicData uri="http://schemas.openxmlformats.org/presentationml/2006/ole">
            <mc:AlternateContent xmlns:mc="http://schemas.openxmlformats.org/markup-compatibility/2006">
              <mc:Choice xmlns:v="urn:schemas-microsoft-com:vml" Requires="v">
                <p:oleObj spid="_x0000_s60425" name="Chart" r:id="rId4" imgW="8659440" imgH="5896440" progId="MSGraph.Chart.8">
                  <p:embed followColorScheme="full"/>
                </p:oleObj>
              </mc:Choice>
              <mc:Fallback>
                <p:oleObj name="Chart" r:id="rId4" imgW="8659440" imgH="5896440" progId="MSGraph.Chart.8">
                  <p:embed followColorScheme="full"/>
                  <p:pic>
                    <p:nvPicPr>
                      <p:cNvPr id="0" name="Picture 5"/>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5263" y="608013"/>
                        <a:ext cx="8688387" cy="5926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0422" name="Text Box 6"/>
          <p:cNvSpPr txBox="1">
            <a:spLocks noChangeArrowheads="1"/>
          </p:cNvSpPr>
          <p:nvPr/>
        </p:nvSpPr>
        <p:spPr bwMode="auto">
          <a:xfrm>
            <a:off x="1371600" y="2286000"/>
            <a:ext cx="3200400" cy="822325"/>
          </a:xfrm>
          <a:prstGeom prst="rect">
            <a:avLst/>
          </a:prstGeom>
          <a:noFill/>
          <a:ln w="12700">
            <a:noFill/>
            <a:miter lim="800000"/>
            <a:headEnd/>
            <a:tailEnd/>
          </a:ln>
          <a:effectLst/>
        </p:spPr>
        <p:txBody>
          <a:bodyPr>
            <a:spAutoFit/>
          </a:bodyPr>
          <a:lstStyle/>
          <a:p>
            <a:pPr>
              <a:spcBef>
                <a:spcPct val="50000"/>
              </a:spcBef>
            </a:pPr>
            <a:r>
              <a:rPr lang="en-US" b="1">
                <a:solidFill>
                  <a:schemeClr val="bg1"/>
                </a:solidFill>
              </a:rPr>
              <a:t>Percent of people with illness</a:t>
            </a:r>
          </a:p>
        </p:txBody>
      </p:sp>
    </p:spTree>
  </p:cSld>
  <p:clrMapOvr>
    <a:masterClrMapping/>
  </p:clrMapOvr>
  <p:transition>
    <p:cover dir="lu"/>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en-US"/>
              <a:t>Multiple sclerosis</a:t>
            </a:r>
          </a:p>
        </p:txBody>
      </p:sp>
      <p:sp>
        <p:nvSpPr>
          <p:cNvPr id="107523" name="Rectangle 3"/>
          <p:cNvSpPr>
            <a:spLocks noGrp="1" noChangeArrowheads="1"/>
          </p:cNvSpPr>
          <p:nvPr>
            <p:ph type="body" idx="1"/>
          </p:nvPr>
        </p:nvSpPr>
        <p:spPr/>
        <p:txBody>
          <a:bodyPr/>
          <a:lstStyle/>
          <a:p>
            <a:r>
              <a:rPr lang="en-US"/>
              <a:t>MS is thought to be an autoimmune disease that affects the central nervous system (CNS). </a:t>
            </a:r>
          </a:p>
          <a:p>
            <a:r>
              <a:rPr lang="en-US"/>
              <a:t>The CNS consists of the brain, spinal cord, and the optic nerves. </a:t>
            </a:r>
          </a:p>
          <a:p>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r>
              <a:rPr lang="en-US"/>
              <a:t>Multiple sclerosis</a:t>
            </a:r>
          </a:p>
        </p:txBody>
      </p:sp>
      <p:sp>
        <p:nvSpPr>
          <p:cNvPr id="109571" name="Rectangle 3"/>
          <p:cNvSpPr>
            <a:spLocks noGrp="1" noChangeArrowheads="1"/>
          </p:cNvSpPr>
          <p:nvPr>
            <p:ph type="body" idx="1"/>
          </p:nvPr>
        </p:nvSpPr>
        <p:spPr/>
        <p:txBody>
          <a:bodyPr/>
          <a:lstStyle/>
          <a:p>
            <a:r>
              <a:rPr lang="en-US"/>
              <a:t>Surrounding and protecting the nerve fibers of the CNS is a fatty tissue called myelin, which helps nerve fibers conduct electrical impulses. </a:t>
            </a:r>
          </a:p>
          <a:p>
            <a:r>
              <a:rPr lang="en-US"/>
              <a:t>In MS, myelin is lost in multiple areas, leaving scar tissue called sclerosis.</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r>
              <a:rPr lang="en-US"/>
              <a:t>Multiple sclerosis</a:t>
            </a:r>
          </a:p>
        </p:txBody>
      </p:sp>
      <p:sp>
        <p:nvSpPr>
          <p:cNvPr id="110595" name="Rectangle 3"/>
          <p:cNvSpPr>
            <a:spLocks noGrp="1" noChangeArrowheads="1"/>
          </p:cNvSpPr>
          <p:nvPr>
            <p:ph type="body" idx="1"/>
          </p:nvPr>
        </p:nvSpPr>
        <p:spPr/>
        <p:txBody>
          <a:bodyPr/>
          <a:lstStyle/>
          <a:p>
            <a:pPr>
              <a:lnSpc>
                <a:spcPct val="80000"/>
              </a:lnSpc>
            </a:pPr>
            <a:r>
              <a:rPr lang="en-US" sz="2800"/>
              <a:t>MS is a chronic, unpredictable neurological disease that affects the central nervous system.</a:t>
            </a:r>
          </a:p>
          <a:p>
            <a:pPr>
              <a:lnSpc>
                <a:spcPct val="80000"/>
              </a:lnSpc>
            </a:pPr>
            <a:r>
              <a:rPr lang="en-US" sz="2800"/>
              <a:t>MS is </a:t>
            </a:r>
            <a:r>
              <a:rPr lang="en-US" sz="2800" b="1"/>
              <a:t>not</a:t>
            </a:r>
            <a:r>
              <a:rPr lang="en-US" sz="2800"/>
              <a:t> contagious and is not directly inherited. </a:t>
            </a:r>
          </a:p>
          <a:p>
            <a:pPr>
              <a:lnSpc>
                <a:spcPct val="80000"/>
              </a:lnSpc>
            </a:pPr>
            <a:r>
              <a:rPr lang="en-US" sz="2800"/>
              <a:t>Most people with MS have a normal or near-normal life expectancy.</a:t>
            </a:r>
          </a:p>
          <a:p>
            <a:pPr>
              <a:lnSpc>
                <a:spcPct val="80000"/>
              </a:lnSpc>
            </a:pPr>
            <a:r>
              <a:rPr lang="en-US" sz="2800"/>
              <a:t>The majority of people with MS do </a:t>
            </a:r>
            <a:r>
              <a:rPr lang="en-US" sz="2800" b="1"/>
              <a:t>not</a:t>
            </a:r>
            <a:r>
              <a:rPr lang="en-US" sz="2800"/>
              <a:t> become severely disabled.</a:t>
            </a:r>
          </a:p>
          <a:p>
            <a:pPr>
              <a:lnSpc>
                <a:spcPct val="80000"/>
              </a:lnSpc>
            </a:pPr>
            <a:r>
              <a:rPr lang="en-US" sz="2800"/>
              <a:t>There is no cure for MS yet, but drugs can help slow the course and/or symptoms in some patients.</a:t>
            </a:r>
            <a:br>
              <a:rPr lang="en-US" sz="2800"/>
            </a:br>
            <a:endParaRPr lang="en-US" sz="280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a:t>Illnesses exacerbated by stress</a:t>
            </a:r>
          </a:p>
        </p:txBody>
      </p:sp>
      <p:sp>
        <p:nvSpPr>
          <p:cNvPr id="63491" name="Rectangle 3"/>
          <p:cNvSpPr>
            <a:spLocks noGrp="1" noChangeArrowheads="1"/>
          </p:cNvSpPr>
          <p:nvPr>
            <p:ph type="body" idx="1"/>
          </p:nvPr>
        </p:nvSpPr>
        <p:spPr/>
        <p:txBody>
          <a:bodyPr/>
          <a:lstStyle/>
          <a:p>
            <a:r>
              <a:rPr lang="en-US"/>
              <a:t>Cardiovascular disease</a:t>
            </a:r>
          </a:p>
          <a:p>
            <a:r>
              <a:rPr lang="en-US"/>
              <a:t>Diabetes</a:t>
            </a:r>
          </a:p>
          <a:p>
            <a:r>
              <a:rPr lang="en-US"/>
              <a:t>Asthma</a:t>
            </a:r>
          </a:p>
          <a:p>
            <a:r>
              <a:rPr lang="en-US"/>
              <a:t>Rheumatoid arthritis</a:t>
            </a:r>
          </a:p>
          <a:p>
            <a:r>
              <a:rPr lang="en-US"/>
              <a:t>Headaches</a:t>
            </a:r>
          </a:p>
          <a:p>
            <a:r>
              <a:rPr lang="en-US"/>
              <a:t>Infectious disease</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r>
              <a:rPr lang="en-US"/>
              <a:t>Diathesis-stress model</a:t>
            </a:r>
          </a:p>
        </p:txBody>
      </p:sp>
      <p:sp>
        <p:nvSpPr>
          <p:cNvPr id="111619" name="Rectangle 3"/>
          <p:cNvSpPr>
            <a:spLocks noGrp="1" noChangeArrowheads="1"/>
          </p:cNvSpPr>
          <p:nvPr>
            <p:ph type="body" sz="half" idx="1"/>
          </p:nvPr>
        </p:nvSpPr>
        <p:spPr/>
        <p:txBody>
          <a:bodyPr/>
          <a:lstStyle/>
          <a:p>
            <a:r>
              <a:rPr lang="en-US" sz="2800"/>
              <a:t>Two factors necessary to produce illness:</a:t>
            </a:r>
          </a:p>
          <a:p>
            <a:pPr lvl="1"/>
            <a:r>
              <a:rPr lang="en-US" sz="2400"/>
              <a:t>A predisposition or diathesis is inherited</a:t>
            </a:r>
          </a:p>
          <a:p>
            <a:pPr lvl="1"/>
            <a:r>
              <a:rPr lang="en-US" sz="2400"/>
              <a:t>Presence of environmental stressors</a:t>
            </a:r>
          </a:p>
        </p:txBody>
      </p:sp>
      <p:sp>
        <p:nvSpPr>
          <p:cNvPr id="111620" name="Rectangle 4"/>
          <p:cNvSpPr>
            <a:spLocks noGrp="1" noChangeArrowheads="1"/>
          </p:cNvSpPr>
          <p:nvPr>
            <p:ph type="clipArt" sz="half" idx="2"/>
          </p:nvPr>
        </p:nvSpPr>
        <p:spPr/>
      </p:sp>
      <p:pic>
        <p:nvPicPr>
          <p:cNvPr id="111621" name="Picture 5" descr="stress_at_work_s"/>
          <p:cNvPicPr>
            <a:picLocks noChangeAspect="1" noChangeArrowheads="1"/>
          </p:cNvPicPr>
          <p:nvPr/>
        </p:nvPicPr>
        <p:blipFill>
          <a:blip r:embed="rId3" cstate="print"/>
          <a:srcRect/>
          <a:stretch>
            <a:fillRect/>
          </a:stretch>
        </p:blipFill>
        <p:spPr bwMode="auto">
          <a:xfrm>
            <a:off x="4724400" y="2133600"/>
            <a:ext cx="3733800" cy="3733800"/>
          </a:xfrm>
          <a:prstGeom prst="rect">
            <a:avLst/>
          </a:prstGeom>
          <a:noFill/>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r>
              <a:rPr lang="en-US"/>
              <a:t>Ulcers</a:t>
            </a:r>
          </a:p>
        </p:txBody>
      </p:sp>
      <p:sp>
        <p:nvSpPr>
          <p:cNvPr id="112643" name="Rectangle 3"/>
          <p:cNvSpPr>
            <a:spLocks noGrp="1" noChangeArrowheads="1"/>
          </p:cNvSpPr>
          <p:nvPr>
            <p:ph type="body" idx="1"/>
          </p:nvPr>
        </p:nvSpPr>
        <p:spPr/>
        <p:txBody>
          <a:bodyPr/>
          <a:lstStyle/>
          <a:p>
            <a:r>
              <a:rPr lang="en-US"/>
              <a:t>An example of diathesis-stress where the diathesis is infection by bacterium </a:t>
            </a:r>
            <a:r>
              <a:rPr lang="en-US" i="1"/>
              <a:t>H. pylori</a:t>
            </a:r>
            <a:r>
              <a:rPr lang="en-US"/>
              <a:t>.</a:t>
            </a:r>
          </a:p>
          <a:p>
            <a:r>
              <a:rPr lang="en-US"/>
              <a:t>Most people infected with </a:t>
            </a:r>
            <a:r>
              <a:rPr lang="en-US" i="1"/>
              <a:t>H. pylori</a:t>
            </a:r>
            <a:r>
              <a:rPr lang="en-US"/>
              <a:t> do not develop ulcers</a:t>
            </a:r>
          </a:p>
          <a:p>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US"/>
              <a:t>Stress is mediated by perception</a:t>
            </a:r>
          </a:p>
        </p:txBody>
      </p:sp>
      <p:sp>
        <p:nvSpPr>
          <p:cNvPr id="64515" name="Rectangle 3"/>
          <p:cNvSpPr>
            <a:spLocks noGrp="1" noChangeArrowheads="1"/>
          </p:cNvSpPr>
          <p:nvPr>
            <p:ph type="body" idx="1"/>
          </p:nvPr>
        </p:nvSpPr>
        <p:spPr/>
        <p:txBody>
          <a:bodyPr/>
          <a:lstStyle/>
          <a:p>
            <a:r>
              <a:rPr lang="en-US"/>
              <a:t>People can manage stress</a:t>
            </a:r>
          </a:p>
          <a:p>
            <a:r>
              <a:rPr lang="en-US"/>
              <a:t>Stress management programs</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a:t>Stress management</a:t>
            </a:r>
          </a:p>
        </p:txBody>
      </p:sp>
      <p:sp>
        <p:nvSpPr>
          <p:cNvPr id="65539" name="Rectangle 3"/>
          <p:cNvSpPr>
            <a:spLocks noGrp="1" noChangeArrowheads="1"/>
          </p:cNvSpPr>
          <p:nvPr>
            <p:ph type="body" idx="1"/>
          </p:nvPr>
        </p:nvSpPr>
        <p:spPr/>
        <p:txBody>
          <a:bodyPr/>
          <a:lstStyle/>
          <a:p>
            <a:r>
              <a:rPr lang="en-US"/>
              <a:t>Change your body</a:t>
            </a:r>
          </a:p>
          <a:p>
            <a:r>
              <a:rPr lang="en-US"/>
              <a:t>Change your beliefs</a:t>
            </a:r>
          </a:p>
          <a:p>
            <a:r>
              <a:rPr lang="en-US"/>
              <a:t>Change your situation</a:t>
            </a:r>
          </a:p>
          <a:p>
            <a:r>
              <a:rPr lang="en-US"/>
              <a:t>Change your reaction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65539">
                                            <p:txEl>
                                              <p:pRg st="0" end="0"/>
                                            </p:txEl>
                                          </p:spTgt>
                                        </p:tgtEl>
                                        <p:attrNameLst>
                                          <p:attrName>style.visibility</p:attrName>
                                        </p:attrNameLst>
                                      </p:cBhvr>
                                      <p:to>
                                        <p:strVal val="visible"/>
                                      </p:to>
                                    </p:set>
                                    <p:anim calcmode="lin" valueType="num">
                                      <p:cBhvr additive="base">
                                        <p:cTn id="7" dur="500" fill="hold"/>
                                        <p:tgtEl>
                                          <p:spTgt spid="6553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655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65539">
                                            <p:txEl>
                                              <p:pRg st="1" end="1"/>
                                            </p:txEl>
                                          </p:spTgt>
                                        </p:tgtEl>
                                        <p:attrNameLst>
                                          <p:attrName>style.visibility</p:attrName>
                                        </p:attrNameLst>
                                      </p:cBhvr>
                                      <p:to>
                                        <p:strVal val="visible"/>
                                      </p:to>
                                    </p:set>
                                    <p:anim calcmode="lin" valueType="num">
                                      <p:cBhvr additive="base">
                                        <p:cTn id="13" dur="500" fill="hold"/>
                                        <p:tgtEl>
                                          <p:spTgt spid="6553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655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65539">
                                            <p:txEl>
                                              <p:pRg st="2" end="2"/>
                                            </p:txEl>
                                          </p:spTgt>
                                        </p:tgtEl>
                                        <p:attrNameLst>
                                          <p:attrName>style.visibility</p:attrName>
                                        </p:attrNameLst>
                                      </p:cBhvr>
                                      <p:to>
                                        <p:strVal val="visible"/>
                                      </p:to>
                                    </p:set>
                                    <p:anim calcmode="lin" valueType="num">
                                      <p:cBhvr additive="base">
                                        <p:cTn id="19" dur="500" fill="hold"/>
                                        <p:tgtEl>
                                          <p:spTgt spid="6553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655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65539">
                                            <p:txEl>
                                              <p:pRg st="3" end="3"/>
                                            </p:txEl>
                                          </p:spTgt>
                                        </p:tgtEl>
                                        <p:attrNameLst>
                                          <p:attrName>style.visibility</p:attrName>
                                        </p:attrNameLst>
                                      </p:cBhvr>
                                      <p:to>
                                        <p:strVal val="visible"/>
                                      </p:to>
                                    </p:set>
                                    <p:anim calcmode="lin" valueType="num">
                                      <p:cBhvr additive="base">
                                        <p:cTn id="25" dur="500" fill="hold"/>
                                        <p:tgtEl>
                                          <p:spTgt spid="65539">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6553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build="p"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8" name="Rectangle 4"/>
          <p:cNvSpPr>
            <a:spLocks noGrp="1" noChangeArrowheads="1"/>
          </p:cNvSpPr>
          <p:nvPr>
            <p:ph type="title"/>
          </p:nvPr>
        </p:nvSpPr>
        <p:spPr/>
        <p:txBody>
          <a:bodyPr/>
          <a:lstStyle/>
          <a:p>
            <a:r>
              <a:rPr lang="en-US"/>
              <a:t>Sleep deprivation</a:t>
            </a:r>
          </a:p>
        </p:txBody>
      </p:sp>
      <p:sp>
        <p:nvSpPr>
          <p:cNvPr id="67589" name="Rectangle 5"/>
          <p:cNvSpPr>
            <a:spLocks noGrp="1" noChangeArrowheads="1"/>
          </p:cNvSpPr>
          <p:nvPr>
            <p:ph type="body" idx="1"/>
          </p:nvPr>
        </p:nvSpPr>
        <p:spPr/>
        <p:txBody>
          <a:bodyPr/>
          <a:lstStyle/>
          <a:p>
            <a:r>
              <a:rPr lang="en-US"/>
              <a:t>People who do not get sufficient sleep often feel tired, anxious, drowsy, weary and fatigued.</a:t>
            </a:r>
          </a:p>
          <a:p>
            <a:r>
              <a:rPr lang="en-US"/>
              <a:t>The number of people effected has been estimated between 30% and 50% of the Population. </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i="1"/>
              <a:t>New York Times</a:t>
            </a:r>
            <a:r>
              <a:rPr lang="en-US"/>
              <a:t> Sleep</a:t>
            </a:r>
          </a:p>
        </p:txBody>
      </p:sp>
      <p:sp>
        <p:nvSpPr>
          <p:cNvPr id="68611" name="Rectangle 3"/>
          <p:cNvSpPr>
            <a:spLocks noGrp="1" noChangeArrowheads="1"/>
          </p:cNvSpPr>
          <p:nvPr>
            <p:ph type="body" idx="1"/>
          </p:nvPr>
        </p:nvSpPr>
        <p:spPr/>
        <p:txBody>
          <a:bodyPr/>
          <a:lstStyle/>
          <a:p>
            <a:pPr>
              <a:lnSpc>
                <a:spcPct val="90000"/>
              </a:lnSpc>
            </a:pPr>
            <a:r>
              <a:rPr lang="en-US">
                <a:cs typeface="Times New Roman" pitchFamily="18" charset="0"/>
              </a:rPr>
              <a:t> A researcher describes sleep-deprived teenagers as existing in a ''kind of gray cloud.'' </a:t>
            </a:r>
            <a:endParaRPr lang="en-US">
              <a:latin typeface="Arial Unicode MS" pitchFamily="34" charset="-128"/>
              <a:ea typeface="Arial Unicode MS" pitchFamily="34" charset="-128"/>
              <a:cs typeface="Arial Unicode MS" pitchFamily="34" charset="-128"/>
            </a:endParaRPr>
          </a:p>
          <a:p>
            <a:pPr>
              <a:lnSpc>
                <a:spcPct val="90000"/>
              </a:lnSpc>
            </a:pPr>
            <a:r>
              <a:rPr lang="en-US">
                <a:cs typeface="Times New Roman" pitchFamily="18" charset="0"/>
              </a:rPr>
              <a:t>''We just ignore these bad feelings from not enough sleep and get used to it,'' she said. </a:t>
            </a:r>
          </a:p>
          <a:p>
            <a:pPr>
              <a:lnSpc>
                <a:spcPct val="90000"/>
              </a:lnSpc>
            </a:pPr>
            <a:r>
              <a:rPr lang="en-US">
                <a:cs typeface="Times New Roman" pitchFamily="18" charset="0"/>
              </a:rPr>
              <a:t>''We forget what it's like to feel good, and how much more efficiently you can do things.''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a:t>More stress=more illness</a:t>
            </a:r>
          </a:p>
        </p:txBody>
      </p:sp>
      <p:sp>
        <p:nvSpPr>
          <p:cNvPr id="57347" name="Rectangle 3"/>
          <p:cNvSpPr>
            <a:spLocks noGrp="1" noChangeArrowheads="1"/>
          </p:cNvSpPr>
          <p:nvPr>
            <p:ph type="body" idx="1"/>
          </p:nvPr>
        </p:nvSpPr>
        <p:spPr/>
        <p:txBody>
          <a:bodyPr/>
          <a:lstStyle/>
          <a:p>
            <a:r>
              <a:rPr lang="en-US"/>
              <a:t>Stress does not influence disease in some mystic fashion.</a:t>
            </a:r>
          </a:p>
          <a:p>
            <a:r>
              <a:rPr lang="en-US"/>
              <a:t>The physiological status of the host is altered in some way. </a:t>
            </a:r>
          </a:p>
          <a:p>
            <a:pPr>
              <a:buFont typeface="Monotype Sorts" pitchFamily="2" charset="2"/>
              <a:buNone/>
            </a:pPr>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a:t>Lack of Sleep and Learning</a:t>
            </a:r>
          </a:p>
        </p:txBody>
      </p:sp>
      <p:sp>
        <p:nvSpPr>
          <p:cNvPr id="69635" name="Rectangle 3"/>
          <p:cNvSpPr>
            <a:spLocks noGrp="1" noChangeArrowheads="1"/>
          </p:cNvSpPr>
          <p:nvPr>
            <p:ph type="body" idx="1"/>
          </p:nvPr>
        </p:nvSpPr>
        <p:spPr/>
        <p:txBody>
          <a:bodyPr/>
          <a:lstStyle/>
          <a:p>
            <a:r>
              <a:rPr lang="en-US">
                <a:cs typeface="Times New Roman" pitchFamily="18" charset="0"/>
              </a:rPr>
              <a:t>Lack of sleep can interfere with learning:</a:t>
            </a:r>
          </a:p>
          <a:p>
            <a:pPr lvl="1"/>
            <a:r>
              <a:rPr lang="en-US">
                <a:cs typeface="Times New Roman" pitchFamily="18" charset="0"/>
              </a:rPr>
              <a:t> tired students have a hard time paying attention</a:t>
            </a:r>
          </a:p>
          <a:p>
            <a:pPr lvl="1"/>
            <a:r>
              <a:rPr lang="en-US">
                <a:cs typeface="Times New Roman" pitchFamily="18" charset="0"/>
              </a:rPr>
              <a:t>They may forget what they were taught because memory formation takes place partly during sleep. </a:t>
            </a:r>
            <a:endParaRPr lang="en-US">
              <a:latin typeface="Arial Unicode MS" pitchFamily="34" charset="-128"/>
              <a:ea typeface="Arial Unicode MS" pitchFamily="34" charset="-128"/>
              <a:cs typeface="Arial Unicode MS" pitchFamily="34" charset="-128"/>
            </a:endParaRPr>
          </a:p>
          <a:p>
            <a:r>
              <a:rPr lang="en-US"/>
              <a:t>“Also kids with less sleep tend to fall asleep in morning classes, which teachers hate.”</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4" name="Picture 6" descr="isabel"/>
          <p:cNvPicPr>
            <a:picLocks noChangeAspect="1" noChangeArrowheads="1"/>
          </p:cNvPicPr>
          <p:nvPr/>
        </p:nvPicPr>
        <p:blipFill>
          <a:blip r:embed="rId3" cstate="print"/>
          <a:srcRect l="5882"/>
          <a:stretch>
            <a:fillRect/>
          </a:stretch>
        </p:blipFill>
        <p:spPr bwMode="auto">
          <a:xfrm>
            <a:off x="0" y="-68263"/>
            <a:ext cx="9753600" cy="6994526"/>
          </a:xfrm>
          <a:prstGeom prst="rect">
            <a:avLst/>
          </a:prstGeom>
          <a:noFill/>
        </p:spPr>
      </p:pic>
      <p:sp>
        <p:nvSpPr>
          <p:cNvPr id="43013" name="Text Box 5"/>
          <p:cNvSpPr txBox="1">
            <a:spLocks noChangeArrowheads="1"/>
          </p:cNvSpPr>
          <p:nvPr/>
        </p:nvSpPr>
        <p:spPr bwMode="auto">
          <a:xfrm rot="1033693">
            <a:off x="381000" y="4495800"/>
            <a:ext cx="2133600" cy="519113"/>
          </a:xfrm>
          <a:prstGeom prst="rect">
            <a:avLst/>
          </a:prstGeom>
          <a:noFill/>
          <a:ln w="12700">
            <a:noFill/>
            <a:miter lim="800000"/>
            <a:headEnd/>
            <a:tailEnd/>
          </a:ln>
          <a:effectLst/>
        </p:spPr>
        <p:txBody>
          <a:bodyPr>
            <a:spAutoFit/>
          </a:bodyPr>
          <a:lstStyle/>
          <a:p>
            <a:pPr>
              <a:spcBef>
                <a:spcPct val="50000"/>
              </a:spcBef>
            </a:pPr>
            <a:r>
              <a:rPr lang="en-US" sz="2800" b="1">
                <a:solidFill>
                  <a:schemeClr val="accent2"/>
                </a:solidFill>
              </a:rPr>
              <a:t>The End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a:t>Immunosuppression</a:t>
            </a:r>
          </a:p>
        </p:txBody>
      </p:sp>
      <p:sp>
        <p:nvSpPr>
          <p:cNvPr id="58371" name="Rectangle 3"/>
          <p:cNvSpPr>
            <a:spLocks noGrp="1" noChangeArrowheads="1"/>
          </p:cNvSpPr>
          <p:nvPr>
            <p:ph type="body" idx="1"/>
          </p:nvPr>
        </p:nvSpPr>
        <p:spPr/>
        <p:txBody>
          <a:bodyPr/>
          <a:lstStyle/>
          <a:p>
            <a:r>
              <a:rPr lang="en-US"/>
              <a:t>Stress may cause a suppression in the immune system which may make it easier for foreign organisms to invade the body.</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t>Germs always present in our environment</a:t>
            </a:r>
          </a:p>
        </p:txBody>
      </p:sp>
      <p:sp>
        <p:nvSpPr>
          <p:cNvPr id="48131" name="Rectangle 3"/>
          <p:cNvSpPr>
            <a:spLocks noGrp="1" noChangeArrowheads="1"/>
          </p:cNvSpPr>
          <p:nvPr>
            <p:ph type="body" sz="half" idx="1"/>
          </p:nvPr>
        </p:nvSpPr>
        <p:spPr/>
        <p:txBody>
          <a:bodyPr/>
          <a:lstStyle/>
          <a:p>
            <a:r>
              <a:rPr lang="en-US" sz="2800"/>
              <a:t>Germ: A microorganism, especially a pathogen.</a:t>
            </a:r>
          </a:p>
          <a:p>
            <a:r>
              <a:rPr lang="en-US" sz="2800"/>
              <a:t>Pathogen: An agent that causes disease, especially a living microorganism such as a bacterium or fungus.</a:t>
            </a:r>
          </a:p>
        </p:txBody>
      </p:sp>
      <p:sp>
        <p:nvSpPr>
          <p:cNvPr id="48142" name="Text Box 14"/>
          <p:cNvSpPr txBox="1">
            <a:spLocks noChangeArrowheads="1"/>
          </p:cNvSpPr>
          <p:nvPr/>
        </p:nvSpPr>
        <p:spPr bwMode="auto">
          <a:xfrm>
            <a:off x="4953000" y="5029200"/>
            <a:ext cx="1295400" cy="366713"/>
          </a:xfrm>
          <a:prstGeom prst="rect">
            <a:avLst/>
          </a:prstGeom>
          <a:noFill/>
          <a:ln w="12700">
            <a:noFill/>
            <a:miter lim="800000"/>
            <a:headEnd/>
            <a:tailEnd/>
          </a:ln>
          <a:effectLst/>
        </p:spPr>
        <p:txBody>
          <a:bodyPr>
            <a:spAutoFit/>
          </a:bodyPr>
          <a:lstStyle/>
          <a:p>
            <a:pPr>
              <a:spcBef>
                <a:spcPct val="50000"/>
              </a:spcBef>
            </a:pPr>
            <a:r>
              <a:rPr lang="en-US" sz="1800"/>
              <a:t>Vorticella</a:t>
            </a:r>
          </a:p>
        </p:txBody>
      </p:sp>
      <p:pic>
        <p:nvPicPr>
          <p:cNvPr id="48144" name="Picture 16" descr="vortic">
            <a:hlinkClick r:id="rId3"/>
          </p:cNvPr>
          <p:cNvPicPr>
            <a:picLocks noGrp="1" noChangeAspect="1" noChangeArrowheads="1"/>
          </p:cNvPicPr>
          <p:nvPr>
            <p:ph type="clipArt" sz="half" idx="2"/>
          </p:nvPr>
        </p:nvPicPr>
        <p:blipFill>
          <a:blip r:embed="rId4" cstate="print"/>
          <a:srcRect/>
          <a:stretch>
            <a:fillRect/>
          </a:stretch>
        </p:blipFill>
        <p:spPr>
          <a:xfrm>
            <a:off x="4648200" y="2517775"/>
            <a:ext cx="3810000" cy="3041650"/>
          </a:xfrm>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endParaRPr lang="en-US"/>
          </a:p>
        </p:txBody>
      </p:sp>
      <p:sp>
        <p:nvSpPr>
          <p:cNvPr id="45059" name="Rectangle 3"/>
          <p:cNvSpPr>
            <a:spLocks noGrp="1" noChangeArrowheads="1"/>
          </p:cNvSpPr>
          <p:nvPr>
            <p:ph type="body" idx="1"/>
          </p:nvPr>
        </p:nvSpPr>
        <p:spPr/>
        <p:txBody>
          <a:bodyPr/>
          <a:lstStyle/>
          <a:p>
            <a:endParaRPr lang="en-US"/>
          </a:p>
        </p:txBody>
      </p:sp>
      <p:pic>
        <p:nvPicPr>
          <p:cNvPr id="45060" name="Picture 4" descr="roadkill"/>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45061" name="Text Box 5"/>
          <p:cNvSpPr txBox="1">
            <a:spLocks noChangeArrowheads="1"/>
          </p:cNvSpPr>
          <p:nvPr/>
        </p:nvSpPr>
        <p:spPr bwMode="auto">
          <a:xfrm>
            <a:off x="2286000" y="533400"/>
            <a:ext cx="4724400" cy="914400"/>
          </a:xfrm>
          <a:prstGeom prst="rect">
            <a:avLst/>
          </a:prstGeom>
          <a:noFill/>
          <a:ln w="12700">
            <a:noFill/>
            <a:miter lim="800000"/>
            <a:headEnd/>
            <a:tailEnd/>
          </a:ln>
          <a:effectLst/>
        </p:spPr>
        <p:txBody>
          <a:bodyPr>
            <a:spAutoFit/>
          </a:bodyPr>
          <a:lstStyle/>
          <a:p>
            <a:pPr>
              <a:spcBef>
                <a:spcPct val="50000"/>
              </a:spcBef>
            </a:pPr>
            <a:r>
              <a:rPr lang="en-US" sz="5400" b="1"/>
              <a:t>Road kill</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5" name="Picture 5" descr="10kckgut"/>
          <p:cNvPicPr>
            <a:picLocks noChangeAspect="1" noChangeArrowheads="1"/>
          </p:cNvPicPr>
          <p:nvPr/>
        </p:nvPicPr>
        <p:blipFill>
          <a:blip r:embed="rId3" cstate="print"/>
          <a:srcRect/>
          <a:stretch>
            <a:fillRect/>
          </a:stretch>
        </p:blipFill>
        <p:spPr bwMode="auto">
          <a:xfrm>
            <a:off x="0" y="1330325"/>
            <a:ext cx="9144000" cy="5527675"/>
          </a:xfrm>
          <a:prstGeom prst="rect">
            <a:avLst/>
          </a:prstGeom>
          <a:noFill/>
        </p:spPr>
      </p:pic>
      <p:sp>
        <p:nvSpPr>
          <p:cNvPr id="46086" name="Text Box 6"/>
          <p:cNvSpPr txBox="1">
            <a:spLocks noChangeArrowheads="1"/>
          </p:cNvSpPr>
          <p:nvPr/>
        </p:nvSpPr>
        <p:spPr bwMode="auto">
          <a:xfrm>
            <a:off x="762000" y="609600"/>
            <a:ext cx="7543800" cy="1431925"/>
          </a:xfrm>
          <a:prstGeom prst="rect">
            <a:avLst/>
          </a:prstGeom>
          <a:noFill/>
          <a:ln w="12700">
            <a:noFill/>
            <a:miter lim="800000"/>
            <a:headEnd/>
            <a:tailEnd/>
          </a:ln>
          <a:effectLst/>
        </p:spPr>
        <p:txBody>
          <a:bodyPr>
            <a:spAutoFit/>
          </a:bodyPr>
          <a:lstStyle/>
          <a:p>
            <a:pPr>
              <a:spcBef>
                <a:spcPct val="50000"/>
              </a:spcBef>
            </a:pPr>
            <a:r>
              <a:rPr lang="en-US" sz="4400">
                <a:solidFill>
                  <a:schemeClr val="tx2"/>
                </a:solidFill>
                <a:effectLst>
                  <a:outerShdw blurRad="38100" dist="38100" dir="2700000" algn="tl">
                    <a:srgbClr val="000000"/>
                  </a:outerShdw>
                </a:effectLst>
                <a:latin typeface="Arial" charset="0"/>
              </a:rPr>
              <a:t>Microorganisms on Chicken gut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oaring">
  <a:themeElements>
    <a:clrScheme name="">
      <a:dk1>
        <a:srgbClr val="000000"/>
      </a:dk1>
      <a:lt1>
        <a:srgbClr val="FFFFFF"/>
      </a:lt1>
      <a:dk2>
        <a:srgbClr val="0000FF"/>
      </a:dk2>
      <a:lt2>
        <a:srgbClr val="FFCC66"/>
      </a:lt2>
      <a:accent1>
        <a:srgbClr val="00FFFF"/>
      </a:accent1>
      <a:accent2>
        <a:srgbClr val="FFFF00"/>
      </a:accent2>
      <a:accent3>
        <a:srgbClr val="AAAAFF"/>
      </a:accent3>
      <a:accent4>
        <a:srgbClr val="DADADA"/>
      </a:accent4>
      <a:accent5>
        <a:srgbClr val="AAFFFF"/>
      </a:accent5>
      <a:accent6>
        <a:srgbClr val="E7E700"/>
      </a:accent6>
      <a:hlink>
        <a:srgbClr val="FF0033"/>
      </a:hlink>
      <a:folHlink>
        <a:srgbClr val="3366FF"/>
      </a:folHlink>
    </a:clrScheme>
    <a:fontScheme name="Soaring">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oaring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oaring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oaring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oaring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oaring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oaring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oaring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C:\MSOFFICE\Templates\Presentation Designs\Soaring.pot</Template>
  <TotalTime>46315247</TotalTime>
  <Pages>7755128</Pages>
  <Words>1942</Words>
  <Application>Microsoft Office PowerPoint</Application>
  <PresentationFormat>On-screen Show (4:3)</PresentationFormat>
  <Paragraphs>264</Paragraphs>
  <Slides>51</Slides>
  <Notes>51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53" baseType="lpstr">
      <vt:lpstr>Soaring</vt:lpstr>
      <vt:lpstr>Chart</vt:lpstr>
      <vt:lpstr>Stress and Disease</vt:lpstr>
      <vt:lpstr>Health Belief Model</vt:lpstr>
      <vt:lpstr>PowerPoint Presentation</vt:lpstr>
      <vt:lpstr>More stress=more illness</vt:lpstr>
      <vt:lpstr>More stress=more illness</vt:lpstr>
      <vt:lpstr>Immunosuppression</vt:lpstr>
      <vt:lpstr>Germs always present in our environment</vt:lpstr>
      <vt:lpstr>PowerPoint Presentation</vt:lpstr>
      <vt:lpstr>PowerPoint Presentation</vt:lpstr>
      <vt:lpstr>Immune system protects the body from attack</vt:lpstr>
      <vt:lpstr>Immune system identifies and eliminates (non-self) material.</vt:lpstr>
      <vt:lpstr>Psychoneuroimmunology</vt:lpstr>
      <vt:lpstr>Immune System Functioning</vt:lpstr>
      <vt:lpstr>Nonspecific Responses</vt:lpstr>
      <vt:lpstr>Immune system made up of Leukocytes</vt:lpstr>
      <vt:lpstr>Immunity</vt:lpstr>
      <vt:lpstr>Vaccination</vt:lpstr>
      <vt:lpstr>Types of Leukocytes</vt:lpstr>
      <vt:lpstr>Effects of stress on natural killer cell activity</vt:lpstr>
      <vt:lpstr>Natural Killer Cell Activity In stressed and non-stressed adults</vt:lpstr>
      <vt:lpstr>Psychological Stress and susceptibility to the common cold.</vt:lpstr>
      <vt:lpstr>Procedure</vt:lpstr>
      <vt:lpstr>Independent variable: Stress</vt:lpstr>
      <vt:lpstr>Dependent variables: cold symptoms &amp; infections</vt:lpstr>
      <vt:lpstr>Rates of infection following exposure to cold viruses</vt:lpstr>
      <vt:lpstr>Lung metastases in stressed versus non-stressed rats</vt:lpstr>
      <vt:lpstr>Number of lung metastases as a function of timing of stress</vt:lpstr>
      <vt:lpstr>Cortisol  </vt:lpstr>
      <vt:lpstr>Acute stressors and immune functioning</vt:lpstr>
      <vt:lpstr>Stress Management and Immune Functioning</vt:lpstr>
      <vt:lpstr>Chronic stress and immune functioning</vt:lpstr>
      <vt:lpstr>Caveat</vt:lpstr>
      <vt:lpstr>AIDS</vt:lpstr>
      <vt:lpstr>Autoimmune diseases</vt:lpstr>
      <vt:lpstr>Systemic Lupus erythematosus</vt:lpstr>
      <vt:lpstr>Common Symptoms of Lupus</vt:lpstr>
      <vt:lpstr>Causes of lupus</vt:lpstr>
      <vt:lpstr>Rheumatoid arthritis</vt:lpstr>
      <vt:lpstr>Rheumatoid arthritis</vt:lpstr>
      <vt:lpstr>Multiple sclerosis</vt:lpstr>
      <vt:lpstr>Multiple sclerosis</vt:lpstr>
      <vt:lpstr>Multiple sclerosis</vt:lpstr>
      <vt:lpstr>Illnesses exacerbated by stress</vt:lpstr>
      <vt:lpstr>Diathesis-stress model</vt:lpstr>
      <vt:lpstr>Ulcers</vt:lpstr>
      <vt:lpstr>Stress is mediated by perception</vt:lpstr>
      <vt:lpstr>Stress management</vt:lpstr>
      <vt:lpstr>Sleep deprivation</vt:lpstr>
      <vt:lpstr>New York Times Sleep</vt:lpstr>
      <vt:lpstr>Lack of Sleep and Learning</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Psychoneuroimmunology</dc:title>
  <dc:subject/>
  <dc:creator>Will Wattles</dc:creator>
  <cp:keywords/>
  <dc:description/>
  <cp:lastModifiedBy>WWattles</cp:lastModifiedBy>
  <cp:revision>33</cp:revision>
  <dcterms:created xsi:type="dcterms:W3CDTF">1997-09-17T13:44:58Z</dcterms:created>
  <dcterms:modified xsi:type="dcterms:W3CDTF">2016-05-06T13:45:24Z</dcterms:modified>
</cp:coreProperties>
</file>