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7"/>
  </p:notesMasterIdLst>
  <p:sldIdLst>
    <p:sldId id="257" r:id="rId2"/>
    <p:sldId id="317" r:id="rId3"/>
    <p:sldId id="312" r:id="rId4"/>
    <p:sldId id="314" r:id="rId5"/>
    <p:sldId id="313" r:id="rId6"/>
    <p:sldId id="258" r:id="rId7"/>
    <p:sldId id="259" r:id="rId8"/>
    <p:sldId id="260" r:id="rId9"/>
    <p:sldId id="261" r:id="rId10"/>
    <p:sldId id="262" r:id="rId11"/>
    <p:sldId id="307" r:id="rId12"/>
    <p:sldId id="308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5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16" r:id="rId52"/>
    <p:sldId id="305" r:id="rId53"/>
    <p:sldId id="309" r:id="rId54"/>
    <p:sldId id="310" r:id="rId55"/>
    <p:sldId id="306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0FF7F56C-626D-434B-A1DC-B671E12B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9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41D4A-F24A-40C1-B845-2EEB344449E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32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86008-909A-4427-8ED2-4874C943E51F}" type="slidenum">
              <a:rPr lang="en-US"/>
              <a:pPr/>
              <a:t>14</a:t>
            </a:fld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10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A07EF-F736-4E7C-A871-145CEFDAFBCB}" type="slidenum">
              <a:rPr lang="en-US"/>
              <a:pPr/>
              <a:t>15</a:t>
            </a:fld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34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C5986-6D14-4FEA-A947-DC1137B83110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65A51-342C-4A8F-8D3A-51FD06EAF307}" type="slidenum">
              <a:rPr lang="en-US"/>
              <a:pPr/>
              <a:t>17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13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55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EF5A6-F64C-4A84-B6AE-E80BEE612DE4}" type="slidenum">
              <a:rPr lang="en-US"/>
              <a:pPr/>
              <a:t>18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5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656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AAF92-58C2-4BD3-A147-952C59D01EAB}" type="slidenum">
              <a:rPr lang="en-US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759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8D23F-C9A2-4E62-85E9-9BA571FBE3BD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17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86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9852F-AAFC-48CC-A9EF-1B75B24737A4}" type="slidenum">
              <a:rPr lang="en-US"/>
              <a:pPr/>
              <a:t>21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18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8C10D-E867-4F6E-8BD9-C072D85DBB5A}" type="slidenum">
              <a:rPr lang="en-US"/>
              <a:pPr/>
              <a:t>22</a:t>
            </a:fld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20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06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514E0-0874-4997-83B3-4E4F196052B0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C9795-E230-4427-BDB1-49683C7EBF77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42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00D2-2A7A-44F4-90F6-78F163C30D87}" type="slidenum">
              <a:rPr lang="en-US"/>
              <a:pPr/>
              <a:t>24</a:t>
            </a:fld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22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271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7BAF3-58DD-4480-AA61-6D955C144D44}" type="slidenum">
              <a:rPr lang="en-US"/>
              <a:pPr/>
              <a:t>25</a:t>
            </a:fld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24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37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8CE85-A5DD-4D93-A8F9-BFA931CC59DD}" type="slidenum">
              <a:rPr lang="en-US"/>
              <a:pPr/>
              <a:t>26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25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476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81FA6-1F54-46D6-A1AF-2CEC6D9C0040}" type="slidenum">
              <a:rPr lang="en-US"/>
              <a:pPr/>
              <a:t>27</a:t>
            </a:fld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26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E948A-1E53-4ADA-833A-16B8A54D475A}" type="slidenum">
              <a:rPr lang="en-US"/>
              <a:pPr/>
              <a:t>28</a:t>
            </a:fld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27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68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D959F-7006-41DE-88FB-DF0D05949676}" type="slidenum">
              <a:rPr lang="en-US"/>
              <a:pPr/>
              <a:t>29</a:t>
            </a:fld>
            <a:endParaRPr 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D3A-7510-4C01-B147-541390B7BA34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29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88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425CF-74FE-402F-9FD9-3471B601BF51}" type="slidenum">
              <a:rPr lang="en-US"/>
              <a:pPr/>
              <a:t>31</a:t>
            </a:fld>
            <a:endParaRPr 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30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D4E22-76F2-4165-97FE-CDD119185B35}" type="slidenum">
              <a:rPr lang="en-US"/>
              <a:pPr/>
              <a:t>32</a:t>
            </a:fld>
            <a:endParaRPr 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31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09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5CEA2-73B6-4002-A2DD-D9A769CCDC4D}" type="slidenum">
              <a:rPr lang="en-US"/>
              <a:pPr/>
              <a:t>33</a:t>
            </a:fld>
            <a:endParaRPr 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19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29C79-E47F-4014-8340-D8396DD37BC1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A81C2-4BCC-4A02-AAF0-06F028DA7228}" type="slidenum">
              <a:rPr lang="en-US"/>
              <a:pPr/>
              <a:t>34</a:t>
            </a:fld>
            <a:endParaRPr 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33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29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04F28-3887-4BF8-8895-CABF84BA6A0C}" type="slidenum">
              <a:rPr lang="en-US"/>
              <a:pPr/>
              <a:t>35</a:t>
            </a:fld>
            <a:endParaRPr 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34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9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397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D0AB6-A826-4BF7-A734-A971DE007C3A}" type="slidenum">
              <a:rPr lang="en-US"/>
              <a:pPr/>
              <a:t>36</a:t>
            </a:fld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35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9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50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4679C-AEDA-49DA-ACC4-DB63A95CF5A7}" type="slidenum">
              <a:rPr lang="en-US"/>
              <a:pPr/>
              <a:t>37</a:t>
            </a:fld>
            <a:endParaRPr lang="en-US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36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60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331C-79AE-4453-8A11-7637B6FB6084}" type="slidenum">
              <a:rPr lang="en-US"/>
              <a:pPr/>
              <a:t>38</a:t>
            </a:fld>
            <a:endParaRPr 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37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70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F11F8-A068-4861-A71D-DC8A95221752}" type="slidenum">
              <a:rPr lang="en-US"/>
              <a:pPr/>
              <a:t>39</a:t>
            </a:fld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38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0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80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52555-91A7-4D7A-8190-9CE4DA3FE3B4}" type="slidenum">
              <a:rPr lang="en-US"/>
              <a:pPr/>
              <a:t>40</a:t>
            </a:fld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39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0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90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B98CE-F779-4236-BB3F-B80817C461B2}" type="slidenum">
              <a:rPr lang="en-US"/>
              <a:pPr/>
              <a:t>41</a:t>
            </a:fld>
            <a:endParaRPr lang="en-US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40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01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B638C-53EC-400E-94A8-64D43C45B0F1}" type="slidenum">
              <a:rPr lang="en-US"/>
              <a:pPr/>
              <a:t>42</a:t>
            </a:fld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41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11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69B6B-711E-4DC9-82F9-411E1CBCA556}" type="slidenum">
              <a:rPr lang="en-US"/>
              <a:pPr/>
              <a:t>43</a:t>
            </a:fld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42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216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5D118-D1F5-43F1-9F9F-4BEC9AD2517B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5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63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C1568-3B55-42B9-A81E-CB8A7F98F245}" type="slidenum">
              <a:rPr lang="en-US"/>
              <a:pPr/>
              <a:t>44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43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1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319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4E73D-40AB-4B45-93D8-81ADA5BA8101}" type="slidenum">
              <a:rPr lang="en-US"/>
              <a:pPr/>
              <a:t>45</a:t>
            </a:fld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44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42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9A2EF-CE4F-469F-A74B-F4BE5ED2AB25}" type="slidenum">
              <a:rPr lang="en-US"/>
              <a:pPr/>
              <a:t>46</a:t>
            </a:fld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45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52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048A8-383B-4694-918B-5335730B21DC}" type="slidenum">
              <a:rPr lang="en-US"/>
              <a:pPr/>
              <a:t>47</a:t>
            </a:fld>
            <a:endParaRPr lang="en-US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46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62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4AC1E-5189-4104-930C-F0C387CCCB33}" type="slidenum">
              <a:rPr lang="en-US"/>
              <a:pPr/>
              <a:t>48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47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2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728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54983-9C71-4BC0-B1C2-943A4758CC1E}" type="slidenum">
              <a:rPr lang="en-US"/>
              <a:pPr/>
              <a:t>49</a:t>
            </a:fld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48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CF22-170C-454D-9602-06AF4ACC064D}" type="slidenum">
              <a:rPr lang="en-US"/>
              <a:pPr/>
              <a:t>50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49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93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58D33-84B0-4F3F-93D1-B380AAFF8722}" type="slidenum">
              <a:rPr lang="en-US"/>
              <a:pPr/>
              <a:t>52</a:t>
            </a:fld>
            <a:endParaRPr 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50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0036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D8D74-B73D-40D3-B092-032FBC1723A8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8C6B4-57B9-41E6-B64E-7D7D2F3D0F94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6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73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AACC8-DBEB-4177-A353-0A0AFC1897D4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7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837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B18DA-B41F-493D-B406-BB8FE823623F}" type="slidenum">
              <a:rPr lang="en-US"/>
              <a:pPr/>
              <a:t>11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3219A-84EC-4CB4-B04E-EC36EFEAB4AE}" type="slidenum">
              <a:rPr lang="en-US"/>
              <a:pPr/>
              <a:t>12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CB016-08D8-40B6-9803-EC40A4AA03C6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  <a:effectLst/>
              </a:rPr>
              <a:t>8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14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EFE26375-05FA-4BFA-85B6-DE9D6D46E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6033-6BF0-4E40-A1D4-2684C2046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11E4-50AA-448E-B6CD-3A0AD0CA8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4A74-702D-4066-8C3D-A858F3FA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48125"/>
            <a:ext cx="81788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E6465-BC96-48FB-93D6-57493CB6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3AA2-0799-479D-9E6D-8F184AA85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3E16-85C3-41A2-A5E2-7257B02ED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13EA-DF3E-42E4-B867-3B63CFFE6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185C-D070-476A-858C-BB5171557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56F5-9F14-464B-B55C-4E10F58F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5DE0-80B8-409D-A7B6-ED4C56301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4A24-D33D-43EF-A458-004A328E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7D16-40ED-4184-BE1E-6DCF0FBD0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D750-BD23-4F36-9ED2-FC09C8CFE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Psychology 314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4095EC64-C9D3-40F4-9D3E-D4C421FD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7" descr="paint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omensrunninguk.co.uk/inspiration/interview-with-cover-star-lindsey-swift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7171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055ED-59B9-4DF0-8DE8-B79BDAB5E040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 anchor="ctr"/>
          <a:lstStyle/>
          <a:p>
            <a:pPr algn="ctr"/>
            <a:r>
              <a:rPr lang="en-US" smtClean="0"/>
              <a:t>Coping with Stress and Pain</a:t>
            </a:r>
          </a:p>
        </p:txBody>
      </p:sp>
      <p:sp>
        <p:nvSpPr>
          <p:cNvPr id="7175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/>
            <a:r>
              <a:rPr lang="en-US" smtClean="0"/>
              <a:t>William P. Wattles, Ph.D. Behavioral Medicine Psy 314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631648-161B-4413-BCDC-94BAD9D876B3}" type="slidenum">
              <a:rPr lang="en-US"/>
              <a:pPr/>
              <a:t>10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Personality and social support</a:t>
            </a:r>
          </a:p>
        </p:txBody>
      </p:sp>
      <p:sp>
        <p:nvSpPr>
          <p:cNvPr id="1229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Connell and D’Augelli model</a:t>
            </a:r>
          </a:p>
          <a:p>
            <a:pPr lvl="1"/>
            <a:r>
              <a:rPr lang="en-US" smtClean="0"/>
              <a:t>affiliation</a:t>
            </a:r>
          </a:p>
          <a:p>
            <a:pPr lvl="1"/>
            <a:r>
              <a:rPr lang="en-US" smtClean="0"/>
              <a:t>succorance (receiving help)</a:t>
            </a:r>
          </a:p>
          <a:p>
            <a:pPr lvl="1"/>
            <a:r>
              <a:rPr lang="en-US" smtClean="0"/>
              <a:t>nurturance  (giving help)</a:t>
            </a:r>
          </a:p>
          <a:p>
            <a:r>
              <a:rPr lang="en-US" smtClean="0"/>
              <a:t>Friendly people have more social support but grouches can improve.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27EA61-17FF-4275-8DC2-196EA0322837}" type="slidenum">
              <a:rPr lang="en-US"/>
              <a:pPr/>
              <a:t>11</a:t>
            </a:fld>
            <a:endParaRPr lang="en-US"/>
          </a:p>
        </p:txBody>
      </p:sp>
      <p:sp>
        <p:nvSpPr>
          <p:cNvPr id="1331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Pets as social support</a:t>
            </a:r>
          </a:p>
        </p:txBody>
      </p:sp>
      <p:sp>
        <p:nvSpPr>
          <p:cNvPr id="13317" name="Rectangle 205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Research suggests health benefits of having pets. </a:t>
            </a:r>
          </a:p>
          <a:p>
            <a:r>
              <a:rPr lang="en-US" sz="2800" smtClean="0"/>
              <a:t>Small advantages in BP, triglycerides</a:t>
            </a:r>
          </a:p>
        </p:txBody>
      </p:sp>
      <p:pic>
        <p:nvPicPr>
          <p:cNvPr id="13318" name="Picture 2054" descr="gordie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828800"/>
            <a:ext cx="4322763" cy="466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6F905-F6AD-4DAD-ABC0-27B6F88AB0D9}" type="slidenum">
              <a:rPr lang="en-US"/>
              <a:pPr/>
              <a:t>12</a:t>
            </a:fld>
            <a:endParaRPr lang="en-US"/>
          </a:p>
        </p:txBody>
      </p:sp>
      <p:sp>
        <p:nvSpPr>
          <p:cNvPr id="14340" name="Rectangle 20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Control</a:t>
            </a:r>
          </a:p>
        </p:txBody>
      </p:sp>
      <p:sp>
        <p:nvSpPr>
          <p:cNvPr id="14341" name="Rectangle 205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Research suggests increased feelings of control associated with better health</a:t>
            </a:r>
          </a:p>
          <a:p>
            <a:r>
              <a:rPr lang="en-US" sz="2800" smtClean="0"/>
              <a:t>Nursing home group more healthy, active, sociable, vigorous, and self-initiating</a:t>
            </a:r>
          </a:p>
        </p:txBody>
      </p:sp>
      <p:pic>
        <p:nvPicPr>
          <p:cNvPr id="14342" name="Picture 205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1B106-E0F0-42D2-9042-EA2D94F24BC2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Conclusion	</a:t>
            </a:r>
          </a:p>
        </p:txBody>
      </p:sp>
      <p:sp>
        <p:nvSpPr>
          <p:cNvPr id="15367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z="2800" smtClean="0"/>
              <a:t>Low social support associated with increased mortality rates.  </a:t>
            </a:r>
          </a:p>
        </p:txBody>
      </p:sp>
      <p:pic>
        <p:nvPicPr>
          <p:cNvPr id="15368" name="Picture 8" descr="lonel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6638" y="1885950"/>
            <a:ext cx="3565525" cy="41719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6387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852853-71AF-4468-AF69-480B5CC9F0CE}" type="slidenum">
              <a:rPr lang="en-US"/>
              <a:pPr/>
              <a:t>14</a:t>
            </a:fld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2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 anchor="ctr"/>
          <a:lstStyle/>
          <a:p>
            <a:pPr algn="ctr"/>
            <a:r>
              <a:rPr lang="en-US" smtClean="0"/>
              <a:t>Relaxation Procedures</a:t>
            </a:r>
          </a:p>
        </p:txBody>
      </p:sp>
      <p:sp>
        <p:nvSpPr>
          <p:cNvPr id="16393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/>
            <a:r>
              <a:rPr lang="en-US" smtClean="0"/>
              <a:t>William P. Wattles, Ph.D.</a:t>
            </a:r>
          </a:p>
          <a:p>
            <a:pPr marL="342900" indent="-342900"/>
            <a:r>
              <a:rPr lang="en-US" smtClean="0"/>
              <a:t>Francis Marion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1A348-949B-4641-BBD3-CF9B0481CB8B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Relaxation Response</a:t>
            </a:r>
          </a:p>
        </p:txBody>
      </p:sp>
      <p:sp>
        <p:nvSpPr>
          <p:cNvPr id="1741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A tool for maintaining homeostasis</a:t>
            </a:r>
          </a:p>
          <a:p>
            <a:r>
              <a:rPr lang="en-US" smtClean="0"/>
              <a:t>A learned skill.</a:t>
            </a:r>
          </a:p>
          <a:p>
            <a:r>
              <a:rPr lang="en-US" smtClean="0">
                <a:solidFill>
                  <a:srgbClr val="FFCC66"/>
                </a:solidFill>
                <a:hlinkClick r:id="rId3" action="ppaction://hlinksldjump"/>
              </a:rPr>
              <a:t>Relaxation training</a:t>
            </a:r>
            <a:r>
              <a:rPr lang="en-US" smtClean="0">
                <a:hlinkClick r:id="rId3" action="ppaction://hlinksldjump"/>
              </a:rPr>
              <a:t> </a:t>
            </a:r>
            <a:r>
              <a:rPr lang="en-US" smtClean="0"/>
              <a:t>as “behavioral aspirin”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AF120E-E755-4807-92BA-FDF365FFE6CC}" type="slidenum">
              <a:rPr lang="en-US"/>
              <a:pPr/>
              <a:t>16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Relaxation Techniques</a:t>
            </a:r>
          </a:p>
        </p:txBody>
      </p:sp>
      <p:sp>
        <p:nvSpPr>
          <p:cNvPr id="1844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Progressive Relaxation</a:t>
            </a:r>
          </a:p>
          <a:p>
            <a:pPr lvl="1"/>
            <a:r>
              <a:rPr lang="en-US" smtClean="0"/>
              <a:t>Jacobson</a:t>
            </a:r>
          </a:p>
          <a:p>
            <a:r>
              <a:rPr lang="en-US" smtClean="0"/>
              <a:t>Autogenic Training</a:t>
            </a:r>
          </a:p>
          <a:p>
            <a:pPr lvl="1"/>
            <a:r>
              <a:rPr lang="en-US" smtClean="0"/>
              <a:t>Schultz</a:t>
            </a:r>
          </a:p>
          <a:p>
            <a:r>
              <a:rPr lang="en-US" smtClean="0"/>
              <a:t>The Relaxation Response</a:t>
            </a:r>
          </a:p>
          <a:p>
            <a:pPr lvl="1"/>
            <a:r>
              <a:rPr lang="en-US" smtClean="0"/>
              <a:t>Benson</a:t>
            </a:r>
          </a:p>
          <a:p>
            <a:r>
              <a:rPr lang="en-US" smtClean="0"/>
              <a:t>The Quieting Reflex</a:t>
            </a:r>
          </a:p>
          <a:p>
            <a:pPr lvl="1"/>
            <a:r>
              <a:rPr lang="en-US" smtClean="0"/>
              <a:t>Stroebel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0C4893-F9E4-4B2A-85D1-E4E4C92739D7}" type="slidenum">
              <a:rPr lang="en-US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Progressive Relaxation</a:t>
            </a:r>
          </a:p>
        </p:txBody>
      </p:sp>
      <p:sp>
        <p:nvSpPr>
          <p:cNvPr id="1946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Based on James-Lang Theory of emotion	Assumes a close and interactive relationship between bodily states (tension) and emotional states (anxiety)</a:t>
            </a:r>
          </a:p>
          <a:p>
            <a:r>
              <a:rPr lang="en-US" smtClean="0"/>
              <a:t>Reducing skeletal muscle tension could reduce anxiety</a:t>
            </a:r>
          </a:p>
          <a:p>
            <a:r>
              <a:rPr lang="en-US" smtClean="0"/>
              <a:t>Jacobsen’s P. R. time consuming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B46B1-5361-42EA-B832-7DB76363EE5E}" type="slidenum">
              <a:rPr lang="en-US"/>
              <a:pPr/>
              <a:t>18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Progressive Relaxation</a:t>
            </a:r>
          </a:p>
        </p:txBody>
      </p:sp>
      <p:sp>
        <p:nvSpPr>
          <p:cNvPr id="2048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Tense and relax various muscle groups.</a:t>
            </a:r>
          </a:p>
          <a:p>
            <a:r>
              <a:rPr lang="en-US" smtClean="0"/>
              <a:t>Become aware of sensations of tension and relaxation</a:t>
            </a:r>
          </a:p>
          <a:p>
            <a:r>
              <a:rPr lang="en-US" smtClean="0"/>
              <a:t>Requires practice</a:t>
            </a:r>
          </a:p>
          <a:p>
            <a:r>
              <a:rPr lang="en-US" smtClean="0"/>
              <a:t>Focus on breathing</a:t>
            </a:r>
          </a:p>
          <a:p>
            <a:r>
              <a:rPr lang="en-US" smtClean="0"/>
              <a:t>Typical 35-40 minutes for 14 muscle groups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10DEFE-5321-4B46-97BB-BBA2D475A321}" type="slidenum">
              <a:rPr lang="en-US"/>
              <a:pPr/>
              <a:t>19</a:t>
            </a:fld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Muscle Groups</a:t>
            </a:r>
          </a:p>
        </p:txBody>
      </p:sp>
      <p:sp>
        <p:nvSpPr>
          <p:cNvPr id="2151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  <a:noFill/>
        </p:spPr>
        <p:txBody>
          <a:bodyPr lIns="90488" tIns="44450" rIns="90488" bIns="44450"/>
          <a:lstStyle/>
          <a:p>
            <a:r>
              <a:rPr lang="en-US" sz="2400" smtClean="0"/>
              <a:t>Dominant hand and arm</a:t>
            </a:r>
          </a:p>
          <a:p>
            <a:r>
              <a:rPr lang="en-US" sz="2400" smtClean="0"/>
              <a:t>Non dominant hand and arm</a:t>
            </a:r>
          </a:p>
          <a:p>
            <a:r>
              <a:rPr lang="en-US" sz="2400" smtClean="0"/>
              <a:t>Forehead and eyes</a:t>
            </a:r>
          </a:p>
          <a:p>
            <a:r>
              <a:rPr lang="en-US" sz="2400" smtClean="0"/>
              <a:t>Upper cheeks and nose</a:t>
            </a:r>
          </a:p>
          <a:p>
            <a:r>
              <a:rPr lang="en-US" sz="2400" smtClean="0"/>
              <a:t>Jaw, lower face and nose</a:t>
            </a:r>
          </a:p>
          <a:p>
            <a:r>
              <a:rPr lang="en-US" sz="2400" smtClean="0"/>
              <a:t>Shoulders upper back and chest</a:t>
            </a:r>
          </a:p>
        </p:txBody>
      </p:sp>
      <p:sp>
        <p:nvSpPr>
          <p:cNvPr id="2151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885950"/>
            <a:ext cx="4008437" cy="4171950"/>
          </a:xfrm>
          <a:noFill/>
        </p:spPr>
        <p:txBody>
          <a:bodyPr lIns="90488" tIns="44450" rIns="90488" bIns="44450"/>
          <a:lstStyle/>
          <a:p>
            <a:r>
              <a:rPr lang="en-US" sz="2400" smtClean="0"/>
              <a:t>Abdomen</a:t>
            </a:r>
          </a:p>
          <a:p>
            <a:r>
              <a:rPr lang="en-US" sz="2400" smtClean="0"/>
              <a:t>Buttocks</a:t>
            </a:r>
          </a:p>
          <a:p>
            <a:r>
              <a:rPr lang="en-US" sz="2400" smtClean="0"/>
              <a:t>Dominant upper leg</a:t>
            </a:r>
          </a:p>
          <a:p>
            <a:r>
              <a:rPr lang="en-US" sz="2400" smtClean="0"/>
              <a:t>Dominant lower leg</a:t>
            </a:r>
          </a:p>
          <a:p>
            <a:r>
              <a:rPr lang="en-US" sz="2400" smtClean="0"/>
              <a:t>Dominant foot</a:t>
            </a:r>
          </a:p>
          <a:p>
            <a:r>
              <a:rPr lang="en-US" sz="2400" smtClean="0"/>
              <a:t>Nondominant upper leg</a:t>
            </a:r>
          </a:p>
          <a:p>
            <a:r>
              <a:rPr lang="en-US" sz="2400" smtClean="0"/>
              <a:t>Nondominant lower leg</a:t>
            </a:r>
          </a:p>
          <a:p>
            <a:r>
              <a:rPr lang="en-US" sz="2400" smtClean="0"/>
              <a:t>Nondominant foot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Good so far</a:t>
            </a:r>
          </a:p>
          <a:p>
            <a:pPr lvl="1"/>
            <a:r>
              <a:rPr lang="en-US" dirty="0" smtClean="0"/>
              <a:t>Mia and </a:t>
            </a:r>
            <a:r>
              <a:rPr lang="en-US" smtClean="0"/>
              <a:t>priming example, </a:t>
            </a:r>
            <a:r>
              <a:rPr lang="en-US"/>
              <a:t>Focus with Will Smith and Margot Robbie.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65" y="1885950"/>
            <a:ext cx="3280669" cy="4171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Psychology 314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63E16-85C3-41A2-A5E2-7257B02ED4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4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AF5A13-B68A-46B0-AA3B-A304E3341FC2}" type="slidenum">
              <a:rPr lang="en-US"/>
              <a:pPr/>
              <a:t>20</a:t>
            </a:fld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Autogenic Training</a:t>
            </a:r>
          </a:p>
        </p:txBody>
      </p:sp>
      <p:sp>
        <p:nvSpPr>
          <p:cNvPr id="2253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Schultz wanted to achieve optimal homeostatic level of arousal.</a:t>
            </a:r>
          </a:p>
          <a:p>
            <a:r>
              <a:rPr lang="en-US" smtClean="0"/>
              <a:t>Schultz was interested in hypnosis and self-hypnosis.</a:t>
            </a:r>
          </a:p>
          <a:p>
            <a:r>
              <a:rPr lang="en-US" smtClean="0"/>
              <a:t>Focuses a person’s attention on internal sensations.</a:t>
            </a:r>
          </a:p>
          <a:p>
            <a:pPr lvl="1"/>
            <a:r>
              <a:rPr lang="en-US" smtClean="0"/>
              <a:t>warmth</a:t>
            </a:r>
          </a:p>
          <a:p>
            <a:pPr lvl="1"/>
            <a:r>
              <a:rPr lang="en-US" smtClean="0"/>
              <a:t>heaviness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3A1512-9D5B-4BC5-84BC-2787279704AA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Autogenic Training</a:t>
            </a:r>
          </a:p>
        </p:txBody>
      </p:sp>
      <p:sp>
        <p:nvSpPr>
          <p:cNvPr id="2356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Popular in Europe</a:t>
            </a:r>
          </a:p>
          <a:p>
            <a:r>
              <a:rPr lang="en-US" smtClean="0"/>
              <a:t>A passive form of controlling arousal</a:t>
            </a:r>
          </a:p>
          <a:p>
            <a:pPr lvl="1"/>
            <a:r>
              <a:rPr lang="en-US" smtClean="0"/>
              <a:t>Allowing rather than forcing relaxation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FDBD9-C347-4559-90C1-11E1715D9024}" type="slidenum">
              <a:rPr lang="en-US"/>
              <a:pPr/>
              <a:t>22</a:t>
            </a:fld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The Quieting Response</a:t>
            </a:r>
          </a:p>
        </p:txBody>
      </p:sp>
      <p:sp>
        <p:nvSpPr>
          <p:cNvPr id="2458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Developed to be more practical for busy people </a:t>
            </a:r>
          </a:p>
          <a:p>
            <a:r>
              <a:rPr lang="en-US" smtClean="0"/>
              <a:t>The quieting reflex six seconds</a:t>
            </a:r>
          </a:p>
          <a:p>
            <a:r>
              <a:rPr lang="en-US" smtClean="0"/>
              <a:t>Uses techniques from the other methods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1600F5-970E-46D2-A115-55AC9B69A54E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Relaxation Training	</a:t>
            </a:r>
          </a:p>
        </p:txBody>
      </p:sp>
      <p:sp>
        <p:nvSpPr>
          <p:cNvPr id="2560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Three common factors</a:t>
            </a:r>
          </a:p>
          <a:p>
            <a:pPr lvl="1"/>
            <a:r>
              <a:rPr lang="en-US" smtClean="0"/>
              <a:t>muscle relaxation</a:t>
            </a:r>
          </a:p>
          <a:p>
            <a:pPr lvl="1"/>
            <a:r>
              <a:rPr lang="en-US" smtClean="0"/>
              <a:t>quieting the mind (distracting it through altering the focus)</a:t>
            </a:r>
          </a:p>
          <a:p>
            <a:pPr lvl="1"/>
            <a:r>
              <a:rPr lang="en-US" smtClean="0"/>
              <a:t>conscious deep breathing</a:t>
            </a:r>
          </a:p>
          <a:p>
            <a:r>
              <a:rPr lang="en-US" smtClean="0"/>
              <a:t>A powerful technique backed up by voluminous research.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63DB9-6012-4D3D-92CE-3FAD8C8F409E}" type="slidenum">
              <a:rPr lang="en-US"/>
              <a:pPr/>
              <a:t>24</a:t>
            </a:fld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3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Relaxation and the Immune system</a:t>
            </a:r>
          </a:p>
        </p:txBody>
      </p:sp>
      <p:sp>
        <p:nvSpPr>
          <p:cNvPr id="2663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Research suggests that relaxation training can lead to increased levels of immune system functioning.</a:t>
            </a:r>
          </a:p>
          <a:p>
            <a:pPr lvl="1"/>
            <a:r>
              <a:rPr lang="en-US" smtClean="0"/>
              <a:t>enhanced natural killer cell activity</a:t>
            </a:r>
          </a:p>
          <a:p>
            <a:pPr lvl="1"/>
            <a:r>
              <a:rPr lang="en-US" smtClean="0"/>
              <a:t>increased neutrophil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405411-E8B8-415A-B461-F529BC656D37}" type="slidenum">
              <a:rPr lang="en-US"/>
              <a:pPr/>
              <a:t>25</a:t>
            </a:fld>
            <a:endParaRPr lang="en-US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Relaxation and drugs</a:t>
            </a:r>
          </a:p>
        </p:txBody>
      </p:sp>
      <p:sp>
        <p:nvSpPr>
          <p:cNvPr id="2765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Psychoactive drugs interfere with normal bodily processes.</a:t>
            </a:r>
          </a:p>
          <a:p>
            <a:r>
              <a:rPr lang="en-US" smtClean="0"/>
              <a:t>Stimulants can negate relaxation efforts</a:t>
            </a:r>
          </a:p>
          <a:p>
            <a:r>
              <a:rPr lang="en-US" smtClean="0"/>
              <a:t>Synergistic effect of stimulants and stress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94956-8C4C-40EF-B8E1-2DBCD2A7AA75}" type="slidenum">
              <a:rPr lang="en-US"/>
              <a:pPr/>
              <a:t>26</a:t>
            </a:fld>
            <a:endParaRPr 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Effectiveness of Relaxation	</a:t>
            </a:r>
          </a:p>
        </p:txBody>
      </p:sp>
      <p:sp>
        <p:nvSpPr>
          <p:cNvPr id="286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hypertension</a:t>
            </a:r>
          </a:p>
          <a:p>
            <a:r>
              <a:rPr lang="en-US" smtClean="0"/>
              <a:t>tension headache</a:t>
            </a:r>
          </a:p>
          <a:p>
            <a:r>
              <a:rPr lang="en-US" smtClean="0"/>
              <a:t>chronic pain</a:t>
            </a:r>
          </a:p>
          <a:p>
            <a:r>
              <a:rPr lang="en-US" smtClean="0"/>
              <a:t>nausea from chemotherapy</a:t>
            </a:r>
          </a:p>
          <a:p>
            <a:r>
              <a:rPr lang="en-US" smtClean="0"/>
              <a:t>burn pain</a:t>
            </a:r>
          </a:p>
        </p:txBody>
      </p:sp>
      <p:sp>
        <p:nvSpPr>
          <p:cNvPr id="2868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885950"/>
            <a:ext cx="4008437" cy="417195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stress</a:t>
            </a:r>
          </a:p>
          <a:p>
            <a:r>
              <a:rPr lang="en-US" smtClean="0"/>
              <a:t>anxiety</a:t>
            </a:r>
          </a:p>
          <a:p>
            <a:r>
              <a:rPr lang="en-US" smtClean="0"/>
              <a:t>phobias</a:t>
            </a:r>
          </a:p>
          <a:p>
            <a:r>
              <a:rPr lang="en-US" smtClean="0"/>
              <a:t>low back pain</a:t>
            </a:r>
          </a:p>
          <a:p>
            <a:r>
              <a:rPr lang="en-US" smtClean="0"/>
              <a:t>tmj pain</a:t>
            </a:r>
          </a:p>
          <a:p>
            <a:r>
              <a:rPr lang="en-US" smtClean="0"/>
              <a:t>migraine headache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9699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B505C-8F6C-4B5C-90D5-28294791476E}" type="slidenum">
              <a:rPr lang="en-US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 anchor="ctr"/>
          <a:lstStyle/>
          <a:p>
            <a:pPr algn="ctr"/>
            <a:r>
              <a:rPr lang="en-US" smtClean="0"/>
              <a:t>Biofeedback Training</a:t>
            </a:r>
            <a:br>
              <a:rPr lang="en-US" smtClean="0"/>
            </a:br>
            <a:endParaRPr lang="en-US" smtClean="0"/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/>
            <a:r>
              <a:rPr lang="en-US" smtClean="0"/>
              <a:t>William P. Wattles, Ph.D.</a:t>
            </a:r>
          </a:p>
          <a:p>
            <a:pPr marL="342900" indent="-342900"/>
            <a:r>
              <a:rPr lang="en-US" smtClean="0"/>
              <a:t>Francis Marion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FD5E5-2573-49A8-99F8-3FE2CAE4E9F2}" type="slidenum">
              <a:rPr lang="en-US"/>
              <a:pPr/>
              <a:t>28</a:t>
            </a:fld>
            <a:endParaRPr 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Biofeedback</a:t>
            </a:r>
          </a:p>
        </p:txBody>
      </p:sp>
      <p:sp>
        <p:nvSpPr>
          <p:cNvPr id="3072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Procedures that provide information (feedback) to a subject about one or more biological responses.</a:t>
            </a:r>
          </a:p>
          <a:p>
            <a:pPr lvl="1"/>
            <a:r>
              <a:rPr lang="en-US" smtClean="0"/>
              <a:t>skin temperature</a:t>
            </a:r>
          </a:p>
          <a:p>
            <a:pPr lvl="1"/>
            <a:r>
              <a:rPr lang="en-US" smtClean="0"/>
              <a:t>muscle tension</a:t>
            </a:r>
          </a:p>
          <a:p>
            <a:pPr lvl="1"/>
            <a:r>
              <a:rPr lang="en-US" smtClean="0"/>
              <a:t>blood pressure </a:t>
            </a:r>
          </a:p>
          <a:p>
            <a:pPr lvl="1"/>
            <a:r>
              <a:rPr lang="en-US" smtClean="0"/>
              <a:t>sweat gland activity</a:t>
            </a:r>
          </a:p>
          <a:p>
            <a:pPr lvl="1"/>
            <a:r>
              <a:rPr lang="en-US" smtClean="0"/>
              <a:t>brain waves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3FF6F-191E-4377-A29B-7AE4134A930F}" type="slidenum">
              <a:rPr lang="en-US"/>
              <a:pPr/>
              <a:t>29</a:t>
            </a:fld>
            <a:endParaRPr 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Consciousness leads to control.</a:t>
            </a: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We’re not conscious of many body functions.</a:t>
            </a:r>
          </a:p>
          <a:p>
            <a:r>
              <a:rPr lang="en-US" smtClean="0"/>
              <a:t>Machines can translate physiological information into visual or audible signals</a:t>
            </a:r>
          </a:p>
          <a:p>
            <a:r>
              <a:rPr lang="en-US" smtClean="0"/>
              <a:t>Biofeedback as a </a:t>
            </a:r>
            <a:r>
              <a:rPr lang="en-US" i="1" smtClean="0"/>
              <a:t>physiological mirror</a:t>
            </a:r>
            <a:endParaRPr lang="en-US" smtClean="0"/>
          </a:p>
          <a:p>
            <a:r>
              <a:rPr lang="en-US" smtClean="0"/>
              <a:t>Chronic tension may feel normal or like nothing at all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495800" cy="4171950"/>
          </a:xfrm>
        </p:spPr>
        <p:txBody>
          <a:bodyPr/>
          <a:lstStyle/>
          <a:p>
            <a:r>
              <a:rPr lang="en-US" dirty="0" smtClean="0"/>
              <a:t>40 multiple choice</a:t>
            </a:r>
          </a:p>
          <a:p>
            <a:r>
              <a:rPr lang="en-US" dirty="0" smtClean="0"/>
              <a:t>4 short answer</a:t>
            </a:r>
          </a:p>
          <a:p>
            <a:endParaRPr lang="en-US" dirty="0" smtClean="0"/>
          </a:p>
          <a:p>
            <a:r>
              <a:rPr lang="en-US" dirty="0" smtClean="0"/>
              <a:t>text 1-5, </a:t>
            </a:r>
          </a:p>
          <a:p>
            <a:r>
              <a:rPr lang="sv-SE" dirty="0" smtClean="0"/>
              <a:t>PPT </a:t>
            </a:r>
            <a:r>
              <a:rPr lang="sv-SE" dirty="0"/>
              <a:t>1, 2, 5, 6 &amp; 8.</a:t>
            </a:r>
            <a:endParaRPr lang="en-US" dirty="0" smtClean="0"/>
          </a:p>
          <a:p>
            <a:r>
              <a:rPr lang="en-US" dirty="0" smtClean="0"/>
              <a:t>class lectures</a:t>
            </a:r>
          </a:p>
          <a:p>
            <a:r>
              <a:rPr lang="en-US" dirty="0" smtClean="0"/>
              <a:t>Science article on automatic processes </a:t>
            </a:r>
          </a:p>
          <a:p>
            <a:r>
              <a:rPr lang="en-US" dirty="0" smtClean="0"/>
              <a:t>Setting the Mood for Smaller Meals article</a:t>
            </a:r>
            <a:endParaRPr lang="en-US" dirty="0"/>
          </a:p>
        </p:txBody>
      </p:sp>
      <p:pic>
        <p:nvPicPr>
          <p:cNvPr id="7" name="Content Placeholder 6" descr="final-ex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590800"/>
            <a:ext cx="4013200" cy="30099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Psychology 314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4185C-D070-476A-858C-BB51715579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C2646-56F8-4421-A285-8806618DBDDD}" type="slidenum">
              <a:rPr lang="en-US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Mechanism of biofeedback</a:t>
            </a:r>
          </a:p>
        </p:txBody>
      </p:sp>
      <p:sp>
        <p:nvSpPr>
          <p:cNvPr id="3277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The power to create change lies </a:t>
            </a:r>
            <a:r>
              <a:rPr lang="en-US" b="1" smtClean="0"/>
              <a:t>solely with the individual.</a:t>
            </a:r>
          </a:p>
          <a:p>
            <a:r>
              <a:rPr lang="en-US" smtClean="0"/>
              <a:t>Biofeedback equipment provides information only.</a:t>
            </a:r>
          </a:p>
          <a:p>
            <a:r>
              <a:rPr lang="en-US" smtClean="0"/>
              <a:t>No stimulus travels from the machine to the individual. </a:t>
            </a:r>
          </a:p>
          <a:p>
            <a:r>
              <a:rPr lang="en-US" smtClean="0"/>
              <a:t>Assumes individuals need feedback in order to change body’s response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4C15F0-1F75-4D62-8E7C-A912EF6C14E2}" type="slidenum">
              <a:rPr lang="en-US"/>
              <a:pPr/>
              <a:t>31</a:t>
            </a:fld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Muscle Tension feedback</a:t>
            </a:r>
          </a:p>
        </p:txBody>
      </p:sp>
      <p:sp>
        <p:nvSpPr>
          <p:cNvPr id="3379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Electromyography EMG feedback</a:t>
            </a:r>
          </a:p>
          <a:p>
            <a:pPr lvl="1"/>
            <a:r>
              <a:rPr lang="en-US" smtClean="0"/>
              <a:t>measures muscle activity</a:t>
            </a:r>
          </a:p>
          <a:p>
            <a:r>
              <a:rPr lang="en-US" smtClean="0"/>
              <a:t>Frontalis muscle frequently used</a:t>
            </a:r>
          </a:p>
          <a:p>
            <a:r>
              <a:rPr lang="en-US" smtClean="0"/>
              <a:t>Signal changes in pitch and pulse</a:t>
            </a:r>
          </a:p>
          <a:p>
            <a:r>
              <a:rPr lang="en-US" smtClean="0"/>
              <a:t>Often difficult to change the signal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203C77-D087-463F-A649-380FFB2A2D5B}" type="slidenum">
              <a:rPr lang="en-US"/>
              <a:pPr/>
              <a:t>32</a:t>
            </a:fld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Biofeedback History</a:t>
            </a:r>
          </a:p>
        </p:txBody>
      </p:sp>
      <p:sp>
        <p:nvSpPr>
          <p:cNvPr id="34823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z="2800" smtClean="0"/>
              <a:t>Developed extremely rapidly because of successful outcomes.</a:t>
            </a:r>
          </a:p>
          <a:p>
            <a:r>
              <a:rPr lang="en-US" sz="2800" smtClean="0"/>
              <a:t>Early research had a lack of controls</a:t>
            </a:r>
          </a:p>
        </p:txBody>
      </p:sp>
      <p:pic>
        <p:nvPicPr>
          <p:cNvPr id="34824" name="Picture 9" descr="biofeedba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9988" y="1885950"/>
            <a:ext cx="3297237" cy="4171950"/>
          </a:xfr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2D87F1-86D2-4249-87AA-C9D025FDC85B}" type="slidenum">
              <a:rPr lang="en-US"/>
              <a:pPr/>
              <a:t>33</a:t>
            </a:fld>
            <a:endParaRPr 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Study at Carolina</a:t>
            </a:r>
          </a:p>
        </p:txBody>
      </p:sp>
      <p:sp>
        <p:nvSpPr>
          <p:cNvPr id="3584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Drennen, W. T., Rutledge, L. R., &amp; Wattles, W.P.(1985). EMG biofeedback with college student volunteers: Limitations of effects of independent variables. </a:t>
            </a:r>
            <a:r>
              <a:rPr lang="en-US" u="sng" smtClean="0"/>
              <a:t>Psychological Reports</a:t>
            </a:r>
            <a:r>
              <a:rPr lang="en-US" smtClean="0"/>
              <a:t>, 57, 647 651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2E5D6E-B37E-4C9B-8E4B-FD304FC8A98A}" type="slidenum">
              <a:rPr lang="en-US"/>
              <a:pPr/>
              <a:t>34</a:t>
            </a:fld>
            <a:endParaRPr lang="en-US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Independent Variable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Random assignment to three groups:</a:t>
            </a:r>
          </a:p>
          <a:p>
            <a:pPr lvl="1"/>
            <a:r>
              <a:rPr lang="en-US" smtClean="0"/>
              <a:t>control(told to sit quietly)</a:t>
            </a:r>
          </a:p>
          <a:p>
            <a:pPr lvl="1"/>
            <a:r>
              <a:rPr lang="en-US" smtClean="0"/>
              <a:t>relax (told to relax)</a:t>
            </a:r>
          </a:p>
          <a:p>
            <a:pPr lvl="1"/>
            <a:r>
              <a:rPr lang="en-US" smtClean="0"/>
              <a:t>biofeedback (given biofeedback signals)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0D3593-9246-4E4B-A722-E057AC27BE67}" type="slidenum">
              <a:rPr lang="en-US"/>
              <a:pPr/>
              <a:t>35</a:t>
            </a:fld>
            <a:endParaRPr lang="en-US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Dependent Variable</a:t>
            </a: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z="2800" smtClean="0"/>
              <a:t>Self-report measure of state anxiety</a:t>
            </a:r>
          </a:p>
          <a:p>
            <a:r>
              <a:rPr lang="en-US" sz="2800" smtClean="0"/>
              <a:t>Pre post EMG reading</a:t>
            </a:r>
          </a:p>
        </p:txBody>
      </p:sp>
      <p:pic>
        <p:nvPicPr>
          <p:cNvPr id="37896" name="Picture 8" descr="rox_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2800" y="2466975"/>
            <a:ext cx="4013200" cy="3009900"/>
          </a:xfr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8F4208-286A-4AE3-B393-869119CDD338}" type="slidenum">
              <a:rPr lang="en-US"/>
              <a:pPr/>
              <a:t>36</a:t>
            </a:fld>
            <a:endParaRPr 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Procedure	</a:t>
            </a:r>
          </a:p>
        </p:txBody>
      </p:sp>
      <p:sp>
        <p:nvSpPr>
          <p:cNvPr id="38919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z="2800" smtClean="0"/>
              <a:t>Subjects sat in a recliner for 30 minutes</a:t>
            </a:r>
          </a:p>
          <a:p>
            <a:pPr lvl="1"/>
            <a:r>
              <a:rPr lang="en-US" sz="2400" smtClean="0"/>
              <a:t>dim light</a:t>
            </a:r>
          </a:p>
          <a:p>
            <a:pPr lvl="1"/>
            <a:r>
              <a:rPr lang="en-US" sz="2400" smtClean="0"/>
              <a:t>sound-proof lab</a:t>
            </a:r>
          </a:p>
          <a:p>
            <a:pPr lvl="1"/>
            <a:r>
              <a:rPr lang="en-US" sz="2400" smtClean="0"/>
              <a:t>comfortable temperature</a:t>
            </a:r>
          </a:p>
        </p:txBody>
      </p:sp>
      <p:pic>
        <p:nvPicPr>
          <p:cNvPr id="38920" name="Picture 8" descr="0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2800" y="2651125"/>
            <a:ext cx="4013200" cy="2640013"/>
          </a:xfr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E236C8-B392-4043-9F3C-0A7B7508B186}" type="slidenum">
              <a:rPr lang="en-US"/>
              <a:pPr/>
              <a:t>37</a:t>
            </a:fld>
            <a:endParaRPr 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Results</a:t>
            </a:r>
          </a:p>
        </p:txBody>
      </p:sp>
      <p:sp>
        <p:nvSpPr>
          <p:cNvPr id="3994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All 90 subjects showed reduced anxiety on </a:t>
            </a:r>
            <a:r>
              <a:rPr lang="en-US" b="1" smtClean="0"/>
              <a:t>both</a:t>
            </a:r>
            <a:r>
              <a:rPr lang="en-US" smtClean="0"/>
              <a:t> measures.</a:t>
            </a:r>
          </a:p>
          <a:p>
            <a:r>
              <a:rPr lang="en-US" smtClean="0"/>
              <a:t>There were no differences between the 3 groups.</a:t>
            </a:r>
          </a:p>
          <a:p>
            <a:r>
              <a:rPr lang="en-US" smtClean="0"/>
              <a:t>Results suggest that relaxation significantly reduces anxiety but that biofeedback adds nothing beyond relaxation.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C7A95-BA3C-41D7-B0CD-2E0637143DCA}" type="slidenum">
              <a:rPr lang="en-US"/>
              <a:pPr/>
              <a:t>38</a:t>
            </a:fld>
            <a:endParaRPr lang="en-US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Biofeedback effectiveness</a:t>
            </a:r>
          </a:p>
        </p:txBody>
      </p:sp>
      <p:sp>
        <p:nvSpPr>
          <p:cNvPr id="4096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Raynaud’s disease</a:t>
            </a:r>
          </a:p>
          <a:p>
            <a:r>
              <a:rPr lang="en-US" smtClean="0"/>
              <a:t>Neuromuscular reeducation</a:t>
            </a:r>
          </a:p>
          <a:p>
            <a:r>
              <a:rPr lang="en-US" smtClean="0"/>
              <a:t>drug-resistant types of epilepsy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1987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20C63-07AD-4B91-911D-DB9DAAC357FB}" type="slidenum">
              <a:rPr lang="en-US"/>
              <a:pPr/>
              <a:t>39</a:t>
            </a:fld>
            <a:endParaRPr 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 anchor="ctr"/>
          <a:lstStyle/>
          <a:p>
            <a:pPr algn="ctr"/>
            <a:r>
              <a:rPr lang="en-US" smtClean="0"/>
              <a:t>Behavior Modification</a:t>
            </a:r>
          </a:p>
        </p:txBody>
      </p:sp>
      <p:sp>
        <p:nvSpPr>
          <p:cNvPr id="41991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/>
            <a:r>
              <a:rPr lang="en-US" smtClean="0"/>
              <a:t>William P. Wattles, Ph.D.</a:t>
            </a:r>
          </a:p>
          <a:p>
            <a:pPr marL="342900" indent="-342900"/>
            <a:r>
              <a:rPr lang="en-US" smtClean="0"/>
              <a:t>Francis Marion University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Psychology 314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4185C-D070-476A-858C-BB51715579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r="24219" b="16389"/>
          <a:stretch/>
        </p:blipFill>
        <p:spPr bwMode="auto">
          <a:xfrm>
            <a:off x="-533400" y="-1762125"/>
            <a:ext cx="9315450" cy="86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B78600-FEBF-4DC9-AD6F-F3884027EC4F}" type="slidenum">
              <a:rPr lang="en-US"/>
              <a:pPr/>
              <a:t>40</a:t>
            </a:fld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Systematic Desensitization</a:t>
            </a:r>
          </a:p>
        </p:txBody>
      </p:sp>
      <p:sp>
        <p:nvSpPr>
          <p:cNvPr id="430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11480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Used to treat maladaptive anxiety</a:t>
            </a:r>
            <a:endParaRPr lang="en-US" b="1" smtClean="0"/>
          </a:p>
          <a:p>
            <a:r>
              <a:rPr lang="en-US" b="1" smtClean="0"/>
              <a:t>Phobia</a:t>
            </a:r>
            <a:r>
              <a:rPr lang="en-US" smtClean="0"/>
              <a:t>- </a:t>
            </a:r>
            <a:r>
              <a:rPr lang="en-US" sz="2800" smtClean="0"/>
              <a:t>A persistent, abnormal, or irrational fear of a specific thing or situation that compels one to avoid the feared stimulus.</a:t>
            </a:r>
            <a:endParaRPr lang="en-US" smtClean="0"/>
          </a:p>
          <a:p>
            <a:r>
              <a:rPr lang="en-US" smtClean="0"/>
              <a:t>Learned fear relating to past bad experiences.</a:t>
            </a:r>
          </a:p>
          <a:p>
            <a:r>
              <a:rPr lang="en-US" smtClean="0"/>
              <a:t>Resistant to treatment by conventional therapies.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23083E-93A0-4A6A-AA9A-21655D06CA59}" type="slidenum">
              <a:rPr lang="en-US"/>
              <a:pPr/>
              <a:t>41</a:t>
            </a:fld>
            <a:endParaRPr 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Systematic Desensitization</a:t>
            </a:r>
          </a:p>
        </p:txBody>
      </p:sp>
      <p:sp>
        <p:nvSpPr>
          <p:cNvPr id="4403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Classical conditioning used to create phobia-like fears in laboratory cats.</a:t>
            </a:r>
          </a:p>
          <a:p>
            <a:r>
              <a:rPr lang="en-US" smtClean="0"/>
              <a:t>Counterconditioning had been used with cats conditioned to fear a buzzer. </a:t>
            </a:r>
          </a:p>
          <a:p>
            <a:r>
              <a:rPr lang="en-US" smtClean="0"/>
              <a:t>In counterconditioning processes new associations replace old unadaptive ones.  </a:t>
            </a:r>
          </a:p>
          <a:p>
            <a:r>
              <a:rPr lang="en-US" smtClean="0"/>
              <a:t>Wolpe used food to reduce anxiety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02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5CD34-76FC-4852-AF7E-02608A2CB3BF}" type="slidenum">
              <a:rPr lang="en-US"/>
              <a:pPr/>
              <a:t>42</a:t>
            </a:fld>
            <a:endParaRPr 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Bell paired with electric shock</a:t>
            </a:r>
          </a:p>
        </p:txBody>
      </p:sp>
      <p:graphicFrame>
        <p:nvGraphicFramePr>
          <p:cNvPr id="1026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05325" y="2362200"/>
          <a:ext cx="33115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4" imgW="3309840" imgH="1753920" progId="MS_ClipArt_Gallery">
                  <p:embed/>
                </p:oleObj>
              </mc:Choice>
              <mc:Fallback>
                <p:oleObj name="Clip" r:id="rId4" imgW="3309840" imgH="1753920" progId="MS_ClipArt_Gallery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362200"/>
                        <a:ext cx="3311525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947738" y="2209800"/>
          <a:ext cx="2220912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lip" r:id="rId6" imgW="2219040" imgH="1982520" progId="MS_ClipArt_Gallery">
                  <p:embed/>
                </p:oleObj>
              </mc:Choice>
              <mc:Fallback>
                <p:oleObj name="Clip" r:id="rId6" imgW="2219040" imgH="1982520" progId="MS_ClipArt_Gallery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2209800"/>
                        <a:ext cx="2220912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899025"/>
            <a:ext cx="8178800" cy="1158875"/>
          </a:xfrm>
          <a:noFill/>
        </p:spPr>
        <p:txBody>
          <a:bodyPr lIns="90488" tIns="44450" rIns="90488" bIns="44450"/>
          <a:lstStyle/>
          <a:p>
            <a:r>
              <a:rPr lang="en-US" sz="2800" smtClean="0"/>
              <a:t>Cat learns to associate the bell with the shock.  We know this because the bell elicits the fear response.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05FE84-61DD-4253-A48D-24BA6284588C}" type="slidenum">
              <a:rPr lang="en-US"/>
              <a:pPr/>
              <a:t>43</a:t>
            </a:fld>
            <a:endParaRPr 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823913" y="5395913"/>
            <a:ext cx="3098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Unconditioned stimulus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3284538" y="5105400"/>
            <a:ext cx="18145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5111750" y="4883150"/>
            <a:ext cx="749300" cy="368300"/>
          </a:xfrm>
          <a:prstGeom prst="rightArrow">
            <a:avLst>
              <a:gd name="adj1" fmla="val 50000"/>
              <a:gd name="adj2" fmla="val 10175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2347913" y="4816475"/>
            <a:ext cx="6365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US</a:t>
            </a:r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6005513" y="4816475"/>
            <a:ext cx="6953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UR</a:t>
            </a:r>
          </a:p>
        </p:txBody>
      </p:sp>
      <p:sp>
        <p:nvSpPr>
          <p:cNvPr id="45067" name="Rectangle 9"/>
          <p:cNvSpPr>
            <a:spLocks noChangeArrowheads="1"/>
          </p:cNvSpPr>
          <p:nvPr/>
        </p:nvSpPr>
        <p:spPr bwMode="auto">
          <a:xfrm>
            <a:off x="3887788" y="4421188"/>
            <a:ext cx="11398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elicits</a:t>
            </a:r>
          </a:p>
        </p:txBody>
      </p:sp>
      <p:sp>
        <p:nvSpPr>
          <p:cNvPr id="45068" name="Rectangle 10"/>
          <p:cNvSpPr>
            <a:spLocks noChangeArrowheads="1"/>
          </p:cNvSpPr>
          <p:nvPr/>
        </p:nvSpPr>
        <p:spPr bwMode="auto">
          <a:xfrm>
            <a:off x="6081713" y="5395913"/>
            <a:ext cx="30654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unconditioned response</a:t>
            </a:r>
          </a:p>
        </p:txBody>
      </p:sp>
      <p:sp>
        <p:nvSpPr>
          <p:cNvPr id="45069" name="Rectangle 11"/>
          <p:cNvSpPr>
            <a:spLocks noChangeArrowheads="1"/>
          </p:cNvSpPr>
          <p:nvPr/>
        </p:nvSpPr>
        <p:spPr bwMode="auto">
          <a:xfrm>
            <a:off x="1890713" y="5776913"/>
            <a:ext cx="89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shock</a:t>
            </a:r>
          </a:p>
        </p:txBody>
      </p:sp>
      <p:sp>
        <p:nvSpPr>
          <p:cNvPr id="45070" name="Rectangle 12"/>
          <p:cNvSpPr>
            <a:spLocks noChangeArrowheads="1"/>
          </p:cNvSpPr>
          <p:nvPr/>
        </p:nvSpPr>
        <p:spPr bwMode="auto">
          <a:xfrm>
            <a:off x="7300913" y="5700713"/>
            <a:ext cx="654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fear</a:t>
            </a:r>
          </a:p>
        </p:txBody>
      </p:sp>
      <p:sp>
        <p:nvSpPr>
          <p:cNvPr id="45071" name="Rectangle 13"/>
          <p:cNvSpPr>
            <a:spLocks noChangeArrowheads="1"/>
          </p:cNvSpPr>
          <p:nvPr/>
        </p:nvSpPr>
        <p:spPr bwMode="auto">
          <a:xfrm>
            <a:off x="687388" y="1754188"/>
            <a:ext cx="2740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conditioned stimulus</a:t>
            </a:r>
          </a:p>
        </p:txBody>
      </p:sp>
      <p:sp>
        <p:nvSpPr>
          <p:cNvPr id="45072" name="Rectangle 14"/>
          <p:cNvSpPr>
            <a:spLocks noChangeArrowheads="1"/>
          </p:cNvSpPr>
          <p:nvPr/>
        </p:nvSpPr>
        <p:spPr bwMode="auto">
          <a:xfrm>
            <a:off x="1204913" y="2195513"/>
            <a:ext cx="6365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bell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3513138" y="1455738"/>
            <a:ext cx="2043112" cy="12811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 rot="2280000">
            <a:off x="5492750" y="2673350"/>
            <a:ext cx="673100" cy="520700"/>
          </a:xfrm>
          <a:prstGeom prst="rightArrow">
            <a:avLst>
              <a:gd name="adj1" fmla="val 50000"/>
              <a:gd name="adj2" fmla="val 6465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75" name="Rectangle 17"/>
          <p:cNvSpPr>
            <a:spLocks noChangeArrowheads="1"/>
          </p:cNvSpPr>
          <p:nvPr/>
        </p:nvSpPr>
        <p:spPr bwMode="auto">
          <a:xfrm>
            <a:off x="2043113" y="930275"/>
            <a:ext cx="6365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CS</a:t>
            </a:r>
          </a:p>
        </p:txBody>
      </p:sp>
      <p:sp>
        <p:nvSpPr>
          <p:cNvPr id="45076" name="Rectangle 18"/>
          <p:cNvSpPr>
            <a:spLocks noChangeArrowheads="1"/>
          </p:cNvSpPr>
          <p:nvPr/>
        </p:nvSpPr>
        <p:spPr bwMode="auto">
          <a:xfrm>
            <a:off x="6234113" y="2987675"/>
            <a:ext cx="6953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CR</a:t>
            </a:r>
          </a:p>
        </p:txBody>
      </p:sp>
      <p:sp>
        <p:nvSpPr>
          <p:cNvPr id="45077" name="Rectangle 19"/>
          <p:cNvSpPr>
            <a:spLocks noChangeArrowheads="1"/>
          </p:cNvSpPr>
          <p:nvPr/>
        </p:nvSpPr>
        <p:spPr bwMode="auto">
          <a:xfrm rot="1740000">
            <a:off x="4710113" y="1738313"/>
            <a:ext cx="9064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elicits</a:t>
            </a:r>
          </a:p>
        </p:txBody>
      </p:sp>
      <p:sp>
        <p:nvSpPr>
          <p:cNvPr id="45078" name="Rectangle 20"/>
          <p:cNvSpPr>
            <a:spLocks noChangeArrowheads="1"/>
          </p:cNvSpPr>
          <p:nvPr/>
        </p:nvSpPr>
        <p:spPr bwMode="auto">
          <a:xfrm>
            <a:off x="6310313" y="3490913"/>
            <a:ext cx="27257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conditioned stimulus</a:t>
            </a:r>
          </a:p>
        </p:txBody>
      </p:sp>
      <p:sp>
        <p:nvSpPr>
          <p:cNvPr id="45079" name="Rectangle 21"/>
          <p:cNvSpPr>
            <a:spLocks noChangeArrowheads="1"/>
          </p:cNvSpPr>
          <p:nvPr/>
        </p:nvSpPr>
        <p:spPr bwMode="auto">
          <a:xfrm>
            <a:off x="7529513" y="3795713"/>
            <a:ext cx="654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fear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205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65763-16EE-4FE3-8820-BED44C22AA65}" type="slidenum">
              <a:rPr lang="en-US"/>
              <a:pPr/>
              <a:t>44</a:t>
            </a:fld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Bell paired with food</a:t>
            </a:r>
          </a:p>
        </p:txBody>
      </p:sp>
      <p:graphicFrame>
        <p:nvGraphicFramePr>
          <p:cNvPr id="2050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947738" y="2209800"/>
          <a:ext cx="2220912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lip" r:id="rId4" imgW="2219040" imgH="1982520" progId="MS_ClipArt_Gallery">
                  <p:embed/>
                </p:oleObj>
              </mc:Choice>
              <mc:Fallback>
                <p:oleObj name="Clip" r:id="rId4" imgW="2219040" imgH="1982520" progId="MS_ClipArt_Gallery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2209800"/>
                        <a:ext cx="2220912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899025"/>
            <a:ext cx="8178800" cy="1158875"/>
          </a:xfrm>
          <a:noFill/>
        </p:spPr>
        <p:txBody>
          <a:bodyPr lIns="90488" tIns="44450" rIns="90488" bIns="44450"/>
          <a:lstStyle/>
          <a:p>
            <a:r>
              <a:rPr lang="en-US" sz="2800" smtClean="0"/>
              <a:t>Cat learns to associate the bell with the food.  We know this because the bell elicits eating responses and calmness</a:t>
            </a:r>
          </a:p>
        </p:txBody>
      </p:sp>
      <p:graphicFrame>
        <p:nvGraphicFramePr>
          <p:cNvPr id="2051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16500" y="2214563"/>
          <a:ext cx="2630488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lip" r:id="rId6" imgW="2628720" imgH="1982520" progId="MS_ClipArt_Gallery">
                  <p:embed/>
                </p:oleObj>
              </mc:Choice>
              <mc:Fallback>
                <p:oleObj name="Clip" r:id="rId6" imgW="2628720" imgH="1982520" progId="MS_ClipArt_Gallery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214563"/>
                        <a:ext cx="2630488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4369C-EDB6-4B0E-9420-67051C700566}" type="slidenum">
              <a:rPr lang="en-US"/>
              <a:pPr/>
              <a:t>45</a:t>
            </a:fld>
            <a:endParaRPr 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823913" y="5395913"/>
            <a:ext cx="3098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Unconditioned</a:t>
            </a:r>
            <a:r>
              <a:rPr lang="en-US">
                <a:solidFill>
                  <a:schemeClr val="tx1"/>
                </a:solidFill>
                <a:effectLst/>
              </a:rPr>
              <a:t> </a:t>
            </a:r>
            <a:r>
              <a:rPr lang="en-US">
                <a:effectLst/>
              </a:rPr>
              <a:t>stimulus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3284538" y="5105400"/>
            <a:ext cx="18145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5111750" y="4883150"/>
            <a:ext cx="749300" cy="368300"/>
          </a:xfrm>
          <a:prstGeom prst="rightArrow">
            <a:avLst>
              <a:gd name="adj1" fmla="val 50000"/>
              <a:gd name="adj2" fmla="val 10175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2347913" y="4816475"/>
            <a:ext cx="6365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US</a:t>
            </a:r>
          </a:p>
        </p:txBody>
      </p:sp>
      <p:sp>
        <p:nvSpPr>
          <p:cNvPr id="46090" name="Rectangle 8"/>
          <p:cNvSpPr>
            <a:spLocks noChangeArrowheads="1"/>
          </p:cNvSpPr>
          <p:nvPr/>
        </p:nvSpPr>
        <p:spPr bwMode="auto">
          <a:xfrm>
            <a:off x="6005513" y="4816475"/>
            <a:ext cx="6953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UR</a:t>
            </a:r>
          </a:p>
        </p:txBody>
      </p:sp>
      <p:sp>
        <p:nvSpPr>
          <p:cNvPr id="46091" name="Rectangle 9"/>
          <p:cNvSpPr>
            <a:spLocks noChangeArrowheads="1"/>
          </p:cNvSpPr>
          <p:nvPr/>
        </p:nvSpPr>
        <p:spPr bwMode="auto">
          <a:xfrm>
            <a:off x="3887788" y="4421188"/>
            <a:ext cx="11398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elicits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6092" name="Rectangle 10"/>
          <p:cNvSpPr>
            <a:spLocks noChangeArrowheads="1"/>
          </p:cNvSpPr>
          <p:nvPr/>
        </p:nvSpPr>
        <p:spPr bwMode="auto">
          <a:xfrm>
            <a:off x="6081713" y="5395913"/>
            <a:ext cx="30654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unconditioned</a:t>
            </a:r>
            <a:r>
              <a:rPr lang="en-US">
                <a:solidFill>
                  <a:schemeClr val="tx1"/>
                </a:solidFill>
                <a:effectLst/>
              </a:rPr>
              <a:t> </a:t>
            </a:r>
            <a:r>
              <a:rPr lang="en-US">
                <a:effectLst/>
              </a:rPr>
              <a:t>response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6093" name="Rectangle 11"/>
          <p:cNvSpPr>
            <a:spLocks noChangeArrowheads="1"/>
          </p:cNvSpPr>
          <p:nvPr/>
        </p:nvSpPr>
        <p:spPr bwMode="auto">
          <a:xfrm>
            <a:off x="1890713" y="5776913"/>
            <a:ext cx="73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food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7300913" y="5700713"/>
            <a:ext cx="77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calm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6095" name="Rectangle 13"/>
          <p:cNvSpPr>
            <a:spLocks noChangeArrowheads="1"/>
          </p:cNvSpPr>
          <p:nvPr/>
        </p:nvSpPr>
        <p:spPr bwMode="auto">
          <a:xfrm>
            <a:off x="687388" y="1754188"/>
            <a:ext cx="2740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conditioned</a:t>
            </a:r>
            <a:r>
              <a:rPr lang="en-US">
                <a:solidFill>
                  <a:schemeClr val="tx1"/>
                </a:solidFill>
                <a:effectLst/>
              </a:rPr>
              <a:t> </a:t>
            </a:r>
            <a:r>
              <a:rPr lang="en-US">
                <a:effectLst/>
              </a:rPr>
              <a:t>stimulus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6096" name="Rectangle 14"/>
          <p:cNvSpPr>
            <a:spLocks noChangeArrowheads="1"/>
          </p:cNvSpPr>
          <p:nvPr/>
        </p:nvSpPr>
        <p:spPr bwMode="auto">
          <a:xfrm>
            <a:off x="1204913" y="2195513"/>
            <a:ext cx="6365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bell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3513138" y="1455738"/>
            <a:ext cx="2043112" cy="12811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rot="2280000">
            <a:off x="5492750" y="2673350"/>
            <a:ext cx="673100" cy="520700"/>
          </a:xfrm>
          <a:prstGeom prst="rightArrow">
            <a:avLst>
              <a:gd name="adj1" fmla="val 50000"/>
              <a:gd name="adj2" fmla="val 6465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99" name="Rectangle 17"/>
          <p:cNvSpPr>
            <a:spLocks noChangeArrowheads="1"/>
          </p:cNvSpPr>
          <p:nvPr/>
        </p:nvSpPr>
        <p:spPr bwMode="auto">
          <a:xfrm>
            <a:off x="2043113" y="930275"/>
            <a:ext cx="6365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CS</a:t>
            </a:r>
          </a:p>
        </p:txBody>
      </p:sp>
      <p:sp>
        <p:nvSpPr>
          <p:cNvPr id="46100" name="Rectangle 18"/>
          <p:cNvSpPr>
            <a:spLocks noChangeArrowheads="1"/>
          </p:cNvSpPr>
          <p:nvPr/>
        </p:nvSpPr>
        <p:spPr bwMode="auto">
          <a:xfrm>
            <a:off x="6234113" y="2987675"/>
            <a:ext cx="6953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effectLst/>
              </a:rPr>
              <a:t>CR</a:t>
            </a:r>
          </a:p>
        </p:txBody>
      </p:sp>
      <p:sp>
        <p:nvSpPr>
          <p:cNvPr id="46101" name="Rectangle 19"/>
          <p:cNvSpPr>
            <a:spLocks noChangeArrowheads="1"/>
          </p:cNvSpPr>
          <p:nvPr/>
        </p:nvSpPr>
        <p:spPr bwMode="auto">
          <a:xfrm rot="1740000">
            <a:off x="4710113" y="1738313"/>
            <a:ext cx="9064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elicits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6102" name="Rectangle 20"/>
          <p:cNvSpPr>
            <a:spLocks noChangeArrowheads="1"/>
          </p:cNvSpPr>
          <p:nvPr/>
        </p:nvSpPr>
        <p:spPr bwMode="auto">
          <a:xfrm>
            <a:off x="6310313" y="3490913"/>
            <a:ext cx="27257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conditioned</a:t>
            </a:r>
            <a:r>
              <a:rPr lang="en-US">
                <a:solidFill>
                  <a:schemeClr val="tx1"/>
                </a:solidFill>
                <a:effectLst/>
              </a:rPr>
              <a:t> </a:t>
            </a:r>
            <a:r>
              <a:rPr lang="en-US">
                <a:effectLst/>
              </a:rPr>
              <a:t>stimulus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6103" name="Rectangle 21"/>
          <p:cNvSpPr>
            <a:spLocks noChangeArrowheads="1"/>
          </p:cNvSpPr>
          <p:nvPr/>
        </p:nvSpPr>
        <p:spPr bwMode="auto">
          <a:xfrm>
            <a:off x="7529513" y="3795713"/>
            <a:ext cx="77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/>
              </a:rPr>
              <a:t>calm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BF3C1-9DCD-4F85-A3B2-7AFAA7EEEAAA}" type="slidenum">
              <a:rPr lang="en-US"/>
              <a:pPr/>
              <a:t>46</a:t>
            </a:fld>
            <a:endParaRPr lang="en-U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Systematic desensitization</a:t>
            </a:r>
          </a:p>
        </p:txBody>
      </p:sp>
      <p:sp>
        <p:nvSpPr>
          <p:cNvPr id="471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11480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Wolpe moved from cats to people.</a:t>
            </a:r>
          </a:p>
          <a:p>
            <a:r>
              <a:rPr lang="en-US" smtClean="0"/>
              <a:t>Modified Jacobson’s progressive relaxation (6-10 sessions) in place of food</a:t>
            </a:r>
          </a:p>
          <a:p>
            <a:r>
              <a:rPr lang="en-US" smtClean="0"/>
              <a:t>Used imagery in place on </a:t>
            </a:r>
            <a:r>
              <a:rPr lang="en-US" i="1" smtClean="0"/>
              <a:t>in vivo</a:t>
            </a:r>
            <a:r>
              <a:rPr lang="en-US" smtClean="0"/>
              <a:t> exposure.</a:t>
            </a:r>
          </a:p>
          <a:p>
            <a:r>
              <a:rPr lang="en-US" smtClean="0"/>
              <a:t>Wolpe reported 90% success</a:t>
            </a:r>
          </a:p>
          <a:p>
            <a:r>
              <a:rPr lang="en-US" smtClean="0"/>
              <a:t>Founded Behavior Therapy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014391-FC01-4274-B7AE-E2FA6C2EE2E4}" type="slidenum">
              <a:rPr lang="en-US"/>
              <a:pPr/>
              <a:t>47</a:t>
            </a:fld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Systematic desensitization</a:t>
            </a:r>
          </a:p>
        </p:txBody>
      </p:sp>
      <p:sp>
        <p:nvSpPr>
          <p:cNvPr id="4813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Currently widely used but with lower than 90% success rates.</a:t>
            </a:r>
          </a:p>
          <a:p>
            <a:r>
              <a:rPr lang="en-US" smtClean="0"/>
              <a:t>Hierarchy of feared situations. </a:t>
            </a:r>
          </a:p>
          <a:p>
            <a:r>
              <a:rPr lang="en-US" smtClean="0"/>
              <a:t>Slow, relatively comfortable procedure</a:t>
            </a:r>
          </a:p>
          <a:p>
            <a:r>
              <a:rPr lang="en-US" smtClean="0"/>
              <a:t>Used to treat acrophobia, agoraphobia, and fear of: dentists, flying, insects, water, exams, public speaking, snakes, spiders,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B331D-4DCA-4D5D-ABD2-6A9C993AB0E4}" type="slidenum">
              <a:rPr lang="en-US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Flooding</a:t>
            </a:r>
          </a:p>
        </p:txBody>
      </p:sp>
      <p:sp>
        <p:nvSpPr>
          <p:cNvPr id="4915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Repeated exposure to the feared object without allowing avoidance responses.</a:t>
            </a:r>
          </a:p>
          <a:p>
            <a:r>
              <a:rPr lang="en-US" smtClean="0"/>
              <a:t>Also called </a:t>
            </a:r>
            <a:r>
              <a:rPr lang="en-US" b="1" smtClean="0"/>
              <a:t>Response Prevention</a:t>
            </a:r>
            <a:endParaRPr lang="en-US" smtClean="0"/>
          </a:p>
          <a:p>
            <a:r>
              <a:rPr lang="en-US" smtClean="0"/>
              <a:t> Based on assumption that avoidance conditioning has occurred.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36B86A-9AB1-43C1-8CB6-6D26E69E9E89}" type="slidenum">
              <a:rPr lang="en-US"/>
              <a:pPr/>
              <a:t>49</a:t>
            </a:fld>
            <a:endParaRPr lang="en-US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Avoidance conditioning</a:t>
            </a:r>
          </a:p>
        </p:txBody>
      </p:sp>
      <p:grpSp>
        <p:nvGrpSpPr>
          <p:cNvPr id="3081" name="Group 6"/>
          <p:cNvGrpSpPr>
            <a:grpSpLocks/>
          </p:cNvGrpSpPr>
          <p:nvPr/>
        </p:nvGrpSpPr>
        <p:grpSpPr bwMode="auto">
          <a:xfrm>
            <a:off x="609600" y="3055938"/>
            <a:ext cx="3270250" cy="3198812"/>
            <a:chOff x="384" y="1925"/>
            <a:chExt cx="2060" cy="2015"/>
          </a:xfrm>
        </p:grpSpPr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384" y="1925"/>
              <a:ext cx="0" cy="200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389" y="3888"/>
              <a:ext cx="205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 flipV="1">
              <a:off x="2400" y="2925"/>
              <a:ext cx="0" cy="101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3817938" y="6172200"/>
            <a:ext cx="280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V="1">
            <a:off x="6629400" y="3195638"/>
            <a:ext cx="0" cy="29829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07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6124575"/>
          <a:ext cx="11350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lip" r:id="rId4" imgW="1133280" imgH="604800" progId="MS_ClipArt_Gallery">
                  <p:embed/>
                </p:oleObj>
              </mc:Choice>
              <mc:Fallback>
                <p:oleObj name="Clip" r:id="rId4" imgW="1133280" imgH="604800" progId="MS_ClipArt_Gallery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24575"/>
                        <a:ext cx="11350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45138" y="2055813"/>
          <a:ext cx="125888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lip" r:id="rId6" imgW="1257120" imgH="1376280" progId="MS_ClipArt_Gallery">
                  <p:embed/>
                </p:oleObj>
              </mc:Choice>
              <mc:Fallback>
                <p:oleObj name="Clip" r:id="rId6" imgW="1257120" imgH="1376280" progId="MS_ClipArt_Gallery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2055813"/>
                        <a:ext cx="1258887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4" name="Group 19"/>
          <p:cNvGrpSpPr>
            <a:grpSpLocks/>
          </p:cNvGrpSpPr>
          <p:nvPr/>
        </p:nvGrpSpPr>
        <p:grpSpPr bwMode="auto">
          <a:xfrm>
            <a:off x="1219200" y="4267200"/>
            <a:ext cx="2282825" cy="1811338"/>
            <a:chOff x="2880" y="2832"/>
            <a:chExt cx="1438" cy="1141"/>
          </a:xfrm>
        </p:grpSpPr>
        <p:grpSp>
          <p:nvGrpSpPr>
            <p:cNvPr id="3085" name="Group 15"/>
            <p:cNvGrpSpPr>
              <a:grpSpLocks/>
            </p:cNvGrpSpPr>
            <p:nvPr/>
          </p:nvGrpSpPr>
          <p:grpSpPr bwMode="auto">
            <a:xfrm>
              <a:off x="2880" y="2832"/>
              <a:ext cx="1438" cy="1141"/>
              <a:chOff x="626" y="2784"/>
              <a:chExt cx="1438" cy="1141"/>
            </a:xfrm>
          </p:grpSpPr>
          <p:sp>
            <p:nvSpPr>
              <p:cNvPr id="98320" name="Freeform 16"/>
              <p:cNvSpPr>
                <a:spLocks/>
              </p:cNvSpPr>
              <p:nvPr/>
            </p:nvSpPr>
            <p:spPr bwMode="auto">
              <a:xfrm>
                <a:off x="1555" y="3531"/>
                <a:ext cx="215" cy="331"/>
              </a:xfrm>
              <a:custGeom>
                <a:avLst/>
                <a:gdLst/>
                <a:ahLst/>
                <a:cxnLst>
                  <a:cxn ang="0">
                    <a:pos x="138" y="26"/>
                  </a:cxn>
                  <a:cxn ang="0">
                    <a:pos x="221" y="0"/>
                  </a:cxn>
                  <a:cxn ang="0">
                    <a:pos x="212" y="128"/>
                  </a:cxn>
                  <a:cxn ang="0">
                    <a:pos x="205" y="267"/>
                  </a:cxn>
                  <a:cxn ang="0">
                    <a:pos x="220" y="400"/>
                  </a:cxn>
                  <a:cxn ang="0">
                    <a:pos x="261" y="519"/>
                  </a:cxn>
                  <a:cxn ang="0">
                    <a:pos x="305" y="544"/>
                  </a:cxn>
                  <a:cxn ang="0">
                    <a:pos x="387" y="575"/>
                  </a:cxn>
                  <a:cxn ang="0">
                    <a:pos x="428" y="647"/>
                  </a:cxn>
                  <a:cxn ang="0">
                    <a:pos x="417" y="663"/>
                  </a:cxn>
                  <a:cxn ang="0">
                    <a:pos x="294" y="663"/>
                  </a:cxn>
                  <a:cxn ang="0">
                    <a:pos x="202" y="622"/>
                  </a:cxn>
                  <a:cxn ang="0">
                    <a:pos x="147" y="525"/>
                  </a:cxn>
                  <a:cxn ang="0">
                    <a:pos x="110" y="381"/>
                  </a:cxn>
                  <a:cxn ang="0">
                    <a:pos x="54" y="200"/>
                  </a:cxn>
                  <a:cxn ang="0">
                    <a:pos x="0" y="61"/>
                  </a:cxn>
                  <a:cxn ang="0">
                    <a:pos x="20" y="46"/>
                  </a:cxn>
                  <a:cxn ang="0">
                    <a:pos x="138" y="26"/>
                  </a:cxn>
                </a:cxnLst>
                <a:rect l="0" t="0" r="r" b="b"/>
                <a:pathLst>
                  <a:path w="428" h="663">
                    <a:moveTo>
                      <a:pt x="138" y="26"/>
                    </a:moveTo>
                    <a:lnTo>
                      <a:pt x="221" y="0"/>
                    </a:lnTo>
                    <a:lnTo>
                      <a:pt x="212" y="128"/>
                    </a:lnTo>
                    <a:lnTo>
                      <a:pt x="205" y="267"/>
                    </a:lnTo>
                    <a:lnTo>
                      <a:pt x="220" y="400"/>
                    </a:lnTo>
                    <a:lnTo>
                      <a:pt x="261" y="519"/>
                    </a:lnTo>
                    <a:lnTo>
                      <a:pt x="305" y="544"/>
                    </a:lnTo>
                    <a:lnTo>
                      <a:pt x="387" y="575"/>
                    </a:lnTo>
                    <a:lnTo>
                      <a:pt x="428" y="647"/>
                    </a:lnTo>
                    <a:lnTo>
                      <a:pt x="417" y="663"/>
                    </a:lnTo>
                    <a:lnTo>
                      <a:pt x="294" y="663"/>
                    </a:lnTo>
                    <a:lnTo>
                      <a:pt x="202" y="622"/>
                    </a:lnTo>
                    <a:lnTo>
                      <a:pt x="147" y="525"/>
                    </a:lnTo>
                    <a:lnTo>
                      <a:pt x="110" y="381"/>
                    </a:lnTo>
                    <a:lnTo>
                      <a:pt x="54" y="200"/>
                    </a:lnTo>
                    <a:lnTo>
                      <a:pt x="0" y="61"/>
                    </a:lnTo>
                    <a:lnTo>
                      <a:pt x="20" y="46"/>
                    </a:lnTo>
                    <a:lnTo>
                      <a:pt x="138" y="26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21" name="Freeform 17"/>
              <p:cNvSpPr>
                <a:spLocks/>
              </p:cNvSpPr>
              <p:nvPr/>
            </p:nvSpPr>
            <p:spPr bwMode="auto">
              <a:xfrm>
                <a:off x="702" y="3420"/>
                <a:ext cx="384" cy="425"/>
              </a:xfrm>
              <a:custGeom>
                <a:avLst/>
                <a:gdLst/>
                <a:ahLst/>
                <a:cxnLst>
                  <a:cxn ang="0">
                    <a:pos x="42" y="838"/>
                  </a:cxn>
                  <a:cxn ang="0">
                    <a:pos x="77" y="849"/>
                  </a:cxn>
                  <a:cxn ang="0">
                    <a:pos x="151" y="845"/>
                  </a:cxn>
                  <a:cxn ang="0">
                    <a:pos x="191" y="806"/>
                  </a:cxn>
                  <a:cxn ang="0">
                    <a:pos x="164" y="759"/>
                  </a:cxn>
                  <a:cxn ang="0">
                    <a:pos x="141" y="731"/>
                  </a:cxn>
                  <a:cxn ang="0">
                    <a:pos x="135" y="657"/>
                  </a:cxn>
                  <a:cxn ang="0">
                    <a:pos x="161" y="566"/>
                  </a:cxn>
                  <a:cxn ang="0">
                    <a:pos x="300" y="432"/>
                  </a:cxn>
                  <a:cxn ang="0">
                    <a:pos x="351" y="397"/>
                  </a:cxn>
                  <a:cxn ang="0">
                    <a:pos x="381" y="373"/>
                  </a:cxn>
                  <a:cxn ang="0">
                    <a:pos x="513" y="231"/>
                  </a:cxn>
                  <a:cxn ang="0">
                    <a:pos x="648" y="99"/>
                  </a:cxn>
                  <a:cxn ang="0">
                    <a:pos x="704" y="57"/>
                  </a:cxn>
                  <a:cxn ang="0">
                    <a:pos x="768" y="26"/>
                  </a:cxn>
                  <a:cxn ang="0">
                    <a:pos x="235" y="0"/>
                  </a:cxn>
                  <a:cxn ang="0">
                    <a:pos x="113" y="361"/>
                  </a:cxn>
                  <a:cxn ang="0">
                    <a:pos x="35" y="419"/>
                  </a:cxn>
                  <a:cxn ang="0">
                    <a:pos x="0" y="474"/>
                  </a:cxn>
                  <a:cxn ang="0">
                    <a:pos x="0" y="684"/>
                  </a:cxn>
                  <a:cxn ang="0">
                    <a:pos x="31" y="745"/>
                  </a:cxn>
                  <a:cxn ang="0">
                    <a:pos x="42" y="838"/>
                  </a:cxn>
                </a:cxnLst>
                <a:rect l="0" t="0" r="r" b="b"/>
                <a:pathLst>
                  <a:path w="768" h="849">
                    <a:moveTo>
                      <a:pt x="42" y="838"/>
                    </a:moveTo>
                    <a:lnTo>
                      <a:pt x="77" y="849"/>
                    </a:lnTo>
                    <a:lnTo>
                      <a:pt x="151" y="845"/>
                    </a:lnTo>
                    <a:lnTo>
                      <a:pt x="191" y="806"/>
                    </a:lnTo>
                    <a:lnTo>
                      <a:pt x="164" y="759"/>
                    </a:lnTo>
                    <a:lnTo>
                      <a:pt x="141" y="731"/>
                    </a:lnTo>
                    <a:lnTo>
                      <a:pt x="135" y="657"/>
                    </a:lnTo>
                    <a:lnTo>
                      <a:pt x="161" y="566"/>
                    </a:lnTo>
                    <a:lnTo>
                      <a:pt x="300" y="432"/>
                    </a:lnTo>
                    <a:lnTo>
                      <a:pt x="351" y="397"/>
                    </a:lnTo>
                    <a:lnTo>
                      <a:pt x="381" y="373"/>
                    </a:lnTo>
                    <a:lnTo>
                      <a:pt x="513" y="231"/>
                    </a:lnTo>
                    <a:lnTo>
                      <a:pt x="648" y="99"/>
                    </a:lnTo>
                    <a:lnTo>
                      <a:pt x="704" y="57"/>
                    </a:lnTo>
                    <a:lnTo>
                      <a:pt x="768" y="26"/>
                    </a:lnTo>
                    <a:lnTo>
                      <a:pt x="235" y="0"/>
                    </a:lnTo>
                    <a:lnTo>
                      <a:pt x="113" y="361"/>
                    </a:lnTo>
                    <a:lnTo>
                      <a:pt x="35" y="419"/>
                    </a:lnTo>
                    <a:lnTo>
                      <a:pt x="0" y="474"/>
                    </a:lnTo>
                    <a:lnTo>
                      <a:pt x="0" y="684"/>
                    </a:lnTo>
                    <a:lnTo>
                      <a:pt x="31" y="745"/>
                    </a:lnTo>
                    <a:lnTo>
                      <a:pt x="42" y="83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22" name="Freeform 18"/>
              <p:cNvSpPr>
                <a:spLocks/>
              </p:cNvSpPr>
              <p:nvPr/>
            </p:nvSpPr>
            <p:spPr bwMode="auto">
              <a:xfrm>
                <a:off x="626" y="2784"/>
                <a:ext cx="1438" cy="1141"/>
              </a:xfrm>
              <a:custGeom>
                <a:avLst/>
                <a:gdLst/>
                <a:ahLst/>
                <a:cxnLst>
                  <a:cxn ang="0">
                    <a:pos x="2173" y="1437"/>
                  </a:cxn>
                  <a:cxn ang="0">
                    <a:pos x="2324" y="1133"/>
                  </a:cxn>
                  <a:cxn ang="0">
                    <a:pos x="2398" y="724"/>
                  </a:cxn>
                  <a:cxn ang="0">
                    <a:pos x="2531" y="451"/>
                  </a:cxn>
                  <a:cxn ang="0">
                    <a:pos x="2756" y="394"/>
                  </a:cxn>
                  <a:cxn ang="0">
                    <a:pos x="2872" y="283"/>
                  </a:cxn>
                  <a:cxn ang="0">
                    <a:pos x="2876" y="187"/>
                  </a:cxn>
                  <a:cxn ang="0">
                    <a:pos x="2743" y="151"/>
                  </a:cxn>
                  <a:cxn ang="0">
                    <a:pos x="2578" y="78"/>
                  </a:cxn>
                  <a:cxn ang="0">
                    <a:pos x="2504" y="18"/>
                  </a:cxn>
                  <a:cxn ang="0">
                    <a:pos x="2236" y="10"/>
                  </a:cxn>
                  <a:cxn ang="0">
                    <a:pos x="2094" y="112"/>
                  </a:cxn>
                  <a:cxn ang="0">
                    <a:pos x="1955" y="315"/>
                  </a:cxn>
                  <a:cxn ang="0">
                    <a:pos x="1868" y="485"/>
                  </a:cxn>
                  <a:cxn ang="0">
                    <a:pos x="1851" y="549"/>
                  </a:cxn>
                  <a:cxn ang="0">
                    <a:pos x="1702" y="659"/>
                  </a:cxn>
                  <a:cxn ang="0">
                    <a:pos x="1485" y="704"/>
                  </a:cxn>
                  <a:cxn ang="0">
                    <a:pos x="1141" y="750"/>
                  </a:cxn>
                  <a:cxn ang="0">
                    <a:pos x="714" y="715"/>
                  </a:cxn>
                  <a:cxn ang="0">
                    <a:pos x="378" y="601"/>
                  </a:cxn>
                  <a:cxn ang="0">
                    <a:pos x="208" y="373"/>
                  </a:cxn>
                  <a:cxn ang="0">
                    <a:pos x="254" y="74"/>
                  </a:cxn>
                  <a:cxn ang="0">
                    <a:pos x="122" y="217"/>
                  </a:cxn>
                  <a:cxn ang="0">
                    <a:pos x="160" y="549"/>
                  </a:cxn>
                  <a:cxn ang="0">
                    <a:pos x="385" y="789"/>
                  </a:cxn>
                  <a:cxn ang="0">
                    <a:pos x="424" y="921"/>
                  </a:cxn>
                  <a:cxn ang="0">
                    <a:pos x="297" y="1145"/>
                  </a:cxn>
                  <a:cxn ang="0">
                    <a:pos x="210" y="1632"/>
                  </a:cxn>
                  <a:cxn ang="0">
                    <a:pos x="84" y="1742"/>
                  </a:cxn>
                  <a:cxn ang="0">
                    <a:pos x="43" y="1994"/>
                  </a:cxn>
                  <a:cxn ang="0">
                    <a:pos x="40" y="2244"/>
                  </a:cxn>
                  <a:cxn ang="0">
                    <a:pos x="170" y="2200"/>
                  </a:cxn>
                  <a:cxn ang="0">
                    <a:pos x="159" y="2046"/>
                  </a:cxn>
                  <a:cxn ang="0">
                    <a:pos x="293" y="1752"/>
                  </a:cxn>
                  <a:cxn ang="0">
                    <a:pos x="718" y="1374"/>
                  </a:cxn>
                  <a:cxn ang="0">
                    <a:pos x="969" y="1330"/>
                  </a:cxn>
                  <a:cxn ang="0">
                    <a:pos x="1295" y="1479"/>
                  </a:cxn>
                  <a:cxn ang="0">
                    <a:pos x="1628" y="1549"/>
                  </a:cxn>
                  <a:cxn ang="0">
                    <a:pos x="1806" y="1609"/>
                  </a:cxn>
                  <a:cxn ang="0">
                    <a:pos x="1874" y="1975"/>
                  </a:cxn>
                  <a:cxn ang="0">
                    <a:pos x="1901" y="2136"/>
                  </a:cxn>
                  <a:cxn ang="0">
                    <a:pos x="1973" y="2222"/>
                  </a:cxn>
                  <a:cxn ang="0">
                    <a:pos x="2200" y="2264"/>
                  </a:cxn>
                  <a:cxn ang="0">
                    <a:pos x="2172" y="2180"/>
                  </a:cxn>
                  <a:cxn ang="0">
                    <a:pos x="2031" y="2030"/>
                  </a:cxn>
                  <a:cxn ang="0">
                    <a:pos x="2042" y="1516"/>
                  </a:cxn>
                </a:cxnLst>
                <a:rect l="0" t="0" r="r" b="b"/>
                <a:pathLst>
                  <a:path w="2876" h="2282">
                    <a:moveTo>
                      <a:pt x="2042" y="1516"/>
                    </a:moveTo>
                    <a:lnTo>
                      <a:pt x="2107" y="1484"/>
                    </a:lnTo>
                    <a:lnTo>
                      <a:pt x="2173" y="1437"/>
                    </a:lnTo>
                    <a:lnTo>
                      <a:pt x="2246" y="1357"/>
                    </a:lnTo>
                    <a:lnTo>
                      <a:pt x="2297" y="1250"/>
                    </a:lnTo>
                    <a:lnTo>
                      <a:pt x="2324" y="1133"/>
                    </a:lnTo>
                    <a:lnTo>
                      <a:pt x="2338" y="996"/>
                    </a:lnTo>
                    <a:lnTo>
                      <a:pt x="2364" y="860"/>
                    </a:lnTo>
                    <a:lnTo>
                      <a:pt x="2398" y="724"/>
                    </a:lnTo>
                    <a:lnTo>
                      <a:pt x="2447" y="560"/>
                    </a:lnTo>
                    <a:lnTo>
                      <a:pt x="2495" y="485"/>
                    </a:lnTo>
                    <a:lnTo>
                      <a:pt x="2531" y="451"/>
                    </a:lnTo>
                    <a:lnTo>
                      <a:pt x="2633" y="451"/>
                    </a:lnTo>
                    <a:lnTo>
                      <a:pt x="2700" y="433"/>
                    </a:lnTo>
                    <a:lnTo>
                      <a:pt x="2756" y="394"/>
                    </a:lnTo>
                    <a:lnTo>
                      <a:pt x="2833" y="369"/>
                    </a:lnTo>
                    <a:lnTo>
                      <a:pt x="2858" y="330"/>
                    </a:lnTo>
                    <a:lnTo>
                      <a:pt x="2872" y="283"/>
                    </a:lnTo>
                    <a:lnTo>
                      <a:pt x="2861" y="248"/>
                    </a:lnTo>
                    <a:lnTo>
                      <a:pt x="2876" y="204"/>
                    </a:lnTo>
                    <a:lnTo>
                      <a:pt x="2876" y="187"/>
                    </a:lnTo>
                    <a:lnTo>
                      <a:pt x="2841" y="164"/>
                    </a:lnTo>
                    <a:lnTo>
                      <a:pt x="2812" y="151"/>
                    </a:lnTo>
                    <a:lnTo>
                      <a:pt x="2743" y="151"/>
                    </a:lnTo>
                    <a:lnTo>
                      <a:pt x="2670" y="132"/>
                    </a:lnTo>
                    <a:lnTo>
                      <a:pt x="2616" y="105"/>
                    </a:lnTo>
                    <a:lnTo>
                      <a:pt x="2578" y="78"/>
                    </a:lnTo>
                    <a:lnTo>
                      <a:pt x="2562" y="52"/>
                    </a:lnTo>
                    <a:lnTo>
                      <a:pt x="2541" y="26"/>
                    </a:lnTo>
                    <a:lnTo>
                      <a:pt x="2504" y="18"/>
                    </a:lnTo>
                    <a:lnTo>
                      <a:pt x="2428" y="9"/>
                    </a:lnTo>
                    <a:lnTo>
                      <a:pt x="2338" y="0"/>
                    </a:lnTo>
                    <a:lnTo>
                      <a:pt x="2236" y="10"/>
                    </a:lnTo>
                    <a:lnTo>
                      <a:pt x="2161" y="32"/>
                    </a:lnTo>
                    <a:lnTo>
                      <a:pt x="2129" y="61"/>
                    </a:lnTo>
                    <a:lnTo>
                      <a:pt x="2094" y="112"/>
                    </a:lnTo>
                    <a:lnTo>
                      <a:pt x="2049" y="142"/>
                    </a:lnTo>
                    <a:lnTo>
                      <a:pt x="1998" y="250"/>
                    </a:lnTo>
                    <a:lnTo>
                      <a:pt x="1955" y="315"/>
                    </a:lnTo>
                    <a:lnTo>
                      <a:pt x="1924" y="372"/>
                    </a:lnTo>
                    <a:lnTo>
                      <a:pt x="1899" y="438"/>
                    </a:lnTo>
                    <a:lnTo>
                      <a:pt x="1868" y="485"/>
                    </a:lnTo>
                    <a:lnTo>
                      <a:pt x="1868" y="540"/>
                    </a:lnTo>
                    <a:lnTo>
                      <a:pt x="1901" y="576"/>
                    </a:lnTo>
                    <a:lnTo>
                      <a:pt x="1851" y="549"/>
                    </a:lnTo>
                    <a:lnTo>
                      <a:pt x="1817" y="579"/>
                    </a:lnTo>
                    <a:lnTo>
                      <a:pt x="1772" y="626"/>
                    </a:lnTo>
                    <a:lnTo>
                      <a:pt x="1702" y="659"/>
                    </a:lnTo>
                    <a:lnTo>
                      <a:pt x="1633" y="666"/>
                    </a:lnTo>
                    <a:lnTo>
                      <a:pt x="1561" y="682"/>
                    </a:lnTo>
                    <a:lnTo>
                      <a:pt x="1485" y="704"/>
                    </a:lnTo>
                    <a:lnTo>
                      <a:pt x="1389" y="738"/>
                    </a:lnTo>
                    <a:lnTo>
                      <a:pt x="1307" y="753"/>
                    </a:lnTo>
                    <a:lnTo>
                      <a:pt x="1141" y="750"/>
                    </a:lnTo>
                    <a:lnTo>
                      <a:pt x="990" y="727"/>
                    </a:lnTo>
                    <a:lnTo>
                      <a:pt x="877" y="705"/>
                    </a:lnTo>
                    <a:lnTo>
                      <a:pt x="714" y="715"/>
                    </a:lnTo>
                    <a:lnTo>
                      <a:pt x="590" y="710"/>
                    </a:lnTo>
                    <a:lnTo>
                      <a:pt x="458" y="664"/>
                    </a:lnTo>
                    <a:lnTo>
                      <a:pt x="378" y="601"/>
                    </a:lnTo>
                    <a:lnTo>
                      <a:pt x="286" y="519"/>
                    </a:lnTo>
                    <a:lnTo>
                      <a:pt x="236" y="439"/>
                    </a:lnTo>
                    <a:lnTo>
                      <a:pt x="208" y="373"/>
                    </a:lnTo>
                    <a:lnTo>
                      <a:pt x="212" y="261"/>
                    </a:lnTo>
                    <a:lnTo>
                      <a:pt x="241" y="175"/>
                    </a:lnTo>
                    <a:lnTo>
                      <a:pt x="254" y="74"/>
                    </a:lnTo>
                    <a:lnTo>
                      <a:pt x="249" y="30"/>
                    </a:lnTo>
                    <a:lnTo>
                      <a:pt x="164" y="127"/>
                    </a:lnTo>
                    <a:lnTo>
                      <a:pt x="122" y="217"/>
                    </a:lnTo>
                    <a:lnTo>
                      <a:pt x="92" y="323"/>
                    </a:lnTo>
                    <a:lnTo>
                      <a:pt x="106" y="430"/>
                    </a:lnTo>
                    <a:lnTo>
                      <a:pt x="160" y="549"/>
                    </a:lnTo>
                    <a:lnTo>
                      <a:pt x="240" y="648"/>
                    </a:lnTo>
                    <a:lnTo>
                      <a:pt x="306" y="714"/>
                    </a:lnTo>
                    <a:lnTo>
                      <a:pt x="385" y="789"/>
                    </a:lnTo>
                    <a:lnTo>
                      <a:pt x="436" y="830"/>
                    </a:lnTo>
                    <a:lnTo>
                      <a:pt x="445" y="858"/>
                    </a:lnTo>
                    <a:lnTo>
                      <a:pt x="424" y="921"/>
                    </a:lnTo>
                    <a:lnTo>
                      <a:pt x="373" y="986"/>
                    </a:lnTo>
                    <a:lnTo>
                      <a:pt x="315" y="1067"/>
                    </a:lnTo>
                    <a:lnTo>
                      <a:pt x="297" y="1145"/>
                    </a:lnTo>
                    <a:lnTo>
                      <a:pt x="273" y="1357"/>
                    </a:lnTo>
                    <a:lnTo>
                      <a:pt x="249" y="1551"/>
                    </a:lnTo>
                    <a:lnTo>
                      <a:pt x="210" y="1632"/>
                    </a:lnTo>
                    <a:lnTo>
                      <a:pt x="169" y="1680"/>
                    </a:lnTo>
                    <a:lnTo>
                      <a:pt x="119" y="1711"/>
                    </a:lnTo>
                    <a:lnTo>
                      <a:pt x="84" y="1742"/>
                    </a:lnTo>
                    <a:lnTo>
                      <a:pt x="63" y="1791"/>
                    </a:lnTo>
                    <a:lnTo>
                      <a:pt x="55" y="1856"/>
                    </a:lnTo>
                    <a:lnTo>
                      <a:pt x="43" y="1994"/>
                    </a:lnTo>
                    <a:lnTo>
                      <a:pt x="8" y="2120"/>
                    </a:lnTo>
                    <a:lnTo>
                      <a:pt x="0" y="2201"/>
                    </a:lnTo>
                    <a:lnTo>
                      <a:pt x="40" y="2244"/>
                    </a:lnTo>
                    <a:lnTo>
                      <a:pt x="117" y="2256"/>
                    </a:lnTo>
                    <a:lnTo>
                      <a:pt x="165" y="2244"/>
                    </a:lnTo>
                    <a:lnTo>
                      <a:pt x="170" y="2200"/>
                    </a:lnTo>
                    <a:lnTo>
                      <a:pt x="144" y="2170"/>
                    </a:lnTo>
                    <a:lnTo>
                      <a:pt x="128" y="2148"/>
                    </a:lnTo>
                    <a:lnTo>
                      <a:pt x="159" y="2046"/>
                    </a:lnTo>
                    <a:lnTo>
                      <a:pt x="206" y="1904"/>
                    </a:lnTo>
                    <a:lnTo>
                      <a:pt x="243" y="1814"/>
                    </a:lnTo>
                    <a:lnTo>
                      <a:pt x="293" y="1752"/>
                    </a:lnTo>
                    <a:lnTo>
                      <a:pt x="419" y="1641"/>
                    </a:lnTo>
                    <a:lnTo>
                      <a:pt x="601" y="1478"/>
                    </a:lnTo>
                    <a:lnTo>
                      <a:pt x="718" y="1374"/>
                    </a:lnTo>
                    <a:lnTo>
                      <a:pt x="809" y="1332"/>
                    </a:lnTo>
                    <a:lnTo>
                      <a:pt x="882" y="1317"/>
                    </a:lnTo>
                    <a:lnTo>
                      <a:pt x="969" y="1330"/>
                    </a:lnTo>
                    <a:lnTo>
                      <a:pt x="1130" y="1382"/>
                    </a:lnTo>
                    <a:lnTo>
                      <a:pt x="1220" y="1451"/>
                    </a:lnTo>
                    <a:lnTo>
                      <a:pt x="1295" y="1479"/>
                    </a:lnTo>
                    <a:lnTo>
                      <a:pt x="1378" y="1499"/>
                    </a:lnTo>
                    <a:lnTo>
                      <a:pt x="1467" y="1516"/>
                    </a:lnTo>
                    <a:lnTo>
                      <a:pt x="1628" y="1549"/>
                    </a:lnTo>
                    <a:lnTo>
                      <a:pt x="1726" y="1585"/>
                    </a:lnTo>
                    <a:lnTo>
                      <a:pt x="1789" y="1598"/>
                    </a:lnTo>
                    <a:lnTo>
                      <a:pt x="1806" y="1609"/>
                    </a:lnTo>
                    <a:lnTo>
                      <a:pt x="1815" y="1695"/>
                    </a:lnTo>
                    <a:lnTo>
                      <a:pt x="1836" y="1810"/>
                    </a:lnTo>
                    <a:lnTo>
                      <a:pt x="1874" y="1975"/>
                    </a:lnTo>
                    <a:lnTo>
                      <a:pt x="1884" y="2035"/>
                    </a:lnTo>
                    <a:lnTo>
                      <a:pt x="1882" y="2116"/>
                    </a:lnTo>
                    <a:lnTo>
                      <a:pt x="1901" y="2136"/>
                    </a:lnTo>
                    <a:lnTo>
                      <a:pt x="1945" y="2140"/>
                    </a:lnTo>
                    <a:lnTo>
                      <a:pt x="1962" y="2159"/>
                    </a:lnTo>
                    <a:lnTo>
                      <a:pt x="1973" y="2222"/>
                    </a:lnTo>
                    <a:lnTo>
                      <a:pt x="2037" y="2273"/>
                    </a:lnTo>
                    <a:lnTo>
                      <a:pt x="2128" y="2282"/>
                    </a:lnTo>
                    <a:lnTo>
                      <a:pt x="2200" y="2264"/>
                    </a:lnTo>
                    <a:lnTo>
                      <a:pt x="2225" y="2239"/>
                    </a:lnTo>
                    <a:lnTo>
                      <a:pt x="2225" y="2222"/>
                    </a:lnTo>
                    <a:lnTo>
                      <a:pt x="2172" y="2180"/>
                    </a:lnTo>
                    <a:lnTo>
                      <a:pt x="2114" y="2141"/>
                    </a:lnTo>
                    <a:lnTo>
                      <a:pt x="2058" y="2098"/>
                    </a:lnTo>
                    <a:lnTo>
                      <a:pt x="2031" y="2030"/>
                    </a:lnTo>
                    <a:lnTo>
                      <a:pt x="2019" y="1951"/>
                    </a:lnTo>
                    <a:lnTo>
                      <a:pt x="2028" y="1662"/>
                    </a:lnTo>
                    <a:lnTo>
                      <a:pt x="2042" y="1516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3216" y="321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  <a:effectLst/>
                </a:rPr>
                <a:t>Ringo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Psychology 314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4185C-D070-476A-858C-BB51715579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278" r="6682" b="-278"/>
          <a:stretch/>
        </p:blipFill>
        <p:spPr bwMode="auto">
          <a:xfrm>
            <a:off x="0" y="0"/>
            <a:ext cx="12453257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1C52E-B8E3-46FD-AC17-BE5EB408BABC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19812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 rot="16200000" flipH="1">
            <a:off x="5721350" y="4349750"/>
            <a:ext cx="825500" cy="368300"/>
          </a:xfrm>
          <a:prstGeom prst="rightArrow">
            <a:avLst>
              <a:gd name="adj1" fmla="val 50000"/>
              <a:gd name="adj2" fmla="val 1121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 rot="16200000" flipH="1">
            <a:off x="5721350" y="1758950"/>
            <a:ext cx="825500" cy="368300"/>
          </a:xfrm>
          <a:prstGeom prst="rightArrow">
            <a:avLst>
              <a:gd name="adj1" fmla="val 50000"/>
              <a:gd name="adj2" fmla="val 1121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1449388" y="992188"/>
            <a:ext cx="2663825" cy="1125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/>
              </a:rPr>
              <a:t>A</a:t>
            </a:r>
            <a:r>
              <a:rPr lang="en-US" sz="3200">
                <a:effectLst/>
              </a:rPr>
              <a:t>ntecedent-feared object</a:t>
            </a:r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1449388" y="3049588"/>
            <a:ext cx="2206625" cy="1125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/>
              </a:rPr>
              <a:t>B</a:t>
            </a:r>
            <a:r>
              <a:rPr lang="en-US" sz="3200">
                <a:effectLst/>
              </a:rPr>
              <a:t>ehavior-avoidance</a:t>
            </a:r>
          </a:p>
        </p:txBody>
      </p:sp>
      <p:sp>
        <p:nvSpPr>
          <p:cNvPr id="4110" name="Rectangle 9"/>
          <p:cNvSpPr>
            <a:spLocks noChangeArrowheads="1"/>
          </p:cNvSpPr>
          <p:nvPr/>
        </p:nvSpPr>
        <p:spPr bwMode="auto">
          <a:xfrm>
            <a:off x="1296988" y="5487988"/>
            <a:ext cx="2587625" cy="1125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/>
              </a:rPr>
              <a:t>C</a:t>
            </a:r>
            <a:r>
              <a:rPr lang="en-US" sz="3200">
                <a:effectLst/>
              </a:rPr>
              <a:t>onsequence-fear reduced</a:t>
            </a:r>
          </a:p>
        </p:txBody>
      </p:sp>
      <p:graphicFrame>
        <p:nvGraphicFramePr>
          <p:cNvPr id="4098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19600" y="533400"/>
          <a:ext cx="29003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lip" r:id="rId4" imgW="2898720" imgH="1122120" progId="MS_ClipArt_Gallery">
                  <p:embed/>
                </p:oleObj>
              </mc:Choice>
              <mc:Fallback>
                <p:oleObj name="Clip" r:id="rId4" imgW="2898720" imgH="1122120" progId="MS_ClipArt_Gallery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"/>
                        <a:ext cx="290036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72075" y="2316163"/>
          <a:ext cx="903288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lip" r:id="rId6" imgW="901440" imgH="1962000" progId="MS_ClipArt_Gallery">
                  <p:embed/>
                </p:oleObj>
              </mc:Choice>
              <mc:Fallback>
                <p:oleObj name="Clip" r:id="rId6" imgW="901440" imgH="1962000" progId="MS_ClipArt_Gallery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316163"/>
                        <a:ext cx="903288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59413" y="5029200"/>
          <a:ext cx="13096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lip" r:id="rId8" imgW="1307880" imgH="1554120" progId="MS_ClipArt_Gallery">
                  <p:embed/>
                </p:oleObj>
              </mc:Choice>
              <mc:Fallback>
                <p:oleObj name="Clip" r:id="rId8" imgW="1307880" imgH="155412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5029200"/>
                        <a:ext cx="130968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two pages. Thank you!</a:t>
            </a:r>
          </a:p>
          <a:p>
            <a:r>
              <a:rPr lang="en-US" dirty="0" smtClean="0"/>
              <a:t>Gym </a:t>
            </a:r>
            <a:r>
              <a:rPr lang="en-US" dirty="0" smtClean="0">
                <a:hlinkClick r:id="rId2"/>
              </a:rPr>
              <a:t>intimidating</a:t>
            </a:r>
            <a:endParaRPr lang="en-US" dirty="0" smtClean="0"/>
          </a:p>
          <a:p>
            <a:r>
              <a:rPr lang="en-US" dirty="0" smtClean="0"/>
              <a:t>Tough to get started</a:t>
            </a:r>
          </a:p>
          <a:p>
            <a:r>
              <a:rPr lang="en-US" dirty="0" smtClean="0"/>
              <a:t>Wish we had a doctor that cares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Psychology 314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64A24-D33D-43EF-A458-004A328EDE3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0435D5-6BBD-41D8-82CB-FB7F2309F6E0}" type="slidenum">
              <a:rPr lang="en-US"/>
              <a:pPr/>
              <a:t>52</a:t>
            </a:fld>
            <a:endParaRPr 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Flooding</a:t>
            </a:r>
          </a:p>
        </p:txBody>
      </p:sp>
      <p:sp>
        <p:nvSpPr>
          <p:cNvPr id="50183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z="2800" smtClean="0"/>
              <a:t>Prevent individual from avoiding situation to learn that no harm occurs.</a:t>
            </a:r>
          </a:p>
          <a:p>
            <a:r>
              <a:rPr lang="en-US" sz="2800" smtClean="0"/>
              <a:t>Provides relatively fast results.</a:t>
            </a:r>
          </a:p>
          <a:p>
            <a:r>
              <a:rPr lang="en-US" sz="2800" smtClean="0"/>
              <a:t>Highly unpleasant process.</a:t>
            </a:r>
          </a:p>
        </p:txBody>
      </p:sp>
      <p:pic>
        <p:nvPicPr>
          <p:cNvPr id="50184" name="Picture 12" descr="snak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2800" y="2466975"/>
            <a:ext cx="4013200" cy="3009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lipArt Placeholder 6" descr="lkv-snakes6_782183c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2800" y="2503444"/>
            <a:ext cx="4013200" cy="2936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Psychology 314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14A74-702D-4066-8C3D-A858F3FADDA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4166" t="31111" r="56667" b="22222"/>
          <a:stretch>
            <a:fillRect/>
          </a:stretch>
        </p:blipFill>
        <p:spPr bwMode="auto">
          <a:xfrm>
            <a:off x="685800" y="1828800"/>
            <a:ext cx="350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extinguished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lipArt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07160"/>
            <a:ext cx="7696200" cy="543864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Psychology 314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14A74-702D-4066-8C3D-A858F3FADDA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1451C4-8B29-4FC2-B60B-D8ED8AD40BF0}" type="slidenum">
              <a:rPr lang="en-US"/>
              <a:pPr/>
              <a:t>55</a:t>
            </a:fld>
            <a:endParaRPr lang="en-US"/>
          </a:p>
        </p:txBody>
      </p:sp>
      <p:pic>
        <p:nvPicPr>
          <p:cNvPr id="51204" name="Picture 6" descr="yellowb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5759450"/>
            <a:ext cx="4267200" cy="109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effectLst/>
                <a:latin typeface="Cooper Black" pitchFamily="18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262B1-ABC1-4FF6-BB83-1B21D5FF99A2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Social Support</a:t>
            </a:r>
          </a:p>
        </p:txBody>
      </p:sp>
      <p:sp>
        <p:nvSpPr>
          <p:cNvPr id="819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One of the most </a:t>
            </a:r>
            <a:r>
              <a:rPr lang="en-US" u="sng" dirty="0" smtClean="0"/>
              <a:t>robust</a:t>
            </a:r>
            <a:r>
              <a:rPr lang="en-US" dirty="0" smtClean="0"/>
              <a:t> findings in psychology.</a:t>
            </a:r>
          </a:p>
          <a:p>
            <a:r>
              <a:rPr lang="en-US" dirty="0" smtClean="0"/>
              <a:t>Social Support: a variety of material and emotional supports a person receives from others.</a:t>
            </a:r>
          </a:p>
          <a:p>
            <a:r>
              <a:rPr lang="en-US" dirty="0" smtClean="0"/>
              <a:t>Research demonstrates a </a:t>
            </a:r>
            <a:r>
              <a:rPr lang="en-US" u="sng" dirty="0" smtClean="0"/>
              <a:t>negative correlation</a:t>
            </a:r>
            <a:r>
              <a:rPr lang="en-US" dirty="0" smtClean="0"/>
              <a:t> between social support and </a:t>
            </a:r>
            <a:r>
              <a:rPr lang="en-US" smtClean="0"/>
              <a:t>health problems.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547D4-1C14-4AEC-B820-DF8540A51493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Social support</a:t>
            </a:r>
          </a:p>
        </p:txBody>
      </p:sp>
      <p:sp>
        <p:nvSpPr>
          <p:cNvPr id="922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Research suggests that for men marriage is a crucial source of social support. </a:t>
            </a:r>
          </a:p>
          <a:p>
            <a:r>
              <a:rPr lang="en-US" smtClean="0"/>
              <a:t>This finding does not hold up for women.</a:t>
            </a:r>
          </a:p>
          <a:p>
            <a:r>
              <a:rPr lang="en-US" smtClean="0"/>
              <a:t>Results are much weaker for African Americans.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6C085F-446B-41A7-A75F-EC395080EF18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How does it work?</a:t>
            </a:r>
          </a:p>
        </p:txBody>
      </p:sp>
      <p:sp>
        <p:nvSpPr>
          <p:cNvPr id="1024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Correlation or causation?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Psychology 314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C1011-549E-4B25-8995-6979849E4EC0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r>
              <a:rPr lang="en-US" smtClean="0"/>
              <a:t>How does it work?	</a:t>
            </a:r>
          </a:p>
        </p:txBody>
      </p:sp>
      <p:sp>
        <p:nvSpPr>
          <p:cNvPr id="1127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Correlational research thus we cannot infer cause.</a:t>
            </a:r>
          </a:p>
          <a:p>
            <a:r>
              <a:rPr lang="en-US" smtClean="0"/>
              <a:t>Isolated people may have a less healthy environment.</a:t>
            </a:r>
          </a:p>
          <a:p>
            <a:r>
              <a:rPr lang="en-US" smtClean="0"/>
              <a:t>Buffering hypothesis.  Somehow social support protects from some of the effects of stress.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445</TotalTime>
  <Words>1489</Words>
  <Application>Microsoft Office PowerPoint</Application>
  <PresentationFormat>On-screen Show (4:3)</PresentationFormat>
  <Paragraphs>455</Paragraphs>
  <Slides>55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Contemporary Portrait</vt:lpstr>
      <vt:lpstr>Clip</vt:lpstr>
      <vt:lpstr>Coping with Stress and Pain</vt:lpstr>
      <vt:lpstr>PowerPoint Presentation</vt:lpstr>
      <vt:lpstr>Exam</vt:lpstr>
      <vt:lpstr>PowerPoint Presentation</vt:lpstr>
      <vt:lpstr>PowerPoint Presentation</vt:lpstr>
      <vt:lpstr>Social Support</vt:lpstr>
      <vt:lpstr>Social support</vt:lpstr>
      <vt:lpstr>How does it work?</vt:lpstr>
      <vt:lpstr>How does it work? </vt:lpstr>
      <vt:lpstr>Personality and social support</vt:lpstr>
      <vt:lpstr>Pets as social support</vt:lpstr>
      <vt:lpstr>Perception of Control</vt:lpstr>
      <vt:lpstr>Conclusion </vt:lpstr>
      <vt:lpstr>Relaxation Procedures</vt:lpstr>
      <vt:lpstr>Relaxation Response</vt:lpstr>
      <vt:lpstr>Relaxation Techniques</vt:lpstr>
      <vt:lpstr>Progressive Relaxation</vt:lpstr>
      <vt:lpstr>Progressive Relaxation</vt:lpstr>
      <vt:lpstr>Muscle Groups</vt:lpstr>
      <vt:lpstr>Autogenic Training</vt:lpstr>
      <vt:lpstr>Autogenic Training</vt:lpstr>
      <vt:lpstr>The Quieting Response</vt:lpstr>
      <vt:lpstr>Relaxation Training </vt:lpstr>
      <vt:lpstr>Relaxation and the Immune system</vt:lpstr>
      <vt:lpstr>Relaxation and drugs</vt:lpstr>
      <vt:lpstr>Effectiveness of Relaxation </vt:lpstr>
      <vt:lpstr>Biofeedback Training </vt:lpstr>
      <vt:lpstr>Biofeedback</vt:lpstr>
      <vt:lpstr>Consciousness leads to control.</vt:lpstr>
      <vt:lpstr>Mechanism of biofeedback</vt:lpstr>
      <vt:lpstr>Muscle Tension feedback</vt:lpstr>
      <vt:lpstr>Biofeedback History</vt:lpstr>
      <vt:lpstr>Study at Carolina</vt:lpstr>
      <vt:lpstr>Independent Variable</vt:lpstr>
      <vt:lpstr>Dependent Variable</vt:lpstr>
      <vt:lpstr>Procedure </vt:lpstr>
      <vt:lpstr>Results</vt:lpstr>
      <vt:lpstr>Biofeedback effectiveness</vt:lpstr>
      <vt:lpstr>Behavior Modification</vt:lpstr>
      <vt:lpstr>Systematic Desensitization</vt:lpstr>
      <vt:lpstr>Systematic Desensitization</vt:lpstr>
      <vt:lpstr>Bell paired with electric shock</vt:lpstr>
      <vt:lpstr>PowerPoint Presentation</vt:lpstr>
      <vt:lpstr>Bell paired with food</vt:lpstr>
      <vt:lpstr>PowerPoint Presentation</vt:lpstr>
      <vt:lpstr>Systematic desensitization</vt:lpstr>
      <vt:lpstr>Systematic desensitization</vt:lpstr>
      <vt:lpstr>Flooding</vt:lpstr>
      <vt:lpstr>Avoidance conditioning</vt:lpstr>
      <vt:lpstr>PowerPoint Presentation</vt:lpstr>
      <vt:lpstr>Papers </vt:lpstr>
      <vt:lpstr>Flooding</vt:lpstr>
      <vt:lpstr>Flooding example</vt:lpstr>
      <vt:lpstr>Fear extinguished</vt:lpstr>
      <vt:lpstr>PowerPoint Presentation</vt:lpstr>
    </vt:vector>
  </TitlesOfParts>
  <Company>Francis Marion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with Stress and Pain</dc:title>
  <dc:creator>Will Wattles</dc:creator>
  <cp:lastModifiedBy>WWattles</cp:lastModifiedBy>
  <cp:revision>45</cp:revision>
  <dcterms:created xsi:type="dcterms:W3CDTF">1999-10-21T13:06:58Z</dcterms:created>
  <dcterms:modified xsi:type="dcterms:W3CDTF">2016-09-20T13:39:20Z</dcterms:modified>
</cp:coreProperties>
</file>