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9"/>
  </p:notesMasterIdLst>
  <p:handoutMasterIdLst>
    <p:handoutMasterId r:id="rId100"/>
  </p:handoutMasterIdLst>
  <p:sldIdLst>
    <p:sldId id="256" r:id="rId2"/>
    <p:sldId id="387" r:id="rId3"/>
    <p:sldId id="372" r:id="rId4"/>
    <p:sldId id="376" r:id="rId5"/>
    <p:sldId id="373" r:id="rId6"/>
    <p:sldId id="374" r:id="rId7"/>
    <p:sldId id="377" r:id="rId8"/>
    <p:sldId id="378" r:id="rId9"/>
    <p:sldId id="375" r:id="rId10"/>
    <p:sldId id="341" r:id="rId11"/>
    <p:sldId id="342" r:id="rId12"/>
    <p:sldId id="344" r:id="rId13"/>
    <p:sldId id="343" r:id="rId14"/>
    <p:sldId id="339" r:id="rId15"/>
    <p:sldId id="340" r:id="rId16"/>
    <p:sldId id="260" r:id="rId17"/>
    <p:sldId id="261" r:id="rId18"/>
    <p:sldId id="262" r:id="rId19"/>
    <p:sldId id="263" r:id="rId20"/>
    <p:sldId id="356" r:id="rId21"/>
    <p:sldId id="355" r:id="rId22"/>
    <p:sldId id="349" r:id="rId23"/>
    <p:sldId id="265" r:id="rId24"/>
    <p:sldId id="267" r:id="rId25"/>
    <p:sldId id="352" r:id="rId26"/>
    <p:sldId id="268" r:id="rId27"/>
    <p:sldId id="266" r:id="rId28"/>
    <p:sldId id="269" r:id="rId29"/>
    <p:sldId id="277" r:id="rId30"/>
    <p:sldId id="279" r:id="rId31"/>
    <p:sldId id="270" r:id="rId32"/>
    <p:sldId id="276" r:id="rId33"/>
    <p:sldId id="273" r:id="rId34"/>
    <p:sldId id="371" r:id="rId35"/>
    <p:sldId id="280" r:id="rId36"/>
    <p:sldId id="281" r:id="rId37"/>
    <p:sldId id="337" r:id="rId38"/>
    <p:sldId id="379" r:id="rId39"/>
    <p:sldId id="380" r:id="rId40"/>
    <p:sldId id="381" r:id="rId41"/>
    <p:sldId id="382" r:id="rId42"/>
    <p:sldId id="383" r:id="rId43"/>
    <p:sldId id="384" r:id="rId44"/>
    <p:sldId id="385" r:id="rId45"/>
    <p:sldId id="386" r:id="rId46"/>
    <p:sldId id="326" r:id="rId47"/>
    <p:sldId id="400" r:id="rId48"/>
    <p:sldId id="327" r:id="rId49"/>
    <p:sldId id="328" r:id="rId50"/>
    <p:sldId id="325" r:id="rId51"/>
    <p:sldId id="329" r:id="rId52"/>
    <p:sldId id="295" r:id="rId53"/>
    <p:sldId id="293" r:id="rId54"/>
    <p:sldId id="286" r:id="rId55"/>
    <p:sldId id="287" r:id="rId56"/>
    <p:sldId id="288" r:id="rId57"/>
    <p:sldId id="291" r:id="rId58"/>
    <p:sldId id="296" r:id="rId59"/>
    <p:sldId id="390" r:id="rId60"/>
    <p:sldId id="298" r:id="rId61"/>
    <p:sldId id="299" r:id="rId62"/>
    <p:sldId id="420" r:id="rId63"/>
    <p:sldId id="414" r:id="rId64"/>
    <p:sldId id="415" r:id="rId65"/>
    <p:sldId id="407" r:id="rId66"/>
    <p:sldId id="405" r:id="rId67"/>
    <p:sldId id="406" r:id="rId68"/>
    <p:sldId id="416" r:id="rId69"/>
    <p:sldId id="395" r:id="rId70"/>
    <p:sldId id="396" r:id="rId71"/>
    <p:sldId id="397" r:id="rId72"/>
    <p:sldId id="417" r:id="rId73"/>
    <p:sldId id="398" r:id="rId74"/>
    <p:sldId id="418" r:id="rId75"/>
    <p:sldId id="401" r:id="rId76"/>
    <p:sldId id="399" r:id="rId77"/>
    <p:sldId id="419" r:id="rId78"/>
    <p:sldId id="300" r:id="rId79"/>
    <p:sldId id="301" r:id="rId80"/>
    <p:sldId id="302" r:id="rId81"/>
    <p:sldId id="303" r:id="rId82"/>
    <p:sldId id="304" r:id="rId83"/>
    <p:sldId id="305" r:id="rId84"/>
    <p:sldId id="306" r:id="rId85"/>
    <p:sldId id="308" r:id="rId86"/>
    <p:sldId id="309" r:id="rId87"/>
    <p:sldId id="331" r:id="rId88"/>
    <p:sldId id="332" r:id="rId89"/>
    <p:sldId id="333" r:id="rId90"/>
    <p:sldId id="334" r:id="rId91"/>
    <p:sldId id="335" r:id="rId92"/>
    <p:sldId id="336" r:id="rId93"/>
    <p:sldId id="330" r:id="rId94"/>
    <p:sldId id="391" r:id="rId95"/>
    <p:sldId id="392" r:id="rId96"/>
    <p:sldId id="393" r:id="rId97"/>
    <p:sldId id="394" r:id="rId9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3" d="100"/>
          <a:sy n="103" d="100"/>
        </p:scale>
        <p:origin x="-1758"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3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2.xml"/><Relationship Id="rId6" Type="http://schemas.openxmlformats.org/officeDocument/2006/relationships/slide" Target="slides/slide23.xml"/><Relationship Id="rId5" Type="http://schemas.openxmlformats.org/officeDocument/2006/relationships/slide" Target="slides/slide22.xml"/><Relationship Id="rId4"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29D90A0B-F862-427D-94CC-7D0B66A40067}" type="slidenum">
              <a:rPr lang="en-US" sz="1400">
                <a:latin typeface="Arial" charset="0"/>
              </a:rPr>
              <a:pPr algn="r">
                <a:defRPr/>
              </a:pPr>
              <a:t>‹#›</a:t>
            </a:fld>
            <a:endParaRPr lang="en-US" sz="1400">
              <a:latin typeface="Arial" charset="0"/>
            </a:endParaRPr>
          </a:p>
        </p:txBody>
      </p:sp>
    </p:spTree>
    <p:extLst>
      <p:ext uri="{BB962C8B-B14F-4D97-AF65-F5344CB8AC3E}">
        <p14:creationId xmlns:p14="http://schemas.microsoft.com/office/powerpoint/2010/main" val="4169092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830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8" tIns="44450" rIns="90488" bIns="44450" anchor="ctr">
            <a:spAutoFit/>
          </a:bodyPr>
          <a:lstStyle/>
          <a:p>
            <a:pPr algn="r">
              <a:defRPr/>
            </a:pPr>
            <a:fld id="{70B159DE-A0E4-44AA-BB2F-368E44805EE0}" type="slidenum">
              <a:rPr lang="en-US" sz="1400">
                <a:latin typeface="Arial" charset="0"/>
              </a:rPr>
              <a:pPr algn="r">
                <a:defRPr/>
              </a:pPr>
              <a:t>‹#›</a:t>
            </a:fld>
            <a:endParaRPr lang="en-US" sz="1400">
              <a:latin typeface="Arial" charset="0"/>
            </a:endParaRPr>
          </a:p>
        </p:txBody>
      </p:sp>
    </p:spTree>
    <p:extLst>
      <p:ext uri="{BB962C8B-B14F-4D97-AF65-F5344CB8AC3E}">
        <p14:creationId xmlns:p14="http://schemas.microsoft.com/office/powerpoint/2010/main" val="3853304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993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a:t>
            </a:r>
          </a:p>
        </p:txBody>
      </p:sp>
      <p:sp>
        <p:nvSpPr>
          <p:cNvPr id="993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993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99334" name="Rectangle 6"/>
          <p:cNvSpPr>
            <a:spLocks noGrp="1" noRot="1" noChangeAspect="1" noChangeArrowheads="1" noTextEdit="1"/>
          </p:cNvSpPr>
          <p:nvPr>
            <p:ph type="sldImg"/>
          </p:nvPr>
        </p:nvSpPr>
        <p:spPr>
          <a:xfrm>
            <a:off x="1150938" y="692150"/>
            <a:ext cx="4556125" cy="3416300"/>
          </a:xfrm>
          <a:ln cap="flat"/>
        </p:spPr>
      </p:sp>
      <p:sp>
        <p:nvSpPr>
          <p:cNvPr id="99335" name="Rectangle 7"/>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a:ln w="9525"/>
        </p:spPr>
        <p:txBody>
          <a:bodyPr/>
          <a:lstStyle/>
          <a:p>
            <a:r>
              <a:rPr lang="en-US" smtClean="0"/>
              <a:t>Congestive heart failure, or heart failure, is a condition in which the heart is unable to adequately pump blood throughout the body and/or unable to prevent blood from "backing up" into the lungs.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57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5</a:t>
            </a:r>
          </a:p>
        </p:txBody>
      </p:sp>
      <p:sp>
        <p:nvSpPr>
          <p:cNvPr id="1157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57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5718" name="Rectangle 6"/>
          <p:cNvSpPr>
            <a:spLocks noGrp="1" noRot="1" noChangeAspect="1" noChangeArrowheads="1" noTextEdit="1"/>
          </p:cNvSpPr>
          <p:nvPr>
            <p:ph type="sldImg"/>
          </p:nvPr>
        </p:nvSpPr>
        <p:spPr>
          <a:xfrm>
            <a:off x="1150938" y="692150"/>
            <a:ext cx="4556125" cy="3416300"/>
          </a:xfrm>
          <a:ln cap="flat"/>
        </p:spPr>
      </p:sp>
      <p:sp>
        <p:nvSpPr>
          <p:cNvPr id="115719"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cap="flat"/>
        </p:spPr>
      </p:sp>
      <p:sp>
        <p:nvSpPr>
          <p:cNvPr id="1167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1776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6</a:t>
            </a:r>
          </a:p>
        </p:txBody>
      </p:sp>
      <p:sp>
        <p:nvSpPr>
          <p:cNvPr id="11776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1776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17766" name="Rectangle 6"/>
          <p:cNvSpPr>
            <a:spLocks noGrp="1" noRot="1" noChangeAspect="1" noChangeArrowheads="1" noTextEdit="1"/>
          </p:cNvSpPr>
          <p:nvPr>
            <p:ph type="sldImg"/>
          </p:nvPr>
        </p:nvSpPr>
        <p:spPr>
          <a:xfrm>
            <a:off x="1150938" y="692150"/>
            <a:ext cx="4556125" cy="3416300"/>
          </a:xfrm>
          <a:ln cap="flat"/>
        </p:spPr>
      </p:sp>
      <p:sp>
        <p:nvSpPr>
          <p:cNvPr id="11776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cap="flat"/>
        </p:spPr>
      </p:sp>
      <p:sp>
        <p:nvSpPr>
          <p:cNvPr id="118787" name="Rectangle 3"/>
          <p:cNvSpPr>
            <a:spLocks noGrp="1" noChangeArrowheads="1"/>
          </p:cNvSpPr>
          <p:nvPr>
            <p:ph type="body" idx="1"/>
          </p:nvPr>
        </p:nvSpPr>
        <p:spPr>
          <a:noFill/>
          <a:ln w="9525"/>
        </p:spPr>
        <p:txBody>
          <a:bodyPr/>
          <a:lstStyle/>
          <a:p>
            <a:r>
              <a:rPr lang="en-US" smtClean="0"/>
              <a:t>Oxygen poor (blue) Blood travels from the right ventricle to the lungs where hemoglobin becomes saturated with oxygen. From the lungs oxygenated blood travels into the left atrium of the heart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cap="flat"/>
        </p:spPr>
      </p:sp>
      <p:sp>
        <p:nvSpPr>
          <p:cNvPr id="119811" name="Rectangle 3"/>
          <p:cNvSpPr>
            <a:spLocks noGrp="1" noChangeArrowheads="1"/>
          </p:cNvSpPr>
          <p:nvPr>
            <p:ph type="body" idx="1"/>
          </p:nvPr>
        </p:nvSpPr>
        <p:spPr>
          <a:noFill/>
          <a:ln w="9525"/>
        </p:spPr>
        <p:txBody>
          <a:bodyPr/>
          <a:lstStyle/>
          <a:p>
            <a:r>
              <a:rPr lang="en-US" smtClean="0"/>
              <a:t>Oxygen poor (blue) Blood travels from the right ventricle to the lungs where hemoglobin becomes saturated with oxygen. From the lungs oxygenated blood travels into the left atrium of the heart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cap="flat"/>
        </p:spPr>
      </p:sp>
      <p:sp>
        <p:nvSpPr>
          <p:cNvPr id="1208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cap="flat"/>
        </p:spPr>
      </p:sp>
      <p:sp>
        <p:nvSpPr>
          <p:cNvPr id="121859" name="Rectangle 3"/>
          <p:cNvSpPr>
            <a:spLocks noGrp="1" noChangeArrowheads="1"/>
          </p:cNvSpPr>
          <p:nvPr>
            <p:ph type="body" idx="1"/>
          </p:nvPr>
        </p:nvSpPr>
        <p:spPr>
          <a:noFill/>
          <a:ln w="9525"/>
        </p:spPr>
        <p:txBody>
          <a:bodyPr/>
          <a:lstStyle/>
          <a:p>
            <a:r>
              <a:rPr lang="en-US" smtClean="0"/>
              <a:t>Oxygen poor (blue) Blood travels from the right ventricle to the lungs where hemoglobin becomes saturated with oxygen. From the lungs oxygenated blood travels into the left atrium of the heart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cap="flat"/>
        </p:spPr>
      </p:sp>
      <p:sp>
        <p:nvSpPr>
          <p:cNvPr id="1228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cap="flat"/>
        </p:spPr>
      </p:sp>
      <p:sp>
        <p:nvSpPr>
          <p:cNvPr id="1239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249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7</a:t>
            </a:r>
          </a:p>
        </p:txBody>
      </p:sp>
      <p:sp>
        <p:nvSpPr>
          <p:cNvPr id="1249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249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24934" name="Rectangle 6"/>
          <p:cNvSpPr>
            <a:spLocks noGrp="1" noRot="1" noChangeAspect="1" noChangeArrowheads="1" noTextEdit="1"/>
          </p:cNvSpPr>
          <p:nvPr>
            <p:ph type="sldImg"/>
          </p:nvPr>
        </p:nvSpPr>
        <p:spPr>
          <a:xfrm>
            <a:off x="1150938" y="692150"/>
            <a:ext cx="4556125" cy="3416300"/>
          </a:xfrm>
          <a:ln cap="flat"/>
        </p:spPr>
      </p:sp>
      <p:sp>
        <p:nvSpPr>
          <p:cNvPr id="12493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cap="flat"/>
        </p:spPr>
      </p:sp>
      <p:sp>
        <p:nvSpPr>
          <p:cNvPr id="1259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269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7</a:t>
            </a:r>
          </a:p>
        </p:txBody>
      </p:sp>
      <p:sp>
        <p:nvSpPr>
          <p:cNvPr id="1269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269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26982" name="Rectangle 6"/>
          <p:cNvSpPr>
            <a:spLocks noGrp="1" noRot="1" noChangeAspect="1" noChangeArrowheads="1" noTextEdit="1"/>
          </p:cNvSpPr>
          <p:nvPr>
            <p:ph type="sldImg"/>
          </p:nvPr>
        </p:nvSpPr>
        <p:spPr>
          <a:xfrm>
            <a:off x="1150938" y="692150"/>
            <a:ext cx="4556125" cy="3416300"/>
          </a:xfrm>
          <a:ln cap="flat"/>
        </p:spPr>
      </p:sp>
      <p:sp>
        <p:nvSpPr>
          <p:cNvPr id="126983"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2800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8</a:t>
            </a:r>
          </a:p>
        </p:txBody>
      </p:sp>
      <p:sp>
        <p:nvSpPr>
          <p:cNvPr id="12800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2800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28006" name="Rectangle 6"/>
          <p:cNvSpPr>
            <a:spLocks noGrp="1" noRot="1" noChangeAspect="1" noChangeArrowheads="1" noTextEdit="1"/>
          </p:cNvSpPr>
          <p:nvPr>
            <p:ph type="sldImg"/>
          </p:nvPr>
        </p:nvSpPr>
        <p:spPr>
          <a:xfrm>
            <a:off x="1150938" y="692150"/>
            <a:ext cx="4556125" cy="3416300"/>
          </a:xfrm>
          <a:ln cap="flat"/>
        </p:spPr>
      </p:sp>
      <p:sp>
        <p:nvSpPr>
          <p:cNvPr id="12800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2902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16</a:t>
            </a:r>
          </a:p>
        </p:txBody>
      </p:sp>
      <p:sp>
        <p:nvSpPr>
          <p:cNvPr id="12902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2902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29030" name="Rectangle 6"/>
          <p:cNvSpPr>
            <a:spLocks noGrp="1" noRot="1" noChangeAspect="1" noChangeArrowheads="1" noTextEdit="1"/>
          </p:cNvSpPr>
          <p:nvPr>
            <p:ph type="sldImg"/>
          </p:nvPr>
        </p:nvSpPr>
        <p:spPr>
          <a:xfrm>
            <a:off x="1150938" y="692150"/>
            <a:ext cx="4556125" cy="3416300"/>
          </a:xfrm>
          <a:ln cap="flat"/>
        </p:spPr>
      </p:sp>
      <p:sp>
        <p:nvSpPr>
          <p:cNvPr id="129031"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300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18</a:t>
            </a:r>
          </a:p>
        </p:txBody>
      </p:sp>
      <p:sp>
        <p:nvSpPr>
          <p:cNvPr id="1300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300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30054" name="Rectangle 6"/>
          <p:cNvSpPr>
            <a:spLocks noGrp="1" noRot="1" noChangeAspect="1" noChangeArrowheads="1" noTextEdit="1"/>
          </p:cNvSpPr>
          <p:nvPr>
            <p:ph type="sldImg"/>
          </p:nvPr>
        </p:nvSpPr>
        <p:spPr>
          <a:xfrm>
            <a:off x="1150938" y="692150"/>
            <a:ext cx="4556125" cy="3416300"/>
          </a:xfrm>
          <a:ln cap="flat"/>
        </p:spPr>
      </p:sp>
      <p:sp>
        <p:nvSpPr>
          <p:cNvPr id="13005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3107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9</a:t>
            </a:r>
          </a:p>
        </p:txBody>
      </p:sp>
      <p:sp>
        <p:nvSpPr>
          <p:cNvPr id="13107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3107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31078" name="Rectangle 6"/>
          <p:cNvSpPr>
            <a:spLocks noGrp="1" noRot="1" noChangeAspect="1" noChangeArrowheads="1" noTextEdit="1"/>
          </p:cNvSpPr>
          <p:nvPr>
            <p:ph type="sldImg"/>
          </p:nvPr>
        </p:nvSpPr>
        <p:spPr>
          <a:xfrm>
            <a:off x="1150938" y="692150"/>
            <a:ext cx="4556125" cy="3416300"/>
          </a:xfrm>
          <a:ln cap="flat"/>
        </p:spPr>
      </p:sp>
      <p:sp>
        <p:nvSpPr>
          <p:cNvPr id="131079"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320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15</a:t>
            </a:r>
          </a:p>
        </p:txBody>
      </p:sp>
      <p:sp>
        <p:nvSpPr>
          <p:cNvPr id="1321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3210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32102" name="Rectangle 6"/>
          <p:cNvSpPr>
            <a:spLocks noGrp="1" noRot="1" noChangeAspect="1" noChangeArrowheads="1" noTextEdit="1"/>
          </p:cNvSpPr>
          <p:nvPr>
            <p:ph type="sldImg"/>
          </p:nvPr>
        </p:nvSpPr>
        <p:spPr>
          <a:xfrm>
            <a:off x="1150938" y="692150"/>
            <a:ext cx="4556125" cy="3416300"/>
          </a:xfrm>
          <a:ln cap="flat"/>
        </p:spPr>
      </p:sp>
      <p:sp>
        <p:nvSpPr>
          <p:cNvPr id="132103"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3312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12</a:t>
            </a:r>
          </a:p>
        </p:txBody>
      </p:sp>
      <p:sp>
        <p:nvSpPr>
          <p:cNvPr id="13312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3312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33126" name="Rectangle 6"/>
          <p:cNvSpPr>
            <a:spLocks noGrp="1" noRot="1" noChangeAspect="1" noChangeArrowheads="1" noTextEdit="1"/>
          </p:cNvSpPr>
          <p:nvPr>
            <p:ph type="sldImg"/>
          </p:nvPr>
        </p:nvSpPr>
        <p:spPr>
          <a:xfrm>
            <a:off x="1150938" y="692150"/>
            <a:ext cx="4556125" cy="3416300"/>
          </a:xfrm>
          <a:ln cap="flat"/>
        </p:spPr>
      </p:sp>
      <p:sp>
        <p:nvSpPr>
          <p:cNvPr id="13312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50938" y="692150"/>
            <a:ext cx="4556125" cy="3416300"/>
          </a:xfrm>
          <a:ln/>
        </p:spPr>
      </p:sp>
      <p:sp>
        <p:nvSpPr>
          <p:cNvPr id="1341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3517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19</a:t>
            </a:r>
          </a:p>
        </p:txBody>
      </p:sp>
      <p:sp>
        <p:nvSpPr>
          <p:cNvPr id="13517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3517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35174" name="Rectangle 6"/>
          <p:cNvSpPr>
            <a:spLocks noGrp="1" noRot="1" noChangeAspect="1" noChangeArrowheads="1" noTextEdit="1"/>
          </p:cNvSpPr>
          <p:nvPr>
            <p:ph type="sldImg"/>
          </p:nvPr>
        </p:nvSpPr>
        <p:spPr>
          <a:xfrm>
            <a:off x="1150938" y="692150"/>
            <a:ext cx="4556125" cy="3416300"/>
          </a:xfrm>
          <a:ln cap="flat"/>
        </p:spPr>
      </p:sp>
      <p:sp>
        <p:nvSpPr>
          <p:cNvPr id="13517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noFill/>
          <a:ln w="9525"/>
        </p:spPr>
        <p:txBody>
          <a:bodyPr/>
          <a:lstStyle/>
          <a:p>
            <a:endParaRPr lang="en-US" smtClean="0"/>
          </a:p>
        </p:txBody>
      </p:sp>
      <p:sp>
        <p:nvSpPr>
          <p:cNvPr id="1361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50938" y="692150"/>
            <a:ext cx="4556125" cy="3416300"/>
          </a:xfrm>
          <a:ln/>
        </p:spPr>
      </p:sp>
      <p:sp>
        <p:nvSpPr>
          <p:cNvPr id="1372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50938" y="692150"/>
            <a:ext cx="4556125" cy="3416300"/>
          </a:xfrm>
          <a:ln/>
        </p:spPr>
      </p:sp>
      <p:sp>
        <p:nvSpPr>
          <p:cNvPr id="1402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50938" y="692150"/>
            <a:ext cx="4556125" cy="3416300"/>
          </a:xfrm>
          <a:ln/>
        </p:spPr>
      </p:sp>
      <p:sp>
        <p:nvSpPr>
          <p:cNvPr id="1443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50938" y="692150"/>
            <a:ext cx="4556125" cy="3416300"/>
          </a:xfrm>
          <a:ln/>
        </p:spPr>
      </p:sp>
      <p:sp>
        <p:nvSpPr>
          <p:cNvPr id="1454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50938" y="692150"/>
            <a:ext cx="4556125" cy="3416300"/>
          </a:xfrm>
          <a:ln/>
        </p:spPr>
      </p:sp>
      <p:sp>
        <p:nvSpPr>
          <p:cNvPr id="1464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50938" y="692150"/>
            <a:ext cx="4556125" cy="3416300"/>
          </a:xfrm>
          <a:ln/>
        </p:spPr>
      </p:sp>
      <p:sp>
        <p:nvSpPr>
          <p:cNvPr id="1044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50938" y="692150"/>
            <a:ext cx="4556125" cy="3416300"/>
          </a:xfrm>
          <a:ln/>
        </p:spPr>
      </p:sp>
      <p:sp>
        <p:nvSpPr>
          <p:cNvPr id="1505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525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34</a:t>
            </a:r>
          </a:p>
        </p:txBody>
      </p:sp>
      <p:sp>
        <p:nvSpPr>
          <p:cNvPr id="1525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525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52582" name="Rectangle 6"/>
          <p:cNvSpPr>
            <a:spLocks noGrp="1" noRot="1" noChangeAspect="1" noChangeArrowheads="1" noTextEdit="1"/>
          </p:cNvSpPr>
          <p:nvPr>
            <p:ph type="sldImg"/>
          </p:nvPr>
        </p:nvSpPr>
        <p:spPr>
          <a:xfrm>
            <a:off x="1150938" y="692150"/>
            <a:ext cx="4556125" cy="3416300"/>
          </a:xfrm>
          <a:ln cap="flat"/>
        </p:spPr>
      </p:sp>
      <p:sp>
        <p:nvSpPr>
          <p:cNvPr id="152583"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5360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32</a:t>
            </a:r>
          </a:p>
        </p:txBody>
      </p:sp>
      <p:sp>
        <p:nvSpPr>
          <p:cNvPr id="15360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5360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53606" name="Rectangle 6"/>
          <p:cNvSpPr>
            <a:spLocks noGrp="1" noRot="1" noChangeAspect="1" noChangeArrowheads="1" noTextEdit="1"/>
          </p:cNvSpPr>
          <p:nvPr>
            <p:ph type="sldImg"/>
          </p:nvPr>
        </p:nvSpPr>
        <p:spPr>
          <a:xfrm>
            <a:off x="1150938" y="692150"/>
            <a:ext cx="4556125" cy="3416300"/>
          </a:xfrm>
          <a:ln cap="flat"/>
        </p:spPr>
      </p:sp>
      <p:sp>
        <p:nvSpPr>
          <p:cNvPr id="153607"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5462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25</a:t>
            </a:r>
          </a:p>
        </p:txBody>
      </p:sp>
      <p:sp>
        <p:nvSpPr>
          <p:cNvPr id="15462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5462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54630" name="Rectangle 6"/>
          <p:cNvSpPr>
            <a:spLocks noGrp="1" noRot="1" noChangeAspect="1" noChangeArrowheads="1" noTextEdit="1"/>
          </p:cNvSpPr>
          <p:nvPr>
            <p:ph type="sldImg"/>
          </p:nvPr>
        </p:nvSpPr>
        <p:spPr>
          <a:xfrm>
            <a:off x="1150938" y="692150"/>
            <a:ext cx="4556125" cy="3416300"/>
          </a:xfrm>
          <a:ln cap="flat"/>
        </p:spPr>
      </p:sp>
      <p:sp>
        <p:nvSpPr>
          <p:cNvPr id="154631"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556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26</a:t>
            </a:r>
          </a:p>
        </p:txBody>
      </p:sp>
      <p:sp>
        <p:nvSpPr>
          <p:cNvPr id="1556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556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55654" name="Rectangle 6"/>
          <p:cNvSpPr>
            <a:spLocks noGrp="1" noRot="1" noChangeAspect="1" noChangeArrowheads="1" noTextEdit="1"/>
          </p:cNvSpPr>
          <p:nvPr>
            <p:ph type="sldImg"/>
          </p:nvPr>
        </p:nvSpPr>
        <p:spPr>
          <a:xfrm>
            <a:off x="1150938" y="692150"/>
            <a:ext cx="4556125" cy="3416300"/>
          </a:xfrm>
          <a:ln cap="flat"/>
        </p:spPr>
      </p:sp>
      <p:sp>
        <p:nvSpPr>
          <p:cNvPr id="155655"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15667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27</a:t>
            </a:r>
          </a:p>
        </p:txBody>
      </p:sp>
      <p:sp>
        <p:nvSpPr>
          <p:cNvPr id="15667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15667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156678" name="Rectangle 6"/>
          <p:cNvSpPr>
            <a:spLocks noGrp="1" noRot="1" noChangeAspect="1" noChangeArrowheads="1" noTextEdit="1"/>
          </p:cNvSpPr>
          <p:nvPr>
            <p:ph type="sldImg"/>
          </p:nvPr>
        </p:nvSpPr>
        <p:spPr>
          <a:xfrm>
            <a:off x="1150938" y="692150"/>
            <a:ext cx="4556125" cy="3416300"/>
          </a:xfrm>
          <a:ln cap="flat"/>
        </p:spPr>
      </p:sp>
      <p:sp>
        <p:nvSpPr>
          <p:cNvPr id="156679" name="Rectangle 7"/>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noFill/>
          <a:ln w="9525"/>
        </p:spPr>
        <p:txBody>
          <a:bodyPr/>
          <a:lstStyle/>
          <a:p>
            <a:endParaRPr lang="en-US" smtClean="0"/>
          </a:p>
        </p:txBody>
      </p:sp>
      <p:sp>
        <p:nvSpPr>
          <p:cNvPr id="1576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noFill/>
          <a:ln w="9525"/>
        </p:spPr>
        <p:txBody>
          <a:bodyPr/>
          <a:lstStyle/>
          <a:p>
            <a:endParaRPr lang="en-US" smtClean="0"/>
          </a:p>
        </p:txBody>
      </p:sp>
      <p:sp>
        <p:nvSpPr>
          <p:cNvPr id="15872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50938" y="692150"/>
            <a:ext cx="4556125" cy="3416300"/>
          </a:xfrm>
          <a:ln/>
        </p:spPr>
      </p:sp>
      <p:sp>
        <p:nvSpPr>
          <p:cNvPr id="1597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noFill/>
          <a:ln w="9525"/>
        </p:spPr>
        <p:txBody>
          <a:bodyPr/>
          <a:lstStyle/>
          <a:p>
            <a:endParaRPr lang="en-US" smtClean="0"/>
          </a:p>
        </p:txBody>
      </p:sp>
      <p:sp>
        <p:nvSpPr>
          <p:cNvPr id="16077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noFill/>
          <a:ln w="9525"/>
        </p:spPr>
        <p:txBody>
          <a:bodyPr/>
          <a:lstStyle/>
          <a:p>
            <a:endParaRPr lang="en-US" smtClean="0"/>
          </a:p>
        </p:txBody>
      </p:sp>
      <p:sp>
        <p:nvSpPr>
          <p:cNvPr id="1617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1150938" y="692150"/>
            <a:ext cx="4556125" cy="3416300"/>
          </a:xfrm>
          <a:ln/>
        </p:spPr>
      </p:sp>
      <p:sp>
        <p:nvSpPr>
          <p:cNvPr id="162819" name="Notes Placeholder 2"/>
          <p:cNvSpPr>
            <a:spLocks noGrp="1"/>
          </p:cNvSpPr>
          <p:nvPr>
            <p:ph type="body" idx="1"/>
          </p:nvPr>
        </p:nvSpPr>
        <p:spPr>
          <a:noFill/>
          <a:ln w="9525"/>
        </p:spPr>
        <p:txBody>
          <a:bodyPr/>
          <a:lstStyle/>
          <a:p>
            <a:r>
              <a:rPr lang="en-US" b="1" smtClean="0"/>
              <a:t>Effects on Blood Pressure of Reduced Dietary Sodium and the Dietary Approaches to Stop Hypertension (DASH) Diet</a:t>
            </a:r>
            <a:endParaRPr lang="en-US" smtClean="0"/>
          </a:p>
          <a:p>
            <a:r>
              <a:rPr lang="en-US" smtClean="0"/>
              <a:t/>
            </a:r>
            <a:br>
              <a:rPr lang="en-US" smtClean="0"/>
            </a:br>
            <a:endParaRPr lang="en-US" smtClean="0"/>
          </a:p>
          <a:p>
            <a:r>
              <a:rPr lang="en-US" i="1" smtClean="0"/>
              <a:t>Frank M. Sacks, M.D., Laura P. Svetkey, M.D., William M. Vollmer, Ph.D., Lawrence J. Appel, M.D., George A. Bray, M.D., David Harsha, Ph.D., Eva Obarzanek, Ph.D., Paul R. Conlin, M.D., Edgar R. Miller, M.D., Ph.D., Denise G. Simons-Morton, M.D., Ph.D., Njeri Karanja, Ph.D., Pao-Hwa Lin, Ph.D., for The DASH–Sodium Collaborative Research Group</a:t>
            </a:r>
            <a:r>
              <a:rPr lang="en-US" smtClean="0"/>
              <a:t>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1150938" y="692150"/>
            <a:ext cx="4556125" cy="3416300"/>
          </a:xfrm>
          <a:ln/>
        </p:spPr>
      </p:sp>
      <p:sp>
        <p:nvSpPr>
          <p:cNvPr id="16384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a:ln w="9525"/>
        </p:spPr>
        <p:txBody>
          <a:bodyPr/>
          <a:lstStyle/>
          <a:p>
            <a:pPr>
              <a:defRPr/>
            </a:pPr>
            <a:r>
              <a:rPr lang="en-US" dirty="0" smtClean="0">
                <a:latin typeface="+mn-lt"/>
              </a:rPr>
              <a:t>NR </a:t>
            </a:r>
            <a:r>
              <a:rPr lang="en-US" b="1" dirty="0" smtClean="0">
                <a:latin typeface="+mn-lt"/>
              </a:rPr>
              <a:t>Cook</a:t>
            </a:r>
            <a:r>
              <a:rPr lang="en-US" dirty="0" smtClean="0">
                <a:latin typeface="+mn-lt"/>
              </a:rPr>
              <a:t>, JA Cutler, E </a:t>
            </a:r>
            <a:r>
              <a:rPr lang="en-US" dirty="0" err="1" smtClean="0">
                <a:latin typeface="+mn-lt"/>
              </a:rPr>
              <a:t>Obarzanek</a:t>
            </a:r>
            <a:r>
              <a:rPr lang="en-US" dirty="0" smtClean="0">
                <a:latin typeface="+mn-lt"/>
              </a:rPr>
              <a:t>, JE </a:t>
            </a:r>
            <a:r>
              <a:rPr lang="en-US" dirty="0" err="1" smtClean="0">
                <a:latin typeface="+mn-lt"/>
              </a:rPr>
              <a:t>Buring</a:t>
            </a:r>
            <a:r>
              <a:rPr lang="en-US" dirty="0" smtClean="0">
                <a:latin typeface="+mn-lt"/>
              </a:rPr>
              <a:t>, KM … - British Medical Journal, 2007 - Br Med Assoc</a:t>
            </a:r>
            <a:endParaRPr lang="en-US" dirty="0" smtClean="0"/>
          </a:p>
          <a:p>
            <a:pPr>
              <a:defRPr/>
            </a:pPr>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165891" name="Rectangle 3"/>
          <p:cNvSpPr>
            <a:spLocks noGrp="1" noChangeArrowheads="1"/>
          </p:cNvSpPr>
          <p:nvPr>
            <p:ph type="body" idx="1"/>
          </p:nvPr>
        </p:nvSpPr>
        <p:spPr>
          <a:xfrm>
            <a:off x="1046163" y="4352925"/>
            <a:ext cx="4770437" cy="3479800"/>
          </a:xfrm>
          <a:noFill/>
          <a:ln w="9525"/>
        </p:spPr>
        <p:txBody>
          <a:bodyPr wrap="none" anchor="ct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166915" name="Rectangle 3"/>
          <p:cNvSpPr>
            <a:spLocks noGrp="1" noChangeArrowheads="1"/>
          </p:cNvSpPr>
          <p:nvPr>
            <p:ph type="body" idx="1"/>
          </p:nvPr>
        </p:nvSpPr>
        <p:spPr>
          <a:xfrm>
            <a:off x="1046163" y="4352925"/>
            <a:ext cx="4770437" cy="3479800"/>
          </a:xfrm>
          <a:noFill/>
          <a:ln w="9525"/>
        </p:spPr>
        <p:txBody>
          <a:bodyPr wrap="none" anchor="ct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rtl="0"/>
            <a:r>
              <a:rPr lang="en-US" sz="1200" b="1" i="0" kern="1200" dirty="0" err="1" smtClean="0">
                <a:solidFill>
                  <a:schemeClr val="tx1"/>
                </a:solidFill>
                <a:effectLst/>
                <a:latin typeface="Arial" charset="0"/>
                <a:ea typeface="+mn-ea"/>
                <a:cs typeface="+mn-cs"/>
              </a:rPr>
              <a:t>qalys</a:t>
            </a:r>
            <a:endParaRPr lang="en-US" sz="1200" b="1" i="0" kern="1200" dirty="0" smtClean="0">
              <a:solidFill>
                <a:schemeClr val="tx1"/>
              </a:solidFill>
              <a:effectLst/>
              <a:latin typeface="Arial" charset="0"/>
              <a:ea typeface="+mn-ea"/>
              <a:cs typeface="+mn-cs"/>
            </a:endParaRPr>
          </a:p>
          <a:p>
            <a:pPr rtl="0"/>
            <a:r>
              <a:rPr lang="en-US" sz="1200" b="0" i="0" kern="1200" dirty="0" smtClean="0">
                <a:solidFill>
                  <a:schemeClr val="tx1"/>
                </a:solidFill>
                <a:effectLst/>
                <a:latin typeface="Arial" charset="0"/>
                <a:ea typeface="+mn-ea"/>
                <a:cs typeface="+mn-cs"/>
              </a:rPr>
              <a:t>(QALY) The quality-adjusted life year (QALY) is a measure of disease burden, including both the quality and the quantity of life lived. It is used in assessing the value for money of a medical intervention. .</a:t>
            </a:r>
          </a:p>
          <a:p>
            <a:endParaRPr lang="en-US" dirty="0"/>
          </a:p>
        </p:txBody>
      </p:sp>
    </p:spTree>
    <p:extLst>
      <p:ext uri="{BB962C8B-B14F-4D97-AF65-F5344CB8AC3E}">
        <p14:creationId xmlns:p14="http://schemas.microsoft.com/office/powerpoint/2010/main" val="38781596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50938" y="692150"/>
            <a:ext cx="4556125" cy="3416300"/>
          </a:xfrm>
          <a:ln/>
        </p:spPr>
      </p:sp>
      <p:sp>
        <p:nvSpPr>
          <p:cNvPr id="1679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a:noFill/>
          <a:ln w="9525"/>
        </p:spPr>
        <p:txBody>
          <a:bodyPr/>
          <a:lstStyle/>
          <a:p>
            <a:r>
              <a:rPr lang="en-US" sz="1200" b="0" i="1" kern="1200" dirty="0" smtClean="0">
                <a:solidFill>
                  <a:schemeClr val="tx1"/>
                </a:solidFill>
                <a:latin typeface="Arial" charset="0"/>
                <a:ea typeface="+mn-ea"/>
                <a:cs typeface="+mn-cs"/>
              </a:rPr>
              <a:t>The Institute of Medicine, part of the National Academy of Sciences,</a:t>
            </a:r>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1150938" y="692150"/>
            <a:ext cx="4556125" cy="3416300"/>
          </a:xfrm>
          <a:ln/>
        </p:spPr>
      </p:sp>
      <p:sp>
        <p:nvSpPr>
          <p:cNvPr id="1720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noFill/>
          <a:ln w="9525"/>
        </p:spPr>
        <p:txBody>
          <a:bodyPr/>
          <a:lstStyle/>
          <a:p>
            <a:endParaRPr lang="en-US" smtClean="0"/>
          </a:p>
        </p:txBody>
      </p:sp>
      <p:sp>
        <p:nvSpPr>
          <p:cNvPr id="1740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idx="1"/>
          </p:nvPr>
        </p:nvSpPr>
        <p:spPr>
          <a:noFill/>
          <a:ln w="9525"/>
        </p:spPr>
        <p:txBody>
          <a:bodyPr/>
          <a:lstStyle/>
          <a:p>
            <a:endParaRPr lang="en-US" smtClean="0"/>
          </a:p>
        </p:txBody>
      </p:sp>
      <p:sp>
        <p:nvSpPr>
          <p:cNvPr id="17510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body" idx="1"/>
          </p:nvPr>
        </p:nvSpPr>
        <p:spPr>
          <a:noFill/>
          <a:ln w="9525"/>
        </p:spPr>
        <p:txBody>
          <a:bodyPr/>
          <a:lstStyle/>
          <a:p>
            <a:endParaRPr lang="en-US" smtClean="0"/>
          </a:p>
        </p:txBody>
      </p:sp>
      <p:sp>
        <p:nvSpPr>
          <p:cNvPr id="1761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noFill/>
          <a:ln w="9525"/>
        </p:spPr>
        <p:txBody>
          <a:bodyPr/>
          <a:lstStyle/>
          <a:p>
            <a:endParaRPr lang="en-US" smtClean="0"/>
          </a:p>
        </p:txBody>
      </p:sp>
      <p:sp>
        <p:nvSpPr>
          <p:cNvPr id="17715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noFill/>
          <a:ln w="9525"/>
        </p:spPr>
        <p:txBody>
          <a:bodyPr/>
          <a:lstStyle/>
          <a:p>
            <a:endParaRPr lang="en-US" smtClean="0"/>
          </a:p>
        </p:txBody>
      </p:sp>
      <p:sp>
        <p:nvSpPr>
          <p:cNvPr id="178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noFill/>
          <a:ln w="9525"/>
        </p:spPr>
        <p:txBody>
          <a:bodyPr/>
          <a:lstStyle/>
          <a:p>
            <a:endParaRPr lang="en-US" smtClean="0"/>
          </a:p>
        </p:txBody>
      </p:sp>
      <p:sp>
        <p:nvSpPr>
          <p:cNvPr id="17920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noFill/>
          <a:ln w="9525"/>
        </p:spPr>
        <p:txBody>
          <a:bodyPr/>
          <a:lstStyle/>
          <a:p>
            <a:endParaRPr lang="en-US" smtClean="0"/>
          </a:p>
        </p:txBody>
      </p:sp>
      <p:sp>
        <p:nvSpPr>
          <p:cNvPr id="18125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noFill/>
          <a:ln w="9525"/>
        </p:spPr>
        <p:txBody>
          <a:bodyPr/>
          <a:lstStyle/>
          <a:p>
            <a:endParaRPr lang="en-US" smtClean="0"/>
          </a:p>
        </p:txBody>
      </p:sp>
      <p:sp>
        <p:nvSpPr>
          <p:cNvPr id="18227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noFill/>
          <a:ln w="9525"/>
        </p:spPr>
        <p:txBody>
          <a:bodyPr/>
          <a:lstStyle/>
          <a:p>
            <a:endParaRPr lang="en-US" smtClean="0"/>
          </a:p>
        </p:txBody>
      </p:sp>
      <p:sp>
        <p:nvSpPr>
          <p:cNvPr id="1832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50938" y="692150"/>
            <a:ext cx="4556125" cy="3416300"/>
          </a:xfrm>
          <a:ln/>
        </p:spPr>
      </p:sp>
      <p:sp>
        <p:nvSpPr>
          <p:cNvPr id="1843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1150938" y="692150"/>
            <a:ext cx="4556125" cy="3416300"/>
          </a:xfrm>
          <a:ln/>
        </p:spPr>
      </p:sp>
      <p:sp>
        <p:nvSpPr>
          <p:cNvPr id="1884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50938" y="692150"/>
            <a:ext cx="4556125" cy="3416300"/>
          </a:xfrm>
          <a:ln/>
        </p:spPr>
      </p:sp>
      <p:sp>
        <p:nvSpPr>
          <p:cNvPr id="1894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a:noFill/>
          <a:ln w="9525"/>
        </p:spPr>
        <p:txBody>
          <a:bodyPr/>
          <a:lstStyle/>
          <a:p>
            <a:r>
              <a:rPr lang="en-US" smtClean="0"/>
              <a:t>The two large veins that collect blood returning from all parts of the body and return it to the heart (right atrium) The inferior vena cava brings blood from the lower half of the body; and the superior vena cava brings blood from the upper half.</a:t>
            </a:r>
            <a:br>
              <a:rPr lang="en-US" smtClean="0"/>
            </a:b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50938" y="692150"/>
            <a:ext cx="4556125" cy="3416300"/>
          </a:xfrm>
          <a:ln/>
        </p:spPr>
      </p:sp>
      <p:sp>
        <p:nvSpPr>
          <p:cNvPr id="1085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1150938" y="692150"/>
            <a:ext cx="4556125" cy="3416300"/>
          </a:xfrm>
          <a:ln/>
        </p:spPr>
      </p:sp>
      <p:sp>
        <p:nvSpPr>
          <p:cNvPr id="1914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150938" y="692150"/>
            <a:ext cx="4556125" cy="3416300"/>
          </a:xfrm>
          <a:ln/>
        </p:spPr>
      </p:sp>
      <p:sp>
        <p:nvSpPr>
          <p:cNvPr id="19251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50938" y="692150"/>
            <a:ext cx="4556125" cy="3416300"/>
          </a:xfrm>
          <a:ln/>
        </p:spPr>
      </p:sp>
      <p:sp>
        <p:nvSpPr>
          <p:cNvPr id="1935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1150938" y="692150"/>
            <a:ext cx="4556125" cy="3416300"/>
          </a:xfrm>
          <a:ln/>
        </p:spPr>
      </p:sp>
      <p:sp>
        <p:nvSpPr>
          <p:cNvPr id="1945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05000"/>
            <a:ext cx="7772400" cy="4114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38"/>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4099" name="Rectangle 39"/>
          <p:cNvSpPr>
            <a:spLocks noGrp="1" noChangeArrowheads="1"/>
          </p:cNvSpPr>
          <p:nvPr>
            <p:ph type="body" idx="1"/>
          </p:nvPr>
        </p:nvSpPr>
        <p:spPr bwMode="auto">
          <a:xfrm>
            <a:off x="685800" y="19050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94.xml"/><Relationship Id="rId5" Type="http://schemas.openxmlformats.org/officeDocument/2006/relationships/slide" Target="slide95.xml"/><Relationship Id="rId4" Type="http://schemas.openxmlformats.org/officeDocument/2006/relationships/slide" Target="slide9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e1PUec4i0G0&amp;ab_channel=PreOp.comPatientEngagement-PatientEduc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scdhec.gov/hs/comhlth/risk/statistic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nutritiondata.com/index.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www.balancemindbodysoul.com/nutritioncalc.html"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oleObject" Target="../embeddings/oleObject3.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slide" Target="slide1.xml"/></Relationships>
</file>

<file path=ppt/slides/_rels/slide9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400800"/>
            <a:ext cx="1905000" cy="457200"/>
          </a:xfrm>
          <a:prstGeom prst="rect">
            <a:avLst/>
          </a:prstGeom>
          <a:noFill/>
          <a:ln w="12700">
            <a:noFill/>
            <a:miter lim="800000"/>
            <a:headEnd/>
            <a:tailEnd/>
          </a:ln>
        </p:spPr>
        <p:txBody>
          <a:bodyPr wrap="none" anchor="ctr"/>
          <a:lstStyle/>
          <a:p>
            <a:endParaRPr lang="en-US"/>
          </a:p>
        </p:txBody>
      </p:sp>
      <p:sp>
        <p:nvSpPr>
          <p:cNvPr id="5123" name="Rectangle 3"/>
          <p:cNvSpPr>
            <a:spLocks noChangeArrowheads="1"/>
          </p:cNvSpPr>
          <p:nvPr/>
        </p:nvSpPr>
        <p:spPr bwMode="auto">
          <a:xfrm>
            <a:off x="3124200" y="6400800"/>
            <a:ext cx="2895600" cy="457200"/>
          </a:xfrm>
          <a:prstGeom prst="rect">
            <a:avLst/>
          </a:prstGeom>
          <a:noFill/>
          <a:ln w="12700">
            <a:noFill/>
            <a:miter lim="800000"/>
            <a:headEnd/>
            <a:tailEnd/>
          </a:ln>
        </p:spPr>
        <p:txBody>
          <a:bodyPr wrap="none" anchor="ctr"/>
          <a:lstStyle/>
          <a:p>
            <a:endParaRPr lang="en-US"/>
          </a:p>
        </p:txBody>
      </p:sp>
      <p:sp>
        <p:nvSpPr>
          <p:cNvPr id="5124" name="Rectangle 34"/>
          <p:cNvSpPr>
            <a:spLocks noGrp="1" noChangeArrowheads="1"/>
          </p:cNvSpPr>
          <p:nvPr>
            <p:ph type="ctrTitle"/>
          </p:nvPr>
        </p:nvSpPr>
        <p:spPr>
          <a:xfrm>
            <a:off x="685800" y="2057400"/>
            <a:ext cx="7772400" cy="1143000"/>
          </a:xfrm>
          <a:noFill/>
        </p:spPr>
        <p:txBody>
          <a:bodyPr anchor="ctr"/>
          <a:lstStyle/>
          <a:p>
            <a:r>
              <a:rPr lang="en-US" smtClean="0"/>
              <a:t>Behavioral Factors and heart disease</a:t>
            </a:r>
          </a:p>
        </p:txBody>
      </p:sp>
      <p:sp>
        <p:nvSpPr>
          <p:cNvPr id="5125" name="Rectangle 35"/>
          <p:cNvSpPr>
            <a:spLocks noGrp="1" noChangeArrowheads="1"/>
          </p:cNvSpPr>
          <p:nvPr>
            <p:ph type="subTitle" idx="1"/>
          </p:nvPr>
        </p:nvSpPr>
        <p:spPr>
          <a:xfrm>
            <a:off x="1371600" y="4648200"/>
            <a:ext cx="6400800" cy="1752600"/>
          </a:xfrm>
          <a:noFill/>
        </p:spPr>
        <p:txBody>
          <a:bodyPr anchor="ctr"/>
          <a:lstStyle/>
          <a:p>
            <a:r>
              <a:rPr lang="en-US" smtClean="0"/>
              <a:t>William P. Wattles, Ph. D.</a:t>
            </a:r>
          </a:p>
          <a:p>
            <a:endParaRPr lang="en-US" smtClean="0"/>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8"/>
          <p:cNvSpPr>
            <a:spLocks noGrp="1" noChangeArrowheads="1"/>
          </p:cNvSpPr>
          <p:nvPr>
            <p:ph type="title"/>
          </p:nvPr>
        </p:nvSpPr>
        <p:spPr/>
        <p:txBody>
          <a:bodyPr/>
          <a:lstStyle/>
          <a:p>
            <a:r>
              <a:rPr lang="en-US" smtClean="0"/>
              <a:t>Cardiovascular disease (CVD) </a:t>
            </a:r>
          </a:p>
        </p:txBody>
      </p:sp>
      <p:sp>
        <p:nvSpPr>
          <p:cNvPr id="14339" name="Rectangle 1029"/>
          <p:cNvSpPr>
            <a:spLocks noGrp="1" noChangeArrowheads="1"/>
          </p:cNvSpPr>
          <p:nvPr>
            <p:ph type="body" idx="1"/>
          </p:nvPr>
        </p:nvSpPr>
        <p:spPr/>
        <p:txBody>
          <a:bodyPr/>
          <a:lstStyle/>
          <a:p>
            <a:r>
              <a:rPr lang="en-US" smtClean="0"/>
              <a:t>Since 1900, CVD has been the No. 1 killer in the United States every year but 1918</a:t>
            </a:r>
          </a:p>
          <a:p>
            <a:r>
              <a:rPr lang="en-US" smtClean="0"/>
              <a:t>More than 2,600 Americans die of CVD each day, an average of 1 death every 33 seconds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8"/>
          <p:cNvSpPr>
            <a:spLocks noGrp="1" noChangeArrowheads="1"/>
          </p:cNvSpPr>
          <p:nvPr>
            <p:ph type="title"/>
          </p:nvPr>
        </p:nvSpPr>
        <p:spPr/>
        <p:txBody>
          <a:bodyPr/>
          <a:lstStyle/>
          <a:p>
            <a:r>
              <a:rPr lang="en-US" smtClean="0"/>
              <a:t>Cardiovascular disease (CVD) </a:t>
            </a:r>
          </a:p>
        </p:txBody>
      </p:sp>
      <p:sp>
        <p:nvSpPr>
          <p:cNvPr id="15363" name="Rectangle 1029"/>
          <p:cNvSpPr>
            <a:spLocks noGrp="1" noChangeArrowheads="1"/>
          </p:cNvSpPr>
          <p:nvPr>
            <p:ph type="body" idx="1"/>
          </p:nvPr>
        </p:nvSpPr>
        <p:spPr/>
        <p:txBody>
          <a:bodyPr/>
          <a:lstStyle/>
          <a:p>
            <a:r>
              <a:rPr lang="en-US" sz="2800" smtClean="0"/>
              <a:t>CVD claimed 949,619 lives in the United States in 1998. This is 40.6 percent of all deaths or 1 of every 2.5 deaths. </a:t>
            </a:r>
          </a:p>
          <a:p>
            <a:r>
              <a:rPr lang="en-US" sz="2800" smtClean="0"/>
              <a:t>Other causes of death in 1998 --- cancer 541,532; accidents 97,835; HIV (AIDS) 13,426</a:t>
            </a:r>
          </a:p>
          <a:p>
            <a:r>
              <a:rPr lang="en-US" sz="2800" b="1" smtClean="0"/>
              <a:t>CVD claims almost 10,500 more lives each year than the next 6 leading causes of death combined</a:t>
            </a:r>
          </a:p>
          <a:p>
            <a:endParaRPr lang="en-US" sz="2800" b="1" smtClean="0"/>
          </a:p>
          <a:p>
            <a:endParaRPr lang="en-US"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2"/>
          <p:cNvSpPr>
            <a:spLocks noGrp="1" noChangeArrowheads="1"/>
          </p:cNvSpPr>
          <p:nvPr>
            <p:ph type="title"/>
          </p:nvPr>
        </p:nvSpPr>
        <p:spPr/>
        <p:txBody>
          <a:bodyPr/>
          <a:lstStyle/>
          <a:p>
            <a:r>
              <a:rPr lang="en-US" smtClean="0"/>
              <a:t>Cardiovascular disease (CVD) </a:t>
            </a:r>
          </a:p>
        </p:txBody>
      </p:sp>
      <p:sp>
        <p:nvSpPr>
          <p:cNvPr id="16387" name="Rectangle 1033"/>
          <p:cNvSpPr>
            <a:spLocks noGrp="1" noChangeArrowheads="1"/>
          </p:cNvSpPr>
          <p:nvPr>
            <p:ph type="body" sz="half" idx="1"/>
          </p:nvPr>
        </p:nvSpPr>
        <p:spPr/>
        <p:txBody>
          <a:bodyPr/>
          <a:lstStyle/>
          <a:p>
            <a:r>
              <a:rPr lang="en-US" sz="2800" smtClean="0"/>
              <a:t>CVD claims almost 10,500 more lives each year than the next 6 leading causes of death combined</a:t>
            </a:r>
          </a:p>
          <a:p>
            <a:endParaRPr lang="en-US" sz="2800" smtClean="0"/>
          </a:p>
          <a:p>
            <a:endParaRPr lang="en-US" sz="2800" smtClean="0"/>
          </a:p>
        </p:txBody>
      </p:sp>
      <p:sp>
        <p:nvSpPr>
          <p:cNvPr id="16388" name="Rectangle 1035"/>
          <p:cNvSpPr>
            <a:spLocks noGrp="1" noChangeArrowheads="1" noTextEdit="1"/>
          </p:cNvSpPr>
          <p:nvPr>
            <p:ph type="clipArt" sz="half" idx="2"/>
          </p:nvPr>
        </p:nvSpPr>
        <p:spPr/>
      </p:sp>
      <p:pic>
        <p:nvPicPr>
          <p:cNvPr id="16389" name="Picture 1036" descr="main_splash"/>
          <p:cNvPicPr>
            <a:picLocks noChangeAspect="1" noChangeArrowheads="1"/>
          </p:cNvPicPr>
          <p:nvPr/>
        </p:nvPicPr>
        <p:blipFill>
          <a:blip r:embed="rId3" cstate="print"/>
          <a:srcRect/>
          <a:stretch>
            <a:fillRect/>
          </a:stretch>
        </p:blipFill>
        <p:spPr bwMode="auto">
          <a:xfrm>
            <a:off x="4495800" y="2286000"/>
            <a:ext cx="40005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0"/>
          <p:cNvSpPr>
            <a:spLocks noGrp="1" noChangeArrowheads="1"/>
          </p:cNvSpPr>
          <p:nvPr>
            <p:ph type="title"/>
          </p:nvPr>
        </p:nvSpPr>
        <p:spPr/>
        <p:txBody>
          <a:bodyPr/>
          <a:lstStyle/>
          <a:p>
            <a:r>
              <a:rPr lang="en-US" smtClean="0"/>
              <a:t>Cardiovascular disease (CVD)</a:t>
            </a:r>
          </a:p>
        </p:txBody>
      </p:sp>
      <p:sp>
        <p:nvSpPr>
          <p:cNvPr id="17411" name="Rectangle 1031"/>
          <p:cNvSpPr>
            <a:spLocks noGrp="1" noChangeArrowheads="1"/>
          </p:cNvSpPr>
          <p:nvPr>
            <p:ph type="body" idx="1"/>
          </p:nvPr>
        </p:nvSpPr>
        <p:spPr/>
        <p:txBody>
          <a:bodyPr/>
          <a:lstStyle/>
          <a:p>
            <a:r>
              <a:rPr lang="en-US" smtClean="0"/>
              <a:t>CVD was about 70 percent of “total mention mortality,” which means that of the more than 2,000,000 deaths from all causes, CVD was listed as a primary or contributing cause on about 1,400,000 death certificates.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0"/>
          <p:cNvSpPr>
            <a:spLocks noGrp="1" noChangeArrowheads="1"/>
          </p:cNvSpPr>
          <p:nvPr>
            <p:ph type="title"/>
          </p:nvPr>
        </p:nvSpPr>
        <p:spPr/>
        <p:txBody>
          <a:bodyPr/>
          <a:lstStyle/>
          <a:p>
            <a:r>
              <a:rPr lang="en-US" smtClean="0"/>
              <a:t>Prevalence</a:t>
            </a:r>
          </a:p>
        </p:txBody>
      </p:sp>
      <p:sp>
        <p:nvSpPr>
          <p:cNvPr id="18435" name="Rectangle 1031"/>
          <p:cNvSpPr>
            <a:spLocks noGrp="1" noChangeArrowheads="1"/>
          </p:cNvSpPr>
          <p:nvPr>
            <p:ph type="body" idx="1"/>
          </p:nvPr>
        </p:nvSpPr>
        <p:spPr/>
        <p:txBody>
          <a:bodyPr/>
          <a:lstStyle/>
          <a:p>
            <a:r>
              <a:rPr lang="en-US" smtClean="0"/>
              <a:t>60,800,000 Americans have one or more types of cardiovascular disease (CVD) according to current estimates.</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type="title"/>
          </p:nvPr>
        </p:nvSpPr>
        <p:spPr/>
        <p:txBody>
          <a:bodyPr/>
          <a:lstStyle/>
          <a:p>
            <a:r>
              <a:rPr lang="en-US" smtClean="0"/>
              <a:t>Prevalence</a:t>
            </a:r>
          </a:p>
        </p:txBody>
      </p:sp>
      <p:sp>
        <p:nvSpPr>
          <p:cNvPr id="19459" name="Rectangle 1029"/>
          <p:cNvSpPr>
            <a:spLocks noGrp="1" noChangeArrowheads="1"/>
          </p:cNvSpPr>
          <p:nvPr>
            <p:ph type="body" idx="1"/>
          </p:nvPr>
        </p:nvSpPr>
        <p:spPr/>
        <p:txBody>
          <a:bodyPr/>
          <a:lstStyle/>
          <a:p>
            <a:r>
              <a:rPr lang="en-US" smtClean="0"/>
              <a:t>High blood pressure --- 50,000,000.</a:t>
            </a:r>
          </a:p>
          <a:p>
            <a:r>
              <a:rPr lang="en-US" smtClean="0"/>
              <a:t>Coronary heart disease --- 12,400,000.</a:t>
            </a:r>
          </a:p>
          <a:p>
            <a:r>
              <a:rPr lang="en-US" smtClean="0"/>
              <a:t>Myocardial infarction --- 7,300,000.</a:t>
            </a:r>
          </a:p>
          <a:p>
            <a:r>
              <a:rPr lang="en-US" smtClean="0"/>
              <a:t>Angina pectoris --- 6,400,000.</a:t>
            </a:r>
          </a:p>
          <a:p>
            <a:r>
              <a:rPr lang="en-US" smtClean="0"/>
              <a:t>Stroke --- 4,500,000.</a:t>
            </a:r>
          </a:p>
          <a:p>
            <a:r>
              <a:rPr lang="en-US" smtClean="0"/>
              <a:t>Congenital defects --- 1,000,000.</a:t>
            </a:r>
          </a:p>
          <a:p>
            <a:r>
              <a:rPr lang="en-US" smtClean="0"/>
              <a:t>Congestive heart failure --- 4,700,000.</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2052"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2053" name="Rectangle 4"/>
          <p:cNvSpPr>
            <a:spLocks noGrp="1" noChangeArrowheads="1"/>
          </p:cNvSpPr>
          <p:nvPr>
            <p:ph type="title"/>
          </p:nvPr>
        </p:nvSpPr>
        <p:spPr>
          <a:noFill/>
        </p:spPr>
        <p:txBody>
          <a:bodyPr/>
          <a:lstStyle/>
          <a:p>
            <a:r>
              <a:rPr lang="en-US" smtClean="0"/>
              <a:t>Cardio vascular anatomy</a:t>
            </a:r>
          </a:p>
        </p:txBody>
      </p:sp>
      <p:sp>
        <p:nvSpPr>
          <p:cNvPr id="2054" name="Rectangle 5"/>
          <p:cNvSpPr>
            <a:spLocks noGrp="1" noChangeArrowheads="1"/>
          </p:cNvSpPr>
          <p:nvPr>
            <p:ph type="body" sz="half" idx="1"/>
          </p:nvPr>
        </p:nvSpPr>
        <p:spPr>
          <a:noFill/>
        </p:spPr>
        <p:txBody>
          <a:bodyPr/>
          <a:lstStyle/>
          <a:p>
            <a:r>
              <a:rPr lang="en-US" sz="2800" smtClean="0"/>
              <a:t>Heart rate averages 72 but is lower in well conditioned persons, higher in those with diseased hearts.</a:t>
            </a:r>
          </a:p>
        </p:txBody>
      </p:sp>
      <p:graphicFrame>
        <p:nvGraphicFramePr>
          <p:cNvPr id="2050" name="Object 6">
            <a:hlinkClick r:id="" action="ppaction://ole?verb=0"/>
          </p:cNvPr>
          <p:cNvGraphicFramePr>
            <a:graphicFrameLocks/>
          </p:cNvGraphicFramePr>
          <p:nvPr/>
        </p:nvGraphicFramePr>
        <p:xfrm>
          <a:off x="4843463" y="1909763"/>
          <a:ext cx="3430587" cy="4117975"/>
        </p:xfrm>
        <a:graphic>
          <a:graphicData uri="http://schemas.openxmlformats.org/presentationml/2006/ole">
            <mc:AlternateContent xmlns:mc="http://schemas.openxmlformats.org/markup-compatibility/2006">
              <mc:Choice xmlns:v="urn:schemas-microsoft-com:vml" Requires="v">
                <p:oleObj spid="_x0000_s2060" name="Clip" r:id="rId4" imgW="3429000" imgH="4116240" progId="MS_ClipArt_Gallery">
                  <p:embed/>
                </p:oleObj>
              </mc:Choice>
              <mc:Fallback>
                <p:oleObj name="Clip" r:id="rId4" imgW="3429000" imgH="4116240" progId="MS_ClipArt_Gallery">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463" y="1909763"/>
                        <a:ext cx="3430587"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r>
              <a:rPr lang="en-US" smtClean="0"/>
              <a:t>The heart	</a:t>
            </a:r>
          </a:p>
        </p:txBody>
      </p:sp>
      <p:sp>
        <p:nvSpPr>
          <p:cNvPr id="20483" name="Rectangle 3"/>
          <p:cNvSpPr>
            <a:spLocks noGrp="1" noChangeArrowheads="1"/>
          </p:cNvSpPr>
          <p:nvPr>
            <p:ph type="body" sz="half" idx="1"/>
          </p:nvPr>
        </p:nvSpPr>
        <p:spPr>
          <a:noFill/>
        </p:spPr>
        <p:txBody>
          <a:bodyPr/>
          <a:lstStyle/>
          <a:p>
            <a:r>
              <a:rPr lang="en-US" smtClean="0"/>
              <a:t>About the size of a grapefruit</a:t>
            </a:r>
          </a:p>
          <a:p>
            <a:r>
              <a:rPr lang="en-US" smtClean="0"/>
              <a:t>weighs between 1/2 and 3/4 of a pound</a:t>
            </a:r>
          </a:p>
          <a:p>
            <a:r>
              <a:rPr lang="en-US" smtClean="0"/>
              <a:t>Newborn pulse 120-140 beats per minute</a:t>
            </a:r>
          </a:p>
          <a:p>
            <a:r>
              <a:rPr lang="en-US" smtClean="0"/>
              <a:t>Adults 60-90</a:t>
            </a:r>
          </a:p>
          <a:p>
            <a:r>
              <a:rPr lang="en-US" smtClean="0"/>
              <a:t>Some athletes 40-45</a:t>
            </a:r>
          </a:p>
        </p:txBody>
      </p:sp>
      <p:sp>
        <p:nvSpPr>
          <p:cNvPr id="20484" name="Rectangle 4"/>
          <p:cNvSpPr>
            <a:spLocks noGrp="1" noChangeArrowheads="1"/>
          </p:cNvSpPr>
          <p:nvPr>
            <p:ph type="body" sz="half" idx="2"/>
          </p:nvPr>
        </p:nvSpPr>
        <p:spPr>
          <a:noFill/>
        </p:spPr>
        <p:txBody>
          <a:bodyPr/>
          <a:lstStyle/>
          <a:p>
            <a:r>
              <a:rPr lang="en-US" smtClean="0"/>
              <a:t>Light exercise can raise heart rate to 100 and strenuous to 200.</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21507"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21508" name="Rectangle 4"/>
          <p:cNvSpPr>
            <a:spLocks noGrp="1" noChangeArrowheads="1"/>
          </p:cNvSpPr>
          <p:nvPr>
            <p:ph type="title"/>
          </p:nvPr>
        </p:nvSpPr>
        <p:spPr>
          <a:noFill/>
        </p:spPr>
        <p:txBody>
          <a:bodyPr/>
          <a:lstStyle/>
          <a:p>
            <a:r>
              <a:rPr lang="en-US" smtClean="0"/>
              <a:t>The heart is a pump	</a:t>
            </a:r>
          </a:p>
        </p:txBody>
      </p:sp>
      <p:sp>
        <p:nvSpPr>
          <p:cNvPr id="21509" name="Rectangle 5"/>
          <p:cNvSpPr>
            <a:spLocks noGrp="1" noChangeArrowheads="1"/>
          </p:cNvSpPr>
          <p:nvPr>
            <p:ph type="body" idx="1"/>
          </p:nvPr>
        </p:nvSpPr>
        <p:spPr>
          <a:noFill/>
        </p:spPr>
        <p:txBody>
          <a:bodyPr/>
          <a:lstStyle/>
          <a:p>
            <a:r>
              <a:rPr lang="en-US" smtClean="0"/>
              <a:t>Pushes blood through vessels to deliver oxygen and nutrients and remove wastes.</a:t>
            </a:r>
          </a:p>
          <a:p>
            <a:r>
              <a:rPr lang="en-US" smtClean="0"/>
              <a:t>Beats over 100,000 times per day</a:t>
            </a:r>
          </a:p>
          <a:p>
            <a:r>
              <a:rPr lang="en-US" smtClean="0"/>
              <a:t>Pumps 1,800 gallons a day</a:t>
            </a:r>
          </a:p>
          <a:p>
            <a:r>
              <a:rPr lang="en-US" smtClean="0"/>
              <a:t>Sympathetic nervous system increases heart rate while the parasympathetic decreases it.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r>
              <a:rPr lang="en-US" smtClean="0"/>
              <a:t>Heart Physiology</a:t>
            </a:r>
          </a:p>
        </p:txBody>
      </p:sp>
      <p:sp>
        <p:nvSpPr>
          <p:cNvPr id="22531" name="Rectangle 3"/>
          <p:cNvSpPr>
            <a:spLocks noGrp="1" noChangeArrowheads="1"/>
          </p:cNvSpPr>
          <p:nvPr>
            <p:ph type="body" sz="half" idx="1"/>
          </p:nvPr>
        </p:nvSpPr>
        <p:spPr>
          <a:noFill/>
        </p:spPr>
        <p:txBody>
          <a:bodyPr/>
          <a:lstStyle/>
          <a:p>
            <a:r>
              <a:rPr lang="en-US" smtClean="0"/>
              <a:t>Physiology: the functions of a living organism or any of its parts</a:t>
            </a:r>
          </a:p>
          <a:p>
            <a:endParaRPr lang="en-US"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838200" y="60325"/>
            <a:ext cx="6096000" cy="519113"/>
          </a:xfrm>
          <a:prstGeom prst="rect">
            <a:avLst/>
          </a:prstGeom>
          <a:noFill/>
          <a:ln w="9525">
            <a:noFill/>
            <a:miter lim="800000"/>
            <a:headEnd/>
            <a:tailEnd/>
          </a:ln>
        </p:spPr>
        <p:txBody>
          <a:bodyPr>
            <a:spAutoFit/>
          </a:bodyPr>
          <a:lstStyle/>
          <a:p>
            <a:pPr>
              <a:spcBef>
                <a:spcPct val="50000"/>
              </a:spcBef>
            </a:pPr>
            <a:endParaRPr lang="en-US" sz="2800" b="1"/>
          </a:p>
        </p:txBody>
      </p:sp>
      <p:graphicFrame>
        <p:nvGraphicFramePr>
          <p:cNvPr id="232533" name="Group 85"/>
          <p:cNvGraphicFramePr>
            <a:graphicFrameLocks noGrp="1"/>
          </p:cNvGraphicFramePr>
          <p:nvPr>
            <p:ph idx="1"/>
          </p:nvPr>
        </p:nvGraphicFramePr>
        <p:xfrm>
          <a:off x="685800" y="1524000"/>
          <a:ext cx="7772400" cy="5029200"/>
        </p:xfrm>
        <a:graphic>
          <a:graphicData uri="http://schemas.openxmlformats.org/drawingml/2006/table">
            <a:tbl>
              <a:tblPr/>
              <a:tblGrid>
                <a:gridCol w="5249863"/>
                <a:gridCol w="1662112"/>
                <a:gridCol w="860425"/>
              </a:tblGrid>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Diseases of heart</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685,089</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28.0%</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Malignant </a:t>
                      </a:r>
                      <a:r>
                        <a:rPr kumimoji="0" lang="en-US" sz="1600" b="1" i="0" u="none" strike="noStrike" cap="none" normalizeH="0" baseline="0" smtClean="0">
                          <a:ln>
                            <a:noFill/>
                          </a:ln>
                          <a:solidFill>
                            <a:schemeClr val="tx1"/>
                          </a:solidFill>
                          <a:effectLst/>
                          <a:latin typeface="Arial" charset="0"/>
                          <a:cs typeface="Arial" charset="0"/>
                          <a:hlinkClick r:id="rId3" action="ppaction://hlinksldjump"/>
                        </a:rPr>
                        <a:t>neoplasms</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556,902</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22.7%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Cerebrovascular diseases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157,689</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6.4%</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Chronic lower respiratory diseases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126,382</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5.2%</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Accidents (unintentional injuries)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109,277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4.5%</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Diabetes mellitus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74,219</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3.0%</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Influenza and pneumonia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65,163</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Alzheimer's disease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63,457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2.6%</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hlinkClick r:id="rId4" action="ppaction://hlinksldjump"/>
                        </a:rPr>
                        <a:t>Nephritis</a:t>
                      </a:r>
                      <a:r>
                        <a:rPr kumimoji="0" lang="en-US" sz="1600" b="1" i="0" u="none" strike="noStrike" cap="none" normalizeH="0" baseline="0" smtClean="0">
                          <a:ln>
                            <a:noFill/>
                          </a:ln>
                          <a:solidFill>
                            <a:schemeClr val="tx1"/>
                          </a:solidFill>
                          <a:effectLst/>
                          <a:latin typeface="Arial" charset="0"/>
                          <a:cs typeface="Arial" charset="0"/>
                        </a:rPr>
                        <a:t>, nephrotic syndrome and nephrosis</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42,453</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hlinkClick r:id="rId5" action="ppaction://hlinksldjump"/>
                        </a:rPr>
                        <a:t>Septicemia</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34,069</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1.4%</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Intentional self-harm (suicide)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31,484</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1.3%</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Chronic liver disease and cirrhosis</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27,503</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1.1%</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hlinkClick r:id="rId6" action="ppaction://hlinksldjump"/>
                        </a:rPr>
                        <a:t>hypertensive renal disease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21,940</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0.9%</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Parkinson's disease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17,997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0.7%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solidFill>
                      <a:schemeClr val="accent1"/>
                    </a:solidFill>
                  </a:tcPr>
                </a:tc>
              </a:tr>
              <a:tr h="274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Assault (homicide) </a:t>
                      </a:r>
                      <a:endParaRPr kumimoji="0" lang="en-US" sz="1600" b="1"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17,732</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solidFill>
                      <a:schemeClr val="accent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0.7%</a:t>
                      </a:r>
                      <a:endParaRPr kumimoji="0" lang="en-US" sz="1600" b="1"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solidFill>
                      <a:schemeClr val="accent1"/>
                    </a:solidFill>
                  </a:tcPr>
                </a:tc>
              </a:tr>
            </a:tbl>
          </a:graphicData>
        </a:graphic>
      </p:graphicFrame>
      <p:sp>
        <p:nvSpPr>
          <p:cNvPr id="7217" name="Rectangle 19"/>
          <p:cNvSpPr>
            <a:spLocks noGrp="1" noChangeArrowheads="1"/>
          </p:cNvSpPr>
          <p:nvPr>
            <p:ph type="title"/>
          </p:nvPr>
        </p:nvSpPr>
        <p:spPr>
          <a:xfrm>
            <a:off x="685800" y="533400"/>
            <a:ext cx="7772400" cy="1143000"/>
          </a:xfrm>
        </p:spPr>
        <p:txBody>
          <a:bodyPr/>
          <a:lstStyle/>
          <a:p>
            <a:r>
              <a:rPr lang="en-US" smtClean="0"/>
              <a:t>Causes of death (U.S. 2003)  </a:t>
            </a:r>
            <a:br>
              <a:rPr lang="en-US" smtClean="0"/>
            </a:br>
            <a:r>
              <a:rPr lang="en-US" sz="2000" smtClean="0"/>
              <a:t>total all causes 2,448,288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8"/>
          <p:cNvSpPr>
            <a:spLocks noGrp="1" noChangeArrowheads="1"/>
          </p:cNvSpPr>
          <p:nvPr>
            <p:ph type="body" sz="half" idx="2"/>
          </p:nvPr>
        </p:nvSpPr>
        <p:spPr/>
        <p:txBody>
          <a:bodyPr/>
          <a:lstStyle/>
          <a:p>
            <a:endParaRPr lang="en-US" smtClean="0"/>
          </a:p>
        </p:txBody>
      </p:sp>
      <p:sp>
        <p:nvSpPr>
          <p:cNvPr id="23555" name="Rectangle 1029"/>
          <p:cNvSpPr>
            <a:spLocks noGrp="1" noChangeArrowheads="1"/>
          </p:cNvSpPr>
          <p:nvPr>
            <p:ph type="body" sz="half" idx="1"/>
          </p:nvPr>
        </p:nvSpPr>
        <p:spPr>
          <a:xfrm>
            <a:off x="304800" y="1828800"/>
            <a:ext cx="3810000" cy="4114800"/>
          </a:xfrm>
        </p:spPr>
        <p:txBody>
          <a:bodyPr/>
          <a:lstStyle/>
          <a:p>
            <a:r>
              <a:rPr lang="en-US" b="1" smtClean="0">
                <a:solidFill>
                  <a:srgbClr val="99FFCC"/>
                </a:solidFill>
              </a:rPr>
              <a:t>Atria</a:t>
            </a:r>
            <a:r>
              <a:rPr lang="en-US" smtClean="0"/>
              <a:t>-upper chambers. The atrium or entry way</a:t>
            </a:r>
          </a:p>
          <a:p>
            <a:r>
              <a:rPr lang="en-US" b="1" smtClean="0">
                <a:solidFill>
                  <a:srgbClr val="99FFCC"/>
                </a:solidFill>
              </a:rPr>
              <a:t>Ventricles</a:t>
            </a:r>
            <a:r>
              <a:rPr lang="en-US" smtClean="0"/>
              <a:t>-lower chambers</a:t>
            </a:r>
          </a:p>
          <a:p>
            <a:endParaRPr lang="en-US" smtClean="0"/>
          </a:p>
          <a:p>
            <a:endParaRPr lang="en-US" smtClean="0"/>
          </a:p>
        </p:txBody>
      </p:sp>
      <p:grpSp>
        <p:nvGrpSpPr>
          <p:cNvPr id="23556" name="Group 1030"/>
          <p:cNvGrpSpPr>
            <a:grpSpLocks/>
          </p:cNvGrpSpPr>
          <p:nvPr/>
        </p:nvGrpSpPr>
        <p:grpSpPr bwMode="auto">
          <a:xfrm>
            <a:off x="4217988" y="533400"/>
            <a:ext cx="4926012" cy="6013450"/>
            <a:chOff x="1236" y="278"/>
            <a:chExt cx="3103" cy="3788"/>
          </a:xfrm>
        </p:grpSpPr>
        <p:sp>
          <p:nvSpPr>
            <p:cNvPr id="23557" name="Rectangle 1031"/>
            <p:cNvSpPr>
              <a:spLocks noChangeArrowheads="1"/>
            </p:cNvSpPr>
            <p:nvPr/>
          </p:nvSpPr>
          <p:spPr bwMode="auto">
            <a:xfrm>
              <a:off x="1236" y="278"/>
              <a:ext cx="3103" cy="3788"/>
            </a:xfrm>
            <a:prstGeom prst="rect">
              <a:avLst/>
            </a:prstGeom>
            <a:solidFill>
              <a:srgbClr val="008080"/>
            </a:solidFill>
            <a:ln w="14288">
              <a:solidFill>
                <a:srgbClr val="FFFF00"/>
              </a:solidFill>
              <a:miter lim="800000"/>
              <a:headEnd/>
              <a:tailEnd/>
            </a:ln>
          </p:spPr>
          <p:txBody>
            <a:bodyPr/>
            <a:lstStyle/>
            <a:p>
              <a:endParaRPr lang="en-US"/>
            </a:p>
          </p:txBody>
        </p:sp>
        <p:pic>
          <p:nvPicPr>
            <p:cNvPr id="23558" name="Picture 1032"/>
            <p:cNvPicPr>
              <a:picLocks noChangeAspect="1" noChangeArrowheads="1"/>
            </p:cNvPicPr>
            <p:nvPr/>
          </p:nvPicPr>
          <p:blipFill>
            <a:blip r:embed="rId3" cstate="print"/>
            <a:srcRect/>
            <a:stretch>
              <a:fillRect/>
            </a:stretch>
          </p:blipFill>
          <p:spPr bwMode="auto">
            <a:xfrm>
              <a:off x="1261" y="289"/>
              <a:ext cx="3077" cy="3764"/>
            </a:xfrm>
            <a:prstGeom prst="rect">
              <a:avLst/>
            </a:prstGeom>
            <a:noFill/>
            <a:ln w="9525">
              <a:noFill/>
              <a:miter lim="800000"/>
              <a:headEnd/>
              <a:tailEnd/>
            </a:ln>
          </p:spPr>
        </p:pic>
        <p:sp>
          <p:nvSpPr>
            <p:cNvPr id="23559" name="Rectangle 1033"/>
            <p:cNvSpPr>
              <a:spLocks noChangeArrowheads="1"/>
            </p:cNvSpPr>
            <p:nvPr/>
          </p:nvSpPr>
          <p:spPr bwMode="auto">
            <a:xfrm>
              <a:off x="1488" y="1920"/>
              <a:ext cx="482" cy="364"/>
            </a:xfrm>
            <a:prstGeom prst="rect">
              <a:avLst/>
            </a:prstGeom>
            <a:noFill/>
            <a:ln w="9525">
              <a:noFill/>
              <a:miter lim="800000"/>
              <a:headEnd/>
              <a:tailEnd/>
            </a:ln>
          </p:spPr>
          <p:txBody>
            <a:bodyPr wrap="none" lIns="0" tIns="0" rIns="0" bIns="0">
              <a:spAutoFit/>
            </a:bodyPr>
            <a:lstStyle/>
            <a:p>
              <a:r>
                <a:rPr lang="en-US" sz="1900" b="1">
                  <a:solidFill>
                    <a:srgbClr val="FFFF00"/>
                  </a:solidFill>
                </a:rPr>
                <a:t>Right</a:t>
              </a:r>
              <a:r>
                <a:rPr lang="en-US" sz="1900" b="1">
                  <a:solidFill>
                    <a:srgbClr val="000000"/>
                  </a:solidFill>
                </a:rPr>
                <a:t> </a:t>
              </a:r>
            </a:p>
            <a:p>
              <a:r>
                <a:rPr lang="en-US" sz="1900" b="1">
                  <a:solidFill>
                    <a:srgbClr val="FFFF00"/>
                  </a:solidFill>
                </a:rPr>
                <a:t>Atrium</a:t>
              </a:r>
              <a:endParaRPr lang="en-US">
                <a:solidFill>
                  <a:srgbClr val="FFFF00"/>
                </a:solidFill>
              </a:endParaRPr>
            </a:p>
          </p:txBody>
        </p:sp>
        <p:sp>
          <p:nvSpPr>
            <p:cNvPr id="23560" name="Rectangle 1034"/>
            <p:cNvSpPr>
              <a:spLocks noChangeArrowheads="1"/>
            </p:cNvSpPr>
            <p:nvPr/>
          </p:nvSpPr>
          <p:spPr bwMode="auto">
            <a:xfrm>
              <a:off x="2256" y="2928"/>
              <a:ext cx="864" cy="594"/>
            </a:xfrm>
            <a:prstGeom prst="rect">
              <a:avLst/>
            </a:prstGeom>
            <a:noFill/>
            <a:ln w="9525">
              <a:noFill/>
              <a:miter lim="800000"/>
              <a:headEnd/>
              <a:tailEnd/>
            </a:ln>
          </p:spPr>
          <p:txBody>
            <a:bodyPr lIns="0" tIns="0" rIns="0" bIns="0">
              <a:spAutoFit/>
            </a:bodyPr>
            <a:lstStyle/>
            <a:p>
              <a:r>
                <a:rPr lang="en-US" sz="1900" b="1">
                  <a:solidFill>
                    <a:srgbClr val="FFFF00"/>
                  </a:solidFill>
                  <a:latin typeface="Arial" charset="0"/>
                </a:rPr>
                <a:t>Right </a:t>
              </a:r>
            </a:p>
            <a:p>
              <a:r>
                <a:rPr lang="en-US" sz="1900" b="1">
                  <a:solidFill>
                    <a:srgbClr val="FFFF00"/>
                  </a:solidFill>
                  <a:latin typeface="Arial" charset="0"/>
                </a:rPr>
                <a:t>Ventricle</a:t>
              </a:r>
            </a:p>
            <a:p>
              <a:endParaRPr lang="en-US">
                <a:solidFill>
                  <a:srgbClr val="FFFF00"/>
                </a:solidFill>
              </a:endParaRPr>
            </a:p>
          </p:txBody>
        </p:sp>
        <p:sp>
          <p:nvSpPr>
            <p:cNvPr id="23561" name="Rectangle 1035"/>
            <p:cNvSpPr>
              <a:spLocks noChangeArrowheads="1"/>
            </p:cNvSpPr>
            <p:nvPr/>
          </p:nvSpPr>
          <p:spPr bwMode="auto">
            <a:xfrm>
              <a:off x="3120" y="1584"/>
              <a:ext cx="490" cy="59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p>
            <a:p>
              <a:r>
                <a:rPr lang="en-US" sz="1900" b="1">
                  <a:solidFill>
                    <a:srgbClr val="FFFF00"/>
                  </a:solidFill>
                  <a:latin typeface="Arial" charset="0"/>
                </a:rPr>
                <a:t>Atrium</a:t>
              </a:r>
            </a:p>
            <a:p>
              <a:endParaRPr lang="en-US">
                <a:solidFill>
                  <a:srgbClr val="FFFF00"/>
                </a:solidFill>
              </a:endParaRPr>
            </a:p>
          </p:txBody>
        </p:sp>
        <p:sp>
          <p:nvSpPr>
            <p:cNvPr id="23562" name="Rectangle 1036"/>
            <p:cNvSpPr>
              <a:spLocks noChangeArrowheads="1"/>
            </p:cNvSpPr>
            <p:nvPr/>
          </p:nvSpPr>
          <p:spPr bwMode="auto">
            <a:xfrm>
              <a:off x="3216" y="2640"/>
              <a:ext cx="643" cy="36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br>
                <a:rPr lang="en-US" sz="1900" b="1">
                  <a:solidFill>
                    <a:srgbClr val="FFFF00"/>
                  </a:solidFill>
                  <a:latin typeface="Arial" charset="0"/>
                </a:rPr>
              </a:br>
              <a:r>
                <a:rPr lang="en-US" sz="1900" b="1">
                  <a:solidFill>
                    <a:srgbClr val="FFFF00"/>
                  </a:solidFill>
                  <a:latin typeface="Arial" charset="0"/>
                </a:rPr>
                <a:t>Ventricle</a:t>
              </a:r>
              <a:endParaRPr lang="en-US">
                <a:solidFill>
                  <a:srgbClr val="FFFF00"/>
                </a:solidFill>
              </a:endParaRPr>
            </a:p>
          </p:txBody>
        </p:sp>
      </p:gr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1"/>
          <p:cNvSpPr>
            <a:spLocks noGrp="1" noChangeArrowheads="1"/>
          </p:cNvSpPr>
          <p:nvPr>
            <p:ph type="body" sz="half" idx="1"/>
          </p:nvPr>
        </p:nvSpPr>
        <p:spPr>
          <a:noFill/>
        </p:spPr>
        <p:txBody>
          <a:bodyPr/>
          <a:lstStyle/>
          <a:p>
            <a:r>
              <a:rPr lang="en-US" b="1" smtClean="0">
                <a:solidFill>
                  <a:srgbClr val="99FFCC"/>
                </a:solidFill>
              </a:rPr>
              <a:t>Aorta</a:t>
            </a:r>
            <a:r>
              <a:rPr lang="en-US" smtClean="0"/>
              <a:t>: The main trunk of the systemic arteries, carrying blood from the left side of the heart to the arteries of all limbs and organs. </a:t>
            </a:r>
          </a:p>
          <a:p>
            <a:r>
              <a:rPr lang="en-US" b="1" smtClean="0">
                <a:solidFill>
                  <a:srgbClr val="99FFCC"/>
                </a:solidFill>
              </a:rPr>
              <a:t>Pulmonary Artery </a:t>
            </a:r>
            <a:r>
              <a:rPr lang="en-US" smtClean="0"/>
              <a:t>carries blood to lungs</a:t>
            </a:r>
          </a:p>
          <a:p>
            <a:endParaRPr lang="en-US" b="1" smtClean="0">
              <a:solidFill>
                <a:srgbClr val="99FFCC"/>
              </a:solidFill>
            </a:endParaRPr>
          </a:p>
        </p:txBody>
      </p:sp>
      <p:sp>
        <p:nvSpPr>
          <p:cNvPr id="24579" name="Rectangle 2052"/>
          <p:cNvSpPr>
            <a:spLocks noGrp="1" noChangeArrowheads="1"/>
          </p:cNvSpPr>
          <p:nvPr>
            <p:ph type="body" sz="half" idx="2"/>
          </p:nvPr>
        </p:nvSpPr>
        <p:spPr>
          <a:noFill/>
        </p:spPr>
        <p:txBody>
          <a:bodyPr/>
          <a:lstStyle/>
          <a:p>
            <a:endParaRPr lang="en-US" smtClean="0"/>
          </a:p>
          <a:p>
            <a:pPr latinLnBrk="1"/>
            <a:endParaRPr lang="en-US" smtClean="0"/>
          </a:p>
        </p:txBody>
      </p:sp>
      <p:grpSp>
        <p:nvGrpSpPr>
          <p:cNvPr id="24580" name="Group 2062"/>
          <p:cNvGrpSpPr>
            <a:grpSpLocks/>
          </p:cNvGrpSpPr>
          <p:nvPr/>
        </p:nvGrpSpPr>
        <p:grpSpPr bwMode="auto">
          <a:xfrm>
            <a:off x="4495800" y="609600"/>
            <a:ext cx="5105400" cy="5937250"/>
            <a:chOff x="3216" y="768"/>
            <a:chExt cx="2640" cy="3356"/>
          </a:xfrm>
        </p:grpSpPr>
        <p:grpSp>
          <p:nvGrpSpPr>
            <p:cNvPr id="24581" name="Group 2053"/>
            <p:cNvGrpSpPr>
              <a:grpSpLocks/>
            </p:cNvGrpSpPr>
            <p:nvPr/>
          </p:nvGrpSpPr>
          <p:grpSpPr bwMode="auto">
            <a:xfrm>
              <a:off x="3216" y="768"/>
              <a:ext cx="2383" cy="3356"/>
              <a:chOff x="1236" y="278"/>
              <a:chExt cx="3103" cy="3788"/>
            </a:xfrm>
          </p:grpSpPr>
          <p:sp>
            <p:nvSpPr>
              <p:cNvPr id="24584" name="Rectangle 2054"/>
              <p:cNvSpPr>
                <a:spLocks noChangeArrowheads="1"/>
              </p:cNvSpPr>
              <p:nvPr/>
            </p:nvSpPr>
            <p:spPr bwMode="auto">
              <a:xfrm>
                <a:off x="1236" y="278"/>
                <a:ext cx="3103" cy="3788"/>
              </a:xfrm>
              <a:prstGeom prst="rect">
                <a:avLst/>
              </a:prstGeom>
              <a:solidFill>
                <a:srgbClr val="008080"/>
              </a:solidFill>
              <a:ln w="14288">
                <a:solidFill>
                  <a:srgbClr val="FFFF00"/>
                </a:solidFill>
                <a:miter lim="800000"/>
                <a:headEnd/>
                <a:tailEnd/>
              </a:ln>
            </p:spPr>
            <p:txBody>
              <a:bodyPr/>
              <a:lstStyle/>
              <a:p>
                <a:endParaRPr lang="en-US"/>
              </a:p>
            </p:txBody>
          </p:sp>
          <p:pic>
            <p:nvPicPr>
              <p:cNvPr id="24585" name="Picture 2055"/>
              <p:cNvPicPr>
                <a:picLocks noChangeAspect="1" noChangeArrowheads="1"/>
              </p:cNvPicPr>
              <p:nvPr/>
            </p:nvPicPr>
            <p:blipFill>
              <a:blip r:embed="rId3" cstate="print"/>
              <a:srcRect/>
              <a:stretch>
                <a:fillRect/>
              </a:stretch>
            </p:blipFill>
            <p:spPr bwMode="auto">
              <a:xfrm>
                <a:off x="1261" y="289"/>
                <a:ext cx="3077" cy="3764"/>
              </a:xfrm>
              <a:prstGeom prst="rect">
                <a:avLst/>
              </a:prstGeom>
              <a:noFill/>
              <a:ln w="9525">
                <a:noFill/>
                <a:miter lim="800000"/>
                <a:headEnd/>
                <a:tailEnd/>
              </a:ln>
            </p:spPr>
          </p:pic>
          <p:sp>
            <p:nvSpPr>
              <p:cNvPr id="24586" name="Rectangle 2056"/>
              <p:cNvSpPr>
                <a:spLocks noChangeArrowheads="1"/>
              </p:cNvSpPr>
              <p:nvPr/>
            </p:nvSpPr>
            <p:spPr bwMode="auto">
              <a:xfrm>
                <a:off x="1490" y="1920"/>
                <a:ext cx="516" cy="368"/>
              </a:xfrm>
              <a:prstGeom prst="rect">
                <a:avLst/>
              </a:prstGeom>
              <a:noFill/>
              <a:ln w="9525">
                <a:noFill/>
                <a:miter lim="800000"/>
                <a:headEnd/>
                <a:tailEnd/>
              </a:ln>
            </p:spPr>
            <p:txBody>
              <a:bodyPr wrap="none" lIns="0" tIns="0" rIns="0" bIns="0">
                <a:spAutoFit/>
              </a:bodyPr>
              <a:lstStyle/>
              <a:p>
                <a:r>
                  <a:rPr lang="en-US" sz="1900" b="1">
                    <a:solidFill>
                      <a:srgbClr val="FFFF00"/>
                    </a:solidFill>
                  </a:rPr>
                  <a:t>Right</a:t>
                </a:r>
                <a:r>
                  <a:rPr lang="en-US" sz="1900" b="1">
                    <a:solidFill>
                      <a:srgbClr val="000000"/>
                    </a:solidFill>
                  </a:rPr>
                  <a:t> </a:t>
                </a:r>
              </a:p>
              <a:p>
                <a:r>
                  <a:rPr lang="en-US" sz="1900" b="1">
                    <a:solidFill>
                      <a:srgbClr val="FFFF00"/>
                    </a:solidFill>
                  </a:rPr>
                  <a:t>Atrium</a:t>
                </a:r>
                <a:endParaRPr lang="en-US">
                  <a:solidFill>
                    <a:srgbClr val="FFFF00"/>
                  </a:solidFill>
                </a:endParaRPr>
              </a:p>
            </p:txBody>
          </p:sp>
          <p:sp>
            <p:nvSpPr>
              <p:cNvPr id="24587" name="Rectangle 2057"/>
              <p:cNvSpPr>
                <a:spLocks noChangeArrowheads="1"/>
              </p:cNvSpPr>
              <p:nvPr/>
            </p:nvSpPr>
            <p:spPr bwMode="auto">
              <a:xfrm>
                <a:off x="2256" y="2927"/>
                <a:ext cx="864" cy="602"/>
              </a:xfrm>
              <a:prstGeom prst="rect">
                <a:avLst/>
              </a:prstGeom>
              <a:noFill/>
              <a:ln w="9525">
                <a:noFill/>
                <a:miter lim="800000"/>
                <a:headEnd/>
                <a:tailEnd/>
              </a:ln>
            </p:spPr>
            <p:txBody>
              <a:bodyPr lIns="0" tIns="0" rIns="0" bIns="0">
                <a:spAutoFit/>
              </a:bodyPr>
              <a:lstStyle/>
              <a:p>
                <a:r>
                  <a:rPr lang="en-US" sz="1900" b="1">
                    <a:solidFill>
                      <a:srgbClr val="FFFF00"/>
                    </a:solidFill>
                    <a:latin typeface="Arial" charset="0"/>
                  </a:rPr>
                  <a:t>Right </a:t>
                </a:r>
              </a:p>
              <a:p>
                <a:r>
                  <a:rPr lang="en-US" sz="1900" b="1">
                    <a:solidFill>
                      <a:srgbClr val="FFFF00"/>
                    </a:solidFill>
                    <a:latin typeface="Arial" charset="0"/>
                  </a:rPr>
                  <a:t>Ventricle</a:t>
                </a:r>
              </a:p>
              <a:p>
                <a:endParaRPr lang="en-US">
                  <a:solidFill>
                    <a:srgbClr val="FFFF00"/>
                  </a:solidFill>
                </a:endParaRPr>
              </a:p>
            </p:txBody>
          </p:sp>
          <p:sp>
            <p:nvSpPr>
              <p:cNvPr id="24588" name="Rectangle 2058"/>
              <p:cNvSpPr>
                <a:spLocks noChangeArrowheads="1"/>
              </p:cNvSpPr>
              <p:nvPr/>
            </p:nvSpPr>
            <p:spPr bwMode="auto">
              <a:xfrm>
                <a:off x="3120" y="1584"/>
                <a:ext cx="524" cy="602"/>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p>
              <a:p>
                <a:r>
                  <a:rPr lang="en-US" sz="1900" b="1">
                    <a:solidFill>
                      <a:srgbClr val="FFFF00"/>
                    </a:solidFill>
                    <a:latin typeface="Arial" charset="0"/>
                  </a:rPr>
                  <a:t>Atrium</a:t>
                </a:r>
              </a:p>
              <a:p>
                <a:endParaRPr lang="en-US">
                  <a:solidFill>
                    <a:srgbClr val="FFFF00"/>
                  </a:solidFill>
                </a:endParaRPr>
              </a:p>
            </p:txBody>
          </p:sp>
          <p:sp>
            <p:nvSpPr>
              <p:cNvPr id="24589" name="Rectangle 2059"/>
              <p:cNvSpPr>
                <a:spLocks noChangeArrowheads="1"/>
              </p:cNvSpPr>
              <p:nvPr/>
            </p:nvSpPr>
            <p:spPr bwMode="auto">
              <a:xfrm>
                <a:off x="3218" y="2640"/>
                <a:ext cx="687" cy="368"/>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br>
                  <a:rPr lang="en-US" sz="1900" b="1">
                    <a:solidFill>
                      <a:srgbClr val="FFFF00"/>
                    </a:solidFill>
                    <a:latin typeface="Arial" charset="0"/>
                  </a:rPr>
                </a:br>
                <a:r>
                  <a:rPr lang="en-US" sz="1900" b="1">
                    <a:solidFill>
                      <a:srgbClr val="FFFF00"/>
                    </a:solidFill>
                    <a:latin typeface="Arial" charset="0"/>
                  </a:rPr>
                  <a:t>Ventricle</a:t>
                </a:r>
                <a:endParaRPr lang="en-US">
                  <a:solidFill>
                    <a:srgbClr val="FFFF00"/>
                  </a:solidFill>
                </a:endParaRPr>
              </a:p>
            </p:txBody>
          </p:sp>
        </p:grpSp>
        <p:sp>
          <p:nvSpPr>
            <p:cNvPr id="24582" name="Text Box 2060"/>
            <p:cNvSpPr txBox="1">
              <a:spLocks noChangeArrowheads="1"/>
            </p:cNvSpPr>
            <p:nvPr/>
          </p:nvSpPr>
          <p:spPr bwMode="auto">
            <a:xfrm>
              <a:off x="4224" y="1152"/>
              <a:ext cx="768" cy="258"/>
            </a:xfrm>
            <a:prstGeom prst="rect">
              <a:avLst/>
            </a:prstGeom>
            <a:noFill/>
            <a:ln w="12700">
              <a:noFill/>
              <a:miter lim="800000"/>
              <a:headEnd/>
              <a:tailEnd/>
            </a:ln>
          </p:spPr>
          <p:txBody>
            <a:bodyPr>
              <a:spAutoFit/>
            </a:bodyPr>
            <a:lstStyle/>
            <a:p>
              <a:pPr>
                <a:spcBef>
                  <a:spcPct val="50000"/>
                </a:spcBef>
              </a:pPr>
              <a:r>
                <a:rPr lang="en-US" b="1">
                  <a:solidFill>
                    <a:srgbClr val="FFFF00"/>
                  </a:solidFill>
                </a:rPr>
                <a:t>Aorta</a:t>
              </a:r>
            </a:p>
          </p:txBody>
        </p:sp>
        <p:sp>
          <p:nvSpPr>
            <p:cNvPr id="24583" name="Text Box 2061"/>
            <p:cNvSpPr txBox="1">
              <a:spLocks noChangeArrowheads="1"/>
            </p:cNvSpPr>
            <p:nvPr/>
          </p:nvSpPr>
          <p:spPr bwMode="auto">
            <a:xfrm>
              <a:off x="4416" y="1488"/>
              <a:ext cx="1440" cy="207"/>
            </a:xfrm>
            <a:prstGeom prst="rect">
              <a:avLst/>
            </a:prstGeom>
            <a:noFill/>
            <a:ln w="12700">
              <a:noFill/>
              <a:miter lim="800000"/>
              <a:headEnd/>
              <a:tailEnd/>
            </a:ln>
          </p:spPr>
          <p:txBody>
            <a:bodyPr>
              <a:spAutoFit/>
            </a:bodyPr>
            <a:lstStyle/>
            <a:p>
              <a:pPr>
                <a:spcBef>
                  <a:spcPct val="50000"/>
                </a:spcBef>
              </a:pPr>
              <a:r>
                <a:rPr lang="en-US" sz="1800">
                  <a:solidFill>
                    <a:srgbClr val="FFFF00"/>
                  </a:solidFill>
                </a:rPr>
                <a:t>pulmonary artery</a:t>
              </a:r>
            </a:p>
          </p:txBody>
        </p:sp>
      </p:gr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55"/>
          <p:cNvSpPr>
            <a:spLocks noGrp="1" noChangeArrowheads="1"/>
          </p:cNvSpPr>
          <p:nvPr>
            <p:ph type="body" sz="half" idx="1"/>
          </p:nvPr>
        </p:nvSpPr>
        <p:spPr>
          <a:xfrm>
            <a:off x="381000" y="1524000"/>
            <a:ext cx="3429000" cy="4495800"/>
          </a:xfrm>
        </p:spPr>
        <p:txBody>
          <a:bodyPr/>
          <a:lstStyle/>
          <a:p>
            <a:r>
              <a:rPr lang="en-US" b="1" smtClean="0">
                <a:solidFill>
                  <a:srgbClr val="99FFCC"/>
                </a:solidFill>
              </a:rPr>
              <a:t>Tricuspid valve</a:t>
            </a:r>
            <a:r>
              <a:rPr lang="en-US" smtClean="0"/>
              <a:t> controls blood flow between the right atrium and ventricle</a:t>
            </a:r>
          </a:p>
          <a:p>
            <a:r>
              <a:rPr lang="en-US" b="1" smtClean="0">
                <a:solidFill>
                  <a:srgbClr val="99FFCC"/>
                </a:solidFill>
              </a:rPr>
              <a:t>Mitral valve</a:t>
            </a:r>
            <a:r>
              <a:rPr lang="en-US" smtClean="0"/>
              <a:t> controls blood movement between the left atrium and ventricle</a:t>
            </a:r>
          </a:p>
          <a:p>
            <a:endParaRPr lang="en-US" smtClean="0"/>
          </a:p>
          <a:p>
            <a:endParaRPr lang="en-US" smtClean="0"/>
          </a:p>
        </p:txBody>
      </p:sp>
      <p:sp>
        <p:nvSpPr>
          <p:cNvPr id="25603" name="Rectangle 2058"/>
          <p:cNvSpPr>
            <a:spLocks noGrp="1" noChangeArrowheads="1"/>
          </p:cNvSpPr>
          <p:nvPr>
            <p:ph type="body" sz="half" idx="2"/>
          </p:nvPr>
        </p:nvSpPr>
        <p:spPr/>
        <p:txBody>
          <a:bodyPr/>
          <a:lstStyle/>
          <a:p>
            <a:endParaRPr lang="en-US" smtClean="0"/>
          </a:p>
        </p:txBody>
      </p:sp>
      <p:sp>
        <p:nvSpPr>
          <p:cNvPr id="25604" name="Rectangle 2082"/>
          <p:cNvSpPr>
            <a:spLocks noChangeArrowheads="1"/>
          </p:cNvSpPr>
          <p:nvPr/>
        </p:nvSpPr>
        <p:spPr bwMode="auto">
          <a:xfrm>
            <a:off x="2667000" y="6034088"/>
            <a:ext cx="1905000" cy="457200"/>
          </a:xfrm>
          <a:prstGeom prst="rect">
            <a:avLst/>
          </a:prstGeom>
          <a:noFill/>
          <a:ln w="12700">
            <a:noFill/>
            <a:miter lim="800000"/>
            <a:headEnd/>
            <a:tailEnd/>
          </a:ln>
        </p:spPr>
        <p:txBody>
          <a:bodyPr wrap="none" anchor="ctr"/>
          <a:lstStyle/>
          <a:p>
            <a:endParaRPr lang="en-US"/>
          </a:p>
        </p:txBody>
      </p:sp>
      <p:sp>
        <p:nvSpPr>
          <p:cNvPr id="25605" name="Rectangle 2083"/>
          <p:cNvSpPr>
            <a:spLocks noChangeArrowheads="1"/>
          </p:cNvSpPr>
          <p:nvPr/>
        </p:nvSpPr>
        <p:spPr bwMode="auto">
          <a:xfrm>
            <a:off x="5105400" y="6034088"/>
            <a:ext cx="2895600" cy="457200"/>
          </a:xfrm>
          <a:prstGeom prst="rect">
            <a:avLst/>
          </a:prstGeom>
          <a:noFill/>
          <a:ln w="12700">
            <a:noFill/>
            <a:miter lim="800000"/>
            <a:headEnd/>
            <a:tailEnd/>
          </a:ln>
        </p:spPr>
        <p:txBody>
          <a:bodyPr wrap="none" anchor="ctr"/>
          <a:lstStyle/>
          <a:p>
            <a:endParaRPr lang="en-US"/>
          </a:p>
        </p:txBody>
      </p:sp>
      <p:sp>
        <p:nvSpPr>
          <p:cNvPr id="25606" name="Rectangle 2084"/>
          <p:cNvSpPr>
            <a:spLocks noChangeArrowheads="1"/>
          </p:cNvSpPr>
          <p:nvPr/>
        </p:nvSpPr>
        <p:spPr bwMode="auto">
          <a:xfrm>
            <a:off x="3943350" y="457200"/>
            <a:ext cx="4926013" cy="6013450"/>
          </a:xfrm>
          <a:prstGeom prst="rect">
            <a:avLst/>
          </a:prstGeom>
          <a:solidFill>
            <a:srgbClr val="008080"/>
          </a:solidFill>
          <a:ln w="14288">
            <a:solidFill>
              <a:srgbClr val="FFFF00"/>
            </a:solidFill>
            <a:miter lim="800000"/>
            <a:headEnd/>
            <a:tailEnd/>
          </a:ln>
        </p:spPr>
        <p:txBody>
          <a:bodyPr/>
          <a:lstStyle/>
          <a:p>
            <a:endParaRPr lang="en-US"/>
          </a:p>
        </p:txBody>
      </p:sp>
      <p:pic>
        <p:nvPicPr>
          <p:cNvPr id="25607" name="Picture 2085"/>
          <p:cNvPicPr>
            <a:picLocks noChangeAspect="1" noChangeArrowheads="1"/>
          </p:cNvPicPr>
          <p:nvPr/>
        </p:nvPicPr>
        <p:blipFill>
          <a:blip r:embed="rId3" cstate="print"/>
          <a:srcRect/>
          <a:stretch>
            <a:fillRect/>
          </a:stretch>
        </p:blipFill>
        <p:spPr bwMode="auto">
          <a:xfrm>
            <a:off x="3962400" y="533400"/>
            <a:ext cx="4884738" cy="5975350"/>
          </a:xfrm>
          <a:prstGeom prst="rect">
            <a:avLst/>
          </a:prstGeom>
          <a:noFill/>
          <a:ln w="9525">
            <a:noFill/>
            <a:miter lim="800000"/>
            <a:headEnd/>
            <a:tailEnd/>
          </a:ln>
        </p:spPr>
      </p:pic>
      <p:sp>
        <p:nvSpPr>
          <p:cNvPr id="25608" name="Rectangle 2086"/>
          <p:cNvSpPr>
            <a:spLocks noChangeArrowheads="1"/>
          </p:cNvSpPr>
          <p:nvPr/>
        </p:nvSpPr>
        <p:spPr bwMode="auto">
          <a:xfrm>
            <a:off x="5486400" y="4816475"/>
            <a:ext cx="1425575" cy="652463"/>
          </a:xfrm>
          <a:prstGeom prst="rect">
            <a:avLst/>
          </a:prstGeom>
          <a:noFill/>
          <a:ln w="9525">
            <a:noFill/>
            <a:miter lim="800000"/>
            <a:headEnd/>
            <a:tailEnd/>
          </a:ln>
        </p:spPr>
        <p:txBody>
          <a:bodyPr/>
          <a:lstStyle/>
          <a:p>
            <a:endParaRPr lang="en-US"/>
          </a:p>
        </p:txBody>
      </p:sp>
      <p:sp>
        <p:nvSpPr>
          <p:cNvPr id="25609" name="Rectangle 2087"/>
          <p:cNvSpPr>
            <a:spLocks noChangeArrowheads="1"/>
          </p:cNvSpPr>
          <p:nvPr/>
        </p:nvSpPr>
        <p:spPr bwMode="auto">
          <a:xfrm>
            <a:off x="4343400" y="3063875"/>
            <a:ext cx="765175" cy="577850"/>
          </a:xfrm>
          <a:prstGeom prst="rect">
            <a:avLst/>
          </a:prstGeom>
          <a:noFill/>
          <a:ln w="9525">
            <a:noFill/>
            <a:miter lim="800000"/>
            <a:headEnd/>
            <a:tailEnd/>
          </a:ln>
        </p:spPr>
        <p:txBody>
          <a:bodyPr wrap="none" lIns="0" tIns="0" rIns="0" bIns="0">
            <a:spAutoFit/>
          </a:bodyPr>
          <a:lstStyle/>
          <a:p>
            <a:r>
              <a:rPr lang="en-US" sz="1900" b="1">
                <a:solidFill>
                  <a:srgbClr val="FFFF00"/>
                </a:solidFill>
              </a:rPr>
              <a:t>Right</a:t>
            </a:r>
            <a:r>
              <a:rPr lang="en-US" sz="1900" b="1">
                <a:solidFill>
                  <a:srgbClr val="000000"/>
                </a:solidFill>
              </a:rPr>
              <a:t> </a:t>
            </a:r>
          </a:p>
          <a:p>
            <a:r>
              <a:rPr lang="en-US" sz="1900" b="1">
                <a:solidFill>
                  <a:srgbClr val="FFFF00"/>
                </a:solidFill>
              </a:rPr>
              <a:t>Atrium</a:t>
            </a:r>
            <a:endParaRPr lang="en-US">
              <a:solidFill>
                <a:srgbClr val="FFFF00"/>
              </a:solidFill>
            </a:endParaRPr>
          </a:p>
        </p:txBody>
      </p:sp>
      <p:sp>
        <p:nvSpPr>
          <p:cNvPr id="25610" name="Rectangle 2088"/>
          <p:cNvSpPr>
            <a:spLocks noChangeArrowheads="1"/>
          </p:cNvSpPr>
          <p:nvPr/>
        </p:nvSpPr>
        <p:spPr bwMode="auto">
          <a:xfrm>
            <a:off x="5562600" y="4664075"/>
            <a:ext cx="1371600" cy="942975"/>
          </a:xfrm>
          <a:prstGeom prst="rect">
            <a:avLst/>
          </a:prstGeom>
          <a:noFill/>
          <a:ln w="9525">
            <a:noFill/>
            <a:miter lim="800000"/>
            <a:headEnd/>
            <a:tailEnd/>
          </a:ln>
        </p:spPr>
        <p:txBody>
          <a:bodyPr lIns="0" tIns="0" rIns="0" bIns="0">
            <a:spAutoFit/>
          </a:bodyPr>
          <a:lstStyle/>
          <a:p>
            <a:r>
              <a:rPr lang="en-US" sz="1900" b="1">
                <a:solidFill>
                  <a:srgbClr val="FFFF00"/>
                </a:solidFill>
                <a:latin typeface="Arial" charset="0"/>
              </a:rPr>
              <a:t>Right </a:t>
            </a:r>
          </a:p>
          <a:p>
            <a:r>
              <a:rPr lang="en-US" sz="1900" b="1">
                <a:solidFill>
                  <a:srgbClr val="FFFF00"/>
                </a:solidFill>
                <a:latin typeface="Arial" charset="0"/>
              </a:rPr>
              <a:t>Ventricle</a:t>
            </a:r>
          </a:p>
          <a:p>
            <a:endParaRPr lang="en-US">
              <a:solidFill>
                <a:srgbClr val="FFFF00"/>
              </a:solidFill>
            </a:endParaRPr>
          </a:p>
        </p:txBody>
      </p:sp>
      <p:sp>
        <p:nvSpPr>
          <p:cNvPr id="25611" name="Rectangle 2089"/>
          <p:cNvSpPr>
            <a:spLocks noChangeArrowheads="1"/>
          </p:cNvSpPr>
          <p:nvPr/>
        </p:nvSpPr>
        <p:spPr bwMode="auto">
          <a:xfrm>
            <a:off x="6934200" y="2530475"/>
            <a:ext cx="777875" cy="942975"/>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p>
          <a:p>
            <a:r>
              <a:rPr lang="en-US" sz="1900" b="1">
                <a:solidFill>
                  <a:srgbClr val="FFFF00"/>
                </a:solidFill>
                <a:latin typeface="Arial" charset="0"/>
              </a:rPr>
              <a:t>Atrium</a:t>
            </a:r>
          </a:p>
          <a:p>
            <a:endParaRPr lang="en-US">
              <a:solidFill>
                <a:srgbClr val="FFFF00"/>
              </a:solidFill>
            </a:endParaRPr>
          </a:p>
        </p:txBody>
      </p:sp>
      <p:sp>
        <p:nvSpPr>
          <p:cNvPr id="25612" name="Rectangle 2090"/>
          <p:cNvSpPr>
            <a:spLocks noChangeArrowheads="1"/>
          </p:cNvSpPr>
          <p:nvPr/>
        </p:nvSpPr>
        <p:spPr bwMode="auto">
          <a:xfrm>
            <a:off x="7086600" y="4206875"/>
            <a:ext cx="1020763" cy="577850"/>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br>
              <a:rPr lang="en-US" sz="1900" b="1">
                <a:solidFill>
                  <a:srgbClr val="FFFF00"/>
                </a:solidFill>
                <a:latin typeface="Arial" charset="0"/>
              </a:rPr>
            </a:br>
            <a:r>
              <a:rPr lang="en-US" sz="1900" b="1">
                <a:solidFill>
                  <a:srgbClr val="FFFF00"/>
                </a:solidFill>
                <a:latin typeface="Arial" charset="0"/>
              </a:rPr>
              <a:t>Ventricle</a:t>
            </a:r>
            <a:endParaRPr lang="en-US">
              <a:solidFill>
                <a:srgbClr val="FFFF00"/>
              </a:solidFill>
            </a:endParaRPr>
          </a:p>
        </p:txBody>
      </p:sp>
      <p:sp>
        <p:nvSpPr>
          <p:cNvPr id="25613" name="Rectangle 2092"/>
          <p:cNvSpPr>
            <a:spLocks noChangeArrowheads="1"/>
          </p:cNvSpPr>
          <p:nvPr/>
        </p:nvSpPr>
        <p:spPr bwMode="auto">
          <a:xfrm>
            <a:off x="4191000" y="5273675"/>
            <a:ext cx="1425575" cy="766763"/>
          </a:xfrm>
          <a:prstGeom prst="rect">
            <a:avLst/>
          </a:prstGeom>
          <a:solidFill>
            <a:srgbClr val="FFFF00"/>
          </a:solidFill>
          <a:ln w="12700">
            <a:noFill/>
            <a:miter lim="800000"/>
            <a:headEnd/>
            <a:tailEnd/>
          </a:ln>
        </p:spPr>
        <p:txBody>
          <a:bodyPr lIns="90488" tIns="44450" rIns="90488" bIns="44450"/>
          <a:lstStyle/>
          <a:p>
            <a:r>
              <a:rPr lang="en-US">
                <a:solidFill>
                  <a:schemeClr val="bg1"/>
                </a:solidFill>
              </a:rPr>
              <a:t>Tricuspid Valve</a:t>
            </a:r>
          </a:p>
        </p:txBody>
      </p:sp>
      <p:sp>
        <p:nvSpPr>
          <p:cNvPr id="25614" name="Line 2093"/>
          <p:cNvSpPr>
            <a:spLocks noChangeShapeType="1"/>
          </p:cNvSpPr>
          <p:nvPr/>
        </p:nvSpPr>
        <p:spPr bwMode="auto">
          <a:xfrm flipV="1">
            <a:off x="5105400" y="4664075"/>
            <a:ext cx="222250" cy="617538"/>
          </a:xfrm>
          <a:prstGeom prst="line">
            <a:avLst/>
          </a:prstGeom>
          <a:noFill/>
          <a:ln w="12700">
            <a:solidFill>
              <a:srgbClr val="FFFF00"/>
            </a:solidFill>
            <a:round/>
            <a:headEnd/>
            <a:tailEnd type="triangle" w="med" len="med"/>
          </a:ln>
        </p:spPr>
        <p:txBody>
          <a:bodyPr wrap="none" anchor="ctr"/>
          <a:lstStyle/>
          <a:p>
            <a:endParaRPr lang="en-US"/>
          </a:p>
        </p:txBody>
      </p:sp>
      <p:sp>
        <p:nvSpPr>
          <p:cNvPr id="25615" name="Rectangle 2096"/>
          <p:cNvSpPr>
            <a:spLocks noChangeArrowheads="1"/>
          </p:cNvSpPr>
          <p:nvPr/>
        </p:nvSpPr>
        <p:spPr bwMode="auto">
          <a:xfrm>
            <a:off x="7162800" y="1006475"/>
            <a:ext cx="1749425" cy="454025"/>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Mitral Valve</a:t>
            </a:r>
          </a:p>
        </p:txBody>
      </p:sp>
      <p:sp>
        <p:nvSpPr>
          <p:cNvPr id="25616" name="Line 2097"/>
          <p:cNvSpPr>
            <a:spLocks noChangeShapeType="1"/>
          </p:cNvSpPr>
          <p:nvPr/>
        </p:nvSpPr>
        <p:spPr bwMode="auto">
          <a:xfrm flipH="1">
            <a:off x="7239000" y="1616075"/>
            <a:ext cx="685800" cy="1890713"/>
          </a:xfrm>
          <a:prstGeom prst="line">
            <a:avLst/>
          </a:prstGeom>
          <a:noFill/>
          <a:ln w="12700">
            <a:solidFill>
              <a:srgbClr val="FFFF00"/>
            </a:solidFill>
            <a:round/>
            <a:headEnd/>
            <a:tailEnd type="triangle" w="med" len="med"/>
          </a:ln>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457200" y="1752600"/>
            <a:ext cx="3810000" cy="4114800"/>
          </a:xfrm>
          <a:noFill/>
        </p:spPr>
        <p:txBody>
          <a:bodyPr/>
          <a:lstStyle/>
          <a:p>
            <a:r>
              <a:rPr lang="en-US" b="1" smtClean="0">
                <a:solidFill>
                  <a:srgbClr val="99FFCC"/>
                </a:solidFill>
              </a:rPr>
              <a:t>Pulmonary valve</a:t>
            </a:r>
            <a:r>
              <a:rPr lang="en-US" smtClean="0"/>
              <a:t> controls blood movement from right ventricle into pulmonary artery </a:t>
            </a:r>
          </a:p>
          <a:p>
            <a:r>
              <a:rPr lang="en-US" smtClean="0"/>
              <a:t>The </a:t>
            </a:r>
            <a:r>
              <a:rPr lang="en-US" b="1" smtClean="0">
                <a:solidFill>
                  <a:srgbClr val="99FFCC"/>
                </a:solidFill>
              </a:rPr>
              <a:t>aortic valve</a:t>
            </a:r>
            <a:r>
              <a:rPr lang="en-US" smtClean="0"/>
              <a:t> controls blood flow from the left ventricle to the aorta</a:t>
            </a:r>
          </a:p>
        </p:txBody>
      </p:sp>
      <p:sp>
        <p:nvSpPr>
          <p:cNvPr id="26627" name="Rectangle 5"/>
          <p:cNvSpPr>
            <a:spLocks noGrp="1" noChangeArrowheads="1"/>
          </p:cNvSpPr>
          <p:nvPr>
            <p:ph type="body" sz="half" idx="2"/>
          </p:nvPr>
        </p:nvSpPr>
        <p:spPr/>
        <p:txBody>
          <a:bodyPr/>
          <a:lstStyle/>
          <a:p>
            <a:endParaRPr lang="en-US" smtClean="0"/>
          </a:p>
        </p:txBody>
      </p:sp>
      <p:sp>
        <p:nvSpPr>
          <p:cNvPr id="26628" name="Rectangle 7"/>
          <p:cNvSpPr>
            <a:spLocks noChangeArrowheads="1"/>
          </p:cNvSpPr>
          <p:nvPr/>
        </p:nvSpPr>
        <p:spPr bwMode="auto">
          <a:xfrm>
            <a:off x="2898775" y="6400800"/>
            <a:ext cx="1905000" cy="457200"/>
          </a:xfrm>
          <a:prstGeom prst="rect">
            <a:avLst/>
          </a:prstGeom>
          <a:noFill/>
          <a:ln w="12700">
            <a:noFill/>
            <a:miter lim="800000"/>
            <a:headEnd/>
            <a:tailEnd/>
          </a:ln>
        </p:spPr>
        <p:txBody>
          <a:bodyPr wrap="none" anchor="ctr"/>
          <a:lstStyle/>
          <a:p>
            <a:endParaRPr lang="en-US"/>
          </a:p>
        </p:txBody>
      </p:sp>
      <p:sp>
        <p:nvSpPr>
          <p:cNvPr id="26629" name="Rectangle 8"/>
          <p:cNvSpPr>
            <a:spLocks noChangeArrowheads="1"/>
          </p:cNvSpPr>
          <p:nvPr/>
        </p:nvSpPr>
        <p:spPr bwMode="auto">
          <a:xfrm>
            <a:off x="5337175" y="6400800"/>
            <a:ext cx="2895600" cy="457200"/>
          </a:xfrm>
          <a:prstGeom prst="rect">
            <a:avLst/>
          </a:prstGeom>
          <a:noFill/>
          <a:ln w="12700">
            <a:noFill/>
            <a:miter lim="800000"/>
            <a:headEnd/>
            <a:tailEnd/>
          </a:ln>
        </p:spPr>
        <p:txBody>
          <a:bodyPr wrap="none" anchor="ctr"/>
          <a:lstStyle/>
          <a:p>
            <a:endParaRPr lang="en-US"/>
          </a:p>
        </p:txBody>
      </p:sp>
      <p:sp>
        <p:nvSpPr>
          <p:cNvPr id="26630" name="Rectangle 11"/>
          <p:cNvSpPr>
            <a:spLocks noChangeArrowheads="1"/>
          </p:cNvSpPr>
          <p:nvPr/>
        </p:nvSpPr>
        <p:spPr bwMode="auto">
          <a:xfrm>
            <a:off x="5718175" y="5183188"/>
            <a:ext cx="1425575" cy="652462"/>
          </a:xfrm>
          <a:prstGeom prst="rect">
            <a:avLst/>
          </a:prstGeom>
          <a:noFill/>
          <a:ln w="9525">
            <a:noFill/>
            <a:miter lim="800000"/>
            <a:headEnd/>
            <a:tailEnd/>
          </a:ln>
        </p:spPr>
        <p:txBody>
          <a:bodyPr/>
          <a:lstStyle/>
          <a:p>
            <a:endParaRPr lang="en-US"/>
          </a:p>
        </p:txBody>
      </p:sp>
      <p:grpSp>
        <p:nvGrpSpPr>
          <p:cNvPr id="26631" name="Group 26"/>
          <p:cNvGrpSpPr>
            <a:grpSpLocks/>
          </p:cNvGrpSpPr>
          <p:nvPr/>
        </p:nvGrpSpPr>
        <p:grpSpPr bwMode="auto">
          <a:xfrm>
            <a:off x="2898775" y="533400"/>
            <a:ext cx="6245225" cy="6034088"/>
            <a:chOff x="432" y="278"/>
            <a:chExt cx="3934" cy="3801"/>
          </a:xfrm>
        </p:grpSpPr>
        <p:sp>
          <p:nvSpPr>
            <p:cNvPr id="26632" name="Rectangle 27"/>
            <p:cNvSpPr>
              <a:spLocks noChangeArrowheads="1"/>
            </p:cNvSpPr>
            <p:nvPr/>
          </p:nvSpPr>
          <p:spPr bwMode="auto">
            <a:xfrm>
              <a:off x="432" y="3791"/>
              <a:ext cx="1200" cy="288"/>
            </a:xfrm>
            <a:prstGeom prst="rect">
              <a:avLst/>
            </a:prstGeom>
            <a:noFill/>
            <a:ln w="12700">
              <a:noFill/>
              <a:miter lim="800000"/>
              <a:headEnd/>
              <a:tailEnd/>
            </a:ln>
          </p:spPr>
          <p:txBody>
            <a:bodyPr wrap="none" anchor="ctr"/>
            <a:lstStyle/>
            <a:p>
              <a:endParaRPr lang="en-US"/>
            </a:p>
          </p:txBody>
        </p:sp>
        <p:sp>
          <p:nvSpPr>
            <p:cNvPr id="26633" name="Rectangle 28"/>
            <p:cNvSpPr>
              <a:spLocks noChangeArrowheads="1"/>
            </p:cNvSpPr>
            <p:nvPr/>
          </p:nvSpPr>
          <p:spPr bwMode="auto">
            <a:xfrm>
              <a:off x="1968" y="3791"/>
              <a:ext cx="1824" cy="288"/>
            </a:xfrm>
            <a:prstGeom prst="rect">
              <a:avLst/>
            </a:prstGeom>
            <a:noFill/>
            <a:ln w="12700">
              <a:noFill/>
              <a:miter lim="800000"/>
              <a:headEnd/>
              <a:tailEnd/>
            </a:ln>
          </p:spPr>
          <p:txBody>
            <a:bodyPr wrap="none" anchor="ctr"/>
            <a:lstStyle/>
            <a:p>
              <a:endParaRPr lang="en-US"/>
            </a:p>
          </p:txBody>
        </p:sp>
        <p:sp>
          <p:nvSpPr>
            <p:cNvPr id="26634" name="Rectangle 29"/>
            <p:cNvSpPr>
              <a:spLocks noChangeArrowheads="1"/>
            </p:cNvSpPr>
            <p:nvPr/>
          </p:nvSpPr>
          <p:spPr bwMode="auto">
            <a:xfrm>
              <a:off x="1236" y="278"/>
              <a:ext cx="3103" cy="3788"/>
            </a:xfrm>
            <a:prstGeom prst="rect">
              <a:avLst/>
            </a:prstGeom>
            <a:solidFill>
              <a:srgbClr val="008080"/>
            </a:solidFill>
            <a:ln w="14288">
              <a:solidFill>
                <a:srgbClr val="FFFF00"/>
              </a:solidFill>
              <a:miter lim="800000"/>
              <a:headEnd/>
              <a:tailEnd/>
            </a:ln>
          </p:spPr>
          <p:txBody>
            <a:bodyPr/>
            <a:lstStyle/>
            <a:p>
              <a:endParaRPr lang="en-US"/>
            </a:p>
          </p:txBody>
        </p:sp>
        <p:pic>
          <p:nvPicPr>
            <p:cNvPr id="26635" name="Picture 30"/>
            <p:cNvPicPr>
              <a:picLocks noChangeAspect="1" noChangeArrowheads="1"/>
            </p:cNvPicPr>
            <p:nvPr/>
          </p:nvPicPr>
          <p:blipFill>
            <a:blip r:embed="rId3" cstate="print"/>
            <a:srcRect/>
            <a:stretch>
              <a:fillRect/>
            </a:stretch>
          </p:blipFill>
          <p:spPr bwMode="auto">
            <a:xfrm>
              <a:off x="1261" y="289"/>
              <a:ext cx="3077" cy="3764"/>
            </a:xfrm>
            <a:prstGeom prst="rect">
              <a:avLst/>
            </a:prstGeom>
            <a:noFill/>
            <a:ln w="9525">
              <a:noFill/>
              <a:miter lim="800000"/>
              <a:headEnd/>
              <a:tailEnd/>
            </a:ln>
          </p:spPr>
        </p:pic>
        <p:sp>
          <p:nvSpPr>
            <p:cNvPr id="26636" name="Rectangle 31"/>
            <p:cNvSpPr>
              <a:spLocks noChangeArrowheads="1"/>
            </p:cNvSpPr>
            <p:nvPr/>
          </p:nvSpPr>
          <p:spPr bwMode="auto">
            <a:xfrm>
              <a:off x="2208" y="3024"/>
              <a:ext cx="898" cy="411"/>
            </a:xfrm>
            <a:prstGeom prst="rect">
              <a:avLst/>
            </a:prstGeom>
            <a:noFill/>
            <a:ln w="9525">
              <a:noFill/>
              <a:miter lim="800000"/>
              <a:headEnd/>
              <a:tailEnd/>
            </a:ln>
          </p:spPr>
          <p:txBody>
            <a:bodyPr/>
            <a:lstStyle/>
            <a:p>
              <a:endParaRPr lang="en-US"/>
            </a:p>
          </p:txBody>
        </p:sp>
        <p:sp>
          <p:nvSpPr>
            <p:cNvPr id="26637" name="Rectangle 32"/>
            <p:cNvSpPr>
              <a:spLocks noChangeArrowheads="1"/>
            </p:cNvSpPr>
            <p:nvPr/>
          </p:nvSpPr>
          <p:spPr bwMode="auto">
            <a:xfrm>
              <a:off x="1488" y="1920"/>
              <a:ext cx="482" cy="364"/>
            </a:xfrm>
            <a:prstGeom prst="rect">
              <a:avLst/>
            </a:prstGeom>
            <a:noFill/>
            <a:ln w="9525">
              <a:noFill/>
              <a:miter lim="800000"/>
              <a:headEnd/>
              <a:tailEnd/>
            </a:ln>
          </p:spPr>
          <p:txBody>
            <a:bodyPr wrap="none" lIns="0" tIns="0" rIns="0" bIns="0">
              <a:spAutoFit/>
            </a:bodyPr>
            <a:lstStyle/>
            <a:p>
              <a:r>
                <a:rPr lang="en-US" sz="1900" b="1">
                  <a:solidFill>
                    <a:srgbClr val="FFFF00"/>
                  </a:solidFill>
                </a:rPr>
                <a:t>Right</a:t>
              </a:r>
              <a:r>
                <a:rPr lang="en-US" sz="1900" b="1">
                  <a:solidFill>
                    <a:srgbClr val="000000"/>
                  </a:solidFill>
                </a:rPr>
                <a:t> </a:t>
              </a:r>
            </a:p>
            <a:p>
              <a:r>
                <a:rPr lang="en-US" sz="1900" b="1">
                  <a:solidFill>
                    <a:srgbClr val="FFFF00"/>
                  </a:solidFill>
                </a:rPr>
                <a:t>Atrium</a:t>
              </a:r>
              <a:endParaRPr lang="en-US">
                <a:solidFill>
                  <a:srgbClr val="FFFF00"/>
                </a:solidFill>
              </a:endParaRPr>
            </a:p>
          </p:txBody>
        </p:sp>
        <p:sp>
          <p:nvSpPr>
            <p:cNvPr id="26638" name="Rectangle 33"/>
            <p:cNvSpPr>
              <a:spLocks noChangeArrowheads="1"/>
            </p:cNvSpPr>
            <p:nvPr/>
          </p:nvSpPr>
          <p:spPr bwMode="auto">
            <a:xfrm>
              <a:off x="2256" y="2928"/>
              <a:ext cx="864" cy="594"/>
            </a:xfrm>
            <a:prstGeom prst="rect">
              <a:avLst/>
            </a:prstGeom>
            <a:noFill/>
            <a:ln w="9525">
              <a:noFill/>
              <a:miter lim="800000"/>
              <a:headEnd/>
              <a:tailEnd/>
            </a:ln>
          </p:spPr>
          <p:txBody>
            <a:bodyPr lIns="0" tIns="0" rIns="0" bIns="0">
              <a:spAutoFit/>
            </a:bodyPr>
            <a:lstStyle/>
            <a:p>
              <a:r>
                <a:rPr lang="en-US" sz="1900" b="1">
                  <a:solidFill>
                    <a:srgbClr val="FFFF00"/>
                  </a:solidFill>
                  <a:latin typeface="Arial" charset="0"/>
                </a:rPr>
                <a:t>Right </a:t>
              </a:r>
            </a:p>
            <a:p>
              <a:r>
                <a:rPr lang="en-US" sz="1900" b="1">
                  <a:solidFill>
                    <a:srgbClr val="FFFF00"/>
                  </a:solidFill>
                  <a:latin typeface="Arial" charset="0"/>
                </a:rPr>
                <a:t>Ventricle</a:t>
              </a:r>
            </a:p>
            <a:p>
              <a:endParaRPr lang="en-US">
                <a:solidFill>
                  <a:srgbClr val="FFFF00"/>
                </a:solidFill>
              </a:endParaRPr>
            </a:p>
          </p:txBody>
        </p:sp>
        <p:sp>
          <p:nvSpPr>
            <p:cNvPr id="26639" name="Rectangle 34"/>
            <p:cNvSpPr>
              <a:spLocks noChangeArrowheads="1"/>
            </p:cNvSpPr>
            <p:nvPr/>
          </p:nvSpPr>
          <p:spPr bwMode="auto">
            <a:xfrm>
              <a:off x="3120" y="1584"/>
              <a:ext cx="490" cy="59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p>
            <a:p>
              <a:r>
                <a:rPr lang="en-US" sz="1900" b="1">
                  <a:solidFill>
                    <a:srgbClr val="FFFF00"/>
                  </a:solidFill>
                  <a:latin typeface="Arial" charset="0"/>
                </a:rPr>
                <a:t>Atrium</a:t>
              </a:r>
            </a:p>
            <a:p>
              <a:endParaRPr lang="en-US">
                <a:solidFill>
                  <a:srgbClr val="FFFF00"/>
                </a:solidFill>
              </a:endParaRPr>
            </a:p>
          </p:txBody>
        </p:sp>
        <p:sp>
          <p:nvSpPr>
            <p:cNvPr id="26640" name="Rectangle 35"/>
            <p:cNvSpPr>
              <a:spLocks noChangeArrowheads="1"/>
            </p:cNvSpPr>
            <p:nvPr/>
          </p:nvSpPr>
          <p:spPr bwMode="auto">
            <a:xfrm>
              <a:off x="3216" y="2640"/>
              <a:ext cx="643" cy="36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br>
                <a:rPr lang="en-US" sz="1900" b="1">
                  <a:solidFill>
                    <a:srgbClr val="FFFF00"/>
                  </a:solidFill>
                  <a:latin typeface="Arial" charset="0"/>
                </a:rPr>
              </a:br>
              <a:r>
                <a:rPr lang="en-US" sz="1900" b="1">
                  <a:solidFill>
                    <a:srgbClr val="FFFF00"/>
                  </a:solidFill>
                  <a:latin typeface="Arial" charset="0"/>
                </a:rPr>
                <a:t>Ventricle</a:t>
              </a:r>
              <a:endParaRPr lang="en-US">
                <a:solidFill>
                  <a:srgbClr val="FFFF00"/>
                </a:solidFill>
              </a:endParaRPr>
            </a:p>
          </p:txBody>
        </p:sp>
        <p:grpSp>
          <p:nvGrpSpPr>
            <p:cNvPr id="26641" name="Group 36"/>
            <p:cNvGrpSpPr>
              <a:grpSpLocks/>
            </p:cNvGrpSpPr>
            <p:nvPr/>
          </p:nvGrpSpPr>
          <p:grpSpPr bwMode="auto">
            <a:xfrm>
              <a:off x="1248" y="576"/>
              <a:ext cx="3118" cy="3219"/>
              <a:chOff x="1248" y="576"/>
              <a:chExt cx="3118" cy="3219"/>
            </a:xfrm>
          </p:grpSpPr>
          <p:sp>
            <p:nvSpPr>
              <p:cNvPr id="26642" name="Rectangle 37"/>
              <p:cNvSpPr>
                <a:spLocks noChangeArrowheads="1"/>
              </p:cNvSpPr>
              <p:nvPr/>
            </p:nvSpPr>
            <p:spPr bwMode="auto">
              <a:xfrm>
                <a:off x="1392" y="3312"/>
                <a:ext cx="898" cy="483"/>
              </a:xfrm>
              <a:prstGeom prst="rect">
                <a:avLst/>
              </a:prstGeom>
              <a:solidFill>
                <a:srgbClr val="FFFF00"/>
              </a:solidFill>
              <a:ln w="12700">
                <a:noFill/>
                <a:miter lim="800000"/>
                <a:headEnd/>
                <a:tailEnd/>
              </a:ln>
            </p:spPr>
            <p:txBody>
              <a:bodyPr lIns="90488" tIns="44450" rIns="90488" bIns="44450"/>
              <a:lstStyle/>
              <a:p>
                <a:r>
                  <a:rPr lang="en-US">
                    <a:solidFill>
                      <a:schemeClr val="bg1"/>
                    </a:solidFill>
                  </a:rPr>
                  <a:t>Tricuspid Valve</a:t>
                </a:r>
              </a:p>
            </p:txBody>
          </p:sp>
          <p:sp>
            <p:nvSpPr>
              <p:cNvPr id="26643" name="Line 38"/>
              <p:cNvSpPr>
                <a:spLocks noChangeShapeType="1"/>
              </p:cNvSpPr>
              <p:nvPr/>
            </p:nvSpPr>
            <p:spPr bwMode="auto">
              <a:xfrm flipV="1">
                <a:off x="1968" y="2928"/>
                <a:ext cx="140" cy="389"/>
              </a:xfrm>
              <a:prstGeom prst="line">
                <a:avLst/>
              </a:prstGeom>
              <a:noFill/>
              <a:ln w="12700">
                <a:solidFill>
                  <a:srgbClr val="FFFF00"/>
                </a:solidFill>
                <a:round/>
                <a:headEnd/>
                <a:tailEnd type="triangle" w="med" len="med"/>
              </a:ln>
            </p:spPr>
            <p:txBody>
              <a:bodyPr wrap="none" anchor="ctr"/>
              <a:lstStyle/>
              <a:p>
                <a:endParaRPr lang="en-US"/>
              </a:p>
            </p:txBody>
          </p:sp>
          <p:sp>
            <p:nvSpPr>
              <p:cNvPr id="26644" name="Rectangle 39"/>
              <p:cNvSpPr>
                <a:spLocks noChangeArrowheads="1"/>
              </p:cNvSpPr>
              <p:nvPr/>
            </p:nvSpPr>
            <p:spPr bwMode="auto">
              <a:xfrm>
                <a:off x="1248" y="576"/>
                <a:ext cx="1006" cy="51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Pulmonary valve</a:t>
                </a:r>
              </a:p>
            </p:txBody>
          </p:sp>
          <p:sp>
            <p:nvSpPr>
              <p:cNvPr id="26645" name="Line 40"/>
              <p:cNvSpPr>
                <a:spLocks noChangeShapeType="1"/>
              </p:cNvSpPr>
              <p:nvPr/>
            </p:nvSpPr>
            <p:spPr bwMode="auto">
              <a:xfrm>
                <a:off x="1728" y="960"/>
                <a:ext cx="999" cy="711"/>
              </a:xfrm>
              <a:prstGeom prst="line">
                <a:avLst/>
              </a:prstGeom>
              <a:noFill/>
              <a:ln w="12700">
                <a:solidFill>
                  <a:srgbClr val="FFFF00"/>
                </a:solidFill>
                <a:round/>
                <a:headEnd/>
                <a:tailEnd type="triangle" w="med" len="med"/>
              </a:ln>
            </p:spPr>
            <p:txBody>
              <a:bodyPr wrap="none" anchor="ctr"/>
              <a:lstStyle/>
              <a:p>
                <a:endParaRPr lang="en-US"/>
              </a:p>
            </p:txBody>
          </p:sp>
          <p:sp>
            <p:nvSpPr>
              <p:cNvPr id="26646" name="Rectangle 41"/>
              <p:cNvSpPr>
                <a:spLocks noChangeArrowheads="1"/>
              </p:cNvSpPr>
              <p:nvPr/>
            </p:nvSpPr>
            <p:spPr bwMode="auto">
              <a:xfrm>
                <a:off x="3264" y="624"/>
                <a:ext cx="1102" cy="28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Mitral Valve</a:t>
                </a:r>
              </a:p>
            </p:txBody>
          </p:sp>
          <p:sp>
            <p:nvSpPr>
              <p:cNvPr id="26647" name="Line 42"/>
              <p:cNvSpPr>
                <a:spLocks noChangeShapeType="1"/>
              </p:cNvSpPr>
              <p:nvPr/>
            </p:nvSpPr>
            <p:spPr bwMode="auto">
              <a:xfrm flipH="1">
                <a:off x="3312" y="1008"/>
                <a:ext cx="432" cy="1191"/>
              </a:xfrm>
              <a:prstGeom prst="line">
                <a:avLst/>
              </a:prstGeom>
              <a:noFill/>
              <a:ln w="12700">
                <a:solidFill>
                  <a:srgbClr val="FFFF00"/>
                </a:solidFill>
                <a:round/>
                <a:headEnd/>
                <a:tailEnd type="triangle" w="med" len="med"/>
              </a:ln>
            </p:spPr>
            <p:txBody>
              <a:bodyPr wrap="none" anchor="ctr"/>
              <a:lstStyle/>
              <a:p>
                <a:endParaRPr lang="en-US"/>
              </a:p>
            </p:txBody>
          </p:sp>
          <p:sp>
            <p:nvSpPr>
              <p:cNvPr id="26648" name="Rectangle 43"/>
              <p:cNvSpPr>
                <a:spLocks noChangeArrowheads="1"/>
              </p:cNvSpPr>
              <p:nvPr/>
            </p:nvSpPr>
            <p:spPr bwMode="auto">
              <a:xfrm>
                <a:off x="3216" y="3408"/>
                <a:ext cx="1102" cy="28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Aortic valve</a:t>
                </a:r>
              </a:p>
            </p:txBody>
          </p:sp>
          <p:sp>
            <p:nvSpPr>
              <p:cNvPr id="26649" name="Line 44"/>
              <p:cNvSpPr>
                <a:spLocks noChangeShapeType="1"/>
              </p:cNvSpPr>
              <p:nvPr/>
            </p:nvSpPr>
            <p:spPr bwMode="auto">
              <a:xfrm flipH="1" flipV="1">
                <a:off x="2880" y="2160"/>
                <a:ext cx="336" cy="1296"/>
              </a:xfrm>
              <a:prstGeom prst="line">
                <a:avLst/>
              </a:prstGeom>
              <a:noFill/>
              <a:ln w="12700">
                <a:solidFill>
                  <a:srgbClr val="FFFF00"/>
                </a:solidFill>
                <a:round/>
                <a:headEnd/>
                <a:tailEnd type="triangle" w="med" len="med"/>
              </a:ln>
            </p:spPr>
            <p:txBody>
              <a:bodyPr wrap="none" anchor="ctr"/>
              <a:lstStyle/>
              <a:p>
                <a:endParaRPr lang="en-US"/>
              </a:p>
            </p:txBody>
          </p:sp>
        </p:grpSp>
      </p:gr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r>
              <a:rPr lang="en-US" smtClean="0"/>
              <a:t>Systolic phase</a:t>
            </a:r>
          </a:p>
        </p:txBody>
      </p:sp>
      <p:sp>
        <p:nvSpPr>
          <p:cNvPr id="27651" name="Rectangle 3"/>
          <p:cNvSpPr>
            <a:spLocks noGrp="1" noChangeArrowheads="1"/>
          </p:cNvSpPr>
          <p:nvPr>
            <p:ph type="body" sz="half" idx="1"/>
          </p:nvPr>
        </p:nvSpPr>
        <p:spPr>
          <a:noFill/>
        </p:spPr>
        <p:txBody>
          <a:bodyPr/>
          <a:lstStyle/>
          <a:p>
            <a:r>
              <a:rPr lang="en-US" smtClean="0"/>
              <a:t>The right ventricle ejects oxygen-depleted blood through the pulmonary artery to the lungs.</a:t>
            </a:r>
          </a:p>
          <a:p>
            <a:r>
              <a:rPr lang="en-US" smtClean="0"/>
              <a:t>The right atrium fills with oxygen-depleted blood from the body</a:t>
            </a:r>
          </a:p>
          <a:p>
            <a:r>
              <a:rPr lang="en-US" smtClean="0"/>
              <a:t>BP about 130</a:t>
            </a:r>
          </a:p>
        </p:txBody>
      </p:sp>
      <p:sp>
        <p:nvSpPr>
          <p:cNvPr id="27652" name="Rectangle 4"/>
          <p:cNvSpPr>
            <a:spLocks noGrp="1" noChangeArrowheads="1"/>
          </p:cNvSpPr>
          <p:nvPr>
            <p:ph type="body" sz="half" idx="2"/>
          </p:nvPr>
        </p:nvSpPr>
        <p:spPr>
          <a:noFill/>
        </p:spPr>
        <p:txBody>
          <a:bodyPr/>
          <a:lstStyle/>
          <a:p>
            <a:pPr>
              <a:lnSpc>
                <a:spcPct val="90000"/>
              </a:lnSpc>
            </a:pPr>
            <a:r>
              <a:rPr lang="en-US" smtClean="0"/>
              <a:t>The left ventricle ejects at high pressure about 8 ounces of oxygen-rich blood into the aorta.</a:t>
            </a:r>
          </a:p>
          <a:p>
            <a:pPr>
              <a:lnSpc>
                <a:spcPct val="90000"/>
              </a:lnSpc>
            </a:pPr>
            <a:r>
              <a:rPr lang="en-US" smtClean="0"/>
              <a:t>The left atrium fills with oxygen-rich blood from the lungs</a:t>
            </a:r>
          </a:p>
          <a:p>
            <a:pPr>
              <a:lnSpc>
                <a:spcPct val="90000"/>
              </a:lnSpc>
            </a:pPr>
            <a:r>
              <a:rPr lang="en-US" smtClean="0"/>
              <a:t>More predictive of heart disease</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28675" name="Rectangle 2051"/>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grpSp>
        <p:nvGrpSpPr>
          <p:cNvPr id="28676" name="Group 2053"/>
          <p:cNvGrpSpPr>
            <a:grpSpLocks/>
          </p:cNvGrpSpPr>
          <p:nvPr/>
        </p:nvGrpSpPr>
        <p:grpSpPr bwMode="auto">
          <a:xfrm>
            <a:off x="2898775" y="381000"/>
            <a:ext cx="6245225" cy="6034088"/>
            <a:chOff x="432" y="278"/>
            <a:chExt cx="3934" cy="3801"/>
          </a:xfrm>
        </p:grpSpPr>
        <p:sp>
          <p:nvSpPr>
            <p:cNvPr id="28678" name="Rectangle 2054"/>
            <p:cNvSpPr>
              <a:spLocks noChangeArrowheads="1"/>
            </p:cNvSpPr>
            <p:nvPr/>
          </p:nvSpPr>
          <p:spPr bwMode="auto">
            <a:xfrm>
              <a:off x="432" y="3791"/>
              <a:ext cx="1200" cy="288"/>
            </a:xfrm>
            <a:prstGeom prst="rect">
              <a:avLst/>
            </a:prstGeom>
            <a:noFill/>
            <a:ln w="12700">
              <a:noFill/>
              <a:miter lim="800000"/>
              <a:headEnd/>
              <a:tailEnd/>
            </a:ln>
          </p:spPr>
          <p:txBody>
            <a:bodyPr wrap="none" anchor="ctr"/>
            <a:lstStyle/>
            <a:p>
              <a:endParaRPr lang="en-US"/>
            </a:p>
          </p:txBody>
        </p:sp>
        <p:sp>
          <p:nvSpPr>
            <p:cNvPr id="28679" name="Rectangle 2055"/>
            <p:cNvSpPr>
              <a:spLocks noChangeArrowheads="1"/>
            </p:cNvSpPr>
            <p:nvPr/>
          </p:nvSpPr>
          <p:spPr bwMode="auto">
            <a:xfrm>
              <a:off x="1968" y="3791"/>
              <a:ext cx="1824" cy="288"/>
            </a:xfrm>
            <a:prstGeom prst="rect">
              <a:avLst/>
            </a:prstGeom>
            <a:noFill/>
            <a:ln w="12700">
              <a:noFill/>
              <a:miter lim="800000"/>
              <a:headEnd/>
              <a:tailEnd/>
            </a:ln>
          </p:spPr>
          <p:txBody>
            <a:bodyPr wrap="none" anchor="ctr"/>
            <a:lstStyle/>
            <a:p>
              <a:endParaRPr lang="en-US"/>
            </a:p>
          </p:txBody>
        </p:sp>
        <p:sp>
          <p:nvSpPr>
            <p:cNvPr id="28680" name="Rectangle 2056"/>
            <p:cNvSpPr>
              <a:spLocks noChangeArrowheads="1"/>
            </p:cNvSpPr>
            <p:nvPr/>
          </p:nvSpPr>
          <p:spPr bwMode="auto">
            <a:xfrm>
              <a:off x="1236" y="278"/>
              <a:ext cx="3103" cy="3788"/>
            </a:xfrm>
            <a:prstGeom prst="rect">
              <a:avLst/>
            </a:prstGeom>
            <a:solidFill>
              <a:srgbClr val="008080"/>
            </a:solidFill>
            <a:ln w="14288">
              <a:solidFill>
                <a:srgbClr val="FFFF00"/>
              </a:solidFill>
              <a:miter lim="800000"/>
              <a:headEnd/>
              <a:tailEnd/>
            </a:ln>
          </p:spPr>
          <p:txBody>
            <a:bodyPr/>
            <a:lstStyle/>
            <a:p>
              <a:endParaRPr lang="en-US"/>
            </a:p>
          </p:txBody>
        </p:sp>
        <p:pic>
          <p:nvPicPr>
            <p:cNvPr id="28681" name="Picture 2057"/>
            <p:cNvPicPr>
              <a:picLocks noChangeAspect="1" noChangeArrowheads="1"/>
            </p:cNvPicPr>
            <p:nvPr/>
          </p:nvPicPr>
          <p:blipFill>
            <a:blip r:embed="rId3" cstate="print"/>
            <a:srcRect/>
            <a:stretch>
              <a:fillRect/>
            </a:stretch>
          </p:blipFill>
          <p:spPr bwMode="auto">
            <a:xfrm>
              <a:off x="1261" y="289"/>
              <a:ext cx="3077" cy="3764"/>
            </a:xfrm>
            <a:prstGeom prst="rect">
              <a:avLst/>
            </a:prstGeom>
            <a:noFill/>
            <a:ln w="9525">
              <a:noFill/>
              <a:miter lim="800000"/>
              <a:headEnd/>
              <a:tailEnd/>
            </a:ln>
          </p:spPr>
        </p:pic>
        <p:sp>
          <p:nvSpPr>
            <p:cNvPr id="28682" name="Rectangle 2058"/>
            <p:cNvSpPr>
              <a:spLocks noChangeArrowheads="1"/>
            </p:cNvSpPr>
            <p:nvPr/>
          </p:nvSpPr>
          <p:spPr bwMode="auto">
            <a:xfrm>
              <a:off x="2208" y="3024"/>
              <a:ext cx="898" cy="411"/>
            </a:xfrm>
            <a:prstGeom prst="rect">
              <a:avLst/>
            </a:prstGeom>
            <a:noFill/>
            <a:ln w="9525">
              <a:noFill/>
              <a:miter lim="800000"/>
              <a:headEnd/>
              <a:tailEnd/>
            </a:ln>
          </p:spPr>
          <p:txBody>
            <a:bodyPr/>
            <a:lstStyle/>
            <a:p>
              <a:endParaRPr lang="en-US"/>
            </a:p>
          </p:txBody>
        </p:sp>
        <p:sp>
          <p:nvSpPr>
            <p:cNvPr id="28683" name="Rectangle 2059"/>
            <p:cNvSpPr>
              <a:spLocks noChangeArrowheads="1"/>
            </p:cNvSpPr>
            <p:nvPr/>
          </p:nvSpPr>
          <p:spPr bwMode="auto">
            <a:xfrm>
              <a:off x="1488" y="1920"/>
              <a:ext cx="482" cy="364"/>
            </a:xfrm>
            <a:prstGeom prst="rect">
              <a:avLst/>
            </a:prstGeom>
            <a:noFill/>
            <a:ln w="9525">
              <a:noFill/>
              <a:miter lim="800000"/>
              <a:headEnd/>
              <a:tailEnd/>
            </a:ln>
          </p:spPr>
          <p:txBody>
            <a:bodyPr wrap="none" lIns="0" tIns="0" rIns="0" bIns="0">
              <a:spAutoFit/>
            </a:bodyPr>
            <a:lstStyle/>
            <a:p>
              <a:r>
                <a:rPr lang="en-US" sz="1900" b="1">
                  <a:solidFill>
                    <a:srgbClr val="FFFF00"/>
                  </a:solidFill>
                </a:rPr>
                <a:t>Right</a:t>
              </a:r>
              <a:r>
                <a:rPr lang="en-US" sz="1900" b="1">
                  <a:solidFill>
                    <a:srgbClr val="000000"/>
                  </a:solidFill>
                </a:rPr>
                <a:t> </a:t>
              </a:r>
            </a:p>
            <a:p>
              <a:r>
                <a:rPr lang="en-US" sz="1900" b="1">
                  <a:solidFill>
                    <a:srgbClr val="FFFF00"/>
                  </a:solidFill>
                </a:rPr>
                <a:t>Atrium</a:t>
              </a:r>
              <a:endParaRPr lang="en-US">
                <a:solidFill>
                  <a:srgbClr val="FFFF00"/>
                </a:solidFill>
              </a:endParaRPr>
            </a:p>
          </p:txBody>
        </p:sp>
        <p:sp>
          <p:nvSpPr>
            <p:cNvPr id="28684" name="Rectangle 2060"/>
            <p:cNvSpPr>
              <a:spLocks noChangeArrowheads="1"/>
            </p:cNvSpPr>
            <p:nvPr/>
          </p:nvSpPr>
          <p:spPr bwMode="auto">
            <a:xfrm>
              <a:off x="2256" y="2928"/>
              <a:ext cx="864" cy="594"/>
            </a:xfrm>
            <a:prstGeom prst="rect">
              <a:avLst/>
            </a:prstGeom>
            <a:noFill/>
            <a:ln w="9525">
              <a:noFill/>
              <a:miter lim="800000"/>
              <a:headEnd/>
              <a:tailEnd/>
            </a:ln>
          </p:spPr>
          <p:txBody>
            <a:bodyPr lIns="0" tIns="0" rIns="0" bIns="0">
              <a:spAutoFit/>
            </a:bodyPr>
            <a:lstStyle/>
            <a:p>
              <a:r>
                <a:rPr lang="en-US" sz="1900" b="1">
                  <a:solidFill>
                    <a:srgbClr val="FFFF00"/>
                  </a:solidFill>
                  <a:latin typeface="Arial" charset="0"/>
                </a:rPr>
                <a:t>Right </a:t>
              </a:r>
            </a:p>
            <a:p>
              <a:r>
                <a:rPr lang="en-US" sz="1900" b="1">
                  <a:solidFill>
                    <a:srgbClr val="FFFF00"/>
                  </a:solidFill>
                  <a:latin typeface="Arial" charset="0"/>
                </a:rPr>
                <a:t>Ventricle</a:t>
              </a:r>
            </a:p>
            <a:p>
              <a:endParaRPr lang="en-US">
                <a:solidFill>
                  <a:srgbClr val="FFFF00"/>
                </a:solidFill>
              </a:endParaRPr>
            </a:p>
          </p:txBody>
        </p:sp>
        <p:sp>
          <p:nvSpPr>
            <p:cNvPr id="28685" name="Rectangle 2061"/>
            <p:cNvSpPr>
              <a:spLocks noChangeArrowheads="1"/>
            </p:cNvSpPr>
            <p:nvPr/>
          </p:nvSpPr>
          <p:spPr bwMode="auto">
            <a:xfrm>
              <a:off x="3120" y="1584"/>
              <a:ext cx="490" cy="59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p>
            <a:p>
              <a:r>
                <a:rPr lang="en-US" sz="1900" b="1">
                  <a:solidFill>
                    <a:srgbClr val="FFFF00"/>
                  </a:solidFill>
                  <a:latin typeface="Arial" charset="0"/>
                </a:rPr>
                <a:t>Atrium</a:t>
              </a:r>
            </a:p>
            <a:p>
              <a:endParaRPr lang="en-US">
                <a:solidFill>
                  <a:srgbClr val="FFFF00"/>
                </a:solidFill>
              </a:endParaRPr>
            </a:p>
          </p:txBody>
        </p:sp>
        <p:sp>
          <p:nvSpPr>
            <p:cNvPr id="28686" name="Rectangle 2062"/>
            <p:cNvSpPr>
              <a:spLocks noChangeArrowheads="1"/>
            </p:cNvSpPr>
            <p:nvPr/>
          </p:nvSpPr>
          <p:spPr bwMode="auto">
            <a:xfrm>
              <a:off x="3216" y="2640"/>
              <a:ext cx="643" cy="36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br>
                <a:rPr lang="en-US" sz="1900" b="1">
                  <a:solidFill>
                    <a:srgbClr val="FFFF00"/>
                  </a:solidFill>
                  <a:latin typeface="Arial" charset="0"/>
                </a:rPr>
              </a:br>
              <a:r>
                <a:rPr lang="en-US" sz="1900" b="1">
                  <a:solidFill>
                    <a:srgbClr val="FFFF00"/>
                  </a:solidFill>
                  <a:latin typeface="Arial" charset="0"/>
                </a:rPr>
                <a:t>Ventricle</a:t>
              </a:r>
              <a:endParaRPr lang="en-US">
                <a:solidFill>
                  <a:srgbClr val="FFFF00"/>
                </a:solidFill>
              </a:endParaRPr>
            </a:p>
          </p:txBody>
        </p:sp>
        <p:grpSp>
          <p:nvGrpSpPr>
            <p:cNvPr id="28687" name="Group 2063"/>
            <p:cNvGrpSpPr>
              <a:grpSpLocks/>
            </p:cNvGrpSpPr>
            <p:nvPr/>
          </p:nvGrpSpPr>
          <p:grpSpPr bwMode="auto">
            <a:xfrm>
              <a:off x="1248" y="576"/>
              <a:ext cx="3118" cy="3219"/>
              <a:chOff x="1248" y="576"/>
              <a:chExt cx="3118" cy="3219"/>
            </a:xfrm>
          </p:grpSpPr>
          <p:sp>
            <p:nvSpPr>
              <p:cNvPr id="28688" name="Rectangle 2064"/>
              <p:cNvSpPr>
                <a:spLocks noChangeArrowheads="1"/>
              </p:cNvSpPr>
              <p:nvPr/>
            </p:nvSpPr>
            <p:spPr bwMode="auto">
              <a:xfrm>
                <a:off x="1392" y="3312"/>
                <a:ext cx="898" cy="483"/>
              </a:xfrm>
              <a:prstGeom prst="rect">
                <a:avLst/>
              </a:prstGeom>
              <a:solidFill>
                <a:srgbClr val="FFFF00"/>
              </a:solidFill>
              <a:ln w="12700">
                <a:noFill/>
                <a:miter lim="800000"/>
                <a:headEnd/>
                <a:tailEnd/>
              </a:ln>
            </p:spPr>
            <p:txBody>
              <a:bodyPr lIns="90488" tIns="44450" rIns="90488" bIns="44450"/>
              <a:lstStyle/>
              <a:p>
                <a:r>
                  <a:rPr lang="en-US">
                    <a:solidFill>
                      <a:schemeClr val="bg1"/>
                    </a:solidFill>
                  </a:rPr>
                  <a:t>Tricuspid Valve</a:t>
                </a:r>
              </a:p>
            </p:txBody>
          </p:sp>
          <p:sp>
            <p:nvSpPr>
              <p:cNvPr id="28689" name="Line 2065"/>
              <p:cNvSpPr>
                <a:spLocks noChangeShapeType="1"/>
              </p:cNvSpPr>
              <p:nvPr/>
            </p:nvSpPr>
            <p:spPr bwMode="auto">
              <a:xfrm flipV="1">
                <a:off x="1968" y="2928"/>
                <a:ext cx="140" cy="389"/>
              </a:xfrm>
              <a:prstGeom prst="line">
                <a:avLst/>
              </a:prstGeom>
              <a:noFill/>
              <a:ln w="12700">
                <a:solidFill>
                  <a:srgbClr val="FFFF00"/>
                </a:solidFill>
                <a:round/>
                <a:headEnd/>
                <a:tailEnd type="triangle" w="med" len="med"/>
              </a:ln>
            </p:spPr>
            <p:txBody>
              <a:bodyPr wrap="none" anchor="ctr"/>
              <a:lstStyle/>
              <a:p>
                <a:endParaRPr lang="en-US"/>
              </a:p>
            </p:txBody>
          </p:sp>
          <p:sp>
            <p:nvSpPr>
              <p:cNvPr id="28690" name="Rectangle 2066"/>
              <p:cNvSpPr>
                <a:spLocks noChangeArrowheads="1"/>
              </p:cNvSpPr>
              <p:nvPr/>
            </p:nvSpPr>
            <p:spPr bwMode="auto">
              <a:xfrm>
                <a:off x="1248" y="576"/>
                <a:ext cx="1006" cy="51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Pulmonary valve</a:t>
                </a:r>
              </a:p>
            </p:txBody>
          </p:sp>
          <p:sp>
            <p:nvSpPr>
              <p:cNvPr id="28691" name="Line 2067"/>
              <p:cNvSpPr>
                <a:spLocks noChangeShapeType="1"/>
              </p:cNvSpPr>
              <p:nvPr/>
            </p:nvSpPr>
            <p:spPr bwMode="auto">
              <a:xfrm>
                <a:off x="1728" y="960"/>
                <a:ext cx="999" cy="711"/>
              </a:xfrm>
              <a:prstGeom prst="line">
                <a:avLst/>
              </a:prstGeom>
              <a:noFill/>
              <a:ln w="12700">
                <a:solidFill>
                  <a:srgbClr val="FFFF00"/>
                </a:solidFill>
                <a:round/>
                <a:headEnd/>
                <a:tailEnd type="triangle" w="med" len="med"/>
              </a:ln>
            </p:spPr>
            <p:txBody>
              <a:bodyPr wrap="none" anchor="ctr"/>
              <a:lstStyle/>
              <a:p>
                <a:endParaRPr lang="en-US"/>
              </a:p>
            </p:txBody>
          </p:sp>
          <p:sp>
            <p:nvSpPr>
              <p:cNvPr id="28692" name="Rectangle 2068"/>
              <p:cNvSpPr>
                <a:spLocks noChangeArrowheads="1"/>
              </p:cNvSpPr>
              <p:nvPr/>
            </p:nvSpPr>
            <p:spPr bwMode="auto">
              <a:xfrm>
                <a:off x="3264" y="624"/>
                <a:ext cx="1102" cy="28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Mitral Valve</a:t>
                </a:r>
              </a:p>
            </p:txBody>
          </p:sp>
          <p:sp>
            <p:nvSpPr>
              <p:cNvPr id="28693" name="Line 2069"/>
              <p:cNvSpPr>
                <a:spLocks noChangeShapeType="1"/>
              </p:cNvSpPr>
              <p:nvPr/>
            </p:nvSpPr>
            <p:spPr bwMode="auto">
              <a:xfrm flipH="1">
                <a:off x="3312" y="1008"/>
                <a:ext cx="432" cy="1191"/>
              </a:xfrm>
              <a:prstGeom prst="line">
                <a:avLst/>
              </a:prstGeom>
              <a:noFill/>
              <a:ln w="12700">
                <a:solidFill>
                  <a:srgbClr val="FFFF00"/>
                </a:solidFill>
                <a:round/>
                <a:headEnd/>
                <a:tailEnd type="triangle" w="med" len="med"/>
              </a:ln>
            </p:spPr>
            <p:txBody>
              <a:bodyPr wrap="none" anchor="ctr"/>
              <a:lstStyle/>
              <a:p>
                <a:endParaRPr lang="en-US"/>
              </a:p>
            </p:txBody>
          </p:sp>
          <p:sp>
            <p:nvSpPr>
              <p:cNvPr id="28694" name="Rectangle 2070"/>
              <p:cNvSpPr>
                <a:spLocks noChangeArrowheads="1"/>
              </p:cNvSpPr>
              <p:nvPr/>
            </p:nvSpPr>
            <p:spPr bwMode="auto">
              <a:xfrm>
                <a:off x="3216" y="3408"/>
                <a:ext cx="1102" cy="28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Aortic valve</a:t>
                </a:r>
              </a:p>
            </p:txBody>
          </p:sp>
          <p:sp>
            <p:nvSpPr>
              <p:cNvPr id="28695" name="Line 2071"/>
              <p:cNvSpPr>
                <a:spLocks noChangeShapeType="1"/>
              </p:cNvSpPr>
              <p:nvPr/>
            </p:nvSpPr>
            <p:spPr bwMode="auto">
              <a:xfrm flipH="1" flipV="1">
                <a:off x="2880" y="2160"/>
                <a:ext cx="336" cy="1296"/>
              </a:xfrm>
              <a:prstGeom prst="line">
                <a:avLst/>
              </a:prstGeom>
              <a:noFill/>
              <a:ln w="12700">
                <a:solidFill>
                  <a:srgbClr val="FFFF00"/>
                </a:solidFill>
                <a:round/>
                <a:headEnd/>
                <a:tailEnd type="triangle" w="med" len="med"/>
              </a:ln>
            </p:spPr>
            <p:txBody>
              <a:bodyPr wrap="none" anchor="ctr"/>
              <a:lstStyle/>
              <a:p>
                <a:endParaRPr lang="en-US"/>
              </a:p>
            </p:txBody>
          </p:sp>
        </p:grpSp>
      </p:grpSp>
      <p:pic>
        <p:nvPicPr>
          <p:cNvPr id="28677" name="Picture 2072" descr="systolic phase"/>
          <p:cNvPicPr>
            <a:picLocks noChangeAspect="1" noChangeArrowheads="1"/>
          </p:cNvPicPr>
          <p:nvPr/>
        </p:nvPicPr>
        <p:blipFill>
          <a:blip r:embed="rId4" cstate="print"/>
          <a:srcRect/>
          <a:stretch>
            <a:fillRect/>
          </a:stretch>
        </p:blipFill>
        <p:spPr bwMode="auto">
          <a:xfrm>
            <a:off x="304800" y="1981200"/>
            <a:ext cx="3749675" cy="2914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r>
              <a:rPr lang="en-US" smtClean="0"/>
              <a:t>Diastolic phase</a:t>
            </a:r>
          </a:p>
        </p:txBody>
      </p:sp>
      <p:sp>
        <p:nvSpPr>
          <p:cNvPr id="29699" name="Rectangle 3"/>
          <p:cNvSpPr>
            <a:spLocks noGrp="1" noChangeArrowheads="1"/>
          </p:cNvSpPr>
          <p:nvPr>
            <p:ph type="body" sz="half" idx="1"/>
          </p:nvPr>
        </p:nvSpPr>
        <p:spPr>
          <a:noFill/>
        </p:spPr>
        <p:txBody>
          <a:bodyPr/>
          <a:lstStyle/>
          <a:p>
            <a:r>
              <a:rPr lang="en-US" smtClean="0"/>
              <a:t>The ventricles relax.  Aortic and pulmonary valves close.</a:t>
            </a:r>
          </a:p>
          <a:p>
            <a:r>
              <a:rPr lang="en-US" smtClean="0"/>
              <a:t>Tricuspid and mitral valves open and ventricles refill with blood for the next cycle. </a:t>
            </a:r>
          </a:p>
        </p:txBody>
      </p:sp>
      <p:sp>
        <p:nvSpPr>
          <p:cNvPr id="29700" name="Rectangle 4"/>
          <p:cNvSpPr>
            <a:spLocks noGrp="1" noChangeArrowheads="1"/>
          </p:cNvSpPr>
          <p:nvPr>
            <p:ph type="body" sz="half" idx="2"/>
          </p:nvPr>
        </p:nvSpPr>
        <p:spPr>
          <a:noFill/>
        </p:spPr>
        <p:txBody>
          <a:bodyPr/>
          <a:lstStyle/>
          <a:p>
            <a:r>
              <a:rPr lang="en-US" smtClean="0"/>
              <a:t>The heart can increase the blood it pumps each minute by a factor of 6 to 10</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0723"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pic>
        <p:nvPicPr>
          <p:cNvPr id="30724" name="Picture 24" descr="Diastolic Phase"/>
          <p:cNvPicPr>
            <a:picLocks noChangeAspect="1" noChangeArrowheads="1"/>
          </p:cNvPicPr>
          <p:nvPr/>
        </p:nvPicPr>
        <p:blipFill>
          <a:blip r:embed="rId3" cstate="print"/>
          <a:srcRect/>
          <a:stretch>
            <a:fillRect/>
          </a:stretch>
        </p:blipFill>
        <p:spPr bwMode="auto">
          <a:xfrm>
            <a:off x="228600" y="1905000"/>
            <a:ext cx="3749675" cy="2914650"/>
          </a:xfrm>
          <a:prstGeom prst="rect">
            <a:avLst/>
          </a:prstGeom>
          <a:noFill/>
          <a:ln w="9525">
            <a:noFill/>
            <a:miter lim="800000"/>
            <a:headEnd/>
            <a:tailEnd/>
          </a:ln>
        </p:spPr>
      </p:pic>
      <p:grpSp>
        <p:nvGrpSpPr>
          <p:cNvPr id="30725" name="Group 52"/>
          <p:cNvGrpSpPr>
            <a:grpSpLocks/>
          </p:cNvGrpSpPr>
          <p:nvPr/>
        </p:nvGrpSpPr>
        <p:grpSpPr bwMode="auto">
          <a:xfrm>
            <a:off x="2898775" y="381000"/>
            <a:ext cx="6245225" cy="6034088"/>
            <a:chOff x="432" y="278"/>
            <a:chExt cx="3934" cy="3801"/>
          </a:xfrm>
        </p:grpSpPr>
        <p:sp>
          <p:nvSpPr>
            <p:cNvPr id="30726" name="Rectangle 53"/>
            <p:cNvSpPr>
              <a:spLocks noChangeArrowheads="1"/>
            </p:cNvSpPr>
            <p:nvPr/>
          </p:nvSpPr>
          <p:spPr bwMode="auto">
            <a:xfrm>
              <a:off x="432" y="3791"/>
              <a:ext cx="1200" cy="288"/>
            </a:xfrm>
            <a:prstGeom prst="rect">
              <a:avLst/>
            </a:prstGeom>
            <a:noFill/>
            <a:ln w="12700">
              <a:noFill/>
              <a:miter lim="800000"/>
              <a:headEnd/>
              <a:tailEnd/>
            </a:ln>
          </p:spPr>
          <p:txBody>
            <a:bodyPr wrap="none" anchor="ctr"/>
            <a:lstStyle/>
            <a:p>
              <a:endParaRPr lang="en-US"/>
            </a:p>
          </p:txBody>
        </p:sp>
        <p:sp>
          <p:nvSpPr>
            <p:cNvPr id="30727" name="Rectangle 54"/>
            <p:cNvSpPr>
              <a:spLocks noChangeArrowheads="1"/>
            </p:cNvSpPr>
            <p:nvPr/>
          </p:nvSpPr>
          <p:spPr bwMode="auto">
            <a:xfrm>
              <a:off x="1968" y="3791"/>
              <a:ext cx="1824" cy="288"/>
            </a:xfrm>
            <a:prstGeom prst="rect">
              <a:avLst/>
            </a:prstGeom>
            <a:noFill/>
            <a:ln w="12700">
              <a:noFill/>
              <a:miter lim="800000"/>
              <a:headEnd/>
              <a:tailEnd/>
            </a:ln>
          </p:spPr>
          <p:txBody>
            <a:bodyPr wrap="none" anchor="ctr"/>
            <a:lstStyle/>
            <a:p>
              <a:endParaRPr lang="en-US"/>
            </a:p>
          </p:txBody>
        </p:sp>
        <p:sp>
          <p:nvSpPr>
            <p:cNvPr id="30728" name="Rectangle 55"/>
            <p:cNvSpPr>
              <a:spLocks noChangeArrowheads="1"/>
            </p:cNvSpPr>
            <p:nvPr/>
          </p:nvSpPr>
          <p:spPr bwMode="auto">
            <a:xfrm>
              <a:off x="1236" y="278"/>
              <a:ext cx="3103" cy="3788"/>
            </a:xfrm>
            <a:prstGeom prst="rect">
              <a:avLst/>
            </a:prstGeom>
            <a:solidFill>
              <a:srgbClr val="008080"/>
            </a:solidFill>
            <a:ln w="14288">
              <a:solidFill>
                <a:srgbClr val="FFFF00"/>
              </a:solidFill>
              <a:miter lim="800000"/>
              <a:headEnd/>
              <a:tailEnd/>
            </a:ln>
          </p:spPr>
          <p:txBody>
            <a:bodyPr/>
            <a:lstStyle/>
            <a:p>
              <a:endParaRPr lang="en-US"/>
            </a:p>
          </p:txBody>
        </p:sp>
        <p:pic>
          <p:nvPicPr>
            <p:cNvPr id="30729" name="Picture 56"/>
            <p:cNvPicPr>
              <a:picLocks noChangeAspect="1" noChangeArrowheads="1"/>
            </p:cNvPicPr>
            <p:nvPr/>
          </p:nvPicPr>
          <p:blipFill>
            <a:blip r:embed="rId4" cstate="print"/>
            <a:srcRect/>
            <a:stretch>
              <a:fillRect/>
            </a:stretch>
          </p:blipFill>
          <p:spPr bwMode="auto">
            <a:xfrm>
              <a:off x="1261" y="289"/>
              <a:ext cx="3077" cy="3764"/>
            </a:xfrm>
            <a:prstGeom prst="rect">
              <a:avLst/>
            </a:prstGeom>
            <a:noFill/>
            <a:ln w="9525">
              <a:noFill/>
              <a:miter lim="800000"/>
              <a:headEnd/>
              <a:tailEnd/>
            </a:ln>
          </p:spPr>
        </p:pic>
        <p:sp>
          <p:nvSpPr>
            <p:cNvPr id="30730" name="Rectangle 57"/>
            <p:cNvSpPr>
              <a:spLocks noChangeArrowheads="1"/>
            </p:cNvSpPr>
            <p:nvPr/>
          </p:nvSpPr>
          <p:spPr bwMode="auto">
            <a:xfrm>
              <a:off x="2208" y="3024"/>
              <a:ext cx="898" cy="411"/>
            </a:xfrm>
            <a:prstGeom prst="rect">
              <a:avLst/>
            </a:prstGeom>
            <a:noFill/>
            <a:ln w="9525">
              <a:noFill/>
              <a:miter lim="800000"/>
              <a:headEnd/>
              <a:tailEnd/>
            </a:ln>
          </p:spPr>
          <p:txBody>
            <a:bodyPr/>
            <a:lstStyle/>
            <a:p>
              <a:endParaRPr lang="en-US"/>
            </a:p>
          </p:txBody>
        </p:sp>
        <p:sp>
          <p:nvSpPr>
            <p:cNvPr id="30731" name="Rectangle 58"/>
            <p:cNvSpPr>
              <a:spLocks noChangeArrowheads="1"/>
            </p:cNvSpPr>
            <p:nvPr/>
          </p:nvSpPr>
          <p:spPr bwMode="auto">
            <a:xfrm>
              <a:off x="1488" y="1920"/>
              <a:ext cx="482" cy="364"/>
            </a:xfrm>
            <a:prstGeom prst="rect">
              <a:avLst/>
            </a:prstGeom>
            <a:noFill/>
            <a:ln w="9525">
              <a:noFill/>
              <a:miter lim="800000"/>
              <a:headEnd/>
              <a:tailEnd/>
            </a:ln>
          </p:spPr>
          <p:txBody>
            <a:bodyPr wrap="none" lIns="0" tIns="0" rIns="0" bIns="0">
              <a:spAutoFit/>
            </a:bodyPr>
            <a:lstStyle/>
            <a:p>
              <a:r>
                <a:rPr lang="en-US" sz="1900" b="1">
                  <a:solidFill>
                    <a:srgbClr val="FFFF00"/>
                  </a:solidFill>
                </a:rPr>
                <a:t>Right</a:t>
              </a:r>
              <a:r>
                <a:rPr lang="en-US" sz="1900" b="1">
                  <a:solidFill>
                    <a:srgbClr val="000000"/>
                  </a:solidFill>
                </a:rPr>
                <a:t> </a:t>
              </a:r>
            </a:p>
            <a:p>
              <a:r>
                <a:rPr lang="en-US" sz="1900" b="1">
                  <a:solidFill>
                    <a:srgbClr val="FFFF00"/>
                  </a:solidFill>
                </a:rPr>
                <a:t>Atrium</a:t>
              </a:r>
              <a:endParaRPr lang="en-US">
                <a:solidFill>
                  <a:srgbClr val="FFFF00"/>
                </a:solidFill>
              </a:endParaRPr>
            </a:p>
          </p:txBody>
        </p:sp>
        <p:sp>
          <p:nvSpPr>
            <p:cNvPr id="30732" name="Rectangle 59"/>
            <p:cNvSpPr>
              <a:spLocks noChangeArrowheads="1"/>
            </p:cNvSpPr>
            <p:nvPr/>
          </p:nvSpPr>
          <p:spPr bwMode="auto">
            <a:xfrm>
              <a:off x="2256" y="2928"/>
              <a:ext cx="864" cy="594"/>
            </a:xfrm>
            <a:prstGeom prst="rect">
              <a:avLst/>
            </a:prstGeom>
            <a:noFill/>
            <a:ln w="9525">
              <a:noFill/>
              <a:miter lim="800000"/>
              <a:headEnd/>
              <a:tailEnd/>
            </a:ln>
          </p:spPr>
          <p:txBody>
            <a:bodyPr lIns="0" tIns="0" rIns="0" bIns="0">
              <a:spAutoFit/>
            </a:bodyPr>
            <a:lstStyle/>
            <a:p>
              <a:r>
                <a:rPr lang="en-US" sz="1900" b="1">
                  <a:solidFill>
                    <a:srgbClr val="FFFF00"/>
                  </a:solidFill>
                  <a:latin typeface="Arial" charset="0"/>
                </a:rPr>
                <a:t>Right </a:t>
              </a:r>
            </a:p>
            <a:p>
              <a:r>
                <a:rPr lang="en-US" sz="1900" b="1">
                  <a:solidFill>
                    <a:srgbClr val="FFFF00"/>
                  </a:solidFill>
                  <a:latin typeface="Arial" charset="0"/>
                </a:rPr>
                <a:t>Ventricle</a:t>
              </a:r>
            </a:p>
            <a:p>
              <a:endParaRPr lang="en-US">
                <a:solidFill>
                  <a:srgbClr val="FFFF00"/>
                </a:solidFill>
              </a:endParaRPr>
            </a:p>
          </p:txBody>
        </p:sp>
        <p:sp>
          <p:nvSpPr>
            <p:cNvPr id="30733" name="Rectangle 60"/>
            <p:cNvSpPr>
              <a:spLocks noChangeArrowheads="1"/>
            </p:cNvSpPr>
            <p:nvPr/>
          </p:nvSpPr>
          <p:spPr bwMode="auto">
            <a:xfrm>
              <a:off x="3120" y="1584"/>
              <a:ext cx="490" cy="59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p>
            <a:p>
              <a:r>
                <a:rPr lang="en-US" sz="1900" b="1">
                  <a:solidFill>
                    <a:srgbClr val="FFFF00"/>
                  </a:solidFill>
                  <a:latin typeface="Arial" charset="0"/>
                </a:rPr>
                <a:t>Atrium</a:t>
              </a:r>
            </a:p>
            <a:p>
              <a:endParaRPr lang="en-US">
                <a:solidFill>
                  <a:srgbClr val="FFFF00"/>
                </a:solidFill>
              </a:endParaRPr>
            </a:p>
          </p:txBody>
        </p:sp>
        <p:sp>
          <p:nvSpPr>
            <p:cNvPr id="30734" name="Rectangle 61"/>
            <p:cNvSpPr>
              <a:spLocks noChangeArrowheads="1"/>
            </p:cNvSpPr>
            <p:nvPr/>
          </p:nvSpPr>
          <p:spPr bwMode="auto">
            <a:xfrm>
              <a:off x="3216" y="2640"/>
              <a:ext cx="643" cy="364"/>
            </a:xfrm>
            <a:prstGeom prst="rect">
              <a:avLst/>
            </a:prstGeom>
            <a:noFill/>
            <a:ln w="9525">
              <a:noFill/>
              <a:miter lim="800000"/>
              <a:headEnd/>
              <a:tailEnd/>
            </a:ln>
          </p:spPr>
          <p:txBody>
            <a:bodyPr wrap="none" lIns="0" tIns="0" rIns="0" bIns="0">
              <a:spAutoFit/>
            </a:bodyPr>
            <a:lstStyle/>
            <a:p>
              <a:r>
                <a:rPr lang="en-US" sz="1900" b="1">
                  <a:solidFill>
                    <a:srgbClr val="FFFF00"/>
                  </a:solidFill>
                  <a:latin typeface="Arial" charset="0"/>
                </a:rPr>
                <a:t>Left </a:t>
              </a:r>
              <a:br>
                <a:rPr lang="en-US" sz="1900" b="1">
                  <a:solidFill>
                    <a:srgbClr val="FFFF00"/>
                  </a:solidFill>
                  <a:latin typeface="Arial" charset="0"/>
                </a:rPr>
              </a:br>
              <a:r>
                <a:rPr lang="en-US" sz="1900" b="1">
                  <a:solidFill>
                    <a:srgbClr val="FFFF00"/>
                  </a:solidFill>
                  <a:latin typeface="Arial" charset="0"/>
                </a:rPr>
                <a:t>Ventricle</a:t>
              </a:r>
              <a:endParaRPr lang="en-US">
                <a:solidFill>
                  <a:srgbClr val="FFFF00"/>
                </a:solidFill>
              </a:endParaRPr>
            </a:p>
          </p:txBody>
        </p:sp>
        <p:grpSp>
          <p:nvGrpSpPr>
            <p:cNvPr id="30735" name="Group 62"/>
            <p:cNvGrpSpPr>
              <a:grpSpLocks/>
            </p:cNvGrpSpPr>
            <p:nvPr/>
          </p:nvGrpSpPr>
          <p:grpSpPr bwMode="auto">
            <a:xfrm>
              <a:off x="1248" y="576"/>
              <a:ext cx="3118" cy="3219"/>
              <a:chOff x="1248" y="576"/>
              <a:chExt cx="3118" cy="3219"/>
            </a:xfrm>
          </p:grpSpPr>
          <p:sp>
            <p:nvSpPr>
              <p:cNvPr id="30736" name="Rectangle 63"/>
              <p:cNvSpPr>
                <a:spLocks noChangeArrowheads="1"/>
              </p:cNvSpPr>
              <p:nvPr/>
            </p:nvSpPr>
            <p:spPr bwMode="auto">
              <a:xfrm>
                <a:off x="1392" y="3312"/>
                <a:ext cx="898" cy="483"/>
              </a:xfrm>
              <a:prstGeom prst="rect">
                <a:avLst/>
              </a:prstGeom>
              <a:solidFill>
                <a:srgbClr val="FFFF00"/>
              </a:solidFill>
              <a:ln w="12700">
                <a:noFill/>
                <a:miter lim="800000"/>
                <a:headEnd/>
                <a:tailEnd/>
              </a:ln>
            </p:spPr>
            <p:txBody>
              <a:bodyPr lIns="90488" tIns="44450" rIns="90488" bIns="44450"/>
              <a:lstStyle/>
              <a:p>
                <a:r>
                  <a:rPr lang="en-US">
                    <a:solidFill>
                      <a:schemeClr val="bg1"/>
                    </a:solidFill>
                  </a:rPr>
                  <a:t>Tricuspid Valve</a:t>
                </a:r>
              </a:p>
            </p:txBody>
          </p:sp>
          <p:sp>
            <p:nvSpPr>
              <p:cNvPr id="30737" name="Line 64"/>
              <p:cNvSpPr>
                <a:spLocks noChangeShapeType="1"/>
              </p:cNvSpPr>
              <p:nvPr/>
            </p:nvSpPr>
            <p:spPr bwMode="auto">
              <a:xfrm flipV="1">
                <a:off x="1968" y="2928"/>
                <a:ext cx="140" cy="389"/>
              </a:xfrm>
              <a:prstGeom prst="line">
                <a:avLst/>
              </a:prstGeom>
              <a:noFill/>
              <a:ln w="12700">
                <a:solidFill>
                  <a:srgbClr val="FFFF00"/>
                </a:solidFill>
                <a:round/>
                <a:headEnd/>
                <a:tailEnd type="triangle" w="med" len="med"/>
              </a:ln>
            </p:spPr>
            <p:txBody>
              <a:bodyPr wrap="none" anchor="ctr"/>
              <a:lstStyle/>
              <a:p>
                <a:endParaRPr lang="en-US"/>
              </a:p>
            </p:txBody>
          </p:sp>
          <p:sp>
            <p:nvSpPr>
              <p:cNvPr id="30738" name="Rectangle 65"/>
              <p:cNvSpPr>
                <a:spLocks noChangeArrowheads="1"/>
              </p:cNvSpPr>
              <p:nvPr/>
            </p:nvSpPr>
            <p:spPr bwMode="auto">
              <a:xfrm>
                <a:off x="1248" y="576"/>
                <a:ext cx="1006" cy="51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Pulmonary valve</a:t>
                </a:r>
              </a:p>
            </p:txBody>
          </p:sp>
          <p:sp>
            <p:nvSpPr>
              <p:cNvPr id="30739" name="Line 66"/>
              <p:cNvSpPr>
                <a:spLocks noChangeShapeType="1"/>
              </p:cNvSpPr>
              <p:nvPr/>
            </p:nvSpPr>
            <p:spPr bwMode="auto">
              <a:xfrm>
                <a:off x="1728" y="960"/>
                <a:ext cx="999" cy="711"/>
              </a:xfrm>
              <a:prstGeom prst="line">
                <a:avLst/>
              </a:prstGeom>
              <a:noFill/>
              <a:ln w="12700">
                <a:solidFill>
                  <a:srgbClr val="FFFF00"/>
                </a:solidFill>
                <a:round/>
                <a:headEnd/>
                <a:tailEnd type="triangle" w="med" len="med"/>
              </a:ln>
            </p:spPr>
            <p:txBody>
              <a:bodyPr wrap="none" anchor="ctr"/>
              <a:lstStyle/>
              <a:p>
                <a:endParaRPr lang="en-US"/>
              </a:p>
            </p:txBody>
          </p:sp>
          <p:sp>
            <p:nvSpPr>
              <p:cNvPr id="30740" name="Rectangle 67"/>
              <p:cNvSpPr>
                <a:spLocks noChangeArrowheads="1"/>
              </p:cNvSpPr>
              <p:nvPr/>
            </p:nvSpPr>
            <p:spPr bwMode="auto">
              <a:xfrm>
                <a:off x="3264" y="624"/>
                <a:ext cx="1102" cy="28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Mitral Valve</a:t>
                </a:r>
              </a:p>
            </p:txBody>
          </p:sp>
          <p:sp>
            <p:nvSpPr>
              <p:cNvPr id="30741" name="Line 68"/>
              <p:cNvSpPr>
                <a:spLocks noChangeShapeType="1"/>
              </p:cNvSpPr>
              <p:nvPr/>
            </p:nvSpPr>
            <p:spPr bwMode="auto">
              <a:xfrm flipH="1">
                <a:off x="3312" y="1008"/>
                <a:ext cx="432" cy="1191"/>
              </a:xfrm>
              <a:prstGeom prst="line">
                <a:avLst/>
              </a:prstGeom>
              <a:noFill/>
              <a:ln w="12700">
                <a:solidFill>
                  <a:srgbClr val="FFFF00"/>
                </a:solidFill>
                <a:round/>
                <a:headEnd/>
                <a:tailEnd type="triangle" w="med" len="med"/>
              </a:ln>
            </p:spPr>
            <p:txBody>
              <a:bodyPr wrap="none" anchor="ctr"/>
              <a:lstStyle/>
              <a:p>
                <a:endParaRPr lang="en-US"/>
              </a:p>
            </p:txBody>
          </p:sp>
          <p:sp>
            <p:nvSpPr>
              <p:cNvPr id="30742" name="Rectangle 69"/>
              <p:cNvSpPr>
                <a:spLocks noChangeArrowheads="1"/>
              </p:cNvSpPr>
              <p:nvPr/>
            </p:nvSpPr>
            <p:spPr bwMode="auto">
              <a:xfrm>
                <a:off x="3216" y="3408"/>
                <a:ext cx="1102" cy="286"/>
              </a:xfrm>
              <a:prstGeom prst="rect">
                <a:avLst/>
              </a:prstGeom>
              <a:solidFill>
                <a:srgbClr val="FFFF00"/>
              </a:solidFill>
              <a:ln w="12700">
                <a:noFill/>
                <a:miter lim="800000"/>
                <a:headEnd/>
                <a:tailEnd/>
              </a:ln>
            </p:spPr>
            <p:txBody>
              <a:bodyPr lIns="90488" tIns="44450" rIns="90488" bIns="44450">
                <a:spAutoFit/>
              </a:bodyPr>
              <a:lstStyle/>
              <a:p>
                <a:pPr>
                  <a:spcBef>
                    <a:spcPct val="50000"/>
                  </a:spcBef>
                </a:pPr>
                <a:r>
                  <a:rPr lang="en-US">
                    <a:solidFill>
                      <a:schemeClr val="bg1"/>
                    </a:solidFill>
                  </a:rPr>
                  <a:t>Aortic valve</a:t>
                </a:r>
              </a:p>
            </p:txBody>
          </p:sp>
          <p:sp>
            <p:nvSpPr>
              <p:cNvPr id="30743" name="Line 70"/>
              <p:cNvSpPr>
                <a:spLocks noChangeShapeType="1"/>
              </p:cNvSpPr>
              <p:nvPr/>
            </p:nvSpPr>
            <p:spPr bwMode="auto">
              <a:xfrm flipH="1" flipV="1">
                <a:off x="2880" y="2160"/>
                <a:ext cx="336" cy="1296"/>
              </a:xfrm>
              <a:prstGeom prst="line">
                <a:avLst/>
              </a:prstGeom>
              <a:noFill/>
              <a:ln w="12700">
                <a:solidFill>
                  <a:srgbClr val="FFFF00"/>
                </a:solidFill>
                <a:round/>
                <a:headEnd/>
                <a:tailEnd type="triangle" w="med" len="med"/>
              </a:ln>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1747"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31748" name="Rectangle 4"/>
          <p:cNvSpPr>
            <a:spLocks noGrp="1" noChangeArrowheads="1"/>
          </p:cNvSpPr>
          <p:nvPr>
            <p:ph type="title"/>
          </p:nvPr>
        </p:nvSpPr>
        <p:spPr>
          <a:noFill/>
        </p:spPr>
        <p:txBody>
          <a:bodyPr/>
          <a:lstStyle/>
          <a:p>
            <a:r>
              <a:rPr lang="en-US" smtClean="0"/>
              <a:t>Coronary Artery</a:t>
            </a:r>
          </a:p>
        </p:txBody>
      </p:sp>
      <p:pic>
        <p:nvPicPr>
          <p:cNvPr id="31749" name="Picture 5"/>
          <p:cNvPicPr>
            <a:picLocks noChangeArrowheads="1"/>
          </p:cNvPicPr>
          <p:nvPr/>
        </p:nvPicPr>
        <p:blipFill>
          <a:blip r:embed="rId3" cstate="print"/>
          <a:srcRect/>
          <a:stretch>
            <a:fillRect/>
          </a:stretch>
        </p:blipFill>
        <p:spPr bwMode="auto">
          <a:xfrm>
            <a:off x="1055688" y="1905000"/>
            <a:ext cx="3084512" cy="4127500"/>
          </a:xfrm>
          <a:prstGeom prst="rect">
            <a:avLst/>
          </a:prstGeom>
          <a:noFill/>
          <a:ln w="12700">
            <a:noFill/>
            <a:miter lim="800000"/>
            <a:headEnd/>
            <a:tailEnd/>
          </a:ln>
        </p:spPr>
      </p:pic>
      <p:sp>
        <p:nvSpPr>
          <p:cNvPr id="31750" name="Rectangle 6"/>
          <p:cNvSpPr>
            <a:spLocks noGrp="1" noChangeArrowheads="1"/>
          </p:cNvSpPr>
          <p:nvPr>
            <p:ph type="body" sz="half" idx="2"/>
          </p:nvPr>
        </p:nvSpPr>
        <p:spPr>
          <a:noFill/>
        </p:spPr>
        <p:txBody>
          <a:bodyPr/>
          <a:lstStyle/>
          <a:p>
            <a:r>
              <a:rPr lang="en-US" sz="2800" smtClean="0"/>
              <a:t>Coronary arteries supply blood to the heart muscle.</a:t>
            </a:r>
          </a:p>
          <a:p>
            <a:r>
              <a:rPr lang="en-US" sz="2800" smtClean="0"/>
              <a:t>The heart needs a large amount of blood and 5-7% of blood flows through the coronary arteries.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2771"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32772" name="Rectangle 4"/>
          <p:cNvSpPr>
            <a:spLocks noGrp="1" noChangeArrowheads="1"/>
          </p:cNvSpPr>
          <p:nvPr>
            <p:ph type="title"/>
          </p:nvPr>
        </p:nvSpPr>
        <p:spPr>
          <a:noFill/>
        </p:spPr>
        <p:txBody>
          <a:bodyPr/>
          <a:lstStyle/>
          <a:p>
            <a:r>
              <a:rPr lang="en-US" smtClean="0"/>
              <a:t>HEART ATTACK</a:t>
            </a:r>
          </a:p>
        </p:txBody>
      </p:sp>
      <p:sp>
        <p:nvSpPr>
          <p:cNvPr id="32773" name="Rectangle 5"/>
          <p:cNvSpPr>
            <a:spLocks noGrp="1" noChangeArrowheads="1"/>
          </p:cNvSpPr>
          <p:nvPr>
            <p:ph type="body" idx="1"/>
          </p:nvPr>
        </p:nvSpPr>
        <p:spPr>
          <a:noFill/>
        </p:spPr>
        <p:txBody>
          <a:bodyPr/>
          <a:lstStyle/>
          <a:p>
            <a:r>
              <a:rPr lang="en-US" smtClean="0"/>
              <a:t>Heart attacks result from blood vessel disease in the heart. </a:t>
            </a:r>
          </a:p>
          <a:p>
            <a:r>
              <a:rPr lang="en-US" smtClean="0"/>
              <a:t>Coronary heart disease (CHD) and coronary artery disease (CAD) are more specific names for heart disease. </a:t>
            </a:r>
          </a:p>
          <a:p>
            <a:r>
              <a:rPr lang="en-US" smtClean="0"/>
              <a:t>The medical term for heart attack is </a:t>
            </a:r>
            <a:r>
              <a:rPr lang="en-US" b="1" smtClean="0"/>
              <a:t>myocardial infarction</a:t>
            </a:r>
            <a:r>
              <a:rPr lang="en-US" smtClean="0"/>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Cardiovascular Disease</a:t>
            </a:r>
          </a:p>
        </p:txBody>
      </p:sp>
      <p:sp>
        <p:nvSpPr>
          <p:cNvPr id="8195" name="Rectangle 3"/>
          <p:cNvSpPr>
            <a:spLocks noGrp="1" noChangeArrowheads="1"/>
          </p:cNvSpPr>
          <p:nvPr>
            <p:ph type="body" idx="1"/>
          </p:nvPr>
        </p:nvSpPr>
        <p:spPr/>
        <p:txBody>
          <a:bodyPr/>
          <a:lstStyle/>
          <a:p>
            <a:r>
              <a:rPr lang="en-US" smtClean="0"/>
              <a:t>Heart disease and stroke</a:t>
            </a:r>
          </a:p>
          <a:p>
            <a:r>
              <a:rPr lang="en-US" smtClean="0"/>
              <a:t>31% of all deaths in the U. S. Heart Disease</a:t>
            </a:r>
          </a:p>
          <a:p>
            <a:r>
              <a:rPr lang="en-US" smtClean="0"/>
              <a:t>6.7% Stroke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3795"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33796" name="Rectangle 4"/>
          <p:cNvSpPr>
            <a:spLocks noGrp="1" noChangeArrowheads="1"/>
          </p:cNvSpPr>
          <p:nvPr>
            <p:ph type="title"/>
          </p:nvPr>
        </p:nvSpPr>
        <p:spPr>
          <a:noFill/>
        </p:spPr>
        <p:txBody>
          <a:bodyPr/>
          <a:lstStyle/>
          <a:p>
            <a:r>
              <a:rPr lang="en-US" smtClean="0"/>
              <a:t>Heart Attack</a:t>
            </a:r>
          </a:p>
        </p:txBody>
      </p:sp>
      <p:sp>
        <p:nvSpPr>
          <p:cNvPr id="33797" name="Rectangle 5"/>
          <p:cNvSpPr>
            <a:spLocks noGrp="1" noChangeArrowheads="1"/>
          </p:cNvSpPr>
          <p:nvPr>
            <p:ph type="body" idx="1"/>
          </p:nvPr>
        </p:nvSpPr>
        <p:spPr>
          <a:xfrm>
            <a:off x="609600" y="1752600"/>
            <a:ext cx="7848600" cy="4114800"/>
          </a:xfrm>
          <a:noFill/>
        </p:spPr>
        <p:txBody>
          <a:bodyPr/>
          <a:lstStyle/>
          <a:p>
            <a:r>
              <a:rPr lang="en-US" smtClean="0"/>
              <a:t>Occurs when one of the arteries that supply blood to the heart muscle is blocked by an obstruction. </a:t>
            </a:r>
          </a:p>
          <a:p>
            <a:r>
              <a:rPr lang="en-US" smtClean="0"/>
              <a:t>The blockage is sometimes from the buildup of plaque (deposits of fat-like substances) due to atherosclerosis.</a:t>
            </a:r>
          </a:p>
          <a:p>
            <a:r>
              <a:rPr lang="en-US" smtClean="0"/>
              <a:t> A heart attack also can be caused by a blood clot lodged in a coronary artery.</a:t>
            </a:r>
            <a:br>
              <a:rPr lang="en-US" smtClean="0"/>
            </a:br>
            <a:r>
              <a:rPr lang="en-US" smtClean="0"/>
              <a:t>(coronary thrombosis.)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4819"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34820" name="Rectangle 4"/>
          <p:cNvSpPr>
            <a:spLocks noGrp="1" noChangeArrowheads="1"/>
          </p:cNvSpPr>
          <p:nvPr>
            <p:ph type="title"/>
          </p:nvPr>
        </p:nvSpPr>
        <p:spPr>
          <a:noFill/>
        </p:spPr>
        <p:txBody>
          <a:bodyPr/>
          <a:lstStyle/>
          <a:p>
            <a:r>
              <a:rPr lang="en-US" smtClean="0"/>
              <a:t>Coronary Occlusion</a:t>
            </a:r>
          </a:p>
        </p:txBody>
      </p:sp>
      <p:sp>
        <p:nvSpPr>
          <p:cNvPr id="34821" name="Rectangle 5"/>
          <p:cNvSpPr>
            <a:spLocks noGrp="1" noChangeArrowheads="1"/>
          </p:cNvSpPr>
          <p:nvPr>
            <p:ph type="body" idx="1"/>
          </p:nvPr>
        </p:nvSpPr>
        <p:spPr>
          <a:noFill/>
        </p:spPr>
        <p:txBody>
          <a:bodyPr/>
          <a:lstStyle/>
          <a:p>
            <a:r>
              <a:rPr lang="en-US" smtClean="0"/>
              <a:t>A partial or total blockage of the coronary artery prevents the flow of arterial blood beyond the site of the stenosis, causing </a:t>
            </a:r>
            <a:r>
              <a:rPr lang="en-US" b="1" smtClean="0"/>
              <a:t>ischemia</a:t>
            </a:r>
            <a:r>
              <a:rPr lang="en-US" smtClean="0"/>
              <a:t>, </a:t>
            </a:r>
            <a:r>
              <a:rPr lang="en-US" b="1" smtClean="0"/>
              <a:t>angina</a:t>
            </a:r>
            <a:r>
              <a:rPr lang="en-US" smtClean="0"/>
              <a:t> and/or ischemic necrosis of the myocardium which is referred to as a</a:t>
            </a:r>
            <a:r>
              <a:rPr lang="en-US" b="1" smtClean="0"/>
              <a:t> myocardial infarction </a:t>
            </a:r>
            <a:r>
              <a:rPr lang="en-US" smtClean="0"/>
              <a:t>(MI).</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5843" name="Rectangle 1027"/>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pic>
        <p:nvPicPr>
          <p:cNvPr id="35844" name="Picture 1028"/>
          <p:cNvPicPr>
            <a:picLocks noChangeArrowheads="1"/>
          </p:cNvPicPr>
          <p:nvPr/>
        </p:nvPicPr>
        <p:blipFill>
          <a:blip r:embed="rId3" cstate="print"/>
          <a:srcRect/>
          <a:stretch>
            <a:fillRect/>
          </a:stretch>
        </p:blipFill>
        <p:spPr bwMode="auto">
          <a:xfrm>
            <a:off x="76200" y="0"/>
            <a:ext cx="9004300" cy="67945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6867"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36868" name="Rectangle 4"/>
          <p:cNvSpPr>
            <a:spLocks noGrp="1" noChangeArrowheads="1"/>
          </p:cNvSpPr>
          <p:nvPr>
            <p:ph type="title"/>
          </p:nvPr>
        </p:nvSpPr>
        <p:spPr>
          <a:noFill/>
        </p:spPr>
        <p:txBody>
          <a:bodyPr/>
          <a:lstStyle/>
          <a:p>
            <a:r>
              <a:rPr lang="en-US" smtClean="0"/>
              <a:t>Atherosclerosis</a:t>
            </a:r>
          </a:p>
        </p:txBody>
      </p:sp>
      <p:sp>
        <p:nvSpPr>
          <p:cNvPr id="36869" name="Rectangle 5"/>
          <p:cNvSpPr>
            <a:spLocks noGrp="1" noChangeArrowheads="1"/>
          </p:cNvSpPr>
          <p:nvPr>
            <p:ph type="body" idx="1"/>
          </p:nvPr>
        </p:nvSpPr>
        <p:spPr>
          <a:xfrm>
            <a:off x="533400" y="1447800"/>
            <a:ext cx="7848600" cy="4114800"/>
          </a:xfrm>
          <a:noFill/>
        </p:spPr>
        <p:txBody>
          <a:bodyPr/>
          <a:lstStyle/>
          <a:p>
            <a:r>
              <a:rPr lang="en-US" smtClean="0"/>
              <a:t>Disease caused by faulty or incomplete lipid metabolism. </a:t>
            </a:r>
          </a:p>
          <a:p>
            <a:r>
              <a:rPr lang="en-US" smtClean="0"/>
              <a:t>Thus cholesterol, phospholipid and neutral fat are deposited on the walls of arteries. </a:t>
            </a:r>
          </a:p>
          <a:p>
            <a:r>
              <a:rPr lang="en-US" smtClean="0"/>
              <a:t>Over time the body builds fibrous tissue around these fatty deposits (called plaques) which can become calcified into "bony-hard" plates in later stages. This process can occur in any artery</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8"/>
          <p:cNvSpPr>
            <a:spLocks noGrp="1" noChangeArrowheads="1"/>
          </p:cNvSpPr>
          <p:nvPr>
            <p:ph type="title"/>
          </p:nvPr>
        </p:nvSpPr>
        <p:spPr/>
        <p:txBody>
          <a:bodyPr/>
          <a:lstStyle/>
          <a:p>
            <a:r>
              <a:rPr lang="en-US" smtClean="0"/>
              <a:t>Figure 9.3  (p. 219)</a:t>
            </a:r>
            <a:br>
              <a:rPr lang="en-US" smtClean="0"/>
            </a:br>
            <a:r>
              <a:rPr lang="en-US" smtClean="0"/>
              <a:t>Progressive atherosclerosis.</a:t>
            </a:r>
          </a:p>
        </p:txBody>
      </p:sp>
      <p:pic>
        <p:nvPicPr>
          <p:cNvPr id="37891" name="Picture 1029"/>
          <p:cNvPicPr>
            <a:picLocks noGrp="1" noChangeAspect="1" noChangeArrowheads="1"/>
          </p:cNvPicPr>
          <p:nvPr>
            <p:ph idx="1"/>
          </p:nvPr>
        </p:nvPicPr>
        <p:blipFill>
          <a:blip r:embed="rId3" cstate="print"/>
          <a:srcRect/>
          <a:stretch>
            <a:fillRect/>
          </a:stretch>
        </p:blipFill>
        <p:spPr>
          <a:xfrm>
            <a:off x="0" y="1905000"/>
            <a:ext cx="9144000" cy="4114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8915"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38916" name="Rectangle 4"/>
          <p:cNvSpPr>
            <a:spLocks noGrp="1" noChangeArrowheads="1"/>
          </p:cNvSpPr>
          <p:nvPr>
            <p:ph type="title"/>
          </p:nvPr>
        </p:nvSpPr>
        <p:spPr>
          <a:noFill/>
        </p:spPr>
        <p:txBody>
          <a:bodyPr/>
          <a:lstStyle/>
          <a:p>
            <a:r>
              <a:rPr lang="en-US" smtClean="0"/>
              <a:t>Framingham Heart Study,</a:t>
            </a:r>
          </a:p>
        </p:txBody>
      </p:sp>
      <p:sp>
        <p:nvSpPr>
          <p:cNvPr id="38917" name="Rectangle 5"/>
          <p:cNvSpPr>
            <a:spLocks noGrp="1" noChangeArrowheads="1"/>
          </p:cNvSpPr>
          <p:nvPr>
            <p:ph type="body" sz="half" idx="2"/>
          </p:nvPr>
        </p:nvSpPr>
        <p:spPr>
          <a:noFill/>
        </p:spPr>
        <p:txBody>
          <a:bodyPr/>
          <a:lstStyle/>
          <a:p>
            <a:r>
              <a:rPr lang="en-US" sz="2800" smtClean="0"/>
              <a:t>45% of all heart attack victims are under age 65, and 5% are under age 40. </a:t>
            </a:r>
          </a:p>
        </p:txBody>
      </p:sp>
      <p:pic>
        <p:nvPicPr>
          <p:cNvPr id="38918" name="Picture 6"/>
          <p:cNvPicPr>
            <a:picLocks noChangeArrowheads="1"/>
          </p:cNvPicPr>
          <p:nvPr/>
        </p:nvPicPr>
        <p:blipFill>
          <a:blip r:embed="rId3" cstate="print"/>
          <a:srcRect/>
          <a:stretch>
            <a:fillRect/>
          </a:stretch>
        </p:blipFill>
        <p:spPr bwMode="auto">
          <a:xfrm>
            <a:off x="792163" y="1905000"/>
            <a:ext cx="3609975" cy="41275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9939" name="Rectangle 4"/>
          <p:cNvSpPr>
            <a:spLocks noGrp="1" noChangeArrowheads="1"/>
          </p:cNvSpPr>
          <p:nvPr>
            <p:ph type="title"/>
          </p:nvPr>
        </p:nvSpPr>
        <p:spPr>
          <a:noFill/>
        </p:spPr>
        <p:txBody>
          <a:bodyPr/>
          <a:lstStyle/>
          <a:p>
            <a:r>
              <a:rPr lang="en-US" smtClean="0"/>
              <a:t>Recovery after myocardial infarction</a:t>
            </a:r>
          </a:p>
        </p:txBody>
      </p:sp>
      <p:sp>
        <p:nvSpPr>
          <p:cNvPr id="39940" name="Rectangle 6"/>
          <p:cNvSpPr>
            <a:spLocks noGrp="1" noChangeArrowheads="1"/>
          </p:cNvSpPr>
          <p:nvPr>
            <p:ph type="body" sz="half" idx="1"/>
          </p:nvPr>
        </p:nvSpPr>
        <p:spPr>
          <a:xfrm>
            <a:off x="685800" y="1905000"/>
            <a:ext cx="2743200" cy="4114800"/>
          </a:xfrm>
          <a:noFill/>
        </p:spPr>
        <p:txBody>
          <a:bodyPr/>
          <a:lstStyle/>
          <a:p>
            <a:r>
              <a:rPr lang="en-US" smtClean="0"/>
              <a:t>Approximately 50% survive first heart attack. </a:t>
            </a:r>
          </a:p>
          <a:p>
            <a:endParaRPr lang="en-US" smtClean="0"/>
          </a:p>
        </p:txBody>
      </p:sp>
      <p:pic>
        <p:nvPicPr>
          <p:cNvPr id="39941" name="Picture 7" descr="wvcemet"/>
          <p:cNvPicPr>
            <a:picLocks noChangeAspect="1" noChangeArrowheads="1"/>
          </p:cNvPicPr>
          <p:nvPr/>
        </p:nvPicPr>
        <p:blipFill>
          <a:blip r:embed="rId3" cstate="print"/>
          <a:srcRect l="5208" r="8333" b="13889"/>
          <a:stretch>
            <a:fillRect/>
          </a:stretch>
        </p:blipFill>
        <p:spPr bwMode="auto">
          <a:xfrm>
            <a:off x="3352800" y="1905000"/>
            <a:ext cx="5334000" cy="39846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050"/>
          <p:cNvSpPr>
            <a:spLocks noGrp="1" noChangeArrowheads="1"/>
          </p:cNvSpPr>
          <p:nvPr>
            <p:ph type="title"/>
          </p:nvPr>
        </p:nvSpPr>
        <p:spPr/>
        <p:txBody>
          <a:bodyPr/>
          <a:lstStyle/>
          <a:p>
            <a:r>
              <a:rPr lang="en-US" smtClean="0"/>
              <a:t>Recovery after myocardial infarction</a:t>
            </a:r>
          </a:p>
        </p:txBody>
      </p:sp>
      <p:sp>
        <p:nvSpPr>
          <p:cNvPr id="40963" name="Rectangle 2051"/>
          <p:cNvSpPr>
            <a:spLocks noGrp="1" noChangeArrowheads="1"/>
          </p:cNvSpPr>
          <p:nvPr>
            <p:ph type="body" idx="1"/>
          </p:nvPr>
        </p:nvSpPr>
        <p:spPr/>
        <p:txBody>
          <a:bodyPr/>
          <a:lstStyle/>
          <a:p>
            <a:r>
              <a:rPr lang="en-US" smtClean="0"/>
              <a:t>Lifestyle changes similar to prevention programs</a:t>
            </a:r>
          </a:p>
          <a:p>
            <a:r>
              <a:rPr lang="en-US" smtClean="0"/>
              <a:t>Clients may be more motivated but have permanent damage</a:t>
            </a:r>
          </a:p>
          <a:p>
            <a:r>
              <a:rPr lang="en-US" smtClean="0"/>
              <a:t>Psychological problems including depression.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Coronary Bypass</a:t>
            </a:r>
          </a:p>
        </p:txBody>
      </p:sp>
      <p:sp>
        <p:nvSpPr>
          <p:cNvPr id="41987" name="Rectangle 3"/>
          <p:cNvSpPr>
            <a:spLocks noGrp="1" noChangeArrowheads="1"/>
          </p:cNvSpPr>
          <p:nvPr>
            <p:ph type="body" sz="half" idx="1"/>
          </p:nvPr>
        </p:nvSpPr>
        <p:spPr/>
        <p:txBody>
          <a:bodyPr/>
          <a:lstStyle/>
          <a:p>
            <a:r>
              <a:rPr lang="en-US" sz="2800" smtClean="0"/>
              <a:t>The number of heart bypass operations performed in the United States each day -- about 1,000 </a:t>
            </a:r>
          </a:p>
          <a:p>
            <a:pPr lvl="1">
              <a:buFontTx/>
              <a:buNone/>
            </a:pPr>
            <a:endParaRPr lang="en-US" sz="2400" smtClean="0"/>
          </a:p>
        </p:txBody>
      </p:sp>
      <p:pic>
        <p:nvPicPr>
          <p:cNvPr id="41988" name="Picture 4" descr="bypassheart"/>
          <p:cNvPicPr>
            <a:picLocks noGrp="1" noChangeAspect="1" noChangeArrowheads="1"/>
          </p:cNvPicPr>
          <p:nvPr>
            <p:ph type="clipArt" sz="half" idx="2"/>
          </p:nvPr>
        </p:nvPicPr>
        <p:blipFill>
          <a:blip r:embed="rId3" cstate="print"/>
          <a:srcRect/>
          <a:stretch>
            <a:fillRect/>
          </a:stretch>
        </p:blipFill>
        <p:spPr>
          <a:xfrm>
            <a:off x="4648200" y="2381250"/>
            <a:ext cx="3810000" cy="3162300"/>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Coronary Bypass</a:t>
            </a:r>
          </a:p>
        </p:txBody>
      </p:sp>
      <p:sp>
        <p:nvSpPr>
          <p:cNvPr id="225283" name="Rectangle 3"/>
          <p:cNvSpPr>
            <a:spLocks noGrp="1" noChangeArrowheads="1"/>
          </p:cNvSpPr>
          <p:nvPr>
            <p:ph type="body" idx="1"/>
          </p:nvPr>
        </p:nvSpPr>
        <p:spPr/>
        <p:txBody>
          <a:bodyPr/>
          <a:lstStyle/>
          <a:p>
            <a:r>
              <a:rPr lang="en-US" smtClean="0"/>
              <a:t>The bypass restores healthy circulation to the heart so it can beat stronger and more safely. </a:t>
            </a:r>
          </a:p>
          <a:p>
            <a:r>
              <a:rPr lang="en-US" smtClean="0"/>
              <a:t>The odds, however, are solidly on the patient's side. The survival rate for a heart bypass operation is about 95 percent.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 calcmode="lin" valueType="num">
                                      <p:cBhvr additive="base">
                                        <p:cTn id="7" dur="500" fill="hold"/>
                                        <p:tgtEl>
                                          <p:spTgt spid="225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25283">
                                            <p:txEl>
                                              <p:pRg st="1" end="1"/>
                                            </p:txEl>
                                          </p:spTgt>
                                        </p:tgtEl>
                                        <p:attrNameLst>
                                          <p:attrName>style.visibility</p:attrName>
                                        </p:attrNameLst>
                                      </p:cBhvr>
                                      <p:to>
                                        <p:strVal val="visible"/>
                                      </p:to>
                                    </p:set>
                                    <p:anim calcmode="lin" valueType="num">
                                      <p:cBhvr additive="base">
                                        <p:cTn id="13" dur="500" fill="hold"/>
                                        <p:tgtEl>
                                          <p:spTgt spid="2252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2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8382000" y="6324600"/>
            <a:ext cx="685800" cy="336550"/>
          </a:xfrm>
          <a:prstGeom prst="rect">
            <a:avLst/>
          </a:prstGeom>
          <a:noFill/>
          <a:ln w="9525">
            <a:noFill/>
            <a:miter lim="800000"/>
            <a:headEnd/>
            <a:tailEnd/>
          </a:ln>
        </p:spPr>
        <p:txBody>
          <a:bodyPr>
            <a:spAutoFit/>
          </a:bodyPr>
          <a:lstStyle/>
          <a:p>
            <a:pPr algn="ctr">
              <a:spcBef>
                <a:spcPct val="50000"/>
              </a:spcBef>
            </a:pPr>
            <a:r>
              <a:rPr lang="en-US" sz="1600" b="1"/>
              <a:t>P 5</a:t>
            </a:r>
          </a:p>
        </p:txBody>
      </p:sp>
      <p:pic>
        <p:nvPicPr>
          <p:cNvPr id="1028" name="Picture 3" descr="07a DthsDis of the Hrt"/>
          <p:cNvPicPr>
            <a:picLocks noChangeAspect="1" noChangeArrowheads="1"/>
          </p:cNvPicPr>
          <p:nvPr/>
        </p:nvPicPr>
        <p:blipFill>
          <a:blip r:embed="rId4" cstate="print"/>
          <a:srcRect/>
          <a:stretch>
            <a:fillRect/>
          </a:stretch>
        </p:blipFill>
        <p:spPr bwMode="auto">
          <a:xfrm>
            <a:off x="609600" y="1216025"/>
            <a:ext cx="8382000" cy="4968875"/>
          </a:xfrm>
          <a:prstGeom prst="rect">
            <a:avLst/>
          </a:prstGeom>
          <a:noFill/>
          <a:ln w="9525">
            <a:noFill/>
            <a:miter lim="800000"/>
            <a:headEnd/>
            <a:tailEnd/>
          </a:ln>
        </p:spPr>
      </p:pic>
      <p:sp>
        <p:nvSpPr>
          <p:cNvPr id="1029" name="Text Box 4"/>
          <p:cNvSpPr txBox="1">
            <a:spLocks noChangeArrowheads="1"/>
          </p:cNvSpPr>
          <p:nvPr/>
        </p:nvSpPr>
        <p:spPr bwMode="auto">
          <a:xfrm>
            <a:off x="838200" y="273050"/>
            <a:ext cx="5791200" cy="946150"/>
          </a:xfrm>
          <a:prstGeom prst="rect">
            <a:avLst/>
          </a:prstGeom>
          <a:noFill/>
          <a:ln w="9525">
            <a:noFill/>
            <a:miter lim="800000"/>
            <a:headEnd/>
            <a:tailEnd/>
          </a:ln>
        </p:spPr>
        <p:txBody>
          <a:bodyPr>
            <a:spAutoFit/>
          </a:bodyPr>
          <a:lstStyle/>
          <a:p>
            <a:pPr>
              <a:spcBef>
                <a:spcPct val="50000"/>
              </a:spcBef>
            </a:pPr>
            <a:r>
              <a:rPr lang="en-US" sz="2800" b="1">
                <a:solidFill>
                  <a:schemeClr val="tx2"/>
                </a:solidFill>
              </a:rPr>
              <a:t>Deaths From Diseases of the Heart                         </a:t>
            </a:r>
            <a:r>
              <a:rPr lang="en-US" sz="2800" b="1"/>
              <a:t>United States: 1979-2000</a:t>
            </a:r>
          </a:p>
        </p:txBody>
      </p:sp>
      <p:graphicFrame>
        <p:nvGraphicFramePr>
          <p:cNvPr id="1026" name="Object 5"/>
          <p:cNvGraphicFramePr>
            <a:graphicFrameLocks noChangeAspect="1"/>
          </p:cNvGraphicFramePr>
          <p:nvPr/>
        </p:nvGraphicFramePr>
        <p:xfrm>
          <a:off x="0" y="3175"/>
          <a:ext cx="9144000" cy="6858000"/>
        </p:xfrm>
        <a:graphic>
          <a:graphicData uri="http://schemas.openxmlformats.org/presentationml/2006/ole">
            <mc:AlternateContent xmlns:mc="http://schemas.openxmlformats.org/markup-compatibility/2006">
              <mc:Choice xmlns:v="urn:schemas-microsoft-com:vml" Requires="v">
                <p:oleObj spid="_x0000_s1036" name="Slide" r:id="rId5" imgW="4572000" imgH="3429000" progId="PowerPoint.Slide.8">
                  <p:embed/>
                </p:oleObj>
              </mc:Choice>
              <mc:Fallback>
                <p:oleObj name="Slide" r:id="rId5" imgW="4572000" imgH="3429000" progId="PowerPoint.Slide.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hlinkClick r:id="rId3"/>
              </a:rPr>
              <a:t>Coronary Bypass</a:t>
            </a:r>
            <a:endParaRPr lang="en-US" dirty="0" smtClean="0"/>
          </a:p>
        </p:txBody>
      </p:sp>
      <p:sp>
        <p:nvSpPr>
          <p:cNvPr id="44035" name="Rectangle 3"/>
          <p:cNvSpPr>
            <a:spLocks noGrp="1" noChangeArrowheads="1"/>
          </p:cNvSpPr>
          <p:nvPr>
            <p:ph type="body" idx="1"/>
          </p:nvPr>
        </p:nvSpPr>
        <p:spPr/>
        <p:txBody>
          <a:bodyPr/>
          <a:lstStyle/>
          <a:p>
            <a:r>
              <a:rPr lang="en-US" smtClean="0"/>
              <a:t>As the operation begins, an incision is made directly through the front wall of the chest. The breast bone is sawed through and the ribs cranked open by a device that works like a carpenter's vise. </a:t>
            </a:r>
          </a:p>
          <a:p>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endParaRPr lang="en-US" smtClean="0"/>
          </a:p>
        </p:txBody>
      </p:sp>
      <p:sp>
        <p:nvSpPr>
          <p:cNvPr id="45059" name="Rectangle 3"/>
          <p:cNvSpPr>
            <a:spLocks noGrp="1" noChangeArrowheads="1"/>
          </p:cNvSpPr>
          <p:nvPr>
            <p:ph type="body" idx="1"/>
          </p:nvPr>
        </p:nvSpPr>
        <p:spPr/>
        <p:txBody>
          <a:bodyPr/>
          <a:lstStyle/>
          <a:p>
            <a:endParaRPr lang="en-US" smtClean="0"/>
          </a:p>
        </p:txBody>
      </p:sp>
      <p:pic>
        <p:nvPicPr>
          <p:cNvPr id="45060" name="Picture 4" descr="SheridanGauldinsurgery2"/>
          <p:cNvPicPr>
            <a:picLocks noChangeAspect="1" noChangeArrowheads="1"/>
          </p:cNvPicPr>
          <p:nvPr/>
        </p:nvPicPr>
        <p:blipFill>
          <a:blip r:embed="rId3" cstate="print"/>
          <a:srcRect/>
          <a:stretch>
            <a:fillRect/>
          </a:stretch>
        </p:blipFill>
        <p:spPr bwMode="auto">
          <a:xfrm>
            <a:off x="1219200" y="0"/>
            <a:ext cx="67818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Coronary Bypass</a:t>
            </a:r>
          </a:p>
        </p:txBody>
      </p:sp>
      <p:sp>
        <p:nvSpPr>
          <p:cNvPr id="46083" name="Rectangle 3"/>
          <p:cNvSpPr>
            <a:spLocks noGrp="1" noChangeArrowheads="1"/>
          </p:cNvSpPr>
          <p:nvPr>
            <p:ph type="body" idx="1"/>
          </p:nvPr>
        </p:nvSpPr>
        <p:spPr/>
        <p:txBody>
          <a:bodyPr/>
          <a:lstStyle/>
          <a:p>
            <a:r>
              <a:rPr lang="en-US" smtClean="0"/>
              <a:t>The surgeon takes veins from the chest and the legs to use on the heart. Typically, a long but </a:t>
            </a:r>
            <a:r>
              <a:rPr lang="en-US" i="1" smtClean="0"/>
              <a:t>unessential</a:t>
            </a:r>
            <a:r>
              <a:rPr lang="en-US" smtClean="0"/>
              <a:t> vein is cut out of the leg and fashioned into one or more bypasses.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Coronary Bypass</a:t>
            </a:r>
          </a:p>
        </p:txBody>
      </p:sp>
      <p:sp>
        <p:nvSpPr>
          <p:cNvPr id="47107" name="Rectangle 3"/>
          <p:cNvSpPr>
            <a:spLocks noGrp="1" noChangeArrowheads="1"/>
          </p:cNvSpPr>
          <p:nvPr>
            <p:ph type="body" idx="1"/>
          </p:nvPr>
        </p:nvSpPr>
        <p:spPr/>
        <p:txBody>
          <a:bodyPr/>
          <a:lstStyle/>
          <a:p>
            <a:r>
              <a:rPr lang="en-US" smtClean="0"/>
              <a:t>While the heart is being repaired, it must be stopped. A heart-lung machine keeps the patient alive for the portion of the operation -- usually one to three hours -- needed to sew in the bypasses. </a:t>
            </a:r>
          </a:p>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Coronary Bypass</a:t>
            </a:r>
          </a:p>
        </p:txBody>
      </p:sp>
      <p:sp>
        <p:nvSpPr>
          <p:cNvPr id="48131" name="Rectangle 3"/>
          <p:cNvSpPr>
            <a:spLocks noGrp="1" noChangeArrowheads="1"/>
          </p:cNvSpPr>
          <p:nvPr>
            <p:ph type="body" idx="1"/>
          </p:nvPr>
        </p:nvSpPr>
        <p:spPr/>
        <p:txBody>
          <a:bodyPr/>
          <a:lstStyle/>
          <a:p>
            <a:r>
              <a:rPr lang="en-US" smtClean="0"/>
              <a:t>Electric paddles are usually needed to re-start the heartbeat. Patients leave the operating room in critical condition, but most are able to sit up and even get out of bed by the next day. </a:t>
            </a:r>
          </a:p>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Coronary Bypass</a:t>
            </a:r>
          </a:p>
        </p:txBody>
      </p:sp>
      <p:sp>
        <p:nvSpPr>
          <p:cNvPr id="49155" name="Rectangle 3"/>
          <p:cNvSpPr>
            <a:spLocks noGrp="1" noChangeArrowheads="1"/>
          </p:cNvSpPr>
          <p:nvPr>
            <p:ph type="body" idx="1"/>
          </p:nvPr>
        </p:nvSpPr>
        <p:spPr/>
        <p:txBody>
          <a:bodyPr/>
          <a:lstStyle/>
          <a:p>
            <a:r>
              <a:rPr lang="en-US" smtClean="0"/>
              <a:t>Barring complications, many heart bypass patients in the United States go home from the hospital in about five days or less. Some can return to office jobs, part-time at least, about a month after surgery</a:t>
            </a:r>
          </a:p>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CAD Risk Factors	</a:t>
            </a:r>
          </a:p>
        </p:txBody>
      </p:sp>
      <p:sp>
        <p:nvSpPr>
          <p:cNvPr id="50179" name="Rectangle 3"/>
          <p:cNvSpPr>
            <a:spLocks noGrp="1" noChangeArrowheads="1"/>
          </p:cNvSpPr>
          <p:nvPr>
            <p:ph type="body" sz="half" idx="1"/>
          </p:nvPr>
        </p:nvSpPr>
        <p:spPr/>
        <p:txBody>
          <a:bodyPr/>
          <a:lstStyle/>
          <a:p>
            <a:r>
              <a:rPr lang="en-US" sz="2800" smtClean="0"/>
              <a:t>Inherent risk factors</a:t>
            </a:r>
          </a:p>
          <a:p>
            <a:r>
              <a:rPr lang="en-US" sz="2800" smtClean="0"/>
              <a:t>Physiological conditions</a:t>
            </a:r>
          </a:p>
          <a:p>
            <a:r>
              <a:rPr lang="en-US" sz="2800" smtClean="0"/>
              <a:t>Behavioral factors</a:t>
            </a:r>
          </a:p>
          <a:p>
            <a:r>
              <a:rPr lang="en-US" sz="2800" smtClean="0"/>
              <a:t>psychosocial factors</a:t>
            </a:r>
          </a:p>
        </p:txBody>
      </p:sp>
      <p:pic>
        <p:nvPicPr>
          <p:cNvPr id="50180" name="Picture 8" descr="depression-and-heart-disease"/>
          <p:cNvPicPr>
            <a:picLocks noGrp="1" noChangeAspect="1" noChangeArrowheads="1"/>
          </p:cNvPicPr>
          <p:nvPr>
            <p:ph type="clipArt" sz="half" idx="2"/>
          </p:nvPr>
        </p:nvPicPr>
        <p:blipFill>
          <a:blip r:embed="rId3" cstate="print"/>
          <a:srcRect r="35001"/>
          <a:stretch>
            <a:fillRect/>
          </a:stretch>
        </p:blipFill>
        <p:spPr>
          <a:xfrm>
            <a:off x="4881563" y="1905000"/>
            <a:ext cx="3343275" cy="4114800"/>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Adherence</a:t>
            </a:r>
          </a:p>
        </p:txBody>
      </p:sp>
      <p:sp>
        <p:nvSpPr>
          <p:cNvPr id="51203" name="Rectangle 3"/>
          <p:cNvSpPr>
            <a:spLocks noGrp="1" noChangeArrowheads="1"/>
          </p:cNvSpPr>
          <p:nvPr>
            <p:ph type="body" idx="1"/>
          </p:nvPr>
        </p:nvSpPr>
        <p:spPr/>
        <p:txBody>
          <a:bodyPr/>
          <a:lstStyle/>
          <a:p>
            <a:r>
              <a:rPr lang="en-US" smtClean="0"/>
              <a:t>Adherence to medical advice is approximately 50%</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title"/>
          </p:nvPr>
        </p:nvSpPr>
        <p:spPr/>
        <p:txBody>
          <a:bodyPr/>
          <a:lstStyle/>
          <a:p>
            <a:r>
              <a:rPr lang="en-US" smtClean="0"/>
              <a:t>Inherent risk factors	</a:t>
            </a:r>
          </a:p>
        </p:txBody>
      </p:sp>
      <p:sp>
        <p:nvSpPr>
          <p:cNvPr id="52227" name="Rectangle 8"/>
          <p:cNvSpPr>
            <a:spLocks noGrp="1" noChangeArrowheads="1"/>
          </p:cNvSpPr>
          <p:nvPr>
            <p:ph type="body" sz="half" idx="1"/>
          </p:nvPr>
        </p:nvSpPr>
        <p:spPr/>
        <p:txBody>
          <a:bodyPr/>
          <a:lstStyle/>
          <a:p>
            <a:r>
              <a:rPr lang="en-US" sz="2800" smtClean="0"/>
              <a:t>Cannot be changed by behavior.</a:t>
            </a:r>
          </a:p>
          <a:p>
            <a:r>
              <a:rPr lang="en-US" sz="2800" smtClean="0"/>
              <a:t>Diabetes</a:t>
            </a:r>
          </a:p>
          <a:p>
            <a:r>
              <a:rPr lang="en-US" sz="2800" smtClean="0"/>
              <a:t>age</a:t>
            </a:r>
          </a:p>
          <a:p>
            <a:r>
              <a:rPr lang="en-US" sz="2800" smtClean="0"/>
              <a:t>family history</a:t>
            </a:r>
          </a:p>
          <a:p>
            <a:r>
              <a:rPr lang="en-US" sz="2800" smtClean="0"/>
              <a:t>gender</a:t>
            </a:r>
          </a:p>
          <a:p>
            <a:r>
              <a:rPr lang="en-US" sz="2800" smtClean="0"/>
              <a:t>ethnic background</a:t>
            </a:r>
          </a:p>
        </p:txBody>
      </p:sp>
      <p:pic>
        <p:nvPicPr>
          <p:cNvPr id="52228" name="Picture 11" descr="heart3"/>
          <p:cNvPicPr>
            <a:picLocks noGrp="1" noChangeAspect="1" noChangeArrowheads="1"/>
          </p:cNvPicPr>
          <p:nvPr>
            <p:ph type="clipArt" sz="half" idx="2"/>
          </p:nvPr>
        </p:nvPicPr>
        <p:blipFill>
          <a:blip r:embed="rId3" cstate="print"/>
          <a:srcRect/>
          <a:stretch>
            <a:fillRect/>
          </a:stretch>
        </p:blipFill>
        <p:spPr>
          <a:xfrm>
            <a:off x="4886325" y="1905000"/>
            <a:ext cx="3332163" cy="4114800"/>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Physiological conditions</a:t>
            </a:r>
          </a:p>
        </p:txBody>
      </p:sp>
      <p:sp>
        <p:nvSpPr>
          <p:cNvPr id="53251" name="Rectangle 3"/>
          <p:cNvSpPr>
            <a:spLocks noGrp="1" noChangeArrowheads="1"/>
          </p:cNvSpPr>
          <p:nvPr>
            <p:ph type="body" sz="half" idx="1"/>
          </p:nvPr>
        </p:nvSpPr>
        <p:spPr/>
        <p:txBody>
          <a:bodyPr/>
          <a:lstStyle/>
          <a:p>
            <a:r>
              <a:rPr lang="en-US" sz="2800" smtClean="0"/>
              <a:t>Hypertension</a:t>
            </a:r>
          </a:p>
          <a:p>
            <a:r>
              <a:rPr lang="en-US" sz="2800" smtClean="0"/>
              <a:t>serum cholesterol level</a:t>
            </a:r>
          </a:p>
          <a:p>
            <a:endParaRPr lang="en-US" sz="2800" smtClean="0"/>
          </a:p>
        </p:txBody>
      </p:sp>
      <p:pic>
        <p:nvPicPr>
          <p:cNvPr id="53252" name="Picture 7" descr="drug-induced-hypertension"/>
          <p:cNvPicPr>
            <a:picLocks noGrp="1" noChangeAspect="1" noChangeArrowheads="1"/>
          </p:cNvPicPr>
          <p:nvPr>
            <p:ph type="clipArt" sz="half" idx="2"/>
          </p:nvPr>
        </p:nvPicPr>
        <p:blipFill>
          <a:blip r:embed="rId3" cstate="print"/>
          <a:srcRect/>
          <a:stretch>
            <a:fillRect/>
          </a:stretch>
        </p:blipFill>
        <p:spPr>
          <a:xfrm>
            <a:off x="4648200" y="2438400"/>
            <a:ext cx="3810000" cy="30480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r>
              <a:rPr lang="en-US" smtClean="0"/>
              <a:t>South Carolina </a:t>
            </a:r>
            <a:r>
              <a:rPr lang="en-US" smtClean="0">
                <a:hlinkClick r:id="rId3"/>
              </a:rPr>
              <a:t>DHEC</a:t>
            </a:r>
            <a:endParaRPr lang="en-US" smtClean="0"/>
          </a:p>
        </p:txBody>
      </p:sp>
      <p:sp>
        <p:nvSpPr>
          <p:cNvPr id="9219" name="Rectangle 1028"/>
          <p:cNvSpPr>
            <a:spLocks noGrp="1" noChangeArrowheads="1"/>
          </p:cNvSpPr>
          <p:nvPr>
            <p:ph type="body" idx="1"/>
          </p:nvPr>
        </p:nvSpPr>
        <p:spPr/>
        <p:txBody>
          <a:bodyPr/>
          <a:lstStyle/>
          <a:p>
            <a:r>
              <a:rPr lang="en-US" b="1" smtClean="0">
                <a:solidFill>
                  <a:srgbClr val="0066CC"/>
                </a:solidFill>
                <a:latin typeface="Verdana" pitchFamily="34" charset="0"/>
              </a:rPr>
              <a:t>General Statistics</a:t>
            </a:r>
            <a:endParaRPr lang="en-US" smtClean="0"/>
          </a:p>
          <a:p>
            <a:r>
              <a:rPr lang="en-US" smtClean="0">
                <a:latin typeface="Verdana" pitchFamily="34" charset="0"/>
              </a:rPr>
              <a:t>South Carolina ranks 3rd in the nation of overall cardiovascular disease and 1st for stroke</a:t>
            </a:r>
          </a:p>
          <a:p>
            <a:r>
              <a:rPr lang="en-US" smtClean="0">
                <a:latin typeface="Verdana" pitchFamily="34" charset="0"/>
              </a:rPr>
              <a:t> Diabetes is the 6th leading cause of death in South Carolina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lstStyle/>
          <a:p>
            <a:r>
              <a:rPr lang="en-US" smtClean="0"/>
              <a:t>Behavioral Factors</a:t>
            </a:r>
          </a:p>
        </p:txBody>
      </p:sp>
      <p:sp>
        <p:nvSpPr>
          <p:cNvPr id="54275" name="Rectangle 1027"/>
          <p:cNvSpPr>
            <a:spLocks noGrp="1" noChangeArrowheads="1"/>
          </p:cNvSpPr>
          <p:nvPr>
            <p:ph type="body" sz="half" idx="1"/>
          </p:nvPr>
        </p:nvSpPr>
        <p:spPr/>
        <p:txBody>
          <a:bodyPr/>
          <a:lstStyle/>
          <a:p>
            <a:r>
              <a:rPr lang="en-US" sz="2800" smtClean="0"/>
              <a:t>Smoking</a:t>
            </a:r>
          </a:p>
          <a:p>
            <a:r>
              <a:rPr lang="en-US" sz="2800" smtClean="0"/>
              <a:t>Diet</a:t>
            </a:r>
          </a:p>
        </p:txBody>
      </p:sp>
      <p:pic>
        <p:nvPicPr>
          <p:cNvPr id="54276" name="Picture 1030" descr="smoking"/>
          <p:cNvPicPr>
            <a:picLocks noGrp="1" noChangeAspect="1" noChangeArrowheads="1"/>
          </p:cNvPicPr>
          <p:nvPr>
            <p:ph type="clipArt" sz="half" idx="2"/>
          </p:nvPr>
        </p:nvPicPr>
        <p:blipFill>
          <a:blip r:embed="rId3" cstate="print"/>
          <a:srcRect/>
          <a:stretch>
            <a:fillRect/>
          </a:stretch>
        </p:blipFill>
        <p:spPr>
          <a:xfrm>
            <a:off x="5110163" y="1905000"/>
            <a:ext cx="2884487" cy="4114800"/>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p:txBody>
          <a:bodyPr/>
          <a:lstStyle/>
          <a:p>
            <a:r>
              <a:rPr lang="en-US" smtClean="0"/>
              <a:t>Psychosocial factors</a:t>
            </a:r>
          </a:p>
        </p:txBody>
      </p:sp>
      <p:sp>
        <p:nvSpPr>
          <p:cNvPr id="55299" name="Rectangle 1027"/>
          <p:cNvSpPr>
            <a:spLocks noGrp="1" noChangeArrowheads="1"/>
          </p:cNvSpPr>
          <p:nvPr>
            <p:ph type="body" idx="1"/>
          </p:nvPr>
        </p:nvSpPr>
        <p:spPr/>
        <p:txBody>
          <a:bodyPr/>
          <a:lstStyle/>
          <a:p>
            <a:r>
              <a:rPr lang="en-US" smtClean="0"/>
              <a:t>Anxiety</a:t>
            </a:r>
          </a:p>
          <a:p>
            <a:pPr lvl="1"/>
            <a:r>
              <a:rPr lang="en-US" smtClean="0"/>
              <a:t>Anxiety positively related to risk of sudden death from heart attack</a:t>
            </a:r>
          </a:p>
          <a:p>
            <a:r>
              <a:rPr lang="en-US" smtClean="0"/>
              <a:t>Educational level and income.</a:t>
            </a:r>
          </a:p>
          <a:p>
            <a:pPr lvl="1"/>
            <a:r>
              <a:rPr lang="en-US" smtClean="0"/>
              <a:t>Both genders all races. </a:t>
            </a:r>
          </a:p>
          <a:p>
            <a:r>
              <a:rPr lang="en-US" smtClean="0"/>
              <a:t>Marriage and social support</a:t>
            </a:r>
          </a:p>
          <a:p>
            <a:pPr lvl="1"/>
            <a:r>
              <a:rPr lang="en-US" smtClean="0"/>
              <a:t>social support reduces risk of cardiovascular mortality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56323"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56324" name="Rectangle 4"/>
          <p:cNvSpPr>
            <a:spLocks noGrp="1" noChangeArrowheads="1"/>
          </p:cNvSpPr>
          <p:nvPr>
            <p:ph type="title"/>
          </p:nvPr>
        </p:nvSpPr>
        <p:spPr>
          <a:noFill/>
        </p:spPr>
        <p:txBody>
          <a:bodyPr/>
          <a:lstStyle/>
          <a:p>
            <a:r>
              <a:rPr lang="en-US" smtClean="0"/>
              <a:t>Personality theories</a:t>
            </a:r>
          </a:p>
        </p:txBody>
      </p:sp>
      <p:sp>
        <p:nvSpPr>
          <p:cNvPr id="56325" name="Rectangle 5"/>
          <p:cNvSpPr>
            <a:spLocks noGrp="1" noChangeArrowheads="1"/>
          </p:cNvSpPr>
          <p:nvPr>
            <p:ph type="body" idx="1"/>
          </p:nvPr>
        </p:nvSpPr>
        <p:spPr>
          <a:noFill/>
        </p:spPr>
        <p:txBody>
          <a:bodyPr/>
          <a:lstStyle/>
          <a:p>
            <a:r>
              <a:rPr lang="en-US" smtClean="0"/>
              <a:t>Natural and appealing</a:t>
            </a:r>
          </a:p>
          <a:p>
            <a:r>
              <a:rPr lang="en-US" smtClean="0"/>
              <a:t>Often over inclusive</a:t>
            </a:r>
          </a:p>
          <a:p>
            <a:r>
              <a:rPr lang="en-US" smtClean="0"/>
              <a:t>Always difficult to show empirically</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57347"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57348" name="Rectangle 4"/>
          <p:cNvSpPr>
            <a:spLocks noGrp="1" noChangeArrowheads="1"/>
          </p:cNvSpPr>
          <p:nvPr>
            <p:ph type="title"/>
          </p:nvPr>
        </p:nvSpPr>
        <p:spPr>
          <a:noFill/>
        </p:spPr>
        <p:txBody>
          <a:bodyPr/>
          <a:lstStyle/>
          <a:p>
            <a:r>
              <a:rPr lang="en-US" smtClean="0"/>
              <a:t>Personality</a:t>
            </a:r>
          </a:p>
        </p:txBody>
      </p:sp>
      <p:sp>
        <p:nvSpPr>
          <p:cNvPr id="57349" name="Rectangle 5"/>
          <p:cNvSpPr>
            <a:spLocks noGrp="1" noChangeArrowheads="1"/>
          </p:cNvSpPr>
          <p:nvPr>
            <p:ph type="body" idx="1"/>
          </p:nvPr>
        </p:nvSpPr>
        <p:spPr>
          <a:noFill/>
        </p:spPr>
        <p:txBody>
          <a:bodyPr/>
          <a:lstStyle/>
          <a:p>
            <a:r>
              <a:rPr lang="en-US" b="1" smtClean="0"/>
              <a:t>Personality</a:t>
            </a:r>
            <a:r>
              <a:rPr lang="en-US" smtClean="0"/>
              <a:t>-distinctive patterns of behavior that characterize an individual’s response to the environment.</a:t>
            </a:r>
          </a:p>
          <a:p>
            <a:r>
              <a:rPr lang="en-US" b="1" smtClean="0"/>
              <a:t>Traits-</a:t>
            </a:r>
            <a:r>
              <a:rPr lang="en-US" smtClean="0"/>
              <a:t>stable dispositions that shape behavior.</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58371"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58372" name="Rectangle 4"/>
          <p:cNvSpPr>
            <a:spLocks noGrp="1" noChangeArrowheads="1"/>
          </p:cNvSpPr>
          <p:nvPr>
            <p:ph type="title"/>
          </p:nvPr>
        </p:nvSpPr>
        <p:spPr>
          <a:noFill/>
        </p:spPr>
        <p:txBody>
          <a:bodyPr/>
          <a:lstStyle/>
          <a:p>
            <a:r>
              <a:rPr lang="en-US" smtClean="0"/>
              <a:t>Type A behavior</a:t>
            </a:r>
          </a:p>
        </p:txBody>
      </p:sp>
      <p:sp>
        <p:nvSpPr>
          <p:cNvPr id="58373" name="Rectangle 5"/>
          <p:cNvSpPr>
            <a:spLocks noGrp="1" noChangeArrowheads="1"/>
          </p:cNvSpPr>
          <p:nvPr>
            <p:ph type="body" idx="1"/>
          </p:nvPr>
        </p:nvSpPr>
        <p:spPr>
          <a:noFill/>
        </p:spPr>
        <p:txBody>
          <a:bodyPr/>
          <a:lstStyle/>
          <a:p>
            <a:r>
              <a:rPr lang="en-US" smtClean="0"/>
              <a:t>Coronary prone personality</a:t>
            </a:r>
          </a:p>
          <a:p>
            <a:pPr lvl="1">
              <a:buSzPct val="75000"/>
            </a:pPr>
            <a:r>
              <a:rPr lang="en-US" smtClean="0"/>
              <a:t>potential for hostility</a:t>
            </a:r>
          </a:p>
          <a:p>
            <a:pPr lvl="1">
              <a:buSzPct val="75000"/>
            </a:pPr>
            <a:r>
              <a:rPr lang="en-US" smtClean="0"/>
              <a:t>angry once or more per week</a:t>
            </a:r>
          </a:p>
          <a:p>
            <a:pPr lvl="1">
              <a:buSzPct val="75000"/>
            </a:pPr>
            <a:r>
              <a:rPr lang="en-US" smtClean="0"/>
              <a:t>irritability about waiting in lines</a:t>
            </a:r>
          </a:p>
          <a:p>
            <a:pPr lvl="1">
              <a:buSzPct val="75000"/>
            </a:pPr>
            <a:r>
              <a:rPr lang="en-US" smtClean="0"/>
              <a:t>competitiveness in games with peers</a:t>
            </a:r>
          </a:p>
          <a:p>
            <a:pPr lvl="1">
              <a:buSzPct val="75000"/>
            </a:pPr>
            <a:r>
              <a:rPr lang="en-US" smtClean="0"/>
              <a:t>explosive voice modulation</a:t>
            </a:r>
          </a:p>
          <a:p>
            <a:pPr lvl="1">
              <a:buSzPct val="75000"/>
            </a:pPr>
            <a:r>
              <a:rPr lang="en-US" smtClean="0"/>
              <a:t>vigorous responses to interview questions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59395"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59396" name="Rectangle 4"/>
          <p:cNvSpPr>
            <a:spLocks noGrp="1" noChangeArrowheads="1"/>
          </p:cNvSpPr>
          <p:nvPr>
            <p:ph type="title"/>
          </p:nvPr>
        </p:nvSpPr>
        <p:spPr>
          <a:noFill/>
        </p:spPr>
        <p:txBody>
          <a:bodyPr/>
          <a:lstStyle/>
          <a:p>
            <a:r>
              <a:rPr lang="en-US" smtClean="0"/>
              <a:t>Type A and heart disease</a:t>
            </a:r>
          </a:p>
        </p:txBody>
      </p:sp>
      <p:sp>
        <p:nvSpPr>
          <p:cNvPr id="59397" name="Rectangle 5"/>
          <p:cNvSpPr>
            <a:spLocks noGrp="1" noChangeArrowheads="1"/>
          </p:cNvSpPr>
          <p:nvPr>
            <p:ph type="body" idx="1"/>
          </p:nvPr>
        </p:nvSpPr>
        <p:spPr>
          <a:noFill/>
        </p:spPr>
        <p:txBody>
          <a:bodyPr/>
          <a:lstStyle/>
          <a:p>
            <a:r>
              <a:rPr lang="en-US" smtClean="0"/>
              <a:t>Initially lots of confirmatory studies.</a:t>
            </a:r>
          </a:p>
          <a:p>
            <a:r>
              <a:rPr lang="en-US" smtClean="0"/>
              <a:t>More doubt in recent years.</a:t>
            </a:r>
          </a:p>
          <a:p>
            <a:r>
              <a:rPr lang="en-US" smtClean="0"/>
              <a:t>Niaura et al (1992) Type A associated with alterations in lipids to an atherogenic lipid profile.</a:t>
            </a:r>
          </a:p>
          <a:p>
            <a:r>
              <a:rPr lang="en-US" smtClean="0"/>
              <a:t>Ray (1991) Type A is “a false trail that should be abandoned.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60419"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60420" name="Rectangle 4"/>
          <p:cNvSpPr>
            <a:spLocks noGrp="1" noChangeArrowheads="1"/>
          </p:cNvSpPr>
          <p:nvPr>
            <p:ph type="title"/>
          </p:nvPr>
        </p:nvSpPr>
        <p:spPr>
          <a:noFill/>
        </p:spPr>
        <p:txBody>
          <a:bodyPr/>
          <a:lstStyle/>
          <a:p>
            <a:r>
              <a:rPr lang="en-US" smtClean="0"/>
              <a:t>Type A and heart disease</a:t>
            </a:r>
          </a:p>
        </p:txBody>
      </p:sp>
      <p:sp>
        <p:nvSpPr>
          <p:cNvPr id="60421" name="Rectangle 5"/>
          <p:cNvSpPr>
            <a:spLocks noGrp="1" noChangeArrowheads="1"/>
          </p:cNvSpPr>
          <p:nvPr>
            <p:ph type="body" idx="1"/>
          </p:nvPr>
        </p:nvSpPr>
        <p:spPr>
          <a:noFill/>
        </p:spPr>
        <p:txBody>
          <a:bodyPr/>
          <a:lstStyle/>
          <a:p>
            <a:r>
              <a:rPr lang="en-US" smtClean="0"/>
              <a:t>Pfiffen &amp; Battig (1989) No relationship.</a:t>
            </a:r>
          </a:p>
          <a:p>
            <a:r>
              <a:rPr lang="en-US" smtClean="0"/>
              <a:t>Myrtek (1995) “The correlation between TABP and anger/hostility/aggression on the one hand and CHD on the other is so low as to have no practical meaning for diagnosis or treatment.”</a:t>
            </a:r>
          </a:p>
          <a:p>
            <a:r>
              <a:rPr lang="en-US" smtClean="0"/>
              <a:t>We speculate that the rise and fall of the TABP concept may indeed have been due a good deal to publication bias.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61443"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61444" name="Rectangle 4"/>
          <p:cNvSpPr>
            <a:spLocks noGrp="1" noChangeArrowheads="1"/>
          </p:cNvSpPr>
          <p:nvPr>
            <p:ph type="title"/>
          </p:nvPr>
        </p:nvSpPr>
        <p:spPr>
          <a:noFill/>
        </p:spPr>
        <p:txBody>
          <a:bodyPr/>
          <a:lstStyle/>
          <a:p>
            <a:r>
              <a:rPr lang="en-US" smtClean="0"/>
              <a:t>Anger as CHD risk factor</a:t>
            </a:r>
          </a:p>
        </p:txBody>
      </p:sp>
      <p:sp>
        <p:nvSpPr>
          <p:cNvPr id="61445" name="Rectangle 5"/>
          <p:cNvSpPr>
            <a:spLocks noGrp="1" noChangeArrowheads="1"/>
          </p:cNvSpPr>
          <p:nvPr>
            <p:ph type="body" idx="1"/>
          </p:nvPr>
        </p:nvSpPr>
        <p:spPr>
          <a:noFill/>
        </p:spPr>
        <p:txBody>
          <a:bodyPr/>
          <a:lstStyle/>
          <a:p>
            <a:r>
              <a:rPr lang="en-US" smtClean="0"/>
              <a:t>Expression of anger may be risk factor</a:t>
            </a:r>
          </a:p>
          <a:p>
            <a:r>
              <a:rPr lang="en-US" smtClean="0"/>
              <a:t>Suppression of anger may be risk factor</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62467"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62468" name="Rectangle 4"/>
          <p:cNvSpPr>
            <a:spLocks noGrp="1" noChangeArrowheads="1"/>
          </p:cNvSpPr>
          <p:nvPr>
            <p:ph type="title"/>
          </p:nvPr>
        </p:nvSpPr>
        <p:spPr>
          <a:noFill/>
        </p:spPr>
        <p:txBody>
          <a:bodyPr/>
          <a:lstStyle/>
          <a:p>
            <a:r>
              <a:rPr lang="en-US" smtClean="0"/>
              <a:t>Physiological risk factors</a:t>
            </a:r>
          </a:p>
        </p:txBody>
      </p:sp>
      <p:sp>
        <p:nvSpPr>
          <p:cNvPr id="62469" name="Rectangle 5"/>
          <p:cNvSpPr>
            <a:spLocks noGrp="1" noChangeArrowheads="1"/>
          </p:cNvSpPr>
          <p:nvPr>
            <p:ph type="body" idx="1"/>
          </p:nvPr>
        </p:nvSpPr>
        <p:spPr>
          <a:noFill/>
        </p:spPr>
        <p:txBody>
          <a:bodyPr/>
          <a:lstStyle/>
          <a:p>
            <a:r>
              <a:rPr lang="en-US" smtClean="0"/>
              <a:t>Hypertension single most important risk factor for heart attack (1) and stroke (3)</a:t>
            </a:r>
          </a:p>
          <a:p>
            <a:r>
              <a:rPr lang="en-US" smtClean="0"/>
              <a:t>Dose response relationship exists between blood pressure level and risk for heart disease.</a:t>
            </a:r>
          </a:p>
          <a:p>
            <a:r>
              <a:rPr lang="en-US" smtClean="0"/>
              <a:t>no overt symptoms</a:t>
            </a:r>
          </a:p>
          <a:p>
            <a:pPr lvl="1">
              <a:buSzPct val="75000"/>
            </a:pPr>
            <a:r>
              <a:rPr lang="en-US" smtClean="0"/>
              <a:t>essential hypertension -no known cause</a:t>
            </a:r>
          </a:p>
          <a:p>
            <a:pPr lvl="1">
              <a:buSzPct val="75000"/>
            </a:pPr>
            <a:r>
              <a:rPr lang="en-US" smtClean="0"/>
              <a:t>secondary hypertension</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Blood Pressure</a:t>
            </a:r>
          </a:p>
        </p:txBody>
      </p:sp>
      <p:sp>
        <p:nvSpPr>
          <p:cNvPr id="63491" name="Rectangle 3"/>
          <p:cNvSpPr>
            <a:spLocks noGrp="1" noChangeArrowheads="1"/>
          </p:cNvSpPr>
          <p:nvPr>
            <p:ph type="body" idx="1"/>
          </p:nvPr>
        </p:nvSpPr>
        <p:spPr/>
        <p:txBody>
          <a:bodyPr/>
          <a:lstStyle/>
          <a:p>
            <a:r>
              <a:rPr lang="en-US" b="1" smtClean="0"/>
              <a:t>National Heart, Lung and Blood Institute</a:t>
            </a:r>
          </a:p>
          <a:p>
            <a:r>
              <a:rPr lang="en-US" b="1" smtClean="0">
                <a:solidFill>
                  <a:srgbClr val="FFFF00"/>
                </a:solidFill>
              </a:rPr>
              <a:t>High blood pressure is a blood pressure reading of 140/90 mmHg or higher.</a:t>
            </a:r>
            <a:r>
              <a:rPr lang="en-US" b="1" smtClean="0"/>
              <a:t> Both numbers are important.</a:t>
            </a:r>
            <a:r>
              <a:rPr lang="en-US" smtClean="0"/>
              <a:t> </a:t>
            </a:r>
          </a:p>
          <a:p>
            <a:r>
              <a:rPr lang="en-US" smtClean="0"/>
              <a:t/>
            </a:r>
            <a:br>
              <a:rPr lang="en-US" smtClean="0"/>
            </a:br>
            <a:endParaRPr lang="en-US" smtClean="0"/>
          </a:p>
        </p:txBody>
      </p:sp>
      <p:pic>
        <p:nvPicPr>
          <p:cNvPr id="63492" name="Picture 4"/>
          <p:cNvPicPr>
            <a:picLocks noChangeAspect="1" noChangeArrowheads="1"/>
          </p:cNvPicPr>
          <p:nvPr/>
        </p:nvPicPr>
        <p:blipFill>
          <a:blip r:embed="rId3" cstate="print"/>
          <a:srcRect/>
          <a:stretch>
            <a:fillRect/>
          </a:stretch>
        </p:blipFill>
        <p:spPr bwMode="auto">
          <a:xfrm>
            <a:off x="1752600" y="4191000"/>
            <a:ext cx="5410200" cy="20685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800" b="1" smtClean="0">
                <a:solidFill>
                  <a:schemeClr val="tx1"/>
                </a:solidFill>
                <a:latin typeface="Arial" charset="0"/>
                <a:cs typeface="Arial" charset="0"/>
              </a:rPr>
              <a:t>United States Total Population Ages 35+, Stroke Death Rates, 1991-1998</a:t>
            </a:r>
          </a:p>
        </p:txBody>
      </p:sp>
      <p:sp>
        <p:nvSpPr>
          <p:cNvPr id="10243" name="Rectangle 3"/>
          <p:cNvSpPr>
            <a:spLocks noGrp="1" noChangeArrowheads="1"/>
          </p:cNvSpPr>
          <p:nvPr>
            <p:ph type="body" idx="1"/>
          </p:nvPr>
        </p:nvSpPr>
        <p:spPr/>
        <p:txBody>
          <a:bodyPr/>
          <a:lstStyle/>
          <a:p>
            <a:endParaRPr lang="en-US" smtClean="0"/>
          </a:p>
        </p:txBody>
      </p:sp>
      <p:pic>
        <p:nvPicPr>
          <p:cNvPr id="10244" name="Picture 4" descr="getImage"/>
          <p:cNvPicPr>
            <a:picLocks noChangeAspect="1" noChangeArrowheads="1"/>
          </p:cNvPicPr>
          <p:nvPr/>
        </p:nvPicPr>
        <p:blipFill>
          <a:blip r:embed="rId3" cstate="print"/>
          <a:srcRect/>
          <a:stretch>
            <a:fillRect/>
          </a:stretch>
        </p:blipFill>
        <p:spPr bwMode="auto">
          <a:xfrm>
            <a:off x="1219200" y="1878013"/>
            <a:ext cx="6629400" cy="444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64515"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64516" name="Rectangle 4"/>
          <p:cNvSpPr>
            <a:spLocks noGrp="1" noChangeArrowheads="1"/>
          </p:cNvSpPr>
          <p:nvPr>
            <p:ph type="title"/>
          </p:nvPr>
        </p:nvSpPr>
        <p:spPr>
          <a:noFill/>
        </p:spPr>
        <p:txBody>
          <a:bodyPr/>
          <a:lstStyle/>
          <a:p>
            <a:r>
              <a:rPr lang="en-US" smtClean="0"/>
              <a:t>Lowering hypertension</a:t>
            </a:r>
          </a:p>
        </p:txBody>
      </p:sp>
      <p:sp>
        <p:nvSpPr>
          <p:cNvPr id="64517" name="Rectangle 5"/>
          <p:cNvSpPr>
            <a:spLocks noGrp="1" noChangeArrowheads="1"/>
          </p:cNvSpPr>
          <p:nvPr>
            <p:ph type="body" idx="1"/>
          </p:nvPr>
        </p:nvSpPr>
        <p:spPr>
          <a:noFill/>
        </p:spPr>
        <p:txBody>
          <a:bodyPr/>
          <a:lstStyle/>
          <a:p>
            <a:pPr>
              <a:lnSpc>
                <a:spcPct val="90000"/>
              </a:lnSpc>
            </a:pPr>
            <a:r>
              <a:rPr lang="en-US" smtClean="0"/>
              <a:t>Non-medical</a:t>
            </a:r>
          </a:p>
          <a:p>
            <a:pPr lvl="1">
              <a:lnSpc>
                <a:spcPct val="90000"/>
              </a:lnSpc>
              <a:buSzPct val="75000"/>
            </a:pPr>
            <a:r>
              <a:rPr lang="en-US" smtClean="0"/>
              <a:t>restrict sodium</a:t>
            </a:r>
          </a:p>
          <a:p>
            <a:pPr lvl="1">
              <a:lnSpc>
                <a:spcPct val="90000"/>
              </a:lnSpc>
              <a:buSzPct val="75000"/>
            </a:pPr>
            <a:r>
              <a:rPr lang="en-US" smtClean="0"/>
              <a:t>weight control</a:t>
            </a:r>
          </a:p>
          <a:p>
            <a:pPr lvl="1">
              <a:lnSpc>
                <a:spcPct val="90000"/>
              </a:lnSpc>
              <a:buSzPct val="75000"/>
            </a:pPr>
            <a:r>
              <a:rPr lang="en-US" smtClean="0"/>
              <a:t>Exercise</a:t>
            </a:r>
          </a:p>
          <a:p>
            <a:pPr>
              <a:lnSpc>
                <a:spcPct val="90000"/>
              </a:lnSpc>
            </a:pPr>
            <a:r>
              <a:rPr lang="en-US" smtClean="0"/>
              <a:t>Medication</a:t>
            </a:r>
          </a:p>
          <a:p>
            <a:pPr lvl="1">
              <a:lnSpc>
                <a:spcPct val="90000"/>
              </a:lnSpc>
              <a:buSzPct val="75000"/>
            </a:pPr>
            <a:r>
              <a:rPr lang="en-US" smtClean="0"/>
              <a:t>dilate blood vessels</a:t>
            </a:r>
          </a:p>
          <a:p>
            <a:pPr lvl="1">
              <a:lnSpc>
                <a:spcPct val="90000"/>
              </a:lnSpc>
              <a:buSzPct val="75000"/>
            </a:pPr>
            <a:r>
              <a:rPr lang="en-US" smtClean="0"/>
              <a:t>reduce blood volume</a:t>
            </a:r>
          </a:p>
          <a:p>
            <a:pPr lvl="1">
              <a:lnSpc>
                <a:spcPct val="90000"/>
              </a:lnSpc>
              <a:buSzPct val="75000"/>
            </a:pPr>
            <a:r>
              <a:rPr lang="en-US" smtClean="0"/>
              <a:t>inhibit sympathetic nervous system</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65539"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65540" name="Rectangle 4"/>
          <p:cNvSpPr>
            <a:spLocks noGrp="1" noChangeArrowheads="1"/>
          </p:cNvSpPr>
          <p:nvPr>
            <p:ph type="title"/>
          </p:nvPr>
        </p:nvSpPr>
        <p:spPr>
          <a:noFill/>
        </p:spPr>
        <p:txBody>
          <a:bodyPr/>
          <a:lstStyle/>
          <a:p>
            <a:r>
              <a:rPr lang="en-US" smtClean="0"/>
              <a:t>Reducing hypertension AHA</a:t>
            </a:r>
          </a:p>
        </p:txBody>
      </p:sp>
      <p:sp>
        <p:nvSpPr>
          <p:cNvPr id="65541" name="Rectangle 5"/>
          <p:cNvSpPr>
            <a:spLocks noGrp="1" noChangeArrowheads="1"/>
          </p:cNvSpPr>
          <p:nvPr>
            <p:ph type="body" idx="1"/>
          </p:nvPr>
        </p:nvSpPr>
        <p:spPr>
          <a:noFill/>
        </p:spPr>
        <p:txBody>
          <a:bodyPr/>
          <a:lstStyle/>
          <a:p>
            <a:r>
              <a:rPr lang="en-US" smtClean="0"/>
              <a:t>-lose weight if you are overweight</a:t>
            </a:r>
          </a:p>
          <a:p>
            <a:r>
              <a:rPr lang="en-US" smtClean="0"/>
              <a:t>-become physically active</a:t>
            </a:r>
          </a:p>
          <a:p>
            <a:r>
              <a:rPr lang="en-US" smtClean="0"/>
              <a:t>-restrict sodium</a:t>
            </a:r>
          </a:p>
          <a:p>
            <a:r>
              <a:rPr lang="en-US" smtClean="0"/>
              <a:t>-reduce or quit drinking alcoholic beverages</a:t>
            </a:r>
          </a:p>
          <a:p>
            <a:r>
              <a:rPr lang="en-US" smtClean="0"/>
              <a:t>You are in the lowest risk category if your systolic (the higher number) is less than 120</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Causes of Heart Failure</a:t>
            </a:r>
            <a:br>
              <a:rPr lang="en-US" b="1" dirty="0"/>
            </a:br>
            <a:endParaRPr lang="en-US" dirty="0"/>
          </a:p>
        </p:txBody>
      </p:sp>
      <p:sp>
        <p:nvSpPr>
          <p:cNvPr id="3" name="Content Placeholder 2"/>
          <p:cNvSpPr>
            <a:spLocks noGrp="1"/>
          </p:cNvSpPr>
          <p:nvPr>
            <p:ph idx="1"/>
          </p:nvPr>
        </p:nvSpPr>
        <p:spPr/>
        <p:txBody>
          <a:bodyPr/>
          <a:lstStyle/>
          <a:p>
            <a:r>
              <a:rPr lang="en-US" dirty="0" smtClean="0"/>
              <a:t>Coronary </a:t>
            </a:r>
            <a:r>
              <a:rPr lang="en-US" dirty="0"/>
              <a:t>artery disease </a:t>
            </a:r>
            <a:endParaRPr lang="en-US" dirty="0" smtClean="0"/>
          </a:p>
          <a:p>
            <a:r>
              <a:rPr lang="en-US" dirty="0" smtClean="0"/>
              <a:t>Unknown </a:t>
            </a:r>
            <a:r>
              <a:rPr lang="en-US" dirty="0"/>
              <a:t>(idiopathic)</a:t>
            </a:r>
          </a:p>
          <a:p>
            <a:r>
              <a:rPr lang="en-US" dirty="0"/>
              <a:t>Hypertension</a:t>
            </a:r>
          </a:p>
          <a:p>
            <a:r>
              <a:rPr lang="en-US" dirty="0"/>
              <a:t>Heart valve problems</a:t>
            </a:r>
          </a:p>
          <a:p>
            <a:r>
              <a:rPr lang="en-US" dirty="0"/>
              <a:t>Infections (such as viruses)</a:t>
            </a:r>
          </a:p>
          <a:p>
            <a:r>
              <a:rPr lang="en-US" dirty="0"/>
              <a:t>Alcohol and illicit drug use </a:t>
            </a:r>
            <a:endParaRPr lang="en-US" dirty="0" smtClean="0"/>
          </a:p>
          <a:p>
            <a:r>
              <a:rPr lang="en-US" dirty="0" smtClean="0"/>
              <a:t>Inherited</a:t>
            </a:r>
            <a:endParaRPr lang="en-US" dirty="0"/>
          </a:p>
          <a:p>
            <a:r>
              <a:rPr lang="en-US" dirty="0"/>
              <a:t>Congenital heart disease</a:t>
            </a:r>
          </a:p>
          <a:p>
            <a:endParaRPr lang="en-US" dirty="0"/>
          </a:p>
        </p:txBody>
      </p:sp>
    </p:spTree>
    <p:extLst>
      <p:ext uri="{BB962C8B-B14F-4D97-AF65-F5344CB8AC3E}">
        <p14:creationId xmlns:p14="http://schemas.microsoft.com/office/powerpoint/2010/main" val="36002032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New England Journal of Medicine 2001</a:t>
            </a:r>
          </a:p>
        </p:txBody>
      </p:sp>
      <p:pic>
        <p:nvPicPr>
          <p:cNvPr id="66563" name="Content Placeholder 3" descr="01f1.gif"/>
          <p:cNvPicPr>
            <a:picLocks noGrp="1" noChangeAspect="1"/>
          </p:cNvPicPr>
          <p:nvPr>
            <p:ph sz="half" idx="1"/>
          </p:nvPr>
        </p:nvPicPr>
        <p:blipFill>
          <a:blip r:embed="rId3" cstate="print"/>
          <a:srcRect/>
          <a:stretch>
            <a:fillRect/>
          </a:stretch>
        </p:blipFill>
        <p:spPr>
          <a:xfrm>
            <a:off x="838200" y="1905000"/>
            <a:ext cx="3048000" cy="4841875"/>
          </a:xfrm>
        </p:spPr>
      </p:pic>
      <p:sp>
        <p:nvSpPr>
          <p:cNvPr id="6" name="Content Placeholder 5"/>
          <p:cNvSpPr>
            <a:spLocks noGrp="1"/>
          </p:cNvSpPr>
          <p:nvPr>
            <p:ph sz="half" idx="2"/>
          </p:nvPr>
        </p:nvSpPr>
        <p:spPr/>
        <p:txBody>
          <a:bodyPr/>
          <a:lstStyle/>
          <a:p>
            <a:pPr>
              <a:defRPr/>
            </a:pPr>
            <a:r>
              <a:rPr lang="en-US" b="1" kern="1200" dirty="0" smtClean="0">
                <a:latin typeface="Arial" charset="0"/>
              </a:rPr>
              <a:t>Effects on Blood Pressure of Reduced Dietary Sodium and the Dietary Approaches to Stop Hypertension (DASH) Diet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New England Journal of Medicine 2001</a:t>
            </a:r>
          </a:p>
        </p:txBody>
      </p:sp>
      <p:pic>
        <p:nvPicPr>
          <p:cNvPr id="67587" name="Content Placeholder 4" descr="01f2.gif"/>
          <p:cNvPicPr>
            <a:picLocks noGrp="1" noChangeAspect="1"/>
          </p:cNvPicPr>
          <p:nvPr>
            <p:ph sz="half" idx="1"/>
          </p:nvPr>
        </p:nvPicPr>
        <p:blipFill>
          <a:blip r:embed="rId3" cstate="print"/>
          <a:srcRect/>
          <a:stretch>
            <a:fillRect/>
          </a:stretch>
        </p:blipFill>
        <p:spPr>
          <a:xfrm>
            <a:off x="838200" y="1625600"/>
            <a:ext cx="3810000" cy="5080000"/>
          </a:xfrm>
        </p:spPr>
      </p:pic>
      <p:sp>
        <p:nvSpPr>
          <p:cNvPr id="67588" name="Content Placeholder 3"/>
          <p:cNvSpPr>
            <a:spLocks noGrp="1"/>
          </p:cNvSpPr>
          <p:nvPr>
            <p:ph sz="half" idx="2"/>
          </p:nvPr>
        </p:nvSpPr>
        <p:spPr/>
        <p:txBody>
          <a:bodyPr/>
          <a:lstStyle/>
          <a:p>
            <a:r>
              <a:rPr lang="en-US" smtClean="0"/>
              <a:t>The effects of sodium were observed in participants</a:t>
            </a:r>
            <a:r>
              <a:rPr lang="en-US" baseline="30000" smtClean="0"/>
              <a:t> </a:t>
            </a:r>
            <a:r>
              <a:rPr lang="en-US" smtClean="0"/>
              <a:t>with and in those without hypertension, blacks and those of</a:t>
            </a:r>
            <a:r>
              <a:rPr lang="en-US" baseline="30000" smtClean="0"/>
              <a:t> </a:t>
            </a:r>
            <a:r>
              <a:rPr lang="en-US" smtClean="0"/>
              <a:t>other races, and women and men.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en-US" smtClean="0"/>
          </a:p>
        </p:txBody>
      </p:sp>
      <p:sp>
        <p:nvSpPr>
          <p:cNvPr id="68611" name="Rectangle 3"/>
          <p:cNvSpPr>
            <a:spLocks noGrp="1" noChangeArrowheads="1"/>
          </p:cNvSpPr>
          <p:nvPr>
            <p:ph type="body" idx="1"/>
          </p:nvPr>
        </p:nvSpPr>
        <p:spPr/>
        <p:txBody>
          <a:bodyPr/>
          <a:lstStyle/>
          <a:p>
            <a:pPr>
              <a:lnSpc>
                <a:spcPct val="90000"/>
              </a:lnSpc>
            </a:pPr>
            <a:r>
              <a:rPr lang="en-US" smtClean="0"/>
              <a:t>“This study” provides some of the strongest objective evidence to date that lowering sodium intake, even among those without hypertension, reduces the risk of future cardiovascular disease. Previous studies have been observational, relying on suboptimal measurements of dietary sodium intake, which is extremely difficult to measure. </a:t>
            </a:r>
            <a:r>
              <a:rPr lang="en-US" sz="1200" smtClean="0"/>
              <a:t>NR </a:t>
            </a:r>
            <a:r>
              <a:rPr lang="en-US" sz="1200" b="1" smtClean="0"/>
              <a:t>Cook</a:t>
            </a:r>
            <a:r>
              <a:rPr lang="en-US" sz="1200" smtClean="0"/>
              <a:t>, JA Cutler, E Obarzanek, JE Buring, KM … - British Medical Journal, 2007 - Br Med Assoc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7970838" y="6224588"/>
            <a:ext cx="1062037" cy="517525"/>
          </a:xfrm>
          <a:prstGeom prst="rect">
            <a:avLst/>
          </a:prstGeom>
          <a:noFill/>
          <a:ln w="9525">
            <a:noFill/>
            <a:miter lim="800000"/>
            <a:headEnd/>
            <a:tailEnd/>
          </a:ln>
        </p:spPr>
      </p:pic>
      <p:pic>
        <p:nvPicPr>
          <p:cNvPr id="69635" name="Picture 3"/>
          <p:cNvPicPr>
            <a:picLocks noChangeAspect="1" noChangeArrowheads="1"/>
          </p:cNvPicPr>
          <p:nvPr/>
        </p:nvPicPr>
        <p:blipFill>
          <a:blip r:embed="rId4" cstate="print"/>
          <a:srcRect/>
          <a:stretch>
            <a:fillRect/>
          </a:stretch>
        </p:blipFill>
        <p:spPr bwMode="auto">
          <a:xfrm>
            <a:off x="2611438" y="979488"/>
            <a:ext cx="3921125" cy="4899025"/>
          </a:xfrm>
          <a:prstGeom prst="rect">
            <a:avLst/>
          </a:prstGeom>
          <a:noFill/>
          <a:ln w="9525">
            <a:noFill/>
            <a:miter lim="800000"/>
            <a:headEnd/>
            <a:tailEnd/>
          </a:ln>
        </p:spPr>
      </p:pic>
      <p:sp>
        <p:nvSpPr>
          <p:cNvPr id="69636" name="Text Box 4"/>
          <p:cNvSpPr txBox="1">
            <a:spLocks noChangeArrowheads="1"/>
          </p:cNvSpPr>
          <p:nvPr/>
        </p:nvSpPr>
        <p:spPr bwMode="auto">
          <a:xfrm>
            <a:off x="163513" y="6694488"/>
            <a:ext cx="8816975" cy="109537"/>
          </a:xfrm>
          <a:prstGeom prst="rect">
            <a:avLst/>
          </a:prstGeom>
          <a:noFill/>
          <a:ln w="9525">
            <a:noFill/>
            <a:miter lim="800000"/>
            <a:headEnd/>
            <a:tailEnd/>
          </a:ln>
        </p:spPr>
        <p:txBody>
          <a:bodyPr lIns="0" tIns="0" rIns="0" bIns="0">
            <a:spAutoFit/>
          </a:bodyPr>
          <a:lstStyle/>
          <a:p>
            <a:pP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700">
                <a:solidFill>
                  <a:srgbClr val="000000"/>
                </a:solidFill>
                <a:latin typeface="Arial" charset="0"/>
              </a:rPr>
              <a:t>Copyright ©2007 BMJ Publishing Group Ltd.</a:t>
            </a:r>
          </a:p>
        </p:txBody>
      </p:sp>
      <p:sp>
        <p:nvSpPr>
          <p:cNvPr id="69637" name="Text Box 5"/>
          <p:cNvSpPr txBox="1">
            <a:spLocks noChangeArrowheads="1"/>
          </p:cNvSpPr>
          <p:nvPr/>
        </p:nvSpPr>
        <p:spPr bwMode="auto">
          <a:xfrm>
            <a:off x="2611438" y="5976938"/>
            <a:ext cx="6611937" cy="1587"/>
          </a:xfrm>
          <a:prstGeom prst="rect">
            <a:avLst/>
          </a:prstGeom>
          <a:noFill/>
          <a:ln w="9525">
            <a:noFill/>
            <a:miter lim="800000"/>
            <a:headEnd/>
            <a:tailEnd/>
          </a:ln>
        </p:spPr>
        <p:txBody>
          <a:bodyPr lIns="0" tIns="0" rIns="0" bIns="0">
            <a:spAutoFit/>
          </a:bodyPr>
          <a:lstStyle/>
          <a:p>
            <a:pP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100" b="1">
                <a:solidFill>
                  <a:srgbClr val="000000"/>
                </a:solidFill>
                <a:latin typeface="Arial" charset="0"/>
              </a:rPr>
              <a:t>Cook, N. R et al. BMJ 2007;334:885</a:t>
            </a:r>
          </a:p>
        </p:txBody>
      </p:sp>
      <p:sp>
        <p:nvSpPr>
          <p:cNvPr id="69638" name="Text Box 6"/>
          <p:cNvSpPr txBox="1">
            <a:spLocks noChangeArrowheads="1"/>
          </p:cNvSpPr>
          <p:nvPr/>
        </p:nvSpPr>
        <p:spPr bwMode="auto">
          <a:xfrm>
            <a:off x="163513" y="163513"/>
            <a:ext cx="8816975" cy="652462"/>
          </a:xfrm>
          <a:prstGeom prst="rect">
            <a:avLst/>
          </a:prstGeom>
          <a:noFill/>
          <a:ln w="9525">
            <a:noFill/>
            <a:miter lim="800000"/>
            <a:headEnd/>
            <a:tailEnd/>
          </a:ln>
        </p:spPr>
        <p:txBody>
          <a:bodyPr lIns="0" tIns="0" rIns="0" bIns="0" anchor="ctr" anchorCtr="1">
            <a:spAutoFit/>
          </a:bodyPr>
          <a:lstStyle/>
          <a:p>
            <a:pPr algn="ct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500" b="1">
                <a:solidFill>
                  <a:srgbClr val="000000"/>
                </a:solidFill>
                <a:latin typeface="Arial" charset="0"/>
              </a:rPr>
              <a:t>Fig 2 Cumulative incidence of cardiovascular disease (CVD) by sodium intervention group in TOHP I and II, adjusted for age, sex, and clinic</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cstate="print"/>
          <a:srcRect/>
          <a:stretch>
            <a:fillRect/>
          </a:stretch>
        </p:blipFill>
        <p:spPr bwMode="auto">
          <a:xfrm>
            <a:off x="7970838" y="6224588"/>
            <a:ext cx="1062037" cy="517525"/>
          </a:xfrm>
          <a:prstGeom prst="rect">
            <a:avLst/>
          </a:prstGeom>
          <a:noFill/>
          <a:ln w="9525">
            <a:noFill/>
            <a:miter lim="800000"/>
            <a:headEnd/>
            <a:tailEnd/>
          </a:ln>
        </p:spPr>
      </p:pic>
      <p:pic>
        <p:nvPicPr>
          <p:cNvPr id="70659" name="Picture 3"/>
          <p:cNvPicPr>
            <a:picLocks noChangeAspect="1" noChangeArrowheads="1"/>
          </p:cNvPicPr>
          <p:nvPr/>
        </p:nvPicPr>
        <p:blipFill>
          <a:blip r:embed="rId4" cstate="print"/>
          <a:srcRect/>
          <a:stretch>
            <a:fillRect/>
          </a:stretch>
        </p:blipFill>
        <p:spPr bwMode="auto">
          <a:xfrm>
            <a:off x="2609850" y="979488"/>
            <a:ext cx="3924300" cy="4899025"/>
          </a:xfrm>
          <a:prstGeom prst="rect">
            <a:avLst/>
          </a:prstGeom>
          <a:noFill/>
          <a:ln w="9525">
            <a:noFill/>
            <a:miter lim="800000"/>
            <a:headEnd/>
            <a:tailEnd/>
          </a:ln>
        </p:spPr>
      </p:pic>
      <p:sp>
        <p:nvSpPr>
          <p:cNvPr id="70660" name="Text Box 4"/>
          <p:cNvSpPr txBox="1">
            <a:spLocks noChangeArrowheads="1"/>
          </p:cNvSpPr>
          <p:nvPr/>
        </p:nvSpPr>
        <p:spPr bwMode="auto">
          <a:xfrm>
            <a:off x="163513" y="6694488"/>
            <a:ext cx="8816975" cy="109537"/>
          </a:xfrm>
          <a:prstGeom prst="rect">
            <a:avLst/>
          </a:prstGeom>
          <a:noFill/>
          <a:ln w="9525">
            <a:noFill/>
            <a:miter lim="800000"/>
            <a:headEnd/>
            <a:tailEnd/>
          </a:ln>
        </p:spPr>
        <p:txBody>
          <a:bodyPr lIns="0" tIns="0" rIns="0" bIns="0">
            <a:spAutoFit/>
          </a:bodyPr>
          <a:lstStyle/>
          <a:p>
            <a:pP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700">
                <a:solidFill>
                  <a:srgbClr val="000000"/>
                </a:solidFill>
                <a:latin typeface="Arial" charset="0"/>
              </a:rPr>
              <a:t>Copyright ©2007 BMJ Publishing Group Ltd.</a:t>
            </a:r>
          </a:p>
        </p:txBody>
      </p:sp>
      <p:sp>
        <p:nvSpPr>
          <p:cNvPr id="70661" name="Text Box 5"/>
          <p:cNvSpPr txBox="1">
            <a:spLocks noChangeArrowheads="1"/>
          </p:cNvSpPr>
          <p:nvPr/>
        </p:nvSpPr>
        <p:spPr bwMode="auto">
          <a:xfrm>
            <a:off x="2609850" y="5976938"/>
            <a:ext cx="6611938" cy="1587"/>
          </a:xfrm>
          <a:prstGeom prst="rect">
            <a:avLst/>
          </a:prstGeom>
          <a:noFill/>
          <a:ln w="9525">
            <a:noFill/>
            <a:miter lim="800000"/>
            <a:headEnd/>
            <a:tailEnd/>
          </a:ln>
        </p:spPr>
        <p:txBody>
          <a:bodyPr lIns="0" tIns="0" rIns="0" bIns="0">
            <a:spAutoFit/>
          </a:bodyPr>
          <a:lstStyle/>
          <a:p>
            <a:pP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100" b="1">
                <a:solidFill>
                  <a:srgbClr val="000000"/>
                </a:solidFill>
                <a:latin typeface="Arial" charset="0"/>
              </a:rPr>
              <a:t>Cook, N. R et al. BMJ 2007;334:885</a:t>
            </a:r>
          </a:p>
        </p:txBody>
      </p:sp>
      <p:sp>
        <p:nvSpPr>
          <p:cNvPr id="70662" name="Text Box 6"/>
          <p:cNvSpPr txBox="1">
            <a:spLocks noChangeArrowheads="1"/>
          </p:cNvSpPr>
          <p:nvPr/>
        </p:nvSpPr>
        <p:spPr bwMode="auto">
          <a:xfrm>
            <a:off x="163513" y="163513"/>
            <a:ext cx="8816975" cy="652462"/>
          </a:xfrm>
          <a:prstGeom prst="rect">
            <a:avLst/>
          </a:prstGeom>
          <a:noFill/>
          <a:ln w="9525">
            <a:noFill/>
            <a:miter lim="800000"/>
            <a:headEnd/>
            <a:tailEnd/>
          </a:ln>
        </p:spPr>
        <p:txBody>
          <a:bodyPr lIns="0" tIns="0" rIns="0" bIns="0" anchor="ctr" anchorCtr="1">
            <a:spAutoFit/>
          </a:bodyPr>
          <a:lstStyle/>
          <a:p>
            <a:pPr algn="ctr" defTabSz="828675" eaLnBrk="1">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1500" b="1">
                <a:solidFill>
                  <a:srgbClr val="000000"/>
                </a:solidFill>
                <a:latin typeface="Arial" charset="0"/>
              </a:rPr>
              <a:t>Fig 3 Total mortality by sodium intervention group in TOHP I and II, adjusted for age, sex, and clinic</a:t>
            </a: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Rand Study</a:t>
            </a:r>
            <a:endParaRPr lang="en-US" dirty="0"/>
          </a:p>
        </p:txBody>
      </p:sp>
      <p:sp>
        <p:nvSpPr>
          <p:cNvPr id="3" name="Content Placeholder 2"/>
          <p:cNvSpPr>
            <a:spLocks noGrp="1"/>
          </p:cNvSpPr>
          <p:nvPr>
            <p:ph idx="1"/>
          </p:nvPr>
        </p:nvSpPr>
        <p:spPr/>
        <p:txBody>
          <a:bodyPr/>
          <a:lstStyle/>
          <a:p>
            <a:r>
              <a:rPr lang="en-US" dirty="0"/>
              <a:t>Reducing average population sodium intake to 2300 mg per day, the recommended maximum for adults, may reduce cases of hypertension by 11 million, save $18 billion health care dollars, and gain 312,000 QALYs that are worth $32 billion annually</a:t>
            </a:r>
            <a:r>
              <a:rPr lang="en-US" dirty="0" smtClean="0"/>
              <a:t>.</a:t>
            </a:r>
          </a:p>
          <a:p>
            <a:pPr algn="r"/>
            <a:r>
              <a:rPr lang="en-US" sz="1600" dirty="0"/>
              <a:t>Am J Health </a:t>
            </a:r>
            <a:r>
              <a:rPr lang="en-US" sz="1600" dirty="0" err="1"/>
              <a:t>Promot</a:t>
            </a:r>
            <a:r>
              <a:rPr lang="en-US" sz="1600" dirty="0"/>
              <a:t>. 2009 Sep-Oct;24(1):49-57</a:t>
            </a:r>
          </a:p>
        </p:txBody>
      </p:sp>
    </p:spTree>
    <p:extLst>
      <p:ext uri="{BB962C8B-B14F-4D97-AF65-F5344CB8AC3E}">
        <p14:creationId xmlns:p14="http://schemas.microsoft.com/office/powerpoint/2010/main" val="12811340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b="1" smtClean="0"/>
              <a:t>Sodium Guidelines Set by the FDA</a:t>
            </a:r>
            <a:r>
              <a:rPr lang="en-US" sz="4000" smtClean="0"/>
              <a:t> </a:t>
            </a:r>
          </a:p>
        </p:txBody>
      </p:sp>
      <p:sp>
        <p:nvSpPr>
          <p:cNvPr id="71683" name="Rectangle 3"/>
          <p:cNvSpPr>
            <a:spLocks noGrp="1" noChangeArrowheads="1"/>
          </p:cNvSpPr>
          <p:nvPr>
            <p:ph type="body" idx="1"/>
          </p:nvPr>
        </p:nvSpPr>
        <p:spPr/>
        <p:txBody>
          <a:bodyPr/>
          <a:lstStyle/>
          <a:p>
            <a:pPr>
              <a:lnSpc>
                <a:spcPct val="90000"/>
              </a:lnSpc>
            </a:pPr>
            <a:r>
              <a:rPr lang="en-US" sz="2400" smtClean="0"/>
              <a:t>Sodium-free -- less than 5 milligrams of sodium per serving </a:t>
            </a:r>
          </a:p>
          <a:p>
            <a:pPr>
              <a:lnSpc>
                <a:spcPct val="90000"/>
              </a:lnSpc>
            </a:pPr>
            <a:r>
              <a:rPr lang="en-US" sz="2400" smtClean="0"/>
              <a:t>Very low-sodium -- 35 milligrams or less per serving </a:t>
            </a:r>
          </a:p>
          <a:p>
            <a:pPr>
              <a:lnSpc>
                <a:spcPct val="90000"/>
              </a:lnSpc>
            </a:pPr>
            <a:r>
              <a:rPr lang="en-US" sz="2400" smtClean="0"/>
              <a:t>Low-sodium -- 140 milligrams or less per serving </a:t>
            </a:r>
          </a:p>
          <a:p>
            <a:pPr>
              <a:lnSpc>
                <a:spcPct val="90000"/>
              </a:lnSpc>
            </a:pPr>
            <a:r>
              <a:rPr lang="en-US" sz="2400" smtClean="0"/>
              <a:t>Reduced sodium --  usual sodium level is reduced by 25% </a:t>
            </a:r>
          </a:p>
          <a:p>
            <a:pPr>
              <a:lnSpc>
                <a:spcPct val="90000"/>
              </a:lnSpc>
            </a:pPr>
            <a:r>
              <a:rPr lang="en-US" sz="2400" smtClean="0"/>
              <a:t>Unsalted, no salt added or without added salt -- made without the salt that's normally used, but still contains the sodium that's a natural part of the food itself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Stroke Rate by state </a:t>
            </a:r>
            <a:r>
              <a:rPr lang="en-US" sz="3600" smtClean="0"/>
              <a:t>(per 100,000)</a:t>
            </a:r>
          </a:p>
        </p:txBody>
      </p:sp>
      <p:sp>
        <p:nvSpPr>
          <p:cNvPr id="11267" name="Rectangle 3"/>
          <p:cNvSpPr>
            <a:spLocks noGrp="1" noChangeArrowheads="1"/>
          </p:cNvSpPr>
          <p:nvPr>
            <p:ph type="body" sz="half" idx="1"/>
          </p:nvPr>
        </p:nvSpPr>
        <p:spPr>
          <a:xfrm>
            <a:off x="457200" y="1905000"/>
            <a:ext cx="4038600" cy="4114800"/>
          </a:xfrm>
        </p:spPr>
        <p:txBody>
          <a:bodyPr/>
          <a:lstStyle/>
          <a:p>
            <a:pPr>
              <a:lnSpc>
                <a:spcPct val="90000"/>
              </a:lnSpc>
            </a:pPr>
            <a:r>
              <a:rPr lang="en-US" sz="2000" smtClean="0"/>
              <a:t>rank	state	stroke rate</a:t>
            </a:r>
          </a:p>
          <a:p>
            <a:pPr>
              <a:lnSpc>
                <a:spcPct val="90000"/>
              </a:lnSpc>
            </a:pPr>
            <a:r>
              <a:rPr lang="en-US" sz="2000" smtClean="0"/>
              <a:t>1 	South Carolina 	81.4</a:t>
            </a:r>
          </a:p>
          <a:p>
            <a:pPr>
              <a:lnSpc>
                <a:spcPct val="90000"/>
              </a:lnSpc>
            </a:pPr>
            <a:r>
              <a:rPr lang="en-US" sz="2000" smtClean="0"/>
              <a:t>2 	North Carolina 	78.5</a:t>
            </a:r>
          </a:p>
          <a:p>
            <a:pPr>
              <a:lnSpc>
                <a:spcPct val="90000"/>
              </a:lnSpc>
            </a:pPr>
            <a:r>
              <a:rPr lang="en-US" sz="2000" smtClean="0"/>
              <a:t>2 	Tennessee 	78.5</a:t>
            </a:r>
          </a:p>
          <a:p>
            <a:pPr>
              <a:lnSpc>
                <a:spcPct val="90000"/>
              </a:lnSpc>
            </a:pPr>
            <a:r>
              <a:rPr lang="en-US" sz="2000" smtClean="0"/>
              <a:t>4 	Arkansas 	77.2</a:t>
            </a:r>
          </a:p>
          <a:p>
            <a:pPr>
              <a:lnSpc>
                <a:spcPct val="90000"/>
              </a:lnSpc>
            </a:pPr>
            <a:r>
              <a:rPr lang="en-US" sz="2000" smtClean="0"/>
              <a:t>5 	Georgia 		74.8</a:t>
            </a:r>
          </a:p>
          <a:p>
            <a:pPr>
              <a:lnSpc>
                <a:spcPct val="90000"/>
              </a:lnSpc>
            </a:pPr>
            <a:r>
              <a:rPr lang="en-US" sz="2000" smtClean="0"/>
              <a:t>6 	Mississippi 	74</a:t>
            </a:r>
          </a:p>
          <a:p>
            <a:pPr>
              <a:lnSpc>
                <a:spcPct val="90000"/>
              </a:lnSpc>
            </a:pPr>
            <a:r>
              <a:rPr lang="en-US" sz="2000" smtClean="0"/>
              <a:t>7 	Oregon 		71.6</a:t>
            </a:r>
          </a:p>
          <a:p>
            <a:pPr>
              <a:lnSpc>
                <a:spcPct val="90000"/>
              </a:lnSpc>
            </a:pPr>
            <a:r>
              <a:rPr lang="en-US" sz="2000" smtClean="0"/>
              <a:t>8 	Alabama 	71.5</a:t>
            </a:r>
          </a:p>
          <a:p>
            <a:pPr>
              <a:lnSpc>
                <a:spcPct val="90000"/>
              </a:lnSpc>
            </a:pPr>
            <a:r>
              <a:rPr lang="en-US" sz="2000" smtClean="0"/>
              <a:t>8 	Indiana 		71.5</a:t>
            </a:r>
          </a:p>
          <a:p>
            <a:pPr>
              <a:lnSpc>
                <a:spcPct val="90000"/>
              </a:lnSpc>
            </a:pPr>
            <a:r>
              <a:rPr lang="en-US" sz="2000" smtClean="0"/>
              <a:t>10 	Oklahoma 	69.5</a:t>
            </a:r>
          </a:p>
          <a:p>
            <a:pPr>
              <a:lnSpc>
                <a:spcPct val="90000"/>
              </a:lnSpc>
            </a:pPr>
            <a:r>
              <a:rPr lang="en-US" sz="2000" smtClean="0"/>
              <a:t>11 	Washington 	68.7</a:t>
            </a:r>
          </a:p>
          <a:p>
            <a:pPr>
              <a:lnSpc>
                <a:spcPct val="90000"/>
              </a:lnSpc>
            </a:pPr>
            <a:endParaRPr lang="en-US" sz="2000" smtClean="0"/>
          </a:p>
        </p:txBody>
      </p:sp>
      <p:sp>
        <p:nvSpPr>
          <p:cNvPr id="11268" name="Rectangle 4"/>
          <p:cNvSpPr>
            <a:spLocks noGrp="1" noChangeArrowheads="1"/>
          </p:cNvSpPr>
          <p:nvPr>
            <p:ph type="body" sz="half" idx="2"/>
          </p:nvPr>
        </p:nvSpPr>
        <p:spPr/>
        <p:txBody>
          <a:bodyPr/>
          <a:lstStyle/>
          <a:p>
            <a:r>
              <a:rPr lang="en-US" sz="2000" smtClean="0"/>
              <a:t>41 	North Dakota 	55.5</a:t>
            </a:r>
          </a:p>
          <a:p>
            <a:r>
              <a:rPr lang="en-US" sz="2000" smtClean="0"/>
              <a:t>42 	Vermont 	54.9</a:t>
            </a:r>
          </a:p>
          <a:p>
            <a:r>
              <a:rPr lang="en-US" sz="2000" smtClean="0"/>
              <a:t>43 	Arizona 		53.8</a:t>
            </a:r>
          </a:p>
          <a:p>
            <a:r>
              <a:rPr lang="en-US" sz="2000" smtClean="0"/>
              <a:t>44 	Massachusetts 	51.5</a:t>
            </a:r>
          </a:p>
          <a:p>
            <a:r>
              <a:rPr lang="en-US" sz="2000" smtClean="0"/>
              <a:t>45 	Connecticut 	51.4</a:t>
            </a:r>
          </a:p>
          <a:p>
            <a:r>
              <a:rPr lang="en-US" sz="2000" smtClean="0"/>
              <a:t>46 	New Mexico 	50.6</a:t>
            </a:r>
          </a:p>
          <a:p>
            <a:r>
              <a:rPr lang="en-US" sz="2000" smtClean="0"/>
              <a:t>47 	Florida 		49.6</a:t>
            </a:r>
          </a:p>
          <a:p>
            <a:r>
              <a:rPr lang="en-US" sz="2000" smtClean="0"/>
              <a:t>48 	New Jersey 	49</a:t>
            </a:r>
          </a:p>
          <a:p>
            <a:r>
              <a:rPr lang="en-US" sz="2000" smtClean="0"/>
              <a:t>49 	Rhode Island 	45.6</a:t>
            </a:r>
          </a:p>
          <a:p>
            <a:r>
              <a:rPr lang="en-US" sz="2000" smtClean="0"/>
              <a:t>50 	DColumbia 	44.4</a:t>
            </a:r>
          </a:p>
          <a:p>
            <a:r>
              <a:rPr lang="en-US" sz="2000" smtClean="0"/>
              <a:t>51 	New York 	40.9</a:t>
            </a:r>
          </a:p>
          <a:p>
            <a:endParaRPr lang="en-US" sz="24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Healthy Food</a:t>
            </a:r>
          </a:p>
        </p:txBody>
      </p:sp>
      <p:sp>
        <p:nvSpPr>
          <p:cNvPr id="72707" name="Rectangle 3"/>
          <p:cNvSpPr>
            <a:spLocks noGrp="1" noChangeArrowheads="1"/>
          </p:cNvSpPr>
          <p:nvPr>
            <p:ph type="body" idx="1"/>
          </p:nvPr>
        </p:nvSpPr>
        <p:spPr/>
        <p:txBody>
          <a:bodyPr/>
          <a:lstStyle/>
          <a:p>
            <a:r>
              <a:rPr lang="en-US" smtClean="0"/>
              <a:t>T he FDA and USDA state that a food that has the claim "healthy" must not exceed </a:t>
            </a:r>
            <a:r>
              <a:rPr lang="en-US" b="1" smtClean="0"/>
              <a:t>360 mg sodium</a:t>
            </a:r>
            <a:r>
              <a:rPr lang="en-US" smtClean="0"/>
              <a:t> per reference amount. "Meal type" products must not exceed 480 mg sodium per reference amount.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Dietary Guidelines for Americans </a:t>
            </a:r>
          </a:p>
        </p:txBody>
      </p:sp>
      <p:sp>
        <p:nvSpPr>
          <p:cNvPr id="73731" name="Rectangle 3"/>
          <p:cNvSpPr>
            <a:spLocks noGrp="1" noChangeArrowheads="1"/>
          </p:cNvSpPr>
          <p:nvPr>
            <p:ph sz="half" idx="1"/>
          </p:nvPr>
        </p:nvSpPr>
        <p:spPr/>
        <p:txBody>
          <a:bodyPr/>
          <a:lstStyle/>
          <a:p>
            <a:r>
              <a:rPr lang="en-US" dirty="0" smtClean="0"/>
              <a:t>Nearly all Americans consume substantially more salt than is recommended. </a:t>
            </a:r>
          </a:p>
          <a:p>
            <a:r>
              <a:rPr lang="en-US" dirty="0" smtClean="0"/>
              <a:t>The general goal is for adults to consume </a:t>
            </a:r>
            <a:r>
              <a:rPr lang="en-US" i="1" dirty="0" smtClean="0"/>
              <a:t>less than</a:t>
            </a:r>
            <a:r>
              <a:rPr lang="en-US" dirty="0" smtClean="0"/>
              <a:t> 2300 mg of sodium per day.</a:t>
            </a:r>
            <a:br>
              <a:rPr lang="en-US" dirty="0" smtClean="0"/>
            </a:br>
            <a:endParaRPr lang="en-US" dirty="0" smtClean="0"/>
          </a:p>
        </p:txBody>
      </p:sp>
      <p:sp>
        <p:nvSpPr>
          <p:cNvPr id="2" name="Content Placeholder 1"/>
          <p:cNvSpPr>
            <a:spLocks noGrp="1"/>
          </p:cNvSpPr>
          <p:nvPr>
            <p:ph sz="half" idx="2"/>
          </p:nvPr>
        </p:nvSpPr>
        <p:spPr/>
        <p:txBody>
          <a:bodyPr/>
          <a:lstStyle/>
          <a:p>
            <a:r>
              <a:rPr lang="en-US" dirty="0"/>
              <a:t>People who should limit their sodium to 1,500 mg a day are:</a:t>
            </a:r>
          </a:p>
          <a:p>
            <a:pPr lvl="1"/>
            <a:r>
              <a:rPr lang="en-US" dirty="0"/>
              <a:t>People who are 51 years or older</a:t>
            </a:r>
          </a:p>
          <a:p>
            <a:pPr lvl="1"/>
            <a:r>
              <a:rPr lang="en-US" dirty="0"/>
              <a:t>African Americans</a:t>
            </a:r>
          </a:p>
          <a:p>
            <a:pPr lvl="1"/>
            <a:r>
              <a:rPr lang="en-US" dirty="0"/>
              <a:t>People with high blood pressure</a:t>
            </a:r>
          </a:p>
          <a:p>
            <a:pPr lvl="1"/>
            <a:r>
              <a:rPr lang="en-US" dirty="0"/>
              <a:t>People with diabetes</a:t>
            </a:r>
          </a:p>
          <a:p>
            <a:pPr lvl="1"/>
            <a:r>
              <a:rPr lang="en-US" dirty="0"/>
              <a:t>People with chronic kidney disease</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486400"/>
            <a:ext cx="7772400" cy="1143000"/>
          </a:xfrm>
        </p:spPr>
        <p:txBody>
          <a:bodyPr/>
          <a:lstStyle/>
          <a:p>
            <a:r>
              <a:rPr lang="en-US" sz="1800" dirty="0"/>
              <a:t>Source: Mattes, RD, Donnelly, D. Relative contributions of dietary sodium sources. </a:t>
            </a:r>
            <a:r>
              <a:rPr lang="en-US" sz="1800" i="1" dirty="0"/>
              <a:t>Journal of the American College of Nutrition</a:t>
            </a:r>
            <a:r>
              <a:rPr lang="en-US" sz="1800" dirty="0"/>
              <a:t>. 1991 Aug;10(4):383-393.</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609600"/>
            <a:ext cx="7624050" cy="5032542"/>
          </a:xfrm>
        </p:spPr>
      </p:pic>
    </p:spTree>
    <p:extLst>
      <p:ext uri="{BB962C8B-B14F-4D97-AF65-F5344CB8AC3E}">
        <p14:creationId xmlns:p14="http://schemas.microsoft.com/office/powerpoint/2010/main" val="35532045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000" smtClean="0"/>
              <a:t>The Institute of Medicine, part of the National Academy of Sciences </a:t>
            </a:r>
          </a:p>
        </p:txBody>
      </p:sp>
      <p:sp>
        <p:nvSpPr>
          <p:cNvPr id="74755" name="Rectangle 3"/>
          <p:cNvSpPr>
            <a:spLocks noGrp="1" noChangeArrowheads="1"/>
          </p:cNvSpPr>
          <p:nvPr>
            <p:ph type="body" idx="1"/>
          </p:nvPr>
        </p:nvSpPr>
        <p:spPr/>
        <p:txBody>
          <a:bodyPr/>
          <a:lstStyle/>
          <a:p>
            <a:pPr>
              <a:lnSpc>
                <a:spcPct val="90000"/>
              </a:lnSpc>
            </a:pPr>
            <a:r>
              <a:rPr lang="en-US" sz="2800" dirty="0" smtClean="0"/>
              <a:t>The report set the maximum intake per day at 2300 milligrams but recommended not exceeding 1500 milligrams. </a:t>
            </a:r>
          </a:p>
          <a:p>
            <a:pPr>
              <a:lnSpc>
                <a:spcPct val="90000"/>
              </a:lnSpc>
            </a:pPr>
            <a:r>
              <a:rPr lang="en-US" sz="2800" dirty="0" smtClean="0"/>
              <a:t>"A typical person needs between 1,000 to 1,500 milligrams per day; the new recommendations are right on point," said Edward </a:t>
            </a:r>
            <a:r>
              <a:rPr lang="en-US" sz="2800" dirty="0" err="1" smtClean="0"/>
              <a:t>Rosick</a:t>
            </a:r>
            <a:r>
              <a:rPr lang="en-US" sz="2800" dirty="0" smtClean="0"/>
              <a:t>, University Health Services physician. "However, most people are eating 5,000 to 7,000 milligrams per day, and if they are eating fast food, the number is probably higher."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8307152"/>
              </p:ext>
            </p:extLst>
          </p:nvPr>
        </p:nvGraphicFramePr>
        <p:xfrm>
          <a:off x="685800" y="2054537"/>
          <a:ext cx="7772400" cy="3815726"/>
        </p:xfrm>
        <a:graphic>
          <a:graphicData uri="http://schemas.openxmlformats.org/drawingml/2006/table">
            <a:tbl>
              <a:tblPr/>
              <a:tblGrid>
                <a:gridCol w="7772400"/>
              </a:tblGrid>
              <a:tr h="0">
                <a:tc>
                  <a:txBody>
                    <a:bodyPr/>
                    <a:lstStyle/>
                    <a:p>
                      <a:pPr algn="ctr"/>
                      <a:r>
                        <a:rPr lang="en-US" dirty="0">
                          <a:solidFill>
                            <a:schemeClr val="bg1"/>
                          </a:solidFill>
                          <a:effectLst/>
                        </a:rPr>
                        <a:t>Top Sources of Sodium</a:t>
                      </a:r>
                      <a:br>
                        <a:rPr lang="en-US" dirty="0">
                          <a:solidFill>
                            <a:schemeClr val="bg1"/>
                          </a:solidFill>
                          <a:effectLst/>
                        </a:rPr>
                      </a:br>
                      <a:r>
                        <a:rPr lang="en-US" dirty="0">
                          <a:solidFill>
                            <a:schemeClr val="bg1"/>
                          </a:solidFill>
                          <a:effectLst/>
                        </a:rPr>
                        <a:t>in the Diet</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C33"/>
                    </a:solidFill>
                  </a:tcPr>
                </a:tc>
              </a:tr>
              <a:tr h="0">
                <a:tc>
                  <a:txBody>
                    <a:bodyPr/>
                    <a:lstStyle/>
                    <a:p>
                      <a:r>
                        <a:rPr lang="en-US">
                          <a:solidFill>
                            <a:schemeClr val="bg1"/>
                          </a:solidFill>
                          <a:effectLst/>
                        </a:rPr>
                        <a:t>Breads and rolls</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a:solidFill>
                            <a:schemeClr val="bg1"/>
                          </a:solidFill>
                          <a:effectLst/>
                        </a:rPr>
                        <a:t>Cold cuts and cured meats</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a:solidFill>
                            <a:schemeClr val="bg1"/>
                          </a:solidFill>
                          <a:effectLst/>
                        </a:rPr>
                        <a:t>Pizza</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dirty="0">
                          <a:solidFill>
                            <a:schemeClr val="bg1"/>
                          </a:solidFill>
                          <a:effectLst/>
                        </a:rPr>
                        <a:t>Poultry</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a:solidFill>
                            <a:schemeClr val="bg1"/>
                          </a:solidFill>
                          <a:effectLst/>
                        </a:rPr>
                        <a:t>Soups</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a:solidFill>
                            <a:schemeClr val="bg1"/>
                          </a:solidFill>
                          <a:effectLst/>
                        </a:rPr>
                        <a:t>Sandwiches</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a:solidFill>
                            <a:schemeClr val="bg1"/>
                          </a:solidFill>
                          <a:effectLst/>
                        </a:rPr>
                        <a:t>Cheese</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a:solidFill>
                            <a:schemeClr val="bg1"/>
                          </a:solidFill>
                          <a:effectLst/>
                        </a:rPr>
                        <a:t>Pasta dishes</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a:solidFill>
                            <a:schemeClr val="bg1"/>
                          </a:solidFill>
                          <a:effectLst/>
                        </a:rPr>
                        <a:t>Meat dishes</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0">
                <a:tc>
                  <a:txBody>
                    <a:bodyPr/>
                    <a:lstStyle/>
                    <a:p>
                      <a:r>
                        <a:rPr lang="en-US" dirty="0">
                          <a:solidFill>
                            <a:schemeClr val="bg1"/>
                          </a:solidFill>
                          <a:effectLst/>
                        </a:rPr>
                        <a:t>Snacks</a:t>
                      </a:r>
                    </a:p>
                  </a:txBody>
                  <a:tcPr marL="23813" marR="23813" marT="23813" marB="2381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423130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Next Paper</a:t>
            </a:r>
          </a:p>
        </p:txBody>
      </p:sp>
      <p:sp>
        <p:nvSpPr>
          <p:cNvPr id="75779" name="Rectangle 3"/>
          <p:cNvSpPr>
            <a:spLocks noGrp="1" noChangeArrowheads="1"/>
          </p:cNvSpPr>
          <p:nvPr>
            <p:ph type="body" idx="1"/>
          </p:nvPr>
        </p:nvSpPr>
        <p:spPr/>
        <p:txBody>
          <a:bodyPr/>
          <a:lstStyle/>
          <a:p>
            <a:r>
              <a:rPr lang="en-US" dirty="0" smtClean="0"/>
              <a:t>Calculate the sodium you consume in one day. </a:t>
            </a:r>
          </a:p>
          <a:p>
            <a:pPr lvl="1"/>
            <a:r>
              <a:rPr lang="en-US" dirty="0" smtClean="0"/>
              <a:t>List everything you eat</a:t>
            </a:r>
          </a:p>
          <a:p>
            <a:pPr lvl="1"/>
            <a:r>
              <a:rPr lang="en-US" dirty="0" smtClean="0"/>
              <a:t>Estimate serving size</a:t>
            </a:r>
          </a:p>
          <a:p>
            <a:pPr lvl="1"/>
            <a:r>
              <a:rPr lang="en-US" dirty="0" smtClean="0"/>
              <a:t>Look up sodium content</a:t>
            </a:r>
          </a:p>
          <a:p>
            <a:pPr lvl="1"/>
            <a:r>
              <a:rPr lang="en-US" dirty="0" smtClean="0"/>
              <a:t>Add to get the total sodium consumed</a:t>
            </a:r>
          </a:p>
          <a:p>
            <a:pPr lvl="1"/>
            <a:r>
              <a:rPr lang="en-US" dirty="0" smtClean="0"/>
              <a:t>Due Sunday October 16 at midnight. </a:t>
            </a:r>
          </a:p>
          <a:p>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Fast food and sodium</a:t>
            </a:r>
          </a:p>
        </p:txBody>
      </p:sp>
      <p:sp>
        <p:nvSpPr>
          <p:cNvPr id="76803" name="Rectangle 3"/>
          <p:cNvSpPr>
            <a:spLocks noGrp="1" noChangeArrowheads="1"/>
          </p:cNvSpPr>
          <p:nvPr>
            <p:ph type="body" idx="1"/>
          </p:nvPr>
        </p:nvSpPr>
        <p:spPr/>
        <p:txBody>
          <a:bodyPr/>
          <a:lstStyle/>
          <a:p>
            <a:r>
              <a:rPr lang="en-US" smtClean="0"/>
              <a:t>Popular restaurants</a:t>
            </a:r>
          </a:p>
          <a:p>
            <a:r>
              <a:rPr lang="en-US" smtClean="0">
                <a:hlinkClick r:id="rId3"/>
              </a:rPr>
              <a:t>http://www.nutritiondata.com/index.html</a:t>
            </a:r>
            <a:endParaRPr lang="en-US" smtClean="0"/>
          </a:p>
          <a:p>
            <a:r>
              <a:rPr lang="en-US" smtClean="0"/>
              <a:t>Sodexho</a:t>
            </a:r>
          </a:p>
          <a:p>
            <a:r>
              <a:rPr lang="en-US" smtClean="0">
                <a:hlinkClick r:id="rId4"/>
              </a:rPr>
              <a:t>http://www.balancemindbodysoul.com/nutritioncalc.html</a:t>
            </a:r>
            <a:endParaRPr lang="en-US" smtClean="0"/>
          </a:p>
          <a:p>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That is it; I will not consider sodium because, I will never be able to eat out again! </a:t>
            </a:r>
            <a:r>
              <a:rPr lang="en-US" dirty="0" smtClean="0"/>
              <a:t>–</a:t>
            </a:r>
            <a:r>
              <a:rPr lang="en-US" smtClean="0"/>
              <a:t>Camille Psy314, Fall 2014</a:t>
            </a:r>
            <a:endParaRPr lang="en-US"/>
          </a:p>
        </p:txBody>
      </p:sp>
    </p:spTree>
    <p:extLst>
      <p:ext uri="{BB962C8B-B14F-4D97-AF65-F5344CB8AC3E}">
        <p14:creationId xmlns:p14="http://schemas.microsoft.com/office/powerpoint/2010/main" val="2385955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77827"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77828" name="Rectangle 4"/>
          <p:cNvSpPr>
            <a:spLocks noGrp="1" noChangeArrowheads="1"/>
          </p:cNvSpPr>
          <p:nvPr>
            <p:ph type="title"/>
          </p:nvPr>
        </p:nvSpPr>
        <p:spPr>
          <a:noFill/>
        </p:spPr>
        <p:txBody>
          <a:bodyPr/>
          <a:lstStyle/>
          <a:p>
            <a:r>
              <a:rPr lang="en-US" smtClean="0"/>
              <a:t>Serum Cholesterol Level</a:t>
            </a:r>
          </a:p>
        </p:txBody>
      </p:sp>
      <p:sp>
        <p:nvSpPr>
          <p:cNvPr id="77829" name="Rectangle 5"/>
          <p:cNvSpPr>
            <a:spLocks noGrp="1" noChangeArrowheads="1"/>
          </p:cNvSpPr>
          <p:nvPr>
            <p:ph type="body" idx="1"/>
          </p:nvPr>
        </p:nvSpPr>
        <p:spPr>
          <a:noFill/>
        </p:spPr>
        <p:txBody>
          <a:bodyPr/>
          <a:lstStyle/>
          <a:p>
            <a:r>
              <a:rPr lang="en-US" smtClean="0"/>
              <a:t>Cholesterol -waxy substance essential for life</a:t>
            </a:r>
          </a:p>
          <a:p>
            <a:r>
              <a:rPr lang="en-US" smtClean="0"/>
              <a:t>Comes form diet but is also manufactured in the body</a:t>
            </a:r>
          </a:p>
          <a:p>
            <a:r>
              <a:rPr lang="en-US" smtClean="0"/>
              <a:t>Serum cholesterol measures blood cholesterol. </a:t>
            </a:r>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78851"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78852" name="Rectangle 4"/>
          <p:cNvSpPr>
            <a:spLocks noGrp="1" noChangeArrowheads="1"/>
          </p:cNvSpPr>
          <p:nvPr>
            <p:ph type="title"/>
          </p:nvPr>
        </p:nvSpPr>
        <p:spPr>
          <a:noFill/>
        </p:spPr>
        <p:txBody>
          <a:bodyPr/>
          <a:lstStyle/>
          <a:p>
            <a:r>
              <a:rPr lang="en-US" smtClean="0"/>
              <a:t>American Heart Assn.</a:t>
            </a:r>
          </a:p>
        </p:txBody>
      </p:sp>
      <p:sp>
        <p:nvSpPr>
          <p:cNvPr id="78853" name="Rectangle 5"/>
          <p:cNvSpPr>
            <a:spLocks noGrp="1" noChangeArrowheads="1"/>
          </p:cNvSpPr>
          <p:nvPr>
            <p:ph type="body" idx="1"/>
          </p:nvPr>
        </p:nvSpPr>
        <p:spPr>
          <a:noFill/>
        </p:spPr>
        <p:txBody>
          <a:bodyPr/>
          <a:lstStyle/>
          <a:p>
            <a:pPr>
              <a:lnSpc>
                <a:spcPct val="90000"/>
              </a:lnSpc>
            </a:pPr>
            <a:r>
              <a:rPr lang="en-US" smtClean="0"/>
              <a:t>If your total blood cholesterol is less than 180, you are in the lowest risk category. </a:t>
            </a:r>
          </a:p>
          <a:p>
            <a:pPr>
              <a:lnSpc>
                <a:spcPct val="90000"/>
              </a:lnSpc>
            </a:pPr>
            <a:r>
              <a:rPr lang="en-US" smtClean="0"/>
              <a:t>240 or higher, you are in the highest risk category. (Note text says 300 but it has changed)</a:t>
            </a:r>
          </a:p>
          <a:p>
            <a:pPr>
              <a:lnSpc>
                <a:spcPct val="90000"/>
              </a:lnSpc>
            </a:pPr>
            <a:r>
              <a:rPr lang="en-US" smtClean="0"/>
              <a:t>High blood cholesterol can be reduced through changes in diet, weight loss if you are overweight, and medication.</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smtClean="0"/>
          </a:p>
        </p:txBody>
      </p:sp>
      <p:sp>
        <p:nvSpPr>
          <p:cNvPr id="12291" name="Rectangle 3"/>
          <p:cNvSpPr>
            <a:spLocks noGrp="1" noChangeArrowheads="1"/>
          </p:cNvSpPr>
          <p:nvPr>
            <p:ph type="body" sz="half" idx="1"/>
          </p:nvPr>
        </p:nvSpPr>
        <p:spPr/>
        <p:txBody>
          <a:bodyPr/>
          <a:lstStyle/>
          <a:p>
            <a:endParaRPr lang="en-US" smtClean="0"/>
          </a:p>
        </p:txBody>
      </p:sp>
      <p:sp>
        <p:nvSpPr>
          <p:cNvPr id="12292" name="Rectangle 4"/>
          <p:cNvSpPr>
            <a:spLocks noGrp="1" noChangeArrowheads="1"/>
          </p:cNvSpPr>
          <p:nvPr>
            <p:ph type="body" sz="half" idx="2"/>
          </p:nvPr>
        </p:nvSpPr>
        <p:spPr/>
        <p:txBody>
          <a:bodyPr/>
          <a:lstStyle/>
          <a:p>
            <a:endParaRPr lang="en-US" smtClean="0"/>
          </a:p>
        </p:txBody>
      </p:sp>
      <p:pic>
        <p:nvPicPr>
          <p:cNvPr id="12293" name="Picture 7"/>
          <p:cNvPicPr>
            <a:picLocks noChangeAspect="1" noChangeArrowheads="1"/>
          </p:cNvPicPr>
          <p:nvPr/>
        </p:nvPicPr>
        <p:blipFill>
          <a:blip r:embed="rId3" cstate="print"/>
          <a:srcRect/>
          <a:stretch>
            <a:fillRect/>
          </a:stretch>
        </p:blipFill>
        <p:spPr bwMode="auto">
          <a:xfrm>
            <a:off x="234950" y="466725"/>
            <a:ext cx="8674100" cy="59309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79875"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79876" name="Rectangle 4"/>
          <p:cNvSpPr>
            <a:spLocks noGrp="1" noChangeArrowheads="1"/>
          </p:cNvSpPr>
          <p:nvPr>
            <p:ph type="title"/>
          </p:nvPr>
        </p:nvSpPr>
        <p:spPr>
          <a:noFill/>
        </p:spPr>
        <p:txBody>
          <a:bodyPr/>
          <a:lstStyle/>
          <a:p>
            <a:r>
              <a:rPr lang="en-US" smtClean="0"/>
              <a:t>Types of cholesterol</a:t>
            </a:r>
          </a:p>
        </p:txBody>
      </p:sp>
      <p:sp>
        <p:nvSpPr>
          <p:cNvPr id="79877" name="Rectangle 5"/>
          <p:cNvSpPr>
            <a:spLocks noGrp="1" noChangeArrowheads="1"/>
          </p:cNvSpPr>
          <p:nvPr>
            <p:ph type="body" idx="1"/>
          </p:nvPr>
        </p:nvSpPr>
        <p:spPr>
          <a:noFill/>
        </p:spPr>
        <p:txBody>
          <a:bodyPr/>
          <a:lstStyle/>
          <a:p>
            <a:r>
              <a:rPr lang="en-US" smtClean="0"/>
              <a:t>Low-density lipoprotein LDL cholesterol positively related to heart disease</a:t>
            </a:r>
          </a:p>
          <a:p>
            <a:r>
              <a:rPr lang="en-US" smtClean="0"/>
              <a:t>High-density lipoprotein HDL is negatively correlated to heart disease.</a:t>
            </a:r>
          </a:p>
          <a:p>
            <a:r>
              <a:rPr lang="en-US" smtClean="0"/>
              <a:t>HDL can actually retrieve cholesterol left by LDL</a:t>
            </a:r>
          </a:p>
          <a:p>
            <a:r>
              <a:rPr lang="en-US" smtClean="0"/>
              <a:t>VDLD cholesterol or triglycerides</a:t>
            </a:r>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80899"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80900" name="Rectangle 4"/>
          <p:cNvSpPr>
            <a:spLocks noGrp="1" noChangeArrowheads="1"/>
          </p:cNvSpPr>
          <p:nvPr>
            <p:ph type="title"/>
          </p:nvPr>
        </p:nvSpPr>
        <p:spPr>
          <a:noFill/>
        </p:spPr>
        <p:txBody>
          <a:bodyPr/>
          <a:lstStyle/>
          <a:p>
            <a:r>
              <a:rPr lang="en-US" smtClean="0"/>
              <a:t>Ratio of LDL to HDL</a:t>
            </a:r>
          </a:p>
        </p:txBody>
      </p:sp>
      <p:sp>
        <p:nvSpPr>
          <p:cNvPr id="80901" name="Rectangle 5"/>
          <p:cNvSpPr>
            <a:spLocks noGrp="1" noChangeArrowheads="1"/>
          </p:cNvSpPr>
          <p:nvPr>
            <p:ph type="body" idx="1"/>
          </p:nvPr>
        </p:nvSpPr>
        <p:spPr>
          <a:noFill/>
        </p:spPr>
        <p:txBody>
          <a:bodyPr/>
          <a:lstStyle/>
          <a:p>
            <a:r>
              <a:rPr lang="en-US" smtClean="0"/>
              <a:t>HDL should be 22% of total for men and 25% of total for women</a:t>
            </a:r>
          </a:p>
          <a:p>
            <a:r>
              <a:rPr lang="en-US" smtClean="0"/>
              <a:t>Ratio now seen as more important predictor than cholesterol level alone. </a:t>
            </a: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81923"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81924" name="Rectangle 4"/>
          <p:cNvSpPr>
            <a:spLocks noGrp="1" noChangeArrowheads="1"/>
          </p:cNvSpPr>
          <p:nvPr>
            <p:ph type="title"/>
          </p:nvPr>
        </p:nvSpPr>
        <p:spPr>
          <a:noFill/>
        </p:spPr>
        <p:txBody>
          <a:bodyPr/>
          <a:lstStyle/>
          <a:p>
            <a:r>
              <a:rPr lang="en-US" smtClean="0"/>
              <a:t>Improving the ratio</a:t>
            </a:r>
          </a:p>
        </p:txBody>
      </p:sp>
      <p:sp>
        <p:nvSpPr>
          <p:cNvPr id="81925" name="Rectangle 5"/>
          <p:cNvSpPr>
            <a:spLocks noGrp="1" noChangeArrowheads="1"/>
          </p:cNvSpPr>
          <p:nvPr>
            <p:ph type="body" idx="1"/>
          </p:nvPr>
        </p:nvSpPr>
        <p:spPr>
          <a:noFill/>
        </p:spPr>
        <p:txBody>
          <a:bodyPr/>
          <a:lstStyle/>
          <a:p>
            <a:r>
              <a:rPr lang="en-US" smtClean="0"/>
              <a:t>Increase HDL</a:t>
            </a:r>
          </a:p>
          <a:p>
            <a:pPr lvl="1">
              <a:buSzPct val="75000"/>
            </a:pPr>
            <a:r>
              <a:rPr lang="en-US" smtClean="0"/>
              <a:t>exercise</a:t>
            </a:r>
          </a:p>
          <a:p>
            <a:pPr lvl="1">
              <a:buSzPct val="75000"/>
            </a:pPr>
            <a:r>
              <a:rPr lang="en-US" smtClean="0"/>
              <a:t>moderate alcohol consumption</a:t>
            </a:r>
          </a:p>
          <a:p>
            <a:r>
              <a:rPr lang="en-US" smtClean="0"/>
              <a:t>Decrease LDL</a:t>
            </a:r>
          </a:p>
          <a:p>
            <a:pPr lvl="1">
              <a:buSzPct val="75000"/>
            </a:pPr>
            <a:r>
              <a:rPr lang="en-US" smtClean="0"/>
              <a:t>Less saturated fat</a:t>
            </a:r>
          </a:p>
          <a:p>
            <a:pPr lvl="1">
              <a:buSzPct val="75000"/>
            </a:pPr>
            <a:r>
              <a:rPr lang="en-US" smtClean="0"/>
              <a:t>More vegetables</a:t>
            </a: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82947"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82948" name="Rectangle 4"/>
          <p:cNvSpPr>
            <a:spLocks noGrp="1" noChangeArrowheads="1"/>
          </p:cNvSpPr>
          <p:nvPr>
            <p:ph type="title"/>
          </p:nvPr>
        </p:nvSpPr>
        <p:spPr>
          <a:noFill/>
        </p:spPr>
        <p:txBody>
          <a:bodyPr/>
          <a:lstStyle/>
          <a:p>
            <a:r>
              <a:rPr lang="en-US" smtClean="0"/>
              <a:t>Behavioral risk factors</a:t>
            </a:r>
          </a:p>
        </p:txBody>
      </p:sp>
      <p:sp>
        <p:nvSpPr>
          <p:cNvPr id="82949" name="Rectangle 5"/>
          <p:cNvSpPr>
            <a:spLocks noGrp="1" noChangeArrowheads="1"/>
          </p:cNvSpPr>
          <p:nvPr>
            <p:ph type="body" idx="1"/>
          </p:nvPr>
        </p:nvSpPr>
        <p:spPr>
          <a:noFill/>
        </p:spPr>
        <p:txBody>
          <a:bodyPr/>
          <a:lstStyle/>
          <a:p>
            <a:r>
              <a:rPr lang="en-US" dirty="0" smtClean="0"/>
              <a:t>Smoking</a:t>
            </a:r>
          </a:p>
          <a:p>
            <a:pPr lvl="1">
              <a:buSzPct val="75000"/>
            </a:pPr>
            <a:r>
              <a:rPr lang="en-US" dirty="0" smtClean="0"/>
              <a:t>20% of adults smoke</a:t>
            </a:r>
          </a:p>
          <a:p>
            <a:pPr lvl="1">
              <a:buSzPct val="75000"/>
            </a:pPr>
            <a:r>
              <a:rPr lang="en-US" dirty="0" smtClean="0"/>
              <a:t>major factor in heart disease</a:t>
            </a:r>
          </a:p>
          <a:p>
            <a:r>
              <a:rPr lang="en-US" dirty="0" smtClean="0"/>
              <a:t>Diet</a:t>
            </a:r>
          </a:p>
          <a:p>
            <a:pPr lvl="1">
              <a:buSzPct val="75000"/>
            </a:pPr>
            <a:r>
              <a:rPr lang="en-US" dirty="0" smtClean="0"/>
              <a:t>Fats</a:t>
            </a:r>
          </a:p>
          <a:p>
            <a:pPr lvl="1">
              <a:buSzPct val="75000"/>
            </a:pPr>
            <a:r>
              <a:rPr lang="en-US" dirty="0" smtClean="0"/>
              <a:t>Vitamins</a:t>
            </a:r>
          </a:p>
          <a:p>
            <a:pPr lvl="1">
              <a:buSzPct val="75000"/>
            </a:pPr>
            <a:r>
              <a:rPr lang="en-US" dirty="0" smtClean="0"/>
              <a:t>Fiber</a:t>
            </a:r>
          </a:p>
          <a:p>
            <a:r>
              <a:rPr lang="en-US" dirty="0" smtClean="0"/>
              <a:t>Exercise</a:t>
            </a: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84995"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84996" name="Rectangle 4"/>
          <p:cNvSpPr>
            <a:spLocks noGrp="1" noChangeArrowheads="1"/>
          </p:cNvSpPr>
          <p:nvPr>
            <p:ph type="title"/>
          </p:nvPr>
        </p:nvSpPr>
        <p:spPr>
          <a:noFill/>
        </p:spPr>
        <p:txBody>
          <a:bodyPr/>
          <a:lstStyle/>
          <a:p>
            <a:r>
              <a:rPr lang="en-US" smtClean="0"/>
              <a:t>American Heart Assn.</a:t>
            </a:r>
          </a:p>
        </p:txBody>
      </p:sp>
      <p:sp>
        <p:nvSpPr>
          <p:cNvPr id="84997" name="Rectangle 5"/>
          <p:cNvSpPr>
            <a:spLocks noGrp="1" noChangeArrowheads="1"/>
          </p:cNvSpPr>
          <p:nvPr>
            <p:ph type="body" idx="1"/>
          </p:nvPr>
        </p:nvSpPr>
        <p:spPr>
          <a:noFill/>
        </p:spPr>
        <p:txBody>
          <a:bodyPr/>
          <a:lstStyle/>
          <a:p>
            <a:r>
              <a:rPr lang="en-US" smtClean="0"/>
              <a:t>People who are inactive are more likely to have heart attacks than people who are active. Even moderate activities, done often, can reduce your risk for heart attack. People who do more vigorous activities have an even lower heart attack risk.</a:t>
            </a:r>
          </a:p>
          <a:p>
            <a:r>
              <a:rPr lang="en-US" smtClean="0"/>
              <a:t>Remember, doing something is better than doing nothing!</a:t>
            </a: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86019"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86020" name="Rectangle 4"/>
          <p:cNvSpPr>
            <a:spLocks noGrp="1" noChangeArrowheads="1"/>
          </p:cNvSpPr>
          <p:nvPr>
            <p:ph type="title"/>
          </p:nvPr>
        </p:nvSpPr>
        <p:spPr>
          <a:noFill/>
        </p:spPr>
        <p:txBody>
          <a:bodyPr/>
          <a:lstStyle/>
          <a:p>
            <a:r>
              <a:rPr lang="en-US" smtClean="0"/>
              <a:t>Heart Disease and diet	</a:t>
            </a:r>
          </a:p>
        </p:txBody>
      </p:sp>
      <p:sp>
        <p:nvSpPr>
          <p:cNvPr id="86021" name="Rectangle 5"/>
          <p:cNvSpPr>
            <a:spLocks noGrp="1" noChangeArrowheads="1"/>
          </p:cNvSpPr>
          <p:nvPr>
            <p:ph type="body" idx="1"/>
          </p:nvPr>
        </p:nvSpPr>
        <p:spPr>
          <a:noFill/>
        </p:spPr>
        <p:txBody>
          <a:bodyPr/>
          <a:lstStyle/>
          <a:p>
            <a:pPr>
              <a:lnSpc>
                <a:spcPct val="90000"/>
              </a:lnSpc>
            </a:pPr>
            <a:r>
              <a:rPr lang="en-US" smtClean="0"/>
              <a:t>Fats</a:t>
            </a:r>
          </a:p>
          <a:p>
            <a:pPr>
              <a:lnSpc>
                <a:spcPct val="90000"/>
              </a:lnSpc>
            </a:pPr>
            <a:r>
              <a:rPr lang="en-US" smtClean="0"/>
              <a:t>Diets high in saturated fat positively related to heart disease</a:t>
            </a:r>
          </a:p>
          <a:p>
            <a:pPr>
              <a:lnSpc>
                <a:spcPct val="90000"/>
              </a:lnSpc>
            </a:pPr>
            <a:r>
              <a:rPr lang="en-US" smtClean="0"/>
              <a:t>Diets low in saturated fat protect against heart disease</a:t>
            </a:r>
          </a:p>
          <a:p>
            <a:pPr>
              <a:lnSpc>
                <a:spcPct val="90000"/>
              </a:lnSpc>
            </a:pPr>
            <a:r>
              <a:rPr lang="en-US" smtClean="0"/>
              <a:t>Some oils are low in saturated fat:</a:t>
            </a:r>
          </a:p>
          <a:p>
            <a:pPr lvl="1">
              <a:lnSpc>
                <a:spcPct val="90000"/>
              </a:lnSpc>
              <a:buSzPct val="75000"/>
            </a:pPr>
            <a:r>
              <a:rPr lang="en-US" smtClean="0"/>
              <a:t>olive oil</a:t>
            </a:r>
          </a:p>
          <a:p>
            <a:pPr lvl="1">
              <a:lnSpc>
                <a:spcPct val="90000"/>
              </a:lnSpc>
              <a:buSzPct val="75000"/>
            </a:pPr>
            <a:r>
              <a:rPr lang="en-US" smtClean="0"/>
              <a:t>safflower oil</a:t>
            </a:r>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685800" y="6018213"/>
            <a:ext cx="1905000" cy="457200"/>
          </a:xfrm>
          <a:prstGeom prst="rect">
            <a:avLst/>
          </a:prstGeom>
          <a:noFill/>
          <a:ln w="12700">
            <a:noFill/>
            <a:miter lim="800000"/>
            <a:headEnd/>
            <a:tailEnd/>
          </a:ln>
        </p:spPr>
        <p:txBody>
          <a:bodyPr wrap="none" anchor="ctr"/>
          <a:lstStyle/>
          <a:p>
            <a:endParaRPr lang="en-US"/>
          </a:p>
        </p:txBody>
      </p:sp>
      <p:sp>
        <p:nvSpPr>
          <p:cNvPr id="3076" name="Rectangle 3"/>
          <p:cNvSpPr>
            <a:spLocks noChangeArrowheads="1"/>
          </p:cNvSpPr>
          <p:nvPr/>
        </p:nvSpPr>
        <p:spPr bwMode="auto">
          <a:xfrm>
            <a:off x="3124200" y="6018213"/>
            <a:ext cx="2895600" cy="457200"/>
          </a:xfrm>
          <a:prstGeom prst="rect">
            <a:avLst/>
          </a:prstGeom>
          <a:noFill/>
          <a:ln w="12700">
            <a:noFill/>
            <a:miter lim="800000"/>
            <a:headEnd/>
            <a:tailEnd/>
          </a:ln>
        </p:spPr>
        <p:txBody>
          <a:bodyPr wrap="none" anchor="ctr"/>
          <a:lstStyle/>
          <a:p>
            <a:endParaRPr lang="en-US"/>
          </a:p>
        </p:txBody>
      </p:sp>
      <p:sp>
        <p:nvSpPr>
          <p:cNvPr id="3077" name="Rectangle 4"/>
          <p:cNvSpPr>
            <a:spLocks noGrp="1" noChangeArrowheads="1"/>
          </p:cNvSpPr>
          <p:nvPr>
            <p:ph type="title"/>
          </p:nvPr>
        </p:nvSpPr>
        <p:spPr>
          <a:noFill/>
        </p:spPr>
        <p:txBody>
          <a:bodyPr/>
          <a:lstStyle/>
          <a:p>
            <a:r>
              <a:rPr lang="en-US" smtClean="0"/>
              <a:t>Heart Disease and diet	</a:t>
            </a:r>
          </a:p>
        </p:txBody>
      </p:sp>
      <p:sp>
        <p:nvSpPr>
          <p:cNvPr id="3078" name="Rectangle 5"/>
          <p:cNvSpPr>
            <a:spLocks noGrp="1" noChangeArrowheads="1"/>
          </p:cNvSpPr>
          <p:nvPr>
            <p:ph type="body" sz="half" idx="1"/>
          </p:nvPr>
        </p:nvSpPr>
        <p:spPr>
          <a:noFill/>
        </p:spPr>
        <p:txBody>
          <a:bodyPr/>
          <a:lstStyle/>
          <a:p>
            <a:r>
              <a:rPr lang="en-US" sz="2800" smtClean="0"/>
              <a:t>Some research suggests that a diet low in all fats may be preferable</a:t>
            </a:r>
          </a:p>
        </p:txBody>
      </p:sp>
      <p:graphicFrame>
        <p:nvGraphicFramePr>
          <p:cNvPr id="3074" name="Object 2">
            <a:hlinkClick r:id="" action="ppaction://ole?verb=0"/>
          </p:cNvPr>
          <p:cNvGraphicFramePr>
            <a:graphicFrameLocks/>
          </p:cNvGraphicFramePr>
          <p:nvPr/>
        </p:nvGraphicFramePr>
        <p:xfrm>
          <a:off x="4749800" y="1905000"/>
          <a:ext cx="3589338" cy="4098925"/>
        </p:xfrm>
        <a:graphic>
          <a:graphicData uri="http://schemas.openxmlformats.org/presentationml/2006/ole">
            <mc:AlternateContent xmlns:mc="http://schemas.openxmlformats.org/markup-compatibility/2006">
              <mc:Choice xmlns:v="urn:schemas-microsoft-com:vml" Requires="v">
                <p:oleObj spid="_x0000_s3084" name="Clip" r:id="rId4" imgW="3587400" imgH="4097160" progId="MS_ClipArt_Gallery">
                  <p:embed/>
                </p:oleObj>
              </mc:Choice>
              <mc:Fallback>
                <p:oleObj name="Clip" r:id="rId4" imgW="3587400" imgH="409716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0" y="1905000"/>
                        <a:ext cx="3589338" cy="409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b="1" smtClean="0">
                <a:solidFill>
                  <a:srgbClr val="FF6600"/>
                </a:solidFill>
              </a:rPr>
              <a:t>Aspirin in secondary prevention</a:t>
            </a:r>
            <a:endParaRPr lang="en-US" smtClean="0"/>
          </a:p>
        </p:txBody>
      </p:sp>
      <p:sp>
        <p:nvSpPr>
          <p:cNvPr id="87043" name="Rectangle 3"/>
          <p:cNvSpPr>
            <a:spLocks noGrp="1" noChangeArrowheads="1"/>
          </p:cNvSpPr>
          <p:nvPr>
            <p:ph type="body" idx="1"/>
          </p:nvPr>
        </p:nvSpPr>
        <p:spPr/>
        <p:txBody>
          <a:bodyPr/>
          <a:lstStyle/>
          <a:p>
            <a:r>
              <a:rPr lang="en-US" smtClean="0">
                <a:latin typeface="Arial" charset="0"/>
              </a:rPr>
              <a:t>The American Heart Association recommends the use of aspirin in patients who have experienced a myocardial infarction (heart attack), unstable angina , ischemic stroke, or transient ischemic attacks (TIAs or "little strokes") if not contraindicated. </a:t>
            </a:r>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smtClean="0">
                <a:solidFill>
                  <a:srgbClr val="FF6600"/>
                </a:solidFill>
              </a:rPr>
              <a:t>Aspirin in secondary prevention</a:t>
            </a:r>
            <a:endParaRPr lang="en-US" smtClean="0"/>
          </a:p>
        </p:txBody>
      </p:sp>
      <p:sp>
        <p:nvSpPr>
          <p:cNvPr id="88067" name="Rectangle 3"/>
          <p:cNvSpPr>
            <a:spLocks noGrp="1" noChangeArrowheads="1"/>
          </p:cNvSpPr>
          <p:nvPr>
            <p:ph type="body" idx="1"/>
          </p:nvPr>
        </p:nvSpPr>
        <p:spPr/>
        <p:txBody>
          <a:bodyPr/>
          <a:lstStyle/>
          <a:p>
            <a:r>
              <a:rPr lang="en-US" sz="2800" smtClean="0">
                <a:latin typeface="Arial" charset="0"/>
              </a:rPr>
              <a:t>This recommendation is based on sound clinical trial evidence showing that aspirin prevents the recurrence of clinical events such as heart attack, hospitalization for recurrent angina, second strokes, etc.</a:t>
            </a:r>
            <a:endParaRPr lang="en-US" sz="2800" smtClean="0"/>
          </a:p>
          <a:p>
            <a:r>
              <a:rPr lang="en-US" sz="2800" smtClean="0">
                <a:latin typeface="Arial" charset="0"/>
              </a:rPr>
              <a:t>Taking aspirin after the onset of known heart or blood vessel disease is commonly referred to as "</a:t>
            </a:r>
            <a:r>
              <a:rPr lang="en-US" sz="2800" b="1" smtClean="0">
                <a:latin typeface="Arial" charset="0"/>
              </a:rPr>
              <a:t>secondary prevention."</a:t>
            </a:r>
            <a:r>
              <a:rPr lang="en-US" sz="2800" smtClean="0">
                <a:latin typeface="Arial" charset="0"/>
              </a:rPr>
              <a:t> </a:t>
            </a:r>
            <a:endParaRPr lang="en-US" sz="2800" smtClean="0"/>
          </a:p>
          <a:p>
            <a:endParaRPr lang="en-US" sz="28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b="1" smtClean="0">
                <a:solidFill>
                  <a:srgbClr val="FF6600"/>
                </a:solidFill>
              </a:rPr>
              <a:t>Aspirin in primary prevention</a:t>
            </a:r>
            <a:endParaRPr lang="en-US" smtClean="0"/>
          </a:p>
        </p:txBody>
      </p:sp>
      <p:sp>
        <p:nvSpPr>
          <p:cNvPr id="89091" name="Rectangle 3"/>
          <p:cNvSpPr>
            <a:spLocks noGrp="1" noChangeArrowheads="1"/>
          </p:cNvSpPr>
          <p:nvPr>
            <p:ph type="body" idx="1"/>
          </p:nvPr>
        </p:nvSpPr>
        <p:spPr/>
        <p:txBody>
          <a:bodyPr/>
          <a:lstStyle/>
          <a:p>
            <a:r>
              <a:rPr lang="en-US" smtClean="0">
                <a:latin typeface="Arial" charset="0"/>
              </a:rPr>
              <a:t>Using aspirin to prevent a first heart attack, stroke or other vascular event in healthy people is referred to as "</a:t>
            </a:r>
            <a:r>
              <a:rPr lang="en-US" b="1" smtClean="0">
                <a:latin typeface="Arial" charset="0"/>
              </a:rPr>
              <a:t>primary prevention." </a:t>
            </a:r>
            <a:endParaRPr lang="en-US" b="1" smtClean="0"/>
          </a:p>
          <a:p>
            <a:r>
              <a:rPr lang="en-US" smtClean="0">
                <a:latin typeface="Arial" charset="0"/>
              </a:rPr>
              <a:t>American Heart Association concluded that the clinical decision to use aspirin in primary prevention should be made on an individual basis by a physician. </a:t>
            </a:r>
            <a:endParaRPr lang="en-US" smtClean="0"/>
          </a:p>
          <a:p>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title"/>
          </p:nvPr>
        </p:nvSpPr>
        <p:spPr/>
        <p:txBody>
          <a:bodyPr/>
          <a:lstStyle/>
          <a:p>
            <a:r>
              <a:rPr lang="en-US" sz="3600" smtClean="0"/>
              <a:t>According to Behavioral Risk Factor Surveillance System (BRFSS)</a:t>
            </a:r>
          </a:p>
        </p:txBody>
      </p:sp>
      <p:sp>
        <p:nvSpPr>
          <p:cNvPr id="13315" name="Rectangle 7"/>
          <p:cNvSpPr>
            <a:spLocks noGrp="1" noChangeArrowheads="1"/>
          </p:cNvSpPr>
          <p:nvPr>
            <p:ph type="body" sz="half" idx="1"/>
          </p:nvPr>
        </p:nvSpPr>
        <p:spPr/>
        <p:txBody>
          <a:bodyPr/>
          <a:lstStyle/>
          <a:p>
            <a:pPr>
              <a:lnSpc>
                <a:spcPct val="90000"/>
              </a:lnSpc>
            </a:pPr>
            <a:r>
              <a:rPr lang="en-US" smtClean="0"/>
              <a:t>2001, adults in South Carolina reported risk factors for heart disease and stroke: </a:t>
            </a:r>
          </a:p>
          <a:p>
            <a:pPr>
              <a:lnSpc>
                <a:spcPct val="90000"/>
              </a:lnSpc>
            </a:pPr>
            <a:r>
              <a:rPr lang="en-US" smtClean="0"/>
              <a:t>28.7% had high blood pressure </a:t>
            </a:r>
          </a:p>
          <a:p>
            <a:pPr>
              <a:lnSpc>
                <a:spcPct val="90000"/>
              </a:lnSpc>
            </a:pPr>
            <a:r>
              <a:rPr lang="en-US" smtClean="0"/>
              <a:t>27.6% had high blood cholesterol</a:t>
            </a:r>
          </a:p>
          <a:p>
            <a:pPr>
              <a:lnSpc>
                <a:spcPct val="90000"/>
              </a:lnSpc>
            </a:pPr>
            <a:r>
              <a:rPr lang="en-US" smtClean="0"/>
              <a:t> 8.1% had diabetes</a:t>
            </a:r>
          </a:p>
          <a:p>
            <a:pPr>
              <a:lnSpc>
                <a:spcPct val="90000"/>
              </a:lnSpc>
            </a:pPr>
            <a:endParaRPr lang="en-US" smtClean="0"/>
          </a:p>
        </p:txBody>
      </p:sp>
      <p:sp>
        <p:nvSpPr>
          <p:cNvPr id="13316" name="Rectangle 8"/>
          <p:cNvSpPr>
            <a:spLocks noGrp="1" noChangeArrowheads="1"/>
          </p:cNvSpPr>
          <p:nvPr>
            <p:ph type="body" sz="half" idx="2"/>
          </p:nvPr>
        </p:nvSpPr>
        <p:spPr/>
        <p:txBody>
          <a:bodyPr/>
          <a:lstStyle/>
          <a:p>
            <a:pPr>
              <a:lnSpc>
                <a:spcPct val="90000"/>
              </a:lnSpc>
            </a:pPr>
            <a:r>
              <a:rPr lang="en-US" smtClean="0"/>
              <a:t>26% were current smokers </a:t>
            </a:r>
          </a:p>
          <a:p>
            <a:pPr>
              <a:lnSpc>
                <a:spcPct val="90000"/>
              </a:lnSpc>
            </a:pPr>
            <a:r>
              <a:rPr lang="en-US" smtClean="0"/>
              <a:t>61.3% were overweight or obese (Body Mass Index greater than or equal to 25.0) </a:t>
            </a:r>
          </a:p>
          <a:p>
            <a:pPr>
              <a:lnSpc>
                <a:spcPct val="90000"/>
              </a:lnSpc>
            </a:pPr>
            <a:r>
              <a:rPr lang="en-US" smtClean="0"/>
              <a:t>Approximately 80% had one or more of these five risk factors. </a:t>
            </a:r>
          </a:p>
          <a:p>
            <a:pPr>
              <a:lnSpc>
                <a:spcPct val="90000"/>
              </a:lnSpc>
            </a:pPr>
            <a:endParaRPr lang="en-US" smtClean="0"/>
          </a:p>
          <a:p>
            <a:pPr>
              <a:lnSpc>
                <a:spcPct val="90000"/>
              </a:lnSpc>
            </a:pPr>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smtClean="0">
                <a:solidFill>
                  <a:srgbClr val="FF6600"/>
                </a:solidFill>
              </a:rPr>
              <a:t>Considerations for Aspirin in primary prevention</a:t>
            </a:r>
            <a:endParaRPr lang="en-US" smtClean="0"/>
          </a:p>
        </p:txBody>
      </p:sp>
      <p:sp>
        <p:nvSpPr>
          <p:cNvPr id="90115" name="Rectangle 3"/>
          <p:cNvSpPr>
            <a:spLocks noGrp="1" noChangeArrowheads="1"/>
          </p:cNvSpPr>
          <p:nvPr>
            <p:ph type="body" idx="1"/>
          </p:nvPr>
        </p:nvSpPr>
        <p:spPr/>
        <p:txBody>
          <a:bodyPr/>
          <a:lstStyle/>
          <a:p>
            <a:pPr marL="609600" indent="-609600">
              <a:buFont typeface="Monotype Sorts" pitchFamily="2" charset="2"/>
              <a:buNone/>
            </a:pPr>
            <a:r>
              <a:rPr lang="en-US" smtClean="0">
                <a:latin typeface="Arial" charset="0"/>
              </a:rPr>
              <a:t>1. All other major risk factors for coronary heart disease and stroke should be determined and a concerted program begun to reduce or modify those risk factors, </a:t>
            </a:r>
            <a:endParaRPr lang="en-US" smtClean="0"/>
          </a:p>
          <a:p>
            <a:pPr marL="609600" indent="-609600"/>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smtClean="0">
                <a:solidFill>
                  <a:srgbClr val="FF6600"/>
                </a:solidFill>
              </a:rPr>
              <a:t>Considerations for Aspirin in primary prevention</a:t>
            </a:r>
          </a:p>
        </p:txBody>
      </p:sp>
      <p:sp>
        <p:nvSpPr>
          <p:cNvPr id="91139" name="Rectangle 3"/>
          <p:cNvSpPr>
            <a:spLocks noGrp="1" noChangeArrowheads="1"/>
          </p:cNvSpPr>
          <p:nvPr>
            <p:ph type="body" idx="1"/>
          </p:nvPr>
        </p:nvSpPr>
        <p:spPr/>
        <p:txBody>
          <a:bodyPr/>
          <a:lstStyle/>
          <a:p>
            <a:pPr marL="609600" indent="-609600">
              <a:buFont typeface="Monotype Sorts" pitchFamily="2" charset="2"/>
              <a:buNone/>
            </a:pPr>
            <a:r>
              <a:rPr lang="en-US" smtClean="0">
                <a:latin typeface="Arial" charset="0"/>
              </a:rPr>
              <a:t>2. The decision to start taking aspirin regularly should be made only after each person consults with his or her physician. </a:t>
            </a:r>
            <a:endParaRPr lang="en-US" smtClean="0"/>
          </a:p>
          <a:p>
            <a:pPr marL="609600" indent="-609600">
              <a:buFont typeface="Monotype Sorts" pitchFamily="2" charset="2"/>
              <a:buNone/>
            </a:pPr>
            <a:r>
              <a:rPr lang="en-US" smtClean="0">
                <a:latin typeface="Arial" charset="0"/>
              </a:rPr>
              <a:t>3. A person who chooses to start a regular aspirin regimen should be aware of its side effects </a:t>
            </a:r>
            <a:endParaRPr lang="en-US" smtClean="0"/>
          </a:p>
          <a:p>
            <a:pPr marL="609600" indent="-609600">
              <a:buFont typeface="Monotype Sorts" pitchFamily="2" charset="2"/>
              <a:buNone/>
            </a:pPr>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Aspirin and alcohol</a:t>
            </a:r>
          </a:p>
        </p:txBody>
      </p:sp>
      <p:sp>
        <p:nvSpPr>
          <p:cNvPr id="92163" name="Rectangle 3"/>
          <p:cNvSpPr>
            <a:spLocks noGrp="1" noChangeArrowheads="1"/>
          </p:cNvSpPr>
          <p:nvPr>
            <p:ph type="body" idx="1"/>
          </p:nvPr>
        </p:nvSpPr>
        <p:spPr/>
        <p:txBody>
          <a:bodyPr/>
          <a:lstStyle/>
          <a:p>
            <a:r>
              <a:rPr lang="en-US" smtClean="0">
                <a:latin typeface="Arial" charset="0"/>
              </a:rPr>
              <a:t>The U.S. Food and Drug Administration warns against drinking alcohol for people who regularly take aspirin. </a:t>
            </a:r>
            <a:endParaRPr lang="en-US" smtClean="0"/>
          </a:p>
          <a:p>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5400" b="1" smtClean="0">
                <a:solidFill>
                  <a:srgbClr val="FFFF00"/>
                </a:solidFill>
              </a:rPr>
              <a:t>The End</a:t>
            </a:r>
          </a:p>
        </p:txBody>
      </p:sp>
      <p:pic>
        <p:nvPicPr>
          <p:cNvPr id="93187" name="Picture 5" descr="heart"/>
          <p:cNvPicPr>
            <a:picLocks noChangeAspect="1" noChangeArrowheads="1"/>
          </p:cNvPicPr>
          <p:nvPr/>
        </p:nvPicPr>
        <p:blipFill>
          <a:blip r:embed="rId3" cstate="print"/>
          <a:srcRect/>
          <a:stretch>
            <a:fillRect/>
          </a:stretch>
        </p:blipFill>
        <p:spPr bwMode="auto">
          <a:xfrm>
            <a:off x="1905000" y="1828800"/>
            <a:ext cx="5384800"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mtClean="0"/>
              <a:t>Renal</a:t>
            </a:r>
          </a:p>
        </p:txBody>
      </p:sp>
      <p:sp>
        <p:nvSpPr>
          <p:cNvPr id="94211" name="Rectangle 3"/>
          <p:cNvSpPr>
            <a:spLocks noGrp="1" noChangeArrowheads="1"/>
          </p:cNvSpPr>
          <p:nvPr>
            <p:ph type="body" sz="half" idx="1"/>
          </p:nvPr>
        </p:nvSpPr>
        <p:spPr/>
        <p:txBody>
          <a:bodyPr/>
          <a:lstStyle/>
          <a:p>
            <a:r>
              <a:rPr lang="en-US" smtClean="0"/>
              <a:t>kidney, relating to the kidneys. Renal failure is kidney failure</a:t>
            </a:r>
            <a:br>
              <a:rPr lang="en-US" smtClean="0"/>
            </a:br>
            <a:endParaRPr lang="en-US" smtClean="0"/>
          </a:p>
        </p:txBody>
      </p:sp>
      <p:sp>
        <p:nvSpPr>
          <p:cNvPr id="94212" name="Rectangle 4"/>
          <p:cNvSpPr>
            <a:spLocks noGrp="1" noChangeArrowheads="1"/>
          </p:cNvSpPr>
          <p:nvPr>
            <p:ph type="body" sz="half" idx="2"/>
          </p:nvPr>
        </p:nvSpPr>
        <p:spPr/>
        <p:txBody>
          <a:bodyPr/>
          <a:lstStyle/>
          <a:p>
            <a:endParaRPr lang="en-US" smtClean="0"/>
          </a:p>
        </p:txBody>
      </p:sp>
      <p:pic>
        <p:nvPicPr>
          <p:cNvPr id="94213" name="Picture 5" descr="kidney_stones"/>
          <p:cNvPicPr>
            <a:picLocks noChangeAspect="1" noChangeArrowheads="1"/>
          </p:cNvPicPr>
          <p:nvPr/>
        </p:nvPicPr>
        <p:blipFill>
          <a:blip r:embed="rId3" cstate="print"/>
          <a:srcRect/>
          <a:stretch>
            <a:fillRect/>
          </a:stretch>
        </p:blipFill>
        <p:spPr bwMode="auto">
          <a:xfrm>
            <a:off x="4800600" y="1905000"/>
            <a:ext cx="3524250" cy="4352925"/>
          </a:xfrm>
          <a:prstGeom prst="rect">
            <a:avLst/>
          </a:prstGeom>
          <a:noFill/>
          <a:ln w="9525">
            <a:noFill/>
            <a:miter lim="800000"/>
            <a:headEnd/>
            <a:tailEnd/>
          </a:ln>
        </p:spPr>
      </p:pic>
      <p:sp>
        <p:nvSpPr>
          <p:cNvPr id="94214" name="Rectangle 6">
            <a:hlinkClick r:id="" action="ppaction://noaction"/>
          </p:cNvPr>
          <p:cNvSpPr>
            <a:spLocks noChangeArrowheads="1"/>
          </p:cNvSpPr>
          <p:nvPr/>
        </p:nvSpPr>
        <p:spPr bwMode="auto">
          <a:xfrm>
            <a:off x="685800" y="6019800"/>
            <a:ext cx="1012825" cy="457200"/>
          </a:xfrm>
          <a:prstGeom prst="rect">
            <a:avLst/>
          </a:prstGeom>
          <a:noFill/>
          <a:ln w="12700">
            <a:noFill/>
            <a:miter lim="800000"/>
            <a:headEnd/>
            <a:tailEnd/>
          </a:ln>
        </p:spPr>
        <p:txBody>
          <a:bodyPr wrap="none">
            <a:spAutoFit/>
          </a:bodyPr>
          <a:lstStyle/>
          <a:p>
            <a:r>
              <a:rPr lang="en-US">
                <a:hlinkClick r:id="rId4" action="ppaction://hlinksldjump"/>
              </a:rPr>
              <a:t>Return</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Septicemia </a:t>
            </a:r>
          </a:p>
        </p:txBody>
      </p:sp>
      <p:sp>
        <p:nvSpPr>
          <p:cNvPr id="95235" name="Rectangle 3"/>
          <p:cNvSpPr>
            <a:spLocks noGrp="1" noChangeArrowheads="1"/>
          </p:cNvSpPr>
          <p:nvPr>
            <p:ph type="body" idx="1"/>
          </p:nvPr>
        </p:nvSpPr>
        <p:spPr/>
        <p:txBody>
          <a:bodyPr/>
          <a:lstStyle/>
          <a:p>
            <a:r>
              <a:rPr lang="en-US" smtClean="0"/>
              <a:t>Disease caused by the spread of bacteria and their toxins in the bloodstream. Also called blood poisoning </a:t>
            </a:r>
          </a:p>
        </p:txBody>
      </p:sp>
      <p:sp>
        <p:nvSpPr>
          <p:cNvPr id="95236" name="Text Box 4"/>
          <p:cNvSpPr txBox="1">
            <a:spLocks noChangeArrowheads="1"/>
          </p:cNvSpPr>
          <p:nvPr/>
        </p:nvSpPr>
        <p:spPr bwMode="auto">
          <a:xfrm>
            <a:off x="1219200" y="5715000"/>
            <a:ext cx="1219200" cy="457200"/>
          </a:xfrm>
          <a:prstGeom prst="rect">
            <a:avLst/>
          </a:prstGeom>
          <a:noFill/>
          <a:ln w="12700">
            <a:noFill/>
            <a:miter lim="800000"/>
            <a:headEnd/>
            <a:tailEnd/>
          </a:ln>
        </p:spPr>
        <p:txBody>
          <a:bodyPr>
            <a:spAutoFit/>
          </a:bodyPr>
          <a:lstStyle/>
          <a:p>
            <a:pPr>
              <a:spcBef>
                <a:spcPct val="50000"/>
              </a:spcBef>
            </a:pPr>
            <a:r>
              <a:rPr lang="en-US">
                <a:hlinkClick r:id="rId3" action="ppaction://hlinksldjump"/>
              </a:rPr>
              <a:t>Return</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Nephritis</a:t>
            </a:r>
          </a:p>
        </p:txBody>
      </p:sp>
      <p:sp>
        <p:nvSpPr>
          <p:cNvPr id="96259" name="Rectangle 3"/>
          <p:cNvSpPr>
            <a:spLocks noGrp="1" noChangeArrowheads="1"/>
          </p:cNvSpPr>
          <p:nvPr>
            <p:ph type="body" idx="1"/>
          </p:nvPr>
        </p:nvSpPr>
        <p:spPr/>
        <p:txBody>
          <a:bodyPr/>
          <a:lstStyle/>
          <a:p>
            <a:r>
              <a:rPr lang="en-US" smtClean="0"/>
              <a:t>an inflammation of the kidney </a:t>
            </a:r>
          </a:p>
        </p:txBody>
      </p:sp>
      <p:sp>
        <p:nvSpPr>
          <p:cNvPr id="96260" name="Rectangle 4">
            <a:hlinkClick r:id="" action="ppaction://noaction"/>
          </p:cNvPr>
          <p:cNvSpPr>
            <a:spLocks noChangeArrowheads="1"/>
          </p:cNvSpPr>
          <p:nvPr/>
        </p:nvSpPr>
        <p:spPr bwMode="auto">
          <a:xfrm>
            <a:off x="914400" y="5867400"/>
            <a:ext cx="1012825" cy="457200"/>
          </a:xfrm>
          <a:prstGeom prst="rect">
            <a:avLst/>
          </a:prstGeom>
          <a:noFill/>
          <a:ln w="12700">
            <a:noFill/>
            <a:miter lim="800000"/>
            <a:headEnd/>
            <a:tailEnd/>
          </a:ln>
        </p:spPr>
        <p:txBody>
          <a:bodyPr wrap="none">
            <a:spAutoFit/>
          </a:bodyPr>
          <a:lstStyle/>
          <a:p>
            <a:r>
              <a:rPr lang="en-US">
                <a:hlinkClick r:id="rId3" action="ppaction://hlinksldjump"/>
              </a:rPr>
              <a:t>Return</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mtClean="0"/>
              <a:t>Neoplasm</a:t>
            </a:r>
          </a:p>
        </p:txBody>
      </p:sp>
      <p:sp>
        <p:nvSpPr>
          <p:cNvPr id="97283" name="Rectangle 3"/>
          <p:cNvSpPr>
            <a:spLocks noGrp="1" noChangeArrowheads="1"/>
          </p:cNvSpPr>
          <p:nvPr>
            <p:ph type="body" idx="1"/>
          </p:nvPr>
        </p:nvSpPr>
        <p:spPr/>
        <p:txBody>
          <a:bodyPr/>
          <a:lstStyle/>
          <a:p>
            <a:r>
              <a:rPr lang="en-US" smtClean="0"/>
              <a:t>An abnormal mass of tissue that results from excessive cell division. Neoplasms may be benign (not cancerous), or malignant (cancerous). Also called tumor </a:t>
            </a:r>
          </a:p>
        </p:txBody>
      </p:sp>
      <p:sp>
        <p:nvSpPr>
          <p:cNvPr id="97284" name="Rectangle 4">
            <a:hlinkClick r:id="" action="ppaction://noaction"/>
          </p:cNvPr>
          <p:cNvSpPr>
            <a:spLocks noChangeArrowheads="1"/>
          </p:cNvSpPr>
          <p:nvPr/>
        </p:nvSpPr>
        <p:spPr bwMode="auto">
          <a:xfrm>
            <a:off x="838200" y="5943600"/>
            <a:ext cx="1012825" cy="457200"/>
          </a:xfrm>
          <a:prstGeom prst="rect">
            <a:avLst/>
          </a:prstGeom>
          <a:noFill/>
          <a:ln w="12700">
            <a:noFill/>
            <a:miter lim="800000"/>
            <a:headEnd/>
            <a:tailEnd/>
          </a:ln>
        </p:spPr>
        <p:txBody>
          <a:bodyPr wrap="none">
            <a:spAutoFit/>
          </a:bodyPr>
          <a:lstStyle/>
          <a:p>
            <a:r>
              <a:rPr lang="en-US">
                <a:hlinkClick r:id="rId3" action="ppaction://hlinksldjump"/>
              </a:rPr>
              <a:t>Return</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vel">
  <a:themeElements>
    <a:clrScheme name="">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fontScheme name="Bev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ve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ve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ve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ve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v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v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v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8080"/>
    </a:dk1>
    <a:lt1>
      <a:srgbClr val="DDDDDD"/>
    </a:lt1>
    <a:dk2>
      <a:srgbClr val="000000"/>
    </a:dk2>
    <a:lt2>
      <a:srgbClr val="FFFFFF"/>
    </a:lt2>
    <a:accent1>
      <a:srgbClr val="0099CC"/>
    </a:accent1>
    <a:accent2>
      <a:srgbClr val="9999FF"/>
    </a:accent2>
    <a:accent3>
      <a:srgbClr val="AAAAAA"/>
    </a:accent3>
    <a:accent4>
      <a:srgbClr val="BDBDBD"/>
    </a:accent4>
    <a:accent5>
      <a:srgbClr val="AACAE2"/>
    </a:accent5>
    <a:accent6>
      <a:srgbClr val="8A8AE7"/>
    </a:accent6>
    <a:hlink>
      <a:srgbClr val="00CCCC"/>
    </a:hlink>
    <a:folHlink>
      <a:srgbClr val="00FFCC"/>
    </a:folHlink>
  </a:clrScheme>
</a:themeOverride>
</file>

<file path=docProps/app.xml><?xml version="1.0" encoding="utf-8"?>
<Properties xmlns="http://schemas.openxmlformats.org/officeDocument/2006/extended-properties" xmlns:vt="http://schemas.openxmlformats.org/officeDocument/2006/docPropsVTypes">
  <Template>C:\MSOFFICE\Templates\Presentation Designs\Bevel.pot</Template>
  <TotalTime>1548</TotalTime>
  <Pages>25</Pages>
  <Words>3430</Words>
  <Application>Microsoft Office PowerPoint</Application>
  <PresentationFormat>On-screen Show (4:3)</PresentationFormat>
  <Paragraphs>494</Paragraphs>
  <Slides>97</Slides>
  <Notes>93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0" baseType="lpstr">
      <vt:lpstr>Bevel</vt:lpstr>
      <vt:lpstr>Slide</vt:lpstr>
      <vt:lpstr>Clip</vt:lpstr>
      <vt:lpstr>Behavioral Factors and heart disease</vt:lpstr>
      <vt:lpstr>Causes of death (U.S. 2003)   total all causes 2,448,288</vt:lpstr>
      <vt:lpstr>Cardiovascular Disease</vt:lpstr>
      <vt:lpstr>PowerPoint Presentation</vt:lpstr>
      <vt:lpstr>South Carolina DHEC</vt:lpstr>
      <vt:lpstr>United States Total Population Ages 35+, Stroke Death Rates, 1991-1998</vt:lpstr>
      <vt:lpstr>Stroke Rate by state (per 100,000)</vt:lpstr>
      <vt:lpstr>PowerPoint Presentation</vt:lpstr>
      <vt:lpstr>According to Behavioral Risk Factor Surveillance System (BRFSS)</vt:lpstr>
      <vt:lpstr>Cardiovascular disease (CVD) </vt:lpstr>
      <vt:lpstr>Cardiovascular disease (CVD) </vt:lpstr>
      <vt:lpstr>Cardiovascular disease (CVD) </vt:lpstr>
      <vt:lpstr>Cardiovascular disease (CVD)</vt:lpstr>
      <vt:lpstr>Prevalence</vt:lpstr>
      <vt:lpstr>Prevalence</vt:lpstr>
      <vt:lpstr>Cardio vascular anatomy</vt:lpstr>
      <vt:lpstr>The heart </vt:lpstr>
      <vt:lpstr>The heart is a pump </vt:lpstr>
      <vt:lpstr>Heart Physiology</vt:lpstr>
      <vt:lpstr>PowerPoint Presentation</vt:lpstr>
      <vt:lpstr>PowerPoint Presentation</vt:lpstr>
      <vt:lpstr>PowerPoint Presentation</vt:lpstr>
      <vt:lpstr>PowerPoint Presentation</vt:lpstr>
      <vt:lpstr>Systolic phase</vt:lpstr>
      <vt:lpstr>PowerPoint Presentation</vt:lpstr>
      <vt:lpstr>Diastolic phase</vt:lpstr>
      <vt:lpstr>PowerPoint Presentation</vt:lpstr>
      <vt:lpstr>Coronary Artery</vt:lpstr>
      <vt:lpstr>HEART ATTACK</vt:lpstr>
      <vt:lpstr>Heart Attack</vt:lpstr>
      <vt:lpstr>Coronary Occlusion</vt:lpstr>
      <vt:lpstr>PowerPoint Presentation</vt:lpstr>
      <vt:lpstr>Atherosclerosis</vt:lpstr>
      <vt:lpstr>Figure 9.3  (p. 219) Progressive atherosclerosis.</vt:lpstr>
      <vt:lpstr>Framingham Heart Study,</vt:lpstr>
      <vt:lpstr>Recovery after myocardial infarction</vt:lpstr>
      <vt:lpstr>Recovery after myocardial infarction</vt:lpstr>
      <vt:lpstr>Coronary Bypass</vt:lpstr>
      <vt:lpstr>Coronary Bypass</vt:lpstr>
      <vt:lpstr>Coronary Bypass</vt:lpstr>
      <vt:lpstr>PowerPoint Presentation</vt:lpstr>
      <vt:lpstr>Coronary Bypass</vt:lpstr>
      <vt:lpstr>Coronary Bypass</vt:lpstr>
      <vt:lpstr>Coronary Bypass</vt:lpstr>
      <vt:lpstr>Coronary Bypass</vt:lpstr>
      <vt:lpstr>CAD Risk Factors </vt:lpstr>
      <vt:lpstr>Adherence</vt:lpstr>
      <vt:lpstr>Inherent risk factors </vt:lpstr>
      <vt:lpstr>Physiological conditions</vt:lpstr>
      <vt:lpstr>Behavioral Factors</vt:lpstr>
      <vt:lpstr>Psychosocial factors</vt:lpstr>
      <vt:lpstr>Personality theories</vt:lpstr>
      <vt:lpstr>Personality</vt:lpstr>
      <vt:lpstr>Type A behavior</vt:lpstr>
      <vt:lpstr>Type A and heart disease</vt:lpstr>
      <vt:lpstr>Type A and heart disease</vt:lpstr>
      <vt:lpstr>Anger as CHD risk factor</vt:lpstr>
      <vt:lpstr>Physiological risk factors</vt:lpstr>
      <vt:lpstr>Blood Pressure</vt:lpstr>
      <vt:lpstr>Lowering hypertension</vt:lpstr>
      <vt:lpstr>Reducing hypertension AHA</vt:lpstr>
      <vt:lpstr>Causes of Heart Failure </vt:lpstr>
      <vt:lpstr>New England Journal of Medicine 2001</vt:lpstr>
      <vt:lpstr>New England Journal of Medicine 2001</vt:lpstr>
      <vt:lpstr>PowerPoint Presentation</vt:lpstr>
      <vt:lpstr>PowerPoint Presentation</vt:lpstr>
      <vt:lpstr>PowerPoint Presentation</vt:lpstr>
      <vt:lpstr>Rand Study</vt:lpstr>
      <vt:lpstr>Sodium Guidelines Set by the FDA </vt:lpstr>
      <vt:lpstr>Healthy Food</vt:lpstr>
      <vt:lpstr>Dietary Guidelines for Americans </vt:lpstr>
      <vt:lpstr>Source: Mattes, RD, Donnelly, D. Relative contributions of dietary sodium sources. Journal of the American College of Nutrition. 1991 Aug;10(4):383-393.</vt:lpstr>
      <vt:lpstr>The Institute of Medicine, part of the National Academy of Sciences </vt:lpstr>
      <vt:lpstr>PowerPoint Presentation</vt:lpstr>
      <vt:lpstr>Next Paper</vt:lpstr>
      <vt:lpstr>Fast food and sodium</vt:lpstr>
      <vt:lpstr>PowerPoint Presentation</vt:lpstr>
      <vt:lpstr>Serum Cholesterol Level</vt:lpstr>
      <vt:lpstr>American Heart Assn.</vt:lpstr>
      <vt:lpstr>Types of cholesterol</vt:lpstr>
      <vt:lpstr>Ratio of LDL to HDL</vt:lpstr>
      <vt:lpstr>Improving the ratio</vt:lpstr>
      <vt:lpstr>Behavioral risk factors</vt:lpstr>
      <vt:lpstr>American Heart Assn.</vt:lpstr>
      <vt:lpstr>Heart Disease and diet </vt:lpstr>
      <vt:lpstr>Heart Disease and diet </vt:lpstr>
      <vt:lpstr>Aspirin in secondary prevention</vt:lpstr>
      <vt:lpstr>Aspirin in secondary prevention</vt:lpstr>
      <vt:lpstr>Aspirin in primary prevention</vt:lpstr>
      <vt:lpstr>Considerations for Aspirin in primary prevention</vt:lpstr>
      <vt:lpstr>Considerations for Aspirin in primary prevention</vt:lpstr>
      <vt:lpstr>Aspirin and alcohol</vt:lpstr>
      <vt:lpstr>The End</vt:lpstr>
      <vt:lpstr>Renal</vt:lpstr>
      <vt:lpstr>Septicemia </vt:lpstr>
      <vt:lpstr>Nephritis</vt:lpstr>
      <vt:lpstr>Neoplasm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heart disease</dc:title>
  <dc:subject/>
  <dc:creator/>
  <cp:keywords/>
  <dc:description/>
  <cp:lastModifiedBy>WWattles</cp:lastModifiedBy>
  <cp:revision>86</cp:revision>
  <cp:lastPrinted>1601-01-01T00:00:00Z</cp:lastPrinted>
  <dcterms:created xsi:type="dcterms:W3CDTF">1996-11-23T11:03:54Z</dcterms:created>
  <dcterms:modified xsi:type="dcterms:W3CDTF">2016-10-04T15:23:41Z</dcterms:modified>
</cp:coreProperties>
</file>