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sldIdLst>
    <p:sldId id="257" r:id="rId2"/>
    <p:sldId id="338" r:id="rId3"/>
    <p:sldId id="258" r:id="rId4"/>
    <p:sldId id="259" r:id="rId5"/>
    <p:sldId id="354" r:id="rId6"/>
    <p:sldId id="355" r:id="rId7"/>
    <p:sldId id="297" r:id="rId8"/>
    <p:sldId id="296" r:id="rId9"/>
    <p:sldId id="260" r:id="rId10"/>
    <p:sldId id="309" r:id="rId11"/>
    <p:sldId id="306" r:id="rId12"/>
    <p:sldId id="308" r:id="rId13"/>
    <p:sldId id="307" r:id="rId14"/>
    <p:sldId id="310" r:id="rId15"/>
    <p:sldId id="261" r:id="rId16"/>
    <p:sldId id="262" r:id="rId17"/>
    <p:sldId id="358" r:id="rId18"/>
    <p:sldId id="356" r:id="rId19"/>
    <p:sldId id="316" r:id="rId20"/>
    <p:sldId id="317" r:id="rId21"/>
    <p:sldId id="318" r:id="rId22"/>
    <p:sldId id="263" r:id="rId23"/>
    <p:sldId id="268" r:id="rId24"/>
    <p:sldId id="269" r:id="rId25"/>
    <p:sldId id="353" r:id="rId26"/>
    <p:sldId id="270" r:id="rId27"/>
    <p:sldId id="271" r:id="rId28"/>
    <p:sldId id="320" r:id="rId29"/>
    <p:sldId id="359" r:id="rId30"/>
    <p:sldId id="339" r:id="rId31"/>
    <p:sldId id="342" r:id="rId32"/>
    <p:sldId id="344" r:id="rId33"/>
    <p:sldId id="345" r:id="rId34"/>
    <p:sldId id="346" r:id="rId35"/>
    <p:sldId id="343" r:id="rId36"/>
    <p:sldId id="289" r:id="rId37"/>
    <p:sldId id="324" r:id="rId38"/>
    <p:sldId id="321" r:id="rId39"/>
    <p:sldId id="322" r:id="rId40"/>
    <p:sldId id="323" r:id="rId41"/>
    <p:sldId id="325" r:id="rId42"/>
    <p:sldId id="361" r:id="rId43"/>
    <p:sldId id="360" r:id="rId44"/>
    <p:sldId id="347" r:id="rId45"/>
    <p:sldId id="362" r:id="rId46"/>
    <p:sldId id="363" r:id="rId47"/>
    <p:sldId id="348" r:id="rId48"/>
    <p:sldId id="341" r:id="rId49"/>
    <p:sldId id="349" r:id="rId50"/>
    <p:sldId id="350" r:id="rId51"/>
    <p:sldId id="340" r:id="rId52"/>
    <p:sldId id="326" r:id="rId53"/>
    <p:sldId id="327" r:id="rId54"/>
    <p:sldId id="328" r:id="rId55"/>
    <p:sldId id="357" r:id="rId56"/>
    <p:sldId id="330" r:id="rId57"/>
    <p:sldId id="311" r:id="rId58"/>
    <p:sldId id="273" r:id="rId59"/>
    <p:sldId id="298" r:id="rId60"/>
    <p:sldId id="275" r:id="rId61"/>
    <p:sldId id="276" r:id="rId62"/>
    <p:sldId id="277" r:id="rId63"/>
    <p:sldId id="278" r:id="rId64"/>
    <p:sldId id="284" r:id="rId65"/>
    <p:sldId id="299" r:id="rId66"/>
    <p:sldId id="332" r:id="rId67"/>
    <p:sldId id="334" r:id="rId68"/>
    <p:sldId id="333" r:id="rId69"/>
    <p:sldId id="336" r:id="rId70"/>
    <p:sldId id="337" r:id="rId71"/>
    <p:sldId id="331" r:id="rId72"/>
    <p:sldId id="314" r:id="rId73"/>
    <p:sldId id="292" r:id="rId74"/>
    <p:sldId id="293"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66"/>
    <a:srgbClr val="99FF9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104" d="100"/>
          <a:sy n="104" d="100"/>
        </p:scale>
        <p:origin x="-1740"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33" d="100"/>
          <a:sy n="33" d="100"/>
        </p:scale>
        <p:origin x="-1644" y="-3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slide" Target="slides/slide39.xml"/><Relationship Id="rId1" Type="http://schemas.openxmlformats.org/officeDocument/2006/relationships/slide" Target="slides/slide21.xml"/><Relationship Id="rId4"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7670473-5801-4D1B-9589-C31820C3B433}" type="slidenum">
              <a:rPr lang="en-US"/>
              <a:pPr/>
              <a:t>‹#›</a:t>
            </a:fld>
            <a:endParaRPr lang="en-US"/>
          </a:p>
        </p:txBody>
      </p:sp>
    </p:spTree>
    <p:extLst>
      <p:ext uri="{BB962C8B-B14F-4D97-AF65-F5344CB8AC3E}">
        <p14:creationId xmlns:p14="http://schemas.microsoft.com/office/powerpoint/2010/main" val="2167427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A36E8AB-0C9B-4E64-BAE7-C7FB1BBC7766}" type="slidenum">
              <a:rPr lang="en-US"/>
              <a:pPr/>
              <a:t>1</a:t>
            </a:fld>
            <a:endParaRPr lang="en-US"/>
          </a:p>
        </p:txBody>
      </p:sp>
      <p:sp>
        <p:nvSpPr>
          <p:cNvPr id="5122" name="Rectangle 2"/>
          <p:cNvSpPr>
            <a:spLocks noChangeArrowheads="1"/>
          </p:cNvSpPr>
          <p:nvPr/>
        </p:nvSpPr>
        <p:spPr bwMode="auto">
          <a:xfrm>
            <a:off x="3886200" y="0"/>
            <a:ext cx="2971800" cy="457200"/>
          </a:xfrm>
          <a:prstGeom prst="rect">
            <a:avLst/>
          </a:prstGeom>
          <a:noFill/>
          <a:ln w="12699">
            <a:noFill/>
            <a:miter lim="800000"/>
            <a:headEnd/>
            <a:tailEnd/>
          </a:ln>
          <a:effectLst/>
        </p:spPr>
        <p:txBody>
          <a:bodyPr wrap="none" anchor="ctr"/>
          <a:lstStyle/>
          <a:p>
            <a:endParaRPr lang="en-US"/>
          </a:p>
        </p:txBody>
      </p:sp>
      <p:sp>
        <p:nvSpPr>
          <p:cNvPr id="5123" name="Rectangle 3"/>
          <p:cNvSpPr>
            <a:spLocks noChangeArrowheads="1"/>
          </p:cNvSpPr>
          <p:nvPr/>
        </p:nvSpPr>
        <p:spPr bwMode="auto">
          <a:xfrm>
            <a:off x="3886200" y="8686800"/>
            <a:ext cx="2971800" cy="457200"/>
          </a:xfrm>
          <a:prstGeom prst="rect">
            <a:avLst/>
          </a:prstGeom>
          <a:noFill/>
          <a:ln w="12699">
            <a:noFill/>
            <a:miter lim="800000"/>
            <a:headEnd/>
            <a:tailEnd/>
          </a:ln>
          <a:effectLst/>
        </p:spPr>
        <p:txBody>
          <a:bodyPr lIns="19050" tIns="0" rIns="19050" bIns="0" anchor="b"/>
          <a:lstStyle/>
          <a:p>
            <a:pPr algn="r"/>
            <a:r>
              <a:rPr lang="en-US" sz="1000" i="1"/>
              <a:t>1</a:t>
            </a:r>
          </a:p>
        </p:txBody>
      </p:sp>
      <p:sp>
        <p:nvSpPr>
          <p:cNvPr id="5124" name="Rectangle 4"/>
          <p:cNvSpPr>
            <a:spLocks noChangeArrowheads="1"/>
          </p:cNvSpPr>
          <p:nvPr/>
        </p:nvSpPr>
        <p:spPr bwMode="auto">
          <a:xfrm>
            <a:off x="0" y="8686800"/>
            <a:ext cx="2971800" cy="457200"/>
          </a:xfrm>
          <a:prstGeom prst="rect">
            <a:avLst/>
          </a:prstGeom>
          <a:noFill/>
          <a:ln w="12699">
            <a:noFill/>
            <a:miter lim="800000"/>
            <a:headEnd/>
            <a:tailEnd/>
          </a:ln>
          <a:effectLst/>
        </p:spPr>
        <p:txBody>
          <a:bodyPr wrap="none" anchor="ctr"/>
          <a:lstStyle/>
          <a:p>
            <a:endParaRPr lang="en-US"/>
          </a:p>
        </p:txBody>
      </p:sp>
      <p:sp>
        <p:nvSpPr>
          <p:cNvPr id="5125" name="Rectangle 5"/>
          <p:cNvSpPr>
            <a:spLocks noChangeArrowheads="1"/>
          </p:cNvSpPr>
          <p:nvPr/>
        </p:nvSpPr>
        <p:spPr bwMode="auto">
          <a:xfrm>
            <a:off x="0" y="0"/>
            <a:ext cx="2971800" cy="457200"/>
          </a:xfrm>
          <a:prstGeom prst="rect">
            <a:avLst/>
          </a:prstGeom>
          <a:noFill/>
          <a:ln w="12699">
            <a:noFill/>
            <a:miter lim="800000"/>
            <a:headEnd/>
            <a:tailEnd/>
          </a:ln>
          <a:effectLst/>
        </p:spPr>
        <p:txBody>
          <a:bodyPr wrap="none" anchor="ctr"/>
          <a:lstStyle/>
          <a:p>
            <a:endParaRPr lang="en-US"/>
          </a:p>
        </p:txBody>
      </p:sp>
      <p:sp>
        <p:nvSpPr>
          <p:cNvPr id="5126" name="Rectangle 6"/>
          <p:cNvSpPr>
            <a:spLocks noGrp="1" noRot="1" noChangeAspect="1" noChangeArrowheads="1" noTextEdit="1"/>
          </p:cNvSpPr>
          <p:nvPr>
            <p:ph type="sldImg"/>
          </p:nvPr>
        </p:nvSpPr>
        <p:spPr>
          <a:ln w="12699" cap="flat">
            <a:solidFill>
              <a:schemeClr val="tx1"/>
            </a:solidFill>
          </a:ln>
        </p:spPr>
      </p:sp>
      <p:sp>
        <p:nvSpPr>
          <p:cNvPr id="5127" name="Rectangle 7"/>
          <p:cNvSpPr>
            <a:spLocks noGrp="1" noChangeArrowheads="1"/>
          </p:cNvSpPr>
          <p:nvPr>
            <p:ph type="body" idx="1"/>
          </p:nvPr>
        </p:nvSpPr>
        <p:spPr>
          <a:ln/>
        </p:spPr>
        <p:txBody>
          <a:bodyPr lIns="90488" tIns="44450" rIns="90488" bIns="44450"/>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C19DC-14A1-4648-9E56-CA0DE3979AC7}" type="slidenum">
              <a:rPr lang="en-US"/>
              <a:pPr/>
              <a:t>10</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3EE7B-87E5-4DBA-BD1A-F22FCB985AF3}" type="slidenum">
              <a:rPr lang="en-US"/>
              <a:pPr/>
              <a:t>11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29524-DA52-4DE6-A34F-B895ADB407ED}"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A76FF-970C-4779-8225-5CDA32B735A0}" type="slidenum">
              <a:rPr lang="en-US"/>
              <a:pPr/>
              <a:t>13</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250D3-1B70-4DEA-82C0-102CE41B11F9}" type="slidenum">
              <a:rPr lang="en-US"/>
              <a:pPr/>
              <a:t>14</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BE17DC-FD0B-45AD-B38B-AC037480B01F}" type="slidenum">
              <a:rPr lang="en-US"/>
              <a:pPr/>
              <a:t>15</a:t>
            </a:fld>
            <a:endParaRPr lang="en-US"/>
          </a:p>
        </p:txBody>
      </p:sp>
      <p:sp>
        <p:nvSpPr>
          <p:cNvPr id="13314" name="Rectangle 2"/>
          <p:cNvSpPr>
            <a:spLocks noGrp="1" noChangeArrowheads="1"/>
          </p:cNvSpPr>
          <p:nvPr>
            <p:ph type="body" idx="1"/>
          </p:nvPr>
        </p:nvSpPr>
        <p:spPr>
          <a:ln/>
        </p:spPr>
        <p:txBody>
          <a:bodyPr lIns="90488" tIns="44450" rIns="90488" bIns="44450"/>
          <a:lstStyle/>
          <a:p>
            <a:endParaRPr lang="en-US"/>
          </a:p>
        </p:txBody>
      </p:sp>
      <p:sp>
        <p:nvSpPr>
          <p:cNvPr id="13315"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044CC-13E1-4E8B-BA41-7C6292D4B4E6}" type="slidenum">
              <a:rPr lang="en-US"/>
              <a:pPr/>
              <a:t>16</a:t>
            </a:fld>
            <a:endParaRPr lang="en-US"/>
          </a:p>
        </p:txBody>
      </p:sp>
      <p:sp>
        <p:nvSpPr>
          <p:cNvPr id="15362" name="Rectangle 2"/>
          <p:cNvSpPr>
            <a:spLocks noGrp="1" noChangeArrowheads="1"/>
          </p:cNvSpPr>
          <p:nvPr>
            <p:ph type="body" idx="1"/>
          </p:nvPr>
        </p:nvSpPr>
        <p:spPr>
          <a:ln/>
        </p:spPr>
        <p:txBody>
          <a:bodyPr lIns="90488" tIns="44450" rIns="90488" bIns="44450"/>
          <a:lstStyle/>
          <a:p>
            <a:endParaRPr lang="en-US"/>
          </a:p>
        </p:txBody>
      </p:sp>
      <p:sp>
        <p:nvSpPr>
          <p:cNvPr id="15363"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D852D-7389-4854-BF0B-9B6155C5F8C0}" type="slidenum">
              <a:rPr lang="en-US"/>
              <a:pPr/>
              <a:t>18</a:t>
            </a:fld>
            <a:endParaRPr lang="en-US"/>
          </a:p>
        </p:txBody>
      </p:sp>
      <p:sp>
        <p:nvSpPr>
          <p:cNvPr id="210946" name="Rectangle 2"/>
          <p:cNvSpPr>
            <a:spLocks noGrp="1" noRot="1" noChangeAspect="1" noChangeArrowheads="1" noTextEdit="1"/>
          </p:cNvSpPr>
          <p:nvPr>
            <p:ph type="sldImg"/>
          </p:nvPr>
        </p:nvSpPr>
        <p:spPr>
          <a:xfrm>
            <a:off x="1144588" y="685800"/>
            <a:ext cx="4570412" cy="3427413"/>
          </a:xfrm>
          <a:ln/>
        </p:spPr>
      </p:sp>
      <p:sp>
        <p:nvSpPr>
          <p:cNvPr id="210947" name="Rectangle 3"/>
          <p:cNvSpPr>
            <a:spLocks noGrp="1" noChangeArrowheads="1"/>
          </p:cNvSpPr>
          <p:nvPr>
            <p:ph type="body" idx="1"/>
          </p:nvPr>
        </p:nvSpPr>
        <p:spPr/>
        <p:txBody>
          <a:bodyPr/>
          <a:lstStyle/>
          <a:p>
            <a:r>
              <a:rPr lang="en-US">
                <a:cs typeface="Times New Roman" pitchFamily="18" charset="0"/>
              </a:rPr>
              <a:t>Now we will turn our attention to the number of new cancers anticipated in the US this year.  It is estimated that about 1.4 million new cases of cancer will be diagnosed in 2007.  Cancers of the prostate and breast will be the most frequently diagnosed cancers in men and women, respectively, followed by lung and colorectal cancers both in men and in women.</a:t>
            </a: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84B37-3DF9-4A0B-8AF0-E38CD6E1559A}" type="slidenum">
              <a:rPr lang="en-US"/>
              <a:pPr/>
              <a:t>19</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04009-2D91-4913-8715-02D41A262C7A}" type="slidenum">
              <a:rPr lang="en-US"/>
              <a:pPr/>
              <a:t>20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D5D44-C676-481E-AE57-5BC2CD02CC81}" type="slidenum">
              <a:rPr lang="en-US"/>
              <a:pPr/>
              <a:t>2</a:t>
            </a:fld>
            <a:endParaRPr lang="en-US"/>
          </a:p>
        </p:txBody>
      </p:sp>
      <p:sp>
        <p:nvSpPr>
          <p:cNvPr id="169986" name="Rectangle 2"/>
          <p:cNvSpPr>
            <a:spLocks noGrp="1" noRot="1" noChangeAspect="1"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9CD99-2200-4D66-A65D-67C3512BE8D1}" type="slidenum">
              <a:rPr lang="en-US"/>
              <a:pPr/>
              <a:t>21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0E1CD-C9FD-43C0-B977-CA58CCCC95F0}" type="slidenum">
              <a:rPr lang="en-US"/>
              <a:pPr/>
              <a:t>22</a:t>
            </a:fld>
            <a:endParaRPr lang="en-US"/>
          </a:p>
        </p:txBody>
      </p:sp>
      <p:sp>
        <p:nvSpPr>
          <p:cNvPr id="17410" name="Rectangle 2"/>
          <p:cNvSpPr>
            <a:spLocks noGrp="1" noChangeArrowheads="1"/>
          </p:cNvSpPr>
          <p:nvPr>
            <p:ph type="body" idx="1"/>
          </p:nvPr>
        </p:nvSpPr>
        <p:spPr>
          <a:ln/>
        </p:spPr>
        <p:txBody>
          <a:bodyPr lIns="90488" tIns="44450" rIns="90488" bIns="44450"/>
          <a:lstStyle/>
          <a:p>
            <a:endParaRPr lang="en-US"/>
          </a:p>
        </p:txBody>
      </p:sp>
      <p:sp>
        <p:nvSpPr>
          <p:cNvPr id="17411"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2D644-77FB-4234-80C7-3FEF7EB64589}" type="slidenum">
              <a:rPr lang="en-US"/>
              <a:pPr/>
              <a:t>23</a:t>
            </a:fld>
            <a:endParaRPr lang="en-US"/>
          </a:p>
        </p:txBody>
      </p:sp>
      <p:sp>
        <p:nvSpPr>
          <p:cNvPr id="27650" name="Rectangle 2"/>
          <p:cNvSpPr>
            <a:spLocks noGrp="1" noChangeArrowheads="1"/>
          </p:cNvSpPr>
          <p:nvPr>
            <p:ph type="body" idx="1"/>
          </p:nvPr>
        </p:nvSpPr>
        <p:spPr>
          <a:ln/>
        </p:spPr>
        <p:txBody>
          <a:bodyPr lIns="90488" tIns="44450" rIns="90488" bIns="44450"/>
          <a:lstStyle/>
          <a:p>
            <a:endParaRPr lang="en-US"/>
          </a:p>
        </p:txBody>
      </p:sp>
      <p:sp>
        <p:nvSpPr>
          <p:cNvPr id="27651"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39D36-9254-45F8-AB96-2A6177DBCE18}" type="slidenum">
              <a:rPr lang="en-US"/>
              <a:pPr/>
              <a:t>24</a:t>
            </a:fld>
            <a:endParaRPr lang="en-US"/>
          </a:p>
        </p:txBody>
      </p:sp>
      <p:sp>
        <p:nvSpPr>
          <p:cNvPr id="29698" name="Rectangle 2"/>
          <p:cNvSpPr>
            <a:spLocks noGrp="1" noChangeArrowheads="1"/>
          </p:cNvSpPr>
          <p:nvPr>
            <p:ph type="body" idx="1"/>
          </p:nvPr>
        </p:nvSpPr>
        <p:spPr>
          <a:ln/>
        </p:spPr>
        <p:txBody>
          <a:bodyPr lIns="90488" tIns="44450" rIns="90488" bIns="44450"/>
          <a:lstStyle/>
          <a:p>
            <a:endParaRPr lang="en-US"/>
          </a:p>
        </p:txBody>
      </p:sp>
      <p:sp>
        <p:nvSpPr>
          <p:cNvPr id="29699"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F09C9-87EC-4F82-83F9-36FBFECB7596}" type="slidenum">
              <a:rPr lang="en-US"/>
              <a:pPr/>
              <a:t>25</a:t>
            </a:fld>
            <a:endParaRPr lang="en-US"/>
          </a:p>
        </p:txBody>
      </p:sp>
      <p:sp>
        <p:nvSpPr>
          <p:cNvPr id="204802" name="Rectangle 2"/>
          <p:cNvSpPr>
            <a:spLocks noGrp="1" noRot="1" noChangeAspect="1" noChangeArrowheads="1" noTextEdit="1"/>
          </p:cNvSpPr>
          <p:nvPr>
            <p:ph type="sldImg"/>
          </p:nvPr>
        </p:nvSpPr>
        <p:spPr>
          <a:xfrm>
            <a:off x="1144588" y="685800"/>
            <a:ext cx="4570412" cy="3427413"/>
          </a:xfrm>
          <a:ln/>
        </p:spPr>
      </p:sp>
      <p:sp>
        <p:nvSpPr>
          <p:cNvPr id="204803" name="Rectangle 3"/>
          <p:cNvSpPr>
            <a:spLocks noGrp="1" noChangeArrowheads="1"/>
          </p:cNvSpPr>
          <p:nvPr>
            <p:ph type="body" idx="1"/>
          </p:nvPr>
        </p:nvSpPr>
        <p:spPr/>
        <p:txBody>
          <a:bodyPr/>
          <a:lstStyle/>
          <a:p>
            <a:r>
              <a:rPr lang="en-US">
                <a:cs typeface="Times New Roman" pitchFamily="18" charset="0"/>
              </a:rPr>
              <a:t>The last set of slides describes at the prevalence of cancer risk factors, such as tobacco use and physical inactivity, and the prevalence of cancer screening, such as use of mammography. </a:t>
            </a:r>
          </a:p>
          <a:p>
            <a:r>
              <a:rPr lang="en-US">
                <a:latin typeface="Arial"/>
                <a:cs typeface="Times New Roman" pitchFamily="18" charset="0"/>
              </a:rPr>
              <a:t> </a:t>
            </a:r>
            <a:endParaRPr lang="en-US">
              <a:cs typeface="Times New Roman" pitchFamily="18" charset="0"/>
            </a:endParaRPr>
          </a:p>
          <a:p>
            <a:r>
              <a:rPr lang="en-US">
                <a:cs typeface="Times New Roman" pitchFamily="18" charset="0"/>
              </a:rPr>
              <a:t>Tobacco use is a major preventable cause of death, particularly from lung cancer.  The year 2004 marks the anniversary of the release of the first Surgeon General</a:t>
            </a:r>
            <a:r>
              <a:rPr lang="en-US">
                <a:latin typeface="Arial"/>
                <a:cs typeface="Times New Roman" pitchFamily="18" charset="0"/>
              </a:rPr>
              <a:t>’</a:t>
            </a:r>
            <a:r>
              <a:rPr lang="en-US">
                <a:cs typeface="Times New Roman" pitchFamily="18" charset="0"/>
              </a:rPr>
              <a:t>s report on Tobacco and Health, which initiated a decline of per capita cigarette smoking in the United States.  As a result of the cigarette smoking epidemic, lung cancer death rates showed a steady increase through 1990, then began to decline among men.  The lung cancer death rate among US women, who began regular cigarette smoking later than men, continues to increase slightly.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753E0-3AFE-43B5-BEC4-0C471A58CB44}" type="slidenum">
              <a:rPr lang="en-US"/>
              <a:pPr/>
              <a:t>26</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C74394-3AAC-483A-8AD1-9D946EB6A470}" type="slidenum">
              <a:rPr lang="en-US"/>
              <a:pPr/>
              <a:t>27</a:t>
            </a:fld>
            <a:endParaRPr lang="en-US"/>
          </a:p>
        </p:txBody>
      </p:sp>
      <p:sp>
        <p:nvSpPr>
          <p:cNvPr id="32770" name="Rectangle 2"/>
          <p:cNvSpPr>
            <a:spLocks noGrp="1" noChangeArrowheads="1"/>
          </p:cNvSpPr>
          <p:nvPr>
            <p:ph type="body" idx="1"/>
          </p:nvPr>
        </p:nvSpPr>
        <p:spPr>
          <a:ln/>
        </p:spPr>
        <p:txBody>
          <a:bodyPr lIns="90488" tIns="44450" rIns="90488" bIns="44450"/>
          <a:lstStyle/>
          <a:p>
            <a:endParaRPr lang="en-US"/>
          </a:p>
        </p:txBody>
      </p:sp>
      <p:sp>
        <p:nvSpPr>
          <p:cNvPr id="32771"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7DA46-148C-4716-B328-FF5291E9562D}" type="slidenum">
              <a:rPr lang="en-US"/>
              <a:pPr/>
              <a:t>28</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5149A-21E9-4D31-B81D-B14DB96D7483}" type="slidenum">
              <a:rPr lang="en-US"/>
              <a:pPr/>
              <a:t>30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C3074-AB2F-47C2-92E7-1F66D82E5D97}" type="slidenum">
              <a:rPr lang="en-US"/>
              <a:pPr/>
              <a:t>31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338E67-435B-4899-B9F2-CAB69EAFD2AA}" type="slidenum">
              <a:rPr lang="en-US"/>
              <a:pPr/>
              <a:t>3</a:t>
            </a:fld>
            <a:endParaRPr lang="en-US"/>
          </a:p>
        </p:txBody>
      </p:sp>
      <p:sp>
        <p:nvSpPr>
          <p:cNvPr id="7170" name="Rectangle 2"/>
          <p:cNvSpPr>
            <a:spLocks noGrp="1" noRot="1" noChangeAspect="1" noChangeArrowheads="1" noTextEdit="1"/>
          </p:cNvSpPr>
          <p:nvPr>
            <p:ph type="sldImg"/>
          </p:nvPr>
        </p:nvSpPr>
        <p:spPr>
          <a:ln w="12699" cap="flat">
            <a:solidFill>
              <a:schemeClr val="tx1"/>
            </a:solidFill>
          </a:ln>
        </p:spPr>
      </p:sp>
      <p:sp>
        <p:nvSpPr>
          <p:cNvPr id="7171" name="Rectangle 3"/>
          <p:cNvSpPr>
            <a:spLocks noGrp="1" noChangeArrowheads="1"/>
          </p:cNvSpPr>
          <p:nvPr>
            <p:ph type="body" idx="1"/>
          </p:nvPr>
        </p:nvSpPr>
        <p:spPr>
          <a:ln/>
        </p:spPr>
        <p:txBody>
          <a:bodyPr lIns="90488" tIns="44450" rIns="90488" bIns="44450"/>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20543-6885-4C8E-B20D-712882672452}" type="slidenum">
              <a:rPr lang="en-US"/>
              <a:pPr/>
              <a:t>32</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D231EA-D0F2-4CCB-A660-DC2A5608D94B}" type="slidenum">
              <a:rPr lang="en-US"/>
              <a:pPr/>
              <a:t>33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2DDD0-6B0F-4941-B1E4-62903914FD93}" type="slidenum">
              <a:rPr lang="en-US"/>
              <a:pPr/>
              <a:t>34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068D3-8DBF-4CD6-96D1-3B3B55F891DD}" type="slidenum">
              <a:rPr lang="en-US"/>
              <a:pPr/>
              <a:t>35</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F7E3B-C55E-4DB7-945A-AE871A6C8738}" type="slidenum">
              <a:rPr lang="en-US"/>
              <a:pPr/>
              <a:t>36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5E8D9-72F8-4F51-8990-D80B90E803AB}" type="slidenum">
              <a:rPr lang="en-US"/>
              <a:pPr/>
              <a:t>37</a:t>
            </a:fld>
            <a:endParaRPr lang="en-US"/>
          </a:p>
        </p:txBody>
      </p:sp>
      <p:sp>
        <p:nvSpPr>
          <p:cNvPr id="111618" name="Rectangle 2"/>
          <p:cNvSpPr>
            <a:spLocks noGrp="1" noChangeArrowheads="1"/>
          </p:cNvSpPr>
          <p:nvPr>
            <p:ph type="body" idx="1"/>
          </p:nvPr>
        </p:nvSpPr>
        <p:spPr>
          <a:ln/>
        </p:spPr>
        <p:txBody>
          <a:bodyPr lIns="90488" tIns="44450" rIns="90488" bIns="44450"/>
          <a:lstStyle/>
          <a:p>
            <a:endParaRPr lang="en-US"/>
          </a:p>
        </p:txBody>
      </p:sp>
      <p:sp>
        <p:nvSpPr>
          <p:cNvPr id="111619"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1742D-2C3E-40A1-A706-66AE965AB5EC}" type="slidenum">
              <a:rPr lang="en-US"/>
              <a:pPr/>
              <a:t>38</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6F7C8D-4224-4B85-A8BE-938BD012554B}" type="slidenum">
              <a:rPr lang="en-US"/>
              <a:pPr/>
              <a:t>39</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The glandular mucous membrane that lines the uterus.</a:t>
            </a:r>
          </a:p>
          <a:p>
            <a:endParaRPr lang="en-US"/>
          </a:p>
          <a:p>
            <a:r>
              <a:rPr lang="en-US"/>
              <a:t>The American Heritage Dictionary of the English Language, Third Edition is licensed from Houghton Mifflin Company. Copyright © 1992 by Houghton Mifflin Company. All rights reserved.</a:t>
            </a:r>
          </a:p>
          <a:p>
            <a:r>
              <a:rPr lang="en-US"/>
              <a:t>Selected Illustrations from the Concise Columbia Encyclopedia.  Copyright © 1991 by Columbia University Press.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1398B-1395-4215-A362-B1FC8FEBAC44}" type="slidenum">
              <a:rPr lang="en-US"/>
              <a:pPr/>
              <a:t>40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The glandular mucous membrane that lines the uterus.</a:t>
            </a:r>
          </a:p>
          <a:p>
            <a:endParaRPr lang="en-US" dirty="0"/>
          </a:p>
          <a:p>
            <a:r>
              <a:rPr lang="en-US" dirty="0"/>
              <a:t>The American Heritage Dictionary of the English Language, Third Edition is licensed from Houghton Mifflin Company. Copyright © 1992 by Houghton Mifflin Company. All rights reserved.</a:t>
            </a:r>
          </a:p>
          <a:p>
            <a:r>
              <a:rPr lang="en-US" dirty="0"/>
              <a:t>Selected Illustrations from the Concise Columbia Encyclopedia.  Copyright © 1991 by Columbia University Press.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8E7F6-6B66-4F4B-A808-267E96764B49}" type="slidenum">
              <a:rPr lang="en-US"/>
              <a:pPr/>
              <a:t>41</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AB87FB-D9C7-4F30-B814-187080390F6C}" type="slidenum">
              <a:rPr lang="en-US"/>
              <a:pPr/>
              <a:t>4</a:t>
            </a:fld>
            <a:endParaRPr lang="en-US"/>
          </a:p>
        </p:txBody>
      </p:sp>
      <p:sp>
        <p:nvSpPr>
          <p:cNvPr id="9218" name="Rectangle 2"/>
          <p:cNvSpPr>
            <a:spLocks noGrp="1" noChangeArrowheads="1"/>
          </p:cNvSpPr>
          <p:nvPr>
            <p:ph type="body" idx="1"/>
          </p:nvPr>
        </p:nvSpPr>
        <p:spPr>
          <a:ln/>
        </p:spPr>
        <p:txBody>
          <a:bodyPr lIns="90488" tIns="44450" rIns="90488" bIns="44450"/>
          <a:lstStyle/>
          <a:p>
            <a:endParaRPr lang="en-US"/>
          </a:p>
        </p:txBody>
      </p:sp>
      <p:sp>
        <p:nvSpPr>
          <p:cNvPr id="9219"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0A868-76D5-4138-B0B5-4A531F5821E4}" type="slidenum">
              <a:rPr lang="en-US"/>
              <a:pPr/>
              <a:t>44</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2250B-45D5-46A5-8804-1490651A4D9B}" type="slidenum">
              <a:rPr lang="en-US"/>
              <a:pPr/>
              <a:t>47</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BD42F-7DF7-414C-AA4A-79E063E90984}" type="slidenum">
              <a:rPr lang="en-US"/>
              <a:pPr/>
              <a:t>48</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EE6FC-376B-470C-B0C5-AC1F1C4817ED}" type="slidenum">
              <a:rPr lang="en-US"/>
              <a:pPr/>
              <a:t>49</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04C6B-EC79-4404-888E-BD1822191EF6}" type="slidenum">
              <a:rPr lang="en-US"/>
              <a:pPr/>
              <a:t>50</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AE277-0BAF-470F-B7A3-00CD3F9D0E92}" type="slidenum">
              <a:rPr lang="en-US"/>
              <a:pPr/>
              <a:t>51</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55D42-8328-49F1-80DA-67B7956D2302}" type="slidenum">
              <a:rPr lang="en-US"/>
              <a:pPr/>
              <a:t>52</a:t>
            </a:fld>
            <a:endParaRPr lang="en-US"/>
          </a:p>
        </p:txBody>
      </p:sp>
      <p:sp>
        <p:nvSpPr>
          <p:cNvPr id="114690" name="Rectangle 2"/>
          <p:cNvSpPr>
            <a:spLocks noGrp="1" noChangeArrowheads="1"/>
          </p:cNvSpPr>
          <p:nvPr>
            <p:ph type="body" idx="1"/>
          </p:nvPr>
        </p:nvSpPr>
        <p:spPr>
          <a:ln/>
        </p:spPr>
        <p:txBody>
          <a:bodyPr lIns="90488" tIns="44450" rIns="90488" bIns="44450"/>
          <a:lstStyle/>
          <a:p>
            <a:endParaRPr lang="en-US"/>
          </a:p>
        </p:txBody>
      </p:sp>
      <p:sp>
        <p:nvSpPr>
          <p:cNvPr id="114691"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81EFB-AF11-4F20-9281-073BDD0EAA90}" type="slidenum">
              <a:rPr lang="en-US"/>
              <a:pPr/>
              <a:t>53</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BC77-4DE8-4BC0-8FEF-D42970FE5CCA}" type="slidenum">
              <a:rPr lang="en-US"/>
              <a:pPr/>
              <a:t>54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B452E0-D37A-451F-ADE2-E15C5EDF5D4F}" type="slidenum">
              <a:rPr lang="en-US"/>
              <a:pPr/>
              <a:t>55</a:t>
            </a:fld>
            <a:endParaRPr lang="en-US"/>
          </a:p>
        </p:txBody>
      </p:sp>
      <p:sp>
        <p:nvSpPr>
          <p:cNvPr id="212994" name="Rectangle 2"/>
          <p:cNvSpPr>
            <a:spLocks noGrp="1" noRot="1" noChangeAspect="1" noChangeArrowheads="1" noTextEdit="1"/>
          </p:cNvSpPr>
          <p:nvPr>
            <p:ph type="sldImg"/>
          </p:nvPr>
        </p:nvSpPr>
        <p:spPr>
          <a:xfrm>
            <a:off x="1144588" y="685800"/>
            <a:ext cx="4570412" cy="3427413"/>
          </a:xfrm>
          <a:ln/>
        </p:spPr>
      </p:sp>
      <p:sp>
        <p:nvSpPr>
          <p:cNvPr id="212995" name="Rectangle 3"/>
          <p:cNvSpPr>
            <a:spLocks noGrp="1" noChangeArrowheads="1"/>
          </p:cNvSpPr>
          <p:nvPr>
            <p:ph type="body" idx="1"/>
          </p:nvPr>
        </p:nvSpPr>
        <p:spPr>
          <a:noFill/>
          <a:ln/>
        </p:spPr>
        <p:txBody>
          <a:bodyPr lIns="88400" tIns="44200" rIns="88400" bIns="44200"/>
          <a:lstStyle/>
          <a:p>
            <a:r>
              <a:rPr lang="en-US">
                <a:cs typeface="Times New Roman" pitchFamily="18" charset="0"/>
              </a:rPr>
              <a:t>This slide highlights the obesity epidemic as mentioned in the previous slide.  In 2005, over 50% of the adults in all states, including District of Columbia, were overweight or obese, compared to just 12 states in 1992.</a:t>
            </a: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993F8-5A20-4DED-A61E-2511ABE928E8}" type="slidenum">
              <a:rPr lang="en-US"/>
              <a:pPr/>
              <a:t>5</a:t>
            </a:fld>
            <a:endParaRPr lang="en-US"/>
          </a:p>
        </p:txBody>
      </p:sp>
      <p:sp>
        <p:nvSpPr>
          <p:cNvPr id="206850" name="Rectangle 2"/>
          <p:cNvSpPr>
            <a:spLocks noGrp="1" noRot="1" noChangeAspect="1" noChangeArrowheads="1" noTextEdit="1"/>
          </p:cNvSpPr>
          <p:nvPr>
            <p:ph type="sldImg"/>
          </p:nvPr>
        </p:nvSpPr>
        <p:spPr>
          <a:xfrm>
            <a:off x="1144588" y="685800"/>
            <a:ext cx="4570412" cy="3427413"/>
          </a:xfrm>
          <a:ln/>
        </p:spPr>
      </p:sp>
      <p:sp>
        <p:nvSpPr>
          <p:cNvPr id="206851" name="Rectangle 3"/>
          <p:cNvSpPr>
            <a:spLocks noGrp="1" noChangeArrowheads="1"/>
          </p:cNvSpPr>
          <p:nvPr>
            <p:ph type="body" idx="1"/>
          </p:nvPr>
        </p:nvSpPr>
        <p:spPr/>
        <p:txBody>
          <a:bodyPr/>
          <a:lstStyle/>
          <a:p>
            <a:r>
              <a:rPr lang="en-US">
                <a:cs typeface="Times New Roman" pitchFamily="18" charset="0"/>
              </a:rPr>
              <a:t>Most of the increase in cancer death rates for men prior to 1990 was attributable to lung cancer.  However, since 1990, the age-adjusted lung cancer death rate in men has been decreasing. Stomach cancer mortality has decreased considerably since 1930. Death rates from prostate and colorectal cancers have also been declining.</a:t>
            </a:r>
            <a:r>
              <a:rPr lang="en-US"/>
              <a:t>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653AD-00EC-4D2D-8A8B-9603378003E6}" type="slidenum">
              <a:rPr lang="en-US"/>
              <a:pPr/>
              <a:t>56</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83E38-5D18-4D94-A0E4-6FB627CDE4A0}" type="slidenum">
              <a:rPr lang="en-US"/>
              <a:pPr/>
              <a:t>57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23E9F-65E0-45D8-B9BB-033BCC6D1EEE}" type="slidenum">
              <a:rPr lang="en-US"/>
              <a:pPr/>
              <a:t>58</a:t>
            </a:fld>
            <a:endParaRPr lang="en-US"/>
          </a:p>
        </p:txBody>
      </p:sp>
      <p:sp>
        <p:nvSpPr>
          <p:cNvPr id="36866" name="Rectangle 2"/>
          <p:cNvSpPr>
            <a:spLocks noGrp="1" noChangeArrowheads="1"/>
          </p:cNvSpPr>
          <p:nvPr>
            <p:ph type="body" idx="1"/>
          </p:nvPr>
        </p:nvSpPr>
        <p:spPr>
          <a:ln/>
        </p:spPr>
        <p:txBody>
          <a:bodyPr lIns="90488" tIns="44450" rIns="90488" bIns="44450"/>
          <a:lstStyle/>
          <a:p>
            <a:endParaRPr lang="en-US"/>
          </a:p>
        </p:txBody>
      </p:sp>
      <p:sp>
        <p:nvSpPr>
          <p:cNvPr id="36867"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C1B26-2585-4D64-BD52-8FEBD9CED661}" type="slidenum">
              <a:rPr lang="en-US"/>
              <a:pPr/>
              <a:t>59</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411CF-A103-40CA-AD5C-2D90CDC01632}" type="slidenum">
              <a:rPr lang="en-US"/>
              <a:pPr/>
              <a:t>60</a:t>
            </a:fld>
            <a:endParaRPr lang="en-US"/>
          </a:p>
        </p:txBody>
      </p:sp>
      <p:sp>
        <p:nvSpPr>
          <p:cNvPr id="40962" name="Rectangle 2"/>
          <p:cNvSpPr>
            <a:spLocks noGrp="1" noChangeArrowheads="1"/>
          </p:cNvSpPr>
          <p:nvPr>
            <p:ph type="body" idx="1"/>
          </p:nvPr>
        </p:nvSpPr>
        <p:spPr>
          <a:ln/>
        </p:spPr>
        <p:txBody>
          <a:bodyPr lIns="90488" tIns="44450" rIns="90488" bIns="44450"/>
          <a:lstStyle/>
          <a:p>
            <a:endParaRPr lang="en-US"/>
          </a:p>
        </p:txBody>
      </p:sp>
      <p:sp>
        <p:nvSpPr>
          <p:cNvPr id="40963"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34190-5943-4B5C-BB1E-3232CD43A8C0}" type="slidenum">
              <a:rPr lang="en-US"/>
              <a:pPr/>
              <a:t>61</a:t>
            </a:fld>
            <a:endParaRPr lang="en-US"/>
          </a:p>
        </p:txBody>
      </p:sp>
      <p:sp>
        <p:nvSpPr>
          <p:cNvPr id="43010" name="Rectangle 2"/>
          <p:cNvSpPr>
            <a:spLocks noGrp="1" noChangeArrowheads="1"/>
          </p:cNvSpPr>
          <p:nvPr>
            <p:ph type="body" idx="1"/>
          </p:nvPr>
        </p:nvSpPr>
        <p:spPr>
          <a:ln/>
        </p:spPr>
        <p:txBody>
          <a:bodyPr lIns="90488" tIns="44450" rIns="90488" bIns="44450"/>
          <a:lstStyle/>
          <a:p>
            <a:endParaRPr lang="en-US"/>
          </a:p>
        </p:txBody>
      </p:sp>
      <p:sp>
        <p:nvSpPr>
          <p:cNvPr id="43011"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AB198-856E-4B84-8E2F-471DC947812C}" type="slidenum">
              <a:rPr lang="en-US"/>
              <a:pPr/>
              <a:t>62</a:t>
            </a:fld>
            <a:endParaRPr lang="en-US"/>
          </a:p>
        </p:txBody>
      </p:sp>
      <p:sp>
        <p:nvSpPr>
          <p:cNvPr id="45058" name="Rectangle 2"/>
          <p:cNvSpPr>
            <a:spLocks noGrp="1" noChangeArrowheads="1"/>
          </p:cNvSpPr>
          <p:nvPr>
            <p:ph type="body" idx="1"/>
          </p:nvPr>
        </p:nvSpPr>
        <p:spPr>
          <a:ln/>
        </p:spPr>
        <p:txBody>
          <a:bodyPr lIns="90488" tIns="44450" rIns="90488" bIns="44450"/>
          <a:lstStyle/>
          <a:p>
            <a:endParaRPr lang="en-US"/>
          </a:p>
        </p:txBody>
      </p:sp>
      <p:sp>
        <p:nvSpPr>
          <p:cNvPr id="45059"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DB8EE7-B047-4C8E-8D8C-D04D33FA8F48}" type="slidenum">
              <a:rPr lang="en-US"/>
              <a:pPr/>
              <a:t>63</a:t>
            </a:fld>
            <a:endParaRPr lang="en-US"/>
          </a:p>
        </p:txBody>
      </p:sp>
      <p:sp>
        <p:nvSpPr>
          <p:cNvPr id="47106" name="Rectangle 2"/>
          <p:cNvSpPr>
            <a:spLocks noGrp="1" noChangeArrowheads="1"/>
          </p:cNvSpPr>
          <p:nvPr>
            <p:ph type="body" idx="1"/>
          </p:nvPr>
        </p:nvSpPr>
        <p:spPr>
          <a:ln/>
        </p:spPr>
        <p:txBody>
          <a:bodyPr lIns="90488" tIns="44450" rIns="90488" bIns="44450"/>
          <a:lstStyle/>
          <a:p>
            <a:endParaRPr lang="en-US"/>
          </a:p>
        </p:txBody>
      </p:sp>
      <p:sp>
        <p:nvSpPr>
          <p:cNvPr id="47107"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8B671-E41F-473B-99EE-CD253734A3E0}" type="slidenum">
              <a:rPr lang="en-US"/>
              <a:pPr/>
              <a:t>64</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85A3D-C7E4-4235-8C9C-5502EA9D7AF0}" type="slidenum">
              <a:rPr lang="en-US"/>
              <a:pPr/>
              <a:t>65</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50067-4E8D-440A-B946-69AD8492A685}" type="slidenum">
              <a:rPr lang="en-US"/>
              <a:pPr/>
              <a:t>6</a:t>
            </a:fld>
            <a:endParaRPr lang="en-US"/>
          </a:p>
        </p:txBody>
      </p:sp>
      <p:sp>
        <p:nvSpPr>
          <p:cNvPr id="208898" name="Rectangle 2"/>
          <p:cNvSpPr>
            <a:spLocks noGrp="1" noRot="1" noChangeAspect="1" noChangeArrowheads="1" noTextEdit="1"/>
          </p:cNvSpPr>
          <p:nvPr>
            <p:ph type="sldImg"/>
          </p:nvPr>
        </p:nvSpPr>
        <p:spPr>
          <a:xfrm>
            <a:off x="1144588" y="685800"/>
            <a:ext cx="4570412" cy="3427413"/>
          </a:xfrm>
          <a:ln/>
        </p:spPr>
      </p:sp>
      <p:sp>
        <p:nvSpPr>
          <p:cNvPr id="208899" name="Rectangle 3"/>
          <p:cNvSpPr>
            <a:spLocks noGrp="1" noChangeArrowheads="1"/>
          </p:cNvSpPr>
          <p:nvPr>
            <p:ph type="body" idx="1"/>
          </p:nvPr>
        </p:nvSpPr>
        <p:spPr/>
        <p:txBody>
          <a:bodyPr/>
          <a:lstStyle/>
          <a:p>
            <a:r>
              <a:rPr lang="en-US">
                <a:cs typeface="Times New Roman" pitchFamily="18" charset="0"/>
              </a:rPr>
              <a:t>Lung cancer is currently the most common cause of cancer death in women, with the death rate more than two times what it was 25 years ago.  In comparison, breast cancer death rates were virtually unchanged between 1930 and 1990, but have since decreased by about 24%.  The death rates for stomach and uterine cancers have decreased steadily since 1930; colorectal cancer death rates have been decreasing for over 50 years.</a:t>
            </a:r>
            <a:r>
              <a:rPr lang="en-US"/>
              <a:t> </a:t>
            </a:r>
          </a:p>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65EE4-FC32-4097-9E1B-7F27C0C64F6B}" type="slidenum">
              <a:rPr lang="en-US"/>
              <a:pPr/>
              <a:t>66</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7F34F-F76C-4C56-9897-743D320B660E}" type="slidenum">
              <a:rPr lang="en-US"/>
              <a:pPr/>
              <a:t>67</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focused on 750 Swedes who had used cell phones for at least 10 years. It was published in the International Journal of Epidemiology.</a:t>
            </a:r>
          </a:p>
          <a:p>
            <a:r>
              <a:rPr lang="en-US"/>
              <a:t>In the study, researchers questioned 150 patients already diagnosed with acoustic neuroma, a benign tumor on the auditory nerve that takes several years to grow before being diagnosed, and 600 who did not have it, about their cell phone use.</a:t>
            </a:r>
          </a:p>
          <a:p>
            <a:r>
              <a:rPr lang="en-US"/>
              <a:t>``At the time the study was conducted, only analog mobile phones had been in use for more than 10 years and therefore we cannot determine if the results are confined to use of analog phones or if the results would be similar after long-term use of digital phones,'' the report said.</a:t>
            </a:r>
          </a:p>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D7155-6140-41FD-BBD3-BA6F86C22B22}" type="slidenum">
              <a:rPr lang="en-US"/>
              <a:pPr/>
              <a:t>68</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BE262-BB45-4B64-8DBA-BD260240221D}" type="slidenum">
              <a:rPr lang="en-US"/>
              <a:pPr/>
              <a:t>69</a:t>
            </a:fld>
            <a:endParaRPr lang="en-US"/>
          </a:p>
        </p:txBody>
      </p:sp>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5DA0D7-2940-45B9-9F5D-C62671E49544}" type="slidenum">
              <a:rPr lang="en-US"/>
              <a:pPr/>
              <a:t>70</a:t>
            </a:fld>
            <a:endParaRPr lang="en-US"/>
          </a:p>
        </p:txBody>
      </p:sp>
      <p:sp>
        <p:nvSpPr>
          <p:cNvPr id="167938" name="Rectangle 2"/>
          <p:cNvSpPr>
            <a:spLocks noGrp="1" noRot="1" noChangeAspect="1"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6E398-DD8F-4DD6-B970-291E2AEDAE81}" type="slidenum">
              <a:rPr lang="en-US"/>
              <a:pPr/>
              <a:t>71</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5A735-2459-48F0-B02C-787DEF3BC14C}" type="slidenum">
              <a:rPr lang="en-US"/>
              <a:pPr/>
              <a:t>72</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95B76-E6FF-4AF7-BB20-D4AA569BA632}" type="slidenum">
              <a:rPr lang="en-US"/>
              <a:pPr/>
              <a:t>73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8B5F0-AC36-48B5-AA9F-5E183ABD1081}" type="slidenum">
              <a:rPr lang="en-US"/>
              <a:pPr/>
              <a:t>74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2DFF1-4BDD-48DA-A1BA-2A361CF52CA6}" type="slidenum">
              <a:rPr lang="en-US"/>
              <a:pPr/>
              <a:t>7</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E2E75-2710-432E-9245-66B600B03DFD}" type="slidenum">
              <a:rPr lang="en-US"/>
              <a:pPr/>
              <a:t>8</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471D1-DB79-4EDA-82BA-85100C633869}" type="slidenum">
              <a:rPr lang="en-US"/>
              <a:pPr/>
              <a:t>9</a:t>
            </a:fld>
            <a:endParaRPr lang="en-US"/>
          </a:p>
        </p:txBody>
      </p:sp>
      <p:sp>
        <p:nvSpPr>
          <p:cNvPr id="11266" name="Rectangle 2"/>
          <p:cNvSpPr>
            <a:spLocks noGrp="1" noChangeArrowheads="1"/>
          </p:cNvSpPr>
          <p:nvPr>
            <p:ph type="body" idx="1"/>
          </p:nvPr>
        </p:nvSpPr>
        <p:spPr>
          <a:ln/>
        </p:spPr>
        <p:txBody>
          <a:bodyPr lIns="90488" tIns="44450" rIns="90488" bIns="44450"/>
          <a:lstStyle/>
          <a:p>
            <a:endParaRPr lang="en-US"/>
          </a:p>
        </p:txBody>
      </p:sp>
      <p:sp>
        <p:nvSpPr>
          <p:cNvPr id="11267" name="Rectangle 3"/>
          <p:cNvSpPr>
            <a:spLocks noGrp="1" noRot="1" noChangeAspect="1" noChangeArrowheads="1" noTextEdit="1"/>
          </p:cNvSpPr>
          <p:nvPr>
            <p:ph type="sldImg"/>
          </p:nvPr>
        </p:nvSpPr>
        <p:spPr>
          <a:ln w="12699"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94593E-6E78-4024-A55B-7AA569CE3F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49F0B8-9C7B-4AD5-83CB-38B551B01D6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0AFF92-89EF-4205-9FD7-DB570161EE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FCC725FF-1036-4A9D-A0B5-744B7240E80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0900CB1-4ADA-4E08-9003-E90FF496D69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F532F46-BF93-4734-ACCC-159F1E17367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EAE00CE3-EE10-4D14-B55C-32EB30BF24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033723-DAD9-49FC-B30E-976EAB81B8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A4B0C7-3878-40EC-92D1-C10C663A038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F50CFA-6104-4985-B710-AD9D4524767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750F90-0F75-4A9C-A93B-2769B17DB5C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D9DDD7C-4B12-4773-B6DB-F650E315E27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2B3ADD0-CD86-4489-A9B7-699D659E7B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CBA53D-7699-4112-B0E6-4DF8F6D8C64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985483-C63C-4D05-AD38-29F689DA0F7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73F9625-4AD6-460A-8A2B-1DAA3DBCBE97}" type="slidenum">
              <a:rPr lang="en-US"/>
              <a:pPr/>
              <a:t>‹#›</a:t>
            </a:fld>
            <a:endParaRPr lang="en-US"/>
          </a:p>
        </p:txBody>
      </p:sp>
      <p:sp>
        <p:nvSpPr>
          <p:cNvPr id="1031" name="Line 7"/>
          <p:cNvSpPr>
            <a:spLocks noChangeShapeType="1"/>
          </p:cNvSpPr>
          <p:nvPr/>
        </p:nvSpPr>
        <p:spPr bwMode="auto">
          <a:xfrm>
            <a:off x="762000" y="1828800"/>
            <a:ext cx="7696200" cy="0"/>
          </a:xfrm>
          <a:prstGeom prst="line">
            <a:avLst/>
          </a:prstGeom>
          <a:noFill/>
          <a:ln w="57150">
            <a:solidFill>
              <a:srgbClr val="99FF99"/>
            </a:solidFill>
            <a:round/>
            <a:headEnd/>
            <a:tailEnd/>
          </a:ln>
          <a:effectLst/>
        </p:spPr>
        <p:txBody>
          <a:bodyPr wrap="none" anchor="ctr"/>
          <a:lstStyle/>
          <a:p>
            <a:endParaRPr lang="en-US"/>
          </a:p>
        </p:txBody>
      </p:sp>
      <p:pic>
        <p:nvPicPr>
          <p:cNvPr id="1032" name="Picture 8" descr="fmu-sm2"/>
          <p:cNvPicPr>
            <a:picLocks noChangeAspect="1" noChangeArrowheads="1"/>
          </p:cNvPicPr>
          <p:nvPr/>
        </p:nvPicPr>
        <p:blipFill>
          <a:blip r:embed="rId17" cstate="print"/>
          <a:srcRect/>
          <a:stretch>
            <a:fillRect/>
          </a:stretch>
        </p:blipFill>
        <p:spPr bwMode="auto">
          <a:xfrm>
            <a:off x="609600" y="6172200"/>
            <a:ext cx="2286000" cy="381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ytimes.com/video/2012/07/07/health/100000001577811/second-chance.html" TargetMode="External"/><Relationship Id="rId2" Type="http://schemas.openxmlformats.org/officeDocument/2006/relationships/hyperlink" Target="http://www.nytimes.com/video/2012/04/12/science/100000001483510/cancers-ripple-effect.html" TargetMode="External"/><Relationship Id="rId1" Type="http://schemas.openxmlformats.org/officeDocument/2006/relationships/slideLayout" Target="../slideLayouts/slideLayout2.xml"/><Relationship Id="rId4" Type="http://schemas.openxmlformats.org/officeDocument/2006/relationships/hyperlink" Target="http://www.youtube.com/watch?v=lhzGVhNVp3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hyperlink" Target="http://www.billionaireboysclub.info/ij.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pr.org/blogs/thetwo-way/2013/02/12/171821410/heart-attack-grill-greeter-dies-of-heart-attack"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pr.org/blogs/thetwo-way/2013/02/12/171821410/heart-attack-grill-greeter-dies-of-heart-attack"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9.xml"/><Relationship Id="rId7" Type="http://schemas.openxmlformats.org/officeDocument/2006/relationships/image" Target="../media/image24.png"/><Relationship Id="rId2" Type="http://schemas.openxmlformats.org/officeDocument/2006/relationships/slideLayout" Target="../slideLayouts/slideLayout15.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oleObject" Target="../embeddings/oleObject10.bin"/><Relationship Id="rId9" Type="http://schemas.openxmlformats.org/officeDocument/2006/relationships/image" Target="../media/image2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3.cancer.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ancer.or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0D5FA78-25E1-4C0E-BF1A-092959EBCB54}" type="slidenum">
              <a:rPr lang="en-US"/>
              <a:pPr/>
              <a:t>1</a:t>
            </a:fld>
            <a:endParaRPr lang="en-US"/>
          </a:p>
        </p:txBody>
      </p:sp>
      <p:sp>
        <p:nvSpPr>
          <p:cNvPr id="4098"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4100" name="Rectangle 4"/>
          <p:cNvSpPr>
            <a:spLocks noGrp="1" noChangeArrowheads="1"/>
          </p:cNvSpPr>
          <p:nvPr>
            <p:ph type="ctrTitle"/>
          </p:nvPr>
        </p:nvSpPr>
        <p:spPr>
          <a:xfrm>
            <a:off x="685800" y="2286000"/>
            <a:ext cx="7772400" cy="1143000"/>
          </a:xfrm>
          <a:noFill/>
          <a:ln/>
        </p:spPr>
        <p:txBody>
          <a:bodyPr lIns="90488" tIns="44450" rIns="90488" bIns="44450"/>
          <a:lstStyle/>
          <a:p>
            <a:r>
              <a:rPr lang="en-US"/>
              <a:t>Cancer and Behavior</a:t>
            </a:r>
          </a:p>
        </p:txBody>
      </p:sp>
      <p:sp>
        <p:nvSpPr>
          <p:cNvPr id="4101" name="Rectangle 5"/>
          <p:cNvSpPr>
            <a:spLocks noGrp="1" noChangeArrowheads="1"/>
          </p:cNvSpPr>
          <p:nvPr>
            <p:ph type="subTitle" idx="1"/>
          </p:nvPr>
        </p:nvSpPr>
        <p:spPr>
          <a:noFill/>
          <a:ln/>
        </p:spPr>
        <p:txBody>
          <a:bodyPr lIns="90488" tIns="44450" rIns="90488" bIns="44450"/>
          <a:lstStyle/>
          <a:p>
            <a:pPr marL="342900" indent="-342900"/>
            <a:r>
              <a:rPr lang="en-US"/>
              <a:t>William P. Wattles Ph.D.</a:t>
            </a:r>
          </a:p>
          <a:p>
            <a:pPr marL="342900" indent="-342900"/>
            <a:r>
              <a:rPr lang="en-US"/>
              <a:t>Behavioral Medicine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C0A7EACF-912D-4C3D-9AA6-6F6FBB57E617}" type="slidenum">
              <a:rPr lang="en-US"/>
              <a:pPr/>
              <a:t>10</a:t>
            </a:fld>
            <a:endParaRPr lang="en-US"/>
          </a:p>
        </p:txBody>
      </p:sp>
      <p:sp>
        <p:nvSpPr>
          <p:cNvPr id="93186" name="Rectangle 2050"/>
          <p:cNvSpPr>
            <a:spLocks noGrp="1" noChangeArrowheads="1"/>
          </p:cNvSpPr>
          <p:nvPr>
            <p:ph type="title"/>
          </p:nvPr>
        </p:nvSpPr>
        <p:spPr/>
        <p:txBody>
          <a:bodyPr/>
          <a:lstStyle/>
          <a:p>
            <a:r>
              <a:rPr lang="en-US"/>
              <a:t>Tumor</a:t>
            </a:r>
          </a:p>
        </p:txBody>
      </p:sp>
      <p:sp>
        <p:nvSpPr>
          <p:cNvPr id="93187" name="Rectangle 2051"/>
          <p:cNvSpPr>
            <a:spLocks noGrp="1" noChangeArrowheads="1"/>
          </p:cNvSpPr>
          <p:nvPr>
            <p:ph type="body" sz="half" idx="1"/>
          </p:nvPr>
        </p:nvSpPr>
        <p:spPr/>
        <p:txBody>
          <a:bodyPr/>
          <a:lstStyle/>
          <a:p>
            <a:r>
              <a:rPr lang="en-US" sz="2800">
                <a:latin typeface="Verdana" pitchFamily="34" charset="0"/>
              </a:rPr>
              <a:t>The gradual increase in the number of dividing cells creates a growing mass of tissue called a "tumor" or "neoplasm." </a:t>
            </a:r>
          </a:p>
          <a:p>
            <a:endParaRPr lang="en-US" sz="2800"/>
          </a:p>
        </p:txBody>
      </p:sp>
      <p:pic>
        <p:nvPicPr>
          <p:cNvPr id="93190" name="Picture 2054" descr="cancer08"/>
          <p:cNvPicPr>
            <a:picLocks noGrp="1" noChangeAspect="1" noChangeArrowheads="1"/>
          </p:cNvPicPr>
          <p:nvPr>
            <p:ph type="clipArt" sz="half" idx="2"/>
          </p:nvPr>
        </p:nvPicPr>
        <p:blipFill>
          <a:blip r:embed="rId3" cstate="print"/>
          <a:srcRect/>
          <a:stretch>
            <a:fillRect/>
          </a:stretch>
        </p:blipFill>
        <p:spPr>
          <a:xfrm>
            <a:off x="4648200" y="2205038"/>
            <a:ext cx="3810000" cy="366712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F99A243-FC57-4B70-A8C2-C34740C8D5D3}" type="slidenum">
              <a:rPr lang="en-US"/>
              <a:pPr/>
              <a:t>11</a:t>
            </a:fld>
            <a:endParaRPr lang="en-US"/>
          </a:p>
        </p:txBody>
      </p:sp>
      <p:sp>
        <p:nvSpPr>
          <p:cNvPr id="88068" name="Rectangle 2052"/>
          <p:cNvSpPr>
            <a:spLocks noGrp="1" noChangeArrowheads="1"/>
          </p:cNvSpPr>
          <p:nvPr>
            <p:ph type="title"/>
          </p:nvPr>
        </p:nvSpPr>
        <p:spPr/>
        <p:txBody>
          <a:bodyPr/>
          <a:lstStyle/>
          <a:p>
            <a:r>
              <a:rPr lang="en-US"/>
              <a:t>Benign vs. Malignant</a:t>
            </a:r>
          </a:p>
        </p:txBody>
      </p:sp>
      <p:sp>
        <p:nvSpPr>
          <p:cNvPr id="88069" name="Rectangle 2053"/>
          <p:cNvSpPr>
            <a:spLocks noGrp="1" noChangeArrowheads="1"/>
          </p:cNvSpPr>
          <p:nvPr>
            <p:ph type="body" sz="half" idx="1"/>
          </p:nvPr>
        </p:nvSpPr>
        <p:spPr/>
        <p:txBody>
          <a:bodyPr/>
          <a:lstStyle/>
          <a:p>
            <a:r>
              <a:rPr lang="en-US" sz="2800"/>
              <a:t>Depending on whether or not they can spread by invasion and metastasis, tumors are classified as being either benign or malignant. </a:t>
            </a:r>
          </a:p>
        </p:txBody>
      </p:sp>
      <p:pic>
        <p:nvPicPr>
          <p:cNvPr id="88074" name="Picture 2058" descr="cancer08"/>
          <p:cNvPicPr>
            <a:picLocks noGrp="1" noChangeAspect="1" noChangeArrowheads="1"/>
          </p:cNvPicPr>
          <p:nvPr>
            <p:ph type="clipArt" sz="half" idx="2"/>
          </p:nvPr>
        </p:nvPicPr>
        <p:blipFill>
          <a:blip r:embed="rId3" cstate="print"/>
          <a:srcRect/>
          <a:stretch>
            <a:fillRect/>
          </a:stretch>
        </p:blipFill>
        <p:spPr>
          <a:xfrm>
            <a:off x="4648200" y="2205038"/>
            <a:ext cx="3810000" cy="366712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74F5EC0-EC80-4534-9E74-6FF8D7771E0B}" type="slidenum">
              <a:rPr lang="en-US"/>
              <a:pPr/>
              <a:t>12</a:t>
            </a:fld>
            <a:endParaRPr lang="en-US"/>
          </a:p>
        </p:txBody>
      </p:sp>
      <p:sp>
        <p:nvSpPr>
          <p:cNvPr id="92162" name="Rectangle 4098"/>
          <p:cNvSpPr>
            <a:spLocks noGrp="1" noChangeArrowheads="1"/>
          </p:cNvSpPr>
          <p:nvPr>
            <p:ph type="title"/>
          </p:nvPr>
        </p:nvSpPr>
        <p:spPr/>
        <p:txBody>
          <a:bodyPr/>
          <a:lstStyle/>
          <a:p>
            <a:r>
              <a:rPr lang="en-US"/>
              <a:t>Benign vs. Malignant</a:t>
            </a:r>
          </a:p>
        </p:txBody>
      </p:sp>
      <p:sp>
        <p:nvSpPr>
          <p:cNvPr id="92163" name="Rectangle 4099"/>
          <p:cNvSpPr>
            <a:spLocks noGrp="1" noChangeArrowheads="1"/>
          </p:cNvSpPr>
          <p:nvPr>
            <p:ph type="body" sz="half" idx="1"/>
          </p:nvPr>
        </p:nvSpPr>
        <p:spPr>
          <a:xfrm>
            <a:off x="685800" y="1981200"/>
            <a:ext cx="4267200" cy="4114800"/>
          </a:xfrm>
        </p:spPr>
        <p:txBody>
          <a:bodyPr/>
          <a:lstStyle/>
          <a:p>
            <a:r>
              <a:rPr lang="en-US" sz="2800"/>
              <a:t>Benign tumors are tumors that cannot spread by invasion or metastasis; hence, they only grow locally. </a:t>
            </a:r>
          </a:p>
        </p:txBody>
      </p:sp>
      <p:pic>
        <p:nvPicPr>
          <p:cNvPr id="92164" name="Picture 4100" descr="cancer10"/>
          <p:cNvPicPr>
            <a:picLocks noGrp="1" noChangeAspect="1" noChangeArrowheads="1"/>
          </p:cNvPicPr>
          <p:nvPr>
            <p:ph type="clipArt" sz="half" idx="2"/>
          </p:nvPr>
        </p:nvPicPr>
        <p:blipFill>
          <a:blip r:embed="rId3" cstate="print"/>
          <a:srcRect r="58000"/>
          <a:stretch>
            <a:fillRect/>
          </a:stretch>
        </p:blipFill>
        <p:spPr>
          <a:xfrm>
            <a:off x="5715000" y="1752600"/>
            <a:ext cx="1827213" cy="4473575"/>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9B328F97-0BD3-41A1-ADAC-BF96E914378D}" type="slidenum">
              <a:rPr lang="en-US"/>
              <a:pPr/>
              <a:t>13</a:t>
            </a:fld>
            <a:endParaRPr lang="en-US"/>
          </a:p>
        </p:txBody>
      </p:sp>
      <p:sp>
        <p:nvSpPr>
          <p:cNvPr id="89090" name="Rectangle 1026"/>
          <p:cNvSpPr>
            <a:spLocks noGrp="1" noChangeArrowheads="1"/>
          </p:cNvSpPr>
          <p:nvPr>
            <p:ph type="title"/>
          </p:nvPr>
        </p:nvSpPr>
        <p:spPr/>
        <p:txBody>
          <a:bodyPr/>
          <a:lstStyle/>
          <a:p>
            <a:r>
              <a:rPr lang="en-US"/>
              <a:t>Malignant</a:t>
            </a:r>
          </a:p>
        </p:txBody>
      </p:sp>
      <p:sp>
        <p:nvSpPr>
          <p:cNvPr id="89091" name="Rectangle 1027"/>
          <p:cNvSpPr>
            <a:spLocks noGrp="1" noChangeArrowheads="1"/>
          </p:cNvSpPr>
          <p:nvPr>
            <p:ph type="body" sz="half" idx="1"/>
          </p:nvPr>
        </p:nvSpPr>
        <p:spPr/>
        <p:txBody>
          <a:bodyPr/>
          <a:lstStyle/>
          <a:p>
            <a:r>
              <a:rPr lang="en-US" sz="2800"/>
              <a:t>Malignant tumors are tumors that are capable of spreading by invasion and metastasis. By definition, the term "cancer" applies only to malignant tumors.</a:t>
            </a:r>
          </a:p>
          <a:p>
            <a:endParaRPr lang="en-US" sz="2800"/>
          </a:p>
        </p:txBody>
      </p:sp>
      <p:pic>
        <p:nvPicPr>
          <p:cNvPr id="89094" name="Picture 1030" descr="cancer10"/>
          <p:cNvPicPr>
            <a:picLocks noGrp="1" noChangeAspect="1" noChangeArrowheads="1"/>
          </p:cNvPicPr>
          <p:nvPr>
            <p:ph type="clipArt" sz="half" idx="2"/>
          </p:nvPr>
        </p:nvPicPr>
        <p:blipFill>
          <a:blip r:embed="rId3" cstate="print"/>
          <a:srcRect l="41679"/>
          <a:stretch>
            <a:fillRect/>
          </a:stretch>
        </p:blipFill>
        <p:spPr>
          <a:xfrm>
            <a:off x="5386388" y="1981200"/>
            <a:ext cx="2333625" cy="411480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BCDF18B-BA74-4385-AA0A-43DC51D29E05}" type="slidenum">
              <a:rPr lang="en-US"/>
              <a:pPr/>
              <a:t>14</a:t>
            </a:fld>
            <a:endParaRPr lang="en-US"/>
          </a:p>
        </p:txBody>
      </p:sp>
      <p:sp>
        <p:nvSpPr>
          <p:cNvPr id="94213" name="Rectangle 5"/>
          <p:cNvSpPr>
            <a:spLocks noGrp="1" noChangeArrowheads="1"/>
          </p:cNvSpPr>
          <p:nvPr>
            <p:ph type="title"/>
          </p:nvPr>
        </p:nvSpPr>
        <p:spPr/>
        <p:txBody>
          <a:bodyPr/>
          <a:lstStyle/>
          <a:p>
            <a:r>
              <a:rPr lang="en-US"/>
              <a:t>Biopsy</a:t>
            </a:r>
          </a:p>
        </p:txBody>
      </p:sp>
      <p:sp>
        <p:nvSpPr>
          <p:cNvPr id="94214" name="Rectangle 6"/>
          <p:cNvSpPr>
            <a:spLocks noGrp="1" noChangeArrowheads="1"/>
          </p:cNvSpPr>
          <p:nvPr>
            <p:ph type="body" sz="half" idx="1"/>
          </p:nvPr>
        </p:nvSpPr>
        <p:spPr/>
        <p:txBody>
          <a:bodyPr/>
          <a:lstStyle/>
          <a:p>
            <a:r>
              <a:rPr lang="en-US" sz="2800"/>
              <a:t>Microscopic examination will tell the doctor whether a tumor is actually present and, if so, whether it is malignant (i.e., cancer) or benign.</a:t>
            </a:r>
          </a:p>
          <a:p>
            <a:endParaRPr lang="en-US" sz="2800"/>
          </a:p>
        </p:txBody>
      </p:sp>
      <p:pic>
        <p:nvPicPr>
          <p:cNvPr id="94217" name="Picture 9" descr="cancer18"/>
          <p:cNvPicPr>
            <a:picLocks noGrp="1" noChangeAspect="1" noChangeArrowheads="1"/>
          </p:cNvPicPr>
          <p:nvPr>
            <p:ph type="clipArt" sz="half" idx="2"/>
          </p:nvPr>
        </p:nvPicPr>
        <p:blipFill>
          <a:blip r:embed="rId3" cstate="print"/>
          <a:srcRect/>
          <a:stretch>
            <a:fillRect/>
          </a:stretch>
        </p:blipFill>
        <p:spPr>
          <a:xfrm>
            <a:off x="5121275" y="1981200"/>
            <a:ext cx="2863850" cy="4114800"/>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9253CE8-AA9A-4338-8EFF-FF9AA8ECBE3A}" type="slidenum">
              <a:rPr lang="en-US"/>
              <a:pPr/>
              <a:t>15</a:t>
            </a:fld>
            <a:endParaRPr lang="en-US"/>
          </a:p>
        </p:txBody>
      </p:sp>
      <p:sp>
        <p:nvSpPr>
          <p:cNvPr id="12290"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12292" name="Rectangle 4"/>
          <p:cNvSpPr>
            <a:spLocks noGrp="1" noChangeArrowheads="1"/>
          </p:cNvSpPr>
          <p:nvPr>
            <p:ph type="title"/>
          </p:nvPr>
        </p:nvSpPr>
        <p:spPr>
          <a:noFill/>
          <a:ln/>
        </p:spPr>
        <p:txBody>
          <a:bodyPr lIns="90488" tIns="44450" rIns="90488" bIns="44450" anchor="t"/>
          <a:lstStyle/>
          <a:p>
            <a:r>
              <a:rPr lang="en-US"/>
              <a:t>Types of cancer</a:t>
            </a:r>
          </a:p>
        </p:txBody>
      </p:sp>
      <p:sp>
        <p:nvSpPr>
          <p:cNvPr id="12293" name="Rectangle 5"/>
          <p:cNvSpPr>
            <a:spLocks noGrp="1" noChangeArrowheads="1"/>
          </p:cNvSpPr>
          <p:nvPr>
            <p:ph type="body" idx="1"/>
          </p:nvPr>
        </p:nvSpPr>
        <p:spPr>
          <a:noFill/>
          <a:ln/>
        </p:spPr>
        <p:txBody>
          <a:bodyPr lIns="90488" tIns="44450" rIns="90488" bIns="44450"/>
          <a:lstStyle/>
          <a:p>
            <a:r>
              <a:rPr lang="en-US" b="1" u="sng"/>
              <a:t>Carcinomas</a:t>
            </a:r>
            <a:r>
              <a:rPr lang="en-US"/>
              <a:t> -cancers of the epithelial tissue</a:t>
            </a:r>
          </a:p>
          <a:p>
            <a:pPr lvl="1"/>
            <a:r>
              <a:rPr lang="en-US"/>
              <a:t>skin</a:t>
            </a:r>
          </a:p>
          <a:p>
            <a:pPr lvl="1"/>
            <a:r>
              <a:rPr lang="en-US"/>
              <a:t>stomach lining</a:t>
            </a:r>
          </a:p>
          <a:p>
            <a:pPr lvl="1"/>
            <a:r>
              <a:rPr lang="en-US"/>
              <a:t>mucous membranes</a:t>
            </a:r>
          </a:p>
          <a:p>
            <a:r>
              <a:rPr lang="en-US" b="1" u="sng"/>
              <a:t>Sarcomas</a:t>
            </a:r>
            <a:r>
              <a:rPr lang="en-US"/>
              <a:t> -cancers in connective tissue</a:t>
            </a:r>
          </a:p>
          <a:p>
            <a:pPr lvl="1"/>
            <a:r>
              <a:rPr lang="en-US"/>
              <a:t>bones, muscles, cartilage, lymph</a:t>
            </a:r>
          </a:p>
          <a:p>
            <a:r>
              <a:rPr lang="en-US" b="1" u="sng"/>
              <a:t>Leukemias</a:t>
            </a:r>
            <a:r>
              <a:rPr lang="en-US"/>
              <a:t> originate in the blood</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B5763B6-7CE8-4647-8A5F-44BBF3ED8F56}" type="slidenum">
              <a:rPr lang="en-US"/>
              <a:pPr/>
              <a:t>16</a:t>
            </a:fld>
            <a:endParaRPr lang="en-US"/>
          </a:p>
        </p:txBody>
      </p:sp>
      <p:sp>
        <p:nvSpPr>
          <p:cNvPr id="14338"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14340" name="Rectangle 4"/>
          <p:cNvSpPr>
            <a:spLocks noGrp="1" noChangeArrowheads="1"/>
          </p:cNvSpPr>
          <p:nvPr>
            <p:ph type="title"/>
          </p:nvPr>
        </p:nvSpPr>
        <p:spPr>
          <a:noFill/>
          <a:ln/>
        </p:spPr>
        <p:txBody>
          <a:bodyPr lIns="90488" tIns="44450" rIns="90488" bIns="44450" anchor="t"/>
          <a:lstStyle/>
          <a:p>
            <a:r>
              <a:rPr lang="en-US"/>
              <a:t>Frequency</a:t>
            </a:r>
          </a:p>
        </p:txBody>
      </p:sp>
      <p:sp>
        <p:nvSpPr>
          <p:cNvPr id="14341" name="Rectangle 5"/>
          <p:cNvSpPr>
            <a:spLocks noGrp="1" noChangeArrowheads="1"/>
          </p:cNvSpPr>
          <p:nvPr>
            <p:ph type="body" idx="1"/>
          </p:nvPr>
        </p:nvSpPr>
        <p:spPr>
          <a:noFill/>
          <a:ln/>
        </p:spPr>
        <p:txBody>
          <a:bodyPr lIns="90488" tIns="44450" rIns="90488" bIns="44450"/>
          <a:lstStyle/>
          <a:p>
            <a:r>
              <a:rPr lang="en-US"/>
              <a:t>Carcinoma 85%</a:t>
            </a:r>
          </a:p>
          <a:p>
            <a:r>
              <a:rPr lang="en-US"/>
              <a:t>Sarcoma 2%</a:t>
            </a:r>
          </a:p>
          <a:p>
            <a:r>
              <a:rPr lang="en-US"/>
              <a:t>Leukemia 8%</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treatable</a:t>
            </a:r>
            <a:endParaRPr lang="en-US" dirty="0"/>
          </a:p>
        </p:txBody>
      </p:sp>
      <p:sp>
        <p:nvSpPr>
          <p:cNvPr id="3" name="Content Placeholder 2"/>
          <p:cNvSpPr>
            <a:spLocks noGrp="1"/>
          </p:cNvSpPr>
          <p:nvPr>
            <p:ph idx="1"/>
          </p:nvPr>
        </p:nvSpPr>
        <p:spPr/>
        <p:txBody>
          <a:bodyPr/>
          <a:lstStyle/>
          <a:p>
            <a:r>
              <a:rPr lang="en-US" dirty="0" smtClean="0">
                <a:hlinkClick r:id="rId2"/>
              </a:rPr>
              <a:t>A Family Gets Cancer</a:t>
            </a:r>
            <a:endParaRPr lang="en-US" dirty="0" smtClean="0"/>
          </a:p>
          <a:p>
            <a:r>
              <a:rPr lang="en-US" dirty="0" smtClean="0">
                <a:hlinkClick r:id="rId3"/>
              </a:rPr>
              <a:t>Second Chance</a:t>
            </a:r>
            <a:endParaRPr lang="en-US" dirty="0" smtClean="0"/>
          </a:p>
          <a:p>
            <a:endParaRPr lang="en-US" dirty="0" smtClean="0"/>
          </a:p>
          <a:p>
            <a:r>
              <a:rPr lang="en-US" dirty="0" smtClean="0">
                <a:hlinkClick r:id="rId4"/>
              </a:rPr>
              <a:t>A little bit of heaven</a:t>
            </a:r>
            <a:endParaRPr lang="en-US" dirty="0"/>
          </a:p>
        </p:txBody>
      </p:sp>
      <p:sp>
        <p:nvSpPr>
          <p:cNvPr id="4" name="Slide Number Placeholder 3"/>
          <p:cNvSpPr>
            <a:spLocks noGrp="1"/>
          </p:cNvSpPr>
          <p:nvPr>
            <p:ph type="sldNum" sz="quarter" idx="12"/>
          </p:nvPr>
        </p:nvSpPr>
        <p:spPr/>
        <p:txBody>
          <a:bodyPr/>
          <a:lstStyle/>
          <a:p>
            <a:fld id="{3E033723-DAD9-49FC-B30E-976EAB81B89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C477083-DFC2-4930-9069-A2B0EC96B870}" type="slidenum">
              <a:rPr lang="en-US"/>
              <a:pPr/>
              <a:t>18</a:t>
            </a:fld>
            <a:endParaRPr lang="en-US"/>
          </a:p>
        </p:txBody>
      </p:sp>
      <p:sp>
        <p:nvSpPr>
          <p:cNvPr id="209922" name="Rectangle 2"/>
          <p:cNvSpPr>
            <a:spLocks noGrp="1" noChangeArrowheads="1"/>
          </p:cNvSpPr>
          <p:nvPr>
            <p:ph type="title"/>
          </p:nvPr>
        </p:nvSpPr>
        <p:spPr>
          <a:xfrm>
            <a:off x="685800" y="381000"/>
            <a:ext cx="7772400" cy="1143000"/>
          </a:xfrm>
        </p:spPr>
        <p:txBody>
          <a:bodyPr/>
          <a:lstStyle/>
          <a:p>
            <a:r>
              <a:rPr lang="en-US" sz="3400">
                <a:latin typeface="Arial" pitchFamily="34" charset="0"/>
              </a:rPr>
              <a:t>2007 Estimated US Cancer Cases</a:t>
            </a:r>
            <a:endParaRPr lang="en-US" altLang="en-US" sz="3400">
              <a:latin typeface="Arial" pitchFamily="34" charset="0"/>
            </a:endParaRPr>
          </a:p>
        </p:txBody>
      </p:sp>
      <p:sp>
        <p:nvSpPr>
          <p:cNvPr id="209923" name="Text Box 3"/>
          <p:cNvSpPr txBox="1">
            <a:spLocks noChangeArrowheads="1"/>
          </p:cNvSpPr>
          <p:nvPr/>
        </p:nvSpPr>
        <p:spPr bwMode="auto">
          <a:xfrm>
            <a:off x="1223963" y="6400800"/>
            <a:ext cx="6548437" cy="428625"/>
          </a:xfrm>
          <a:prstGeom prst="rect">
            <a:avLst/>
          </a:prstGeom>
          <a:noFill/>
          <a:ln w="9525">
            <a:noFill/>
            <a:miter lim="800000"/>
            <a:headEnd/>
            <a:tailEnd/>
          </a:ln>
          <a:effectLst/>
        </p:spPr>
        <p:txBody>
          <a:bodyPr wrap="none">
            <a:spAutoFit/>
          </a:bodyPr>
          <a:lstStyle/>
          <a:p>
            <a:r>
              <a:rPr lang="en-US" sz="1100" b="1">
                <a:latin typeface="Arial" pitchFamily="34" charset="0"/>
              </a:rPr>
              <a:t>*Excludes basal and squamous cell skin cancers and in situ carcinomas except urinary bladder.</a:t>
            </a:r>
          </a:p>
          <a:p>
            <a:r>
              <a:rPr lang="en-US" sz="1100" b="1">
                <a:latin typeface="Arial" pitchFamily="34" charset="0"/>
              </a:rPr>
              <a:t>Source: American Cancer Society, 2007.</a:t>
            </a:r>
          </a:p>
        </p:txBody>
      </p:sp>
      <p:sp>
        <p:nvSpPr>
          <p:cNvPr id="209924" name="Text Box 4"/>
          <p:cNvSpPr txBox="1">
            <a:spLocks noChangeArrowheads="1"/>
          </p:cNvSpPr>
          <p:nvPr/>
        </p:nvSpPr>
        <p:spPr bwMode="auto">
          <a:xfrm>
            <a:off x="4002088" y="1143000"/>
            <a:ext cx="1279525" cy="641350"/>
          </a:xfrm>
          <a:prstGeom prst="rect">
            <a:avLst/>
          </a:prstGeom>
          <a:noFill/>
          <a:ln w="9525">
            <a:noFill/>
            <a:miter lim="800000"/>
            <a:headEnd/>
            <a:tailEnd/>
          </a:ln>
          <a:effectLst/>
        </p:spPr>
        <p:txBody>
          <a:bodyPr>
            <a:spAutoFit/>
          </a:bodyPr>
          <a:lstStyle/>
          <a:p>
            <a:pPr algn="ctr"/>
            <a:r>
              <a:rPr lang="en-US" sz="1800" b="1">
                <a:latin typeface="Arial" pitchFamily="34" charset="0"/>
              </a:rPr>
              <a:t>Men</a:t>
            </a:r>
            <a:br>
              <a:rPr lang="en-US" sz="1800" b="1">
                <a:latin typeface="Arial" pitchFamily="34" charset="0"/>
              </a:rPr>
            </a:br>
            <a:r>
              <a:rPr lang="en-US" sz="1800" b="1">
                <a:latin typeface="Arial" pitchFamily="34" charset="0"/>
              </a:rPr>
              <a:t>766,860</a:t>
            </a:r>
          </a:p>
        </p:txBody>
      </p:sp>
      <p:sp>
        <p:nvSpPr>
          <p:cNvPr id="209925" name="Text Box 5"/>
          <p:cNvSpPr txBox="1">
            <a:spLocks noChangeArrowheads="1"/>
          </p:cNvSpPr>
          <p:nvPr/>
        </p:nvSpPr>
        <p:spPr bwMode="auto">
          <a:xfrm>
            <a:off x="5141913" y="1143000"/>
            <a:ext cx="1525587" cy="641350"/>
          </a:xfrm>
          <a:prstGeom prst="rect">
            <a:avLst/>
          </a:prstGeom>
          <a:noFill/>
          <a:ln w="9525">
            <a:noFill/>
            <a:miter lim="800000"/>
            <a:headEnd/>
            <a:tailEnd/>
          </a:ln>
          <a:effectLst/>
        </p:spPr>
        <p:txBody>
          <a:bodyPr>
            <a:spAutoFit/>
          </a:bodyPr>
          <a:lstStyle/>
          <a:p>
            <a:pPr algn="ctr"/>
            <a:r>
              <a:rPr lang="en-US" sz="1800" b="1">
                <a:latin typeface="Arial" pitchFamily="34" charset="0"/>
              </a:rPr>
              <a:t>Women</a:t>
            </a:r>
            <a:br>
              <a:rPr lang="en-US" sz="1800" b="1">
                <a:latin typeface="Arial" pitchFamily="34" charset="0"/>
              </a:rPr>
            </a:br>
            <a:r>
              <a:rPr lang="en-US" sz="1800" b="1">
                <a:latin typeface="Arial" pitchFamily="34" charset="0"/>
              </a:rPr>
              <a:t>678,060</a:t>
            </a:r>
          </a:p>
        </p:txBody>
      </p:sp>
      <p:sp>
        <p:nvSpPr>
          <p:cNvPr id="209926" name="Freeform 6"/>
          <p:cNvSpPr>
            <a:spLocks noChangeAspect="1"/>
          </p:cNvSpPr>
          <p:nvPr/>
        </p:nvSpPr>
        <p:spPr bwMode="auto">
          <a:xfrm>
            <a:off x="5605463" y="1952625"/>
            <a:ext cx="666750" cy="4016375"/>
          </a:xfrm>
          <a:custGeom>
            <a:avLst/>
            <a:gdLst/>
            <a:ahLst/>
            <a:cxnLst>
              <a:cxn ang="0">
                <a:pos x="1453" y="1071"/>
              </a:cxn>
              <a:cxn ang="0">
                <a:pos x="1299" y="1243"/>
              </a:cxn>
              <a:cxn ang="0">
                <a:pos x="1043" y="1483"/>
              </a:cxn>
              <a:cxn ang="0">
                <a:pos x="956" y="1816"/>
              </a:cxn>
              <a:cxn ang="0">
                <a:pos x="1156" y="2182"/>
              </a:cxn>
              <a:cxn ang="0">
                <a:pos x="1361" y="2547"/>
              </a:cxn>
              <a:cxn ang="0">
                <a:pos x="1551" y="2924"/>
              </a:cxn>
              <a:cxn ang="0">
                <a:pos x="1411" y="3308"/>
              </a:cxn>
              <a:cxn ang="0">
                <a:pos x="1399" y="3671"/>
              </a:cxn>
              <a:cxn ang="0">
                <a:pos x="1411" y="3978"/>
              </a:cxn>
              <a:cxn ang="0">
                <a:pos x="1501" y="4396"/>
              </a:cxn>
              <a:cxn ang="0">
                <a:pos x="1472" y="4794"/>
              </a:cxn>
              <a:cxn ang="0">
                <a:pos x="1393" y="5207"/>
              </a:cxn>
              <a:cxn ang="0">
                <a:pos x="1413" y="5639"/>
              </a:cxn>
              <a:cxn ang="0">
                <a:pos x="1418" y="6028"/>
              </a:cxn>
              <a:cxn ang="0">
                <a:pos x="1326" y="6409"/>
              </a:cxn>
              <a:cxn ang="0">
                <a:pos x="1235" y="6811"/>
              </a:cxn>
              <a:cxn ang="0">
                <a:pos x="1149" y="7222"/>
              </a:cxn>
              <a:cxn ang="0">
                <a:pos x="1078" y="7597"/>
              </a:cxn>
              <a:cxn ang="0">
                <a:pos x="949" y="8005"/>
              </a:cxn>
              <a:cxn ang="0">
                <a:pos x="924" y="8308"/>
              </a:cxn>
              <a:cxn ang="0">
                <a:pos x="881" y="8634"/>
              </a:cxn>
              <a:cxn ang="0">
                <a:pos x="822" y="9068"/>
              </a:cxn>
              <a:cxn ang="0">
                <a:pos x="816" y="9525"/>
              </a:cxn>
              <a:cxn ang="0">
                <a:pos x="973" y="9791"/>
              </a:cxn>
              <a:cxn ang="0">
                <a:pos x="1328" y="9983"/>
              </a:cxn>
              <a:cxn ang="0">
                <a:pos x="1669" y="10182"/>
              </a:cxn>
              <a:cxn ang="0">
                <a:pos x="1364" y="10252"/>
              </a:cxn>
              <a:cxn ang="0">
                <a:pos x="948" y="10236"/>
              </a:cxn>
              <a:cxn ang="0">
                <a:pos x="567" y="10236"/>
              </a:cxn>
              <a:cxn ang="0">
                <a:pos x="209" y="10136"/>
              </a:cxn>
              <a:cxn ang="0">
                <a:pos x="274" y="9759"/>
              </a:cxn>
              <a:cxn ang="0">
                <a:pos x="266" y="9348"/>
              </a:cxn>
              <a:cxn ang="0">
                <a:pos x="214" y="8936"/>
              </a:cxn>
              <a:cxn ang="0">
                <a:pos x="158" y="8528"/>
              </a:cxn>
              <a:cxn ang="0">
                <a:pos x="136" y="8119"/>
              </a:cxn>
              <a:cxn ang="0">
                <a:pos x="190" y="7795"/>
              </a:cxn>
              <a:cxn ang="0">
                <a:pos x="275" y="7349"/>
              </a:cxn>
              <a:cxn ang="0">
                <a:pos x="238" y="6945"/>
              </a:cxn>
              <a:cxn ang="0">
                <a:pos x="217" y="6527"/>
              </a:cxn>
              <a:cxn ang="0">
                <a:pos x="224" y="6147"/>
              </a:cxn>
              <a:cxn ang="0">
                <a:pos x="208" y="5759"/>
              </a:cxn>
              <a:cxn ang="0">
                <a:pos x="23" y="5440"/>
              </a:cxn>
              <a:cxn ang="0">
                <a:pos x="18" y="5057"/>
              </a:cxn>
              <a:cxn ang="0">
                <a:pos x="177" y="4679"/>
              </a:cxn>
              <a:cxn ang="0">
                <a:pos x="252" y="4296"/>
              </a:cxn>
              <a:cxn ang="0">
                <a:pos x="263" y="3871"/>
              </a:cxn>
              <a:cxn ang="0">
                <a:pos x="233" y="3482"/>
              </a:cxn>
              <a:cxn ang="0">
                <a:pos x="158" y="3065"/>
              </a:cxn>
              <a:cxn ang="0">
                <a:pos x="114" y="2647"/>
              </a:cxn>
              <a:cxn ang="0">
                <a:pos x="169" y="2277"/>
              </a:cxn>
              <a:cxn ang="0">
                <a:pos x="327" y="1888"/>
              </a:cxn>
              <a:cxn ang="0">
                <a:pos x="171" y="1730"/>
              </a:cxn>
              <a:cxn ang="0">
                <a:pos x="28" y="1430"/>
              </a:cxn>
              <a:cxn ang="0">
                <a:pos x="133" y="1026"/>
              </a:cxn>
              <a:cxn ang="0">
                <a:pos x="72" y="660"/>
              </a:cxn>
              <a:cxn ang="0">
                <a:pos x="168" y="270"/>
              </a:cxn>
              <a:cxn ang="0">
                <a:pos x="425" y="51"/>
              </a:cxn>
              <a:cxn ang="0">
                <a:pos x="782" y="3"/>
              </a:cxn>
              <a:cxn ang="0">
                <a:pos x="1140" y="88"/>
              </a:cxn>
              <a:cxn ang="0">
                <a:pos x="1386" y="332"/>
              </a:cxn>
              <a:cxn ang="0">
                <a:pos x="1393" y="680"/>
              </a:cxn>
            </a:cxnLst>
            <a:rect l="0" t="0" r="r" b="b"/>
            <a:pathLst>
              <a:path w="1691" h="10252">
                <a:moveTo>
                  <a:pt x="1380" y="723"/>
                </a:moveTo>
                <a:lnTo>
                  <a:pt x="1367" y="773"/>
                </a:lnTo>
                <a:lnTo>
                  <a:pt x="1358" y="822"/>
                </a:lnTo>
                <a:lnTo>
                  <a:pt x="1359" y="870"/>
                </a:lnTo>
                <a:lnTo>
                  <a:pt x="1376" y="920"/>
                </a:lnTo>
                <a:lnTo>
                  <a:pt x="1376" y="920"/>
                </a:lnTo>
                <a:lnTo>
                  <a:pt x="1403" y="956"/>
                </a:lnTo>
                <a:lnTo>
                  <a:pt x="1437" y="991"/>
                </a:lnTo>
                <a:lnTo>
                  <a:pt x="1463" y="1026"/>
                </a:lnTo>
                <a:lnTo>
                  <a:pt x="1463" y="1026"/>
                </a:lnTo>
                <a:lnTo>
                  <a:pt x="1453" y="1071"/>
                </a:lnTo>
                <a:lnTo>
                  <a:pt x="1427" y="1100"/>
                </a:lnTo>
                <a:lnTo>
                  <a:pt x="1393" y="1109"/>
                </a:lnTo>
                <a:lnTo>
                  <a:pt x="1393" y="1109"/>
                </a:lnTo>
                <a:lnTo>
                  <a:pt x="1369" y="1100"/>
                </a:lnTo>
                <a:lnTo>
                  <a:pt x="1356" y="1097"/>
                </a:lnTo>
                <a:lnTo>
                  <a:pt x="1341" y="1097"/>
                </a:lnTo>
                <a:lnTo>
                  <a:pt x="1341" y="1097"/>
                </a:lnTo>
                <a:lnTo>
                  <a:pt x="1325" y="1131"/>
                </a:lnTo>
                <a:lnTo>
                  <a:pt x="1313" y="1167"/>
                </a:lnTo>
                <a:lnTo>
                  <a:pt x="1304" y="1206"/>
                </a:lnTo>
                <a:lnTo>
                  <a:pt x="1299" y="1243"/>
                </a:lnTo>
                <a:lnTo>
                  <a:pt x="1293" y="1280"/>
                </a:lnTo>
                <a:lnTo>
                  <a:pt x="1287" y="1317"/>
                </a:lnTo>
                <a:lnTo>
                  <a:pt x="1279" y="1350"/>
                </a:lnTo>
                <a:lnTo>
                  <a:pt x="1268" y="1381"/>
                </a:lnTo>
                <a:lnTo>
                  <a:pt x="1252" y="1407"/>
                </a:lnTo>
                <a:lnTo>
                  <a:pt x="1230" y="1431"/>
                </a:lnTo>
                <a:lnTo>
                  <a:pt x="1201" y="1448"/>
                </a:lnTo>
                <a:lnTo>
                  <a:pt x="1201" y="1448"/>
                </a:lnTo>
                <a:lnTo>
                  <a:pt x="1152" y="1457"/>
                </a:lnTo>
                <a:lnTo>
                  <a:pt x="1092" y="1462"/>
                </a:lnTo>
                <a:lnTo>
                  <a:pt x="1043" y="1483"/>
                </a:lnTo>
                <a:lnTo>
                  <a:pt x="1043" y="1483"/>
                </a:lnTo>
                <a:lnTo>
                  <a:pt x="1018" y="1509"/>
                </a:lnTo>
                <a:lnTo>
                  <a:pt x="1000" y="1539"/>
                </a:lnTo>
                <a:lnTo>
                  <a:pt x="989" y="1572"/>
                </a:lnTo>
                <a:lnTo>
                  <a:pt x="982" y="1608"/>
                </a:lnTo>
                <a:lnTo>
                  <a:pt x="978" y="1648"/>
                </a:lnTo>
                <a:lnTo>
                  <a:pt x="974" y="1688"/>
                </a:lnTo>
                <a:lnTo>
                  <a:pt x="970" y="1731"/>
                </a:lnTo>
                <a:lnTo>
                  <a:pt x="965" y="1774"/>
                </a:lnTo>
                <a:lnTo>
                  <a:pt x="956" y="1816"/>
                </a:lnTo>
                <a:lnTo>
                  <a:pt x="956" y="1816"/>
                </a:lnTo>
                <a:lnTo>
                  <a:pt x="973" y="1851"/>
                </a:lnTo>
                <a:lnTo>
                  <a:pt x="991" y="1884"/>
                </a:lnTo>
                <a:lnTo>
                  <a:pt x="1009" y="1917"/>
                </a:lnTo>
                <a:lnTo>
                  <a:pt x="1027" y="1950"/>
                </a:lnTo>
                <a:lnTo>
                  <a:pt x="1045" y="1983"/>
                </a:lnTo>
                <a:lnTo>
                  <a:pt x="1063" y="2016"/>
                </a:lnTo>
                <a:lnTo>
                  <a:pt x="1081" y="2049"/>
                </a:lnTo>
                <a:lnTo>
                  <a:pt x="1101" y="2082"/>
                </a:lnTo>
                <a:lnTo>
                  <a:pt x="1119" y="2115"/>
                </a:lnTo>
                <a:lnTo>
                  <a:pt x="1138" y="2149"/>
                </a:lnTo>
                <a:lnTo>
                  <a:pt x="1156" y="2182"/>
                </a:lnTo>
                <a:lnTo>
                  <a:pt x="1175" y="2215"/>
                </a:lnTo>
                <a:lnTo>
                  <a:pt x="1195" y="2248"/>
                </a:lnTo>
                <a:lnTo>
                  <a:pt x="1213" y="2281"/>
                </a:lnTo>
                <a:lnTo>
                  <a:pt x="1232" y="2314"/>
                </a:lnTo>
                <a:lnTo>
                  <a:pt x="1250" y="2347"/>
                </a:lnTo>
                <a:lnTo>
                  <a:pt x="1269" y="2380"/>
                </a:lnTo>
                <a:lnTo>
                  <a:pt x="1287" y="2413"/>
                </a:lnTo>
                <a:lnTo>
                  <a:pt x="1307" y="2447"/>
                </a:lnTo>
                <a:lnTo>
                  <a:pt x="1325" y="2480"/>
                </a:lnTo>
                <a:lnTo>
                  <a:pt x="1343" y="2514"/>
                </a:lnTo>
                <a:lnTo>
                  <a:pt x="1361" y="2547"/>
                </a:lnTo>
                <a:lnTo>
                  <a:pt x="1379" y="2581"/>
                </a:lnTo>
                <a:lnTo>
                  <a:pt x="1397" y="2614"/>
                </a:lnTo>
                <a:lnTo>
                  <a:pt x="1415" y="2648"/>
                </a:lnTo>
                <a:lnTo>
                  <a:pt x="1434" y="2683"/>
                </a:lnTo>
                <a:lnTo>
                  <a:pt x="1451" y="2716"/>
                </a:lnTo>
                <a:lnTo>
                  <a:pt x="1468" y="2751"/>
                </a:lnTo>
                <a:lnTo>
                  <a:pt x="1485" y="2785"/>
                </a:lnTo>
                <a:lnTo>
                  <a:pt x="1502" y="2819"/>
                </a:lnTo>
                <a:lnTo>
                  <a:pt x="1519" y="2853"/>
                </a:lnTo>
                <a:lnTo>
                  <a:pt x="1535" y="2889"/>
                </a:lnTo>
                <a:lnTo>
                  <a:pt x="1551" y="2924"/>
                </a:lnTo>
                <a:lnTo>
                  <a:pt x="1551" y="2924"/>
                </a:lnTo>
                <a:lnTo>
                  <a:pt x="1563" y="2976"/>
                </a:lnTo>
                <a:lnTo>
                  <a:pt x="1563" y="3030"/>
                </a:lnTo>
                <a:lnTo>
                  <a:pt x="1551" y="3082"/>
                </a:lnTo>
                <a:lnTo>
                  <a:pt x="1551" y="3082"/>
                </a:lnTo>
                <a:lnTo>
                  <a:pt x="1533" y="3125"/>
                </a:lnTo>
                <a:lnTo>
                  <a:pt x="1510" y="3165"/>
                </a:lnTo>
                <a:lnTo>
                  <a:pt x="1485" y="3203"/>
                </a:lnTo>
                <a:lnTo>
                  <a:pt x="1459" y="3238"/>
                </a:lnTo>
                <a:lnTo>
                  <a:pt x="1434" y="3273"/>
                </a:lnTo>
                <a:lnTo>
                  <a:pt x="1411" y="3308"/>
                </a:lnTo>
                <a:lnTo>
                  <a:pt x="1393" y="3346"/>
                </a:lnTo>
                <a:lnTo>
                  <a:pt x="1393" y="3346"/>
                </a:lnTo>
                <a:lnTo>
                  <a:pt x="1382" y="3379"/>
                </a:lnTo>
                <a:lnTo>
                  <a:pt x="1378" y="3416"/>
                </a:lnTo>
                <a:lnTo>
                  <a:pt x="1378" y="3458"/>
                </a:lnTo>
                <a:lnTo>
                  <a:pt x="1382" y="3502"/>
                </a:lnTo>
                <a:lnTo>
                  <a:pt x="1388" y="3544"/>
                </a:lnTo>
                <a:lnTo>
                  <a:pt x="1392" y="3587"/>
                </a:lnTo>
                <a:lnTo>
                  <a:pt x="1393" y="3627"/>
                </a:lnTo>
                <a:lnTo>
                  <a:pt x="1393" y="3627"/>
                </a:lnTo>
                <a:lnTo>
                  <a:pt x="1399" y="3671"/>
                </a:lnTo>
                <a:lnTo>
                  <a:pt x="1405" y="3717"/>
                </a:lnTo>
                <a:lnTo>
                  <a:pt x="1408" y="3762"/>
                </a:lnTo>
                <a:lnTo>
                  <a:pt x="1409" y="3807"/>
                </a:lnTo>
                <a:lnTo>
                  <a:pt x="1410" y="3853"/>
                </a:lnTo>
                <a:lnTo>
                  <a:pt x="1411" y="3898"/>
                </a:lnTo>
                <a:lnTo>
                  <a:pt x="1411" y="3943"/>
                </a:lnTo>
                <a:lnTo>
                  <a:pt x="1411" y="3943"/>
                </a:lnTo>
                <a:lnTo>
                  <a:pt x="1411" y="3952"/>
                </a:lnTo>
                <a:lnTo>
                  <a:pt x="1411" y="3969"/>
                </a:lnTo>
                <a:lnTo>
                  <a:pt x="1411" y="3978"/>
                </a:lnTo>
                <a:lnTo>
                  <a:pt x="1411" y="3978"/>
                </a:lnTo>
                <a:lnTo>
                  <a:pt x="1420" y="4023"/>
                </a:lnTo>
                <a:lnTo>
                  <a:pt x="1429" y="4066"/>
                </a:lnTo>
                <a:lnTo>
                  <a:pt x="1440" y="4107"/>
                </a:lnTo>
                <a:lnTo>
                  <a:pt x="1452" y="4148"/>
                </a:lnTo>
                <a:lnTo>
                  <a:pt x="1462" y="4190"/>
                </a:lnTo>
                <a:lnTo>
                  <a:pt x="1472" y="4233"/>
                </a:lnTo>
                <a:lnTo>
                  <a:pt x="1480" y="4277"/>
                </a:lnTo>
                <a:lnTo>
                  <a:pt x="1480" y="4277"/>
                </a:lnTo>
                <a:lnTo>
                  <a:pt x="1489" y="4316"/>
                </a:lnTo>
                <a:lnTo>
                  <a:pt x="1495" y="4356"/>
                </a:lnTo>
                <a:lnTo>
                  <a:pt x="1501" y="4396"/>
                </a:lnTo>
                <a:lnTo>
                  <a:pt x="1504" y="4435"/>
                </a:lnTo>
                <a:lnTo>
                  <a:pt x="1506" y="4475"/>
                </a:lnTo>
                <a:lnTo>
                  <a:pt x="1507" y="4514"/>
                </a:lnTo>
                <a:lnTo>
                  <a:pt x="1506" y="4554"/>
                </a:lnTo>
                <a:lnTo>
                  <a:pt x="1504" y="4593"/>
                </a:lnTo>
                <a:lnTo>
                  <a:pt x="1501" y="4633"/>
                </a:lnTo>
                <a:lnTo>
                  <a:pt x="1495" y="4672"/>
                </a:lnTo>
                <a:lnTo>
                  <a:pt x="1489" y="4712"/>
                </a:lnTo>
                <a:lnTo>
                  <a:pt x="1480" y="4751"/>
                </a:lnTo>
                <a:lnTo>
                  <a:pt x="1480" y="4751"/>
                </a:lnTo>
                <a:lnTo>
                  <a:pt x="1472" y="4794"/>
                </a:lnTo>
                <a:lnTo>
                  <a:pt x="1463" y="4837"/>
                </a:lnTo>
                <a:lnTo>
                  <a:pt x="1455" y="4877"/>
                </a:lnTo>
                <a:lnTo>
                  <a:pt x="1447" y="4919"/>
                </a:lnTo>
                <a:lnTo>
                  <a:pt x="1441" y="4959"/>
                </a:lnTo>
                <a:lnTo>
                  <a:pt x="1434" y="5000"/>
                </a:lnTo>
                <a:lnTo>
                  <a:pt x="1426" y="5041"/>
                </a:lnTo>
                <a:lnTo>
                  <a:pt x="1419" y="5082"/>
                </a:lnTo>
                <a:lnTo>
                  <a:pt x="1411" y="5124"/>
                </a:lnTo>
                <a:lnTo>
                  <a:pt x="1403" y="5164"/>
                </a:lnTo>
                <a:lnTo>
                  <a:pt x="1393" y="5207"/>
                </a:lnTo>
                <a:lnTo>
                  <a:pt x="1393" y="5207"/>
                </a:lnTo>
                <a:lnTo>
                  <a:pt x="1387" y="5249"/>
                </a:lnTo>
                <a:lnTo>
                  <a:pt x="1383" y="5289"/>
                </a:lnTo>
                <a:lnTo>
                  <a:pt x="1381" y="5329"/>
                </a:lnTo>
                <a:lnTo>
                  <a:pt x="1382" y="5369"/>
                </a:lnTo>
                <a:lnTo>
                  <a:pt x="1383" y="5408"/>
                </a:lnTo>
                <a:lnTo>
                  <a:pt x="1387" y="5447"/>
                </a:lnTo>
                <a:lnTo>
                  <a:pt x="1391" y="5486"/>
                </a:lnTo>
                <a:lnTo>
                  <a:pt x="1396" y="5524"/>
                </a:lnTo>
                <a:lnTo>
                  <a:pt x="1402" y="5563"/>
                </a:lnTo>
                <a:lnTo>
                  <a:pt x="1408" y="5601"/>
                </a:lnTo>
                <a:lnTo>
                  <a:pt x="1413" y="5639"/>
                </a:lnTo>
                <a:lnTo>
                  <a:pt x="1419" y="5677"/>
                </a:lnTo>
                <a:lnTo>
                  <a:pt x="1424" y="5714"/>
                </a:lnTo>
                <a:lnTo>
                  <a:pt x="1428" y="5752"/>
                </a:lnTo>
                <a:lnTo>
                  <a:pt x="1428" y="5752"/>
                </a:lnTo>
                <a:lnTo>
                  <a:pt x="1428" y="5791"/>
                </a:lnTo>
                <a:lnTo>
                  <a:pt x="1428" y="5831"/>
                </a:lnTo>
                <a:lnTo>
                  <a:pt x="1427" y="5870"/>
                </a:lnTo>
                <a:lnTo>
                  <a:pt x="1426" y="5910"/>
                </a:lnTo>
                <a:lnTo>
                  <a:pt x="1425" y="5949"/>
                </a:lnTo>
                <a:lnTo>
                  <a:pt x="1422" y="5989"/>
                </a:lnTo>
                <a:lnTo>
                  <a:pt x="1418" y="6028"/>
                </a:lnTo>
                <a:lnTo>
                  <a:pt x="1413" y="6068"/>
                </a:lnTo>
                <a:lnTo>
                  <a:pt x="1406" y="6107"/>
                </a:lnTo>
                <a:lnTo>
                  <a:pt x="1398" y="6147"/>
                </a:lnTo>
                <a:lnTo>
                  <a:pt x="1388" y="6186"/>
                </a:lnTo>
                <a:lnTo>
                  <a:pt x="1376" y="6226"/>
                </a:lnTo>
                <a:lnTo>
                  <a:pt x="1376" y="6226"/>
                </a:lnTo>
                <a:lnTo>
                  <a:pt x="1365" y="6262"/>
                </a:lnTo>
                <a:lnTo>
                  <a:pt x="1355" y="6299"/>
                </a:lnTo>
                <a:lnTo>
                  <a:pt x="1345" y="6336"/>
                </a:lnTo>
                <a:lnTo>
                  <a:pt x="1335" y="6372"/>
                </a:lnTo>
                <a:lnTo>
                  <a:pt x="1326" y="6409"/>
                </a:lnTo>
                <a:lnTo>
                  <a:pt x="1316" y="6445"/>
                </a:lnTo>
                <a:lnTo>
                  <a:pt x="1308" y="6481"/>
                </a:lnTo>
                <a:lnTo>
                  <a:pt x="1299" y="6518"/>
                </a:lnTo>
                <a:lnTo>
                  <a:pt x="1291" y="6554"/>
                </a:lnTo>
                <a:lnTo>
                  <a:pt x="1282" y="6591"/>
                </a:lnTo>
                <a:lnTo>
                  <a:pt x="1275" y="6628"/>
                </a:lnTo>
                <a:lnTo>
                  <a:pt x="1266" y="6664"/>
                </a:lnTo>
                <a:lnTo>
                  <a:pt x="1259" y="6700"/>
                </a:lnTo>
                <a:lnTo>
                  <a:pt x="1250" y="6738"/>
                </a:lnTo>
                <a:lnTo>
                  <a:pt x="1243" y="6774"/>
                </a:lnTo>
                <a:lnTo>
                  <a:pt x="1235" y="6811"/>
                </a:lnTo>
                <a:lnTo>
                  <a:pt x="1228" y="6848"/>
                </a:lnTo>
                <a:lnTo>
                  <a:pt x="1220" y="6885"/>
                </a:lnTo>
                <a:lnTo>
                  <a:pt x="1213" y="6922"/>
                </a:lnTo>
                <a:lnTo>
                  <a:pt x="1204" y="6960"/>
                </a:lnTo>
                <a:lnTo>
                  <a:pt x="1197" y="6997"/>
                </a:lnTo>
                <a:lnTo>
                  <a:pt x="1189" y="7034"/>
                </a:lnTo>
                <a:lnTo>
                  <a:pt x="1181" y="7072"/>
                </a:lnTo>
                <a:lnTo>
                  <a:pt x="1173" y="7109"/>
                </a:lnTo>
                <a:lnTo>
                  <a:pt x="1165" y="7147"/>
                </a:lnTo>
                <a:lnTo>
                  <a:pt x="1157" y="7184"/>
                </a:lnTo>
                <a:lnTo>
                  <a:pt x="1149" y="7222"/>
                </a:lnTo>
                <a:lnTo>
                  <a:pt x="1139" y="7260"/>
                </a:lnTo>
                <a:lnTo>
                  <a:pt x="1131" y="7298"/>
                </a:lnTo>
                <a:lnTo>
                  <a:pt x="1131" y="7298"/>
                </a:lnTo>
                <a:lnTo>
                  <a:pt x="1121" y="7352"/>
                </a:lnTo>
                <a:lnTo>
                  <a:pt x="1120" y="7406"/>
                </a:lnTo>
                <a:lnTo>
                  <a:pt x="1113" y="7456"/>
                </a:lnTo>
                <a:lnTo>
                  <a:pt x="1113" y="7456"/>
                </a:lnTo>
                <a:lnTo>
                  <a:pt x="1104" y="7493"/>
                </a:lnTo>
                <a:lnTo>
                  <a:pt x="1087" y="7561"/>
                </a:lnTo>
                <a:lnTo>
                  <a:pt x="1078" y="7597"/>
                </a:lnTo>
                <a:lnTo>
                  <a:pt x="1078" y="7597"/>
                </a:lnTo>
                <a:lnTo>
                  <a:pt x="1061" y="7632"/>
                </a:lnTo>
                <a:lnTo>
                  <a:pt x="1045" y="7668"/>
                </a:lnTo>
                <a:lnTo>
                  <a:pt x="1030" y="7704"/>
                </a:lnTo>
                <a:lnTo>
                  <a:pt x="1015" y="7741"/>
                </a:lnTo>
                <a:lnTo>
                  <a:pt x="1002" y="7778"/>
                </a:lnTo>
                <a:lnTo>
                  <a:pt x="991" y="7815"/>
                </a:lnTo>
                <a:lnTo>
                  <a:pt x="980" y="7852"/>
                </a:lnTo>
                <a:lnTo>
                  <a:pt x="970" y="7891"/>
                </a:lnTo>
                <a:lnTo>
                  <a:pt x="962" y="7928"/>
                </a:lnTo>
                <a:lnTo>
                  <a:pt x="954" y="7967"/>
                </a:lnTo>
                <a:lnTo>
                  <a:pt x="949" y="8005"/>
                </a:lnTo>
                <a:lnTo>
                  <a:pt x="944" y="8044"/>
                </a:lnTo>
                <a:lnTo>
                  <a:pt x="941" y="8082"/>
                </a:lnTo>
                <a:lnTo>
                  <a:pt x="938" y="8121"/>
                </a:lnTo>
                <a:lnTo>
                  <a:pt x="937" y="8159"/>
                </a:lnTo>
                <a:lnTo>
                  <a:pt x="937" y="8159"/>
                </a:lnTo>
                <a:lnTo>
                  <a:pt x="937" y="8184"/>
                </a:lnTo>
                <a:lnTo>
                  <a:pt x="936" y="8215"/>
                </a:lnTo>
                <a:lnTo>
                  <a:pt x="933" y="8248"/>
                </a:lnTo>
                <a:lnTo>
                  <a:pt x="933" y="8248"/>
                </a:lnTo>
                <a:lnTo>
                  <a:pt x="929" y="8274"/>
                </a:lnTo>
                <a:lnTo>
                  <a:pt x="924" y="8308"/>
                </a:lnTo>
                <a:lnTo>
                  <a:pt x="920" y="8335"/>
                </a:lnTo>
                <a:lnTo>
                  <a:pt x="920" y="8335"/>
                </a:lnTo>
                <a:lnTo>
                  <a:pt x="912" y="8388"/>
                </a:lnTo>
                <a:lnTo>
                  <a:pt x="908" y="8439"/>
                </a:lnTo>
                <a:lnTo>
                  <a:pt x="903" y="8486"/>
                </a:lnTo>
                <a:lnTo>
                  <a:pt x="894" y="8528"/>
                </a:lnTo>
                <a:lnTo>
                  <a:pt x="894" y="8528"/>
                </a:lnTo>
                <a:lnTo>
                  <a:pt x="892" y="8566"/>
                </a:lnTo>
                <a:lnTo>
                  <a:pt x="885" y="8604"/>
                </a:lnTo>
                <a:lnTo>
                  <a:pt x="881" y="8634"/>
                </a:lnTo>
                <a:lnTo>
                  <a:pt x="881" y="8634"/>
                </a:lnTo>
                <a:lnTo>
                  <a:pt x="877" y="8684"/>
                </a:lnTo>
                <a:lnTo>
                  <a:pt x="871" y="8734"/>
                </a:lnTo>
                <a:lnTo>
                  <a:pt x="864" y="8774"/>
                </a:lnTo>
                <a:lnTo>
                  <a:pt x="864" y="8774"/>
                </a:lnTo>
                <a:lnTo>
                  <a:pt x="854" y="8815"/>
                </a:lnTo>
                <a:lnTo>
                  <a:pt x="849" y="8855"/>
                </a:lnTo>
                <a:lnTo>
                  <a:pt x="842" y="8898"/>
                </a:lnTo>
                <a:lnTo>
                  <a:pt x="837" y="8941"/>
                </a:lnTo>
                <a:lnTo>
                  <a:pt x="833" y="8983"/>
                </a:lnTo>
                <a:lnTo>
                  <a:pt x="828" y="9026"/>
                </a:lnTo>
                <a:lnTo>
                  <a:pt x="822" y="9068"/>
                </a:lnTo>
                <a:lnTo>
                  <a:pt x="816" y="9108"/>
                </a:lnTo>
                <a:lnTo>
                  <a:pt x="816" y="9108"/>
                </a:lnTo>
                <a:lnTo>
                  <a:pt x="816" y="9119"/>
                </a:lnTo>
                <a:lnTo>
                  <a:pt x="816" y="9148"/>
                </a:lnTo>
                <a:lnTo>
                  <a:pt x="816" y="9192"/>
                </a:lnTo>
                <a:lnTo>
                  <a:pt x="816" y="9245"/>
                </a:lnTo>
                <a:lnTo>
                  <a:pt x="816" y="9306"/>
                </a:lnTo>
                <a:lnTo>
                  <a:pt x="816" y="9368"/>
                </a:lnTo>
                <a:lnTo>
                  <a:pt x="816" y="9428"/>
                </a:lnTo>
                <a:lnTo>
                  <a:pt x="816" y="9482"/>
                </a:lnTo>
                <a:lnTo>
                  <a:pt x="816" y="9525"/>
                </a:lnTo>
                <a:lnTo>
                  <a:pt x="816" y="9555"/>
                </a:lnTo>
                <a:lnTo>
                  <a:pt x="816" y="9565"/>
                </a:lnTo>
                <a:lnTo>
                  <a:pt x="816" y="9565"/>
                </a:lnTo>
                <a:lnTo>
                  <a:pt x="829" y="9600"/>
                </a:lnTo>
                <a:lnTo>
                  <a:pt x="844" y="9632"/>
                </a:lnTo>
                <a:lnTo>
                  <a:pt x="858" y="9662"/>
                </a:lnTo>
                <a:lnTo>
                  <a:pt x="878" y="9690"/>
                </a:lnTo>
                <a:lnTo>
                  <a:pt x="899" y="9718"/>
                </a:lnTo>
                <a:lnTo>
                  <a:pt x="922" y="9744"/>
                </a:lnTo>
                <a:lnTo>
                  <a:pt x="947" y="9767"/>
                </a:lnTo>
                <a:lnTo>
                  <a:pt x="973" y="9791"/>
                </a:lnTo>
                <a:lnTo>
                  <a:pt x="1000" y="9812"/>
                </a:lnTo>
                <a:lnTo>
                  <a:pt x="1029" y="9832"/>
                </a:lnTo>
                <a:lnTo>
                  <a:pt x="1060" y="9852"/>
                </a:lnTo>
                <a:lnTo>
                  <a:pt x="1091" y="9871"/>
                </a:lnTo>
                <a:lnTo>
                  <a:pt x="1123" y="9888"/>
                </a:lnTo>
                <a:lnTo>
                  <a:pt x="1156" y="9905"/>
                </a:lnTo>
                <a:lnTo>
                  <a:pt x="1190" y="9921"/>
                </a:lnTo>
                <a:lnTo>
                  <a:pt x="1224" y="9937"/>
                </a:lnTo>
                <a:lnTo>
                  <a:pt x="1259" y="9953"/>
                </a:lnTo>
                <a:lnTo>
                  <a:pt x="1293" y="9968"/>
                </a:lnTo>
                <a:lnTo>
                  <a:pt x="1328" y="9983"/>
                </a:lnTo>
                <a:lnTo>
                  <a:pt x="1363" y="9998"/>
                </a:lnTo>
                <a:lnTo>
                  <a:pt x="1397" y="10012"/>
                </a:lnTo>
                <a:lnTo>
                  <a:pt x="1431" y="10027"/>
                </a:lnTo>
                <a:lnTo>
                  <a:pt x="1466" y="10042"/>
                </a:lnTo>
                <a:lnTo>
                  <a:pt x="1499" y="10057"/>
                </a:lnTo>
                <a:lnTo>
                  <a:pt x="1499" y="10057"/>
                </a:lnTo>
                <a:lnTo>
                  <a:pt x="1535" y="10076"/>
                </a:lnTo>
                <a:lnTo>
                  <a:pt x="1571" y="10098"/>
                </a:lnTo>
                <a:lnTo>
                  <a:pt x="1607" y="10123"/>
                </a:lnTo>
                <a:lnTo>
                  <a:pt x="1642" y="10151"/>
                </a:lnTo>
                <a:lnTo>
                  <a:pt x="1669" y="10182"/>
                </a:lnTo>
                <a:lnTo>
                  <a:pt x="1691" y="10216"/>
                </a:lnTo>
                <a:lnTo>
                  <a:pt x="1691" y="10216"/>
                </a:lnTo>
                <a:lnTo>
                  <a:pt x="1655" y="10223"/>
                </a:lnTo>
                <a:lnTo>
                  <a:pt x="1620" y="10231"/>
                </a:lnTo>
                <a:lnTo>
                  <a:pt x="1584" y="10236"/>
                </a:lnTo>
                <a:lnTo>
                  <a:pt x="1549" y="10241"/>
                </a:lnTo>
                <a:lnTo>
                  <a:pt x="1511" y="10245"/>
                </a:lnTo>
                <a:lnTo>
                  <a:pt x="1475" y="10248"/>
                </a:lnTo>
                <a:lnTo>
                  <a:pt x="1438" y="10250"/>
                </a:lnTo>
                <a:lnTo>
                  <a:pt x="1402" y="10251"/>
                </a:lnTo>
                <a:lnTo>
                  <a:pt x="1364" y="10252"/>
                </a:lnTo>
                <a:lnTo>
                  <a:pt x="1326" y="10252"/>
                </a:lnTo>
                <a:lnTo>
                  <a:pt x="1288" y="10251"/>
                </a:lnTo>
                <a:lnTo>
                  <a:pt x="1251" y="10250"/>
                </a:lnTo>
                <a:lnTo>
                  <a:pt x="1213" y="10249"/>
                </a:lnTo>
                <a:lnTo>
                  <a:pt x="1175" y="10248"/>
                </a:lnTo>
                <a:lnTo>
                  <a:pt x="1137" y="10246"/>
                </a:lnTo>
                <a:lnTo>
                  <a:pt x="1100" y="10244"/>
                </a:lnTo>
                <a:lnTo>
                  <a:pt x="1061" y="10243"/>
                </a:lnTo>
                <a:lnTo>
                  <a:pt x="1024" y="10240"/>
                </a:lnTo>
                <a:lnTo>
                  <a:pt x="985" y="10238"/>
                </a:lnTo>
                <a:lnTo>
                  <a:pt x="948" y="10236"/>
                </a:lnTo>
                <a:lnTo>
                  <a:pt x="910" y="10235"/>
                </a:lnTo>
                <a:lnTo>
                  <a:pt x="872" y="10234"/>
                </a:lnTo>
                <a:lnTo>
                  <a:pt x="836" y="10233"/>
                </a:lnTo>
                <a:lnTo>
                  <a:pt x="799" y="10233"/>
                </a:lnTo>
                <a:lnTo>
                  <a:pt x="799" y="10233"/>
                </a:lnTo>
                <a:lnTo>
                  <a:pt x="761" y="10233"/>
                </a:lnTo>
                <a:lnTo>
                  <a:pt x="723" y="10234"/>
                </a:lnTo>
                <a:lnTo>
                  <a:pt x="685" y="10234"/>
                </a:lnTo>
                <a:lnTo>
                  <a:pt x="645" y="10235"/>
                </a:lnTo>
                <a:lnTo>
                  <a:pt x="606" y="10236"/>
                </a:lnTo>
                <a:lnTo>
                  <a:pt x="567" y="10236"/>
                </a:lnTo>
                <a:lnTo>
                  <a:pt x="528" y="10235"/>
                </a:lnTo>
                <a:lnTo>
                  <a:pt x="488" y="10234"/>
                </a:lnTo>
                <a:lnTo>
                  <a:pt x="449" y="10232"/>
                </a:lnTo>
                <a:lnTo>
                  <a:pt x="409" y="10228"/>
                </a:lnTo>
                <a:lnTo>
                  <a:pt x="371" y="10223"/>
                </a:lnTo>
                <a:lnTo>
                  <a:pt x="331" y="10216"/>
                </a:lnTo>
                <a:lnTo>
                  <a:pt x="294" y="10208"/>
                </a:lnTo>
                <a:lnTo>
                  <a:pt x="256" y="10198"/>
                </a:lnTo>
                <a:lnTo>
                  <a:pt x="256" y="10198"/>
                </a:lnTo>
                <a:lnTo>
                  <a:pt x="227" y="10178"/>
                </a:lnTo>
                <a:lnTo>
                  <a:pt x="209" y="10136"/>
                </a:lnTo>
                <a:lnTo>
                  <a:pt x="203" y="10092"/>
                </a:lnTo>
                <a:lnTo>
                  <a:pt x="203" y="10092"/>
                </a:lnTo>
                <a:lnTo>
                  <a:pt x="204" y="10052"/>
                </a:lnTo>
                <a:lnTo>
                  <a:pt x="210" y="10011"/>
                </a:lnTo>
                <a:lnTo>
                  <a:pt x="216" y="9968"/>
                </a:lnTo>
                <a:lnTo>
                  <a:pt x="225" y="9925"/>
                </a:lnTo>
                <a:lnTo>
                  <a:pt x="235" y="9883"/>
                </a:lnTo>
                <a:lnTo>
                  <a:pt x="247" y="9840"/>
                </a:lnTo>
                <a:lnTo>
                  <a:pt x="260" y="9798"/>
                </a:lnTo>
                <a:lnTo>
                  <a:pt x="274" y="9759"/>
                </a:lnTo>
                <a:lnTo>
                  <a:pt x="274" y="9759"/>
                </a:lnTo>
                <a:lnTo>
                  <a:pt x="284" y="9718"/>
                </a:lnTo>
                <a:lnTo>
                  <a:pt x="291" y="9677"/>
                </a:lnTo>
                <a:lnTo>
                  <a:pt x="293" y="9634"/>
                </a:lnTo>
                <a:lnTo>
                  <a:pt x="293" y="9591"/>
                </a:lnTo>
                <a:lnTo>
                  <a:pt x="290" y="9548"/>
                </a:lnTo>
                <a:lnTo>
                  <a:pt x="286" y="9507"/>
                </a:lnTo>
                <a:lnTo>
                  <a:pt x="280" y="9465"/>
                </a:lnTo>
                <a:lnTo>
                  <a:pt x="274" y="9424"/>
                </a:lnTo>
                <a:lnTo>
                  <a:pt x="274" y="9424"/>
                </a:lnTo>
                <a:lnTo>
                  <a:pt x="270" y="9386"/>
                </a:lnTo>
                <a:lnTo>
                  <a:pt x="266" y="9348"/>
                </a:lnTo>
                <a:lnTo>
                  <a:pt x="262" y="9309"/>
                </a:lnTo>
                <a:lnTo>
                  <a:pt x="258" y="9272"/>
                </a:lnTo>
                <a:lnTo>
                  <a:pt x="254" y="9234"/>
                </a:lnTo>
                <a:lnTo>
                  <a:pt x="248" y="9196"/>
                </a:lnTo>
                <a:lnTo>
                  <a:pt x="244" y="9159"/>
                </a:lnTo>
                <a:lnTo>
                  <a:pt x="240" y="9121"/>
                </a:lnTo>
                <a:lnTo>
                  <a:pt x="234" y="9084"/>
                </a:lnTo>
                <a:lnTo>
                  <a:pt x="229" y="9048"/>
                </a:lnTo>
                <a:lnTo>
                  <a:pt x="224" y="9010"/>
                </a:lnTo>
                <a:lnTo>
                  <a:pt x="219" y="8973"/>
                </a:lnTo>
                <a:lnTo>
                  <a:pt x="214" y="8936"/>
                </a:lnTo>
                <a:lnTo>
                  <a:pt x="209" y="8899"/>
                </a:lnTo>
                <a:lnTo>
                  <a:pt x="203" y="8863"/>
                </a:lnTo>
                <a:lnTo>
                  <a:pt x="198" y="8825"/>
                </a:lnTo>
                <a:lnTo>
                  <a:pt x="193" y="8788"/>
                </a:lnTo>
                <a:lnTo>
                  <a:pt x="187" y="8752"/>
                </a:lnTo>
                <a:lnTo>
                  <a:pt x="182" y="8714"/>
                </a:lnTo>
                <a:lnTo>
                  <a:pt x="178" y="8677"/>
                </a:lnTo>
                <a:lnTo>
                  <a:pt x="172" y="8641"/>
                </a:lnTo>
                <a:lnTo>
                  <a:pt x="167" y="8603"/>
                </a:lnTo>
                <a:lnTo>
                  <a:pt x="163" y="8566"/>
                </a:lnTo>
                <a:lnTo>
                  <a:pt x="158" y="8528"/>
                </a:lnTo>
                <a:lnTo>
                  <a:pt x="153" y="8491"/>
                </a:lnTo>
                <a:lnTo>
                  <a:pt x="149" y="8453"/>
                </a:lnTo>
                <a:lnTo>
                  <a:pt x="145" y="8415"/>
                </a:lnTo>
                <a:lnTo>
                  <a:pt x="140" y="8377"/>
                </a:lnTo>
                <a:lnTo>
                  <a:pt x="137" y="8338"/>
                </a:lnTo>
                <a:lnTo>
                  <a:pt x="133" y="8300"/>
                </a:lnTo>
                <a:lnTo>
                  <a:pt x="133" y="8300"/>
                </a:lnTo>
                <a:lnTo>
                  <a:pt x="133" y="8255"/>
                </a:lnTo>
                <a:lnTo>
                  <a:pt x="134" y="8209"/>
                </a:lnTo>
                <a:lnTo>
                  <a:pt x="134" y="8164"/>
                </a:lnTo>
                <a:lnTo>
                  <a:pt x="136" y="8119"/>
                </a:lnTo>
                <a:lnTo>
                  <a:pt x="139" y="8074"/>
                </a:lnTo>
                <a:lnTo>
                  <a:pt x="145" y="8029"/>
                </a:lnTo>
                <a:lnTo>
                  <a:pt x="151" y="7984"/>
                </a:lnTo>
                <a:lnTo>
                  <a:pt x="151" y="7984"/>
                </a:lnTo>
                <a:lnTo>
                  <a:pt x="154" y="7970"/>
                </a:lnTo>
                <a:lnTo>
                  <a:pt x="161" y="7944"/>
                </a:lnTo>
                <a:lnTo>
                  <a:pt x="164" y="7930"/>
                </a:lnTo>
                <a:lnTo>
                  <a:pt x="164" y="7930"/>
                </a:lnTo>
                <a:lnTo>
                  <a:pt x="185" y="7808"/>
                </a:lnTo>
                <a:lnTo>
                  <a:pt x="185" y="7808"/>
                </a:lnTo>
                <a:lnTo>
                  <a:pt x="190" y="7795"/>
                </a:lnTo>
                <a:lnTo>
                  <a:pt x="199" y="7758"/>
                </a:lnTo>
                <a:lnTo>
                  <a:pt x="213" y="7708"/>
                </a:lnTo>
                <a:lnTo>
                  <a:pt x="230" y="7650"/>
                </a:lnTo>
                <a:lnTo>
                  <a:pt x="246" y="7592"/>
                </a:lnTo>
                <a:lnTo>
                  <a:pt x="260" y="7541"/>
                </a:lnTo>
                <a:lnTo>
                  <a:pt x="270" y="7505"/>
                </a:lnTo>
                <a:lnTo>
                  <a:pt x="274" y="7492"/>
                </a:lnTo>
                <a:lnTo>
                  <a:pt x="274" y="7492"/>
                </a:lnTo>
                <a:lnTo>
                  <a:pt x="280" y="7448"/>
                </a:lnTo>
                <a:lnTo>
                  <a:pt x="280" y="7400"/>
                </a:lnTo>
                <a:lnTo>
                  <a:pt x="275" y="7349"/>
                </a:lnTo>
                <a:lnTo>
                  <a:pt x="266" y="7298"/>
                </a:lnTo>
                <a:lnTo>
                  <a:pt x="256" y="7246"/>
                </a:lnTo>
                <a:lnTo>
                  <a:pt x="256" y="7246"/>
                </a:lnTo>
                <a:lnTo>
                  <a:pt x="254" y="7209"/>
                </a:lnTo>
                <a:lnTo>
                  <a:pt x="251" y="7171"/>
                </a:lnTo>
                <a:lnTo>
                  <a:pt x="249" y="7134"/>
                </a:lnTo>
                <a:lnTo>
                  <a:pt x="247" y="7096"/>
                </a:lnTo>
                <a:lnTo>
                  <a:pt x="245" y="7059"/>
                </a:lnTo>
                <a:lnTo>
                  <a:pt x="242" y="7021"/>
                </a:lnTo>
                <a:lnTo>
                  <a:pt x="240" y="6983"/>
                </a:lnTo>
                <a:lnTo>
                  <a:pt x="238" y="6945"/>
                </a:lnTo>
                <a:lnTo>
                  <a:pt x="235" y="6907"/>
                </a:lnTo>
                <a:lnTo>
                  <a:pt x="232" y="6869"/>
                </a:lnTo>
                <a:lnTo>
                  <a:pt x="230" y="6832"/>
                </a:lnTo>
                <a:lnTo>
                  <a:pt x="228" y="6793"/>
                </a:lnTo>
                <a:lnTo>
                  <a:pt x="226" y="6755"/>
                </a:lnTo>
                <a:lnTo>
                  <a:pt x="225" y="6717"/>
                </a:lnTo>
                <a:lnTo>
                  <a:pt x="223" y="6679"/>
                </a:lnTo>
                <a:lnTo>
                  <a:pt x="220" y="6640"/>
                </a:lnTo>
                <a:lnTo>
                  <a:pt x="219" y="6603"/>
                </a:lnTo>
                <a:lnTo>
                  <a:pt x="218" y="6565"/>
                </a:lnTo>
                <a:lnTo>
                  <a:pt x="217" y="6527"/>
                </a:lnTo>
                <a:lnTo>
                  <a:pt x="216" y="6489"/>
                </a:lnTo>
                <a:lnTo>
                  <a:pt x="216" y="6451"/>
                </a:lnTo>
                <a:lnTo>
                  <a:pt x="216" y="6414"/>
                </a:lnTo>
                <a:lnTo>
                  <a:pt x="216" y="6376"/>
                </a:lnTo>
                <a:lnTo>
                  <a:pt x="217" y="6338"/>
                </a:lnTo>
                <a:lnTo>
                  <a:pt x="217" y="6301"/>
                </a:lnTo>
                <a:lnTo>
                  <a:pt x="219" y="6263"/>
                </a:lnTo>
                <a:lnTo>
                  <a:pt x="220" y="6226"/>
                </a:lnTo>
                <a:lnTo>
                  <a:pt x="220" y="6226"/>
                </a:lnTo>
                <a:lnTo>
                  <a:pt x="222" y="6188"/>
                </a:lnTo>
                <a:lnTo>
                  <a:pt x="224" y="6147"/>
                </a:lnTo>
                <a:lnTo>
                  <a:pt x="227" y="6105"/>
                </a:lnTo>
                <a:lnTo>
                  <a:pt x="230" y="6064"/>
                </a:lnTo>
                <a:lnTo>
                  <a:pt x="232" y="6021"/>
                </a:lnTo>
                <a:lnTo>
                  <a:pt x="235" y="5979"/>
                </a:lnTo>
                <a:lnTo>
                  <a:pt x="236" y="5938"/>
                </a:lnTo>
                <a:lnTo>
                  <a:pt x="236" y="5898"/>
                </a:lnTo>
                <a:lnTo>
                  <a:pt x="233" y="5859"/>
                </a:lnTo>
                <a:lnTo>
                  <a:pt x="229" y="5822"/>
                </a:lnTo>
                <a:lnTo>
                  <a:pt x="220" y="5787"/>
                </a:lnTo>
                <a:lnTo>
                  <a:pt x="220" y="5787"/>
                </a:lnTo>
                <a:lnTo>
                  <a:pt x="208" y="5759"/>
                </a:lnTo>
                <a:lnTo>
                  <a:pt x="188" y="5730"/>
                </a:lnTo>
                <a:lnTo>
                  <a:pt x="167" y="5699"/>
                </a:lnTo>
                <a:lnTo>
                  <a:pt x="143" y="5667"/>
                </a:lnTo>
                <a:lnTo>
                  <a:pt x="118" y="5633"/>
                </a:lnTo>
                <a:lnTo>
                  <a:pt x="94" y="5599"/>
                </a:lnTo>
                <a:lnTo>
                  <a:pt x="71" y="5563"/>
                </a:lnTo>
                <a:lnTo>
                  <a:pt x="52" y="5526"/>
                </a:lnTo>
                <a:lnTo>
                  <a:pt x="37" y="5490"/>
                </a:lnTo>
                <a:lnTo>
                  <a:pt x="28" y="5453"/>
                </a:lnTo>
                <a:lnTo>
                  <a:pt x="28" y="5453"/>
                </a:lnTo>
                <a:lnTo>
                  <a:pt x="23" y="5440"/>
                </a:lnTo>
                <a:lnTo>
                  <a:pt x="16" y="5414"/>
                </a:lnTo>
                <a:lnTo>
                  <a:pt x="10" y="5400"/>
                </a:lnTo>
                <a:lnTo>
                  <a:pt x="10" y="5400"/>
                </a:lnTo>
                <a:lnTo>
                  <a:pt x="5" y="5359"/>
                </a:lnTo>
                <a:lnTo>
                  <a:pt x="2" y="5316"/>
                </a:lnTo>
                <a:lnTo>
                  <a:pt x="0" y="5273"/>
                </a:lnTo>
                <a:lnTo>
                  <a:pt x="0" y="5230"/>
                </a:lnTo>
                <a:lnTo>
                  <a:pt x="1" y="5185"/>
                </a:lnTo>
                <a:lnTo>
                  <a:pt x="4" y="5141"/>
                </a:lnTo>
                <a:lnTo>
                  <a:pt x="9" y="5099"/>
                </a:lnTo>
                <a:lnTo>
                  <a:pt x="18" y="5057"/>
                </a:lnTo>
                <a:lnTo>
                  <a:pt x="28" y="5015"/>
                </a:lnTo>
                <a:lnTo>
                  <a:pt x="28" y="5015"/>
                </a:lnTo>
                <a:lnTo>
                  <a:pt x="42" y="4976"/>
                </a:lnTo>
                <a:lnTo>
                  <a:pt x="58" y="4938"/>
                </a:lnTo>
                <a:lnTo>
                  <a:pt x="75" y="4901"/>
                </a:lnTo>
                <a:lnTo>
                  <a:pt x="92" y="4863"/>
                </a:lnTo>
                <a:lnTo>
                  <a:pt x="110" y="4826"/>
                </a:lnTo>
                <a:lnTo>
                  <a:pt x="128" y="4790"/>
                </a:lnTo>
                <a:lnTo>
                  <a:pt x="145" y="4752"/>
                </a:lnTo>
                <a:lnTo>
                  <a:pt x="161" y="4715"/>
                </a:lnTo>
                <a:lnTo>
                  <a:pt x="177" y="4679"/>
                </a:lnTo>
                <a:lnTo>
                  <a:pt x="192" y="4641"/>
                </a:lnTo>
                <a:lnTo>
                  <a:pt x="204" y="4604"/>
                </a:lnTo>
                <a:lnTo>
                  <a:pt x="216" y="4566"/>
                </a:lnTo>
                <a:lnTo>
                  <a:pt x="226" y="4529"/>
                </a:lnTo>
                <a:lnTo>
                  <a:pt x="233" y="4491"/>
                </a:lnTo>
                <a:lnTo>
                  <a:pt x="239" y="4452"/>
                </a:lnTo>
                <a:lnTo>
                  <a:pt x="239" y="4452"/>
                </a:lnTo>
                <a:lnTo>
                  <a:pt x="243" y="4414"/>
                </a:lnTo>
                <a:lnTo>
                  <a:pt x="246" y="4374"/>
                </a:lnTo>
                <a:lnTo>
                  <a:pt x="249" y="4335"/>
                </a:lnTo>
                <a:lnTo>
                  <a:pt x="252" y="4296"/>
                </a:lnTo>
                <a:lnTo>
                  <a:pt x="256" y="4257"/>
                </a:lnTo>
                <a:lnTo>
                  <a:pt x="258" y="4218"/>
                </a:lnTo>
                <a:lnTo>
                  <a:pt x="260" y="4180"/>
                </a:lnTo>
                <a:lnTo>
                  <a:pt x="262" y="4141"/>
                </a:lnTo>
                <a:lnTo>
                  <a:pt x="263" y="4102"/>
                </a:lnTo>
                <a:lnTo>
                  <a:pt x="264" y="4063"/>
                </a:lnTo>
                <a:lnTo>
                  <a:pt x="264" y="4025"/>
                </a:lnTo>
                <a:lnTo>
                  <a:pt x="264" y="3986"/>
                </a:lnTo>
                <a:lnTo>
                  <a:pt x="264" y="3948"/>
                </a:lnTo>
                <a:lnTo>
                  <a:pt x="264" y="3910"/>
                </a:lnTo>
                <a:lnTo>
                  <a:pt x="263" y="3871"/>
                </a:lnTo>
                <a:lnTo>
                  <a:pt x="262" y="3833"/>
                </a:lnTo>
                <a:lnTo>
                  <a:pt x="260" y="3794"/>
                </a:lnTo>
                <a:lnTo>
                  <a:pt x="258" y="3756"/>
                </a:lnTo>
                <a:lnTo>
                  <a:pt x="256" y="3717"/>
                </a:lnTo>
                <a:lnTo>
                  <a:pt x="252" y="3678"/>
                </a:lnTo>
                <a:lnTo>
                  <a:pt x="249" y="3639"/>
                </a:lnTo>
                <a:lnTo>
                  <a:pt x="246" y="3600"/>
                </a:lnTo>
                <a:lnTo>
                  <a:pt x="243" y="3560"/>
                </a:lnTo>
                <a:lnTo>
                  <a:pt x="239" y="3521"/>
                </a:lnTo>
                <a:lnTo>
                  <a:pt x="239" y="3521"/>
                </a:lnTo>
                <a:lnTo>
                  <a:pt x="233" y="3482"/>
                </a:lnTo>
                <a:lnTo>
                  <a:pt x="228" y="3443"/>
                </a:lnTo>
                <a:lnTo>
                  <a:pt x="223" y="3404"/>
                </a:lnTo>
                <a:lnTo>
                  <a:pt x="216" y="3366"/>
                </a:lnTo>
                <a:lnTo>
                  <a:pt x="209" y="3328"/>
                </a:lnTo>
                <a:lnTo>
                  <a:pt x="202" y="3289"/>
                </a:lnTo>
                <a:lnTo>
                  <a:pt x="195" y="3252"/>
                </a:lnTo>
                <a:lnTo>
                  <a:pt x="187" y="3214"/>
                </a:lnTo>
                <a:lnTo>
                  <a:pt x="180" y="3177"/>
                </a:lnTo>
                <a:lnTo>
                  <a:pt x="172" y="3140"/>
                </a:lnTo>
                <a:lnTo>
                  <a:pt x="165" y="3102"/>
                </a:lnTo>
                <a:lnTo>
                  <a:pt x="158" y="3065"/>
                </a:lnTo>
                <a:lnTo>
                  <a:pt x="150" y="3027"/>
                </a:lnTo>
                <a:lnTo>
                  <a:pt x="144" y="2990"/>
                </a:lnTo>
                <a:lnTo>
                  <a:pt x="137" y="2953"/>
                </a:lnTo>
                <a:lnTo>
                  <a:pt x="132" y="2914"/>
                </a:lnTo>
                <a:lnTo>
                  <a:pt x="127" y="2877"/>
                </a:lnTo>
                <a:lnTo>
                  <a:pt x="122" y="2840"/>
                </a:lnTo>
                <a:lnTo>
                  <a:pt x="119" y="2801"/>
                </a:lnTo>
                <a:lnTo>
                  <a:pt x="116" y="2763"/>
                </a:lnTo>
                <a:lnTo>
                  <a:pt x="115" y="2724"/>
                </a:lnTo>
                <a:lnTo>
                  <a:pt x="114" y="2686"/>
                </a:lnTo>
                <a:lnTo>
                  <a:pt x="114" y="2647"/>
                </a:lnTo>
                <a:lnTo>
                  <a:pt x="116" y="2608"/>
                </a:lnTo>
                <a:lnTo>
                  <a:pt x="116" y="2608"/>
                </a:lnTo>
                <a:lnTo>
                  <a:pt x="116" y="2569"/>
                </a:lnTo>
                <a:lnTo>
                  <a:pt x="119" y="2532"/>
                </a:lnTo>
                <a:lnTo>
                  <a:pt x="122" y="2495"/>
                </a:lnTo>
                <a:lnTo>
                  <a:pt x="127" y="2457"/>
                </a:lnTo>
                <a:lnTo>
                  <a:pt x="133" y="2421"/>
                </a:lnTo>
                <a:lnTo>
                  <a:pt x="140" y="2385"/>
                </a:lnTo>
                <a:lnTo>
                  <a:pt x="149" y="2348"/>
                </a:lnTo>
                <a:lnTo>
                  <a:pt x="159" y="2312"/>
                </a:lnTo>
                <a:lnTo>
                  <a:pt x="169" y="2277"/>
                </a:lnTo>
                <a:lnTo>
                  <a:pt x="180" y="2241"/>
                </a:lnTo>
                <a:lnTo>
                  <a:pt x="193" y="2205"/>
                </a:lnTo>
                <a:lnTo>
                  <a:pt x="206" y="2170"/>
                </a:lnTo>
                <a:lnTo>
                  <a:pt x="218" y="2135"/>
                </a:lnTo>
                <a:lnTo>
                  <a:pt x="233" y="2099"/>
                </a:lnTo>
                <a:lnTo>
                  <a:pt x="248" y="2065"/>
                </a:lnTo>
                <a:lnTo>
                  <a:pt x="263" y="2030"/>
                </a:lnTo>
                <a:lnTo>
                  <a:pt x="279" y="1995"/>
                </a:lnTo>
                <a:lnTo>
                  <a:pt x="295" y="1960"/>
                </a:lnTo>
                <a:lnTo>
                  <a:pt x="311" y="1923"/>
                </a:lnTo>
                <a:lnTo>
                  <a:pt x="327" y="1888"/>
                </a:lnTo>
                <a:lnTo>
                  <a:pt x="344" y="1853"/>
                </a:lnTo>
                <a:lnTo>
                  <a:pt x="361" y="1816"/>
                </a:lnTo>
                <a:lnTo>
                  <a:pt x="361" y="1816"/>
                </a:lnTo>
                <a:lnTo>
                  <a:pt x="363" y="1783"/>
                </a:lnTo>
                <a:lnTo>
                  <a:pt x="346" y="1757"/>
                </a:lnTo>
                <a:lnTo>
                  <a:pt x="326" y="1747"/>
                </a:lnTo>
                <a:lnTo>
                  <a:pt x="326" y="1747"/>
                </a:lnTo>
                <a:lnTo>
                  <a:pt x="289" y="1750"/>
                </a:lnTo>
                <a:lnTo>
                  <a:pt x="250" y="1748"/>
                </a:lnTo>
                <a:lnTo>
                  <a:pt x="211" y="1742"/>
                </a:lnTo>
                <a:lnTo>
                  <a:pt x="171" y="1730"/>
                </a:lnTo>
                <a:lnTo>
                  <a:pt x="135" y="1714"/>
                </a:lnTo>
                <a:lnTo>
                  <a:pt x="103" y="1694"/>
                </a:lnTo>
                <a:lnTo>
                  <a:pt x="76" y="1668"/>
                </a:lnTo>
                <a:lnTo>
                  <a:pt x="56" y="1639"/>
                </a:lnTo>
                <a:lnTo>
                  <a:pt x="46" y="1606"/>
                </a:lnTo>
                <a:lnTo>
                  <a:pt x="46" y="1606"/>
                </a:lnTo>
                <a:lnTo>
                  <a:pt x="33" y="1563"/>
                </a:lnTo>
                <a:lnTo>
                  <a:pt x="24" y="1518"/>
                </a:lnTo>
                <a:lnTo>
                  <a:pt x="21" y="1473"/>
                </a:lnTo>
                <a:lnTo>
                  <a:pt x="28" y="1430"/>
                </a:lnTo>
                <a:lnTo>
                  <a:pt x="28" y="1430"/>
                </a:lnTo>
                <a:lnTo>
                  <a:pt x="47" y="1395"/>
                </a:lnTo>
                <a:lnTo>
                  <a:pt x="68" y="1359"/>
                </a:lnTo>
                <a:lnTo>
                  <a:pt x="89" y="1323"/>
                </a:lnTo>
                <a:lnTo>
                  <a:pt x="112" y="1285"/>
                </a:lnTo>
                <a:lnTo>
                  <a:pt x="132" y="1244"/>
                </a:lnTo>
                <a:lnTo>
                  <a:pt x="151" y="1201"/>
                </a:lnTo>
                <a:lnTo>
                  <a:pt x="151" y="1201"/>
                </a:lnTo>
                <a:lnTo>
                  <a:pt x="158" y="1160"/>
                </a:lnTo>
                <a:lnTo>
                  <a:pt x="155" y="1114"/>
                </a:lnTo>
                <a:lnTo>
                  <a:pt x="146" y="1068"/>
                </a:lnTo>
                <a:lnTo>
                  <a:pt x="133" y="1026"/>
                </a:lnTo>
                <a:lnTo>
                  <a:pt x="133" y="1026"/>
                </a:lnTo>
                <a:lnTo>
                  <a:pt x="126" y="989"/>
                </a:lnTo>
                <a:lnTo>
                  <a:pt x="118" y="951"/>
                </a:lnTo>
                <a:lnTo>
                  <a:pt x="111" y="914"/>
                </a:lnTo>
                <a:lnTo>
                  <a:pt x="103" y="878"/>
                </a:lnTo>
                <a:lnTo>
                  <a:pt x="96" y="840"/>
                </a:lnTo>
                <a:lnTo>
                  <a:pt x="89" y="804"/>
                </a:lnTo>
                <a:lnTo>
                  <a:pt x="84" y="768"/>
                </a:lnTo>
                <a:lnTo>
                  <a:pt x="79" y="731"/>
                </a:lnTo>
                <a:lnTo>
                  <a:pt x="75" y="695"/>
                </a:lnTo>
                <a:lnTo>
                  <a:pt x="72" y="660"/>
                </a:lnTo>
                <a:lnTo>
                  <a:pt x="71" y="624"/>
                </a:lnTo>
                <a:lnTo>
                  <a:pt x="72" y="588"/>
                </a:lnTo>
                <a:lnTo>
                  <a:pt x="73" y="553"/>
                </a:lnTo>
                <a:lnTo>
                  <a:pt x="78" y="517"/>
                </a:lnTo>
                <a:lnTo>
                  <a:pt x="83" y="481"/>
                </a:lnTo>
                <a:lnTo>
                  <a:pt x="91" y="446"/>
                </a:lnTo>
                <a:lnTo>
                  <a:pt x="101" y="411"/>
                </a:lnTo>
                <a:lnTo>
                  <a:pt x="114" y="376"/>
                </a:lnTo>
                <a:lnTo>
                  <a:pt x="129" y="341"/>
                </a:lnTo>
                <a:lnTo>
                  <a:pt x="147" y="305"/>
                </a:lnTo>
                <a:lnTo>
                  <a:pt x="168" y="270"/>
                </a:lnTo>
                <a:lnTo>
                  <a:pt x="168" y="270"/>
                </a:lnTo>
                <a:lnTo>
                  <a:pt x="190" y="239"/>
                </a:lnTo>
                <a:lnTo>
                  <a:pt x="212" y="210"/>
                </a:lnTo>
                <a:lnTo>
                  <a:pt x="235" y="184"/>
                </a:lnTo>
                <a:lnTo>
                  <a:pt x="260" y="159"/>
                </a:lnTo>
                <a:lnTo>
                  <a:pt x="286" y="137"/>
                </a:lnTo>
                <a:lnTo>
                  <a:pt x="312" y="115"/>
                </a:lnTo>
                <a:lnTo>
                  <a:pt x="339" y="97"/>
                </a:lnTo>
                <a:lnTo>
                  <a:pt x="368" y="80"/>
                </a:lnTo>
                <a:lnTo>
                  <a:pt x="397" y="65"/>
                </a:lnTo>
                <a:lnTo>
                  <a:pt x="425" y="51"/>
                </a:lnTo>
                <a:lnTo>
                  <a:pt x="456" y="39"/>
                </a:lnTo>
                <a:lnTo>
                  <a:pt x="487" y="30"/>
                </a:lnTo>
                <a:lnTo>
                  <a:pt x="518" y="21"/>
                </a:lnTo>
                <a:lnTo>
                  <a:pt x="550" y="14"/>
                </a:lnTo>
                <a:lnTo>
                  <a:pt x="582" y="8"/>
                </a:lnTo>
                <a:lnTo>
                  <a:pt x="615" y="4"/>
                </a:lnTo>
                <a:lnTo>
                  <a:pt x="648" y="2"/>
                </a:lnTo>
                <a:lnTo>
                  <a:pt x="681" y="0"/>
                </a:lnTo>
                <a:lnTo>
                  <a:pt x="714" y="0"/>
                </a:lnTo>
                <a:lnTo>
                  <a:pt x="749" y="1"/>
                </a:lnTo>
                <a:lnTo>
                  <a:pt x="782" y="3"/>
                </a:lnTo>
                <a:lnTo>
                  <a:pt x="816" y="7"/>
                </a:lnTo>
                <a:lnTo>
                  <a:pt x="849" y="12"/>
                </a:lnTo>
                <a:lnTo>
                  <a:pt x="882" y="17"/>
                </a:lnTo>
                <a:lnTo>
                  <a:pt x="915" y="23"/>
                </a:lnTo>
                <a:lnTo>
                  <a:pt x="948" y="30"/>
                </a:lnTo>
                <a:lnTo>
                  <a:pt x="981" y="38"/>
                </a:lnTo>
                <a:lnTo>
                  <a:pt x="1014" y="47"/>
                </a:lnTo>
                <a:lnTo>
                  <a:pt x="1046" y="56"/>
                </a:lnTo>
                <a:lnTo>
                  <a:pt x="1078" y="66"/>
                </a:lnTo>
                <a:lnTo>
                  <a:pt x="1109" y="77"/>
                </a:lnTo>
                <a:lnTo>
                  <a:pt x="1140" y="88"/>
                </a:lnTo>
                <a:lnTo>
                  <a:pt x="1171" y="100"/>
                </a:lnTo>
                <a:lnTo>
                  <a:pt x="1201" y="112"/>
                </a:lnTo>
                <a:lnTo>
                  <a:pt x="1201" y="112"/>
                </a:lnTo>
                <a:lnTo>
                  <a:pt x="1236" y="132"/>
                </a:lnTo>
                <a:lnTo>
                  <a:pt x="1267" y="155"/>
                </a:lnTo>
                <a:lnTo>
                  <a:pt x="1295" y="179"/>
                </a:lnTo>
                <a:lnTo>
                  <a:pt x="1319" y="206"/>
                </a:lnTo>
                <a:lnTo>
                  <a:pt x="1341" y="236"/>
                </a:lnTo>
                <a:lnTo>
                  <a:pt x="1359" y="266"/>
                </a:lnTo>
                <a:lnTo>
                  <a:pt x="1374" y="299"/>
                </a:lnTo>
                <a:lnTo>
                  <a:pt x="1386" y="332"/>
                </a:lnTo>
                <a:lnTo>
                  <a:pt x="1395" y="367"/>
                </a:lnTo>
                <a:lnTo>
                  <a:pt x="1403" y="402"/>
                </a:lnTo>
                <a:lnTo>
                  <a:pt x="1408" y="440"/>
                </a:lnTo>
                <a:lnTo>
                  <a:pt x="1410" y="477"/>
                </a:lnTo>
                <a:lnTo>
                  <a:pt x="1411" y="515"/>
                </a:lnTo>
                <a:lnTo>
                  <a:pt x="1410" y="553"/>
                </a:lnTo>
                <a:lnTo>
                  <a:pt x="1408" y="590"/>
                </a:lnTo>
                <a:lnTo>
                  <a:pt x="1404" y="628"/>
                </a:lnTo>
                <a:lnTo>
                  <a:pt x="1397" y="666"/>
                </a:lnTo>
                <a:lnTo>
                  <a:pt x="1397" y="666"/>
                </a:lnTo>
                <a:lnTo>
                  <a:pt x="1393" y="680"/>
                </a:lnTo>
                <a:lnTo>
                  <a:pt x="1384" y="708"/>
                </a:lnTo>
                <a:lnTo>
                  <a:pt x="1380" y="723"/>
                </a:lnTo>
                <a:lnTo>
                  <a:pt x="1380" y="723"/>
                </a:lnTo>
                <a:lnTo>
                  <a:pt x="1380" y="723"/>
                </a:lnTo>
              </a:path>
            </a:pathLst>
          </a:custGeom>
          <a:solidFill>
            <a:schemeClr val="bg2"/>
          </a:solidFill>
          <a:ln w="27051">
            <a:noFill/>
            <a:prstDash val="solid"/>
            <a:round/>
            <a:headEnd/>
            <a:tailEnd/>
          </a:ln>
        </p:spPr>
        <p:txBody>
          <a:bodyPr/>
          <a:lstStyle/>
          <a:p>
            <a:endParaRPr lang="en-US"/>
          </a:p>
        </p:txBody>
      </p:sp>
      <p:sp>
        <p:nvSpPr>
          <p:cNvPr id="209927" name="Freeform 7"/>
          <p:cNvSpPr>
            <a:spLocks/>
          </p:cNvSpPr>
          <p:nvPr/>
        </p:nvSpPr>
        <p:spPr bwMode="auto">
          <a:xfrm>
            <a:off x="4298950" y="1905000"/>
            <a:ext cx="633413" cy="4048125"/>
          </a:xfrm>
          <a:custGeom>
            <a:avLst/>
            <a:gdLst/>
            <a:ahLst/>
            <a:cxnLst>
              <a:cxn ang="0">
                <a:pos x="975" y="11"/>
              </a:cxn>
              <a:cxn ang="0">
                <a:pos x="1342" y="236"/>
              </a:cxn>
              <a:cxn ang="0">
                <a:pos x="1405" y="623"/>
              </a:cxn>
              <a:cxn ang="0">
                <a:pos x="1280" y="1042"/>
              </a:cxn>
              <a:cxn ang="0">
                <a:pos x="1142" y="1422"/>
              </a:cxn>
              <a:cxn ang="0">
                <a:pos x="1220" y="1810"/>
              </a:cxn>
              <a:cxn ang="0">
                <a:pos x="1381" y="2124"/>
              </a:cxn>
              <a:cxn ang="0">
                <a:pos x="1486" y="2503"/>
              </a:cxn>
              <a:cxn ang="0">
                <a:pos x="1514" y="2944"/>
              </a:cxn>
              <a:cxn ang="0">
                <a:pos x="1477" y="3325"/>
              </a:cxn>
              <a:cxn ang="0">
                <a:pos x="1404" y="3741"/>
              </a:cxn>
              <a:cxn ang="0">
                <a:pos x="1336" y="4156"/>
              </a:cxn>
              <a:cxn ang="0">
                <a:pos x="1312" y="4574"/>
              </a:cxn>
              <a:cxn ang="0">
                <a:pos x="1362" y="4922"/>
              </a:cxn>
              <a:cxn ang="0">
                <a:pos x="1467" y="5308"/>
              </a:cxn>
              <a:cxn ang="0">
                <a:pos x="1493" y="5686"/>
              </a:cxn>
              <a:cxn ang="0">
                <a:pos x="1384" y="6026"/>
              </a:cxn>
              <a:cxn ang="0">
                <a:pos x="1356" y="6455"/>
              </a:cxn>
              <a:cxn ang="0">
                <a:pos x="1352" y="6876"/>
              </a:cxn>
              <a:cxn ang="0">
                <a:pos x="1333" y="7284"/>
              </a:cxn>
              <a:cxn ang="0">
                <a:pos x="1337" y="7681"/>
              </a:cxn>
              <a:cxn ang="0">
                <a:pos x="1372" y="8089"/>
              </a:cxn>
              <a:cxn ang="0">
                <a:pos x="1450" y="8482"/>
              </a:cxn>
              <a:cxn ang="0">
                <a:pos x="1410" y="8891"/>
              </a:cxn>
              <a:cxn ang="0">
                <a:pos x="1366" y="9324"/>
              </a:cxn>
              <a:cxn ang="0">
                <a:pos x="1350" y="9731"/>
              </a:cxn>
              <a:cxn ang="0">
                <a:pos x="1374" y="10159"/>
              </a:cxn>
              <a:cxn ang="0">
                <a:pos x="1458" y="10530"/>
              </a:cxn>
              <a:cxn ang="0">
                <a:pos x="1175" y="10699"/>
              </a:cxn>
              <a:cxn ang="0">
                <a:pos x="779" y="10708"/>
              </a:cxn>
              <a:cxn ang="0">
                <a:pos x="327" y="10704"/>
              </a:cxn>
              <a:cxn ang="0">
                <a:pos x="40" y="10636"/>
              </a:cxn>
              <a:cxn ang="0">
                <a:pos x="375" y="10466"/>
              </a:cxn>
              <a:cxn ang="0">
                <a:pos x="714" y="10291"/>
              </a:cxn>
              <a:cxn ang="0">
                <a:pos x="894" y="9956"/>
              </a:cxn>
              <a:cxn ang="0">
                <a:pos x="867" y="9515"/>
              </a:cxn>
              <a:cxn ang="0">
                <a:pos x="816" y="9113"/>
              </a:cxn>
              <a:cxn ang="0">
                <a:pos x="776" y="8689"/>
              </a:cxn>
              <a:cxn ang="0">
                <a:pos x="698" y="8291"/>
              </a:cxn>
              <a:cxn ang="0">
                <a:pos x="579" y="7864"/>
              </a:cxn>
              <a:cxn ang="0">
                <a:pos x="518" y="7467"/>
              </a:cxn>
              <a:cxn ang="0">
                <a:pos x="389" y="7068"/>
              </a:cxn>
              <a:cxn ang="0">
                <a:pos x="308" y="6657"/>
              </a:cxn>
              <a:cxn ang="0">
                <a:pos x="264" y="6239"/>
              </a:cxn>
              <a:cxn ang="0">
                <a:pos x="240" y="5816"/>
              </a:cxn>
              <a:cxn ang="0">
                <a:pos x="226" y="5394"/>
              </a:cxn>
              <a:cxn ang="0">
                <a:pos x="191" y="5005"/>
              </a:cxn>
              <a:cxn ang="0">
                <a:pos x="147" y="4576"/>
              </a:cxn>
              <a:cxn ang="0">
                <a:pos x="129" y="4144"/>
              </a:cxn>
              <a:cxn ang="0">
                <a:pos x="94" y="3692"/>
              </a:cxn>
              <a:cxn ang="0">
                <a:pos x="80" y="3292"/>
              </a:cxn>
              <a:cxn ang="0">
                <a:pos x="87" y="2855"/>
              </a:cxn>
              <a:cxn ang="0">
                <a:pos x="217" y="2469"/>
              </a:cxn>
              <a:cxn ang="0">
                <a:pos x="481" y="2102"/>
              </a:cxn>
              <a:cxn ang="0">
                <a:pos x="576" y="1777"/>
              </a:cxn>
              <a:cxn ang="0">
                <a:pos x="463" y="1524"/>
              </a:cxn>
              <a:cxn ang="0">
                <a:pos x="201" y="1229"/>
              </a:cxn>
              <a:cxn ang="0">
                <a:pos x="68" y="1006"/>
              </a:cxn>
              <a:cxn ang="0">
                <a:pos x="210" y="672"/>
              </a:cxn>
              <a:cxn ang="0">
                <a:pos x="272" y="256"/>
              </a:cxn>
              <a:cxn ang="0">
                <a:pos x="591" y="22"/>
              </a:cxn>
            </a:cxnLst>
            <a:rect l="0" t="0" r="r" b="b"/>
            <a:pathLst>
              <a:path w="1514" h="10708">
                <a:moveTo>
                  <a:pt x="591" y="22"/>
                </a:moveTo>
                <a:lnTo>
                  <a:pt x="632" y="17"/>
                </a:lnTo>
                <a:lnTo>
                  <a:pt x="676" y="6"/>
                </a:lnTo>
                <a:lnTo>
                  <a:pt x="716" y="0"/>
                </a:lnTo>
                <a:lnTo>
                  <a:pt x="716" y="0"/>
                </a:lnTo>
                <a:lnTo>
                  <a:pt x="769" y="0"/>
                </a:lnTo>
                <a:lnTo>
                  <a:pt x="824" y="0"/>
                </a:lnTo>
                <a:lnTo>
                  <a:pt x="878" y="1"/>
                </a:lnTo>
                <a:lnTo>
                  <a:pt x="928" y="4"/>
                </a:lnTo>
                <a:lnTo>
                  <a:pt x="928" y="4"/>
                </a:lnTo>
                <a:lnTo>
                  <a:pt x="975" y="11"/>
                </a:lnTo>
                <a:lnTo>
                  <a:pt x="1019" y="23"/>
                </a:lnTo>
                <a:lnTo>
                  <a:pt x="1064" y="39"/>
                </a:lnTo>
                <a:lnTo>
                  <a:pt x="1107" y="57"/>
                </a:lnTo>
                <a:lnTo>
                  <a:pt x="1151" y="75"/>
                </a:lnTo>
                <a:lnTo>
                  <a:pt x="1194" y="94"/>
                </a:lnTo>
                <a:lnTo>
                  <a:pt x="1194" y="94"/>
                </a:lnTo>
                <a:lnTo>
                  <a:pt x="1232" y="117"/>
                </a:lnTo>
                <a:lnTo>
                  <a:pt x="1266" y="144"/>
                </a:lnTo>
                <a:lnTo>
                  <a:pt x="1296" y="173"/>
                </a:lnTo>
                <a:lnTo>
                  <a:pt x="1321" y="204"/>
                </a:lnTo>
                <a:lnTo>
                  <a:pt x="1342" y="236"/>
                </a:lnTo>
                <a:lnTo>
                  <a:pt x="1361" y="272"/>
                </a:lnTo>
                <a:lnTo>
                  <a:pt x="1376" y="308"/>
                </a:lnTo>
                <a:lnTo>
                  <a:pt x="1388" y="345"/>
                </a:lnTo>
                <a:lnTo>
                  <a:pt x="1397" y="384"/>
                </a:lnTo>
                <a:lnTo>
                  <a:pt x="1403" y="423"/>
                </a:lnTo>
                <a:lnTo>
                  <a:pt x="1407" y="464"/>
                </a:lnTo>
                <a:lnTo>
                  <a:pt x="1408" y="504"/>
                </a:lnTo>
                <a:lnTo>
                  <a:pt x="1408" y="504"/>
                </a:lnTo>
                <a:lnTo>
                  <a:pt x="1409" y="544"/>
                </a:lnTo>
                <a:lnTo>
                  <a:pt x="1408" y="584"/>
                </a:lnTo>
                <a:lnTo>
                  <a:pt x="1405" y="623"/>
                </a:lnTo>
                <a:lnTo>
                  <a:pt x="1400" y="663"/>
                </a:lnTo>
                <a:lnTo>
                  <a:pt x="1394" y="701"/>
                </a:lnTo>
                <a:lnTo>
                  <a:pt x="1385" y="740"/>
                </a:lnTo>
                <a:lnTo>
                  <a:pt x="1376" y="778"/>
                </a:lnTo>
                <a:lnTo>
                  <a:pt x="1365" y="817"/>
                </a:lnTo>
                <a:lnTo>
                  <a:pt x="1352" y="855"/>
                </a:lnTo>
                <a:lnTo>
                  <a:pt x="1339" y="891"/>
                </a:lnTo>
                <a:lnTo>
                  <a:pt x="1325" y="929"/>
                </a:lnTo>
                <a:lnTo>
                  <a:pt x="1310" y="967"/>
                </a:lnTo>
                <a:lnTo>
                  <a:pt x="1296" y="1004"/>
                </a:lnTo>
                <a:lnTo>
                  <a:pt x="1280" y="1042"/>
                </a:lnTo>
                <a:lnTo>
                  <a:pt x="1264" y="1079"/>
                </a:lnTo>
                <a:lnTo>
                  <a:pt x="1249" y="1117"/>
                </a:lnTo>
                <a:lnTo>
                  <a:pt x="1233" y="1153"/>
                </a:lnTo>
                <a:lnTo>
                  <a:pt x="1219" y="1191"/>
                </a:lnTo>
                <a:lnTo>
                  <a:pt x="1204" y="1229"/>
                </a:lnTo>
                <a:lnTo>
                  <a:pt x="1190" y="1267"/>
                </a:lnTo>
                <a:lnTo>
                  <a:pt x="1176" y="1305"/>
                </a:lnTo>
                <a:lnTo>
                  <a:pt x="1176" y="1305"/>
                </a:lnTo>
                <a:lnTo>
                  <a:pt x="1163" y="1344"/>
                </a:lnTo>
                <a:lnTo>
                  <a:pt x="1152" y="1383"/>
                </a:lnTo>
                <a:lnTo>
                  <a:pt x="1142" y="1422"/>
                </a:lnTo>
                <a:lnTo>
                  <a:pt x="1135" y="1460"/>
                </a:lnTo>
                <a:lnTo>
                  <a:pt x="1131" y="1499"/>
                </a:lnTo>
                <a:lnTo>
                  <a:pt x="1130" y="1538"/>
                </a:lnTo>
                <a:lnTo>
                  <a:pt x="1132" y="1577"/>
                </a:lnTo>
                <a:lnTo>
                  <a:pt x="1137" y="1616"/>
                </a:lnTo>
                <a:lnTo>
                  <a:pt x="1146" y="1655"/>
                </a:lnTo>
                <a:lnTo>
                  <a:pt x="1160" y="1694"/>
                </a:lnTo>
                <a:lnTo>
                  <a:pt x="1176" y="1733"/>
                </a:lnTo>
                <a:lnTo>
                  <a:pt x="1176" y="1733"/>
                </a:lnTo>
                <a:lnTo>
                  <a:pt x="1198" y="1772"/>
                </a:lnTo>
                <a:lnTo>
                  <a:pt x="1220" y="1810"/>
                </a:lnTo>
                <a:lnTo>
                  <a:pt x="1242" y="1847"/>
                </a:lnTo>
                <a:lnTo>
                  <a:pt x="1266" y="1885"/>
                </a:lnTo>
                <a:lnTo>
                  <a:pt x="1289" y="1924"/>
                </a:lnTo>
                <a:lnTo>
                  <a:pt x="1311" y="1966"/>
                </a:lnTo>
                <a:lnTo>
                  <a:pt x="1333" y="2008"/>
                </a:lnTo>
                <a:lnTo>
                  <a:pt x="1355" y="2052"/>
                </a:lnTo>
                <a:lnTo>
                  <a:pt x="1355" y="2052"/>
                </a:lnTo>
                <a:lnTo>
                  <a:pt x="1360" y="2076"/>
                </a:lnTo>
                <a:lnTo>
                  <a:pt x="1371" y="2102"/>
                </a:lnTo>
                <a:lnTo>
                  <a:pt x="1381" y="2124"/>
                </a:lnTo>
                <a:lnTo>
                  <a:pt x="1381" y="2124"/>
                </a:lnTo>
                <a:lnTo>
                  <a:pt x="1397" y="2167"/>
                </a:lnTo>
                <a:lnTo>
                  <a:pt x="1410" y="2200"/>
                </a:lnTo>
                <a:lnTo>
                  <a:pt x="1426" y="2231"/>
                </a:lnTo>
                <a:lnTo>
                  <a:pt x="1426" y="2231"/>
                </a:lnTo>
                <a:lnTo>
                  <a:pt x="1437" y="2270"/>
                </a:lnTo>
                <a:lnTo>
                  <a:pt x="1447" y="2308"/>
                </a:lnTo>
                <a:lnTo>
                  <a:pt x="1457" y="2347"/>
                </a:lnTo>
                <a:lnTo>
                  <a:pt x="1465" y="2386"/>
                </a:lnTo>
                <a:lnTo>
                  <a:pt x="1473" y="2425"/>
                </a:lnTo>
                <a:lnTo>
                  <a:pt x="1481" y="2464"/>
                </a:lnTo>
                <a:lnTo>
                  <a:pt x="1486" y="2503"/>
                </a:lnTo>
                <a:lnTo>
                  <a:pt x="1492" y="2542"/>
                </a:lnTo>
                <a:lnTo>
                  <a:pt x="1496" y="2581"/>
                </a:lnTo>
                <a:lnTo>
                  <a:pt x="1501" y="2620"/>
                </a:lnTo>
                <a:lnTo>
                  <a:pt x="1504" y="2660"/>
                </a:lnTo>
                <a:lnTo>
                  <a:pt x="1507" y="2699"/>
                </a:lnTo>
                <a:lnTo>
                  <a:pt x="1510" y="2739"/>
                </a:lnTo>
                <a:lnTo>
                  <a:pt x="1512" y="2780"/>
                </a:lnTo>
                <a:lnTo>
                  <a:pt x="1513" y="2820"/>
                </a:lnTo>
                <a:lnTo>
                  <a:pt x="1514" y="2861"/>
                </a:lnTo>
                <a:lnTo>
                  <a:pt x="1514" y="2902"/>
                </a:lnTo>
                <a:lnTo>
                  <a:pt x="1514" y="2944"/>
                </a:lnTo>
                <a:lnTo>
                  <a:pt x="1514" y="2944"/>
                </a:lnTo>
                <a:lnTo>
                  <a:pt x="1513" y="2982"/>
                </a:lnTo>
                <a:lnTo>
                  <a:pt x="1511" y="3020"/>
                </a:lnTo>
                <a:lnTo>
                  <a:pt x="1508" y="3059"/>
                </a:lnTo>
                <a:lnTo>
                  <a:pt x="1505" y="3097"/>
                </a:lnTo>
                <a:lnTo>
                  <a:pt x="1502" y="3134"/>
                </a:lnTo>
                <a:lnTo>
                  <a:pt x="1497" y="3172"/>
                </a:lnTo>
                <a:lnTo>
                  <a:pt x="1493" y="3210"/>
                </a:lnTo>
                <a:lnTo>
                  <a:pt x="1488" y="3249"/>
                </a:lnTo>
                <a:lnTo>
                  <a:pt x="1483" y="3287"/>
                </a:lnTo>
                <a:lnTo>
                  <a:pt x="1477" y="3325"/>
                </a:lnTo>
                <a:lnTo>
                  <a:pt x="1472" y="3363"/>
                </a:lnTo>
                <a:lnTo>
                  <a:pt x="1466" y="3401"/>
                </a:lnTo>
                <a:lnTo>
                  <a:pt x="1459" y="3439"/>
                </a:lnTo>
                <a:lnTo>
                  <a:pt x="1453" y="3476"/>
                </a:lnTo>
                <a:lnTo>
                  <a:pt x="1446" y="3514"/>
                </a:lnTo>
                <a:lnTo>
                  <a:pt x="1439" y="3552"/>
                </a:lnTo>
                <a:lnTo>
                  <a:pt x="1433" y="3589"/>
                </a:lnTo>
                <a:lnTo>
                  <a:pt x="1425" y="3627"/>
                </a:lnTo>
                <a:lnTo>
                  <a:pt x="1418" y="3665"/>
                </a:lnTo>
                <a:lnTo>
                  <a:pt x="1411" y="3703"/>
                </a:lnTo>
                <a:lnTo>
                  <a:pt x="1404" y="3741"/>
                </a:lnTo>
                <a:lnTo>
                  <a:pt x="1397" y="3778"/>
                </a:lnTo>
                <a:lnTo>
                  <a:pt x="1390" y="3816"/>
                </a:lnTo>
                <a:lnTo>
                  <a:pt x="1383" y="3854"/>
                </a:lnTo>
                <a:lnTo>
                  <a:pt x="1376" y="3892"/>
                </a:lnTo>
                <a:lnTo>
                  <a:pt x="1369" y="3929"/>
                </a:lnTo>
                <a:lnTo>
                  <a:pt x="1364" y="3967"/>
                </a:lnTo>
                <a:lnTo>
                  <a:pt x="1357" y="4005"/>
                </a:lnTo>
                <a:lnTo>
                  <a:pt x="1351" y="4043"/>
                </a:lnTo>
                <a:lnTo>
                  <a:pt x="1346" y="4080"/>
                </a:lnTo>
                <a:lnTo>
                  <a:pt x="1340" y="4118"/>
                </a:lnTo>
                <a:lnTo>
                  <a:pt x="1336" y="4156"/>
                </a:lnTo>
                <a:lnTo>
                  <a:pt x="1330" y="4194"/>
                </a:lnTo>
                <a:lnTo>
                  <a:pt x="1327" y="4232"/>
                </a:lnTo>
                <a:lnTo>
                  <a:pt x="1322" y="4270"/>
                </a:lnTo>
                <a:lnTo>
                  <a:pt x="1319" y="4308"/>
                </a:lnTo>
                <a:lnTo>
                  <a:pt x="1317" y="4346"/>
                </a:lnTo>
                <a:lnTo>
                  <a:pt x="1315" y="4383"/>
                </a:lnTo>
                <a:lnTo>
                  <a:pt x="1312" y="4421"/>
                </a:lnTo>
                <a:lnTo>
                  <a:pt x="1311" y="4459"/>
                </a:lnTo>
                <a:lnTo>
                  <a:pt x="1311" y="4498"/>
                </a:lnTo>
                <a:lnTo>
                  <a:pt x="1311" y="4536"/>
                </a:lnTo>
                <a:lnTo>
                  <a:pt x="1312" y="4574"/>
                </a:lnTo>
                <a:lnTo>
                  <a:pt x="1313" y="4612"/>
                </a:lnTo>
                <a:lnTo>
                  <a:pt x="1316" y="4651"/>
                </a:lnTo>
                <a:lnTo>
                  <a:pt x="1319" y="4689"/>
                </a:lnTo>
                <a:lnTo>
                  <a:pt x="1319" y="4689"/>
                </a:lnTo>
                <a:lnTo>
                  <a:pt x="1322" y="4721"/>
                </a:lnTo>
                <a:lnTo>
                  <a:pt x="1327" y="4753"/>
                </a:lnTo>
                <a:lnTo>
                  <a:pt x="1332" y="4786"/>
                </a:lnTo>
                <a:lnTo>
                  <a:pt x="1339" y="4819"/>
                </a:lnTo>
                <a:lnTo>
                  <a:pt x="1347" y="4853"/>
                </a:lnTo>
                <a:lnTo>
                  <a:pt x="1355" y="4887"/>
                </a:lnTo>
                <a:lnTo>
                  <a:pt x="1362" y="4922"/>
                </a:lnTo>
                <a:lnTo>
                  <a:pt x="1372" y="4955"/>
                </a:lnTo>
                <a:lnTo>
                  <a:pt x="1381" y="4991"/>
                </a:lnTo>
                <a:lnTo>
                  <a:pt x="1391" y="5025"/>
                </a:lnTo>
                <a:lnTo>
                  <a:pt x="1401" y="5060"/>
                </a:lnTo>
                <a:lnTo>
                  <a:pt x="1411" y="5095"/>
                </a:lnTo>
                <a:lnTo>
                  <a:pt x="1421" y="5131"/>
                </a:lnTo>
                <a:lnTo>
                  <a:pt x="1432" y="5166"/>
                </a:lnTo>
                <a:lnTo>
                  <a:pt x="1440" y="5201"/>
                </a:lnTo>
                <a:lnTo>
                  <a:pt x="1450" y="5237"/>
                </a:lnTo>
                <a:lnTo>
                  <a:pt x="1459" y="5273"/>
                </a:lnTo>
                <a:lnTo>
                  <a:pt x="1467" y="5308"/>
                </a:lnTo>
                <a:lnTo>
                  <a:pt x="1475" y="5343"/>
                </a:lnTo>
                <a:lnTo>
                  <a:pt x="1482" y="5377"/>
                </a:lnTo>
                <a:lnTo>
                  <a:pt x="1488" y="5413"/>
                </a:lnTo>
                <a:lnTo>
                  <a:pt x="1493" y="5448"/>
                </a:lnTo>
                <a:lnTo>
                  <a:pt x="1497" y="5482"/>
                </a:lnTo>
                <a:lnTo>
                  <a:pt x="1501" y="5517"/>
                </a:lnTo>
                <a:lnTo>
                  <a:pt x="1502" y="5551"/>
                </a:lnTo>
                <a:lnTo>
                  <a:pt x="1502" y="5586"/>
                </a:lnTo>
                <a:lnTo>
                  <a:pt x="1501" y="5619"/>
                </a:lnTo>
                <a:lnTo>
                  <a:pt x="1497" y="5653"/>
                </a:lnTo>
                <a:lnTo>
                  <a:pt x="1493" y="5686"/>
                </a:lnTo>
                <a:lnTo>
                  <a:pt x="1487" y="5718"/>
                </a:lnTo>
                <a:lnTo>
                  <a:pt x="1478" y="5751"/>
                </a:lnTo>
                <a:lnTo>
                  <a:pt x="1468" y="5783"/>
                </a:lnTo>
                <a:lnTo>
                  <a:pt x="1456" y="5814"/>
                </a:lnTo>
                <a:lnTo>
                  <a:pt x="1442" y="5845"/>
                </a:lnTo>
                <a:lnTo>
                  <a:pt x="1425" y="5875"/>
                </a:lnTo>
                <a:lnTo>
                  <a:pt x="1406" y="5906"/>
                </a:lnTo>
                <a:lnTo>
                  <a:pt x="1384" y="5935"/>
                </a:lnTo>
                <a:lnTo>
                  <a:pt x="1384" y="5935"/>
                </a:lnTo>
                <a:lnTo>
                  <a:pt x="1384" y="5981"/>
                </a:lnTo>
                <a:lnTo>
                  <a:pt x="1384" y="6026"/>
                </a:lnTo>
                <a:lnTo>
                  <a:pt x="1381" y="6069"/>
                </a:lnTo>
                <a:lnTo>
                  <a:pt x="1379" y="6112"/>
                </a:lnTo>
                <a:lnTo>
                  <a:pt x="1376" y="6153"/>
                </a:lnTo>
                <a:lnTo>
                  <a:pt x="1372" y="6195"/>
                </a:lnTo>
                <a:lnTo>
                  <a:pt x="1368" y="6238"/>
                </a:lnTo>
                <a:lnTo>
                  <a:pt x="1368" y="6238"/>
                </a:lnTo>
                <a:lnTo>
                  <a:pt x="1364" y="6279"/>
                </a:lnTo>
                <a:lnTo>
                  <a:pt x="1361" y="6321"/>
                </a:lnTo>
                <a:lnTo>
                  <a:pt x="1359" y="6365"/>
                </a:lnTo>
                <a:lnTo>
                  <a:pt x="1357" y="6409"/>
                </a:lnTo>
                <a:lnTo>
                  <a:pt x="1356" y="6455"/>
                </a:lnTo>
                <a:lnTo>
                  <a:pt x="1355" y="6501"/>
                </a:lnTo>
                <a:lnTo>
                  <a:pt x="1355" y="6547"/>
                </a:lnTo>
                <a:lnTo>
                  <a:pt x="1355" y="6594"/>
                </a:lnTo>
                <a:lnTo>
                  <a:pt x="1355" y="6594"/>
                </a:lnTo>
                <a:lnTo>
                  <a:pt x="1355" y="6633"/>
                </a:lnTo>
                <a:lnTo>
                  <a:pt x="1355" y="6673"/>
                </a:lnTo>
                <a:lnTo>
                  <a:pt x="1355" y="6713"/>
                </a:lnTo>
                <a:lnTo>
                  <a:pt x="1354" y="6753"/>
                </a:lnTo>
                <a:lnTo>
                  <a:pt x="1354" y="6795"/>
                </a:lnTo>
                <a:lnTo>
                  <a:pt x="1354" y="6835"/>
                </a:lnTo>
                <a:lnTo>
                  <a:pt x="1352" y="6876"/>
                </a:lnTo>
                <a:lnTo>
                  <a:pt x="1351" y="6917"/>
                </a:lnTo>
                <a:lnTo>
                  <a:pt x="1350" y="6957"/>
                </a:lnTo>
                <a:lnTo>
                  <a:pt x="1349" y="6999"/>
                </a:lnTo>
                <a:lnTo>
                  <a:pt x="1347" y="7040"/>
                </a:lnTo>
                <a:lnTo>
                  <a:pt x="1346" y="7080"/>
                </a:lnTo>
                <a:lnTo>
                  <a:pt x="1342" y="7120"/>
                </a:lnTo>
                <a:lnTo>
                  <a:pt x="1340" y="7160"/>
                </a:lnTo>
                <a:lnTo>
                  <a:pt x="1337" y="7199"/>
                </a:lnTo>
                <a:lnTo>
                  <a:pt x="1337" y="7199"/>
                </a:lnTo>
                <a:lnTo>
                  <a:pt x="1336" y="7239"/>
                </a:lnTo>
                <a:lnTo>
                  <a:pt x="1333" y="7284"/>
                </a:lnTo>
                <a:lnTo>
                  <a:pt x="1332" y="7324"/>
                </a:lnTo>
                <a:lnTo>
                  <a:pt x="1332" y="7324"/>
                </a:lnTo>
                <a:lnTo>
                  <a:pt x="1327" y="7370"/>
                </a:lnTo>
                <a:lnTo>
                  <a:pt x="1322" y="7414"/>
                </a:lnTo>
                <a:lnTo>
                  <a:pt x="1321" y="7459"/>
                </a:lnTo>
                <a:lnTo>
                  <a:pt x="1321" y="7502"/>
                </a:lnTo>
                <a:lnTo>
                  <a:pt x="1322" y="7546"/>
                </a:lnTo>
                <a:lnTo>
                  <a:pt x="1326" y="7589"/>
                </a:lnTo>
                <a:lnTo>
                  <a:pt x="1330" y="7634"/>
                </a:lnTo>
                <a:lnTo>
                  <a:pt x="1337" y="7681"/>
                </a:lnTo>
                <a:lnTo>
                  <a:pt x="1337" y="7681"/>
                </a:lnTo>
                <a:lnTo>
                  <a:pt x="1337" y="7718"/>
                </a:lnTo>
                <a:lnTo>
                  <a:pt x="1337" y="7757"/>
                </a:lnTo>
                <a:lnTo>
                  <a:pt x="1338" y="7796"/>
                </a:lnTo>
                <a:lnTo>
                  <a:pt x="1339" y="7838"/>
                </a:lnTo>
                <a:lnTo>
                  <a:pt x="1341" y="7878"/>
                </a:lnTo>
                <a:lnTo>
                  <a:pt x="1345" y="7920"/>
                </a:lnTo>
                <a:lnTo>
                  <a:pt x="1349" y="7962"/>
                </a:lnTo>
                <a:lnTo>
                  <a:pt x="1355" y="8005"/>
                </a:lnTo>
                <a:lnTo>
                  <a:pt x="1362" y="8047"/>
                </a:lnTo>
                <a:lnTo>
                  <a:pt x="1372" y="8089"/>
                </a:lnTo>
                <a:lnTo>
                  <a:pt x="1372" y="8089"/>
                </a:lnTo>
                <a:lnTo>
                  <a:pt x="1379" y="8124"/>
                </a:lnTo>
                <a:lnTo>
                  <a:pt x="1394" y="8159"/>
                </a:lnTo>
                <a:lnTo>
                  <a:pt x="1408" y="8196"/>
                </a:lnTo>
                <a:lnTo>
                  <a:pt x="1408" y="8196"/>
                </a:lnTo>
                <a:lnTo>
                  <a:pt x="1419" y="8239"/>
                </a:lnTo>
                <a:lnTo>
                  <a:pt x="1428" y="8280"/>
                </a:lnTo>
                <a:lnTo>
                  <a:pt x="1436" y="8320"/>
                </a:lnTo>
                <a:lnTo>
                  <a:pt x="1443" y="8361"/>
                </a:lnTo>
                <a:lnTo>
                  <a:pt x="1447" y="8401"/>
                </a:lnTo>
                <a:lnTo>
                  <a:pt x="1450" y="8442"/>
                </a:lnTo>
                <a:lnTo>
                  <a:pt x="1450" y="8482"/>
                </a:lnTo>
                <a:lnTo>
                  <a:pt x="1450" y="8523"/>
                </a:lnTo>
                <a:lnTo>
                  <a:pt x="1447" y="8564"/>
                </a:lnTo>
                <a:lnTo>
                  <a:pt x="1443" y="8606"/>
                </a:lnTo>
                <a:lnTo>
                  <a:pt x="1443" y="8606"/>
                </a:lnTo>
                <a:lnTo>
                  <a:pt x="1438" y="8648"/>
                </a:lnTo>
                <a:lnTo>
                  <a:pt x="1434" y="8689"/>
                </a:lnTo>
                <a:lnTo>
                  <a:pt x="1428" y="8729"/>
                </a:lnTo>
                <a:lnTo>
                  <a:pt x="1424" y="8770"/>
                </a:lnTo>
                <a:lnTo>
                  <a:pt x="1419" y="8810"/>
                </a:lnTo>
                <a:lnTo>
                  <a:pt x="1415" y="8851"/>
                </a:lnTo>
                <a:lnTo>
                  <a:pt x="1410" y="8891"/>
                </a:lnTo>
                <a:lnTo>
                  <a:pt x="1405" y="8931"/>
                </a:lnTo>
                <a:lnTo>
                  <a:pt x="1400" y="8970"/>
                </a:lnTo>
                <a:lnTo>
                  <a:pt x="1396" y="9010"/>
                </a:lnTo>
                <a:lnTo>
                  <a:pt x="1393" y="9050"/>
                </a:lnTo>
                <a:lnTo>
                  <a:pt x="1388" y="9089"/>
                </a:lnTo>
                <a:lnTo>
                  <a:pt x="1384" y="9128"/>
                </a:lnTo>
                <a:lnTo>
                  <a:pt x="1380" y="9167"/>
                </a:lnTo>
                <a:lnTo>
                  <a:pt x="1376" y="9207"/>
                </a:lnTo>
                <a:lnTo>
                  <a:pt x="1372" y="9246"/>
                </a:lnTo>
                <a:lnTo>
                  <a:pt x="1369" y="9285"/>
                </a:lnTo>
                <a:lnTo>
                  <a:pt x="1366" y="9324"/>
                </a:lnTo>
                <a:lnTo>
                  <a:pt x="1362" y="9363"/>
                </a:lnTo>
                <a:lnTo>
                  <a:pt x="1359" y="9401"/>
                </a:lnTo>
                <a:lnTo>
                  <a:pt x="1357" y="9440"/>
                </a:lnTo>
                <a:lnTo>
                  <a:pt x="1355" y="9479"/>
                </a:lnTo>
                <a:lnTo>
                  <a:pt x="1355" y="9479"/>
                </a:lnTo>
                <a:lnTo>
                  <a:pt x="1355" y="9521"/>
                </a:lnTo>
                <a:lnTo>
                  <a:pt x="1354" y="9564"/>
                </a:lnTo>
                <a:lnTo>
                  <a:pt x="1352" y="9605"/>
                </a:lnTo>
                <a:lnTo>
                  <a:pt x="1351" y="9647"/>
                </a:lnTo>
                <a:lnTo>
                  <a:pt x="1351" y="9690"/>
                </a:lnTo>
                <a:lnTo>
                  <a:pt x="1350" y="9731"/>
                </a:lnTo>
                <a:lnTo>
                  <a:pt x="1350" y="9773"/>
                </a:lnTo>
                <a:lnTo>
                  <a:pt x="1350" y="9815"/>
                </a:lnTo>
                <a:lnTo>
                  <a:pt x="1351" y="9857"/>
                </a:lnTo>
                <a:lnTo>
                  <a:pt x="1354" y="9899"/>
                </a:lnTo>
                <a:lnTo>
                  <a:pt x="1356" y="9941"/>
                </a:lnTo>
                <a:lnTo>
                  <a:pt x="1360" y="9983"/>
                </a:lnTo>
                <a:lnTo>
                  <a:pt x="1366" y="10025"/>
                </a:lnTo>
                <a:lnTo>
                  <a:pt x="1372" y="10067"/>
                </a:lnTo>
                <a:lnTo>
                  <a:pt x="1372" y="10067"/>
                </a:lnTo>
                <a:lnTo>
                  <a:pt x="1372" y="10112"/>
                </a:lnTo>
                <a:lnTo>
                  <a:pt x="1374" y="10159"/>
                </a:lnTo>
                <a:lnTo>
                  <a:pt x="1376" y="10207"/>
                </a:lnTo>
                <a:lnTo>
                  <a:pt x="1381" y="10253"/>
                </a:lnTo>
                <a:lnTo>
                  <a:pt x="1390" y="10299"/>
                </a:lnTo>
                <a:lnTo>
                  <a:pt x="1390" y="10299"/>
                </a:lnTo>
                <a:lnTo>
                  <a:pt x="1395" y="10326"/>
                </a:lnTo>
                <a:lnTo>
                  <a:pt x="1403" y="10378"/>
                </a:lnTo>
                <a:lnTo>
                  <a:pt x="1408" y="10405"/>
                </a:lnTo>
                <a:lnTo>
                  <a:pt x="1408" y="10405"/>
                </a:lnTo>
                <a:lnTo>
                  <a:pt x="1425" y="10445"/>
                </a:lnTo>
                <a:lnTo>
                  <a:pt x="1443" y="10487"/>
                </a:lnTo>
                <a:lnTo>
                  <a:pt x="1458" y="10530"/>
                </a:lnTo>
                <a:lnTo>
                  <a:pt x="1469" y="10569"/>
                </a:lnTo>
                <a:lnTo>
                  <a:pt x="1473" y="10604"/>
                </a:lnTo>
                <a:lnTo>
                  <a:pt x="1465" y="10633"/>
                </a:lnTo>
                <a:lnTo>
                  <a:pt x="1443" y="10654"/>
                </a:lnTo>
                <a:lnTo>
                  <a:pt x="1443" y="10654"/>
                </a:lnTo>
                <a:lnTo>
                  <a:pt x="1400" y="10673"/>
                </a:lnTo>
                <a:lnTo>
                  <a:pt x="1358" y="10687"/>
                </a:lnTo>
                <a:lnTo>
                  <a:pt x="1315" y="10693"/>
                </a:lnTo>
                <a:lnTo>
                  <a:pt x="1270" y="10697"/>
                </a:lnTo>
                <a:lnTo>
                  <a:pt x="1223" y="10698"/>
                </a:lnTo>
                <a:lnTo>
                  <a:pt x="1175" y="10699"/>
                </a:lnTo>
                <a:lnTo>
                  <a:pt x="1124" y="10699"/>
                </a:lnTo>
                <a:lnTo>
                  <a:pt x="1124" y="10699"/>
                </a:lnTo>
                <a:lnTo>
                  <a:pt x="1078" y="10700"/>
                </a:lnTo>
                <a:lnTo>
                  <a:pt x="1036" y="10702"/>
                </a:lnTo>
                <a:lnTo>
                  <a:pt x="994" y="10704"/>
                </a:lnTo>
                <a:lnTo>
                  <a:pt x="951" y="10706"/>
                </a:lnTo>
                <a:lnTo>
                  <a:pt x="909" y="10707"/>
                </a:lnTo>
                <a:lnTo>
                  <a:pt x="867" y="10708"/>
                </a:lnTo>
                <a:lnTo>
                  <a:pt x="822" y="10708"/>
                </a:lnTo>
                <a:lnTo>
                  <a:pt x="822" y="10708"/>
                </a:lnTo>
                <a:lnTo>
                  <a:pt x="779" y="10708"/>
                </a:lnTo>
                <a:lnTo>
                  <a:pt x="738" y="10708"/>
                </a:lnTo>
                <a:lnTo>
                  <a:pt x="696" y="10708"/>
                </a:lnTo>
                <a:lnTo>
                  <a:pt x="655" y="10708"/>
                </a:lnTo>
                <a:lnTo>
                  <a:pt x="614" y="10707"/>
                </a:lnTo>
                <a:lnTo>
                  <a:pt x="572" y="10707"/>
                </a:lnTo>
                <a:lnTo>
                  <a:pt x="531" y="10706"/>
                </a:lnTo>
                <a:lnTo>
                  <a:pt x="490" y="10706"/>
                </a:lnTo>
                <a:lnTo>
                  <a:pt x="450" y="10705"/>
                </a:lnTo>
                <a:lnTo>
                  <a:pt x="409" y="10705"/>
                </a:lnTo>
                <a:lnTo>
                  <a:pt x="369" y="10704"/>
                </a:lnTo>
                <a:lnTo>
                  <a:pt x="327" y="10704"/>
                </a:lnTo>
                <a:lnTo>
                  <a:pt x="287" y="10702"/>
                </a:lnTo>
                <a:lnTo>
                  <a:pt x="246" y="10701"/>
                </a:lnTo>
                <a:lnTo>
                  <a:pt x="206" y="10700"/>
                </a:lnTo>
                <a:lnTo>
                  <a:pt x="165" y="10700"/>
                </a:lnTo>
                <a:lnTo>
                  <a:pt x="123" y="10699"/>
                </a:lnTo>
                <a:lnTo>
                  <a:pt x="82" y="10698"/>
                </a:lnTo>
                <a:lnTo>
                  <a:pt x="41" y="10697"/>
                </a:lnTo>
                <a:lnTo>
                  <a:pt x="0" y="10697"/>
                </a:lnTo>
                <a:lnTo>
                  <a:pt x="0" y="10697"/>
                </a:lnTo>
                <a:lnTo>
                  <a:pt x="19" y="10665"/>
                </a:lnTo>
                <a:lnTo>
                  <a:pt x="40" y="10636"/>
                </a:lnTo>
                <a:lnTo>
                  <a:pt x="63" y="10611"/>
                </a:lnTo>
                <a:lnTo>
                  <a:pt x="89" y="10589"/>
                </a:lnTo>
                <a:lnTo>
                  <a:pt x="116" y="10569"/>
                </a:lnTo>
                <a:lnTo>
                  <a:pt x="145" y="10552"/>
                </a:lnTo>
                <a:lnTo>
                  <a:pt x="175" y="10536"/>
                </a:lnTo>
                <a:lnTo>
                  <a:pt x="206" y="10523"/>
                </a:lnTo>
                <a:lnTo>
                  <a:pt x="239" y="10510"/>
                </a:lnTo>
                <a:lnTo>
                  <a:pt x="272" y="10498"/>
                </a:lnTo>
                <a:lnTo>
                  <a:pt x="306" y="10487"/>
                </a:lnTo>
                <a:lnTo>
                  <a:pt x="341" y="10476"/>
                </a:lnTo>
                <a:lnTo>
                  <a:pt x="375" y="10466"/>
                </a:lnTo>
                <a:lnTo>
                  <a:pt x="411" y="10454"/>
                </a:lnTo>
                <a:lnTo>
                  <a:pt x="445" y="10443"/>
                </a:lnTo>
                <a:lnTo>
                  <a:pt x="480" y="10429"/>
                </a:lnTo>
                <a:lnTo>
                  <a:pt x="515" y="10414"/>
                </a:lnTo>
                <a:lnTo>
                  <a:pt x="549" y="10398"/>
                </a:lnTo>
                <a:lnTo>
                  <a:pt x="581" y="10379"/>
                </a:lnTo>
                <a:lnTo>
                  <a:pt x="614" y="10358"/>
                </a:lnTo>
                <a:lnTo>
                  <a:pt x="645" y="10334"/>
                </a:lnTo>
                <a:lnTo>
                  <a:pt x="645" y="10334"/>
                </a:lnTo>
                <a:lnTo>
                  <a:pt x="678" y="10312"/>
                </a:lnTo>
                <a:lnTo>
                  <a:pt x="714" y="10291"/>
                </a:lnTo>
                <a:lnTo>
                  <a:pt x="750" y="10270"/>
                </a:lnTo>
                <a:lnTo>
                  <a:pt x="784" y="10247"/>
                </a:lnTo>
                <a:lnTo>
                  <a:pt x="814" y="10221"/>
                </a:lnTo>
                <a:lnTo>
                  <a:pt x="838" y="10191"/>
                </a:lnTo>
                <a:lnTo>
                  <a:pt x="851" y="10156"/>
                </a:lnTo>
                <a:lnTo>
                  <a:pt x="851" y="10156"/>
                </a:lnTo>
                <a:lnTo>
                  <a:pt x="870" y="10098"/>
                </a:lnTo>
                <a:lnTo>
                  <a:pt x="886" y="10042"/>
                </a:lnTo>
                <a:lnTo>
                  <a:pt x="892" y="9996"/>
                </a:lnTo>
                <a:lnTo>
                  <a:pt x="892" y="9996"/>
                </a:lnTo>
                <a:lnTo>
                  <a:pt x="894" y="9956"/>
                </a:lnTo>
                <a:lnTo>
                  <a:pt x="896" y="9916"/>
                </a:lnTo>
                <a:lnTo>
                  <a:pt x="896" y="9876"/>
                </a:lnTo>
                <a:lnTo>
                  <a:pt x="896" y="9836"/>
                </a:lnTo>
                <a:lnTo>
                  <a:pt x="894" y="9795"/>
                </a:lnTo>
                <a:lnTo>
                  <a:pt x="892" y="9755"/>
                </a:lnTo>
                <a:lnTo>
                  <a:pt x="889" y="9715"/>
                </a:lnTo>
                <a:lnTo>
                  <a:pt x="886" y="9675"/>
                </a:lnTo>
                <a:lnTo>
                  <a:pt x="881" y="9635"/>
                </a:lnTo>
                <a:lnTo>
                  <a:pt x="877" y="9595"/>
                </a:lnTo>
                <a:lnTo>
                  <a:pt x="872" y="9555"/>
                </a:lnTo>
                <a:lnTo>
                  <a:pt x="867" y="9515"/>
                </a:lnTo>
                <a:lnTo>
                  <a:pt x="861" y="9475"/>
                </a:lnTo>
                <a:lnTo>
                  <a:pt x="855" y="9434"/>
                </a:lnTo>
                <a:lnTo>
                  <a:pt x="850" y="9394"/>
                </a:lnTo>
                <a:lnTo>
                  <a:pt x="844" y="9354"/>
                </a:lnTo>
                <a:lnTo>
                  <a:pt x="839" y="9314"/>
                </a:lnTo>
                <a:lnTo>
                  <a:pt x="833" y="9274"/>
                </a:lnTo>
                <a:lnTo>
                  <a:pt x="826" y="9234"/>
                </a:lnTo>
                <a:lnTo>
                  <a:pt x="822" y="9194"/>
                </a:lnTo>
                <a:lnTo>
                  <a:pt x="822" y="9194"/>
                </a:lnTo>
                <a:lnTo>
                  <a:pt x="819" y="9154"/>
                </a:lnTo>
                <a:lnTo>
                  <a:pt x="816" y="9113"/>
                </a:lnTo>
                <a:lnTo>
                  <a:pt x="814" y="9074"/>
                </a:lnTo>
                <a:lnTo>
                  <a:pt x="811" y="9034"/>
                </a:lnTo>
                <a:lnTo>
                  <a:pt x="809" y="8995"/>
                </a:lnTo>
                <a:lnTo>
                  <a:pt x="805" y="8957"/>
                </a:lnTo>
                <a:lnTo>
                  <a:pt x="802" y="8918"/>
                </a:lnTo>
                <a:lnTo>
                  <a:pt x="799" y="8879"/>
                </a:lnTo>
                <a:lnTo>
                  <a:pt x="794" y="8842"/>
                </a:lnTo>
                <a:lnTo>
                  <a:pt x="791" y="8804"/>
                </a:lnTo>
                <a:lnTo>
                  <a:pt x="786" y="8766"/>
                </a:lnTo>
                <a:lnTo>
                  <a:pt x="781" y="8727"/>
                </a:lnTo>
                <a:lnTo>
                  <a:pt x="776" y="8689"/>
                </a:lnTo>
                <a:lnTo>
                  <a:pt x="771" y="8651"/>
                </a:lnTo>
                <a:lnTo>
                  <a:pt x="764" y="8612"/>
                </a:lnTo>
                <a:lnTo>
                  <a:pt x="757" y="8573"/>
                </a:lnTo>
                <a:lnTo>
                  <a:pt x="750" y="8534"/>
                </a:lnTo>
                <a:lnTo>
                  <a:pt x="743" y="8495"/>
                </a:lnTo>
                <a:lnTo>
                  <a:pt x="735" y="8455"/>
                </a:lnTo>
                <a:lnTo>
                  <a:pt x="726" y="8415"/>
                </a:lnTo>
                <a:lnTo>
                  <a:pt x="716" y="8375"/>
                </a:lnTo>
                <a:lnTo>
                  <a:pt x="716" y="8375"/>
                </a:lnTo>
                <a:lnTo>
                  <a:pt x="708" y="8332"/>
                </a:lnTo>
                <a:lnTo>
                  <a:pt x="698" y="8291"/>
                </a:lnTo>
                <a:lnTo>
                  <a:pt x="687" y="8250"/>
                </a:lnTo>
                <a:lnTo>
                  <a:pt x="676" y="8211"/>
                </a:lnTo>
                <a:lnTo>
                  <a:pt x="664" y="8171"/>
                </a:lnTo>
                <a:lnTo>
                  <a:pt x="650" y="8132"/>
                </a:lnTo>
                <a:lnTo>
                  <a:pt x="638" y="8094"/>
                </a:lnTo>
                <a:lnTo>
                  <a:pt x="626" y="8055"/>
                </a:lnTo>
                <a:lnTo>
                  <a:pt x="614" y="8017"/>
                </a:lnTo>
                <a:lnTo>
                  <a:pt x="603" y="7979"/>
                </a:lnTo>
                <a:lnTo>
                  <a:pt x="594" y="7941"/>
                </a:lnTo>
                <a:lnTo>
                  <a:pt x="586" y="7903"/>
                </a:lnTo>
                <a:lnTo>
                  <a:pt x="579" y="7864"/>
                </a:lnTo>
                <a:lnTo>
                  <a:pt x="576" y="7827"/>
                </a:lnTo>
                <a:lnTo>
                  <a:pt x="574" y="7788"/>
                </a:lnTo>
                <a:lnTo>
                  <a:pt x="574" y="7788"/>
                </a:lnTo>
                <a:lnTo>
                  <a:pt x="575" y="7741"/>
                </a:lnTo>
                <a:lnTo>
                  <a:pt x="575" y="7689"/>
                </a:lnTo>
                <a:lnTo>
                  <a:pt x="572" y="7636"/>
                </a:lnTo>
                <a:lnTo>
                  <a:pt x="564" y="7584"/>
                </a:lnTo>
                <a:lnTo>
                  <a:pt x="547" y="7538"/>
                </a:lnTo>
                <a:lnTo>
                  <a:pt x="547" y="7538"/>
                </a:lnTo>
                <a:lnTo>
                  <a:pt x="532" y="7502"/>
                </a:lnTo>
                <a:lnTo>
                  <a:pt x="518" y="7467"/>
                </a:lnTo>
                <a:lnTo>
                  <a:pt x="503" y="7431"/>
                </a:lnTo>
                <a:lnTo>
                  <a:pt x="490" y="7395"/>
                </a:lnTo>
                <a:lnTo>
                  <a:pt x="477" y="7360"/>
                </a:lnTo>
                <a:lnTo>
                  <a:pt x="464" y="7323"/>
                </a:lnTo>
                <a:lnTo>
                  <a:pt x="452" y="7287"/>
                </a:lnTo>
                <a:lnTo>
                  <a:pt x="440" y="7250"/>
                </a:lnTo>
                <a:lnTo>
                  <a:pt x="429" y="7215"/>
                </a:lnTo>
                <a:lnTo>
                  <a:pt x="418" y="7178"/>
                </a:lnTo>
                <a:lnTo>
                  <a:pt x="408" y="7141"/>
                </a:lnTo>
                <a:lnTo>
                  <a:pt x="398" y="7104"/>
                </a:lnTo>
                <a:lnTo>
                  <a:pt x="389" y="7068"/>
                </a:lnTo>
                <a:lnTo>
                  <a:pt x="379" y="7031"/>
                </a:lnTo>
                <a:lnTo>
                  <a:pt x="371" y="6994"/>
                </a:lnTo>
                <a:lnTo>
                  <a:pt x="362" y="6956"/>
                </a:lnTo>
                <a:lnTo>
                  <a:pt x="354" y="6920"/>
                </a:lnTo>
                <a:lnTo>
                  <a:pt x="346" y="6882"/>
                </a:lnTo>
                <a:lnTo>
                  <a:pt x="340" y="6845"/>
                </a:lnTo>
                <a:lnTo>
                  <a:pt x="333" y="6807"/>
                </a:lnTo>
                <a:lnTo>
                  <a:pt x="326" y="6770"/>
                </a:lnTo>
                <a:lnTo>
                  <a:pt x="320" y="6732"/>
                </a:lnTo>
                <a:lnTo>
                  <a:pt x="314" y="6694"/>
                </a:lnTo>
                <a:lnTo>
                  <a:pt x="308" y="6657"/>
                </a:lnTo>
                <a:lnTo>
                  <a:pt x="303" y="6619"/>
                </a:lnTo>
                <a:lnTo>
                  <a:pt x="297" y="6581"/>
                </a:lnTo>
                <a:lnTo>
                  <a:pt x="293" y="6543"/>
                </a:lnTo>
                <a:lnTo>
                  <a:pt x="288" y="6505"/>
                </a:lnTo>
                <a:lnTo>
                  <a:pt x="284" y="6467"/>
                </a:lnTo>
                <a:lnTo>
                  <a:pt x="281" y="6429"/>
                </a:lnTo>
                <a:lnTo>
                  <a:pt x="276" y="6391"/>
                </a:lnTo>
                <a:lnTo>
                  <a:pt x="273" y="6352"/>
                </a:lnTo>
                <a:lnTo>
                  <a:pt x="269" y="6314"/>
                </a:lnTo>
                <a:lnTo>
                  <a:pt x="266" y="6277"/>
                </a:lnTo>
                <a:lnTo>
                  <a:pt x="264" y="6239"/>
                </a:lnTo>
                <a:lnTo>
                  <a:pt x="260" y="6200"/>
                </a:lnTo>
                <a:lnTo>
                  <a:pt x="258" y="6162"/>
                </a:lnTo>
                <a:lnTo>
                  <a:pt x="256" y="6123"/>
                </a:lnTo>
                <a:lnTo>
                  <a:pt x="254" y="6085"/>
                </a:lnTo>
                <a:lnTo>
                  <a:pt x="252" y="6047"/>
                </a:lnTo>
                <a:lnTo>
                  <a:pt x="249" y="6008"/>
                </a:lnTo>
                <a:lnTo>
                  <a:pt x="247" y="5970"/>
                </a:lnTo>
                <a:lnTo>
                  <a:pt x="246" y="5931"/>
                </a:lnTo>
                <a:lnTo>
                  <a:pt x="244" y="5893"/>
                </a:lnTo>
                <a:lnTo>
                  <a:pt x="243" y="5854"/>
                </a:lnTo>
                <a:lnTo>
                  <a:pt x="240" y="5816"/>
                </a:lnTo>
                <a:lnTo>
                  <a:pt x="239" y="5777"/>
                </a:lnTo>
                <a:lnTo>
                  <a:pt x="238" y="5740"/>
                </a:lnTo>
                <a:lnTo>
                  <a:pt x="237" y="5701"/>
                </a:lnTo>
                <a:lnTo>
                  <a:pt x="235" y="5663"/>
                </a:lnTo>
                <a:lnTo>
                  <a:pt x="234" y="5624"/>
                </a:lnTo>
                <a:lnTo>
                  <a:pt x="233" y="5586"/>
                </a:lnTo>
                <a:lnTo>
                  <a:pt x="231" y="5548"/>
                </a:lnTo>
                <a:lnTo>
                  <a:pt x="230" y="5509"/>
                </a:lnTo>
                <a:lnTo>
                  <a:pt x="229" y="5471"/>
                </a:lnTo>
                <a:lnTo>
                  <a:pt x="228" y="5433"/>
                </a:lnTo>
                <a:lnTo>
                  <a:pt x="226" y="5394"/>
                </a:lnTo>
                <a:lnTo>
                  <a:pt x="225" y="5356"/>
                </a:lnTo>
                <a:lnTo>
                  <a:pt x="224" y="5319"/>
                </a:lnTo>
                <a:lnTo>
                  <a:pt x="223" y="5282"/>
                </a:lnTo>
                <a:lnTo>
                  <a:pt x="220" y="5244"/>
                </a:lnTo>
                <a:lnTo>
                  <a:pt x="219" y="5206"/>
                </a:lnTo>
                <a:lnTo>
                  <a:pt x="219" y="5206"/>
                </a:lnTo>
                <a:lnTo>
                  <a:pt x="217" y="5195"/>
                </a:lnTo>
                <a:lnTo>
                  <a:pt x="214" y="5165"/>
                </a:lnTo>
                <a:lnTo>
                  <a:pt x="207" y="5121"/>
                </a:lnTo>
                <a:lnTo>
                  <a:pt x="200" y="5067"/>
                </a:lnTo>
                <a:lnTo>
                  <a:pt x="191" y="5005"/>
                </a:lnTo>
                <a:lnTo>
                  <a:pt x="184" y="4943"/>
                </a:lnTo>
                <a:lnTo>
                  <a:pt x="176" y="4882"/>
                </a:lnTo>
                <a:lnTo>
                  <a:pt x="168" y="4827"/>
                </a:lnTo>
                <a:lnTo>
                  <a:pt x="162" y="4782"/>
                </a:lnTo>
                <a:lnTo>
                  <a:pt x="158" y="4753"/>
                </a:lnTo>
                <a:lnTo>
                  <a:pt x="157" y="4742"/>
                </a:lnTo>
                <a:lnTo>
                  <a:pt x="157" y="4742"/>
                </a:lnTo>
                <a:lnTo>
                  <a:pt x="153" y="4702"/>
                </a:lnTo>
                <a:lnTo>
                  <a:pt x="151" y="4661"/>
                </a:lnTo>
                <a:lnTo>
                  <a:pt x="149" y="4619"/>
                </a:lnTo>
                <a:lnTo>
                  <a:pt x="147" y="4576"/>
                </a:lnTo>
                <a:lnTo>
                  <a:pt x="146" y="4534"/>
                </a:lnTo>
                <a:lnTo>
                  <a:pt x="145" y="4490"/>
                </a:lnTo>
                <a:lnTo>
                  <a:pt x="143" y="4447"/>
                </a:lnTo>
                <a:lnTo>
                  <a:pt x="141" y="4404"/>
                </a:lnTo>
                <a:lnTo>
                  <a:pt x="139" y="4359"/>
                </a:lnTo>
                <a:lnTo>
                  <a:pt x="137" y="4314"/>
                </a:lnTo>
                <a:lnTo>
                  <a:pt x="133" y="4270"/>
                </a:lnTo>
                <a:lnTo>
                  <a:pt x="130" y="4226"/>
                </a:lnTo>
                <a:lnTo>
                  <a:pt x="130" y="4226"/>
                </a:lnTo>
                <a:lnTo>
                  <a:pt x="130" y="4185"/>
                </a:lnTo>
                <a:lnTo>
                  <a:pt x="129" y="4144"/>
                </a:lnTo>
                <a:lnTo>
                  <a:pt x="128" y="4103"/>
                </a:lnTo>
                <a:lnTo>
                  <a:pt x="126" y="4061"/>
                </a:lnTo>
                <a:lnTo>
                  <a:pt x="123" y="4020"/>
                </a:lnTo>
                <a:lnTo>
                  <a:pt x="120" y="3979"/>
                </a:lnTo>
                <a:lnTo>
                  <a:pt x="118" y="3938"/>
                </a:lnTo>
                <a:lnTo>
                  <a:pt x="113" y="3897"/>
                </a:lnTo>
                <a:lnTo>
                  <a:pt x="110" y="3855"/>
                </a:lnTo>
                <a:lnTo>
                  <a:pt x="107" y="3815"/>
                </a:lnTo>
                <a:lnTo>
                  <a:pt x="102" y="3774"/>
                </a:lnTo>
                <a:lnTo>
                  <a:pt x="99" y="3733"/>
                </a:lnTo>
                <a:lnTo>
                  <a:pt x="94" y="3692"/>
                </a:lnTo>
                <a:lnTo>
                  <a:pt x="94" y="3692"/>
                </a:lnTo>
                <a:lnTo>
                  <a:pt x="94" y="3651"/>
                </a:lnTo>
                <a:lnTo>
                  <a:pt x="93" y="3610"/>
                </a:lnTo>
                <a:lnTo>
                  <a:pt x="92" y="3570"/>
                </a:lnTo>
                <a:lnTo>
                  <a:pt x="91" y="3530"/>
                </a:lnTo>
                <a:lnTo>
                  <a:pt x="90" y="3490"/>
                </a:lnTo>
                <a:lnTo>
                  <a:pt x="88" y="3451"/>
                </a:lnTo>
                <a:lnTo>
                  <a:pt x="86" y="3411"/>
                </a:lnTo>
                <a:lnTo>
                  <a:pt x="84" y="3371"/>
                </a:lnTo>
                <a:lnTo>
                  <a:pt x="82" y="3332"/>
                </a:lnTo>
                <a:lnTo>
                  <a:pt x="80" y="3292"/>
                </a:lnTo>
                <a:lnTo>
                  <a:pt x="79" y="3253"/>
                </a:lnTo>
                <a:lnTo>
                  <a:pt x="78" y="3212"/>
                </a:lnTo>
                <a:lnTo>
                  <a:pt x="77" y="3173"/>
                </a:lnTo>
                <a:lnTo>
                  <a:pt x="76" y="3133"/>
                </a:lnTo>
                <a:lnTo>
                  <a:pt x="76" y="3094"/>
                </a:lnTo>
                <a:lnTo>
                  <a:pt x="76" y="3054"/>
                </a:lnTo>
                <a:lnTo>
                  <a:pt x="77" y="3014"/>
                </a:lnTo>
                <a:lnTo>
                  <a:pt x="78" y="2975"/>
                </a:lnTo>
                <a:lnTo>
                  <a:pt x="80" y="2935"/>
                </a:lnTo>
                <a:lnTo>
                  <a:pt x="83" y="2895"/>
                </a:lnTo>
                <a:lnTo>
                  <a:pt x="87" y="2855"/>
                </a:lnTo>
                <a:lnTo>
                  <a:pt x="92" y="2815"/>
                </a:lnTo>
                <a:lnTo>
                  <a:pt x="98" y="2775"/>
                </a:lnTo>
                <a:lnTo>
                  <a:pt x="104" y="2734"/>
                </a:lnTo>
                <a:lnTo>
                  <a:pt x="112" y="2694"/>
                </a:lnTo>
                <a:lnTo>
                  <a:pt x="112" y="2694"/>
                </a:lnTo>
                <a:lnTo>
                  <a:pt x="120" y="2656"/>
                </a:lnTo>
                <a:lnTo>
                  <a:pt x="132" y="2620"/>
                </a:lnTo>
                <a:lnTo>
                  <a:pt x="149" y="2582"/>
                </a:lnTo>
                <a:lnTo>
                  <a:pt x="169" y="2544"/>
                </a:lnTo>
                <a:lnTo>
                  <a:pt x="192" y="2507"/>
                </a:lnTo>
                <a:lnTo>
                  <a:pt x="217" y="2469"/>
                </a:lnTo>
                <a:lnTo>
                  <a:pt x="244" y="2432"/>
                </a:lnTo>
                <a:lnTo>
                  <a:pt x="270" y="2395"/>
                </a:lnTo>
                <a:lnTo>
                  <a:pt x="298" y="2358"/>
                </a:lnTo>
                <a:lnTo>
                  <a:pt x="325" y="2320"/>
                </a:lnTo>
                <a:lnTo>
                  <a:pt x="325" y="2320"/>
                </a:lnTo>
                <a:lnTo>
                  <a:pt x="350" y="2284"/>
                </a:lnTo>
                <a:lnTo>
                  <a:pt x="372" y="2249"/>
                </a:lnTo>
                <a:lnTo>
                  <a:pt x="394" y="2213"/>
                </a:lnTo>
                <a:lnTo>
                  <a:pt x="418" y="2176"/>
                </a:lnTo>
                <a:lnTo>
                  <a:pt x="445" y="2139"/>
                </a:lnTo>
                <a:lnTo>
                  <a:pt x="481" y="2102"/>
                </a:lnTo>
                <a:lnTo>
                  <a:pt x="481" y="2102"/>
                </a:lnTo>
                <a:lnTo>
                  <a:pt x="490" y="2085"/>
                </a:lnTo>
                <a:lnTo>
                  <a:pt x="507" y="2052"/>
                </a:lnTo>
                <a:lnTo>
                  <a:pt x="517" y="2035"/>
                </a:lnTo>
                <a:lnTo>
                  <a:pt x="517" y="2035"/>
                </a:lnTo>
                <a:lnTo>
                  <a:pt x="527" y="1988"/>
                </a:lnTo>
                <a:lnTo>
                  <a:pt x="538" y="1943"/>
                </a:lnTo>
                <a:lnTo>
                  <a:pt x="548" y="1901"/>
                </a:lnTo>
                <a:lnTo>
                  <a:pt x="558" y="1859"/>
                </a:lnTo>
                <a:lnTo>
                  <a:pt x="567" y="1818"/>
                </a:lnTo>
                <a:lnTo>
                  <a:pt x="576" y="1777"/>
                </a:lnTo>
                <a:lnTo>
                  <a:pt x="582" y="1737"/>
                </a:lnTo>
                <a:lnTo>
                  <a:pt x="587" y="1695"/>
                </a:lnTo>
                <a:lnTo>
                  <a:pt x="590" y="1652"/>
                </a:lnTo>
                <a:lnTo>
                  <a:pt x="591" y="1608"/>
                </a:lnTo>
                <a:lnTo>
                  <a:pt x="591" y="1608"/>
                </a:lnTo>
                <a:lnTo>
                  <a:pt x="595" y="1571"/>
                </a:lnTo>
                <a:lnTo>
                  <a:pt x="589" y="1535"/>
                </a:lnTo>
                <a:lnTo>
                  <a:pt x="556" y="1519"/>
                </a:lnTo>
                <a:lnTo>
                  <a:pt x="556" y="1519"/>
                </a:lnTo>
                <a:lnTo>
                  <a:pt x="510" y="1524"/>
                </a:lnTo>
                <a:lnTo>
                  <a:pt x="463" y="1524"/>
                </a:lnTo>
                <a:lnTo>
                  <a:pt x="416" y="1519"/>
                </a:lnTo>
                <a:lnTo>
                  <a:pt x="371" y="1506"/>
                </a:lnTo>
                <a:lnTo>
                  <a:pt x="328" y="1489"/>
                </a:lnTo>
                <a:lnTo>
                  <a:pt x="289" y="1465"/>
                </a:lnTo>
                <a:lnTo>
                  <a:pt x="289" y="1465"/>
                </a:lnTo>
                <a:lnTo>
                  <a:pt x="257" y="1432"/>
                </a:lnTo>
                <a:lnTo>
                  <a:pt x="234" y="1395"/>
                </a:lnTo>
                <a:lnTo>
                  <a:pt x="218" y="1355"/>
                </a:lnTo>
                <a:lnTo>
                  <a:pt x="208" y="1313"/>
                </a:lnTo>
                <a:lnTo>
                  <a:pt x="204" y="1270"/>
                </a:lnTo>
                <a:lnTo>
                  <a:pt x="201" y="1229"/>
                </a:lnTo>
                <a:lnTo>
                  <a:pt x="201" y="1189"/>
                </a:lnTo>
                <a:lnTo>
                  <a:pt x="201" y="1189"/>
                </a:lnTo>
                <a:lnTo>
                  <a:pt x="200" y="1167"/>
                </a:lnTo>
                <a:lnTo>
                  <a:pt x="198" y="1140"/>
                </a:lnTo>
                <a:lnTo>
                  <a:pt x="197" y="1118"/>
                </a:lnTo>
                <a:lnTo>
                  <a:pt x="197" y="1118"/>
                </a:lnTo>
                <a:lnTo>
                  <a:pt x="188" y="1066"/>
                </a:lnTo>
                <a:lnTo>
                  <a:pt x="166" y="1036"/>
                </a:lnTo>
                <a:lnTo>
                  <a:pt x="127" y="1018"/>
                </a:lnTo>
                <a:lnTo>
                  <a:pt x="68" y="1006"/>
                </a:lnTo>
                <a:lnTo>
                  <a:pt x="68" y="1006"/>
                </a:lnTo>
                <a:lnTo>
                  <a:pt x="48" y="979"/>
                </a:lnTo>
                <a:lnTo>
                  <a:pt x="50" y="952"/>
                </a:lnTo>
                <a:lnTo>
                  <a:pt x="69" y="924"/>
                </a:lnTo>
                <a:lnTo>
                  <a:pt x="96" y="896"/>
                </a:lnTo>
                <a:lnTo>
                  <a:pt x="125" y="869"/>
                </a:lnTo>
                <a:lnTo>
                  <a:pt x="148" y="841"/>
                </a:lnTo>
                <a:lnTo>
                  <a:pt x="148" y="841"/>
                </a:lnTo>
                <a:lnTo>
                  <a:pt x="171" y="801"/>
                </a:lnTo>
                <a:lnTo>
                  <a:pt x="189" y="759"/>
                </a:lnTo>
                <a:lnTo>
                  <a:pt x="201" y="715"/>
                </a:lnTo>
                <a:lnTo>
                  <a:pt x="210" y="672"/>
                </a:lnTo>
                <a:lnTo>
                  <a:pt x="215" y="630"/>
                </a:lnTo>
                <a:lnTo>
                  <a:pt x="218" y="586"/>
                </a:lnTo>
                <a:lnTo>
                  <a:pt x="218" y="544"/>
                </a:lnTo>
                <a:lnTo>
                  <a:pt x="219" y="504"/>
                </a:lnTo>
                <a:lnTo>
                  <a:pt x="219" y="504"/>
                </a:lnTo>
                <a:lnTo>
                  <a:pt x="220" y="456"/>
                </a:lnTo>
                <a:lnTo>
                  <a:pt x="225" y="411"/>
                </a:lnTo>
                <a:lnTo>
                  <a:pt x="231" y="370"/>
                </a:lnTo>
                <a:lnTo>
                  <a:pt x="242" y="330"/>
                </a:lnTo>
                <a:lnTo>
                  <a:pt x="255" y="292"/>
                </a:lnTo>
                <a:lnTo>
                  <a:pt x="272" y="256"/>
                </a:lnTo>
                <a:lnTo>
                  <a:pt x="293" y="223"/>
                </a:lnTo>
                <a:lnTo>
                  <a:pt x="317" y="189"/>
                </a:lnTo>
                <a:lnTo>
                  <a:pt x="345" y="158"/>
                </a:lnTo>
                <a:lnTo>
                  <a:pt x="377" y="128"/>
                </a:lnTo>
                <a:lnTo>
                  <a:pt x="414" y="98"/>
                </a:lnTo>
                <a:lnTo>
                  <a:pt x="414" y="98"/>
                </a:lnTo>
                <a:lnTo>
                  <a:pt x="442" y="86"/>
                </a:lnTo>
                <a:lnTo>
                  <a:pt x="503" y="60"/>
                </a:lnTo>
                <a:lnTo>
                  <a:pt x="564" y="35"/>
                </a:lnTo>
                <a:lnTo>
                  <a:pt x="591" y="22"/>
                </a:lnTo>
                <a:lnTo>
                  <a:pt x="591" y="22"/>
                </a:lnTo>
                <a:lnTo>
                  <a:pt x="591" y="22"/>
                </a:lnTo>
              </a:path>
            </a:pathLst>
          </a:custGeom>
          <a:solidFill>
            <a:schemeClr val="bg2"/>
          </a:solidFill>
          <a:ln w="28575">
            <a:noFill/>
            <a:prstDash val="solid"/>
            <a:round/>
            <a:headEnd/>
            <a:tailEnd/>
          </a:ln>
        </p:spPr>
        <p:txBody>
          <a:bodyPr/>
          <a:lstStyle/>
          <a:p>
            <a:endParaRPr lang="en-US"/>
          </a:p>
        </p:txBody>
      </p:sp>
      <p:sp>
        <p:nvSpPr>
          <p:cNvPr id="209928" name="Rectangle 8"/>
          <p:cNvSpPr>
            <a:spLocks noChangeArrowheads="1"/>
          </p:cNvSpPr>
          <p:nvPr/>
        </p:nvSpPr>
        <p:spPr bwMode="auto">
          <a:xfrm>
            <a:off x="6515100" y="1885950"/>
            <a:ext cx="3086100" cy="4362450"/>
          </a:xfrm>
          <a:prstGeom prst="rect">
            <a:avLst/>
          </a:prstGeom>
          <a:noFill/>
          <a:ln w="9525">
            <a:noFill/>
            <a:miter lim="800000"/>
            <a:headEnd/>
            <a:tailEnd/>
          </a:ln>
          <a:effectLst/>
        </p:spPr>
        <p:txBody>
          <a:bodyPr/>
          <a:lstStyle/>
          <a:p>
            <a:pPr>
              <a:lnSpc>
                <a:spcPct val="90000"/>
              </a:lnSpc>
              <a:spcBef>
                <a:spcPct val="25000"/>
              </a:spcBef>
              <a:spcAft>
                <a:spcPct val="25000"/>
              </a:spcAft>
              <a:buFontTx/>
              <a:buChar char="•"/>
              <a:tabLst>
                <a:tab pos="400050" algn="r"/>
                <a:tab pos="685800" algn="l"/>
              </a:tabLst>
            </a:pPr>
            <a:r>
              <a:rPr lang="en-US" sz="1800"/>
              <a:t>	</a:t>
            </a:r>
            <a:r>
              <a:rPr lang="en-US" sz="1800">
                <a:latin typeface="Arial" pitchFamily="34" charset="0"/>
              </a:rPr>
              <a:t>26%	Breast</a:t>
            </a:r>
          </a:p>
          <a:p>
            <a:pPr>
              <a:lnSpc>
                <a:spcPct val="90000"/>
              </a:lnSpc>
              <a:spcBef>
                <a:spcPct val="25000"/>
              </a:spcBef>
              <a:spcAft>
                <a:spcPct val="25000"/>
              </a:spcAft>
              <a:buFontTx/>
              <a:buChar char="•"/>
              <a:tabLst>
                <a:tab pos="400050" algn="r"/>
                <a:tab pos="685800" algn="l"/>
              </a:tabLst>
            </a:pPr>
            <a:r>
              <a:rPr lang="en-US" sz="1800">
                <a:latin typeface="Arial" pitchFamily="34" charset="0"/>
              </a:rPr>
              <a:t>	15%	Lung &amp; bronchus</a:t>
            </a:r>
          </a:p>
          <a:p>
            <a:pPr>
              <a:lnSpc>
                <a:spcPct val="90000"/>
              </a:lnSpc>
              <a:spcBef>
                <a:spcPct val="25000"/>
              </a:spcBef>
              <a:spcAft>
                <a:spcPct val="25000"/>
              </a:spcAft>
              <a:buFontTx/>
              <a:buChar char="•"/>
              <a:tabLst>
                <a:tab pos="400050" algn="r"/>
                <a:tab pos="685800" algn="l"/>
              </a:tabLst>
            </a:pPr>
            <a:r>
              <a:rPr lang="en-US" sz="1800">
                <a:latin typeface="Arial" pitchFamily="34" charset="0"/>
              </a:rPr>
              <a:t>11%	Colon &amp; rectum</a:t>
            </a:r>
          </a:p>
          <a:p>
            <a:pPr>
              <a:lnSpc>
                <a:spcPct val="90000"/>
              </a:lnSpc>
              <a:spcBef>
                <a:spcPct val="25000"/>
              </a:spcBef>
              <a:spcAft>
                <a:spcPct val="25000"/>
              </a:spcAft>
              <a:buFontTx/>
              <a:buChar char="•"/>
              <a:tabLst>
                <a:tab pos="400050" algn="r"/>
                <a:tab pos="685800" algn="l"/>
              </a:tabLst>
            </a:pPr>
            <a:r>
              <a:rPr lang="en-US" sz="1800">
                <a:latin typeface="Arial" pitchFamily="34" charset="0"/>
              </a:rPr>
              <a:t>	6%	Uterine corpus 	</a:t>
            </a:r>
          </a:p>
          <a:p>
            <a:pPr>
              <a:lnSpc>
                <a:spcPct val="90000"/>
              </a:lnSpc>
              <a:spcBef>
                <a:spcPct val="25000"/>
              </a:spcBef>
              <a:spcAft>
                <a:spcPct val="25000"/>
              </a:spcAft>
              <a:buFontTx/>
              <a:buChar char="•"/>
              <a:tabLst>
                <a:tab pos="400050" algn="r"/>
                <a:tab pos="685800" algn="l"/>
              </a:tabLst>
            </a:pPr>
            <a:r>
              <a:rPr lang="en-US" sz="1800">
                <a:latin typeface="Arial" pitchFamily="34" charset="0"/>
              </a:rPr>
              <a:t>  4%	Non-Hodgkin</a:t>
            </a:r>
            <a:br>
              <a:rPr lang="en-US" sz="1800">
                <a:latin typeface="Arial" pitchFamily="34" charset="0"/>
              </a:rPr>
            </a:br>
            <a:r>
              <a:rPr lang="en-US" sz="1800">
                <a:latin typeface="Arial" pitchFamily="34" charset="0"/>
              </a:rPr>
              <a:t>		     lymphoma 	</a:t>
            </a:r>
          </a:p>
          <a:p>
            <a:pPr>
              <a:lnSpc>
                <a:spcPct val="90000"/>
              </a:lnSpc>
              <a:spcBef>
                <a:spcPct val="25000"/>
              </a:spcBef>
              <a:spcAft>
                <a:spcPct val="25000"/>
              </a:spcAft>
              <a:buFontTx/>
              <a:buChar char="•"/>
              <a:tabLst>
                <a:tab pos="400050" algn="r"/>
                <a:tab pos="685800" algn="l"/>
              </a:tabLst>
            </a:pPr>
            <a:r>
              <a:rPr lang="en-US" sz="1800">
                <a:latin typeface="Arial" pitchFamily="34" charset="0"/>
              </a:rPr>
              <a:t>	4%	Melanoma of skin</a:t>
            </a:r>
          </a:p>
          <a:p>
            <a:pPr>
              <a:lnSpc>
                <a:spcPct val="90000"/>
              </a:lnSpc>
              <a:spcBef>
                <a:spcPct val="25000"/>
              </a:spcBef>
              <a:spcAft>
                <a:spcPct val="25000"/>
              </a:spcAft>
              <a:buFontTx/>
              <a:buChar char="•"/>
              <a:tabLst>
                <a:tab pos="400050" algn="r"/>
                <a:tab pos="685800" algn="l"/>
              </a:tabLst>
            </a:pPr>
            <a:r>
              <a:rPr lang="en-US" sz="1800">
                <a:latin typeface="Arial" pitchFamily="34" charset="0"/>
              </a:rPr>
              <a:t>  4%     Thyroid</a:t>
            </a:r>
          </a:p>
          <a:p>
            <a:pPr>
              <a:lnSpc>
                <a:spcPct val="90000"/>
              </a:lnSpc>
              <a:spcBef>
                <a:spcPct val="25000"/>
              </a:spcBef>
              <a:spcAft>
                <a:spcPct val="25000"/>
              </a:spcAft>
              <a:buFontTx/>
              <a:buChar char="•"/>
              <a:tabLst>
                <a:tab pos="400050" algn="r"/>
                <a:tab pos="685800" algn="l"/>
              </a:tabLst>
            </a:pPr>
            <a:r>
              <a:rPr lang="en-US" sz="1800">
                <a:latin typeface="Arial" pitchFamily="34" charset="0"/>
              </a:rPr>
              <a:t>  3%	Ovary</a:t>
            </a:r>
          </a:p>
          <a:p>
            <a:pPr>
              <a:lnSpc>
                <a:spcPct val="90000"/>
              </a:lnSpc>
              <a:spcBef>
                <a:spcPct val="25000"/>
              </a:spcBef>
              <a:spcAft>
                <a:spcPct val="25000"/>
              </a:spcAft>
              <a:buFontTx/>
              <a:buChar char="•"/>
              <a:tabLst>
                <a:tab pos="400050" algn="r"/>
                <a:tab pos="685800" algn="l"/>
              </a:tabLst>
            </a:pPr>
            <a:r>
              <a:rPr lang="en-US" sz="1800">
                <a:latin typeface="Arial" pitchFamily="34" charset="0"/>
              </a:rPr>
              <a:t>	  3%	Kidney</a:t>
            </a:r>
          </a:p>
          <a:p>
            <a:pPr>
              <a:lnSpc>
                <a:spcPct val="90000"/>
              </a:lnSpc>
              <a:spcBef>
                <a:spcPct val="25000"/>
              </a:spcBef>
              <a:spcAft>
                <a:spcPct val="25000"/>
              </a:spcAft>
              <a:buFontTx/>
              <a:buChar char="•"/>
              <a:tabLst>
                <a:tab pos="400050" algn="r"/>
                <a:tab pos="685800" algn="l"/>
              </a:tabLst>
            </a:pPr>
            <a:r>
              <a:rPr lang="en-US" sz="1800">
                <a:latin typeface="Arial" pitchFamily="34" charset="0"/>
              </a:rPr>
              <a:t>	3%	Leukemia</a:t>
            </a:r>
          </a:p>
          <a:p>
            <a:pPr>
              <a:lnSpc>
                <a:spcPct val="90000"/>
              </a:lnSpc>
              <a:spcBef>
                <a:spcPct val="25000"/>
              </a:spcBef>
              <a:spcAft>
                <a:spcPct val="25000"/>
              </a:spcAft>
              <a:buFontTx/>
              <a:buChar char="•"/>
              <a:tabLst>
                <a:tab pos="400050" algn="r"/>
                <a:tab pos="685800" algn="l"/>
              </a:tabLst>
            </a:pPr>
            <a:r>
              <a:rPr lang="en-US" sz="1800">
                <a:latin typeface="Arial" pitchFamily="34" charset="0"/>
              </a:rPr>
              <a:t>	21%	All Other Sites</a:t>
            </a:r>
          </a:p>
        </p:txBody>
      </p:sp>
      <p:sp>
        <p:nvSpPr>
          <p:cNvPr id="209929" name="Rectangle 9"/>
          <p:cNvSpPr>
            <a:spLocks noChangeArrowheads="1"/>
          </p:cNvSpPr>
          <p:nvPr/>
        </p:nvSpPr>
        <p:spPr bwMode="auto">
          <a:xfrm>
            <a:off x="1243013" y="1905000"/>
            <a:ext cx="3100387" cy="4362450"/>
          </a:xfrm>
          <a:prstGeom prst="rect">
            <a:avLst/>
          </a:prstGeom>
          <a:noFill/>
          <a:ln w="9525">
            <a:noFill/>
            <a:miter lim="800000"/>
            <a:headEnd/>
            <a:tailEnd/>
          </a:ln>
          <a:effectLst/>
        </p:spPr>
        <p:txBody>
          <a:bodyPr/>
          <a:lstStyle/>
          <a:p>
            <a:pPr marL="342900" indent="-342900">
              <a:lnSpc>
                <a:spcPct val="90000"/>
              </a:lnSpc>
              <a:spcBef>
                <a:spcPct val="25000"/>
              </a:spcBef>
              <a:spcAft>
                <a:spcPct val="25000"/>
              </a:spcAft>
              <a:tabLst>
                <a:tab pos="2457450" algn="r"/>
              </a:tabLst>
            </a:pPr>
            <a:r>
              <a:rPr lang="en-US" sz="1600">
                <a:latin typeface="Arial" pitchFamily="34" charset="0"/>
              </a:rPr>
              <a:t>Prostate	29%</a:t>
            </a:r>
          </a:p>
          <a:p>
            <a:pPr marL="342900" indent="-342900">
              <a:lnSpc>
                <a:spcPct val="90000"/>
              </a:lnSpc>
              <a:spcBef>
                <a:spcPct val="25000"/>
              </a:spcBef>
              <a:spcAft>
                <a:spcPct val="25000"/>
              </a:spcAft>
              <a:tabLst>
                <a:tab pos="2457450" algn="r"/>
              </a:tabLst>
            </a:pPr>
            <a:r>
              <a:rPr lang="en-US" sz="1600">
                <a:latin typeface="Arial" pitchFamily="34" charset="0"/>
              </a:rPr>
              <a:t>Lung &amp; bronchus	15%</a:t>
            </a:r>
          </a:p>
          <a:p>
            <a:pPr marL="342900" indent="-342900">
              <a:lnSpc>
                <a:spcPct val="90000"/>
              </a:lnSpc>
              <a:spcBef>
                <a:spcPct val="25000"/>
              </a:spcBef>
              <a:spcAft>
                <a:spcPct val="25000"/>
              </a:spcAft>
              <a:tabLst>
                <a:tab pos="2457450" algn="r"/>
              </a:tabLst>
            </a:pPr>
            <a:r>
              <a:rPr lang="en-US" sz="1600">
                <a:latin typeface="Arial" pitchFamily="34" charset="0"/>
              </a:rPr>
              <a:t>Colon &amp; rectum	10%</a:t>
            </a:r>
          </a:p>
          <a:p>
            <a:pPr marL="342900" indent="-342900">
              <a:lnSpc>
                <a:spcPct val="90000"/>
              </a:lnSpc>
              <a:spcBef>
                <a:spcPct val="25000"/>
              </a:spcBef>
              <a:spcAft>
                <a:spcPct val="25000"/>
              </a:spcAft>
              <a:tabLst>
                <a:tab pos="2457450" algn="r"/>
              </a:tabLst>
            </a:pPr>
            <a:r>
              <a:rPr lang="en-US" sz="1600">
                <a:latin typeface="Arial" pitchFamily="34" charset="0"/>
              </a:rPr>
              <a:t>Urinary bladder	7%</a:t>
            </a:r>
          </a:p>
          <a:p>
            <a:pPr marL="342900" indent="-342900">
              <a:lnSpc>
                <a:spcPct val="90000"/>
              </a:lnSpc>
              <a:spcBef>
                <a:spcPct val="25000"/>
              </a:spcBef>
              <a:spcAft>
                <a:spcPct val="25000"/>
              </a:spcAft>
              <a:tabLst>
                <a:tab pos="2457450" algn="r"/>
              </a:tabLst>
            </a:pPr>
            <a:r>
              <a:rPr lang="en-US" sz="1600">
                <a:latin typeface="Arial" pitchFamily="34" charset="0"/>
              </a:rPr>
              <a:t>Non-Hodgkin	4%                      lymphoma	</a:t>
            </a:r>
          </a:p>
          <a:p>
            <a:pPr marL="342900" indent="-342900">
              <a:lnSpc>
                <a:spcPct val="90000"/>
              </a:lnSpc>
              <a:spcBef>
                <a:spcPct val="25000"/>
              </a:spcBef>
              <a:spcAft>
                <a:spcPct val="25000"/>
              </a:spcAft>
              <a:tabLst>
                <a:tab pos="2457450" algn="r"/>
              </a:tabLst>
            </a:pPr>
            <a:r>
              <a:rPr lang="en-US" sz="1600">
                <a:latin typeface="Arial" pitchFamily="34" charset="0"/>
              </a:rPr>
              <a:t>Melanoma of skin	4%</a:t>
            </a:r>
          </a:p>
          <a:p>
            <a:pPr marL="342900" indent="-342900">
              <a:lnSpc>
                <a:spcPct val="90000"/>
              </a:lnSpc>
              <a:spcBef>
                <a:spcPct val="25000"/>
              </a:spcBef>
              <a:spcAft>
                <a:spcPct val="25000"/>
              </a:spcAft>
              <a:tabLst>
                <a:tab pos="2457450" algn="r"/>
              </a:tabLst>
            </a:pPr>
            <a:r>
              <a:rPr lang="en-US" sz="1600">
                <a:latin typeface="Arial" pitchFamily="34" charset="0"/>
              </a:rPr>
              <a:t>Kidney	4%</a:t>
            </a:r>
          </a:p>
          <a:p>
            <a:pPr marL="342900" indent="-342900">
              <a:lnSpc>
                <a:spcPct val="90000"/>
              </a:lnSpc>
              <a:spcBef>
                <a:spcPct val="25000"/>
              </a:spcBef>
              <a:spcAft>
                <a:spcPct val="25000"/>
              </a:spcAft>
              <a:tabLst>
                <a:tab pos="2457450" algn="r"/>
              </a:tabLst>
            </a:pPr>
            <a:r>
              <a:rPr lang="en-US" sz="1600">
                <a:latin typeface="Arial" pitchFamily="34" charset="0"/>
              </a:rPr>
              <a:t>Leukemia 	3%	</a:t>
            </a:r>
          </a:p>
          <a:p>
            <a:pPr marL="342900" indent="-342900">
              <a:lnSpc>
                <a:spcPct val="90000"/>
              </a:lnSpc>
              <a:spcBef>
                <a:spcPct val="25000"/>
              </a:spcBef>
              <a:spcAft>
                <a:spcPct val="25000"/>
              </a:spcAft>
              <a:tabLst>
                <a:tab pos="2457450" algn="r"/>
              </a:tabLst>
            </a:pPr>
            <a:r>
              <a:rPr lang="en-US" sz="1600">
                <a:latin typeface="Arial" pitchFamily="34" charset="0"/>
              </a:rPr>
              <a:t>Oral cavity	3%</a:t>
            </a:r>
          </a:p>
          <a:p>
            <a:pPr marL="342900" indent="-342900">
              <a:lnSpc>
                <a:spcPct val="90000"/>
              </a:lnSpc>
              <a:spcBef>
                <a:spcPct val="25000"/>
              </a:spcBef>
              <a:spcAft>
                <a:spcPct val="25000"/>
              </a:spcAft>
              <a:tabLst>
                <a:tab pos="2457450" algn="r"/>
              </a:tabLst>
            </a:pPr>
            <a:r>
              <a:rPr lang="en-US" sz="1600">
                <a:latin typeface="Arial" pitchFamily="34" charset="0"/>
              </a:rPr>
              <a:t>Pancreas	2%</a:t>
            </a:r>
          </a:p>
          <a:p>
            <a:pPr marL="342900" indent="-342900">
              <a:lnSpc>
                <a:spcPct val="90000"/>
              </a:lnSpc>
              <a:spcBef>
                <a:spcPct val="25000"/>
              </a:spcBef>
              <a:spcAft>
                <a:spcPct val="25000"/>
              </a:spcAft>
              <a:tabLst>
                <a:tab pos="2457450" algn="r"/>
              </a:tabLst>
            </a:pPr>
            <a:r>
              <a:rPr lang="en-US" sz="1600">
                <a:latin typeface="Arial" pitchFamily="34" charset="0"/>
              </a:rPr>
              <a:t>All Other Sites	19%</a:t>
            </a:r>
            <a:endParaRPr lang="en-US" sz="1700">
              <a:latin typeface="Arial" pitchFamily="34" charset="0"/>
            </a:endParaRPr>
          </a:p>
          <a:p>
            <a:pPr marL="342900" indent="-342900" eaLnBrk="1" hangingPunct="1">
              <a:lnSpc>
                <a:spcPct val="90000"/>
              </a:lnSpc>
              <a:spcBef>
                <a:spcPct val="25000"/>
              </a:spcBef>
              <a:spcAft>
                <a:spcPct val="25000"/>
              </a:spcAft>
              <a:tabLst>
                <a:tab pos="2457450" algn="r"/>
              </a:tabLst>
            </a:pPr>
            <a:endParaRPr lang="en-US" sz="1700">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C2C1E3A-2B36-43C1-A484-9748B58284DC}" type="slidenum">
              <a:rPr lang="en-US"/>
              <a:pPr/>
              <a:t>19</a:t>
            </a:fld>
            <a:endParaRPr lang="en-US"/>
          </a:p>
        </p:txBody>
      </p:sp>
      <p:sp>
        <p:nvSpPr>
          <p:cNvPr id="100354" name="Rectangle 2"/>
          <p:cNvSpPr>
            <a:spLocks noGrp="1" noChangeArrowheads="1"/>
          </p:cNvSpPr>
          <p:nvPr>
            <p:ph type="title"/>
          </p:nvPr>
        </p:nvSpPr>
        <p:spPr>
          <a:xfrm>
            <a:off x="685800" y="609600"/>
            <a:ext cx="7772400" cy="533400"/>
          </a:xfrm>
          <a:noFill/>
          <a:ln/>
        </p:spPr>
        <p:txBody>
          <a:bodyPr lIns="0" tIns="0" rIns="0" bIns="0" anchor="b"/>
          <a:lstStyle/>
          <a:p>
            <a:r>
              <a:rPr lang="en-US" altLang="en-US" sz="3700"/>
              <a:t>Lifetime Probability of Cancer, Men </a:t>
            </a:r>
          </a:p>
        </p:txBody>
      </p:sp>
      <p:sp>
        <p:nvSpPr>
          <p:cNvPr id="100355" name="Text Box 3"/>
          <p:cNvSpPr txBox="1">
            <a:spLocks noChangeArrowheads="1"/>
          </p:cNvSpPr>
          <p:nvPr/>
        </p:nvSpPr>
        <p:spPr bwMode="auto">
          <a:xfrm>
            <a:off x="1174750" y="6416675"/>
            <a:ext cx="8578850" cy="593725"/>
          </a:xfrm>
          <a:prstGeom prst="rect">
            <a:avLst/>
          </a:prstGeom>
          <a:noFill/>
          <a:ln w="9525">
            <a:noFill/>
            <a:miter lim="800000"/>
            <a:headEnd/>
            <a:tailEnd/>
          </a:ln>
          <a:effectLst/>
        </p:spPr>
        <p:txBody>
          <a:bodyPr>
            <a:spAutoFit/>
          </a:bodyPr>
          <a:lstStyle/>
          <a:p>
            <a:r>
              <a:rPr lang="en-US" sz="1100" b="1">
                <a:latin typeface="Arial" pitchFamily="34" charset="0"/>
              </a:rPr>
              <a:t>Source: Surveillance, Epidemiology, and End Results Program, 1973-1999, Division of Cancer Control and</a:t>
            </a:r>
          </a:p>
          <a:p>
            <a:r>
              <a:rPr lang="en-US" sz="1100" b="1">
                <a:latin typeface="Arial" pitchFamily="34" charset="0"/>
              </a:rPr>
              <a:t>              Population Sciences, National Cancer Institute, 2002.</a:t>
            </a:r>
          </a:p>
          <a:p>
            <a:pPr>
              <a:lnSpc>
                <a:spcPct val="90000"/>
              </a:lnSpc>
            </a:pPr>
            <a:endParaRPr lang="en-US" sz="1200" b="1">
              <a:latin typeface="Arial" pitchFamily="34" charset="0"/>
            </a:endParaRPr>
          </a:p>
        </p:txBody>
      </p:sp>
      <p:sp>
        <p:nvSpPr>
          <p:cNvPr id="100356" name="Text Box 4"/>
          <p:cNvSpPr txBox="1">
            <a:spLocks noChangeArrowheads="1"/>
          </p:cNvSpPr>
          <p:nvPr/>
        </p:nvSpPr>
        <p:spPr bwMode="auto">
          <a:xfrm>
            <a:off x="2209800" y="1066800"/>
            <a:ext cx="1038225" cy="457200"/>
          </a:xfrm>
          <a:prstGeom prst="rect">
            <a:avLst/>
          </a:prstGeom>
          <a:noFill/>
          <a:ln w="9525">
            <a:noFill/>
            <a:miter lim="800000"/>
            <a:headEnd/>
            <a:tailEnd/>
          </a:ln>
          <a:effectLst/>
        </p:spPr>
        <p:txBody>
          <a:bodyPr>
            <a:spAutoFit/>
          </a:bodyPr>
          <a:lstStyle/>
          <a:p>
            <a:pPr eaLnBrk="1" hangingPunct="1">
              <a:spcBef>
                <a:spcPct val="50000"/>
              </a:spcBef>
            </a:pPr>
            <a:r>
              <a:rPr lang="en-US" b="1">
                <a:latin typeface="FrutigerBold" pitchFamily="2" charset="0"/>
              </a:rPr>
              <a:t>Site</a:t>
            </a:r>
          </a:p>
        </p:txBody>
      </p:sp>
      <p:sp>
        <p:nvSpPr>
          <p:cNvPr id="100357" name="Text Box 5"/>
          <p:cNvSpPr txBox="1">
            <a:spLocks noChangeArrowheads="1"/>
          </p:cNvSpPr>
          <p:nvPr/>
        </p:nvSpPr>
        <p:spPr bwMode="auto">
          <a:xfrm>
            <a:off x="5867400" y="1066800"/>
            <a:ext cx="1981200" cy="457200"/>
          </a:xfrm>
          <a:prstGeom prst="rect">
            <a:avLst/>
          </a:prstGeom>
          <a:noFill/>
          <a:ln w="9525">
            <a:noFill/>
            <a:miter lim="800000"/>
            <a:headEnd/>
            <a:tailEnd/>
          </a:ln>
          <a:effectLst/>
        </p:spPr>
        <p:txBody>
          <a:bodyPr>
            <a:spAutoFit/>
          </a:bodyPr>
          <a:lstStyle/>
          <a:p>
            <a:pPr eaLnBrk="1" hangingPunct="1">
              <a:spcBef>
                <a:spcPct val="50000"/>
              </a:spcBef>
            </a:pPr>
            <a:r>
              <a:rPr lang="en-US" b="1">
                <a:latin typeface="FrutigerBold" pitchFamily="2" charset="0"/>
              </a:rPr>
              <a:t>Risk</a:t>
            </a:r>
          </a:p>
        </p:txBody>
      </p:sp>
      <p:sp>
        <p:nvSpPr>
          <p:cNvPr id="100358" name="Text Box 6"/>
          <p:cNvSpPr txBox="1">
            <a:spLocks noChangeArrowheads="1"/>
          </p:cNvSpPr>
          <p:nvPr/>
        </p:nvSpPr>
        <p:spPr bwMode="auto">
          <a:xfrm>
            <a:off x="2209800" y="1511300"/>
            <a:ext cx="6705600" cy="4508500"/>
          </a:xfrm>
          <a:prstGeom prst="rect">
            <a:avLst/>
          </a:prstGeom>
          <a:noFill/>
          <a:ln w="9525">
            <a:noFill/>
            <a:miter lim="800000"/>
            <a:headEnd/>
            <a:tailEnd/>
          </a:ln>
          <a:effectLst/>
        </p:spPr>
        <p:txBody>
          <a:bodyPr>
            <a:spAutoFit/>
          </a:bodyPr>
          <a:lstStyle/>
          <a:p>
            <a:pPr eaLnBrk="1" hangingPunct="1">
              <a:spcBef>
                <a:spcPct val="50000"/>
              </a:spcBef>
            </a:pPr>
            <a:r>
              <a:rPr lang="en-US" sz="2000">
                <a:latin typeface="Arial" pitchFamily="34" charset="0"/>
                <a:cs typeface="Arial" pitchFamily="34" charset="0"/>
              </a:rPr>
              <a:t>All sites				  1 in 2</a:t>
            </a:r>
            <a:endParaRPr lang="en-US" sz="2000" b="1">
              <a:latin typeface="KeplerRegular" pitchFamily="2" charset="0"/>
              <a:cs typeface="Times New Roman" pitchFamily="18" charset="0"/>
            </a:endParaRPr>
          </a:p>
          <a:p>
            <a:pPr eaLnBrk="1" hangingPunct="1">
              <a:lnSpc>
                <a:spcPct val="115000"/>
              </a:lnSpc>
              <a:spcBef>
                <a:spcPct val="20000"/>
              </a:spcBef>
            </a:pPr>
            <a:r>
              <a:rPr lang="en-US" sz="2000">
                <a:latin typeface="Arial" pitchFamily="34" charset="0"/>
                <a:cs typeface="Arial" pitchFamily="34" charset="0"/>
              </a:rPr>
              <a:t>Prostate			  1 in 6</a:t>
            </a:r>
          </a:p>
          <a:p>
            <a:pPr eaLnBrk="1" hangingPunct="1">
              <a:lnSpc>
                <a:spcPct val="115000"/>
              </a:lnSpc>
              <a:spcBef>
                <a:spcPct val="20000"/>
              </a:spcBef>
            </a:pPr>
            <a:r>
              <a:rPr lang="en-US" sz="2000">
                <a:latin typeface="Arial" pitchFamily="34" charset="0"/>
                <a:cs typeface="Arial" pitchFamily="34" charset="0"/>
              </a:rPr>
              <a:t>Lung &amp; bronchus		1 in 13</a:t>
            </a:r>
          </a:p>
          <a:p>
            <a:pPr eaLnBrk="1" hangingPunct="1">
              <a:lnSpc>
                <a:spcPct val="115000"/>
              </a:lnSpc>
              <a:spcBef>
                <a:spcPct val="20000"/>
              </a:spcBef>
            </a:pPr>
            <a:r>
              <a:rPr lang="en-US" sz="2000">
                <a:latin typeface="Arial" pitchFamily="34" charset="0"/>
                <a:cs typeface="Arial" pitchFamily="34" charset="0"/>
              </a:rPr>
              <a:t>Colon &amp; rectum			1 in 17</a:t>
            </a:r>
          </a:p>
          <a:p>
            <a:pPr eaLnBrk="1" hangingPunct="1">
              <a:lnSpc>
                <a:spcPct val="115000"/>
              </a:lnSpc>
              <a:spcBef>
                <a:spcPct val="20000"/>
              </a:spcBef>
            </a:pPr>
            <a:r>
              <a:rPr lang="en-US" sz="2000">
                <a:latin typeface="Arial" pitchFamily="34" charset="0"/>
                <a:cs typeface="Arial" pitchFamily="34" charset="0"/>
              </a:rPr>
              <a:t>Urinary bladder			1 in 29</a:t>
            </a:r>
          </a:p>
          <a:p>
            <a:pPr eaLnBrk="1" hangingPunct="1">
              <a:lnSpc>
                <a:spcPct val="115000"/>
              </a:lnSpc>
              <a:spcBef>
                <a:spcPct val="20000"/>
              </a:spcBef>
            </a:pPr>
            <a:r>
              <a:rPr lang="en-US" sz="2000">
                <a:latin typeface="Arial" pitchFamily="34" charset="0"/>
                <a:cs typeface="Arial" pitchFamily="34" charset="0"/>
              </a:rPr>
              <a:t>Non-Hodgkin lymphoma		1 in 47</a:t>
            </a:r>
          </a:p>
          <a:p>
            <a:pPr eaLnBrk="1" hangingPunct="1">
              <a:lnSpc>
                <a:spcPct val="115000"/>
              </a:lnSpc>
              <a:spcBef>
                <a:spcPct val="20000"/>
              </a:spcBef>
            </a:pPr>
            <a:r>
              <a:rPr lang="en-US" sz="2000">
                <a:latin typeface="Arial" pitchFamily="34" charset="0"/>
                <a:cs typeface="Arial" pitchFamily="34" charset="0"/>
              </a:rPr>
              <a:t>Melanoma			1 in 57</a:t>
            </a:r>
          </a:p>
          <a:p>
            <a:pPr eaLnBrk="1" hangingPunct="1">
              <a:lnSpc>
                <a:spcPct val="115000"/>
              </a:lnSpc>
              <a:spcBef>
                <a:spcPct val="20000"/>
              </a:spcBef>
            </a:pPr>
            <a:r>
              <a:rPr lang="en-US" sz="2000">
                <a:latin typeface="Arial" pitchFamily="34" charset="0"/>
              </a:rPr>
              <a:t>Leukemia			1 in 69</a:t>
            </a:r>
          </a:p>
          <a:p>
            <a:pPr eaLnBrk="1" hangingPunct="1">
              <a:lnSpc>
                <a:spcPct val="115000"/>
              </a:lnSpc>
              <a:spcBef>
                <a:spcPct val="20000"/>
              </a:spcBef>
            </a:pPr>
            <a:r>
              <a:rPr lang="en-US" sz="2000">
                <a:latin typeface="Arial" pitchFamily="34" charset="0"/>
                <a:cs typeface="Arial" pitchFamily="34" charset="0"/>
              </a:rPr>
              <a:t>Oral cavity			1 in 71</a:t>
            </a:r>
          </a:p>
          <a:p>
            <a:pPr eaLnBrk="1" hangingPunct="1">
              <a:lnSpc>
                <a:spcPct val="115000"/>
              </a:lnSpc>
              <a:spcBef>
                <a:spcPct val="20000"/>
              </a:spcBef>
            </a:pPr>
            <a:r>
              <a:rPr lang="en-US" sz="2000">
                <a:latin typeface="Arial" pitchFamily="34" charset="0"/>
                <a:cs typeface="Arial" pitchFamily="34" charset="0"/>
              </a:rPr>
              <a:t>Kidney				1 in 72</a:t>
            </a:r>
          </a:p>
          <a:p>
            <a:pPr eaLnBrk="1" hangingPunct="1">
              <a:lnSpc>
                <a:spcPct val="115000"/>
              </a:lnSpc>
              <a:spcBef>
                <a:spcPct val="20000"/>
              </a:spcBef>
            </a:pPr>
            <a:r>
              <a:rPr lang="en-US" sz="2000">
                <a:latin typeface="Arial" pitchFamily="34" charset="0"/>
                <a:cs typeface="Times New Roman" pitchFamily="18" charset="0"/>
              </a:rPr>
              <a:t>Stomach			1 in 79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
          <p:cNvSpPr>
            <a:spLocks noGrp="1"/>
          </p:cNvSpPr>
          <p:nvPr>
            <p:ph type="sldNum" sz="quarter" idx="12"/>
          </p:nvPr>
        </p:nvSpPr>
        <p:spPr/>
        <p:txBody>
          <a:bodyPr/>
          <a:lstStyle/>
          <a:p>
            <a:fld id="{A7DBFF3B-A306-45E4-A7EE-5D3AB9488E98}" type="slidenum">
              <a:rPr lang="en-US"/>
              <a:pPr/>
              <a:t>2</a:t>
            </a:fld>
            <a:endParaRPr lang="en-US"/>
          </a:p>
        </p:txBody>
      </p:sp>
      <p:sp>
        <p:nvSpPr>
          <p:cNvPr id="168962" name="Text Box 2"/>
          <p:cNvSpPr txBox="1">
            <a:spLocks noChangeArrowheads="1"/>
          </p:cNvSpPr>
          <p:nvPr/>
        </p:nvSpPr>
        <p:spPr bwMode="auto">
          <a:xfrm>
            <a:off x="838200" y="60325"/>
            <a:ext cx="6096000" cy="519113"/>
          </a:xfrm>
          <a:prstGeom prst="rect">
            <a:avLst/>
          </a:prstGeom>
          <a:noFill/>
          <a:ln w="9525">
            <a:noFill/>
            <a:miter lim="800000"/>
            <a:headEnd/>
            <a:tailEnd/>
          </a:ln>
          <a:effectLst/>
        </p:spPr>
        <p:txBody>
          <a:bodyPr>
            <a:spAutoFit/>
          </a:bodyPr>
          <a:lstStyle/>
          <a:p>
            <a:pPr>
              <a:spcBef>
                <a:spcPct val="50000"/>
              </a:spcBef>
            </a:pPr>
            <a:endParaRPr lang="en-US" sz="2800" b="1"/>
          </a:p>
        </p:txBody>
      </p:sp>
      <p:graphicFrame>
        <p:nvGraphicFramePr>
          <p:cNvPr id="168963" name="Group 3"/>
          <p:cNvGraphicFramePr>
            <a:graphicFrameLocks noGrp="1"/>
          </p:cNvGraphicFramePr>
          <p:nvPr>
            <p:ph idx="1"/>
          </p:nvPr>
        </p:nvGraphicFramePr>
        <p:xfrm>
          <a:off x="685800" y="1524000"/>
          <a:ext cx="7772400" cy="5029200"/>
        </p:xfrm>
        <a:graphic>
          <a:graphicData uri="http://schemas.openxmlformats.org/drawingml/2006/table">
            <a:tbl>
              <a:tblPr/>
              <a:tblGrid>
                <a:gridCol w="5249863"/>
                <a:gridCol w="1662112"/>
                <a:gridCol w="860425"/>
              </a:tblGrid>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Diseases of heart</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685,089</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28.0%</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Malignant </a:t>
                      </a:r>
                      <a:r>
                        <a:rPr kumimoji="0" lang="en-US" sz="1600" b="1" i="0" u="none" strike="noStrike" cap="none" normalizeH="0" baseline="0" smtClean="0">
                          <a:ln>
                            <a:noFill/>
                          </a:ln>
                          <a:solidFill>
                            <a:schemeClr val="tx1"/>
                          </a:solidFill>
                          <a:effectLst/>
                          <a:latin typeface="Arial" pitchFamily="34" charset="0"/>
                          <a:cs typeface="Arial" pitchFamily="34" charset="0"/>
                          <a:hlinkClick r:id="" action="ppaction://noaction"/>
                        </a:rPr>
                        <a:t>neoplasms</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556,902</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22.7%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Cerebrovascular diseases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157,689</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6.4%</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Chronic lower respiratory diseases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126,382</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5.2%</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Accidents (unintentional injuries)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109,277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4.5%</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Diabetes mellitus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74,219</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3.0%</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Influenza and pneumonia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65,163</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Alzheimer's disease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63,457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2.6%</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hlinkClick r:id="" action="ppaction://noaction"/>
                        </a:rPr>
                        <a:t>Nephritis</a:t>
                      </a:r>
                      <a:r>
                        <a:rPr kumimoji="0" lang="en-US" sz="1600" b="1" i="0" u="none" strike="noStrike" cap="none" normalizeH="0" baseline="0" smtClean="0">
                          <a:ln>
                            <a:noFill/>
                          </a:ln>
                          <a:solidFill>
                            <a:schemeClr val="tx1"/>
                          </a:solidFill>
                          <a:effectLst/>
                          <a:latin typeface="Arial" pitchFamily="34" charset="0"/>
                          <a:cs typeface="Arial" pitchFamily="34" charset="0"/>
                        </a:rPr>
                        <a:t>, nephrotic syndrome and nephrosis</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42,453</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hlinkClick r:id="" action="ppaction://noaction"/>
                        </a:rPr>
                        <a:t>Septicemia</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34,069</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1.4%</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Intentional self-harm (suicide)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31,484</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1.3%</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Chronic liver disease and cirrhosis</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27,503</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1.1%</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hlinkClick r:id="" action="ppaction://noaction"/>
                        </a:rPr>
                        <a:t>hypertensive renal disease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21,940</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0.9%</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Parkinson's disease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17,997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0.7%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Assault (homicide) </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17,732</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cap="flat">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0.7%</a:t>
                      </a:r>
                      <a:endParaRPr kumimoji="0" lang="en-US" sz="1600" b="1"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cap="flat">
                      <a:noFill/>
                    </a:lnB>
                    <a:lnTlToBr>
                      <a:noFill/>
                    </a:lnTlToBr>
                    <a:lnBlToTr>
                      <a:noFill/>
                    </a:lnBlToTr>
                    <a:solidFill>
                      <a:schemeClr val="accent1"/>
                    </a:solidFill>
                  </a:tcPr>
                </a:tc>
              </a:tr>
            </a:tbl>
          </a:graphicData>
        </a:graphic>
      </p:graphicFrame>
      <p:sp>
        <p:nvSpPr>
          <p:cNvPr id="169013" name="Rectangle 53"/>
          <p:cNvSpPr>
            <a:spLocks noGrp="1" noChangeArrowheads="1"/>
          </p:cNvSpPr>
          <p:nvPr>
            <p:ph type="title"/>
          </p:nvPr>
        </p:nvSpPr>
        <p:spPr>
          <a:xfrm>
            <a:off x="685800" y="533400"/>
            <a:ext cx="7772400" cy="1143000"/>
          </a:xfrm>
        </p:spPr>
        <p:txBody>
          <a:bodyPr/>
          <a:lstStyle/>
          <a:p>
            <a:r>
              <a:rPr lang="en-US"/>
              <a:t>Causes of death (U.S. 2003)  </a:t>
            </a:r>
            <a:br>
              <a:rPr lang="en-US"/>
            </a:br>
            <a:r>
              <a:rPr lang="en-US" sz="2000"/>
              <a:t>total all causes 2,448,288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F4296AF-68EE-4558-A56F-79A9A6D26442}" type="slidenum">
              <a:rPr lang="en-US"/>
              <a:pPr/>
              <a:t>20</a:t>
            </a:fld>
            <a:endParaRPr lang="en-US"/>
          </a:p>
        </p:txBody>
      </p:sp>
      <p:sp>
        <p:nvSpPr>
          <p:cNvPr id="101378" name="Rectangle 2"/>
          <p:cNvSpPr>
            <a:spLocks noGrp="1" noChangeArrowheads="1"/>
          </p:cNvSpPr>
          <p:nvPr>
            <p:ph type="title"/>
          </p:nvPr>
        </p:nvSpPr>
        <p:spPr>
          <a:xfrm>
            <a:off x="685800" y="271463"/>
            <a:ext cx="8458200" cy="762000"/>
          </a:xfrm>
        </p:spPr>
        <p:txBody>
          <a:bodyPr/>
          <a:lstStyle/>
          <a:p>
            <a:r>
              <a:rPr lang="en-US" altLang="en-US" sz="3700"/>
              <a:t>Lifetime Probability of Cancer, Women</a:t>
            </a:r>
          </a:p>
        </p:txBody>
      </p:sp>
      <p:sp>
        <p:nvSpPr>
          <p:cNvPr id="101379" name="Text Box 3"/>
          <p:cNvSpPr txBox="1">
            <a:spLocks noChangeArrowheads="1"/>
          </p:cNvSpPr>
          <p:nvPr/>
        </p:nvSpPr>
        <p:spPr bwMode="auto">
          <a:xfrm>
            <a:off x="1187450" y="6340475"/>
            <a:ext cx="8718550" cy="593725"/>
          </a:xfrm>
          <a:prstGeom prst="rect">
            <a:avLst/>
          </a:prstGeom>
          <a:noFill/>
          <a:ln w="9525">
            <a:noFill/>
            <a:miter lim="800000"/>
            <a:headEnd/>
            <a:tailEnd/>
          </a:ln>
          <a:effectLst/>
        </p:spPr>
        <p:txBody>
          <a:bodyPr>
            <a:spAutoFit/>
          </a:bodyPr>
          <a:lstStyle/>
          <a:p>
            <a:r>
              <a:rPr lang="en-US" sz="1100" b="1">
                <a:latin typeface="Arial" pitchFamily="34" charset="0"/>
              </a:rPr>
              <a:t>Source: Surveillance, Epidemiology, and End Results Program, 1973-1999, Division of Cancer Control and</a:t>
            </a:r>
          </a:p>
          <a:p>
            <a:r>
              <a:rPr lang="en-US" sz="1100" b="1">
                <a:latin typeface="Arial" pitchFamily="34" charset="0"/>
              </a:rPr>
              <a:t>              Population Sciences, National Cancer Institute, 2002.</a:t>
            </a:r>
          </a:p>
          <a:p>
            <a:pPr>
              <a:lnSpc>
                <a:spcPct val="90000"/>
              </a:lnSpc>
            </a:pPr>
            <a:endParaRPr lang="en-US" sz="1200" b="1">
              <a:latin typeface="Arial" pitchFamily="34" charset="0"/>
            </a:endParaRPr>
          </a:p>
        </p:txBody>
      </p:sp>
      <p:sp>
        <p:nvSpPr>
          <p:cNvPr id="101380" name="Text Box 4"/>
          <p:cNvSpPr txBox="1">
            <a:spLocks noChangeArrowheads="1"/>
          </p:cNvSpPr>
          <p:nvPr/>
        </p:nvSpPr>
        <p:spPr bwMode="auto">
          <a:xfrm>
            <a:off x="2209800" y="1066800"/>
            <a:ext cx="1038225" cy="457200"/>
          </a:xfrm>
          <a:prstGeom prst="rect">
            <a:avLst/>
          </a:prstGeom>
          <a:noFill/>
          <a:ln w="9525">
            <a:noFill/>
            <a:miter lim="800000"/>
            <a:headEnd/>
            <a:tailEnd/>
          </a:ln>
          <a:effectLst/>
        </p:spPr>
        <p:txBody>
          <a:bodyPr>
            <a:spAutoFit/>
          </a:bodyPr>
          <a:lstStyle/>
          <a:p>
            <a:pPr eaLnBrk="1" hangingPunct="1">
              <a:spcBef>
                <a:spcPct val="50000"/>
              </a:spcBef>
            </a:pPr>
            <a:r>
              <a:rPr lang="en-US" b="1">
                <a:latin typeface="FrutigerBold" pitchFamily="2" charset="0"/>
              </a:rPr>
              <a:t>Site</a:t>
            </a:r>
          </a:p>
        </p:txBody>
      </p:sp>
      <p:sp>
        <p:nvSpPr>
          <p:cNvPr id="101381" name="Text Box 5"/>
          <p:cNvSpPr txBox="1">
            <a:spLocks noChangeArrowheads="1"/>
          </p:cNvSpPr>
          <p:nvPr/>
        </p:nvSpPr>
        <p:spPr bwMode="auto">
          <a:xfrm>
            <a:off x="5867400" y="1066800"/>
            <a:ext cx="1981200" cy="457200"/>
          </a:xfrm>
          <a:prstGeom prst="rect">
            <a:avLst/>
          </a:prstGeom>
          <a:noFill/>
          <a:ln w="9525">
            <a:noFill/>
            <a:miter lim="800000"/>
            <a:headEnd/>
            <a:tailEnd/>
          </a:ln>
          <a:effectLst/>
        </p:spPr>
        <p:txBody>
          <a:bodyPr>
            <a:spAutoFit/>
          </a:bodyPr>
          <a:lstStyle/>
          <a:p>
            <a:pPr eaLnBrk="1" hangingPunct="1">
              <a:spcBef>
                <a:spcPct val="50000"/>
              </a:spcBef>
            </a:pPr>
            <a:r>
              <a:rPr lang="en-US" b="1">
                <a:latin typeface="FrutigerBold" pitchFamily="2" charset="0"/>
              </a:rPr>
              <a:t>Risk</a:t>
            </a:r>
          </a:p>
        </p:txBody>
      </p:sp>
      <p:sp>
        <p:nvSpPr>
          <p:cNvPr id="101382" name="Text Box 6"/>
          <p:cNvSpPr txBox="1">
            <a:spLocks noChangeArrowheads="1"/>
          </p:cNvSpPr>
          <p:nvPr/>
        </p:nvSpPr>
        <p:spPr bwMode="auto">
          <a:xfrm>
            <a:off x="2209800" y="1511300"/>
            <a:ext cx="6705600" cy="4508500"/>
          </a:xfrm>
          <a:prstGeom prst="rect">
            <a:avLst/>
          </a:prstGeom>
          <a:noFill/>
          <a:ln w="9525">
            <a:noFill/>
            <a:miter lim="800000"/>
            <a:headEnd/>
            <a:tailEnd/>
          </a:ln>
          <a:effectLst/>
        </p:spPr>
        <p:txBody>
          <a:bodyPr>
            <a:spAutoFit/>
          </a:bodyPr>
          <a:lstStyle/>
          <a:p>
            <a:pPr eaLnBrk="1" hangingPunct="1">
              <a:spcBef>
                <a:spcPct val="50000"/>
              </a:spcBef>
            </a:pPr>
            <a:r>
              <a:rPr lang="en-US" sz="2000">
                <a:latin typeface="Arial" pitchFamily="34" charset="0"/>
                <a:cs typeface="Arial" pitchFamily="34" charset="0"/>
              </a:rPr>
              <a:t>All sites				    1 in 3</a:t>
            </a:r>
            <a:endParaRPr lang="en-US" sz="2000" b="1">
              <a:latin typeface="KeplerRegular" pitchFamily="2" charset="0"/>
              <a:cs typeface="Times New Roman" pitchFamily="18" charset="0"/>
            </a:endParaRPr>
          </a:p>
          <a:p>
            <a:pPr eaLnBrk="1" hangingPunct="1">
              <a:lnSpc>
                <a:spcPct val="115000"/>
              </a:lnSpc>
              <a:spcBef>
                <a:spcPct val="20000"/>
              </a:spcBef>
            </a:pPr>
            <a:r>
              <a:rPr lang="en-US" sz="2000">
                <a:latin typeface="Arial" pitchFamily="34" charset="0"/>
                <a:cs typeface="Arial" pitchFamily="34" charset="0"/>
              </a:rPr>
              <a:t>Breast				    1 in 8</a:t>
            </a:r>
          </a:p>
          <a:p>
            <a:pPr eaLnBrk="1" hangingPunct="1">
              <a:lnSpc>
                <a:spcPct val="115000"/>
              </a:lnSpc>
              <a:spcBef>
                <a:spcPct val="20000"/>
              </a:spcBef>
            </a:pPr>
            <a:r>
              <a:rPr lang="en-US" sz="2000">
                <a:latin typeface="Arial" pitchFamily="34" charset="0"/>
                <a:cs typeface="Arial" pitchFamily="34" charset="0"/>
              </a:rPr>
              <a:t>Lung &amp; bronchus		  1 in 17</a:t>
            </a:r>
          </a:p>
          <a:p>
            <a:pPr eaLnBrk="1" hangingPunct="1">
              <a:lnSpc>
                <a:spcPct val="115000"/>
              </a:lnSpc>
              <a:spcBef>
                <a:spcPct val="20000"/>
              </a:spcBef>
            </a:pPr>
            <a:r>
              <a:rPr lang="en-US" sz="2000">
                <a:latin typeface="Arial" pitchFamily="34" charset="0"/>
                <a:cs typeface="Arial" pitchFamily="34" charset="0"/>
              </a:rPr>
              <a:t>Colon &amp; rectum			  1 in 18</a:t>
            </a:r>
          </a:p>
          <a:p>
            <a:pPr eaLnBrk="1" hangingPunct="1">
              <a:lnSpc>
                <a:spcPct val="115000"/>
              </a:lnSpc>
              <a:spcBef>
                <a:spcPct val="20000"/>
              </a:spcBef>
            </a:pPr>
            <a:r>
              <a:rPr lang="en-US" sz="2000">
                <a:latin typeface="Arial" pitchFamily="34" charset="0"/>
                <a:cs typeface="Arial" pitchFamily="34" charset="0"/>
              </a:rPr>
              <a:t>Uterine corpus			  1 in 37</a:t>
            </a:r>
          </a:p>
          <a:p>
            <a:pPr eaLnBrk="1" hangingPunct="1">
              <a:lnSpc>
                <a:spcPct val="115000"/>
              </a:lnSpc>
              <a:spcBef>
                <a:spcPct val="20000"/>
              </a:spcBef>
            </a:pPr>
            <a:r>
              <a:rPr lang="en-US" sz="2000">
                <a:latin typeface="Arial" pitchFamily="34" charset="0"/>
                <a:cs typeface="Arial" pitchFamily="34" charset="0"/>
              </a:rPr>
              <a:t>Non-Hodgkin lymphoma		  1 in 56</a:t>
            </a:r>
          </a:p>
          <a:p>
            <a:pPr eaLnBrk="1" hangingPunct="1">
              <a:lnSpc>
                <a:spcPct val="115000"/>
              </a:lnSpc>
              <a:spcBef>
                <a:spcPct val="20000"/>
              </a:spcBef>
            </a:pPr>
            <a:r>
              <a:rPr lang="en-US" sz="2000">
                <a:latin typeface="Arial" pitchFamily="34" charset="0"/>
                <a:cs typeface="Arial" pitchFamily="34" charset="0"/>
              </a:rPr>
              <a:t>Ovary				  1 in 58</a:t>
            </a:r>
          </a:p>
          <a:p>
            <a:pPr eaLnBrk="1" hangingPunct="1">
              <a:lnSpc>
                <a:spcPct val="115000"/>
              </a:lnSpc>
              <a:spcBef>
                <a:spcPct val="20000"/>
              </a:spcBef>
            </a:pPr>
            <a:r>
              <a:rPr lang="en-US" sz="2000">
                <a:latin typeface="Arial" pitchFamily="34" charset="0"/>
                <a:cs typeface="Arial" pitchFamily="34" charset="0"/>
              </a:rPr>
              <a:t>Pancreas			  1 in 80</a:t>
            </a:r>
          </a:p>
          <a:p>
            <a:pPr eaLnBrk="1" hangingPunct="1">
              <a:lnSpc>
                <a:spcPct val="115000"/>
              </a:lnSpc>
              <a:spcBef>
                <a:spcPct val="20000"/>
              </a:spcBef>
            </a:pPr>
            <a:r>
              <a:rPr lang="en-US" sz="2000">
                <a:latin typeface="Arial" pitchFamily="34" charset="0"/>
                <a:cs typeface="Arial" pitchFamily="34" charset="0"/>
              </a:rPr>
              <a:t>Melanoma 			  1 in 81</a:t>
            </a:r>
          </a:p>
          <a:p>
            <a:pPr eaLnBrk="1" hangingPunct="1">
              <a:lnSpc>
                <a:spcPct val="115000"/>
              </a:lnSpc>
              <a:spcBef>
                <a:spcPct val="20000"/>
              </a:spcBef>
            </a:pPr>
            <a:r>
              <a:rPr lang="en-US" sz="2000">
                <a:latin typeface="Arial" pitchFamily="34" charset="0"/>
                <a:cs typeface="Arial" pitchFamily="34" charset="0"/>
              </a:rPr>
              <a:t>Urinary bladder			  1 in 88</a:t>
            </a:r>
          </a:p>
          <a:p>
            <a:pPr eaLnBrk="1" hangingPunct="1">
              <a:lnSpc>
                <a:spcPct val="115000"/>
              </a:lnSpc>
              <a:spcBef>
                <a:spcPct val="20000"/>
              </a:spcBef>
            </a:pPr>
            <a:r>
              <a:rPr lang="en-US" sz="2000">
                <a:latin typeface="Arial" pitchFamily="34" charset="0"/>
                <a:cs typeface="Times New Roman" pitchFamily="18" charset="0"/>
              </a:rPr>
              <a:t>Uterine cervix			1 in 123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F384D457-CE88-4DC9-8B8E-0A89AD38E102}" type="slidenum">
              <a:rPr lang="en-US"/>
              <a:pPr/>
              <a:t>21</a:t>
            </a:fld>
            <a:endParaRPr lang="en-US"/>
          </a:p>
        </p:txBody>
      </p:sp>
      <p:sp>
        <p:nvSpPr>
          <p:cNvPr id="102402" name="Rectangle 2"/>
          <p:cNvSpPr>
            <a:spLocks noGrp="1" noChangeArrowheads="1"/>
          </p:cNvSpPr>
          <p:nvPr>
            <p:ph type="title"/>
          </p:nvPr>
        </p:nvSpPr>
        <p:spPr>
          <a:xfrm>
            <a:off x="1676400" y="228600"/>
            <a:ext cx="6781800" cy="762000"/>
          </a:xfrm>
        </p:spPr>
        <p:txBody>
          <a:bodyPr/>
          <a:lstStyle/>
          <a:p>
            <a:r>
              <a:rPr lang="en-US" altLang="en-US" sz="3700"/>
              <a:t>Relative Survival by Cancer Site</a:t>
            </a:r>
          </a:p>
        </p:txBody>
      </p:sp>
      <p:sp>
        <p:nvSpPr>
          <p:cNvPr id="102403" name="Text Box 3"/>
          <p:cNvSpPr txBox="1">
            <a:spLocks noChangeArrowheads="1"/>
          </p:cNvSpPr>
          <p:nvPr/>
        </p:nvSpPr>
        <p:spPr bwMode="auto">
          <a:xfrm>
            <a:off x="1295400" y="1511300"/>
            <a:ext cx="7848600" cy="1339850"/>
          </a:xfrm>
          <a:prstGeom prst="rect">
            <a:avLst/>
          </a:prstGeom>
          <a:noFill/>
          <a:ln w="9525">
            <a:noFill/>
            <a:miter lim="800000"/>
            <a:headEnd/>
            <a:tailEnd/>
          </a:ln>
          <a:effectLst/>
        </p:spPr>
        <p:txBody>
          <a:bodyPr>
            <a:spAutoFit/>
          </a:bodyPr>
          <a:lstStyle/>
          <a:p>
            <a:pPr>
              <a:lnSpc>
                <a:spcPct val="120000"/>
              </a:lnSpc>
              <a:spcBef>
                <a:spcPct val="20000"/>
              </a:spcBef>
            </a:pPr>
            <a:r>
              <a:rPr lang="en-US" sz="2000" b="1">
                <a:latin typeface="Arial" pitchFamily="34" charset="0"/>
                <a:cs typeface="Arial" pitchFamily="34" charset="0"/>
              </a:rPr>
              <a:t> </a:t>
            </a:r>
            <a:endParaRPr lang="en-US" sz="2000" b="1">
              <a:latin typeface="Arial" pitchFamily="34" charset="0"/>
              <a:cs typeface="Times New Roman" pitchFamily="18" charset="0"/>
            </a:endParaRPr>
          </a:p>
          <a:p>
            <a:pPr>
              <a:lnSpc>
                <a:spcPct val="120000"/>
              </a:lnSpc>
              <a:spcBef>
                <a:spcPct val="20000"/>
              </a:spcBef>
            </a:pPr>
            <a:r>
              <a:rPr lang="en-US" sz="2000" b="1">
                <a:latin typeface="Arial" pitchFamily="34" charset="0"/>
                <a:cs typeface="Times New Roman" pitchFamily="18" charset="0"/>
              </a:rPr>
              <a:t> </a:t>
            </a:r>
          </a:p>
          <a:p>
            <a:pPr>
              <a:spcBef>
                <a:spcPct val="50000"/>
              </a:spcBef>
            </a:pPr>
            <a:r>
              <a:rPr lang="en-US" sz="2000" b="1">
                <a:latin typeface="Arial" pitchFamily="34" charset="0"/>
                <a:cs typeface="Times New Roman" pitchFamily="18" charset="0"/>
              </a:rPr>
              <a:t> </a:t>
            </a:r>
          </a:p>
        </p:txBody>
      </p:sp>
      <p:sp>
        <p:nvSpPr>
          <p:cNvPr id="102404" name="Text Box 4"/>
          <p:cNvSpPr txBox="1">
            <a:spLocks noChangeArrowheads="1"/>
          </p:cNvSpPr>
          <p:nvPr/>
        </p:nvSpPr>
        <p:spPr bwMode="auto">
          <a:xfrm>
            <a:off x="1524000" y="1143000"/>
            <a:ext cx="1447800" cy="366713"/>
          </a:xfrm>
          <a:prstGeom prst="rect">
            <a:avLst/>
          </a:prstGeom>
          <a:noFill/>
          <a:ln w="9525">
            <a:noFill/>
            <a:miter lim="800000"/>
            <a:headEnd/>
            <a:tailEnd/>
          </a:ln>
          <a:effectLst/>
        </p:spPr>
        <p:txBody>
          <a:bodyPr>
            <a:spAutoFit/>
          </a:bodyPr>
          <a:lstStyle/>
          <a:p>
            <a:pPr eaLnBrk="1" hangingPunct="1">
              <a:spcBef>
                <a:spcPct val="50000"/>
              </a:spcBef>
            </a:pPr>
            <a:r>
              <a:rPr lang="en-US" sz="1800" b="1">
                <a:latin typeface="FrutigerBold" pitchFamily="2" charset="0"/>
              </a:rPr>
              <a:t>Site</a:t>
            </a:r>
          </a:p>
        </p:txBody>
      </p:sp>
      <p:sp>
        <p:nvSpPr>
          <p:cNvPr id="102405" name="Text Box 5"/>
          <p:cNvSpPr txBox="1">
            <a:spLocks noChangeArrowheads="1"/>
          </p:cNvSpPr>
          <p:nvPr/>
        </p:nvSpPr>
        <p:spPr bwMode="auto">
          <a:xfrm>
            <a:off x="4876800" y="1143000"/>
            <a:ext cx="1447800" cy="366713"/>
          </a:xfrm>
          <a:prstGeom prst="rect">
            <a:avLst/>
          </a:prstGeom>
          <a:noFill/>
          <a:ln w="9525">
            <a:noFill/>
            <a:miter lim="800000"/>
            <a:headEnd/>
            <a:tailEnd/>
          </a:ln>
          <a:effectLst/>
        </p:spPr>
        <p:txBody>
          <a:bodyPr>
            <a:spAutoFit/>
          </a:bodyPr>
          <a:lstStyle/>
          <a:p>
            <a:pPr eaLnBrk="1" hangingPunct="1">
              <a:spcBef>
                <a:spcPct val="50000"/>
              </a:spcBef>
            </a:pPr>
            <a:r>
              <a:rPr lang="en-US" sz="1800" b="1">
                <a:latin typeface="FrutigerBold" pitchFamily="2" charset="0"/>
              </a:rPr>
              <a:t>1974-1976</a:t>
            </a:r>
          </a:p>
        </p:txBody>
      </p:sp>
      <p:sp>
        <p:nvSpPr>
          <p:cNvPr id="102406" name="Text Box 6"/>
          <p:cNvSpPr txBox="1">
            <a:spLocks noChangeArrowheads="1"/>
          </p:cNvSpPr>
          <p:nvPr/>
        </p:nvSpPr>
        <p:spPr bwMode="auto">
          <a:xfrm>
            <a:off x="6324600" y="1127125"/>
            <a:ext cx="1447800" cy="366713"/>
          </a:xfrm>
          <a:prstGeom prst="rect">
            <a:avLst/>
          </a:prstGeom>
          <a:noFill/>
          <a:ln w="9525">
            <a:noFill/>
            <a:miter lim="800000"/>
            <a:headEnd/>
            <a:tailEnd/>
          </a:ln>
          <a:effectLst/>
        </p:spPr>
        <p:txBody>
          <a:bodyPr>
            <a:spAutoFit/>
          </a:bodyPr>
          <a:lstStyle/>
          <a:p>
            <a:pPr eaLnBrk="1" hangingPunct="1">
              <a:spcBef>
                <a:spcPct val="50000"/>
              </a:spcBef>
            </a:pPr>
            <a:r>
              <a:rPr lang="en-US" sz="1800" b="1">
                <a:latin typeface="FrutigerBold" pitchFamily="2" charset="0"/>
              </a:rPr>
              <a:t>1983-1985</a:t>
            </a:r>
          </a:p>
        </p:txBody>
      </p:sp>
      <p:sp>
        <p:nvSpPr>
          <p:cNvPr id="102407" name="Text Box 7"/>
          <p:cNvSpPr txBox="1">
            <a:spLocks noChangeArrowheads="1"/>
          </p:cNvSpPr>
          <p:nvPr/>
        </p:nvSpPr>
        <p:spPr bwMode="auto">
          <a:xfrm>
            <a:off x="7848600" y="1128713"/>
            <a:ext cx="1600200" cy="366712"/>
          </a:xfrm>
          <a:prstGeom prst="rect">
            <a:avLst/>
          </a:prstGeom>
          <a:noFill/>
          <a:ln w="9525">
            <a:noFill/>
            <a:miter lim="800000"/>
            <a:headEnd/>
            <a:tailEnd/>
          </a:ln>
          <a:effectLst/>
        </p:spPr>
        <p:txBody>
          <a:bodyPr>
            <a:spAutoFit/>
          </a:bodyPr>
          <a:lstStyle/>
          <a:p>
            <a:pPr eaLnBrk="1" hangingPunct="1">
              <a:spcBef>
                <a:spcPct val="50000"/>
              </a:spcBef>
            </a:pPr>
            <a:r>
              <a:rPr lang="en-US" sz="1800" b="1">
                <a:latin typeface="FrutigerBold" pitchFamily="2" charset="0"/>
              </a:rPr>
              <a:t>1992-1998</a:t>
            </a:r>
          </a:p>
        </p:txBody>
      </p:sp>
      <p:sp>
        <p:nvSpPr>
          <p:cNvPr id="102408" name="Rectangle 8"/>
          <p:cNvSpPr>
            <a:spLocks noGrp="1" noChangeArrowheads="1"/>
          </p:cNvSpPr>
          <p:nvPr>
            <p:ph type="body" idx="1"/>
          </p:nvPr>
        </p:nvSpPr>
        <p:spPr>
          <a:xfrm>
            <a:off x="1600200" y="1543050"/>
            <a:ext cx="7162800" cy="3790950"/>
          </a:xfrm>
          <a:noFill/>
          <a:ln/>
        </p:spPr>
        <p:txBody>
          <a:bodyPr/>
          <a:lstStyle/>
          <a:p>
            <a:pPr>
              <a:lnSpc>
                <a:spcPct val="90000"/>
              </a:lnSpc>
              <a:spcBef>
                <a:spcPct val="50000"/>
              </a:spcBef>
              <a:tabLst>
                <a:tab pos="4057650" algn="r"/>
                <a:tab pos="5543550" algn="r"/>
                <a:tab pos="7029450" algn="r"/>
              </a:tabLst>
            </a:pPr>
            <a:r>
              <a:rPr lang="en-US" sz="2100"/>
              <a:t>All sites	50	52	62</a:t>
            </a:r>
          </a:p>
          <a:p>
            <a:pPr>
              <a:lnSpc>
                <a:spcPct val="90000"/>
              </a:lnSpc>
              <a:spcBef>
                <a:spcPct val="50000"/>
              </a:spcBef>
              <a:tabLst>
                <a:tab pos="4057650" algn="r"/>
                <a:tab pos="5543550" algn="r"/>
                <a:tab pos="7029450" algn="r"/>
              </a:tabLst>
            </a:pPr>
            <a:r>
              <a:rPr lang="en-US" sz="2100"/>
              <a:t>Breast (female)	75	78	86</a:t>
            </a:r>
          </a:p>
          <a:p>
            <a:pPr>
              <a:lnSpc>
                <a:spcPct val="90000"/>
              </a:lnSpc>
              <a:spcBef>
                <a:spcPct val="50000"/>
              </a:spcBef>
              <a:tabLst>
                <a:tab pos="4057650" algn="r"/>
                <a:tab pos="5543550" algn="r"/>
                <a:tab pos="7029450" algn="r"/>
              </a:tabLst>
            </a:pPr>
            <a:r>
              <a:rPr lang="en-US" sz="2100"/>
              <a:t>Colon &amp; rectum	50	57	62</a:t>
            </a:r>
          </a:p>
          <a:p>
            <a:pPr>
              <a:lnSpc>
                <a:spcPct val="90000"/>
              </a:lnSpc>
              <a:spcBef>
                <a:spcPct val="50000"/>
              </a:spcBef>
              <a:tabLst>
                <a:tab pos="4057650" algn="r"/>
                <a:tab pos="5543550" algn="r"/>
                <a:tab pos="7029450" algn="r"/>
              </a:tabLst>
            </a:pPr>
            <a:r>
              <a:rPr lang="en-US" sz="2100"/>
              <a:t>Leukemia	34	41	46</a:t>
            </a:r>
          </a:p>
          <a:p>
            <a:pPr>
              <a:lnSpc>
                <a:spcPct val="90000"/>
              </a:lnSpc>
              <a:spcBef>
                <a:spcPct val="50000"/>
              </a:spcBef>
              <a:tabLst>
                <a:tab pos="4057650" algn="r"/>
                <a:tab pos="5543550" algn="r"/>
                <a:tab pos="7029450" algn="r"/>
              </a:tabLst>
            </a:pPr>
            <a:r>
              <a:rPr lang="en-US" sz="2100"/>
              <a:t>Lung &amp; bronchus	12	14	15</a:t>
            </a:r>
          </a:p>
          <a:p>
            <a:pPr>
              <a:lnSpc>
                <a:spcPct val="90000"/>
              </a:lnSpc>
              <a:spcBef>
                <a:spcPct val="50000"/>
              </a:spcBef>
              <a:tabLst>
                <a:tab pos="4057650" algn="r"/>
                <a:tab pos="5543550" algn="r"/>
                <a:tab pos="7029450" algn="r"/>
              </a:tabLst>
            </a:pPr>
            <a:r>
              <a:rPr lang="en-US" sz="2100"/>
              <a:t>Melanoma	80	85	89</a:t>
            </a:r>
          </a:p>
          <a:p>
            <a:pPr>
              <a:lnSpc>
                <a:spcPct val="90000"/>
              </a:lnSpc>
              <a:spcBef>
                <a:spcPct val="50000"/>
              </a:spcBef>
              <a:tabLst>
                <a:tab pos="4057650" algn="r"/>
                <a:tab pos="5543550" algn="r"/>
                <a:tab pos="7029450" algn="r"/>
              </a:tabLst>
            </a:pPr>
            <a:r>
              <a:rPr lang="en-US" sz="2100"/>
              <a:t>Non-Hodgkin lymphoma	47	54	55</a:t>
            </a:r>
          </a:p>
          <a:p>
            <a:pPr>
              <a:lnSpc>
                <a:spcPct val="90000"/>
              </a:lnSpc>
              <a:spcBef>
                <a:spcPct val="50000"/>
              </a:spcBef>
              <a:tabLst>
                <a:tab pos="4057650" algn="r"/>
                <a:tab pos="5543550" algn="r"/>
                <a:tab pos="7029450" algn="r"/>
              </a:tabLst>
            </a:pPr>
            <a:r>
              <a:rPr lang="en-US" sz="2100"/>
              <a:t>Ovary	37	41	53</a:t>
            </a:r>
          </a:p>
          <a:p>
            <a:pPr>
              <a:lnSpc>
                <a:spcPct val="90000"/>
              </a:lnSpc>
              <a:spcBef>
                <a:spcPct val="50000"/>
              </a:spcBef>
              <a:tabLst>
                <a:tab pos="4057650" algn="r"/>
                <a:tab pos="5543550" algn="r"/>
                <a:tab pos="7029450" algn="r"/>
              </a:tabLst>
            </a:pPr>
            <a:r>
              <a:rPr lang="en-US" sz="2100"/>
              <a:t>Pancreas	3	3	4</a:t>
            </a:r>
          </a:p>
          <a:p>
            <a:pPr>
              <a:lnSpc>
                <a:spcPct val="90000"/>
              </a:lnSpc>
              <a:spcBef>
                <a:spcPct val="50000"/>
              </a:spcBef>
              <a:tabLst>
                <a:tab pos="4057650" algn="r"/>
                <a:tab pos="5543550" algn="r"/>
                <a:tab pos="7029450" algn="r"/>
              </a:tabLst>
            </a:pPr>
            <a:r>
              <a:rPr lang="en-US" sz="2100"/>
              <a:t>Prostate	67	75	97</a:t>
            </a:r>
          </a:p>
          <a:p>
            <a:pPr>
              <a:lnSpc>
                <a:spcPct val="90000"/>
              </a:lnSpc>
              <a:spcBef>
                <a:spcPct val="50000"/>
              </a:spcBef>
              <a:tabLst>
                <a:tab pos="4057650" algn="r"/>
                <a:tab pos="5543550" algn="r"/>
                <a:tab pos="7029450" algn="r"/>
              </a:tabLst>
            </a:pPr>
            <a:r>
              <a:rPr lang="en-US" sz="2100"/>
              <a:t>Urinary bladder	73	78	82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6BD6C56-137C-48CC-84F8-FA2C504D1A66}" type="slidenum">
              <a:rPr lang="en-US"/>
              <a:pPr/>
              <a:t>22</a:t>
            </a:fld>
            <a:endParaRPr lang="en-US"/>
          </a:p>
        </p:txBody>
      </p:sp>
      <p:sp>
        <p:nvSpPr>
          <p:cNvPr id="16386"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16388" name="Rectangle 4"/>
          <p:cNvSpPr>
            <a:spLocks noGrp="1" noChangeArrowheads="1"/>
          </p:cNvSpPr>
          <p:nvPr>
            <p:ph type="title"/>
          </p:nvPr>
        </p:nvSpPr>
        <p:spPr>
          <a:noFill/>
          <a:ln/>
        </p:spPr>
        <p:txBody>
          <a:bodyPr lIns="90488" tIns="44450" rIns="90488" bIns="44450" anchor="t"/>
          <a:lstStyle/>
          <a:p>
            <a:r>
              <a:rPr lang="en-US"/>
              <a:t>Cause of cancer</a:t>
            </a:r>
          </a:p>
        </p:txBody>
      </p:sp>
      <p:sp>
        <p:nvSpPr>
          <p:cNvPr id="16389" name="Rectangle 5"/>
          <p:cNvSpPr>
            <a:spLocks noGrp="1" noChangeArrowheads="1"/>
          </p:cNvSpPr>
          <p:nvPr>
            <p:ph type="body" idx="1"/>
          </p:nvPr>
        </p:nvSpPr>
        <p:spPr>
          <a:noFill/>
          <a:ln/>
        </p:spPr>
        <p:txBody>
          <a:bodyPr lIns="90488" tIns="44450" rIns="90488" bIns="44450"/>
          <a:lstStyle/>
          <a:p>
            <a:r>
              <a:rPr lang="en-US"/>
              <a:t>70% of cancer is due to exposure to some environmental agent</a:t>
            </a:r>
          </a:p>
          <a:p>
            <a:r>
              <a:rPr lang="en-US"/>
              <a:t>Genetics plays a role</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4568FAB9-318C-4A8F-B0B8-70D8AC448A1E}" type="slidenum">
              <a:rPr lang="en-US"/>
              <a:pPr/>
              <a:t>23</a:t>
            </a:fld>
            <a:endParaRPr lang="en-US"/>
          </a:p>
        </p:txBody>
      </p:sp>
      <p:sp>
        <p:nvSpPr>
          <p:cNvPr id="26626"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26628" name="Rectangle 4"/>
          <p:cNvSpPr>
            <a:spLocks noGrp="1" noChangeArrowheads="1"/>
          </p:cNvSpPr>
          <p:nvPr>
            <p:ph type="title"/>
          </p:nvPr>
        </p:nvSpPr>
        <p:spPr>
          <a:noFill/>
          <a:ln/>
        </p:spPr>
        <p:txBody>
          <a:bodyPr lIns="90488" tIns="44450" rIns="90488" bIns="44450" anchor="t"/>
          <a:lstStyle/>
          <a:p>
            <a:r>
              <a:rPr lang="en-US"/>
              <a:t>Cancer Mortality</a:t>
            </a:r>
          </a:p>
        </p:txBody>
      </p:sp>
      <p:sp>
        <p:nvSpPr>
          <p:cNvPr id="26629" name="Rectangle 5"/>
          <p:cNvSpPr>
            <a:spLocks noGrp="1" noChangeArrowheads="1"/>
          </p:cNvSpPr>
          <p:nvPr>
            <p:ph type="body" sz="half" idx="1"/>
          </p:nvPr>
        </p:nvSpPr>
        <p:spPr>
          <a:noFill/>
          <a:ln/>
        </p:spPr>
        <p:txBody>
          <a:bodyPr lIns="90488" tIns="44450" rIns="90488" bIns="44450"/>
          <a:lstStyle/>
          <a:p>
            <a:r>
              <a:rPr lang="en-US" sz="2800"/>
              <a:t>One-third of the 500,000 cancer deaths annually in the United States are caused by cigarette smoking</a:t>
            </a:r>
          </a:p>
          <a:p>
            <a:endParaRPr lang="en-US" sz="2800"/>
          </a:p>
        </p:txBody>
      </p:sp>
      <p:graphicFrame>
        <p:nvGraphicFramePr>
          <p:cNvPr id="26630" name="Object 6"/>
          <p:cNvGraphicFramePr>
            <a:graphicFrameLocks noGrp="1" noChangeAspect="1"/>
          </p:cNvGraphicFramePr>
          <p:nvPr>
            <p:ph type="clipArt" sz="half" idx="2"/>
          </p:nvPr>
        </p:nvGraphicFramePr>
        <p:xfrm>
          <a:off x="4576763" y="2122488"/>
          <a:ext cx="3810000" cy="3743325"/>
        </p:xfrm>
        <a:graphic>
          <a:graphicData uri="http://schemas.openxmlformats.org/presentationml/2006/ole">
            <mc:AlternateContent xmlns:mc="http://schemas.openxmlformats.org/markup-compatibility/2006">
              <mc:Choice xmlns:v="urn:schemas-microsoft-com:vml" Requires="v">
                <p:oleObj spid="_x0000_s26635" name="Clip" r:id="rId4" imgW="1641600" imgH="1641240" progId="MS_ClipArt_Gallery">
                  <p:embed/>
                </p:oleObj>
              </mc:Choice>
              <mc:Fallback>
                <p:oleObj name="Clip" r:id="rId4" imgW="1641600" imgH="1641240" progId="MS_ClipArt_Gallery">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763" y="2122488"/>
                        <a:ext cx="3810000" cy="374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D977044C-4CD4-420D-A0E3-C5C8F1380852}" type="slidenum">
              <a:rPr lang="en-US"/>
              <a:pPr/>
              <a:t>24</a:t>
            </a:fld>
            <a:endParaRPr lang="en-US"/>
          </a:p>
        </p:txBody>
      </p:sp>
      <p:sp>
        <p:nvSpPr>
          <p:cNvPr id="28674"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28675"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28676" name="Rectangle 4"/>
          <p:cNvSpPr>
            <a:spLocks noGrp="1" noChangeArrowheads="1"/>
          </p:cNvSpPr>
          <p:nvPr>
            <p:ph type="title"/>
          </p:nvPr>
        </p:nvSpPr>
        <p:spPr>
          <a:noFill/>
          <a:ln/>
        </p:spPr>
        <p:txBody>
          <a:bodyPr lIns="90488" tIns="44450" rIns="90488" bIns="44450" anchor="t"/>
          <a:lstStyle/>
          <a:p>
            <a:r>
              <a:rPr lang="en-US"/>
              <a:t>Cancer Mortality</a:t>
            </a:r>
          </a:p>
        </p:txBody>
      </p:sp>
      <p:sp>
        <p:nvSpPr>
          <p:cNvPr id="28677" name="Rectangle 5"/>
          <p:cNvSpPr>
            <a:spLocks noGrp="1" noChangeArrowheads="1"/>
          </p:cNvSpPr>
          <p:nvPr>
            <p:ph type="body" sz="half" idx="1"/>
          </p:nvPr>
        </p:nvSpPr>
        <p:spPr>
          <a:noFill/>
          <a:ln/>
        </p:spPr>
        <p:txBody>
          <a:bodyPr lIns="90488" tIns="44450" rIns="90488" bIns="44450"/>
          <a:lstStyle/>
          <a:p>
            <a:r>
              <a:rPr lang="en-US" sz="2800"/>
              <a:t>90% of lung cancer deaths in men and 80%in women caused by smoking.</a:t>
            </a:r>
          </a:p>
          <a:p>
            <a:r>
              <a:rPr lang="en-US" sz="2800"/>
              <a:t>Smoking greatly increases risk of breast cancer</a:t>
            </a:r>
          </a:p>
        </p:txBody>
      </p:sp>
      <p:graphicFrame>
        <p:nvGraphicFramePr>
          <p:cNvPr id="28678" name="Object 6"/>
          <p:cNvGraphicFramePr>
            <a:graphicFrameLocks noGrp="1" noChangeAspect="1"/>
          </p:cNvGraphicFramePr>
          <p:nvPr>
            <p:ph type="clipArt" sz="half" idx="2"/>
          </p:nvPr>
        </p:nvGraphicFramePr>
        <p:xfrm>
          <a:off x="4576763" y="2122488"/>
          <a:ext cx="3810000" cy="3743325"/>
        </p:xfrm>
        <a:graphic>
          <a:graphicData uri="http://schemas.openxmlformats.org/presentationml/2006/ole">
            <mc:AlternateContent xmlns:mc="http://schemas.openxmlformats.org/markup-compatibility/2006">
              <mc:Choice xmlns:v="urn:schemas-microsoft-com:vml" Requires="v">
                <p:oleObj spid="_x0000_s28683" name="Clip" r:id="rId4" imgW="1641600" imgH="1641240" progId="MS_ClipArt_Gallery">
                  <p:embed/>
                </p:oleObj>
              </mc:Choice>
              <mc:Fallback>
                <p:oleObj name="Clip" r:id="rId4" imgW="1641600" imgH="1641240" progId="MS_ClipArt_Gallery">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6763" y="2122488"/>
                        <a:ext cx="3810000" cy="374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6FC51BE-844D-4DF4-BEE7-4F2C97EAB129}" type="slidenum">
              <a:rPr lang="en-US"/>
              <a:pPr/>
              <a:t>25</a:t>
            </a:fld>
            <a:endParaRPr lang="en-US"/>
          </a:p>
        </p:txBody>
      </p:sp>
      <p:sp>
        <p:nvSpPr>
          <p:cNvPr id="203778" name="Rectangle 2"/>
          <p:cNvSpPr>
            <a:spLocks noGrp="1" noChangeArrowheads="1"/>
          </p:cNvSpPr>
          <p:nvPr>
            <p:ph type="title"/>
          </p:nvPr>
        </p:nvSpPr>
        <p:spPr/>
        <p:txBody>
          <a:bodyPr/>
          <a:lstStyle/>
          <a:p>
            <a:r>
              <a:rPr lang="en-US" sz="3400">
                <a:latin typeface="Arial" pitchFamily="34" charset="0"/>
              </a:rPr>
              <a:t>Tobacco Use in the US, 1900-2003</a:t>
            </a:r>
          </a:p>
        </p:txBody>
      </p:sp>
      <p:graphicFrame>
        <p:nvGraphicFramePr>
          <p:cNvPr id="203779" name="Object 3"/>
          <p:cNvGraphicFramePr>
            <a:graphicFrameLocks noGrp="1" noChangeAspect="1"/>
          </p:cNvGraphicFramePr>
          <p:nvPr>
            <p:ph idx="1"/>
          </p:nvPr>
        </p:nvGraphicFramePr>
        <p:xfrm>
          <a:off x="838200" y="1447800"/>
          <a:ext cx="7696200" cy="5410200"/>
        </p:xfrm>
        <a:graphic>
          <a:graphicData uri="http://schemas.openxmlformats.org/presentationml/2006/ole">
            <mc:AlternateContent xmlns:mc="http://schemas.openxmlformats.org/markup-compatibility/2006">
              <mc:Choice xmlns:v="urn:schemas-microsoft-com:vml" Requires="v">
                <p:oleObj spid="_x0000_s203784" name="Chart" r:id="rId4" imgW="5962802" imgH="3743249" progId="MSGraph.Chart.8">
                  <p:embed followColorScheme="full"/>
                </p:oleObj>
              </mc:Choice>
              <mc:Fallback>
                <p:oleObj name="Chart" r:id="rId4" imgW="5962802" imgH="3743249" progId="MSGraph.Chart.8">
                  <p:embed followColorScheme="full"/>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7696200" cy="5410200"/>
                      </a:xfrm>
                      <a:prstGeom prst="rect">
                        <a:avLst/>
                      </a:prstGeom>
                      <a:solidFill>
                        <a:srgbClr val="CCECFF"/>
                      </a:solidFill>
                    </p:spPr>
                  </p:pic>
                </p:oleObj>
              </mc:Fallback>
            </mc:AlternateContent>
          </a:graphicData>
        </a:graphic>
      </p:graphicFrame>
      <p:sp>
        <p:nvSpPr>
          <p:cNvPr id="203781" name="Text Box 5"/>
          <p:cNvSpPr txBox="1">
            <a:spLocks noChangeArrowheads="1"/>
          </p:cNvSpPr>
          <p:nvPr/>
        </p:nvSpPr>
        <p:spPr bwMode="auto">
          <a:xfrm>
            <a:off x="2133600" y="2514600"/>
            <a:ext cx="2057400" cy="457200"/>
          </a:xfrm>
          <a:prstGeom prst="rect">
            <a:avLst/>
          </a:prstGeom>
          <a:noFill/>
          <a:ln w="9525">
            <a:noFill/>
            <a:miter lim="800000"/>
            <a:headEnd/>
            <a:tailEnd/>
          </a:ln>
          <a:effectLst/>
        </p:spPr>
        <p:txBody>
          <a:bodyPr>
            <a:spAutoFit/>
          </a:bodyPr>
          <a:lstStyle/>
          <a:p>
            <a:pPr algn="r" eaLnBrk="1" hangingPunct="1">
              <a:spcBef>
                <a:spcPct val="50000"/>
              </a:spcBef>
            </a:pPr>
            <a:r>
              <a:rPr lang="en-US" sz="1200" b="1">
                <a:latin typeface="Arial" pitchFamily="34" charset="0"/>
              </a:rPr>
              <a:t>Per capita cigarette consumption</a:t>
            </a:r>
          </a:p>
        </p:txBody>
      </p:sp>
      <p:sp>
        <p:nvSpPr>
          <p:cNvPr id="203782" name="Text Box 6"/>
          <p:cNvSpPr txBox="1">
            <a:spLocks noChangeArrowheads="1"/>
          </p:cNvSpPr>
          <p:nvPr/>
        </p:nvSpPr>
        <p:spPr bwMode="auto">
          <a:xfrm>
            <a:off x="5257800" y="3276600"/>
            <a:ext cx="1752600" cy="457200"/>
          </a:xfrm>
          <a:prstGeom prst="rect">
            <a:avLst/>
          </a:prstGeom>
          <a:noFill/>
          <a:ln w="9525">
            <a:noFill/>
            <a:miter lim="800000"/>
            <a:headEnd/>
            <a:tailEnd/>
          </a:ln>
          <a:effectLst/>
        </p:spPr>
        <p:txBody>
          <a:bodyPr>
            <a:spAutoFit/>
          </a:bodyPr>
          <a:lstStyle/>
          <a:p>
            <a:pPr eaLnBrk="1" hangingPunct="1">
              <a:spcBef>
                <a:spcPct val="50000"/>
              </a:spcBef>
            </a:pPr>
            <a:r>
              <a:rPr lang="en-US" sz="1200" b="1">
                <a:latin typeface="Arial" pitchFamily="34" charset="0"/>
              </a:rPr>
              <a:t>Male lung cancer death rate</a:t>
            </a:r>
          </a:p>
        </p:txBody>
      </p:sp>
      <p:sp>
        <p:nvSpPr>
          <p:cNvPr id="203783" name="Text Box 7"/>
          <p:cNvSpPr txBox="1">
            <a:spLocks noChangeArrowheads="1"/>
          </p:cNvSpPr>
          <p:nvPr/>
        </p:nvSpPr>
        <p:spPr bwMode="auto">
          <a:xfrm>
            <a:off x="5943600" y="4495800"/>
            <a:ext cx="1676400" cy="457200"/>
          </a:xfrm>
          <a:prstGeom prst="rect">
            <a:avLst/>
          </a:prstGeom>
          <a:noFill/>
          <a:ln w="9525">
            <a:noFill/>
            <a:miter lim="800000"/>
            <a:headEnd/>
            <a:tailEnd/>
          </a:ln>
          <a:effectLst/>
        </p:spPr>
        <p:txBody>
          <a:bodyPr>
            <a:spAutoFit/>
          </a:bodyPr>
          <a:lstStyle/>
          <a:p>
            <a:pPr eaLnBrk="1" hangingPunct="1">
              <a:spcBef>
                <a:spcPct val="50000"/>
              </a:spcBef>
            </a:pPr>
            <a:r>
              <a:rPr lang="en-US" sz="1200" b="1">
                <a:latin typeface="Arial" pitchFamily="34" charset="0"/>
              </a:rPr>
              <a:t>Female lung cancer death rate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0D0B729-CF47-4D2A-B1D7-439C39385505}" type="slidenum">
              <a:rPr lang="en-US"/>
              <a:pPr/>
              <a:t>26</a:t>
            </a:fld>
            <a:endParaRPr lang="en-US"/>
          </a:p>
        </p:txBody>
      </p:sp>
      <p:sp>
        <p:nvSpPr>
          <p:cNvPr id="30722" name="Rectangle 2"/>
          <p:cNvSpPr>
            <a:spLocks noGrp="1" noChangeArrowheads="1"/>
          </p:cNvSpPr>
          <p:nvPr>
            <p:ph type="title"/>
          </p:nvPr>
        </p:nvSpPr>
        <p:spPr/>
        <p:txBody>
          <a:bodyPr/>
          <a:lstStyle/>
          <a:p>
            <a:r>
              <a:rPr lang="en-US"/>
              <a:t>Cancer mortality</a:t>
            </a:r>
          </a:p>
        </p:txBody>
      </p:sp>
      <p:sp>
        <p:nvSpPr>
          <p:cNvPr id="30723" name="Rectangle 3"/>
          <p:cNvSpPr>
            <a:spLocks noGrp="1" noChangeArrowheads="1"/>
          </p:cNvSpPr>
          <p:nvPr>
            <p:ph type="body" sz="half" idx="1"/>
          </p:nvPr>
        </p:nvSpPr>
        <p:spPr/>
        <p:txBody>
          <a:bodyPr/>
          <a:lstStyle/>
          <a:p>
            <a:r>
              <a:rPr lang="en-US" sz="2800"/>
              <a:t>Cigarette smoking has synergistic effect with other environmental pollutants.</a:t>
            </a:r>
          </a:p>
        </p:txBody>
      </p:sp>
      <p:graphicFrame>
        <p:nvGraphicFramePr>
          <p:cNvPr id="30724" name="Object 4">
            <a:hlinkClick r:id="rId4"/>
          </p:cNvPr>
          <p:cNvGraphicFramePr>
            <a:graphicFrameLocks noGrp="1" noChangeAspect="1"/>
          </p:cNvGraphicFramePr>
          <p:nvPr>
            <p:ph type="clipArt" sz="half" idx="2"/>
          </p:nvPr>
        </p:nvGraphicFramePr>
        <p:xfrm>
          <a:off x="4648200" y="2165350"/>
          <a:ext cx="3810000" cy="3744913"/>
        </p:xfrm>
        <a:graphic>
          <a:graphicData uri="http://schemas.openxmlformats.org/presentationml/2006/ole">
            <mc:AlternateContent xmlns:mc="http://schemas.openxmlformats.org/markup-compatibility/2006">
              <mc:Choice xmlns:v="urn:schemas-microsoft-com:vml" Requires="v">
                <p:oleObj spid="_x0000_s30729" name="Clip" r:id="rId5" imgW="1641600" imgH="1641240" progId="MS_ClipArt_Gallery">
                  <p:embed/>
                </p:oleObj>
              </mc:Choice>
              <mc:Fallback>
                <p:oleObj name="Clip" r:id="rId5" imgW="1641600" imgH="1641240" progId="MS_ClipArt_Gallery">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165350"/>
                        <a:ext cx="3810000" cy="3744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F626F4A2-8486-4255-BBA2-18511E7DEE6F}" type="slidenum">
              <a:rPr lang="en-US"/>
              <a:pPr/>
              <a:t>27</a:t>
            </a:fld>
            <a:endParaRPr lang="en-US"/>
          </a:p>
        </p:txBody>
      </p:sp>
      <p:sp>
        <p:nvSpPr>
          <p:cNvPr id="31746"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31747"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31748" name="Rectangle 4"/>
          <p:cNvSpPr>
            <a:spLocks noGrp="1" noChangeArrowheads="1"/>
          </p:cNvSpPr>
          <p:nvPr>
            <p:ph type="title"/>
          </p:nvPr>
        </p:nvSpPr>
        <p:spPr>
          <a:noFill/>
          <a:ln/>
        </p:spPr>
        <p:txBody>
          <a:bodyPr lIns="90488" tIns="44450" rIns="90488" bIns="44450" anchor="t"/>
          <a:lstStyle/>
          <a:p>
            <a:r>
              <a:rPr lang="en-US"/>
              <a:t>Cancer Mortality and diet</a:t>
            </a:r>
          </a:p>
        </p:txBody>
      </p:sp>
      <p:sp>
        <p:nvSpPr>
          <p:cNvPr id="31749" name="Rectangle 5"/>
          <p:cNvSpPr>
            <a:spLocks noGrp="1" noChangeArrowheads="1"/>
          </p:cNvSpPr>
          <p:nvPr>
            <p:ph type="body" sz="half" idx="1"/>
          </p:nvPr>
        </p:nvSpPr>
        <p:spPr>
          <a:noFill/>
          <a:ln/>
        </p:spPr>
        <p:txBody>
          <a:bodyPr lIns="90488" tIns="44450" rIns="90488" bIns="44450"/>
          <a:lstStyle/>
          <a:p>
            <a:r>
              <a:rPr lang="en-US" sz="2800"/>
              <a:t>One-third of cancer deaths is caused by a variety of dietary factors. </a:t>
            </a:r>
          </a:p>
        </p:txBody>
      </p:sp>
      <p:pic>
        <p:nvPicPr>
          <p:cNvPr id="31750" name="Picture 6" descr="pchipa"/>
          <p:cNvPicPr>
            <a:picLocks noChangeAspect="1" noChangeArrowheads="1"/>
          </p:cNvPicPr>
          <p:nvPr/>
        </p:nvPicPr>
        <p:blipFill>
          <a:blip r:embed="rId3" cstate="print"/>
          <a:srcRect/>
          <a:stretch>
            <a:fillRect/>
          </a:stretch>
        </p:blipFill>
        <p:spPr bwMode="auto">
          <a:xfrm>
            <a:off x="4724400" y="2133600"/>
            <a:ext cx="3949700" cy="4152900"/>
          </a:xfrm>
          <a:prstGeom prst="rect">
            <a:avLst/>
          </a:prstGeom>
          <a:noFill/>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78AFE0B1-7D96-48BB-9833-39E9C9B1BCB8}" type="slidenum">
              <a:rPr lang="en-US"/>
              <a:pPr/>
              <a:t>28</a:t>
            </a:fld>
            <a:endParaRPr lang="en-US"/>
          </a:p>
        </p:txBody>
      </p:sp>
      <p:sp>
        <p:nvSpPr>
          <p:cNvPr id="104450" name="Rectangle 2"/>
          <p:cNvSpPr>
            <a:spLocks noGrp="1" noChangeArrowheads="1"/>
          </p:cNvSpPr>
          <p:nvPr>
            <p:ph type="title"/>
          </p:nvPr>
        </p:nvSpPr>
        <p:spPr/>
        <p:txBody>
          <a:bodyPr/>
          <a:lstStyle/>
          <a:p>
            <a:r>
              <a:rPr lang="en-US"/>
              <a:t>Foods that may cause cancer</a:t>
            </a:r>
          </a:p>
        </p:txBody>
      </p:sp>
      <p:sp>
        <p:nvSpPr>
          <p:cNvPr id="104451" name="Rectangle 3"/>
          <p:cNvSpPr>
            <a:spLocks noGrp="1" noChangeArrowheads="1"/>
          </p:cNvSpPr>
          <p:nvPr>
            <p:ph type="body" sz="half" idx="1"/>
          </p:nvPr>
        </p:nvSpPr>
        <p:spPr/>
        <p:txBody>
          <a:bodyPr/>
          <a:lstStyle/>
          <a:p>
            <a:r>
              <a:rPr lang="en-US" sz="2800"/>
              <a:t>Foods high in carcinogens</a:t>
            </a:r>
          </a:p>
          <a:p>
            <a:r>
              <a:rPr lang="en-US" sz="2800"/>
              <a:t>Foods that have too much fat and not enough fiber</a:t>
            </a:r>
          </a:p>
        </p:txBody>
      </p:sp>
      <p:pic>
        <p:nvPicPr>
          <p:cNvPr id="104452" name="Picture 4" descr="fried%20chicken"/>
          <p:cNvPicPr>
            <a:picLocks noGrp="1" noChangeAspect="1" noChangeArrowheads="1"/>
          </p:cNvPicPr>
          <p:nvPr>
            <p:ph type="clipArt" sz="half" idx="2"/>
          </p:nvPr>
        </p:nvPicPr>
        <p:blipFill>
          <a:blip r:embed="rId3" cstate="print"/>
          <a:srcRect/>
          <a:stretch>
            <a:fillRect/>
          </a:stretch>
        </p:blipFill>
        <p:spPr>
          <a:xfrm>
            <a:off x="4692650" y="1981200"/>
            <a:ext cx="3719513" cy="4114800"/>
          </a:xfrm>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lipArt Placeholder 3"/>
          <p:cNvSpPr>
            <a:spLocks noGrp="1"/>
          </p:cNvSpPr>
          <p:nvPr>
            <p:ph type="clipArt" sz="half" idx="2"/>
          </p:nvPr>
        </p:nvSpPr>
        <p:spPr/>
      </p:sp>
      <p:sp>
        <p:nvSpPr>
          <p:cNvPr id="5" name="Slide Number Placeholder 4"/>
          <p:cNvSpPr>
            <a:spLocks noGrp="1"/>
          </p:cNvSpPr>
          <p:nvPr>
            <p:ph type="sldNum" sz="quarter" idx="12"/>
          </p:nvPr>
        </p:nvSpPr>
        <p:spPr/>
        <p:txBody>
          <a:bodyPr/>
          <a:lstStyle/>
          <a:p>
            <a:fld id="{D0900CB1-4ADA-4E08-9003-E90FF496D698}" type="slidenum">
              <a:rPr lang="en-US" smtClean="0"/>
              <a:pPr/>
              <a:t>29</a:t>
            </a:fld>
            <a:endParaRPr lang="en-US"/>
          </a:p>
        </p:txBody>
      </p:sp>
      <p:pic>
        <p:nvPicPr>
          <p:cNvPr id="311298" name="Picture 2"/>
          <p:cNvPicPr>
            <a:picLocks noChangeAspect="1" noChangeArrowheads="1"/>
          </p:cNvPicPr>
          <p:nvPr/>
        </p:nvPicPr>
        <p:blipFill>
          <a:blip r:embed="rId2" cstate="print"/>
          <a:srcRect l="10417" r="59583" b="56296"/>
          <a:stretch>
            <a:fillRect/>
          </a:stretch>
        </p:blipFill>
        <p:spPr bwMode="auto">
          <a:xfrm>
            <a:off x="914400" y="0"/>
            <a:ext cx="8229600" cy="67437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8F6230DF-58A6-4FDB-A5CA-9384D8FF6CBE}" type="slidenum">
              <a:rPr lang="en-US"/>
              <a:pPr/>
              <a:t>3</a:t>
            </a:fld>
            <a:endParaRPr lang="en-US"/>
          </a:p>
        </p:txBody>
      </p:sp>
      <p:sp>
        <p:nvSpPr>
          <p:cNvPr id="6146" name="Rectangle 2"/>
          <p:cNvSpPr>
            <a:spLocks noGrp="1" noChangeArrowheads="1"/>
          </p:cNvSpPr>
          <p:nvPr>
            <p:ph type="title"/>
          </p:nvPr>
        </p:nvSpPr>
        <p:spPr/>
        <p:txBody>
          <a:bodyPr/>
          <a:lstStyle/>
          <a:p>
            <a:r>
              <a:rPr lang="en-US"/>
              <a:t>Cancer</a:t>
            </a:r>
          </a:p>
        </p:txBody>
      </p:sp>
      <p:sp>
        <p:nvSpPr>
          <p:cNvPr id="6147" name="Rectangle 3"/>
          <p:cNvSpPr>
            <a:spLocks noGrp="1" noChangeArrowheads="1"/>
          </p:cNvSpPr>
          <p:nvPr>
            <p:ph type="body" sz="half" idx="1"/>
          </p:nvPr>
        </p:nvSpPr>
        <p:spPr/>
        <p:txBody>
          <a:bodyPr/>
          <a:lstStyle/>
          <a:p>
            <a:r>
              <a:rPr lang="en-US" sz="2800">
                <a:solidFill>
                  <a:schemeClr val="tx2"/>
                </a:solidFill>
              </a:rPr>
              <a:t>Cancer</a:t>
            </a:r>
            <a:r>
              <a:rPr lang="en-US" sz="2800"/>
              <a:t> named by Hippocrates</a:t>
            </a:r>
          </a:p>
          <a:p>
            <a:r>
              <a:rPr lang="en-US" sz="2800"/>
              <a:t>Roman physician Galen first used the word </a:t>
            </a:r>
            <a:r>
              <a:rPr lang="en-US" sz="2800">
                <a:solidFill>
                  <a:schemeClr val="tx2"/>
                </a:solidFill>
              </a:rPr>
              <a:t>tumor</a:t>
            </a:r>
            <a:endParaRPr lang="en-US" sz="2800"/>
          </a:p>
        </p:txBody>
      </p:sp>
      <p:graphicFrame>
        <p:nvGraphicFramePr>
          <p:cNvPr id="6148" name="Object 4"/>
          <p:cNvGraphicFramePr>
            <a:graphicFrameLocks noGrp="1" noChangeAspect="1"/>
          </p:cNvGraphicFramePr>
          <p:nvPr>
            <p:ph type="clipArt" sz="half" idx="2"/>
          </p:nvPr>
        </p:nvGraphicFramePr>
        <p:xfrm>
          <a:off x="4648200" y="2671763"/>
          <a:ext cx="3810000" cy="2733675"/>
        </p:xfrm>
        <a:graphic>
          <a:graphicData uri="http://schemas.openxmlformats.org/presentationml/2006/ole">
            <mc:AlternateContent xmlns:mc="http://schemas.openxmlformats.org/markup-compatibility/2006">
              <mc:Choice xmlns:v="urn:schemas-microsoft-com:vml" Requires="v">
                <p:oleObj spid="_x0000_s6153" name="Clip" r:id="rId4" imgW="952129" imgH="695238" progId="MS_ClipArt_Gallery">
                  <p:embed/>
                </p:oleObj>
              </mc:Choice>
              <mc:Fallback>
                <p:oleObj name="Clip" r:id="rId4" imgW="952129" imgH="695238" progId="MS_ClipArt_Gallery">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71763"/>
                        <a:ext cx="3810000"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CCCA1C7-F085-4FA6-9515-D83CC3978253}" type="slidenum">
              <a:rPr lang="en-US"/>
              <a:pPr/>
              <a:t>30</a:t>
            </a:fld>
            <a:endParaRPr lang="en-US"/>
          </a:p>
        </p:txBody>
      </p:sp>
      <p:sp>
        <p:nvSpPr>
          <p:cNvPr id="171010" name="Rectangle 2"/>
          <p:cNvSpPr>
            <a:spLocks noGrp="1" noChangeArrowheads="1"/>
          </p:cNvSpPr>
          <p:nvPr>
            <p:ph type="title"/>
          </p:nvPr>
        </p:nvSpPr>
        <p:spPr/>
        <p:txBody>
          <a:bodyPr/>
          <a:lstStyle/>
          <a:p>
            <a:r>
              <a:rPr lang="en-US"/>
              <a:t>Prevention and treatment</a:t>
            </a:r>
          </a:p>
        </p:txBody>
      </p:sp>
      <p:sp>
        <p:nvSpPr>
          <p:cNvPr id="171011" name="Rectangle 3"/>
          <p:cNvSpPr>
            <a:spLocks noGrp="1" noChangeArrowheads="1"/>
          </p:cNvSpPr>
          <p:nvPr>
            <p:ph type="body" idx="1"/>
          </p:nvPr>
        </p:nvSpPr>
        <p:spPr/>
        <p:txBody>
          <a:bodyPr/>
          <a:lstStyle/>
          <a:p>
            <a:pPr>
              <a:lnSpc>
                <a:spcPct val="90000"/>
              </a:lnSpc>
            </a:pPr>
            <a:r>
              <a:rPr lang="en-US"/>
              <a:t>Primary prevention-health promotion actions taken to prevent a disease from occurring</a:t>
            </a:r>
          </a:p>
          <a:p>
            <a:pPr>
              <a:lnSpc>
                <a:spcPct val="90000"/>
              </a:lnSpc>
            </a:pPr>
            <a:r>
              <a:rPr lang="en-US"/>
              <a:t>Secondary prevention-actions taken to identify and treat an illness early</a:t>
            </a:r>
          </a:p>
          <a:p>
            <a:pPr>
              <a:lnSpc>
                <a:spcPct val="90000"/>
              </a:lnSpc>
            </a:pPr>
            <a:r>
              <a:rPr lang="en-US"/>
              <a:t>Tertiary prevention-actions taken to contain or retard damage once a disease has advanced beyond early stages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8F2A583-FCC1-4228-B8C9-A67A69CC1881}" type="slidenum">
              <a:rPr lang="en-US"/>
              <a:pPr/>
              <a:t>31</a:t>
            </a:fld>
            <a:endParaRPr lang="en-US"/>
          </a:p>
        </p:txBody>
      </p:sp>
      <p:sp>
        <p:nvSpPr>
          <p:cNvPr id="177154" name="Rectangle 2"/>
          <p:cNvSpPr>
            <a:spLocks noGrp="1" noChangeArrowheads="1"/>
          </p:cNvSpPr>
          <p:nvPr>
            <p:ph type="title"/>
          </p:nvPr>
        </p:nvSpPr>
        <p:spPr/>
        <p:txBody>
          <a:bodyPr/>
          <a:lstStyle/>
          <a:p>
            <a:r>
              <a:rPr lang="en-US"/>
              <a:t>Primary Prevention</a:t>
            </a:r>
          </a:p>
        </p:txBody>
      </p:sp>
      <p:sp>
        <p:nvSpPr>
          <p:cNvPr id="177155" name="Rectangle 3"/>
          <p:cNvSpPr>
            <a:spLocks noGrp="1" noChangeArrowheads="1"/>
          </p:cNvSpPr>
          <p:nvPr>
            <p:ph type="body" sz="half" idx="1"/>
          </p:nvPr>
        </p:nvSpPr>
        <p:spPr/>
        <p:txBody>
          <a:bodyPr/>
          <a:lstStyle/>
          <a:p>
            <a:r>
              <a:rPr lang="en-US"/>
              <a:t>Use sunscreen</a:t>
            </a:r>
          </a:p>
          <a:p>
            <a:r>
              <a:rPr lang="en-US"/>
              <a:t>Lower fat in diet</a:t>
            </a:r>
          </a:p>
          <a:p>
            <a:r>
              <a:rPr lang="en-US"/>
              <a:t>Stop smoking</a:t>
            </a:r>
          </a:p>
          <a:p>
            <a:r>
              <a:rPr lang="en-US"/>
              <a:t>Avoid passive smoking</a:t>
            </a:r>
          </a:p>
        </p:txBody>
      </p:sp>
      <p:sp>
        <p:nvSpPr>
          <p:cNvPr id="177156" name="Rectangle 4"/>
          <p:cNvSpPr>
            <a:spLocks noGrp="1" noChangeArrowheads="1"/>
          </p:cNvSpPr>
          <p:nvPr>
            <p:ph type="body" sz="half" idx="2"/>
          </p:nvPr>
        </p:nvSpPr>
        <p:spPr/>
        <p:txBody>
          <a:bodyPr/>
          <a:lstStyle/>
          <a:p>
            <a:endParaRPr lang="en-US"/>
          </a:p>
        </p:txBody>
      </p:sp>
      <p:pic>
        <p:nvPicPr>
          <p:cNvPr id="177157" name="Picture 5" descr="Why%20you%20ask%20for%20help%20with%20sunscreen"/>
          <p:cNvPicPr>
            <a:picLocks noChangeAspect="1" noChangeArrowheads="1"/>
          </p:cNvPicPr>
          <p:nvPr/>
        </p:nvPicPr>
        <p:blipFill>
          <a:blip r:embed="rId3" cstate="print"/>
          <a:srcRect/>
          <a:stretch>
            <a:fillRect/>
          </a:stretch>
        </p:blipFill>
        <p:spPr bwMode="auto">
          <a:xfrm>
            <a:off x="4495800" y="1981200"/>
            <a:ext cx="3257550" cy="4343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9AFA7A8-124D-4242-9E4C-7015F7D3899A}" type="slidenum">
              <a:rPr lang="en-US"/>
              <a:pPr/>
              <a:t>32</a:t>
            </a:fld>
            <a:endParaRPr lang="en-US"/>
          </a:p>
        </p:txBody>
      </p:sp>
      <p:sp>
        <p:nvSpPr>
          <p:cNvPr id="181250" name="Rectangle 2"/>
          <p:cNvSpPr>
            <a:spLocks noGrp="1" noChangeArrowheads="1"/>
          </p:cNvSpPr>
          <p:nvPr>
            <p:ph type="title"/>
          </p:nvPr>
        </p:nvSpPr>
        <p:spPr/>
        <p:txBody>
          <a:bodyPr/>
          <a:lstStyle/>
          <a:p>
            <a:r>
              <a:rPr lang="en-US"/>
              <a:t>Reactance</a:t>
            </a:r>
          </a:p>
        </p:txBody>
      </p:sp>
      <p:sp>
        <p:nvSpPr>
          <p:cNvPr id="181251" name="Rectangle 3"/>
          <p:cNvSpPr>
            <a:spLocks noGrp="1" noChangeArrowheads="1"/>
          </p:cNvSpPr>
          <p:nvPr>
            <p:ph type="body" idx="1"/>
          </p:nvPr>
        </p:nvSpPr>
        <p:spPr/>
        <p:txBody>
          <a:bodyPr/>
          <a:lstStyle/>
          <a:p>
            <a:pPr>
              <a:lnSpc>
                <a:spcPct val="90000"/>
              </a:lnSpc>
            </a:pPr>
            <a:r>
              <a:rPr lang="en-US"/>
              <a:t>Step 1. People perceive an unfair restriction on their actions. </a:t>
            </a:r>
          </a:p>
          <a:p>
            <a:pPr>
              <a:lnSpc>
                <a:spcPct val="90000"/>
              </a:lnSpc>
            </a:pPr>
            <a:endParaRPr lang="en-US"/>
          </a:p>
          <a:p>
            <a:pPr>
              <a:lnSpc>
                <a:spcPct val="90000"/>
              </a:lnSpc>
            </a:pPr>
            <a:r>
              <a:rPr lang="en-US"/>
              <a:t>The key word here is, "unfair.". For adults, the unfair restriction is the banned item. Something is denied and that denial is unreasonable, unjust, and maybe even un-American. </a:t>
            </a:r>
          </a:p>
          <a:p>
            <a:pPr>
              <a:lnSpc>
                <a:spcPct val="90000"/>
              </a:lnSpc>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290C98-93B4-4C18-9E60-0E3735C46E72}" type="slidenum">
              <a:rPr lang="en-US"/>
              <a:pPr/>
              <a:t>33</a:t>
            </a:fld>
            <a:endParaRPr lang="en-US"/>
          </a:p>
        </p:txBody>
      </p:sp>
      <p:sp>
        <p:nvSpPr>
          <p:cNvPr id="182274" name="Rectangle 2"/>
          <p:cNvSpPr>
            <a:spLocks noGrp="1" noChangeArrowheads="1"/>
          </p:cNvSpPr>
          <p:nvPr>
            <p:ph type="title"/>
          </p:nvPr>
        </p:nvSpPr>
        <p:spPr/>
        <p:txBody>
          <a:bodyPr/>
          <a:lstStyle/>
          <a:p>
            <a:endParaRPr lang="en-US"/>
          </a:p>
        </p:txBody>
      </p:sp>
      <p:sp>
        <p:nvSpPr>
          <p:cNvPr id="182275" name="Rectangle 3"/>
          <p:cNvSpPr>
            <a:spLocks noGrp="1" noChangeArrowheads="1"/>
          </p:cNvSpPr>
          <p:nvPr>
            <p:ph type="body" idx="1"/>
          </p:nvPr>
        </p:nvSpPr>
        <p:spPr/>
        <p:txBody>
          <a:bodyPr/>
          <a:lstStyle/>
          <a:p>
            <a:pPr>
              <a:lnSpc>
                <a:spcPct val="90000"/>
              </a:lnSpc>
            </a:pPr>
            <a:r>
              <a:rPr lang="en-US"/>
              <a:t>Step 2. A state of reactance is activated. </a:t>
            </a:r>
          </a:p>
          <a:p>
            <a:pPr>
              <a:lnSpc>
                <a:spcPct val="90000"/>
              </a:lnSpc>
            </a:pPr>
            <a:endParaRPr lang="en-US"/>
          </a:p>
          <a:p>
            <a:pPr>
              <a:lnSpc>
                <a:spcPct val="90000"/>
              </a:lnSpc>
            </a:pPr>
            <a:r>
              <a:rPr lang="en-US"/>
              <a:t>Reactance is an intense motivational state. A person with reactance is emotional, single-minded, and somewhat irrational. Reactance is important to understand because it has strong motivational properties and leads to the final stage.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9EDC413-036F-4E9B-A738-FA6F1CBF688C}" type="slidenum">
              <a:rPr lang="en-US"/>
              <a:pPr/>
              <a:t>34</a:t>
            </a:fld>
            <a:endParaRPr lang="en-US"/>
          </a:p>
        </p:txBody>
      </p:sp>
      <p:sp>
        <p:nvSpPr>
          <p:cNvPr id="183298" name="Rectangle 2"/>
          <p:cNvSpPr>
            <a:spLocks noGrp="1" noChangeArrowheads="1"/>
          </p:cNvSpPr>
          <p:nvPr>
            <p:ph type="title"/>
          </p:nvPr>
        </p:nvSpPr>
        <p:spPr/>
        <p:txBody>
          <a:bodyPr/>
          <a:lstStyle/>
          <a:p>
            <a:endParaRPr lang="en-US"/>
          </a:p>
        </p:txBody>
      </p:sp>
      <p:sp>
        <p:nvSpPr>
          <p:cNvPr id="183299" name="Rectangle 3"/>
          <p:cNvSpPr>
            <a:spLocks noGrp="1" noChangeArrowheads="1"/>
          </p:cNvSpPr>
          <p:nvPr>
            <p:ph type="body" idx="1"/>
          </p:nvPr>
        </p:nvSpPr>
        <p:spPr/>
        <p:txBody>
          <a:bodyPr/>
          <a:lstStyle/>
          <a:p>
            <a:pPr>
              <a:lnSpc>
                <a:spcPct val="80000"/>
              </a:lnSpc>
            </a:pPr>
            <a:r>
              <a:rPr lang="en-US" sz="2800"/>
              <a:t>Step 3. The person must act to remove the reactance. </a:t>
            </a:r>
          </a:p>
          <a:p>
            <a:pPr>
              <a:lnSpc>
                <a:spcPct val="80000"/>
              </a:lnSpc>
            </a:pPr>
            <a:r>
              <a:rPr lang="en-US" sz="2800"/>
              <a:t>The motivational qualities of reactance are so strong that the person must do something about it. The reactance cannot be ignored or put aside. </a:t>
            </a:r>
          </a:p>
          <a:p>
            <a:pPr>
              <a:lnSpc>
                <a:spcPct val="80000"/>
              </a:lnSpc>
            </a:pPr>
            <a:r>
              <a:rPr lang="en-US" sz="2800"/>
              <a:t>People with reactance will try to get the unfair restriction removed or they will try to subvert the restriction. </a:t>
            </a:r>
          </a:p>
          <a:p>
            <a:pPr>
              <a:lnSpc>
                <a:spcPct val="80000"/>
              </a:lnSpc>
            </a:pPr>
            <a:r>
              <a:rPr lang="en-US" sz="2800"/>
              <a:t>People will tend to overvalue the action that was unfairly restricted.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0590221-57A1-4522-ADE0-7A4AD5AAF7D0}" type="slidenum">
              <a:rPr lang="en-US"/>
              <a:pPr/>
              <a:t>35</a:t>
            </a:fld>
            <a:endParaRPr lang="en-US"/>
          </a:p>
        </p:txBody>
      </p:sp>
      <p:sp>
        <p:nvSpPr>
          <p:cNvPr id="178178" name="Rectangle 2"/>
          <p:cNvSpPr>
            <a:spLocks noGrp="1" noChangeArrowheads="1"/>
          </p:cNvSpPr>
          <p:nvPr>
            <p:ph type="title"/>
          </p:nvPr>
        </p:nvSpPr>
        <p:spPr/>
        <p:txBody>
          <a:bodyPr/>
          <a:lstStyle/>
          <a:p>
            <a:r>
              <a:rPr lang="en-US" sz="4000"/>
              <a:t>Primary Prevention to reduce Cancer Risk</a:t>
            </a:r>
          </a:p>
        </p:txBody>
      </p:sp>
      <p:sp>
        <p:nvSpPr>
          <p:cNvPr id="178179" name="Rectangle 3"/>
          <p:cNvSpPr>
            <a:spLocks noGrp="1" noChangeArrowheads="1"/>
          </p:cNvSpPr>
          <p:nvPr>
            <p:ph type="body" sz="half" idx="1"/>
          </p:nvPr>
        </p:nvSpPr>
        <p:spPr>
          <a:xfrm>
            <a:off x="457200" y="1981200"/>
            <a:ext cx="4038600" cy="4114800"/>
          </a:xfrm>
        </p:spPr>
        <p:txBody>
          <a:bodyPr/>
          <a:lstStyle/>
          <a:p>
            <a:r>
              <a:rPr lang="en-US"/>
              <a:t>Eat cancer fighting foods</a:t>
            </a:r>
          </a:p>
          <a:p>
            <a:pPr lvl="1"/>
            <a:r>
              <a:rPr lang="en-US"/>
              <a:t>Fruits and vegetables</a:t>
            </a:r>
          </a:p>
          <a:p>
            <a:pPr lvl="1"/>
            <a:r>
              <a:rPr lang="en-US"/>
              <a:t>Fiber</a:t>
            </a:r>
          </a:p>
          <a:p>
            <a:r>
              <a:rPr lang="en-US"/>
              <a:t>Moderate or no alcohol</a:t>
            </a:r>
          </a:p>
          <a:p>
            <a:r>
              <a:rPr lang="en-US"/>
              <a:t>Exercise</a:t>
            </a:r>
          </a:p>
          <a:p>
            <a:r>
              <a:rPr lang="en-US"/>
              <a:t>Avoid toxic chemicals</a:t>
            </a:r>
          </a:p>
        </p:txBody>
      </p:sp>
      <p:sp>
        <p:nvSpPr>
          <p:cNvPr id="178180" name="Rectangle 4"/>
          <p:cNvSpPr>
            <a:spLocks noGrp="1" noChangeArrowheads="1"/>
          </p:cNvSpPr>
          <p:nvPr>
            <p:ph type="body" sz="half" idx="2"/>
          </p:nvPr>
        </p:nvSpPr>
        <p:spPr/>
        <p:txBody>
          <a:bodyPr/>
          <a:lstStyle/>
          <a:p>
            <a:endParaRPr lang="en-US"/>
          </a:p>
        </p:txBody>
      </p:sp>
      <p:pic>
        <p:nvPicPr>
          <p:cNvPr id="178181" name="Picture 5" descr="wwii_halfmask1943"/>
          <p:cNvPicPr>
            <a:picLocks noChangeAspect="1" noChangeArrowheads="1"/>
          </p:cNvPicPr>
          <p:nvPr/>
        </p:nvPicPr>
        <p:blipFill>
          <a:blip r:embed="rId3" cstate="print"/>
          <a:srcRect/>
          <a:stretch>
            <a:fillRect/>
          </a:stretch>
        </p:blipFill>
        <p:spPr bwMode="auto">
          <a:xfrm>
            <a:off x="4419600" y="2362200"/>
            <a:ext cx="4419600" cy="33147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8FDBB78-4D31-4734-B1BA-052D2B4C4D68}" type="slidenum">
              <a:rPr lang="en-US"/>
              <a:pPr/>
              <a:t>36</a:t>
            </a:fld>
            <a:endParaRPr lang="en-US"/>
          </a:p>
        </p:txBody>
      </p:sp>
      <p:sp>
        <p:nvSpPr>
          <p:cNvPr id="62466" name="Rectangle 2"/>
          <p:cNvSpPr>
            <a:spLocks noGrp="1" noChangeArrowheads="1"/>
          </p:cNvSpPr>
          <p:nvPr>
            <p:ph type="title"/>
          </p:nvPr>
        </p:nvSpPr>
        <p:spPr/>
        <p:txBody>
          <a:bodyPr/>
          <a:lstStyle/>
          <a:p>
            <a:r>
              <a:rPr lang="en-US"/>
              <a:t>American Cancer Society</a:t>
            </a:r>
          </a:p>
        </p:txBody>
      </p:sp>
      <p:sp>
        <p:nvSpPr>
          <p:cNvPr id="62467" name="Rectangle 3"/>
          <p:cNvSpPr>
            <a:spLocks noGrp="1" noChangeArrowheads="1"/>
          </p:cNvSpPr>
          <p:nvPr>
            <p:ph type="body" idx="1"/>
          </p:nvPr>
        </p:nvSpPr>
        <p:spPr/>
        <p:txBody>
          <a:bodyPr/>
          <a:lstStyle/>
          <a:p>
            <a:r>
              <a:rPr lang="en-US"/>
              <a:t>Based on its review of the scientific evidence, the American Cancer                      Society revised its nutrition guidelines.</a:t>
            </a:r>
          </a:p>
          <a:p>
            <a:r>
              <a:rPr lang="en-US"/>
              <a:t> They are consistent in principle with the US Department of Agriculture (USDA) Food Guide Pyramid.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76EABA0-E575-41BA-AC8A-2E8E021539E4}" type="slidenum">
              <a:rPr lang="en-US"/>
              <a:pPr/>
              <a:t>37</a:t>
            </a:fld>
            <a:endParaRPr lang="en-US"/>
          </a:p>
        </p:txBody>
      </p:sp>
      <p:sp>
        <p:nvSpPr>
          <p:cNvPr id="110594"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110595"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110596" name="Rectangle 4"/>
          <p:cNvSpPr>
            <a:spLocks noGrp="1" noChangeArrowheads="1"/>
          </p:cNvSpPr>
          <p:nvPr>
            <p:ph type="title"/>
          </p:nvPr>
        </p:nvSpPr>
        <p:spPr>
          <a:noFill/>
          <a:ln/>
        </p:spPr>
        <p:txBody>
          <a:bodyPr lIns="90488" tIns="44450" rIns="90488" bIns="44450" anchor="t"/>
          <a:lstStyle/>
          <a:p>
            <a:r>
              <a:rPr lang="en-US"/>
              <a:t>American Cancer Society</a:t>
            </a:r>
          </a:p>
        </p:txBody>
      </p:sp>
      <p:sp>
        <p:nvSpPr>
          <p:cNvPr id="110597" name="Rectangle 5"/>
          <p:cNvSpPr>
            <a:spLocks noGrp="1" noChangeArrowheads="1"/>
          </p:cNvSpPr>
          <p:nvPr>
            <p:ph type="body" idx="1"/>
          </p:nvPr>
        </p:nvSpPr>
        <p:spPr>
          <a:noFill/>
          <a:ln/>
        </p:spPr>
        <p:txBody>
          <a:bodyPr lIns="90488" tIns="44450" rIns="90488" bIns="44450"/>
          <a:lstStyle/>
          <a:p>
            <a:r>
              <a:rPr lang="en-US"/>
              <a:t>To reduce your cancer risk, follow an overall dietary pattern that includes:</a:t>
            </a:r>
          </a:p>
          <a:p>
            <a:pPr lvl="1"/>
            <a:r>
              <a:rPr lang="en-US"/>
              <a:t>A high proportion of plant foods (fruits, vegetables, grains, and beans)</a:t>
            </a:r>
          </a:p>
          <a:p>
            <a:pPr lvl="1"/>
            <a:r>
              <a:rPr lang="en-US"/>
              <a:t> Limited amounts of meat, dairy, and other high-fat foods</a:t>
            </a:r>
          </a:p>
          <a:p>
            <a:pPr lvl="1"/>
            <a:r>
              <a:rPr lang="en-US"/>
              <a:t>A balance of caloric intake and physical activity. </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A3F935-E549-4ADD-A747-1E7F445EB57B}" type="slidenum">
              <a:rPr lang="en-US"/>
              <a:pPr/>
              <a:t>38</a:t>
            </a:fld>
            <a:endParaRPr lang="en-US"/>
          </a:p>
        </p:txBody>
      </p:sp>
      <p:sp>
        <p:nvSpPr>
          <p:cNvPr id="105474" name="Rectangle 2"/>
          <p:cNvSpPr>
            <a:spLocks noGrp="1" noChangeArrowheads="1"/>
          </p:cNvSpPr>
          <p:nvPr>
            <p:ph type="title"/>
          </p:nvPr>
        </p:nvSpPr>
        <p:spPr/>
        <p:txBody>
          <a:bodyPr/>
          <a:lstStyle/>
          <a:p>
            <a:r>
              <a:rPr lang="en-US"/>
              <a:t>Choose most of the foods you eat from plant sources.</a:t>
            </a:r>
          </a:p>
        </p:txBody>
      </p:sp>
      <p:sp>
        <p:nvSpPr>
          <p:cNvPr id="105475" name="Rectangle 3"/>
          <p:cNvSpPr>
            <a:spLocks noGrp="1" noChangeArrowheads="1"/>
          </p:cNvSpPr>
          <p:nvPr>
            <p:ph type="body" idx="1"/>
          </p:nvPr>
        </p:nvSpPr>
        <p:spPr/>
        <p:txBody>
          <a:bodyPr/>
          <a:lstStyle/>
          <a:p>
            <a:r>
              <a:rPr lang="en-US"/>
              <a:t>Eat five or more servings of fruits and vegetables each day; eat other foods from plant sources, such as breads, cereals, grain products, rice, pasta, or beans several times each day.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33561CD-3C4C-4B7E-8565-7D199512B881}" type="slidenum">
              <a:rPr lang="en-US"/>
              <a:pPr/>
              <a:t>39</a:t>
            </a:fld>
            <a:endParaRPr lang="en-US"/>
          </a:p>
        </p:txBody>
      </p:sp>
      <p:sp>
        <p:nvSpPr>
          <p:cNvPr id="106498" name="Rectangle 2"/>
          <p:cNvSpPr>
            <a:spLocks noGrp="1" noChangeArrowheads="1"/>
          </p:cNvSpPr>
          <p:nvPr>
            <p:ph type="title"/>
          </p:nvPr>
        </p:nvSpPr>
        <p:spPr/>
        <p:txBody>
          <a:bodyPr/>
          <a:lstStyle/>
          <a:p>
            <a:r>
              <a:rPr lang="en-US" sz="4000"/>
              <a:t>Limit intake of high-fat foods, particularly from animal sources.</a:t>
            </a:r>
            <a:endParaRPr lang="en-US"/>
          </a:p>
        </p:txBody>
      </p:sp>
      <p:sp>
        <p:nvSpPr>
          <p:cNvPr id="106499" name="Rectangle 3"/>
          <p:cNvSpPr>
            <a:spLocks noGrp="1" noChangeArrowheads="1"/>
          </p:cNvSpPr>
          <p:nvPr>
            <p:ph type="body" sz="half" idx="1"/>
          </p:nvPr>
        </p:nvSpPr>
        <p:spPr/>
        <p:txBody>
          <a:bodyPr/>
          <a:lstStyle/>
          <a:p>
            <a:r>
              <a:rPr lang="en-US" sz="2400"/>
              <a:t>Choose foods low in fat; limit consumption of meats, especially high-fat  meats. High-fat diets have been associated with an increase in the risk of cancers of colon and rectum, prostate, and </a:t>
            </a:r>
            <a:r>
              <a:rPr lang="en-US" sz="2400">
                <a:hlinkClick r:id="rId3" action="ppaction://hlinksldjump"/>
              </a:rPr>
              <a:t>endometrium</a:t>
            </a:r>
            <a:r>
              <a:rPr lang="en-US" sz="2400"/>
              <a:t>.</a:t>
            </a:r>
          </a:p>
          <a:p>
            <a:r>
              <a:rPr lang="en-US" sz="2400"/>
              <a:t> </a:t>
            </a:r>
          </a:p>
        </p:txBody>
      </p:sp>
      <p:sp>
        <p:nvSpPr>
          <p:cNvPr id="106500" name="Rectangle 4"/>
          <p:cNvSpPr>
            <a:spLocks noGrp="1" noChangeArrowheads="1"/>
          </p:cNvSpPr>
          <p:nvPr>
            <p:ph type="clipArt" sz="half" idx="2"/>
          </p:nvPr>
        </p:nvSpPr>
        <p:spPr/>
      </p:sp>
      <p:pic>
        <p:nvPicPr>
          <p:cNvPr id="106501" name="Picture 5" descr="fried%20chicken"/>
          <p:cNvPicPr>
            <a:picLocks noChangeAspect="1" noChangeArrowheads="1"/>
          </p:cNvPicPr>
          <p:nvPr/>
        </p:nvPicPr>
        <p:blipFill>
          <a:blip r:embed="rId4" cstate="print"/>
          <a:srcRect/>
          <a:stretch>
            <a:fillRect/>
          </a:stretch>
        </p:blipFill>
        <p:spPr bwMode="auto">
          <a:xfrm>
            <a:off x="4692650" y="1981200"/>
            <a:ext cx="3719513"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61FA01F-4751-44EB-A834-AFFEB6592265}" type="slidenum">
              <a:rPr lang="en-US"/>
              <a:pPr/>
              <a:t>4</a:t>
            </a:fld>
            <a:endParaRPr lang="en-US"/>
          </a:p>
        </p:txBody>
      </p:sp>
      <p:sp>
        <p:nvSpPr>
          <p:cNvPr id="8194"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8198" name="Rectangle 6"/>
          <p:cNvSpPr>
            <a:spLocks noGrp="1" noChangeArrowheads="1"/>
          </p:cNvSpPr>
          <p:nvPr>
            <p:ph type="title"/>
          </p:nvPr>
        </p:nvSpPr>
        <p:spPr/>
        <p:txBody>
          <a:bodyPr/>
          <a:lstStyle/>
          <a:p>
            <a:r>
              <a:rPr lang="en-US"/>
              <a:t>Cancer </a:t>
            </a:r>
          </a:p>
        </p:txBody>
      </p:sp>
      <p:sp>
        <p:nvSpPr>
          <p:cNvPr id="8199" name="Rectangle 7"/>
          <p:cNvSpPr>
            <a:spLocks noGrp="1" noChangeArrowheads="1"/>
          </p:cNvSpPr>
          <p:nvPr>
            <p:ph type="body" idx="1"/>
          </p:nvPr>
        </p:nvSpPr>
        <p:spPr/>
        <p:txBody>
          <a:bodyPr/>
          <a:lstStyle/>
          <a:p>
            <a:r>
              <a:rPr lang="en-US"/>
              <a:t>Second leading cause of death in the U. S.  </a:t>
            </a:r>
          </a:p>
          <a:p>
            <a:r>
              <a:rPr lang="en-US"/>
              <a:t>Mortality rates except for lung cancer stable</a:t>
            </a:r>
          </a:p>
          <a:p>
            <a:endParaRPr lang="en-US"/>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3C9B018-CF00-4191-ABC6-69B2916F9B01}" type="slidenum">
              <a:rPr lang="en-US"/>
              <a:pPr/>
              <a:t>40</a:t>
            </a:fld>
            <a:endParaRPr lang="en-US"/>
          </a:p>
        </p:txBody>
      </p:sp>
      <p:sp>
        <p:nvSpPr>
          <p:cNvPr id="108546" name="Rectangle 2"/>
          <p:cNvSpPr>
            <a:spLocks noGrp="1" noChangeArrowheads="1"/>
          </p:cNvSpPr>
          <p:nvPr>
            <p:ph type="title"/>
          </p:nvPr>
        </p:nvSpPr>
        <p:spPr/>
        <p:txBody>
          <a:bodyPr/>
          <a:lstStyle/>
          <a:p>
            <a:r>
              <a:rPr lang="en-US" sz="4000"/>
              <a:t>Limit intake of high-fat foods, particularly from animal sources.</a:t>
            </a:r>
            <a:endParaRPr lang="en-US"/>
          </a:p>
        </p:txBody>
      </p:sp>
      <p:sp>
        <p:nvSpPr>
          <p:cNvPr id="108547" name="Rectangle 3"/>
          <p:cNvSpPr>
            <a:spLocks noGrp="1" noChangeArrowheads="1"/>
          </p:cNvSpPr>
          <p:nvPr>
            <p:ph type="body" idx="1"/>
          </p:nvPr>
        </p:nvSpPr>
        <p:spPr/>
        <p:txBody>
          <a:bodyPr/>
          <a:lstStyle/>
          <a:p>
            <a:r>
              <a:rPr lang="en-US"/>
              <a:t>Consumption of meat, especially red meat, has  been associated with increased cancer risk at several sites, esp. colon and prostate.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4A1AE81D-C9AD-45D2-838A-643B60573A89}" type="slidenum">
              <a:rPr lang="en-US"/>
              <a:pPr/>
              <a:t>41</a:t>
            </a:fld>
            <a:endParaRPr lang="en-US"/>
          </a:p>
        </p:txBody>
      </p:sp>
      <p:sp>
        <p:nvSpPr>
          <p:cNvPr id="112642" name="Rectangle 2"/>
          <p:cNvSpPr>
            <a:spLocks noGrp="1" noChangeArrowheads="1"/>
          </p:cNvSpPr>
          <p:nvPr>
            <p:ph type="title"/>
          </p:nvPr>
        </p:nvSpPr>
        <p:spPr>
          <a:xfrm>
            <a:off x="304800" y="76200"/>
            <a:ext cx="8839200" cy="990600"/>
          </a:xfrm>
        </p:spPr>
        <p:txBody>
          <a:bodyPr/>
          <a:lstStyle/>
          <a:p>
            <a:r>
              <a:rPr lang="en-US" sz="3700"/>
              <a:t>Trends in Consumption of Recommended Vegetable and Fruit Servings</a:t>
            </a:r>
            <a:endParaRPr lang="en-US" altLang="en-US" sz="3700"/>
          </a:p>
        </p:txBody>
      </p:sp>
      <p:sp>
        <p:nvSpPr>
          <p:cNvPr id="112643" name="Text Box 3"/>
          <p:cNvSpPr txBox="1">
            <a:spLocks noChangeArrowheads="1"/>
          </p:cNvSpPr>
          <p:nvPr/>
        </p:nvSpPr>
        <p:spPr bwMode="auto">
          <a:xfrm>
            <a:off x="1600200" y="1219200"/>
            <a:ext cx="1981200" cy="366713"/>
          </a:xfrm>
          <a:prstGeom prst="rect">
            <a:avLst/>
          </a:prstGeom>
          <a:noFill/>
          <a:ln w="9525">
            <a:noFill/>
            <a:miter lim="800000"/>
            <a:headEnd/>
            <a:tailEnd/>
          </a:ln>
          <a:effectLst/>
        </p:spPr>
        <p:txBody>
          <a:bodyPr>
            <a:spAutoFit/>
          </a:bodyPr>
          <a:lstStyle/>
          <a:p>
            <a:r>
              <a:rPr lang="en-US" sz="1800" b="1">
                <a:latin typeface="Kepler Bold"/>
              </a:rPr>
              <a:t>Prevalence (%)</a:t>
            </a:r>
          </a:p>
        </p:txBody>
      </p:sp>
      <p:graphicFrame>
        <p:nvGraphicFramePr>
          <p:cNvPr id="112644" name="Object 4"/>
          <p:cNvGraphicFramePr>
            <a:graphicFrameLocks noChangeAspect="1"/>
          </p:cNvGraphicFramePr>
          <p:nvPr/>
        </p:nvGraphicFramePr>
        <p:xfrm>
          <a:off x="1600200" y="1628775"/>
          <a:ext cx="7239000" cy="3933825"/>
        </p:xfrm>
        <a:graphic>
          <a:graphicData uri="http://schemas.openxmlformats.org/presentationml/2006/ole">
            <mc:AlternateContent xmlns:mc="http://schemas.openxmlformats.org/markup-compatibility/2006">
              <mc:Choice xmlns:v="urn:schemas-microsoft-com:vml" Requires="v">
                <p:oleObj spid="_x0000_s112649" name="Chart" r:id="rId4" imgW="7368120" imgH="3621240" progId="MSGraph.Chart.8">
                  <p:embed followColorScheme="full"/>
                </p:oleObj>
              </mc:Choice>
              <mc:Fallback>
                <p:oleObj name="Chart" r:id="rId4" imgW="7368120" imgH="3621240" progId="MSGraph.Chart.8">
                  <p:embed followColorScheme="full"/>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628775"/>
                        <a:ext cx="7239000" cy="393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45" name="Text Box 5"/>
          <p:cNvSpPr txBox="1">
            <a:spLocks noChangeArrowheads="1"/>
          </p:cNvSpPr>
          <p:nvPr/>
        </p:nvSpPr>
        <p:spPr bwMode="auto">
          <a:xfrm>
            <a:off x="2057400" y="5410200"/>
            <a:ext cx="914400" cy="396875"/>
          </a:xfrm>
          <a:prstGeom prst="rect">
            <a:avLst/>
          </a:prstGeom>
          <a:noFill/>
          <a:ln w="9525">
            <a:noFill/>
            <a:miter lim="800000"/>
            <a:headEnd/>
            <a:tailEnd/>
          </a:ln>
          <a:effectLst/>
        </p:spPr>
        <p:txBody>
          <a:bodyPr>
            <a:spAutoFit/>
          </a:bodyPr>
          <a:lstStyle/>
          <a:p>
            <a:pPr eaLnBrk="1" hangingPunct="1">
              <a:spcBef>
                <a:spcPct val="50000"/>
              </a:spcBef>
            </a:pPr>
            <a:r>
              <a:rPr lang="en-US" sz="2000">
                <a:latin typeface="Kepler Bold"/>
              </a:rPr>
              <a:t>1994*</a:t>
            </a:r>
          </a:p>
        </p:txBody>
      </p:sp>
      <p:sp>
        <p:nvSpPr>
          <p:cNvPr id="112646" name="Text Box 6"/>
          <p:cNvSpPr txBox="1">
            <a:spLocks noChangeArrowheads="1"/>
          </p:cNvSpPr>
          <p:nvPr/>
        </p:nvSpPr>
        <p:spPr bwMode="auto">
          <a:xfrm>
            <a:off x="3733800" y="5394325"/>
            <a:ext cx="914400" cy="396875"/>
          </a:xfrm>
          <a:prstGeom prst="rect">
            <a:avLst/>
          </a:prstGeom>
          <a:noFill/>
          <a:ln w="9525">
            <a:noFill/>
            <a:miter lim="800000"/>
            <a:headEnd/>
            <a:tailEnd/>
          </a:ln>
          <a:effectLst/>
        </p:spPr>
        <p:txBody>
          <a:bodyPr>
            <a:spAutoFit/>
          </a:bodyPr>
          <a:lstStyle/>
          <a:p>
            <a:pPr eaLnBrk="1" hangingPunct="1">
              <a:spcBef>
                <a:spcPct val="50000"/>
              </a:spcBef>
            </a:pPr>
            <a:r>
              <a:rPr lang="en-US" sz="2000">
                <a:latin typeface="Kepler Bold"/>
              </a:rPr>
              <a:t>1996</a:t>
            </a:r>
          </a:p>
        </p:txBody>
      </p:sp>
      <p:sp>
        <p:nvSpPr>
          <p:cNvPr id="112647" name="Text Box 7"/>
          <p:cNvSpPr txBox="1">
            <a:spLocks noChangeArrowheads="1"/>
          </p:cNvSpPr>
          <p:nvPr/>
        </p:nvSpPr>
        <p:spPr bwMode="auto">
          <a:xfrm>
            <a:off x="5410200" y="5394325"/>
            <a:ext cx="914400" cy="396875"/>
          </a:xfrm>
          <a:prstGeom prst="rect">
            <a:avLst/>
          </a:prstGeom>
          <a:noFill/>
          <a:ln w="9525">
            <a:noFill/>
            <a:miter lim="800000"/>
            <a:headEnd/>
            <a:tailEnd/>
          </a:ln>
          <a:effectLst/>
        </p:spPr>
        <p:txBody>
          <a:bodyPr>
            <a:spAutoFit/>
          </a:bodyPr>
          <a:lstStyle/>
          <a:p>
            <a:pPr eaLnBrk="1" hangingPunct="1">
              <a:spcBef>
                <a:spcPct val="50000"/>
              </a:spcBef>
            </a:pPr>
            <a:r>
              <a:rPr lang="en-US" sz="2000">
                <a:latin typeface="Kepler Bold"/>
              </a:rPr>
              <a:t>1998</a:t>
            </a:r>
          </a:p>
        </p:txBody>
      </p:sp>
      <p:sp>
        <p:nvSpPr>
          <p:cNvPr id="112648" name="Text Box 8"/>
          <p:cNvSpPr txBox="1">
            <a:spLocks noChangeArrowheads="1"/>
          </p:cNvSpPr>
          <p:nvPr/>
        </p:nvSpPr>
        <p:spPr bwMode="auto">
          <a:xfrm>
            <a:off x="7086600" y="5378450"/>
            <a:ext cx="914400" cy="396875"/>
          </a:xfrm>
          <a:prstGeom prst="rect">
            <a:avLst/>
          </a:prstGeom>
          <a:noFill/>
          <a:ln w="9525">
            <a:noFill/>
            <a:miter lim="800000"/>
            <a:headEnd/>
            <a:tailEnd/>
          </a:ln>
          <a:effectLst/>
        </p:spPr>
        <p:txBody>
          <a:bodyPr>
            <a:spAutoFit/>
          </a:bodyPr>
          <a:lstStyle/>
          <a:p>
            <a:pPr eaLnBrk="1" hangingPunct="1">
              <a:spcBef>
                <a:spcPct val="50000"/>
              </a:spcBef>
            </a:pPr>
            <a:r>
              <a:rPr lang="en-US" sz="2000">
                <a:latin typeface="Kepler Bold"/>
              </a:rPr>
              <a:t>2000</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sp>
        <p:nvSpPr>
          <p:cNvPr id="4" name="Slide Number Placeholder 3"/>
          <p:cNvSpPr>
            <a:spLocks noGrp="1"/>
          </p:cNvSpPr>
          <p:nvPr>
            <p:ph type="sldNum" sz="quarter" idx="12"/>
          </p:nvPr>
        </p:nvSpPr>
        <p:spPr/>
        <p:txBody>
          <a:bodyPr/>
          <a:lstStyle/>
          <a:p>
            <a:fld id="{1F532F46-BF93-4734-ACCC-159F1E17367A}" type="slidenum">
              <a:rPr lang="en-US" smtClean="0"/>
              <a:pPr/>
              <a:t>42</a:t>
            </a:fld>
            <a:endParaRPr lang="en-US"/>
          </a:p>
        </p:txBody>
      </p:sp>
      <p:pic>
        <p:nvPicPr>
          <p:cNvPr id="21606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12778" r="32812" b="1958"/>
          <a:stretch/>
        </p:blipFill>
        <p:spPr bwMode="auto">
          <a:xfrm>
            <a:off x="65988" y="0"/>
            <a:ext cx="9241090" cy="759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70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sp>
        <p:nvSpPr>
          <p:cNvPr id="4" name="Slide Number Placeholder 3"/>
          <p:cNvSpPr>
            <a:spLocks noGrp="1"/>
          </p:cNvSpPr>
          <p:nvPr>
            <p:ph type="sldNum" sz="quarter" idx="12"/>
          </p:nvPr>
        </p:nvSpPr>
        <p:spPr/>
        <p:txBody>
          <a:bodyPr/>
          <a:lstStyle/>
          <a:p>
            <a:fld id="{1F532F46-BF93-4734-ACCC-159F1E17367A}" type="slidenum">
              <a:rPr lang="en-US" smtClean="0"/>
              <a:pPr/>
              <a:t>43</a:t>
            </a:fld>
            <a:endParaRPr lang="en-US"/>
          </a:p>
        </p:txBody>
      </p:sp>
      <p:pic>
        <p:nvPicPr>
          <p:cNvPr id="215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70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6E444AD-4A8D-4533-BF1B-B0EC1A26966B}" type="slidenum">
              <a:rPr lang="en-US"/>
              <a:pPr/>
              <a:t>44</a:t>
            </a:fld>
            <a:endParaRPr lang="en-US"/>
          </a:p>
        </p:txBody>
      </p:sp>
      <p:sp>
        <p:nvSpPr>
          <p:cNvPr id="184322" name="Rectangle 2"/>
          <p:cNvSpPr>
            <a:spLocks noGrp="1" noChangeArrowheads="1"/>
          </p:cNvSpPr>
          <p:nvPr>
            <p:ph type="title"/>
          </p:nvPr>
        </p:nvSpPr>
        <p:spPr/>
        <p:txBody>
          <a:bodyPr/>
          <a:lstStyle/>
          <a:p>
            <a:r>
              <a:rPr lang="en-US" sz="4000"/>
              <a:t>Operant conditioning and primary prevention</a:t>
            </a:r>
          </a:p>
        </p:txBody>
      </p:sp>
      <p:sp>
        <p:nvSpPr>
          <p:cNvPr id="184323" name="Rectangle 3"/>
          <p:cNvSpPr>
            <a:spLocks noGrp="1" noChangeArrowheads="1"/>
          </p:cNvSpPr>
          <p:nvPr>
            <p:ph type="body" idx="1"/>
          </p:nvPr>
        </p:nvSpPr>
        <p:spPr/>
        <p:txBody>
          <a:bodyPr/>
          <a:lstStyle/>
          <a:p>
            <a:r>
              <a:rPr lang="en-US"/>
              <a:t>Antecedent</a:t>
            </a:r>
          </a:p>
          <a:p>
            <a:r>
              <a:rPr lang="en-US"/>
              <a:t>Behavior</a:t>
            </a:r>
          </a:p>
          <a:p>
            <a:r>
              <a:rPr lang="en-US"/>
              <a:t>Consequence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Which makes you hungry? Which would reinforce eating?</a:t>
            </a:r>
            <a:endParaRPr lang="en-US" sz="32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599" y="2362200"/>
            <a:ext cx="3555999" cy="2133600"/>
          </a:xfrm>
        </p:spPr>
      </p:pic>
      <p:sp>
        <p:nvSpPr>
          <p:cNvPr id="4" name="Slide Number Placeholder 3"/>
          <p:cNvSpPr>
            <a:spLocks noGrp="1"/>
          </p:cNvSpPr>
          <p:nvPr>
            <p:ph type="sldNum" sz="quarter" idx="12"/>
          </p:nvPr>
        </p:nvSpPr>
        <p:spPr/>
        <p:txBody>
          <a:bodyPr/>
          <a:lstStyle/>
          <a:p>
            <a:fld id="{3E033723-DAD9-49FC-B30E-976EAB81B899}" type="slidenum">
              <a:rPr lang="en-US" smtClean="0"/>
              <a:pPr/>
              <a:t>45</a:t>
            </a:fld>
            <a:endParaRPr lang="en-US"/>
          </a:p>
        </p:txBody>
      </p:sp>
      <p:pic>
        <p:nvPicPr>
          <p:cNvPr id="8" name="Picture 2">
            <a:hlinkClick r:id="rId3"/>
          </p:cNvPr>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l="8855" t="12778" r="32812" b="1958"/>
          <a:stretch/>
        </p:blipFill>
        <p:spPr bwMode="auto">
          <a:xfrm>
            <a:off x="4648200" y="2472322"/>
            <a:ext cx="3810000" cy="313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080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133600"/>
            <a:ext cx="3810000" cy="3810000"/>
          </a:xfrm>
        </p:spPr>
      </p:pic>
      <p:sp>
        <p:nvSpPr>
          <p:cNvPr id="5" name="Slide Number Placeholder 4"/>
          <p:cNvSpPr>
            <a:spLocks noGrp="1"/>
          </p:cNvSpPr>
          <p:nvPr>
            <p:ph type="sldNum" sz="quarter" idx="12"/>
          </p:nvPr>
        </p:nvSpPr>
        <p:spPr/>
        <p:txBody>
          <a:bodyPr/>
          <a:lstStyle/>
          <a:p>
            <a:fld id="{B0F50CFA-6104-4985-B710-AD9D45247673}" type="slidenum">
              <a:rPr lang="en-US" smtClean="0"/>
              <a:pPr/>
              <a:t>46</a:t>
            </a:fld>
            <a:endParaRPr lang="en-US"/>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133600"/>
            <a:ext cx="3810000" cy="3810000"/>
          </a:xfrm>
        </p:spPr>
      </p:pic>
    </p:spTree>
    <p:extLst>
      <p:ext uri="{BB962C8B-B14F-4D97-AF65-F5344CB8AC3E}">
        <p14:creationId xmlns:p14="http://schemas.microsoft.com/office/powerpoint/2010/main" val="745662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0EE0077-A590-4AEF-9A31-D30249DBAA41}" type="slidenum">
              <a:rPr lang="en-US"/>
              <a:pPr/>
              <a:t>47</a:t>
            </a:fld>
            <a:endParaRPr lang="en-US"/>
          </a:p>
        </p:txBody>
      </p:sp>
      <p:sp>
        <p:nvSpPr>
          <p:cNvPr id="185346" name="Rectangle 2"/>
          <p:cNvSpPr>
            <a:spLocks noGrp="1" noChangeArrowheads="1"/>
          </p:cNvSpPr>
          <p:nvPr>
            <p:ph type="title"/>
          </p:nvPr>
        </p:nvSpPr>
        <p:spPr/>
        <p:txBody>
          <a:bodyPr/>
          <a:lstStyle/>
          <a:p>
            <a:r>
              <a:rPr lang="en-US"/>
              <a:t>Cognitive Dissonance</a:t>
            </a:r>
          </a:p>
        </p:txBody>
      </p:sp>
      <p:sp>
        <p:nvSpPr>
          <p:cNvPr id="185347" name="Rectangle 3"/>
          <p:cNvSpPr>
            <a:spLocks noGrp="1" noChangeArrowheads="1"/>
          </p:cNvSpPr>
          <p:nvPr>
            <p:ph type="body" idx="1"/>
          </p:nvPr>
        </p:nvSpPr>
        <p:spPr/>
        <p:txBody>
          <a:bodyPr/>
          <a:lstStyle/>
          <a:p>
            <a:r>
              <a:rPr lang="en-US"/>
              <a:t>Cognitions which contradict each other are said to be "dissonant," while cognitions which agree with each other are said to be "consonant." </a:t>
            </a:r>
          </a:p>
          <a:p>
            <a:r>
              <a:rPr lang="en-US"/>
              <a:t>Dissonance can be reduced either by eliminating dissonant cognitions, or by adding new consonant cognitions.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D522632-90CC-4355-A540-6245820CFFE8}" type="slidenum">
              <a:rPr lang="en-US"/>
              <a:pPr/>
              <a:t>48</a:t>
            </a:fld>
            <a:endParaRPr lang="en-US"/>
          </a:p>
        </p:txBody>
      </p:sp>
      <p:sp>
        <p:nvSpPr>
          <p:cNvPr id="175106" name="Rectangle 2"/>
          <p:cNvSpPr>
            <a:spLocks noGrp="1" noChangeArrowheads="1"/>
          </p:cNvSpPr>
          <p:nvPr>
            <p:ph type="title"/>
          </p:nvPr>
        </p:nvSpPr>
        <p:spPr/>
        <p:txBody>
          <a:bodyPr/>
          <a:lstStyle/>
          <a:p>
            <a:r>
              <a:rPr lang="en-US" sz="4000"/>
              <a:t>Techniques for Secondary Prevention</a:t>
            </a:r>
          </a:p>
        </p:txBody>
      </p:sp>
      <p:sp>
        <p:nvSpPr>
          <p:cNvPr id="175107" name="Rectangle 3"/>
          <p:cNvSpPr>
            <a:spLocks noGrp="1" noChangeArrowheads="1"/>
          </p:cNvSpPr>
          <p:nvPr>
            <p:ph type="body" idx="1"/>
          </p:nvPr>
        </p:nvSpPr>
        <p:spPr/>
        <p:txBody>
          <a:bodyPr/>
          <a:lstStyle/>
          <a:p>
            <a:r>
              <a:rPr lang="en-US"/>
              <a:t>Regular self-examinations of breast for women and testicles for men. </a:t>
            </a:r>
          </a:p>
          <a:p>
            <a:pPr lvl="1"/>
            <a:r>
              <a:rPr lang="en-US"/>
              <a:t>90 % of breast tumors detected through self-examination</a:t>
            </a:r>
          </a:p>
          <a:p>
            <a:pPr lvl="1"/>
            <a:r>
              <a:rPr lang="en-US"/>
              <a:t>5-year survival rates are 95% for testicular cancer caught early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0C36BDE-0ADB-41B2-8956-DA4E1202E3D1}" type="slidenum">
              <a:rPr lang="en-US"/>
              <a:pPr/>
              <a:t>49</a:t>
            </a:fld>
            <a:endParaRPr lang="en-US"/>
          </a:p>
        </p:txBody>
      </p:sp>
      <p:sp>
        <p:nvSpPr>
          <p:cNvPr id="186370" name="Rectangle 2"/>
          <p:cNvSpPr>
            <a:spLocks noGrp="1" noChangeArrowheads="1"/>
          </p:cNvSpPr>
          <p:nvPr>
            <p:ph type="title"/>
          </p:nvPr>
        </p:nvSpPr>
        <p:spPr/>
        <p:txBody>
          <a:bodyPr/>
          <a:lstStyle/>
          <a:p>
            <a:r>
              <a:rPr lang="en-US"/>
              <a:t>Early diagnosis</a:t>
            </a:r>
          </a:p>
        </p:txBody>
      </p:sp>
      <p:sp>
        <p:nvSpPr>
          <p:cNvPr id="186371" name="Rectangle 3"/>
          <p:cNvSpPr>
            <a:spLocks noGrp="1" noChangeArrowheads="1"/>
          </p:cNvSpPr>
          <p:nvPr>
            <p:ph type="body" idx="1"/>
          </p:nvPr>
        </p:nvSpPr>
        <p:spPr/>
        <p:txBody>
          <a:bodyPr/>
          <a:lstStyle/>
          <a:p>
            <a:r>
              <a:rPr lang="en-US"/>
              <a:t>Early detection and treatment</a:t>
            </a:r>
          </a:p>
          <a:p>
            <a:pPr lvl="1"/>
            <a:r>
              <a:rPr lang="en-US"/>
              <a:t>Improved chances of survival</a:t>
            </a:r>
          </a:p>
          <a:p>
            <a:pPr lvl="1"/>
            <a:r>
              <a:rPr lang="en-US"/>
              <a:t>Still may have long, unpleasant treatment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C1C9B00-5DE8-4C55-9723-D28C73738274}" type="slidenum">
              <a:rPr lang="en-US"/>
              <a:pPr/>
              <a:t>5</a:t>
            </a:fld>
            <a:endParaRPr lang="en-US"/>
          </a:p>
        </p:txBody>
      </p:sp>
      <p:sp>
        <p:nvSpPr>
          <p:cNvPr id="205826" name="Rectangle 2"/>
          <p:cNvSpPr>
            <a:spLocks noGrp="1" noChangeArrowheads="1"/>
          </p:cNvSpPr>
          <p:nvPr>
            <p:ph type="title"/>
          </p:nvPr>
        </p:nvSpPr>
        <p:spPr>
          <a:xfrm>
            <a:off x="685800" y="609600"/>
            <a:ext cx="7248525" cy="1143000"/>
          </a:xfrm>
        </p:spPr>
        <p:txBody>
          <a:bodyPr/>
          <a:lstStyle/>
          <a:p>
            <a:r>
              <a:rPr lang="en-US" altLang="en-US" sz="3400">
                <a:latin typeface="Arial" pitchFamily="34" charset="0"/>
              </a:rPr>
              <a:t>Cancer Death Rates*, for Men, US,1930-2003</a:t>
            </a:r>
          </a:p>
        </p:txBody>
      </p:sp>
      <p:sp>
        <p:nvSpPr>
          <p:cNvPr id="205827" name="Text Box 3"/>
          <p:cNvSpPr txBox="1">
            <a:spLocks noChangeArrowheads="1"/>
          </p:cNvSpPr>
          <p:nvPr/>
        </p:nvSpPr>
        <p:spPr bwMode="auto">
          <a:xfrm>
            <a:off x="1295400" y="6261100"/>
            <a:ext cx="6343650" cy="596900"/>
          </a:xfrm>
          <a:prstGeom prst="rect">
            <a:avLst/>
          </a:prstGeom>
          <a:noFill/>
          <a:ln w="9525">
            <a:noFill/>
            <a:miter lim="800000"/>
            <a:headEnd/>
            <a:tailEnd/>
          </a:ln>
          <a:effectLst/>
        </p:spPr>
        <p:txBody>
          <a:bodyPr>
            <a:spAutoFit/>
          </a:bodyPr>
          <a:lstStyle/>
          <a:p>
            <a:r>
              <a:rPr lang="en-US" sz="1100" b="1">
                <a:latin typeface="Arial" pitchFamily="34" charset="0"/>
              </a:rPr>
              <a:t>*Age-adjusted to the 2000 US standard population.</a:t>
            </a:r>
          </a:p>
          <a:p>
            <a:r>
              <a:rPr lang="en-US" sz="1100" b="1">
                <a:latin typeface="Arial" pitchFamily="34" charset="0"/>
              </a:rPr>
              <a:t>Source:  US Mortality Public Use Data Tapes 1960-2003, US Mortality Volumes 1930-1959,</a:t>
            </a:r>
          </a:p>
          <a:p>
            <a:r>
              <a:rPr lang="en-US" sz="1100" b="1">
                <a:latin typeface="Arial" pitchFamily="34" charset="0"/>
              </a:rPr>
              <a:t>National Center for Health Statistics, Centers for Disease Control and Prevention, 2006.</a:t>
            </a:r>
          </a:p>
        </p:txBody>
      </p:sp>
      <p:graphicFrame>
        <p:nvGraphicFramePr>
          <p:cNvPr id="205828" name="Object 4"/>
          <p:cNvGraphicFramePr>
            <a:graphicFrameLocks noChangeAspect="1"/>
          </p:cNvGraphicFramePr>
          <p:nvPr/>
        </p:nvGraphicFramePr>
        <p:xfrm>
          <a:off x="1219200" y="1066800"/>
          <a:ext cx="8001000" cy="5029200"/>
        </p:xfrm>
        <a:graphic>
          <a:graphicData uri="http://schemas.openxmlformats.org/presentationml/2006/ole">
            <mc:AlternateContent xmlns:mc="http://schemas.openxmlformats.org/markup-compatibility/2006">
              <mc:Choice xmlns:v="urn:schemas-microsoft-com:vml" Requires="v">
                <p:oleObj spid="_x0000_s205833" name="Chart" r:id="rId4" imgW="8001000" imgH="4648200" progId="MSGraph.Chart.8">
                  <p:embed followColorScheme="full"/>
                </p:oleObj>
              </mc:Choice>
              <mc:Fallback>
                <p:oleObj name="Chart" r:id="rId4" imgW="8001000" imgH="4648200" progId="MSGraph.Chart.8">
                  <p:embed followColorScheme="full"/>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066800"/>
                        <a:ext cx="8001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29" name="Text Box 5"/>
          <p:cNvSpPr txBox="1">
            <a:spLocks noChangeArrowheads="1"/>
          </p:cNvSpPr>
          <p:nvPr/>
        </p:nvSpPr>
        <p:spPr bwMode="auto">
          <a:xfrm>
            <a:off x="5257800" y="1752600"/>
            <a:ext cx="1468438"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Lung &amp; bronchus</a:t>
            </a:r>
          </a:p>
        </p:txBody>
      </p:sp>
      <p:sp>
        <p:nvSpPr>
          <p:cNvPr id="205830" name="Text Box 6"/>
          <p:cNvSpPr txBox="1">
            <a:spLocks noChangeArrowheads="1"/>
          </p:cNvSpPr>
          <p:nvPr/>
        </p:nvSpPr>
        <p:spPr bwMode="auto">
          <a:xfrm>
            <a:off x="4876800" y="3916363"/>
            <a:ext cx="15240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Colon &amp; rectum</a:t>
            </a:r>
          </a:p>
        </p:txBody>
      </p:sp>
      <p:sp>
        <p:nvSpPr>
          <p:cNvPr id="205831" name="Text Box 7"/>
          <p:cNvSpPr txBox="1">
            <a:spLocks noChangeArrowheads="1"/>
          </p:cNvSpPr>
          <p:nvPr/>
        </p:nvSpPr>
        <p:spPr bwMode="auto">
          <a:xfrm>
            <a:off x="2057400" y="3429000"/>
            <a:ext cx="8382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Stomach</a:t>
            </a:r>
          </a:p>
        </p:txBody>
      </p:sp>
      <p:sp>
        <p:nvSpPr>
          <p:cNvPr id="205832" name="Text Box 8"/>
          <p:cNvSpPr txBox="1">
            <a:spLocks noChangeArrowheads="1"/>
          </p:cNvSpPr>
          <p:nvPr/>
        </p:nvSpPr>
        <p:spPr bwMode="auto">
          <a:xfrm>
            <a:off x="1828800" y="2133600"/>
            <a:ext cx="3575050" cy="336550"/>
          </a:xfrm>
          <a:prstGeom prst="rect">
            <a:avLst/>
          </a:prstGeom>
          <a:noFill/>
          <a:ln w="9525">
            <a:noFill/>
            <a:miter lim="800000"/>
            <a:headEnd/>
            <a:tailEnd/>
          </a:ln>
          <a:effectLst/>
        </p:spPr>
        <p:txBody>
          <a:bodyPr>
            <a:spAutoFit/>
          </a:bodyPr>
          <a:lstStyle/>
          <a:p>
            <a:r>
              <a:rPr lang="en-US" sz="1600" b="1">
                <a:latin typeface="Arial" pitchFamily="34" charset="0"/>
              </a:rPr>
              <a:t>Rate Per 100,000</a:t>
            </a:r>
          </a:p>
        </p:txBody>
      </p:sp>
      <p:sp>
        <p:nvSpPr>
          <p:cNvPr id="205833" name="Line 9"/>
          <p:cNvSpPr>
            <a:spLocks noChangeShapeType="1"/>
          </p:cNvSpPr>
          <p:nvPr/>
        </p:nvSpPr>
        <p:spPr bwMode="auto">
          <a:xfrm>
            <a:off x="6248400" y="5334000"/>
            <a:ext cx="0" cy="0"/>
          </a:xfrm>
          <a:prstGeom prst="line">
            <a:avLst/>
          </a:prstGeom>
          <a:noFill/>
          <a:ln w="9525">
            <a:solidFill>
              <a:schemeClr val="tx1"/>
            </a:solidFill>
            <a:round/>
            <a:headEnd/>
            <a:tailEnd/>
          </a:ln>
          <a:effectLst/>
        </p:spPr>
        <p:txBody>
          <a:bodyPr/>
          <a:lstStyle/>
          <a:p>
            <a:endParaRPr lang="en-US"/>
          </a:p>
        </p:txBody>
      </p:sp>
      <p:sp>
        <p:nvSpPr>
          <p:cNvPr id="205834" name="Line 10"/>
          <p:cNvSpPr>
            <a:spLocks noChangeShapeType="1"/>
          </p:cNvSpPr>
          <p:nvPr/>
        </p:nvSpPr>
        <p:spPr bwMode="auto">
          <a:xfrm>
            <a:off x="6172200" y="5257800"/>
            <a:ext cx="0" cy="0"/>
          </a:xfrm>
          <a:prstGeom prst="line">
            <a:avLst/>
          </a:prstGeom>
          <a:noFill/>
          <a:ln w="9525">
            <a:solidFill>
              <a:schemeClr val="tx1"/>
            </a:solidFill>
            <a:round/>
            <a:headEnd/>
            <a:tailEnd/>
          </a:ln>
          <a:effectLst/>
        </p:spPr>
        <p:txBody>
          <a:bodyPr/>
          <a:lstStyle/>
          <a:p>
            <a:endParaRPr lang="en-US"/>
          </a:p>
        </p:txBody>
      </p:sp>
      <p:sp>
        <p:nvSpPr>
          <p:cNvPr id="205835" name="Text Box 11"/>
          <p:cNvSpPr txBox="1">
            <a:spLocks noChangeArrowheads="1"/>
          </p:cNvSpPr>
          <p:nvPr/>
        </p:nvSpPr>
        <p:spPr bwMode="auto">
          <a:xfrm>
            <a:off x="7467600" y="3657600"/>
            <a:ext cx="9144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Prostate</a:t>
            </a:r>
          </a:p>
        </p:txBody>
      </p:sp>
      <p:sp>
        <p:nvSpPr>
          <p:cNvPr id="205836" name="Text Box 12"/>
          <p:cNvSpPr txBox="1">
            <a:spLocks noChangeArrowheads="1"/>
          </p:cNvSpPr>
          <p:nvPr/>
        </p:nvSpPr>
        <p:spPr bwMode="auto">
          <a:xfrm>
            <a:off x="6729413" y="4754563"/>
            <a:ext cx="890587"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Pancreas</a:t>
            </a:r>
          </a:p>
        </p:txBody>
      </p:sp>
      <p:sp>
        <p:nvSpPr>
          <p:cNvPr id="205837" name="Text Box 13"/>
          <p:cNvSpPr txBox="1">
            <a:spLocks noChangeArrowheads="1"/>
          </p:cNvSpPr>
          <p:nvPr/>
        </p:nvSpPr>
        <p:spPr bwMode="auto">
          <a:xfrm>
            <a:off x="5943600" y="5287963"/>
            <a:ext cx="609600" cy="274637"/>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Liver</a:t>
            </a:r>
          </a:p>
        </p:txBody>
      </p:sp>
      <p:sp>
        <p:nvSpPr>
          <p:cNvPr id="205838" name="Text Box 14"/>
          <p:cNvSpPr txBox="1">
            <a:spLocks noChangeArrowheads="1"/>
          </p:cNvSpPr>
          <p:nvPr/>
        </p:nvSpPr>
        <p:spPr bwMode="auto">
          <a:xfrm>
            <a:off x="2590800" y="5287963"/>
            <a:ext cx="1143000" cy="274637"/>
          </a:xfrm>
          <a:prstGeom prst="rect">
            <a:avLst/>
          </a:prstGeom>
          <a:noFill/>
          <a:ln w="9525">
            <a:noFill/>
            <a:miter lim="800000"/>
            <a:headEnd/>
            <a:tailEnd/>
          </a:ln>
          <a:effectLst/>
        </p:spPr>
        <p:txBody>
          <a:bodyPr>
            <a:spAutoFit/>
          </a:bodyPr>
          <a:lstStyle/>
          <a:p>
            <a:pPr algn="r" eaLnBrk="1" hangingPunct="1"/>
            <a:r>
              <a:rPr lang="en-US" sz="1200" b="1">
                <a:latin typeface="Arial" pitchFamily="34" charset="0"/>
              </a:rPr>
              <a:t>Leukemia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B88929-575D-4446-85EA-40E2FCA99EF4}" type="slidenum">
              <a:rPr lang="en-US"/>
              <a:pPr/>
              <a:t>50</a:t>
            </a:fld>
            <a:endParaRPr lang="en-US"/>
          </a:p>
        </p:txBody>
      </p:sp>
      <p:sp>
        <p:nvSpPr>
          <p:cNvPr id="187394" name="Rectangle 2"/>
          <p:cNvSpPr>
            <a:spLocks noGrp="1" noChangeArrowheads="1"/>
          </p:cNvSpPr>
          <p:nvPr>
            <p:ph type="title"/>
          </p:nvPr>
        </p:nvSpPr>
        <p:spPr/>
        <p:txBody>
          <a:bodyPr/>
          <a:lstStyle/>
          <a:p>
            <a:r>
              <a:rPr lang="en-US"/>
              <a:t>Reasons not to screen</a:t>
            </a:r>
          </a:p>
        </p:txBody>
      </p:sp>
      <p:sp>
        <p:nvSpPr>
          <p:cNvPr id="187395" name="Rectangle 3"/>
          <p:cNvSpPr>
            <a:spLocks noGrp="1" noChangeArrowheads="1"/>
          </p:cNvSpPr>
          <p:nvPr>
            <p:ph type="body" idx="1"/>
          </p:nvPr>
        </p:nvSpPr>
        <p:spPr/>
        <p:txBody>
          <a:bodyPr/>
          <a:lstStyle/>
          <a:p>
            <a:r>
              <a:rPr lang="en-US"/>
              <a:t>Don’t want bad news</a:t>
            </a:r>
          </a:p>
          <a:p>
            <a:r>
              <a:rPr lang="en-US"/>
              <a:t>Believe it won’t happen to them</a:t>
            </a:r>
          </a:p>
          <a:p>
            <a:r>
              <a:rPr lang="en-US"/>
              <a:t>No good treatment anyway</a:t>
            </a:r>
          </a:p>
          <a:p>
            <a:r>
              <a:rPr lang="en-US"/>
              <a:t>No symptoms</a:t>
            </a:r>
          </a:p>
          <a:p>
            <a:r>
              <a:rPr lang="en-US"/>
              <a:t>Anxiety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A43D54-560F-450E-BF6D-CAE4D401D428}" type="slidenum">
              <a:rPr lang="en-US"/>
              <a:pPr/>
              <a:t>51</a:t>
            </a:fld>
            <a:endParaRPr lang="en-US"/>
          </a:p>
        </p:txBody>
      </p:sp>
      <p:sp>
        <p:nvSpPr>
          <p:cNvPr id="172034" name="Rectangle 2"/>
          <p:cNvSpPr>
            <a:spLocks noGrp="1" noChangeArrowheads="1"/>
          </p:cNvSpPr>
          <p:nvPr>
            <p:ph type="title"/>
          </p:nvPr>
        </p:nvSpPr>
        <p:spPr/>
        <p:txBody>
          <a:bodyPr/>
          <a:lstStyle/>
          <a:p>
            <a:r>
              <a:rPr lang="en-US"/>
              <a:t>Treatment</a:t>
            </a:r>
          </a:p>
        </p:txBody>
      </p:sp>
      <p:sp>
        <p:nvSpPr>
          <p:cNvPr id="172035" name="Rectangle 3"/>
          <p:cNvSpPr>
            <a:spLocks noGrp="1" noChangeArrowheads="1"/>
          </p:cNvSpPr>
          <p:nvPr>
            <p:ph type="body" idx="1"/>
          </p:nvPr>
        </p:nvSpPr>
        <p:spPr/>
        <p:txBody>
          <a:bodyPr/>
          <a:lstStyle/>
          <a:p>
            <a:r>
              <a:rPr lang="en-US"/>
              <a:t>Surgery-oldest and most effective</a:t>
            </a:r>
          </a:p>
          <a:p>
            <a:r>
              <a:rPr lang="en-US"/>
              <a:t>Chemotherapy-cure, limit spread or slow tumor growth</a:t>
            </a:r>
          </a:p>
          <a:p>
            <a:r>
              <a:rPr lang="en-US"/>
              <a:t>Immunotherapy-enhance immune response</a:t>
            </a:r>
          </a:p>
          <a:p>
            <a:r>
              <a:rPr lang="en-US"/>
              <a:t>Radiation therapy-use x-rays, gamma rays to kill or slow tumors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C3B1E15-826F-4E98-A497-253CCBA2F167}" type="slidenum">
              <a:rPr lang="en-US"/>
              <a:pPr/>
              <a:t>52</a:t>
            </a:fld>
            <a:endParaRPr lang="en-US"/>
          </a:p>
        </p:txBody>
      </p:sp>
      <p:sp>
        <p:nvSpPr>
          <p:cNvPr id="113666"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113667"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113668" name="Rectangle 4"/>
          <p:cNvSpPr>
            <a:spLocks noGrp="1" noChangeArrowheads="1"/>
          </p:cNvSpPr>
          <p:nvPr>
            <p:ph type="title"/>
          </p:nvPr>
        </p:nvSpPr>
        <p:spPr>
          <a:noFill/>
          <a:ln/>
        </p:spPr>
        <p:txBody>
          <a:bodyPr lIns="90488" tIns="44450" rIns="90488" bIns="44450" anchor="t"/>
          <a:lstStyle/>
          <a:p>
            <a:r>
              <a:rPr lang="en-US"/>
              <a:t>Physical activity</a:t>
            </a:r>
          </a:p>
        </p:txBody>
      </p:sp>
      <p:sp>
        <p:nvSpPr>
          <p:cNvPr id="113669" name="Rectangle 5"/>
          <p:cNvSpPr>
            <a:spLocks noGrp="1" noChangeArrowheads="1"/>
          </p:cNvSpPr>
          <p:nvPr>
            <p:ph type="body" idx="1"/>
          </p:nvPr>
        </p:nvSpPr>
        <p:spPr>
          <a:noFill/>
          <a:ln/>
        </p:spPr>
        <p:txBody>
          <a:bodyPr lIns="90488" tIns="44450" rIns="90488" bIns="44450"/>
          <a:lstStyle/>
          <a:p>
            <a:r>
              <a:rPr lang="en-US"/>
              <a:t>Lack of regular exercise may be a cancer risk factor.</a:t>
            </a:r>
          </a:p>
          <a:p>
            <a:r>
              <a:rPr lang="en-US"/>
              <a:t>Good example of correlational research</a:t>
            </a:r>
          </a:p>
          <a:p>
            <a:pPr lvl="1"/>
            <a:r>
              <a:rPr lang="en-US"/>
              <a:t>health causes exercise</a:t>
            </a:r>
          </a:p>
          <a:p>
            <a:pPr lvl="1"/>
            <a:r>
              <a:rPr lang="en-US"/>
              <a:t>exercise causes health</a:t>
            </a:r>
          </a:p>
          <a:p>
            <a:r>
              <a:rPr lang="en-US"/>
              <a:t>Mixed results</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9162992-3DF8-4B58-8D92-1549E0B8245D}" type="slidenum">
              <a:rPr lang="en-US"/>
              <a:pPr/>
              <a:t>53</a:t>
            </a:fld>
            <a:endParaRPr lang="en-US"/>
          </a:p>
        </p:txBody>
      </p:sp>
      <p:sp>
        <p:nvSpPr>
          <p:cNvPr id="115714" name="Rectangle 2"/>
          <p:cNvSpPr>
            <a:spLocks noGrp="1" noChangeArrowheads="1"/>
          </p:cNvSpPr>
          <p:nvPr>
            <p:ph type="title"/>
          </p:nvPr>
        </p:nvSpPr>
        <p:spPr/>
        <p:txBody>
          <a:bodyPr/>
          <a:lstStyle/>
          <a:p>
            <a:r>
              <a:rPr lang="en-US"/>
              <a:t>Exercise and breast cancer</a:t>
            </a:r>
          </a:p>
        </p:txBody>
      </p:sp>
      <p:sp>
        <p:nvSpPr>
          <p:cNvPr id="115715" name="Rectangle 3"/>
          <p:cNvSpPr>
            <a:spLocks noGrp="1" noChangeArrowheads="1"/>
          </p:cNvSpPr>
          <p:nvPr>
            <p:ph type="body" idx="1"/>
          </p:nvPr>
        </p:nvSpPr>
        <p:spPr/>
        <p:txBody>
          <a:bodyPr/>
          <a:lstStyle/>
          <a:p>
            <a:r>
              <a:rPr lang="en-US"/>
              <a:t>Text cites two recent studies showing that exercising four hours a week reduces chances of breast cancer in young women.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416ABCA-18DC-4EC1-9E91-36350C8DC185}" type="slidenum">
              <a:rPr lang="en-US"/>
              <a:pPr/>
              <a:t>54</a:t>
            </a:fld>
            <a:endParaRPr lang="en-US"/>
          </a:p>
        </p:txBody>
      </p:sp>
      <p:graphicFrame>
        <p:nvGraphicFramePr>
          <p:cNvPr id="116738" name="Object 2"/>
          <p:cNvGraphicFramePr>
            <a:graphicFrameLocks noChangeAspect="1"/>
          </p:cNvGraphicFramePr>
          <p:nvPr/>
        </p:nvGraphicFramePr>
        <p:xfrm>
          <a:off x="1390650" y="1143000"/>
          <a:ext cx="8172450" cy="5010150"/>
        </p:xfrm>
        <a:graphic>
          <a:graphicData uri="http://schemas.openxmlformats.org/presentationml/2006/ole">
            <mc:AlternateContent xmlns:mc="http://schemas.openxmlformats.org/markup-compatibility/2006">
              <mc:Choice xmlns:v="urn:schemas-microsoft-com:vml" Requires="v">
                <p:oleObj spid="_x0000_s116743" name="Chart" r:id="rId4" imgW="7406280" imgH="4531320" progId="MSGraph.Chart.8">
                  <p:embed followColorScheme="full"/>
                </p:oleObj>
              </mc:Choice>
              <mc:Fallback>
                <p:oleObj name="Chart" r:id="rId4" imgW="7406280" imgH="453132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1143000"/>
                        <a:ext cx="8172450" cy="5010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39" name="Rectangle 3"/>
          <p:cNvSpPr>
            <a:spLocks noGrp="1" noChangeArrowheads="1"/>
          </p:cNvSpPr>
          <p:nvPr>
            <p:ph type="title"/>
          </p:nvPr>
        </p:nvSpPr>
        <p:spPr>
          <a:xfrm>
            <a:off x="1676400" y="271463"/>
            <a:ext cx="7467600" cy="762000"/>
          </a:xfrm>
        </p:spPr>
        <p:txBody>
          <a:bodyPr/>
          <a:lstStyle/>
          <a:p>
            <a:r>
              <a:rPr lang="en-US" sz="3700"/>
              <a:t>Trends in Leisure-Time Physical Activity Prevalence</a:t>
            </a:r>
            <a:endParaRPr lang="en-US" altLang="en-US" sz="3700"/>
          </a:p>
        </p:txBody>
      </p:sp>
      <p:sp>
        <p:nvSpPr>
          <p:cNvPr id="116740" name="Text Box 4"/>
          <p:cNvSpPr txBox="1">
            <a:spLocks noChangeArrowheads="1"/>
          </p:cNvSpPr>
          <p:nvPr/>
        </p:nvSpPr>
        <p:spPr bwMode="auto">
          <a:xfrm>
            <a:off x="1447800" y="1219200"/>
            <a:ext cx="1905000" cy="366713"/>
          </a:xfrm>
          <a:prstGeom prst="rect">
            <a:avLst/>
          </a:prstGeom>
          <a:noFill/>
          <a:ln w="9525">
            <a:noFill/>
            <a:miter lim="800000"/>
            <a:headEnd/>
            <a:tailEnd/>
          </a:ln>
          <a:effectLst/>
        </p:spPr>
        <p:txBody>
          <a:bodyPr>
            <a:spAutoFit/>
          </a:bodyPr>
          <a:lstStyle/>
          <a:p>
            <a:r>
              <a:rPr lang="en-US" sz="1800" b="1">
                <a:latin typeface="Kepler Bold"/>
              </a:rPr>
              <a:t>Prevalence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8"/>
          <p:cNvSpPr>
            <a:spLocks noGrp="1"/>
          </p:cNvSpPr>
          <p:nvPr>
            <p:ph type="sldNum" sz="quarter" idx="12"/>
          </p:nvPr>
        </p:nvSpPr>
        <p:spPr/>
        <p:txBody>
          <a:bodyPr/>
          <a:lstStyle/>
          <a:p>
            <a:fld id="{739DC929-7660-408D-A70D-9ED3E09F8F7A}" type="slidenum">
              <a:rPr lang="en-US"/>
              <a:pPr/>
              <a:t>55</a:t>
            </a:fld>
            <a:endParaRPr lang="en-US"/>
          </a:p>
        </p:txBody>
      </p:sp>
      <p:sp>
        <p:nvSpPr>
          <p:cNvPr id="211970" name="Rectangle 2"/>
          <p:cNvSpPr>
            <a:spLocks noGrp="1" noChangeArrowheads="1"/>
          </p:cNvSpPr>
          <p:nvPr>
            <p:ph type="title" sz="quarter"/>
          </p:nvPr>
        </p:nvSpPr>
        <p:spPr>
          <a:xfrm>
            <a:off x="533400" y="0"/>
            <a:ext cx="7772400" cy="1143000"/>
          </a:xfrm>
        </p:spPr>
        <p:txBody>
          <a:bodyPr/>
          <a:lstStyle/>
          <a:p>
            <a:r>
              <a:rPr lang="en-US" sz="3200">
                <a:latin typeface="Arial" pitchFamily="34" charset="0"/>
              </a:rPr>
              <a:t>Trends in Overweight* Prevalence (%), Adults 18 and Older, US, 1992-2005</a:t>
            </a:r>
          </a:p>
        </p:txBody>
      </p:sp>
      <p:graphicFrame>
        <p:nvGraphicFramePr>
          <p:cNvPr id="211971" name="Object 3"/>
          <p:cNvGraphicFramePr>
            <a:graphicFrameLocks noGrp="1" noChangeAspect="1"/>
          </p:cNvGraphicFramePr>
          <p:nvPr>
            <p:ph sz="quarter" idx="1"/>
          </p:nvPr>
        </p:nvGraphicFramePr>
        <p:xfrm>
          <a:off x="1752600" y="1143000"/>
          <a:ext cx="2965450" cy="2224088"/>
        </p:xfrm>
        <a:graphic>
          <a:graphicData uri="http://schemas.openxmlformats.org/presentationml/2006/ole">
            <mc:AlternateContent xmlns:mc="http://schemas.openxmlformats.org/markup-compatibility/2006">
              <mc:Choice xmlns:v="urn:schemas-microsoft-com:vml" Requires="v">
                <p:oleObj spid="_x0000_s211986" name="Photo Editor Photo" r:id="rId4" imgW="6857143" imgH="5144218" progId="">
                  <p:embed/>
                </p:oleObj>
              </mc:Choice>
              <mc:Fallback>
                <p:oleObj name="Photo Editor Photo" r:id="rId4" imgW="6857143" imgH="5144218"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143000"/>
                        <a:ext cx="2965450"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2" name="Object 4"/>
          <p:cNvGraphicFramePr>
            <a:graphicFrameLocks noGrp="1" noChangeAspect="1"/>
          </p:cNvGraphicFramePr>
          <p:nvPr>
            <p:ph sz="quarter" idx="2"/>
          </p:nvPr>
        </p:nvGraphicFramePr>
        <p:xfrm>
          <a:off x="5257800" y="1143000"/>
          <a:ext cx="3003550" cy="2252663"/>
        </p:xfrm>
        <a:graphic>
          <a:graphicData uri="http://schemas.openxmlformats.org/presentationml/2006/ole">
            <mc:AlternateContent xmlns:mc="http://schemas.openxmlformats.org/markup-compatibility/2006">
              <mc:Choice xmlns:v="urn:schemas-microsoft-com:vml" Requires="v">
                <p:oleObj spid="_x0000_s211987" name="Photo Editor Photo" r:id="rId6" imgW="6857143" imgH="5144218" progId="">
                  <p:embed/>
                </p:oleObj>
              </mc:Choice>
              <mc:Fallback>
                <p:oleObj name="Photo Editor Photo" r:id="rId6" imgW="6857143" imgH="5144218"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143000"/>
                        <a:ext cx="3003550" cy="225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3" name="Object 5"/>
          <p:cNvGraphicFramePr>
            <a:graphicFrameLocks noGrp="1" noChangeAspect="1"/>
          </p:cNvGraphicFramePr>
          <p:nvPr>
            <p:ph sz="quarter" idx="3"/>
          </p:nvPr>
        </p:nvGraphicFramePr>
        <p:xfrm>
          <a:off x="860425" y="3975100"/>
          <a:ext cx="3398838" cy="1876425"/>
        </p:xfrm>
        <a:graphic>
          <a:graphicData uri="http://schemas.openxmlformats.org/presentationml/2006/ole">
            <mc:AlternateContent xmlns:mc="http://schemas.openxmlformats.org/markup-compatibility/2006">
              <mc:Choice xmlns:v="urn:schemas-microsoft-com:vml" Requires="v">
                <p:oleObj spid="_x0000_s211988" name="Photo Editor Photo" r:id="rId8" imgW="6857143" imgH="5144218" progId="">
                  <p:embed/>
                </p:oleObj>
              </mc:Choice>
              <mc:Fallback>
                <p:oleObj name="Photo Editor Photo" r:id="rId8" imgW="6857143" imgH="5144218"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25" y="3975100"/>
                        <a:ext cx="3398838" cy="187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974" name="Text Box 6"/>
          <p:cNvSpPr txBox="1">
            <a:spLocks noChangeArrowheads="1"/>
          </p:cNvSpPr>
          <p:nvPr/>
        </p:nvSpPr>
        <p:spPr bwMode="auto">
          <a:xfrm>
            <a:off x="2590800" y="1066800"/>
            <a:ext cx="1143000" cy="304800"/>
          </a:xfrm>
          <a:prstGeom prst="rect">
            <a:avLst/>
          </a:prstGeom>
          <a:noFill/>
          <a:ln w="9525">
            <a:noFill/>
            <a:miter lim="800000"/>
            <a:headEnd/>
            <a:tailEnd/>
          </a:ln>
          <a:effectLst/>
        </p:spPr>
        <p:txBody>
          <a:bodyPr>
            <a:spAutoFit/>
          </a:bodyPr>
          <a:lstStyle/>
          <a:p>
            <a:pPr algn="ctr" eaLnBrk="1" hangingPunct="1">
              <a:spcBef>
                <a:spcPct val="50000"/>
              </a:spcBef>
            </a:pPr>
            <a:r>
              <a:rPr lang="en-US" sz="1400">
                <a:latin typeface="Arial" pitchFamily="34" charset="0"/>
              </a:rPr>
              <a:t>1992</a:t>
            </a:r>
          </a:p>
        </p:txBody>
      </p:sp>
      <p:sp>
        <p:nvSpPr>
          <p:cNvPr id="211975" name="Text Box 7"/>
          <p:cNvSpPr txBox="1">
            <a:spLocks noChangeArrowheads="1"/>
          </p:cNvSpPr>
          <p:nvPr/>
        </p:nvSpPr>
        <p:spPr bwMode="auto">
          <a:xfrm>
            <a:off x="6324600" y="1066800"/>
            <a:ext cx="914400" cy="304800"/>
          </a:xfrm>
          <a:prstGeom prst="rect">
            <a:avLst/>
          </a:prstGeom>
          <a:noFill/>
          <a:ln w="9525">
            <a:noFill/>
            <a:miter lim="800000"/>
            <a:headEnd/>
            <a:tailEnd/>
          </a:ln>
          <a:effectLst/>
        </p:spPr>
        <p:txBody>
          <a:bodyPr>
            <a:spAutoFit/>
          </a:bodyPr>
          <a:lstStyle/>
          <a:p>
            <a:pPr algn="ctr" eaLnBrk="1" hangingPunct="1">
              <a:spcBef>
                <a:spcPct val="50000"/>
              </a:spcBef>
            </a:pPr>
            <a:r>
              <a:rPr lang="en-US" sz="1400">
                <a:latin typeface="Arial" pitchFamily="34" charset="0"/>
              </a:rPr>
              <a:t>1995</a:t>
            </a:r>
          </a:p>
        </p:txBody>
      </p:sp>
      <p:sp>
        <p:nvSpPr>
          <p:cNvPr id="211976" name="Text Box 8"/>
          <p:cNvSpPr txBox="1">
            <a:spLocks noChangeArrowheads="1"/>
          </p:cNvSpPr>
          <p:nvPr/>
        </p:nvSpPr>
        <p:spPr bwMode="auto">
          <a:xfrm>
            <a:off x="2819400" y="3429000"/>
            <a:ext cx="838200" cy="304800"/>
          </a:xfrm>
          <a:prstGeom prst="rect">
            <a:avLst/>
          </a:prstGeom>
          <a:noFill/>
          <a:ln w="9525">
            <a:noFill/>
            <a:miter lim="800000"/>
            <a:headEnd/>
            <a:tailEnd/>
          </a:ln>
          <a:effectLst/>
        </p:spPr>
        <p:txBody>
          <a:bodyPr>
            <a:spAutoFit/>
          </a:bodyPr>
          <a:lstStyle/>
          <a:p>
            <a:pPr algn="ctr" eaLnBrk="1" hangingPunct="1">
              <a:spcBef>
                <a:spcPct val="50000"/>
              </a:spcBef>
            </a:pPr>
            <a:r>
              <a:rPr lang="en-US" sz="1400">
                <a:latin typeface="Arial" pitchFamily="34" charset="0"/>
              </a:rPr>
              <a:t>1998</a:t>
            </a:r>
          </a:p>
        </p:txBody>
      </p:sp>
      <p:sp>
        <p:nvSpPr>
          <p:cNvPr id="211980" name="Rectangle 12"/>
          <p:cNvSpPr>
            <a:spLocks noChangeArrowheads="1"/>
          </p:cNvSpPr>
          <p:nvPr/>
        </p:nvSpPr>
        <p:spPr bwMode="auto">
          <a:xfrm>
            <a:off x="4572000" y="5867400"/>
            <a:ext cx="152400" cy="152400"/>
          </a:xfrm>
          <a:prstGeom prst="rect">
            <a:avLst/>
          </a:prstGeom>
          <a:solidFill>
            <a:srgbClr val="C41E3A"/>
          </a:solidFill>
          <a:ln w="9525">
            <a:solidFill>
              <a:schemeClr val="tx1"/>
            </a:solidFill>
            <a:miter lim="800000"/>
            <a:headEnd/>
            <a:tailEnd/>
          </a:ln>
          <a:effectLst/>
        </p:spPr>
        <p:txBody>
          <a:bodyPr wrap="none" anchor="ctr"/>
          <a:lstStyle/>
          <a:p>
            <a:endParaRPr lang="en-US"/>
          </a:p>
        </p:txBody>
      </p:sp>
      <p:sp>
        <p:nvSpPr>
          <p:cNvPr id="211978" name="Rectangle 10"/>
          <p:cNvSpPr>
            <a:spLocks noChangeArrowheads="1"/>
          </p:cNvSpPr>
          <p:nvPr/>
        </p:nvSpPr>
        <p:spPr bwMode="auto">
          <a:xfrm>
            <a:off x="1447800" y="5867400"/>
            <a:ext cx="152400" cy="152400"/>
          </a:xfrm>
          <a:prstGeom prst="rect">
            <a:avLst/>
          </a:prstGeom>
          <a:solidFill>
            <a:srgbClr val="CBB39B"/>
          </a:solidFill>
          <a:ln w="9525">
            <a:solidFill>
              <a:schemeClr val="tx1"/>
            </a:solidFill>
            <a:miter lim="800000"/>
            <a:headEnd/>
            <a:tailEnd/>
          </a:ln>
          <a:effectLst/>
        </p:spPr>
        <p:txBody>
          <a:bodyPr wrap="none" anchor="ctr"/>
          <a:lstStyle/>
          <a:p>
            <a:endParaRPr lang="en-US"/>
          </a:p>
        </p:txBody>
      </p:sp>
      <p:sp>
        <p:nvSpPr>
          <p:cNvPr id="211979" name="Rectangle 11"/>
          <p:cNvSpPr>
            <a:spLocks noChangeArrowheads="1"/>
          </p:cNvSpPr>
          <p:nvPr/>
        </p:nvSpPr>
        <p:spPr bwMode="auto">
          <a:xfrm>
            <a:off x="3352800" y="5867400"/>
            <a:ext cx="152400" cy="152400"/>
          </a:xfrm>
          <a:prstGeom prst="rect">
            <a:avLst/>
          </a:prstGeom>
          <a:solidFill>
            <a:srgbClr val="B26684"/>
          </a:solidFill>
          <a:ln w="9525">
            <a:solidFill>
              <a:schemeClr val="tx1"/>
            </a:solidFill>
            <a:miter lim="800000"/>
            <a:headEnd/>
            <a:tailEnd/>
          </a:ln>
          <a:effectLst/>
        </p:spPr>
        <p:txBody>
          <a:bodyPr wrap="none" anchor="ctr"/>
          <a:lstStyle/>
          <a:p>
            <a:endParaRPr lang="en-US"/>
          </a:p>
        </p:txBody>
      </p:sp>
      <p:sp>
        <p:nvSpPr>
          <p:cNvPr id="211981" name="Rectangle 13"/>
          <p:cNvSpPr>
            <a:spLocks noChangeArrowheads="1"/>
          </p:cNvSpPr>
          <p:nvPr/>
        </p:nvSpPr>
        <p:spPr bwMode="auto">
          <a:xfrm>
            <a:off x="6172200" y="5867400"/>
            <a:ext cx="152400" cy="152400"/>
          </a:xfrm>
          <a:prstGeom prst="rect">
            <a:avLst/>
          </a:prstGeom>
          <a:noFill/>
          <a:ln w="9525">
            <a:solidFill>
              <a:schemeClr val="tx1"/>
            </a:solidFill>
            <a:miter lim="800000"/>
            <a:headEnd/>
            <a:tailEnd/>
          </a:ln>
          <a:effectLst/>
        </p:spPr>
        <p:txBody>
          <a:bodyPr wrap="none" anchor="ctr"/>
          <a:lstStyle/>
          <a:p>
            <a:endParaRPr lang="en-US"/>
          </a:p>
        </p:txBody>
      </p:sp>
      <p:sp>
        <p:nvSpPr>
          <p:cNvPr id="211982" name="Text Box 14"/>
          <p:cNvSpPr txBox="1">
            <a:spLocks noChangeArrowheads="1"/>
          </p:cNvSpPr>
          <p:nvPr/>
        </p:nvSpPr>
        <p:spPr bwMode="auto">
          <a:xfrm>
            <a:off x="1828800" y="5867400"/>
            <a:ext cx="1295400" cy="244475"/>
          </a:xfrm>
          <a:prstGeom prst="rect">
            <a:avLst/>
          </a:prstGeom>
          <a:noFill/>
          <a:ln w="9525">
            <a:noFill/>
            <a:miter lim="800000"/>
            <a:headEnd/>
            <a:tailEnd/>
          </a:ln>
          <a:effectLst/>
        </p:spPr>
        <p:txBody>
          <a:bodyPr>
            <a:spAutoFit/>
          </a:bodyPr>
          <a:lstStyle/>
          <a:p>
            <a:pPr eaLnBrk="1" hangingPunct="1">
              <a:spcBef>
                <a:spcPct val="50000"/>
              </a:spcBef>
            </a:pPr>
            <a:r>
              <a:rPr lang="en-US" sz="1000" b="1">
                <a:latin typeface="Arial Narrow" pitchFamily="34" charset="0"/>
              </a:rPr>
              <a:t>Less than 50%</a:t>
            </a:r>
          </a:p>
        </p:txBody>
      </p:sp>
      <p:sp>
        <p:nvSpPr>
          <p:cNvPr id="211983" name="Text Box 15"/>
          <p:cNvSpPr txBox="1">
            <a:spLocks noChangeArrowheads="1"/>
          </p:cNvSpPr>
          <p:nvPr/>
        </p:nvSpPr>
        <p:spPr bwMode="auto">
          <a:xfrm>
            <a:off x="3505200" y="5867400"/>
            <a:ext cx="762000" cy="396875"/>
          </a:xfrm>
          <a:prstGeom prst="rect">
            <a:avLst/>
          </a:prstGeom>
          <a:noFill/>
          <a:ln w="9525">
            <a:noFill/>
            <a:miter lim="800000"/>
            <a:headEnd/>
            <a:tailEnd/>
          </a:ln>
          <a:effectLst/>
        </p:spPr>
        <p:txBody>
          <a:bodyPr>
            <a:spAutoFit/>
          </a:bodyPr>
          <a:lstStyle/>
          <a:p>
            <a:pPr eaLnBrk="1" hangingPunct="1">
              <a:spcBef>
                <a:spcPct val="50000"/>
              </a:spcBef>
            </a:pPr>
            <a:r>
              <a:rPr lang="en-US" sz="1000" b="1">
                <a:latin typeface="Arial Narrow" pitchFamily="34" charset="0"/>
              </a:rPr>
              <a:t>50 to 55%</a:t>
            </a:r>
          </a:p>
        </p:txBody>
      </p:sp>
      <p:sp>
        <p:nvSpPr>
          <p:cNvPr id="211984" name="Text Box 16"/>
          <p:cNvSpPr txBox="1">
            <a:spLocks noChangeArrowheads="1"/>
          </p:cNvSpPr>
          <p:nvPr/>
        </p:nvSpPr>
        <p:spPr bwMode="auto">
          <a:xfrm>
            <a:off x="4724400" y="5867400"/>
            <a:ext cx="1066800" cy="396875"/>
          </a:xfrm>
          <a:prstGeom prst="rect">
            <a:avLst/>
          </a:prstGeom>
          <a:noFill/>
          <a:ln w="9525">
            <a:noFill/>
            <a:miter lim="800000"/>
            <a:headEnd/>
            <a:tailEnd/>
          </a:ln>
          <a:effectLst/>
        </p:spPr>
        <p:txBody>
          <a:bodyPr>
            <a:spAutoFit/>
          </a:bodyPr>
          <a:lstStyle/>
          <a:p>
            <a:pPr eaLnBrk="1" hangingPunct="1">
              <a:spcBef>
                <a:spcPct val="50000"/>
              </a:spcBef>
            </a:pPr>
            <a:r>
              <a:rPr lang="en-US" sz="1000" b="1">
                <a:latin typeface="Arial Narrow" pitchFamily="34" charset="0"/>
              </a:rPr>
              <a:t>More than 55%</a:t>
            </a:r>
          </a:p>
        </p:txBody>
      </p:sp>
      <p:sp>
        <p:nvSpPr>
          <p:cNvPr id="211985" name="Text Box 17"/>
          <p:cNvSpPr txBox="1">
            <a:spLocks noChangeArrowheads="1"/>
          </p:cNvSpPr>
          <p:nvPr/>
        </p:nvSpPr>
        <p:spPr bwMode="auto">
          <a:xfrm>
            <a:off x="6019800" y="5867400"/>
            <a:ext cx="2133600" cy="396875"/>
          </a:xfrm>
          <a:prstGeom prst="rect">
            <a:avLst/>
          </a:prstGeom>
          <a:noFill/>
          <a:ln w="9525">
            <a:noFill/>
            <a:miter lim="800000"/>
            <a:headEnd/>
            <a:tailEnd/>
          </a:ln>
          <a:effectLst/>
        </p:spPr>
        <p:txBody>
          <a:bodyPr>
            <a:spAutoFit/>
          </a:bodyPr>
          <a:lstStyle/>
          <a:p>
            <a:pPr algn="r" eaLnBrk="1" hangingPunct="1">
              <a:spcBef>
                <a:spcPct val="50000"/>
              </a:spcBef>
            </a:pPr>
            <a:r>
              <a:rPr lang="en-US" sz="1000" b="1">
                <a:latin typeface="Arial Narrow" pitchFamily="34" charset="0"/>
              </a:rPr>
              <a:t>State did not participate in survey</a:t>
            </a:r>
          </a:p>
        </p:txBody>
      </p:sp>
      <p:sp>
        <p:nvSpPr>
          <p:cNvPr id="211987" name="Text Box 19"/>
          <p:cNvSpPr txBox="1">
            <a:spLocks noChangeArrowheads="1"/>
          </p:cNvSpPr>
          <p:nvPr/>
        </p:nvSpPr>
        <p:spPr bwMode="auto">
          <a:xfrm>
            <a:off x="6400800" y="3505200"/>
            <a:ext cx="762000" cy="304800"/>
          </a:xfrm>
          <a:prstGeom prst="rect">
            <a:avLst/>
          </a:prstGeom>
          <a:noFill/>
          <a:ln w="9525">
            <a:noFill/>
            <a:miter lim="800000"/>
            <a:headEnd/>
            <a:tailEnd/>
          </a:ln>
          <a:effectLst/>
        </p:spPr>
        <p:txBody>
          <a:bodyPr>
            <a:spAutoFit/>
          </a:bodyPr>
          <a:lstStyle/>
          <a:p>
            <a:pPr algn="ctr" eaLnBrk="1" hangingPunct="1">
              <a:spcBef>
                <a:spcPct val="50000"/>
              </a:spcBef>
            </a:pPr>
            <a:r>
              <a:rPr lang="en-US" sz="1400">
                <a:latin typeface="Arial" pitchFamily="34" charset="0"/>
              </a:rPr>
              <a:t>2005</a:t>
            </a:r>
          </a:p>
        </p:txBody>
      </p:sp>
      <p:sp>
        <p:nvSpPr>
          <p:cNvPr id="211988" name="Rectangle 20"/>
          <p:cNvSpPr>
            <a:spLocks noChangeArrowheads="1"/>
          </p:cNvSpPr>
          <p:nvPr/>
        </p:nvSpPr>
        <p:spPr bwMode="auto">
          <a:xfrm>
            <a:off x="0" y="2314575"/>
            <a:ext cx="9144000" cy="0"/>
          </a:xfrm>
          <a:prstGeom prst="rect">
            <a:avLst/>
          </a:prstGeom>
          <a:noFill/>
          <a:ln w="9525">
            <a:noFill/>
            <a:miter lim="800000"/>
            <a:headEnd/>
            <a:tailEnd/>
          </a:ln>
          <a:effectLst/>
        </p:spPr>
        <p:txBody>
          <a:bodyPr wrap="none" anchor="ctr">
            <a:spAutoFit/>
          </a:bodyPr>
          <a:lstStyle/>
          <a:p>
            <a:endParaRPr lang="en-US"/>
          </a:p>
        </p:txBody>
      </p:sp>
      <p:sp>
        <p:nvSpPr>
          <p:cNvPr id="211989" name="Rectangle 21"/>
          <p:cNvSpPr>
            <a:spLocks noChangeArrowheads="1"/>
          </p:cNvSpPr>
          <p:nvPr/>
        </p:nvSpPr>
        <p:spPr bwMode="auto">
          <a:xfrm>
            <a:off x="0" y="2138363"/>
            <a:ext cx="9144000" cy="0"/>
          </a:xfrm>
          <a:prstGeom prst="rect">
            <a:avLst/>
          </a:prstGeom>
          <a:noFill/>
          <a:ln w="9525">
            <a:noFill/>
            <a:miter lim="800000"/>
            <a:headEnd/>
            <a:tailEnd/>
          </a:ln>
          <a:effectLst/>
        </p:spPr>
        <p:txBody>
          <a:bodyPr wrap="none" anchor="ctr">
            <a:spAutoFit/>
          </a:bodyPr>
          <a:lstStyle/>
          <a:p>
            <a:endParaRPr lang="en-US"/>
          </a:p>
        </p:txBody>
      </p:sp>
      <p:pic>
        <p:nvPicPr>
          <p:cNvPr id="211990" name="Picture 22" descr="2005"/>
          <p:cNvPicPr>
            <a:picLocks noChangeAspect="1" noChangeArrowheads="1"/>
          </p:cNvPicPr>
          <p:nvPr/>
        </p:nvPicPr>
        <p:blipFill>
          <a:blip r:embed="rId10" cstate="print"/>
          <a:srcRect/>
          <a:stretch>
            <a:fillRect/>
          </a:stretch>
        </p:blipFill>
        <p:spPr bwMode="auto">
          <a:xfrm>
            <a:off x="5562600" y="3733800"/>
            <a:ext cx="2895600" cy="1905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E6B1154-5D02-4136-BF28-9024514E4045}" type="slidenum">
              <a:rPr lang="en-US"/>
              <a:pPr/>
              <a:t>56</a:t>
            </a:fld>
            <a:endParaRPr lang="en-US"/>
          </a:p>
        </p:txBody>
      </p:sp>
      <p:sp>
        <p:nvSpPr>
          <p:cNvPr id="118786" name="Rectangle 2"/>
          <p:cNvSpPr>
            <a:spLocks noGrp="1" noChangeArrowheads="1"/>
          </p:cNvSpPr>
          <p:nvPr>
            <p:ph type="title"/>
          </p:nvPr>
        </p:nvSpPr>
        <p:spPr/>
        <p:txBody>
          <a:bodyPr/>
          <a:lstStyle/>
          <a:p>
            <a:r>
              <a:rPr lang="en-US"/>
              <a:t>Be physically active: achieve and maintain a healthy weight.</a:t>
            </a:r>
          </a:p>
        </p:txBody>
      </p:sp>
      <p:sp>
        <p:nvSpPr>
          <p:cNvPr id="118787" name="Rectangle 3"/>
          <p:cNvSpPr>
            <a:spLocks noGrp="1" noChangeArrowheads="1"/>
          </p:cNvSpPr>
          <p:nvPr>
            <p:ph type="body" idx="1"/>
          </p:nvPr>
        </p:nvSpPr>
        <p:spPr/>
        <p:txBody>
          <a:bodyPr/>
          <a:lstStyle/>
          <a:p>
            <a:r>
              <a:rPr lang="en-US"/>
              <a:t>Physical activity can help protect against some cancers, either by   balancing caloric intake with energy expenditure or by other mechanisms.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8D031339-9A79-426A-A5AC-C8D0E8C752B2}" type="slidenum">
              <a:rPr lang="en-US"/>
              <a:pPr/>
              <a:t>57</a:t>
            </a:fld>
            <a:endParaRPr lang="en-US"/>
          </a:p>
        </p:txBody>
      </p:sp>
      <p:sp>
        <p:nvSpPr>
          <p:cNvPr id="95234" name="Rectangle 2"/>
          <p:cNvSpPr>
            <a:spLocks noGrp="1" noChangeArrowheads="1"/>
          </p:cNvSpPr>
          <p:nvPr>
            <p:ph type="title"/>
          </p:nvPr>
        </p:nvSpPr>
        <p:spPr/>
        <p:txBody>
          <a:bodyPr/>
          <a:lstStyle/>
          <a:p>
            <a:r>
              <a:rPr lang="en-US"/>
              <a:t>Obesity and Cancer</a:t>
            </a:r>
          </a:p>
        </p:txBody>
      </p:sp>
      <p:sp>
        <p:nvSpPr>
          <p:cNvPr id="95235" name="Rectangle 3"/>
          <p:cNvSpPr>
            <a:spLocks noGrp="1" noChangeArrowheads="1"/>
          </p:cNvSpPr>
          <p:nvPr>
            <p:ph type="body" sz="half" idx="1"/>
          </p:nvPr>
        </p:nvSpPr>
        <p:spPr/>
        <p:txBody>
          <a:bodyPr/>
          <a:lstStyle/>
          <a:p>
            <a:r>
              <a:rPr lang="en-US" sz="2800"/>
              <a:t>Excess weight may account for 14 percent of cancer deaths in men and 20 % in women. </a:t>
            </a:r>
          </a:p>
          <a:p>
            <a:r>
              <a:rPr lang="en-US" sz="2800"/>
              <a:t>New England Journal of Medicine</a:t>
            </a:r>
          </a:p>
        </p:txBody>
      </p:sp>
      <p:pic>
        <p:nvPicPr>
          <p:cNvPr id="95237" name="Picture 5" descr="bs01277_"/>
          <p:cNvPicPr>
            <a:picLocks noGrp="1" noChangeAspect="1" noChangeArrowheads="1"/>
          </p:cNvPicPr>
          <p:nvPr>
            <p:ph type="clipArt" sz="half" idx="2"/>
          </p:nvPr>
        </p:nvPicPr>
        <p:blipFill>
          <a:blip r:embed="rId3" cstate="print"/>
          <a:srcRect/>
          <a:stretch>
            <a:fillRect/>
          </a:stretch>
        </p:blipFill>
        <p:spPr>
          <a:xfrm>
            <a:off x="4648200" y="2454275"/>
            <a:ext cx="3810000" cy="316865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C5AAF6E-0CF2-4B5C-B9E3-EBC1733EEF91}" type="slidenum">
              <a:rPr lang="en-US"/>
              <a:pPr/>
              <a:t>58</a:t>
            </a:fld>
            <a:endParaRPr lang="en-US"/>
          </a:p>
        </p:txBody>
      </p:sp>
      <p:sp>
        <p:nvSpPr>
          <p:cNvPr id="35842"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35843"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35844" name="Rectangle 4"/>
          <p:cNvSpPr>
            <a:spLocks noGrp="1" noChangeArrowheads="1"/>
          </p:cNvSpPr>
          <p:nvPr>
            <p:ph type="title"/>
          </p:nvPr>
        </p:nvSpPr>
        <p:spPr>
          <a:noFill/>
          <a:ln/>
        </p:spPr>
        <p:txBody>
          <a:bodyPr lIns="90488" tIns="44450" rIns="90488" bIns="44450" anchor="t"/>
          <a:lstStyle/>
          <a:p>
            <a:r>
              <a:rPr lang="en-US"/>
              <a:t>Alcohol as a cancer risk factor</a:t>
            </a:r>
          </a:p>
        </p:txBody>
      </p:sp>
      <p:sp>
        <p:nvSpPr>
          <p:cNvPr id="35845" name="Rectangle 5"/>
          <p:cNvSpPr>
            <a:spLocks noGrp="1" noChangeArrowheads="1"/>
          </p:cNvSpPr>
          <p:nvPr>
            <p:ph type="body" idx="1"/>
          </p:nvPr>
        </p:nvSpPr>
        <p:spPr>
          <a:noFill/>
          <a:ln/>
        </p:spPr>
        <p:txBody>
          <a:bodyPr lIns="90488" tIns="44450" rIns="90488" bIns="44450"/>
          <a:lstStyle/>
          <a:p>
            <a:r>
              <a:rPr lang="en-US"/>
              <a:t>Alcohol may have some effect on cancers research is ambiguous</a:t>
            </a:r>
          </a:p>
          <a:p>
            <a:r>
              <a:rPr lang="en-US"/>
              <a:t>Alcohol implicated in cancers of the tongue, tonsils, esophagus, pancreas, breast and liver. </a:t>
            </a:r>
          </a:p>
          <a:p>
            <a:r>
              <a:rPr lang="en-US"/>
              <a:t>Alcohol may have a synergistic effect</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BCCF389-2FF8-498B-A392-989CBD54D685}" type="slidenum">
              <a:rPr lang="en-US"/>
              <a:pPr/>
              <a:t>59</a:t>
            </a:fld>
            <a:endParaRPr lang="en-US"/>
          </a:p>
        </p:txBody>
      </p:sp>
      <p:sp>
        <p:nvSpPr>
          <p:cNvPr id="75778" name="Rectangle 2"/>
          <p:cNvSpPr>
            <a:spLocks noGrp="1" noChangeArrowheads="1"/>
          </p:cNvSpPr>
          <p:nvPr>
            <p:ph type="title"/>
          </p:nvPr>
        </p:nvSpPr>
        <p:spPr/>
        <p:txBody>
          <a:bodyPr/>
          <a:lstStyle/>
          <a:p>
            <a:r>
              <a:rPr lang="en-US"/>
              <a:t>American Cancer Society</a:t>
            </a:r>
          </a:p>
        </p:txBody>
      </p:sp>
      <p:sp>
        <p:nvSpPr>
          <p:cNvPr id="75779" name="Rectangle 3"/>
          <p:cNvSpPr>
            <a:spLocks noGrp="1" noChangeArrowheads="1"/>
          </p:cNvSpPr>
          <p:nvPr>
            <p:ph type="body" idx="1"/>
          </p:nvPr>
        </p:nvSpPr>
        <p:spPr/>
        <p:txBody>
          <a:bodyPr/>
          <a:lstStyle/>
          <a:p>
            <a:r>
              <a:rPr lang="en-US"/>
              <a:t>“Use of alcohol is clearly linked to increased risk of developing breast cancer.”</a:t>
            </a:r>
          </a:p>
          <a:p>
            <a:r>
              <a:rPr lang="en-US"/>
              <a:t>“Women who have one alcoholic drink a day have a very small increased risk. Those who have 2 to 5 drinks daily have about 1.5 times the risk of women who drink no alcohol.”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AD505086-D0D4-4069-AB5F-6DBFC9FCD3D9}" type="slidenum">
              <a:rPr lang="en-US"/>
              <a:pPr/>
              <a:t>6</a:t>
            </a:fld>
            <a:endParaRPr lang="en-US"/>
          </a:p>
        </p:txBody>
      </p:sp>
      <p:sp>
        <p:nvSpPr>
          <p:cNvPr id="207874" name="Rectangle 2"/>
          <p:cNvSpPr>
            <a:spLocks noGrp="1" noChangeArrowheads="1"/>
          </p:cNvSpPr>
          <p:nvPr>
            <p:ph type="title"/>
          </p:nvPr>
        </p:nvSpPr>
        <p:spPr>
          <a:xfrm>
            <a:off x="685800" y="609600"/>
            <a:ext cx="7248525" cy="1143000"/>
          </a:xfrm>
        </p:spPr>
        <p:txBody>
          <a:bodyPr/>
          <a:lstStyle/>
          <a:p>
            <a:r>
              <a:rPr lang="en-US" altLang="en-US" sz="3400">
                <a:latin typeface="Arial" pitchFamily="34" charset="0"/>
              </a:rPr>
              <a:t>Cancer Death Rates*, for Women, US,1930-2003</a:t>
            </a:r>
          </a:p>
        </p:txBody>
      </p:sp>
      <p:sp>
        <p:nvSpPr>
          <p:cNvPr id="207875" name="Text Box 3"/>
          <p:cNvSpPr txBox="1">
            <a:spLocks noChangeArrowheads="1"/>
          </p:cNvSpPr>
          <p:nvPr/>
        </p:nvSpPr>
        <p:spPr bwMode="auto">
          <a:xfrm>
            <a:off x="1295400" y="6261100"/>
            <a:ext cx="6343650" cy="596900"/>
          </a:xfrm>
          <a:prstGeom prst="rect">
            <a:avLst/>
          </a:prstGeom>
          <a:noFill/>
          <a:ln w="9525">
            <a:noFill/>
            <a:miter lim="800000"/>
            <a:headEnd/>
            <a:tailEnd/>
          </a:ln>
          <a:effectLst/>
        </p:spPr>
        <p:txBody>
          <a:bodyPr>
            <a:spAutoFit/>
          </a:bodyPr>
          <a:lstStyle/>
          <a:p>
            <a:r>
              <a:rPr lang="en-US" sz="1100" b="1">
                <a:latin typeface="Arial" pitchFamily="34" charset="0"/>
              </a:rPr>
              <a:t>*Age-adjusted to the 2000 US standard population.</a:t>
            </a:r>
          </a:p>
          <a:p>
            <a:r>
              <a:rPr lang="en-US" sz="1100" b="1">
                <a:latin typeface="Arial" pitchFamily="34" charset="0"/>
              </a:rPr>
              <a:t>Source:  US Mortality Public Use Data Tapes 1960-2003, US Mortality Volumes 1930-1959,</a:t>
            </a:r>
          </a:p>
          <a:p>
            <a:r>
              <a:rPr lang="en-US" sz="1100" b="1">
                <a:latin typeface="Arial" pitchFamily="34" charset="0"/>
              </a:rPr>
              <a:t>National Center for Health Statistics, Centers for Disease Control and Prevention, 2006.</a:t>
            </a:r>
          </a:p>
        </p:txBody>
      </p:sp>
      <p:graphicFrame>
        <p:nvGraphicFramePr>
          <p:cNvPr id="207876" name="Object 4"/>
          <p:cNvGraphicFramePr>
            <a:graphicFrameLocks noChangeAspect="1"/>
          </p:cNvGraphicFramePr>
          <p:nvPr/>
        </p:nvGraphicFramePr>
        <p:xfrm>
          <a:off x="1143000" y="1066800"/>
          <a:ext cx="8001000" cy="5029200"/>
        </p:xfrm>
        <a:graphic>
          <a:graphicData uri="http://schemas.openxmlformats.org/presentationml/2006/ole">
            <mc:AlternateContent xmlns:mc="http://schemas.openxmlformats.org/markup-compatibility/2006">
              <mc:Choice xmlns:v="urn:schemas-microsoft-com:vml" Requires="v">
                <p:oleObj spid="_x0000_s207881" name="Chart" r:id="rId4" imgW="8001000" imgH="4648200" progId="MSGraph.Chart.8">
                  <p:embed followColorScheme="full"/>
                </p:oleObj>
              </mc:Choice>
              <mc:Fallback>
                <p:oleObj name="Chart" r:id="rId4" imgW="8001000" imgH="4648200" progId="MSGraph.Chart.8">
                  <p:embed followColorScheme="full"/>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8001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877" name="Text Box 5"/>
          <p:cNvSpPr txBox="1">
            <a:spLocks noChangeArrowheads="1"/>
          </p:cNvSpPr>
          <p:nvPr/>
        </p:nvSpPr>
        <p:spPr bwMode="auto">
          <a:xfrm>
            <a:off x="7467600" y="3581400"/>
            <a:ext cx="1524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Lung &amp; bronchus</a:t>
            </a:r>
          </a:p>
        </p:txBody>
      </p:sp>
      <p:sp>
        <p:nvSpPr>
          <p:cNvPr id="207878" name="Text Box 6"/>
          <p:cNvSpPr txBox="1">
            <a:spLocks noChangeArrowheads="1"/>
          </p:cNvSpPr>
          <p:nvPr/>
        </p:nvSpPr>
        <p:spPr bwMode="auto">
          <a:xfrm>
            <a:off x="4495800" y="4419600"/>
            <a:ext cx="1524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Colon &amp; rectum</a:t>
            </a:r>
          </a:p>
        </p:txBody>
      </p:sp>
      <p:sp>
        <p:nvSpPr>
          <p:cNvPr id="207879" name="Text Box 7"/>
          <p:cNvSpPr txBox="1">
            <a:spLocks noChangeArrowheads="1"/>
          </p:cNvSpPr>
          <p:nvPr/>
        </p:nvSpPr>
        <p:spPr bwMode="auto">
          <a:xfrm>
            <a:off x="1828800" y="3810000"/>
            <a:ext cx="889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Uterus</a:t>
            </a:r>
          </a:p>
        </p:txBody>
      </p:sp>
      <p:sp>
        <p:nvSpPr>
          <p:cNvPr id="207880" name="Text Box 8"/>
          <p:cNvSpPr txBox="1">
            <a:spLocks noChangeArrowheads="1"/>
          </p:cNvSpPr>
          <p:nvPr/>
        </p:nvSpPr>
        <p:spPr bwMode="auto">
          <a:xfrm>
            <a:off x="2209800" y="4572000"/>
            <a:ext cx="8382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Stomach</a:t>
            </a:r>
          </a:p>
        </p:txBody>
      </p:sp>
      <p:sp>
        <p:nvSpPr>
          <p:cNvPr id="207881" name="Text Box 9"/>
          <p:cNvSpPr txBox="1">
            <a:spLocks noChangeArrowheads="1"/>
          </p:cNvSpPr>
          <p:nvPr/>
        </p:nvSpPr>
        <p:spPr bwMode="auto">
          <a:xfrm>
            <a:off x="5181600" y="3962400"/>
            <a:ext cx="7620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Breast</a:t>
            </a:r>
          </a:p>
        </p:txBody>
      </p:sp>
      <p:sp>
        <p:nvSpPr>
          <p:cNvPr id="207882" name="Text Box 10"/>
          <p:cNvSpPr txBox="1">
            <a:spLocks noChangeArrowheads="1"/>
          </p:cNvSpPr>
          <p:nvPr/>
        </p:nvSpPr>
        <p:spPr bwMode="auto">
          <a:xfrm>
            <a:off x="2189163" y="5029200"/>
            <a:ext cx="706437"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Ovary</a:t>
            </a:r>
          </a:p>
        </p:txBody>
      </p:sp>
      <p:sp>
        <p:nvSpPr>
          <p:cNvPr id="207883" name="Text Box 11"/>
          <p:cNvSpPr txBox="1">
            <a:spLocks noChangeArrowheads="1"/>
          </p:cNvSpPr>
          <p:nvPr/>
        </p:nvSpPr>
        <p:spPr bwMode="auto">
          <a:xfrm>
            <a:off x="4876800" y="5334000"/>
            <a:ext cx="914400" cy="274638"/>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200" b="1">
                <a:latin typeface="Arial" pitchFamily="34" charset="0"/>
              </a:rPr>
              <a:t>Pancreas</a:t>
            </a:r>
          </a:p>
        </p:txBody>
      </p:sp>
      <p:sp>
        <p:nvSpPr>
          <p:cNvPr id="207884" name="Text Box 12"/>
          <p:cNvSpPr txBox="1">
            <a:spLocks noChangeArrowheads="1"/>
          </p:cNvSpPr>
          <p:nvPr/>
        </p:nvSpPr>
        <p:spPr bwMode="auto">
          <a:xfrm>
            <a:off x="1905000" y="2133600"/>
            <a:ext cx="3575050" cy="336550"/>
          </a:xfrm>
          <a:prstGeom prst="rect">
            <a:avLst/>
          </a:prstGeom>
          <a:noFill/>
          <a:ln w="9525">
            <a:noFill/>
            <a:miter lim="800000"/>
            <a:headEnd/>
            <a:tailEnd/>
          </a:ln>
          <a:effectLst/>
        </p:spPr>
        <p:txBody>
          <a:bodyPr>
            <a:spAutoFit/>
          </a:bodyPr>
          <a:lstStyle/>
          <a:p>
            <a:r>
              <a:rPr lang="en-US" sz="1600" b="1">
                <a:latin typeface="Arial" pitchFamily="34" charset="0"/>
              </a:rPr>
              <a:t>Rate Per 100,000</a:t>
            </a:r>
          </a:p>
        </p:txBody>
      </p:sp>
      <p:sp>
        <p:nvSpPr>
          <p:cNvPr id="207885" name="Line 13"/>
          <p:cNvSpPr>
            <a:spLocks noChangeShapeType="1"/>
          </p:cNvSpPr>
          <p:nvPr/>
        </p:nvSpPr>
        <p:spPr bwMode="auto">
          <a:xfrm>
            <a:off x="6248400" y="5334000"/>
            <a:ext cx="0" cy="0"/>
          </a:xfrm>
          <a:prstGeom prst="line">
            <a:avLst/>
          </a:prstGeom>
          <a:noFill/>
          <a:ln w="9525">
            <a:solidFill>
              <a:schemeClr val="tx1"/>
            </a:solidFill>
            <a:round/>
            <a:headEnd/>
            <a:tailEnd/>
          </a:ln>
          <a:effectLst/>
        </p:spPr>
        <p:txBody>
          <a:bodyPr/>
          <a:lstStyle/>
          <a:p>
            <a:endParaRPr lang="en-US"/>
          </a:p>
        </p:txBody>
      </p:sp>
      <p:sp>
        <p:nvSpPr>
          <p:cNvPr id="207886" name="Line 14"/>
          <p:cNvSpPr>
            <a:spLocks noChangeShapeType="1"/>
          </p:cNvSpPr>
          <p:nvPr/>
        </p:nvSpPr>
        <p:spPr bwMode="auto">
          <a:xfrm>
            <a:off x="6172200" y="5257800"/>
            <a:ext cx="0" cy="0"/>
          </a:xfrm>
          <a:prstGeom prst="line">
            <a:avLst/>
          </a:prstGeom>
          <a:noFill/>
          <a:ln w="9525">
            <a:solidFill>
              <a:schemeClr val="tx1"/>
            </a:solidFill>
            <a:round/>
            <a:headEnd/>
            <a:tailEnd/>
          </a:ln>
          <a:effectLst/>
        </p:spPr>
        <p:txBody>
          <a:bodyPr/>
          <a:lstStyle/>
          <a:p>
            <a:endParaRPr lang="en-US"/>
          </a:p>
        </p:txBody>
      </p:sp>
      <p:sp>
        <p:nvSpPr>
          <p:cNvPr id="207887" name="Line 15"/>
          <p:cNvSpPr>
            <a:spLocks noChangeShapeType="1"/>
          </p:cNvSpPr>
          <p:nvPr/>
        </p:nvSpPr>
        <p:spPr bwMode="auto">
          <a:xfrm flipV="1">
            <a:off x="5638800" y="5257800"/>
            <a:ext cx="533400" cy="1524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0CE9C0F3-BB2E-40A6-AE76-2829A01097A1}" type="slidenum">
              <a:rPr lang="en-US"/>
              <a:pPr/>
              <a:t>60</a:t>
            </a:fld>
            <a:endParaRPr lang="en-US"/>
          </a:p>
        </p:txBody>
      </p:sp>
      <p:sp>
        <p:nvSpPr>
          <p:cNvPr id="39938"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39939"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39940" name="Rectangle 4"/>
          <p:cNvSpPr>
            <a:spLocks noGrp="1" noChangeArrowheads="1"/>
          </p:cNvSpPr>
          <p:nvPr>
            <p:ph type="title"/>
          </p:nvPr>
        </p:nvSpPr>
        <p:spPr>
          <a:noFill/>
          <a:ln/>
        </p:spPr>
        <p:txBody>
          <a:bodyPr lIns="90488" tIns="44450" rIns="90488" bIns="44450" anchor="t"/>
          <a:lstStyle/>
          <a:p>
            <a:r>
              <a:rPr lang="en-US"/>
              <a:t>Ultraviolet light</a:t>
            </a:r>
          </a:p>
        </p:txBody>
      </p:sp>
      <p:sp>
        <p:nvSpPr>
          <p:cNvPr id="39941" name="Rectangle 5"/>
          <p:cNvSpPr>
            <a:spLocks noGrp="1" noChangeArrowheads="1"/>
          </p:cNvSpPr>
          <p:nvPr>
            <p:ph type="body" sz="half" idx="1"/>
          </p:nvPr>
        </p:nvSpPr>
        <p:spPr>
          <a:noFill/>
          <a:ln/>
        </p:spPr>
        <p:txBody>
          <a:bodyPr lIns="90488" tIns="44450" rIns="90488" bIns="44450"/>
          <a:lstStyle/>
          <a:p>
            <a:r>
              <a:rPr lang="en-US" sz="2800"/>
              <a:t>Sun exposure accounts for 1 to 2% of cancers.</a:t>
            </a:r>
          </a:p>
          <a:p>
            <a:r>
              <a:rPr lang="en-US" sz="2800"/>
              <a:t>Good example of interaction</a:t>
            </a:r>
          </a:p>
          <a:p>
            <a:pPr lvl="1"/>
            <a:r>
              <a:rPr lang="en-US" sz="2400"/>
              <a:t>light-skinned people near the equator have higher risk</a:t>
            </a:r>
          </a:p>
        </p:txBody>
      </p:sp>
      <p:graphicFrame>
        <p:nvGraphicFramePr>
          <p:cNvPr id="39942" name="Object 6"/>
          <p:cNvGraphicFramePr>
            <a:graphicFrameLocks noGrp="1" noChangeAspect="1"/>
          </p:cNvGraphicFramePr>
          <p:nvPr>
            <p:ph type="clipArt" sz="half" idx="2"/>
          </p:nvPr>
        </p:nvGraphicFramePr>
        <p:xfrm>
          <a:off x="4648200" y="2733675"/>
          <a:ext cx="3810000" cy="2609850"/>
        </p:xfrm>
        <a:graphic>
          <a:graphicData uri="http://schemas.openxmlformats.org/presentationml/2006/ole">
            <mc:AlternateContent xmlns:mc="http://schemas.openxmlformats.org/markup-compatibility/2006">
              <mc:Choice xmlns:v="urn:schemas-microsoft-com:vml" Requires="v">
                <p:oleObj spid="_x0000_s39947" name="Clip" r:id="rId4" imgW="2286000" imgH="1591920" progId="MS_ClipArt_Gallery">
                  <p:embed/>
                </p:oleObj>
              </mc:Choice>
              <mc:Fallback>
                <p:oleObj name="Clip" r:id="rId4" imgW="2286000" imgH="1591920" progId="MS_ClipArt_Gallery">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33675"/>
                        <a:ext cx="3810000" cy="260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628FE10-F31C-4B6B-A7A7-BECFB5D442A8}" type="slidenum">
              <a:rPr lang="en-US"/>
              <a:pPr/>
              <a:t>61</a:t>
            </a:fld>
            <a:endParaRPr lang="en-US"/>
          </a:p>
        </p:txBody>
      </p:sp>
      <p:sp>
        <p:nvSpPr>
          <p:cNvPr id="41986"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41987"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41988" name="Rectangle 4"/>
          <p:cNvSpPr>
            <a:spLocks noGrp="1" noChangeArrowheads="1"/>
          </p:cNvSpPr>
          <p:nvPr>
            <p:ph type="title"/>
          </p:nvPr>
        </p:nvSpPr>
        <p:spPr>
          <a:noFill/>
          <a:ln/>
        </p:spPr>
        <p:txBody>
          <a:bodyPr lIns="90488" tIns="44450" rIns="90488" bIns="44450" anchor="t"/>
          <a:lstStyle/>
          <a:p>
            <a:r>
              <a:rPr lang="en-US"/>
              <a:t>Sex behavior and cancer</a:t>
            </a:r>
          </a:p>
        </p:txBody>
      </p:sp>
      <p:sp>
        <p:nvSpPr>
          <p:cNvPr id="41989" name="Rectangle 5"/>
          <p:cNvSpPr>
            <a:spLocks noGrp="1" noChangeArrowheads="1"/>
          </p:cNvSpPr>
          <p:nvPr>
            <p:ph type="body" idx="1"/>
          </p:nvPr>
        </p:nvSpPr>
        <p:spPr>
          <a:noFill/>
          <a:ln/>
        </p:spPr>
        <p:txBody>
          <a:bodyPr lIns="90488" tIns="44450" rIns="90488" bIns="44450"/>
          <a:lstStyle/>
          <a:p>
            <a:r>
              <a:rPr lang="en-US"/>
              <a:t>AIDS</a:t>
            </a:r>
          </a:p>
          <a:p>
            <a:pPr lvl="1"/>
            <a:r>
              <a:rPr lang="en-US"/>
              <a:t>Kaposi’s sarcoma</a:t>
            </a:r>
          </a:p>
          <a:p>
            <a:pPr lvl="1"/>
            <a:r>
              <a:rPr lang="en-US"/>
              <a:t>non-Hodgkins lymphoma</a:t>
            </a:r>
          </a:p>
          <a:p>
            <a:r>
              <a:rPr lang="en-US"/>
              <a:t>Certain sexual practices can contribute to cancer risk.</a:t>
            </a:r>
          </a:p>
          <a:p>
            <a:r>
              <a:rPr lang="en-US"/>
              <a:t>NYT 10/7/2005 Vaccine prevents most cervical cancer. First cancer vaccine</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17270063-DDB4-46C0-AB31-E63ACEB67D22}" type="slidenum">
              <a:rPr lang="en-US"/>
              <a:pPr/>
              <a:t>62</a:t>
            </a:fld>
            <a:endParaRPr lang="en-US"/>
          </a:p>
        </p:txBody>
      </p:sp>
      <p:sp>
        <p:nvSpPr>
          <p:cNvPr id="44034"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44035"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44036" name="Rectangle 4"/>
          <p:cNvSpPr>
            <a:spLocks noGrp="1" noChangeArrowheads="1"/>
          </p:cNvSpPr>
          <p:nvPr>
            <p:ph type="title"/>
          </p:nvPr>
        </p:nvSpPr>
        <p:spPr>
          <a:noFill/>
          <a:ln/>
        </p:spPr>
        <p:txBody>
          <a:bodyPr lIns="90488" tIns="44450" rIns="90488" bIns="44450" anchor="t"/>
          <a:lstStyle/>
          <a:p>
            <a:r>
              <a:rPr lang="en-US"/>
              <a:t>Stress and cancer</a:t>
            </a:r>
          </a:p>
        </p:txBody>
      </p:sp>
      <p:sp>
        <p:nvSpPr>
          <p:cNvPr id="44037" name="Rectangle 5"/>
          <p:cNvSpPr>
            <a:spLocks noGrp="1" noChangeArrowheads="1"/>
          </p:cNvSpPr>
          <p:nvPr>
            <p:ph type="body" sz="half" idx="1"/>
          </p:nvPr>
        </p:nvSpPr>
        <p:spPr>
          <a:noFill/>
          <a:ln/>
        </p:spPr>
        <p:txBody>
          <a:bodyPr lIns="90488" tIns="44450" rIns="90488" bIns="44450"/>
          <a:lstStyle/>
          <a:p>
            <a:r>
              <a:rPr lang="en-US" sz="2800"/>
              <a:t>Methodological issues</a:t>
            </a:r>
          </a:p>
          <a:p>
            <a:pPr lvl="1"/>
            <a:r>
              <a:rPr lang="en-US" sz="2400"/>
              <a:t>prospective versus retrospective studies.</a:t>
            </a:r>
          </a:p>
        </p:txBody>
      </p:sp>
      <p:graphicFrame>
        <p:nvGraphicFramePr>
          <p:cNvPr id="214016" name="Object 0">
            <a:hlinkClick r:id="" action="ppaction://ole?verb=0"/>
          </p:cNvPr>
          <p:cNvGraphicFramePr>
            <a:graphicFrameLocks/>
          </p:cNvGraphicFramePr>
          <p:nvPr/>
        </p:nvGraphicFramePr>
        <p:xfrm>
          <a:off x="5984875" y="1685925"/>
          <a:ext cx="1724025" cy="4175125"/>
        </p:xfrm>
        <a:graphic>
          <a:graphicData uri="http://schemas.openxmlformats.org/presentationml/2006/ole">
            <mc:AlternateContent xmlns:mc="http://schemas.openxmlformats.org/markup-compatibility/2006">
              <mc:Choice xmlns:v="urn:schemas-microsoft-com:vml" Requires="v">
                <p:oleObj spid="_x0000_s214021" name="Clip" r:id="rId4" imgW="1722240" imgH="4173480" progId="MS_ClipArt_Gallery">
                  <p:embed/>
                </p:oleObj>
              </mc:Choice>
              <mc:Fallback>
                <p:oleObj name="Clip" r:id="rId4" imgW="1722240" imgH="4173480" progId="MS_ClipArt_Gallery">
                  <p:embed/>
                  <p:pic>
                    <p:nvPicPr>
                      <p:cNvPr id="0" name="Picture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1685925"/>
                        <a:ext cx="1724025"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4AABF4E-B465-4DFC-AC4A-CB4EFCF999F8}" type="slidenum">
              <a:rPr lang="en-US"/>
              <a:pPr/>
              <a:t>63</a:t>
            </a:fld>
            <a:endParaRPr lang="en-US"/>
          </a:p>
        </p:txBody>
      </p:sp>
      <p:sp>
        <p:nvSpPr>
          <p:cNvPr id="46082"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46083"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46084" name="Rectangle 4"/>
          <p:cNvSpPr>
            <a:spLocks noGrp="1" noChangeArrowheads="1"/>
          </p:cNvSpPr>
          <p:nvPr>
            <p:ph type="title"/>
          </p:nvPr>
        </p:nvSpPr>
        <p:spPr>
          <a:noFill/>
          <a:ln/>
        </p:spPr>
        <p:txBody>
          <a:bodyPr lIns="90488" tIns="44450" rIns="90488" bIns="44450" anchor="t"/>
          <a:lstStyle/>
          <a:p>
            <a:r>
              <a:rPr lang="en-US"/>
              <a:t>Quasi prospective study</a:t>
            </a:r>
          </a:p>
        </p:txBody>
      </p:sp>
      <p:sp>
        <p:nvSpPr>
          <p:cNvPr id="46085" name="Rectangle 5"/>
          <p:cNvSpPr>
            <a:spLocks noGrp="1" noChangeArrowheads="1"/>
          </p:cNvSpPr>
          <p:nvPr>
            <p:ph type="body" idx="1"/>
          </p:nvPr>
        </p:nvSpPr>
        <p:spPr>
          <a:noFill/>
          <a:ln/>
        </p:spPr>
        <p:txBody>
          <a:bodyPr lIns="90488" tIns="44450" rIns="90488" bIns="44450"/>
          <a:lstStyle/>
          <a:p>
            <a:r>
              <a:rPr lang="en-US"/>
              <a:t>Cooper and Faragher (1993) studied women at a breast cancer clinic.</a:t>
            </a:r>
          </a:p>
          <a:p>
            <a:pPr lvl="1"/>
            <a:r>
              <a:rPr lang="en-US"/>
              <a:t>positively related to cancer were bereavement and denying the existence of problems</a:t>
            </a:r>
          </a:p>
          <a:p>
            <a:pPr lvl="1"/>
            <a:r>
              <a:rPr lang="en-US"/>
              <a:t>negatively related were ability to express anger and living a busy lifestyle.</a:t>
            </a:r>
          </a:p>
          <a:p>
            <a:r>
              <a:rPr lang="en-US"/>
              <a:t>Regular stress lessened risk but a single major event increased it.</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7A28E2F-75F2-48F0-B817-4ACF70368A52}" type="slidenum">
              <a:rPr lang="en-US"/>
              <a:pPr/>
              <a:t>64</a:t>
            </a:fld>
            <a:endParaRPr lang="en-US"/>
          </a:p>
        </p:txBody>
      </p:sp>
      <p:sp>
        <p:nvSpPr>
          <p:cNvPr id="56322" name="Rectangle 2"/>
          <p:cNvSpPr>
            <a:spLocks noGrp="1" noChangeArrowheads="1"/>
          </p:cNvSpPr>
          <p:nvPr>
            <p:ph type="title"/>
          </p:nvPr>
        </p:nvSpPr>
        <p:spPr/>
        <p:txBody>
          <a:bodyPr/>
          <a:lstStyle/>
          <a:p>
            <a:r>
              <a:rPr lang="en-US"/>
              <a:t>“Fighting Spirit” and cancer</a:t>
            </a:r>
          </a:p>
        </p:txBody>
      </p:sp>
      <p:sp>
        <p:nvSpPr>
          <p:cNvPr id="56323" name="Rectangle 3"/>
          <p:cNvSpPr>
            <a:spLocks noGrp="1" noChangeArrowheads="1"/>
          </p:cNvSpPr>
          <p:nvPr>
            <p:ph type="body" idx="1"/>
          </p:nvPr>
        </p:nvSpPr>
        <p:spPr/>
        <p:txBody>
          <a:bodyPr/>
          <a:lstStyle/>
          <a:p>
            <a:r>
              <a:rPr lang="en-US"/>
              <a:t>New York Times Oct. 19. 1999</a:t>
            </a:r>
          </a:p>
          <a:p>
            <a:r>
              <a:rPr lang="en-US"/>
              <a:t>Study reported in Lancet states that positive thinking did not increase chances of survival.</a:t>
            </a:r>
          </a:p>
          <a:p>
            <a:r>
              <a:rPr lang="en-US"/>
              <a:t>Suppression of emotions also appeared unrelated to survival.</a:t>
            </a:r>
          </a:p>
          <a:p>
            <a:r>
              <a:rPr lang="en-US"/>
              <a:t>Depression and hopelessness did appear to predict an increased risk of dying in 5 years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25DEE65-76E2-4C4D-ADB5-1624FBBD9FDF}" type="slidenum">
              <a:rPr lang="en-US"/>
              <a:pPr/>
              <a:t>65</a:t>
            </a:fld>
            <a:endParaRPr lang="en-US"/>
          </a:p>
        </p:txBody>
      </p:sp>
      <p:sp>
        <p:nvSpPr>
          <p:cNvPr id="76802" name="Rectangle 2"/>
          <p:cNvSpPr>
            <a:spLocks noGrp="1" noChangeArrowheads="1"/>
          </p:cNvSpPr>
          <p:nvPr>
            <p:ph type="title"/>
          </p:nvPr>
        </p:nvSpPr>
        <p:spPr/>
        <p:txBody>
          <a:bodyPr/>
          <a:lstStyle/>
          <a:p>
            <a:r>
              <a:rPr lang="en-US"/>
              <a:t>American Cancer Society</a:t>
            </a:r>
          </a:p>
        </p:txBody>
      </p:sp>
      <p:sp>
        <p:nvSpPr>
          <p:cNvPr id="76803" name="Rectangle 3"/>
          <p:cNvSpPr>
            <a:spLocks noGrp="1" noChangeArrowheads="1"/>
          </p:cNvSpPr>
          <p:nvPr>
            <p:ph type="body" idx="1"/>
          </p:nvPr>
        </p:nvSpPr>
        <p:spPr/>
        <p:txBody>
          <a:bodyPr/>
          <a:lstStyle/>
          <a:p>
            <a:r>
              <a:rPr lang="en-US"/>
              <a:t> Antiperspirants and bras: Recent internet e-mail </a:t>
            </a:r>
            <a:r>
              <a:rPr lang="en-US">
                <a:solidFill>
                  <a:srgbClr val="FF0066"/>
                </a:solidFill>
              </a:rPr>
              <a:t>rumors</a:t>
            </a:r>
            <a:r>
              <a:rPr lang="en-US"/>
              <a:t> have suggested that underarm antiperspirants and underwire bras hamper lymph circulation and increase  the risk of breast cancer. </a:t>
            </a:r>
            <a:r>
              <a:rPr lang="en-US">
                <a:solidFill>
                  <a:srgbClr val="FF0066"/>
                </a:solidFill>
              </a:rPr>
              <a:t>There is no evidence to support this idea.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E6879AC-C6BB-4048-9515-E21D9B272D7A}" type="slidenum">
              <a:rPr lang="en-US"/>
              <a:pPr/>
              <a:t>66</a:t>
            </a:fld>
            <a:endParaRPr lang="en-US"/>
          </a:p>
        </p:txBody>
      </p:sp>
      <p:sp>
        <p:nvSpPr>
          <p:cNvPr id="123911" name="Rectangle 7"/>
          <p:cNvSpPr>
            <a:spLocks noGrp="1" noChangeArrowheads="1"/>
          </p:cNvSpPr>
          <p:nvPr>
            <p:ph type="title"/>
          </p:nvPr>
        </p:nvSpPr>
        <p:spPr/>
        <p:txBody>
          <a:bodyPr/>
          <a:lstStyle/>
          <a:p>
            <a:r>
              <a:rPr lang="en-US"/>
              <a:t>Cancer and Cell Phones </a:t>
            </a:r>
          </a:p>
        </p:txBody>
      </p:sp>
      <p:sp>
        <p:nvSpPr>
          <p:cNvPr id="123912" name="Rectangle 8"/>
          <p:cNvSpPr>
            <a:spLocks noGrp="1" noChangeArrowheads="1"/>
          </p:cNvSpPr>
          <p:nvPr>
            <p:ph type="body" sz="half" idx="1"/>
          </p:nvPr>
        </p:nvSpPr>
        <p:spPr/>
        <p:txBody>
          <a:bodyPr/>
          <a:lstStyle/>
          <a:p>
            <a:r>
              <a:rPr lang="en-US" sz="2400"/>
              <a:t>The Institute of Environmental Medicine in Stockholm said 10/15/2004 that it has found that 10 or more years of cell phone use may increase the risk of acoustic neuroma, a noncancerous tumor, in humans</a:t>
            </a:r>
          </a:p>
          <a:p>
            <a:endParaRPr lang="en-US" sz="2400"/>
          </a:p>
        </p:txBody>
      </p:sp>
      <p:pic>
        <p:nvPicPr>
          <p:cNvPr id="123913" name="Picture 9"/>
          <p:cNvPicPr>
            <a:picLocks noGrp="1" noChangeAspect="1" noChangeArrowheads="1"/>
          </p:cNvPicPr>
          <p:nvPr>
            <p:ph type="clipArt" sz="half" idx="2"/>
          </p:nvPr>
        </p:nvPicPr>
        <p:blipFill>
          <a:blip r:embed="rId3" cstate="print"/>
          <a:srcRect/>
          <a:stretch>
            <a:fillRect/>
          </a:stretch>
        </p:blip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F8AC2ABD-13B8-4A40-9167-AB72A01ED18B}" type="slidenum">
              <a:rPr lang="en-US"/>
              <a:pPr/>
              <a:t>67</a:t>
            </a:fld>
            <a:endParaRPr lang="en-US"/>
          </a:p>
        </p:txBody>
      </p:sp>
      <p:sp>
        <p:nvSpPr>
          <p:cNvPr id="126978" name="Rectangle 2"/>
          <p:cNvSpPr>
            <a:spLocks noGrp="1" noChangeArrowheads="1"/>
          </p:cNvSpPr>
          <p:nvPr>
            <p:ph type="title"/>
          </p:nvPr>
        </p:nvSpPr>
        <p:spPr/>
        <p:txBody>
          <a:bodyPr/>
          <a:lstStyle/>
          <a:p>
            <a:r>
              <a:rPr lang="en-US"/>
              <a:t>Cell phones and cancer</a:t>
            </a:r>
          </a:p>
        </p:txBody>
      </p:sp>
      <p:sp>
        <p:nvSpPr>
          <p:cNvPr id="126979" name="Rectangle 3"/>
          <p:cNvSpPr>
            <a:spLocks noGrp="1" noChangeArrowheads="1"/>
          </p:cNvSpPr>
          <p:nvPr>
            <p:ph type="body" sz="half" idx="1"/>
          </p:nvPr>
        </p:nvSpPr>
        <p:spPr/>
        <p:txBody>
          <a:bodyPr/>
          <a:lstStyle/>
          <a:p>
            <a:r>
              <a:rPr lang="en-US" sz="2400"/>
              <a:t>The risk of developing a tumor was almost double for those who started to use phones before their diagnosis. In addition, the tumor risk was almost four times higher on the side of the head where the phone was held, Ahlbom and Feychting said</a:t>
            </a:r>
          </a:p>
          <a:p>
            <a:endParaRPr lang="en-US" sz="2400"/>
          </a:p>
        </p:txBody>
      </p:sp>
      <p:pic>
        <p:nvPicPr>
          <p:cNvPr id="126982" name="Picture 6" descr="untitled"/>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3F93C3E-4494-44A5-99F1-4CEF25680C6A}" type="slidenum">
              <a:rPr lang="en-US"/>
              <a:pPr/>
              <a:t>68</a:t>
            </a:fld>
            <a:endParaRPr lang="en-US"/>
          </a:p>
        </p:txBody>
      </p:sp>
      <p:sp>
        <p:nvSpPr>
          <p:cNvPr id="125954" name="Rectangle 2"/>
          <p:cNvSpPr>
            <a:spLocks noGrp="1" noChangeArrowheads="1"/>
          </p:cNvSpPr>
          <p:nvPr>
            <p:ph type="title"/>
          </p:nvPr>
        </p:nvSpPr>
        <p:spPr/>
        <p:txBody>
          <a:bodyPr/>
          <a:lstStyle/>
          <a:p>
            <a:r>
              <a:rPr lang="en-US"/>
              <a:t>Court throws out cancer case.</a:t>
            </a:r>
          </a:p>
        </p:txBody>
      </p:sp>
      <p:sp>
        <p:nvSpPr>
          <p:cNvPr id="125955" name="Rectangle 3"/>
          <p:cNvSpPr>
            <a:spLocks noGrp="1" noChangeArrowheads="1"/>
          </p:cNvSpPr>
          <p:nvPr>
            <p:ph type="body" idx="1"/>
          </p:nvPr>
        </p:nvSpPr>
        <p:spPr/>
        <p:txBody>
          <a:bodyPr/>
          <a:lstStyle/>
          <a:p>
            <a:pPr>
              <a:lnSpc>
                <a:spcPct val="90000"/>
              </a:lnSpc>
            </a:pPr>
            <a:r>
              <a:rPr lang="en-US" sz="2800">
                <a:latin typeface="Verdana" pitchFamily="34" charset="0"/>
              </a:rPr>
              <a:t>The district court also questioned the reliability of Dr. Hardell?s research because it failed to demonstrate a dose-response relationship, that is, it failed to show that with greater use of cellular phones, a person faced a greater risk of developing a tumor. Showing a dose-response relationship is, as Dr. Hardell agreed, an important factor in establishing causation.</a:t>
            </a:r>
          </a:p>
          <a:p>
            <a:pPr>
              <a:lnSpc>
                <a:spcPct val="90000"/>
              </a:lnSpc>
            </a:pPr>
            <a:endParaRPr lang="en-US" sz="2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E155D6B-8F22-4515-B01A-558B61AC361E}" type="slidenum">
              <a:rPr lang="en-US"/>
              <a:pPr/>
              <a:t>69</a:t>
            </a:fld>
            <a:endParaRPr lang="en-US"/>
          </a:p>
        </p:txBody>
      </p:sp>
      <p:sp>
        <p:nvSpPr>
          <p:cNvPr id="164866" name="Rectangle 2"/>
          <p:cNvSpPr>
            <a:spLocks noGrp="1" noChangeArrowheads="1"/>
          </p:cNvSpPr>
          <p:nvPr>
            <p:ph type="title"/>
          </p:nvPr>
        </p:nvSpPr>
        <p:spPr/>
        <p:txBody>
          <a:bodyPr/>
          <a:lstStyle/>
          <a:p>
            <a:r>
              <a:rPr lang="en-US"/>
              <a:t>Peer review</a:t>
            </a:r>
          </a:p>
        </p:txBody>
      </p:sp>
      <p:sp>
        <p:nvSpPr>
          <p:cNvPr id="164867" name="Rectangle 3"/>
          <p:cNvSpPr>
            <a:spLocks noGrp="1" noChangeArrowheads="1"/>
          </p:cNvSpPr>
          <p:nvPr>
            <p:ph type="body" idx="1"/>
          </p:nvPr>
        </p:nvSpPr>
        <p:spPr/>
        <p:txBody>
          <a:bodyPr/>
          <a:lstStyle/>
          <a:p>
            <a:r>
              <a:rPr lang="en-US" sz="2800" i="1">
                <a:latin typeface="Verdana" pitchFamily="34" charset="0"/>
              </a:rPr>
              <a:t>Peer-review:</a:t>
            </a:r>
            <a:r>
              <a:rPr lang="en-US" sz="2800">
                <a:latin typeface="Verdana" pitchFamily="34" charset="0"/>
              </a:rPr>
              <a:t> a process through which a research paper or other piece of writing is critically reviewed prior to publication, by individuals with in-depth knowledge of the authors' area of research or investigation, to ensure that the work under review is accurate, reliable, well-written, and worthy of publication.</a:t>
            </a:r>
            <a:r>
              <a:rPr lang="en-US" sz="2800"/>
              <a:t> </a:t>
            </a:r>
          </a:p>
          <a:p>
            <a:endParaRPr 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633F42D-6C74-4FD1-83F2-3A2ED3BFCD60}" type="slidenum">
              <a:rPr lang="en-US"/>
              <a:pPr/>
              <a:t>7</a:t>
            </a:fld>
            <a:endParaRPr lang="en-US"/>
          </a:p>
        </p:txBody>
      </p:sp>
      <p:sp>
        <p:nvSpPr>
          <p:cNvPr id="74754" name="Rectangle 2"/>
          <p:cNvSpPr>
            <a:spLocks noGrp="1" noChangeArrowheads="1"/>
          </p:cNvSpPr>
          <p:nvPr>
            <p:ph type="title"/>
          </p:nvPr>
        </p:nvSpPr>
        <p:spPr/>
        <p:txBody>
          <a:bodyPr/>
          <a:lstStyle/>
          <a:p>
            <a:r>
              <a:rPr lang="en-US"/>
              <a:t>American Cancer Society</a:t>
            </a:r>
          </a:p>
        </p:txBody>
      </p:sp>
      <p:sp>
        <p:nvSpPr>
          <p:cNvPr id="74755" name="Rectangle 3"/>
          <p:cNvSpPr>
            <a:spLocks noGrp="1" noChangeArrowheads="1"/>
          </p:cNvSpPr>
          <p:nvPr>
            <p:ph type="body" idx="1"/>
          </p:nvPr>
        </p:nvSpPr>
        <p:spPr/>
        <p:txBody>
          <a:bodyPr/>
          <a:lstStyle/>
          <a:p>
            <a:r>
              <a:rPr lang="en-US">
                <a:hlinkClick r:id="rId3"/>
              </a:rPr>
              <a:t>http://</a:t>
            </a:r>
            <a:r>
              <a:rPr lang="en-US">
                <a:hlinkClick r:id="rId4"/>
              </a:rPr>
              <a:t>www.cancer.org</a:t>
            </a:r>
            <a:endParaRPr lang="en-US"/>
          </a:p>
        </p:txBody>
      </p:sp>
      <p:pic>
        <p:nvPicPr>
          <p:cNvPr id="74756" name="Picture 4" descr="logo_acs"/>
          <p:cNvPicPr>
            <a:picLocks noChangeAspect="1" noChangeArrowheads="1"/>
          </p:cNvPicPr>
          <p:nvPr/>
        </p:nvPicPr>
        <p:blipFill>
          <a:blip r:embed="rId5" cstate="print"/>
          <a:srcRect/>
          <a:stretch>
            <a:fillRect/>
          </a:stretch>
        </p:blipFill>
        <p:spPr bwMode="auto">
          <a:xfrm>
            <a:off x="3629025" y="3022600"/>
            <a:ext cx="5057775" cy="2174875"/>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AD019FC-BF32-4520-BAEF-D9DCFF728FED}" type="slidenum">
              <a:rPr lang="en-US"/>
              <a:pPr/>
              <a:t>70</a:t>
            </a:fld>
            <a:endParaRPr lang="en-US"/>
          </a:p>
        </p:txBody>
      </p:sp>
      <p:sp>
        <p:nvSpPr>
          <p:cNvPr id="166914" name="Rectangle 2"/>
          <p:cNvSpPr>
            <a:spLocks noGrp="1" noChangeArrowheads="1"/>
          </p:cNvSpPr>
          <p:nvPr>
            <p:ph type="title"/>
          </p:nvPr>
        </p:nvSpPr>
        <p:spPr/>
        <p:txBody>
          <a:bodyPr/>
          <a:lstStyle/>
          <a:p>
            <a:r>
              <a:rPr lang="en-US"/>
              <a:t>Capitalizing on Chance</a:t>
            </a:r>
          </a:p>
        </p:txBody>
      </p:sp>
      <p:sp>
        <p:nvSpPr>
          <p:cNvPr id="166915" name="Rectangle 3"/>
          <p:cNvSpPr>
            <a:spLocks noGrp="1" noChangeArrowheads="1"/>
          </p:cNvSpPr>
          <p:nvPr>
            <p:ph type="body" sz="half" idx="1"/>
          </p:nvPr>
        </p:nvSpPr>
        <p:spPr/>
        <p:txBody>
          <a:bodyPr/>
          <a:lstStyle/>
          <a:p>
            <a:r>
              <a:rPr lang="en-US" sz="2800"/>
              <a:t>One day in January it was colder in Florence, SC  than in New Vineyard, Maine. </a:t>
            </a:r>
          </a:p>
        </p:txBody>
      </p:sp>
      <p:pic>
        <p:nvPicPr>
          <p:cNvPr id="166916" name="Picture 4" descr="alexsnow"/>
          <p:cNvPicPr>
            <a:picLocks noGrp="1" noChangeAspect="1" noChangeArrowheads="1"/>
          </p:cNvPicPr>
          <p:nvPr>
            <p:ph type="clipArt" sz="half" idx="2"/>
          </p:nvPr>
        </p:nvPicPr>
        <p:blipFill>
          <a:blip r:embed="rId3" cstate="print"/>
          <a:srcRect/>
          <a:stretch>
            <a:fillRect/>
          </a:stretch>
        </p:blipFill>
        <p:spPr>
          <a:xfrm>
            <a:off x="4648200" y="2609850"/>
            <a:ext cx="3810000" cy="2857500"/>
          </a:xfrm>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663A482-FF2E-4EA0-9EEF-B040B3C3DF9B}" type="slidenum">
              <a:rPr lang="en-US"/>
              <a:pPr/>
              <a:t>71</a:t>
            </a:fld>
            <a:endParaRPr lang="en-US"/>
          </a:p>
        </p:txBody>
      </p:sp>
      <p:sp>
        <p:nvSpPr>
          <p:cNvPr id="122882" name="Rectangle 2"/>
          <p:cNvSpPr>
            <a:spLocks noGrp="1" noChangeArrowheads="1"/>
          </p:cNvSpPr>
          <p:nvPr>
            <p:ph type="title"/>
          </p:nvPr>
        </p:nvSpPr>
        <p:spPr/>
        <p:txBody>
          <a:bodyPr/>
          <a:lstStyle/>
          <a:p>
            <a:r>
              <a:rPr lang="en-US"/>
              <a:t>Cancer and Cell Phones </a:t>
            </a:r>
          </a:p>
        </p:txBody>
      </p:sp>
      <p:sp>
        <p:nvSpPr>
          <p:cNvPr id="122883" name="Rectangle 3"/>
          <p:cNvSpPr>
            <a:spLocks noGrp="1" noChangeArrowheads="1"/>
          </p:cNvSpPr>
          <p:nvPr>
            <p:ph type="body" idx="1"/>
          </p:nvPr>
        </p:nvSpPr>
        <p:spPr/>
        <p:txBody>
          <a:bodyPr/>
          <a:lstStyle/>
          <a:p>
            <a:r>
              <a:rPr lang="en-US"/>
              <a:t>The U.S. Food and Drug Administration has said previously that while mobile phones do emit electromagnetic radiation, the amount of energy dispersed by the devices is similar to that emitted by other common household devices, such as television sets and microwave ovens, and does not pose a measurable health risk. </a:t>
            </a:r>
          </a:p>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8FCB9ACD-8BFB-4214-8CD7-3668F4DB6F64}" type="slidenum">
              <a:rPr lang="en-US"/>
              <a:pPr/>
              <a:t>72</a:t>
            </a:fld>
            <a:endParaRPr lang="en-US"/>
          </a:p>
        </p:txBody>
      </p:sp>
      <p:sp>
        <p:nvSpPr>
          <p:cNvPr id="98306" name="Rectangle 2"/>
          <p:cNvSpPr>
            <a:spLocks noGrp="1" noChangeArrowheads="1"/>
          </p:cNvSpPr>
          <p:nvPr>
            <p:ph type="title"/>
          </p:nvPr>
        </p:nvSpPr>
        <p:spPr/>
        <p:txBody>
          <a:bodyPr/>
          <a:lstStyle/>
          <a:p>
            <a:endParaRPr lang="en-US"/>
          </a:p>
        </p:txBody>
      </p:sp>
      <p:sp>
        <p:nvSpPr>
          <p:cNvPr id="98307" name="Rectangle 3"/>
          <p:cNvSpPr>
            <a:spLocks noGrp="1" noChangeArrowheads="1"/>
          </p:cNvSpPr>
          <p:nvPr>
            <p:ph type="body" sz="half" idx="1"/>
          </p:nvPr>
        </p:nvSpPr>
        <p:spPr/>
        <p:txBody>
          <a:bodyPr/>
          <a:lstStyle/>
          <a:p>
            <a:endParaRPr lang="en-US"/>
          </a:p>
        </p:txBody>
      </p:sp>
      <p:sp>
        <p:nvSpPr>
          <p:cNvPr id="98308" name="Rectangle 4"/>
          <p:cNvSpPr>
            <a:spLocks noGrp="1" noChangeArrowheads="1"/>
          </p:cNvSpPr>
          <p:nvPr>
            <p:ph type="body" sz="half" idx="2"/>
          </p:nvPr>
        </p:nvSpPr>
        <p:spPr/>
        <p:txBody>
          <a:bodyPr/>
          <a:lstStyle/>
          <a:p>
            <a:endParaRPr lang="en-US"/>
          </a:p>
        </p:txBody>
      </p:sp>
      <p:pic>
        <p:nvPicPr>
          <p:cNvPr id="98309" name="Picture 5" descr="wasp"/>
          <p:cNvPicPr>
            <a:picLocks noChangeAspect="1" noChangeArrowheads="1"/>
          </p:cNvPicPr>
          <p:nvPr/>
        </p:nvPicPr>
        <p:blipFill>
          <a:blip r:embed="rId3" cstate="print"/>
          <a:srcRect/>
          <a:stretch>
            <a:fillRect/>
          </a:stretch>
        </p:blipFill>
        <p:spPr bwMode="auto">
          <a:xfrm>
            <a:off x="0" y="-1588"/>
            <a:ext cx="9144000" cy="6861176"/>
          </a:xfrm>
          <a:prstGeom prst="rect">
            <a:avLst/>
          </a:prstGeom>
          <a:noFill/>
        </p:spPr>
      </p:pic>
      <p:sp>
        <p:nvSpPr>
          <p:cNvPr id="98310" name="Text Box 6"/>
          <p:cNvSpPr txBox="1">
            <a:spLocks noChangeArrowheads="1"/>
          </p:cNvSpPr>
          <p:nvPr/>
        </p:nvSpPr>
        <p:spPr bwMode="auto">
          <a:xfrm>
            <a:off x="1981200" y="5029200"/>
            <a:ext cx="4419600" cy="914400"/>
          </a:xfrm>
          <a:prstGeom prst="rect">
            <a:avLst/>
          </a:prstGeom>
          <a:noFill/>
          <a:ln w="9525">
            <a:noFill/>
            <a:miter lim="800000"/>
            <a:headEnd/>
            <a:tailEnd/>
          </a:ln>
          <a:effectLst/>
        </p:spPr>
        <p:txBody>
          <a:bodyPr>
            <a:spAutoFit/>
          </a:bodyPr>
          <a:lstStyle/>
          <a:p>
            <a:pPr eaLnBrk="1" hangingPunct="1">
              <a:spcBef>
                <a:spcPct val="50000"/>
              </a:spcBef>
            </a:pPr>
            <a:r>
              <a:rPr lang="en-US" sz="5400">
                <a:solidFill>
                  <a:srgbClr val="FFFF00"/>
                </a:solidFill>
                <a:latin typeface="Bolts SF" pitchFamily="34" charset="0"/>
              </a:rPr>
              <a:t>The End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EDA2132-D40C-4408-9F3A-B49536B7BAFB}" type="slidenum">
              <a:rPr lang="en-US"/>
              <a:pPr/>
              <a:t>73</a:t>
            </a:fld>
            <a:endParaRPr lang="en-US"/>
          </a:p>
        </p:txBody>
      </p:sp>
      <p:sp>
        <p:nvSpPr>
          <p:cNvPr id="68610" name="Rectangle 2"/>
          <p:cNvSpPr>
            <a:spLocks noGrp="1" noChangeArrowheads="1"/>
          </p:cNvSpPr>
          <p:nvPr>
            <p:ph type="title"/>
          </p:nvPr>
        </p:nvSpPr>
        <p:spPr/>
        <p:txBody>
          <a:bodyPr/>
          <a:lstStyle/>
          <a:p>
            <a:r>
              <a:rPr lang="en-US"/>
              <a:t>The End</a:t>
            </a:r>
          </a:p>
        </p:txBody>
      </p:sp>
      <p:sp>
        <p:nvSpPr>
          <p:cNvPr id="68611" name="Rectangle 3"/>
          <p:cNvSpPr>
            <a:spLocks noGrp="1" noChangeArrowheads="1"/>
          </p:cNvSpPr>
          <p:nvPr>
            <p:ph type="body" idx="1"/>
          </p:nvPr>
        </p:nvSpPr>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8EFF0D7-35A9-4E25-AD24-367B25595400}" type="slidenum">
              <a:rPr lang="en-US"/>
              <a:pPr/>
              <a:t>74</a:t>
            </a:fld>
            <a:endParaRPr lang="en-US"/>
          </a:p>
        </p:txBody>
      </p:sp>
      <p:sp>
        <p:nvSpPr>
          <p:cNvPr id="70660" name="Rectangle 4"/>
          <p:cNvSpPr>
            <a:spLocks noGrp="1" noChangeArrowheads="1"/>
          </p:cNvSpPr>
          <p:nvPr>
            <p:ph type="title"/>
          </p:nvPr>
        </p:nvSpPr>
        <p:spPr/>
        <p:txBody>
          <a:bodyPr/>
          <a:lstStyle/>
          <a:p>
            <a:r>
              <a:rPr lang="en-US"/>
              <a:t>Endometrium</a:t>
            </a:r>
          </a:p>
        </p:txBody>
      </p:sp>
      <p:sp>
        <p:nvSpPr>
          <p:cNvPr id="70661" name="Rectangle 5"/>
          <p:cNvSpPr>
            <a:spLocks noGrp="1" noChangeArrowheads="1"/>
          </p:cNvSpPr>
          <p:nvPr>
            <p:ph type="body" idx="1"/>
          </p:nvPr>
        </p:nvSpPr>
        <p:spPr/>
        <p:txBody>
          <a:bodyPr/>
          <a:lstStyle/>
          <a:p>
            <a:r>
              <a:rPr lang="en-US"/>
              <a:t>The glandular mucous membrane that lines the uterus.</a:t>
            </a:r>
          </a:p>
          <a:p>
            <a:endParaRPr lang="en-US"/>
          </a:p>
        </p:txBody>
      </p:sp>
      <p:sp>
        <p:nvSpPr>
          <p:cNvPr id="70662" name="AutoShape 6">
            <a:hlinkClick r:id="rId3" action="ppaction://hlinksldjump"/>
          </p:cNvPr>
          <p:cNvSpPr>
            <a:spLocks noChangeArrowheads="1"/>
          </p:cNvSpPr>
          <p:nvPr/>
        </p:nvSpPr>
        <p:spPr bwMode="auto">
          <a:xfrm>
            <a:off x="1066800" y="5410200"/>
            <a:ext cx="976313" cy="485775"/>
          </a:xfrm>
          <a:prstGeom prst="lef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04C9C05-C8A0-45B8-B3FF-16F164C6C8C8}" type="slidenum">
              <a:rPr lang="en-US"/>
              <a:pPr/>
              <a:t>8</a:t>
            </a:fld>
            <a:endParaRPr lang="en-US"/>
          </a:p>
        </p:txBody>
      </p:sp>
      <p:sp>
        <p:nvSpPr>
          <p:cNvPr id="73730" name="Rectangle 2050"/>
          <p:cNvSpPr>
            <a:spLocks noGrp="1" noChangeArrowheads="1"/>
          </p:cNvSpPr>
          <p:nvPr>
            <p:ph type="title"/>
          </p:nvPr>
        </p:nvSpPr>
        <p:spPr/>
        <p:txBody>
          <a:bodyPr/>
          <a:lstStyle/>
          <a:p>
            <a:r>
              <a:rPr lang="en-US"/>
              <a:t>Cancer</a:t>
            </a:r>
          </a:p>
        </p:txBody>
      </p:sp>
      <p:sp>
        <p:nvSpPr>
          <p:cNvPr id="73731" name="Rectangle 2051"/>
          <p:cNvSpPr>
            <a:spLocks noGrp="1" noChangeArrowheads="1"/>
          </p:cNvSpPr>
          <p:nvPr>
            <p:ph type="body" idx="1"/>
          </p:nvPr>
        </p:nvSpPr>
        <p:spPr/>
        <p:txBody>
          <a:bodyPr/>
          <a:lstStyle/>
          <a:p>
            <a:r>
              <a:rPr lang="en-US" sz="2800"/>
              <a:t>Cancer is not just one disease but rather a group of diseases. All forms of cancer cause cells in the body to change and grow out of control.</a:t>
            </a:r>
          </a:p>
          <a:p>
            <a:r>
              <a:rPr lang="en-US" sz="2800"/>
              <a:t>Most types of cancer cells  form a lump or mass called a tumor. </a:t>
            </a:r>
          </a:p>
          <a:p>
            <a:r>
              <a:rPr lang="en-US" sz="2800"/>
              <a:t>Cells from the tumor can break away and travel to                    other parts of the body where they can continue to grow. This spreading process is called </a:t>
            </a:r>
            <a:r>
              <a:rPr lang="en-US" sz="2800" b="1"/>
              <a:t>metastasis</a:t>
            </a:r>
            <a:r>
              <a:rPr lang="en-US" sz="28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782214C-FB80-4D54-B5D1-6C454B824769}" type="slidenum">
              <a:rPr lang="en-US"/>
              <a:pPr/>
              <a:t>9</a:t>
            </a:fld>
            <a:endParaRPr lang="en-US"/>
          </a:p>
        </p:txBody>
      </p:sp>
      <p:sp>
        <p:nvSpPr>
          <p:cNvPr id="10242" name="Rectangle 2"/>
          <p:cNvSpPr>
            <a:spLocks noChangeArrowheads="1"/>
          </p:cNvSpPr>
          <p:nvPr/>
        </p:nvSpPr>
        <p:spPr bwMode="auto">
          <a:xfrm>
            <a:off x="685800" y="6248400"/>
            <a:ext cx="1905000" cy="457200"/>
          </a:xfrm>
          <a:prstGeom prst="rect">
            <a:avLst/>
          </a:prstGeom>
          <a:noFill/>
          <a:ln w="12699">
            <a:noFill/>
            <a:miter lim="800000"/>
            <a:headEnd/>
            <a:tailEnd/>
          </a:ln>
          <a:effec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w="12699">
            <a:noFill/>
            <a:miter lim="800000"/>
            <a:headEnd/>
            <a:tailEnd/>
          </a:ln>
          <a:effectLst/>
        </p:spPr>
        <p:txBody>
          <a:bodyPr wrap="none" anchor="ctr"/>
          <a:lstStyle/>
          <a:p>
            <a:endParaRPr lang="en-US"/>
          </a:p>
        </p:txBody>
      </p:sp>
      <p:sp>
        <p:nvSpPr>
          <p:cNvPr id="10244" name="Rectangle 4"/>
          <p:cNvSpPr>
            <a:spLocks noGrp="1" noChangeArrowheads="1"/>
          </p:cNvSpPr>
          <p:nvPr>
            <p:ph type="title"/>
          </p:nvPr>
        </p:nvSpPr>
        <p:spPr>
          <a:noFill/>
          <a:ln/>
        </p:spPr>
        <p:txBody>
          <a:bodyPr lIns="90488" tIns="44450" rIns="90488" bIns="44450" anchor="t"/>
          <a:lstStyle/>
          <a:p>
            <a:r>
              <a:rPr lang="en-US"/>
              <a:t>Cancer</a:t>
            </a:r>
          </a:p>
        </p:txBody>
      </p:sp>
      <p:sp>
        <p:nvSpPr>
          <p:cNvPr id="10245" name="Rectangle 5"/>
          <p:cNvSpPr>
            <a:spLocks noGrp="1" noChangeArrowheads="1"/>
          </p:cNvSpPr>
          <p:nvPr>
            <p:ph type="body" idx="1"/>
          </p:nvPr>
        </p:nvSpPr>
        <p:spPr>
          <a:noFill/>
          <a:ln/>
        </p:spPr>
        <p:txBody>
          <a:bodyPr lIns="90488" tIns="44450" rIns="90488" bIns="44450"/>
          <a:lstStyle/>
          <a:p>
            <a:r>
              <a:rPr lang="en-US"/>
              <a:t>All cancers have neoplastic growth, altered cells with nearly unlimited growth.  </a:t>
            </a:r>
          </a:p>
          <a:p>
            <a:pPr lvl="1"/>
            <a:r>
              <a:rPr lang="en-US" b="1" u="sng"/>
              <a:t>Benign</a:t>
            </a:r>
            <a:r>
              <a:rPr lang="en-US"/>
              <a:t> localized</a:t>
            </a:r>
          </a:p>
          <a:p>
            <a:pPr lvl="1"/>
            <a:r>
              <a:rPr lang="en-US" b="1" u="sng"/>
              <a:t>Malignant</a:t>
            </a:r>
            <a:r>
              <a:rPr lang="en-US"/>
              <a:t> spread much more threatening</a:t>
            </a:r>
          </a:p>
          <a:p>
            <a:pPr lvl="1"/>
            <a:r>
              <a:rPr lang="en-US" b="1" u="sng"/>
              <a:t>Metastasize</a:t>
            </a:r>
            <a:r>
              <a:rPr lang="en-US"/>
              <a:t> cancer cells move to other parts of the body</a:t>
            </a:r>
          </a:p>
          <a:p>
            <a:r>
              <a:rPr lang="en-US" sz="2800"/>
              <a:t>http://newscenter.cancer.gov/sciencebehind/cancer/cancer01.htm</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2906</Words>
  <Application>Microsoft Office PowerPoint</Application>
  <PresentationFormat>On-screen Show (4:3)</PresentationFormat>
  <Paragraphs>524</Paragraphs>
  <Slides>74</Slides>
  <Notes>68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78" baseType="lpstr">
      <vt:lpstr>Default Design</vt:lpstr>
      <vt:lpstr>Clip</vt:lpstr>
      <vt:lpstr>Chart</vt:lpstr>
      <vt:lpstr>Photo Editor Photo</vt:lpstr>
      <vt:lpstr>Cancer and Behavior</vt:lpstr>
      <vt:lpstr>Causes of death (U.S. 2003)   total all causes 2,448,288</vt:lpstr>
      <vt:lpstr>Cancer</vt:lpstr>
      <vt:lpstr>Cancer </vt:lpstr>
      <vt:lpstr>Cancer Death Rates*, for Men, US,1930-2003</vt:lpstr>
      <vt:lpstr>Cancer Death Rates*, for Women, US,1930-2003</vt:lpstr>
      <vt:lpstr>American Cancer Society</vt:lpstr>
      <vt:lpstr>Cancer</vt:lpstr>
      <vt:lpstr>Cancer</vt:lpstr>
      <vt:lpstr>Tumor</vt:lpstr>
      <vt:lpstr>Benign vs. Malignant</vt:lpstr>
      <vt:lpstr>Benign vs. Malignant</vt:lpstr>
      <vt:lpstr>Malignant</vt:lpstr>
      <vt:lpstr>Biopsy</vt:lpstr>
      <vt:lpstr>Types of cancer</vt:lpstr>
      <vt:lpstr>Frequency</vt:lpstr>
      <vt:lpstr>Cancer treatable</vt:lpstr>
      <vt:lpstr>2007 Estimated US Cancer Cases</vt:lpstr>
      <vt:lpstr>Lifetime Probability of Cancer, Men </vt:lpstr>
      <vt:lpstr>Lifetime Probability of Cancer, Women</vt:lpstr>
      <vt:lpstr>Relative Survival by Cancer Site</vt:lpstr>
      <vt:lpstr>Cause of cancer</vt:lpstr>
      <vt:lpstr>Cancer Mortality</vt:lpstr>
      <vt:lpstr>Cancer Mortality</vt:lpstr>
      <vt:lpstr>Tobacco Use in the US, 1900-2003</vt:lpstr>
      <vt:lpstr>Cancer mortality</vt:lpstr>
      <vt:lpstr>Cancer Mortality and diet</vt:lpstr>
      <vt:lpstr>Foods that may cause cancer</vt:lpstr>
      <vt:lpstr>PowerPoint Presentation</vt:lpstr>
      <vt:lpstr>Prevention and treatment</vt:lpstr>
      <vt:lpstr>Primary Prevention</vt:lpstr>
      <vt:lpstr>Reactance</vt:lpstr>
      <vt:lpstr>PowerPoint Presentation</vt:lpstr>
      <vt:lpstr>PowerPoint Presentation</vt:lpstr>
      <vt:lpstr>Primary Prevention to reduce Cancer Risk</vt:lpstr>
      <vt:lpstr>American Cancer Society</vt:lpstr>
      <vt:lpstr>American Cancer Society</vt:lpstr>
      <vt:lpstr>Choose most of the foods you eat from plant sources.</vt:lpstr>
      <vt:lpstr>Limit intake of high-fat foods, particularly from animal sources.</vt:lpstr>
      <vt:lpstr>Limit intake of high-fat foods, particularly from animal sources.</vt:lpstr>
      <vt:lpstr>Trends in Consumption of Recommended Vegetable and Fruit Servings</vt:lpstr>
      <vt:lpstr>PowerPoint Presentation</vt:lpstr>
      <vt:lpstr>PowerPoint Presentation</vt:lpstr>
      <vt:lpstr>Operant conditioning and primary prevention</vt:lpstr>
      <vt:lpstr>Which makes you hungry? Which would reinforce eating?</vt:lpstr>
      <vt:lpstr>Alternatives</vt:lpstr>
      <vt:lpstr>Cognitive Dissonance</vt:lpstr>
      <vt:lpstr>Techniques for Secondary Prevention</vt:lpstr>
      <vt:lpstr>Early diagnosis</vt:lpstr>
      <vt:lpstr>Reasons not to screen</vt:lpstr>
      <vt:lpstr>Treatment</vt:lpstr>
      <vt:lpstr>Physical activity</vt:lpstr>
      <vt:lpstr>Exercise and breast cancer</vt:lpstr>
      <vt:lpstr>Trends in Leisure-Time Physical Activity Prevalence</vt:lpstr>
      <vt:lpstr>Trends in Overweight* Prevalence (%), Adults 18 and Older, US, 1992-2005</vt:lpstr>
      <vt:lpstr>Be physically active: achieve and maintain a healthy weight.</vt:lpstr>
      <vt:lpstr>Obesity and Cancer</vt:lpstr>
      <vt:lpstr>Alcohol as a cancer risk factor</vt:lpstr>
      <vt:lpstr>American Cancer Society</vt:lpstr>
      <vt:lpstr>Ultraviolet light</vt:lpstr>
      <vt:lpstr>Sex behavior and cancer</vt:lpstr>
      <vt:lpstr>Stress and cancer</vt:lpstr>
      <vt:lpstr>Quasi prospective study</vt:lpstr>
      <vt:lpstr>“Fighting Spirit” and cancer</vt:lpstr>
      <vt:lpstr>American Cancer Society</vt:lpstr>
      <vt:lpstr>Cancer and Cell Phones </vt:lpstr>
      <vt:lpstr>Cell phones and cancer</vt:lpstr>
      <vt:lpstr>Court throws out cancer case.</vt:lpstr>
      <vt:lpstr>Peer review</vt:lpstr>
      <vt:lpstr>Capitalizing on Chance</vt:lpstr>
      <vt:lpstr>Cancer and Cell Phones </vt:lpstr>
      <vt:lpstr>PowerPoint Presentation</vt:lpstr>
      <vt:lpstr>The End</vt:lpstr>
      <vt:lpstr>Endometrium</vt:lpstr>
    </vt:vector>
  </TitlesOfParts>
  <Company>Francis Marion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and Behavior</dc:title>
  <dc:creator>Will Wattles</dc:creator>
  <cp:lastModifiedBy>WWattles</cp:lastModifiedBy>
  <cp:revision>45</cp:revision>
  <dcterms:created xsi:type="dcterms:W3CDTF">1999-10-14T21:17:48Z</dcterms:created>
  <dcterms:modified xsi:type="dcterms:W3CDTF">2013-10-15T13:16:05Z</dcterms:modified>
</cp:coreProperties>
</file>