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61" r:id="rId3"/>
    <p:sldId id="258" r:id="rId4"/>
    <p:sldId id="282" r:id="rId5"/>
    <p:sldId id="283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7" r:id="rId17"/>
    <p:sldId id="289" r:id="rId18"/>
    <p:sldId id="288" r:id="rId19"/>
    <p:sldId id="300" r:id="rId20"/>
    <p:sldId id="299" r:id="rId21"/>
    <p:sldId id="301" r:id="rId22"/>
    <p:sldId id="297" r:id="rId23"/>
    <p:sldId id="290" r:id="rId24"/>
    <p:sldId id="291" r:id="rId25"/>
    <p:sldId id="292" r:id="rId26"/>
    <p:sldId id="270" r:id="rId27"/>
    <p:sldId id="286" r:id="rId28"/>
    <p:sldId id="293" r:id="rId29"/>
    <p:sldId id="271" r:id="rId30"/>
    <p:sldId id="294" r:id="rId31"/>
    <p:sldId id="272" r:id="rId32"/>
    <p:sldId id="273" r:id="rId33"/>
    <p:sldId id="285" r:id="rId34"/>
    <p:sldId id="274" r:id="rId35"/>
    <p:sldId id="275" r:id="rId36"/>
    <p:sldId id="284" r:id="rId37"/>
    <p:sldId id="276" r:id="rId38"/>
    <p:sldId id="279" r:id="rId39"/>
    <p:sldId id="277" r:id="rId40"/>
    <p:sldId id="278" r:id="rId41"/>
    <p:sldId id="308" r:id="rId42"/>
    <p:sldId id="281" r:id="rId4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9.xml"/><Relationship Id="rId3" Type="http://schemas.openxmlformats.org/officeDocument/2006/relationships/slide" Target="slides/slide4.xml"/><Relationship Id="rId7" Type="http://schemas.openxmlformats.org/officeDocument/2006/relationships/slide" Target="slides/slide36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33.xml"/><Relationship Id="rId5" Type="http://schemas.openxmlformats.org/officeDocument/2006/relationships/slide" Target="slides/slide32.xml"/><Relationship Id="rId4" Type="http://schemas.openxmlformats.org/officeDocument/2006/relationships/slide" Target="slides/slide5.xml"/><Relationship Id="rId9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18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6747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481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01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D80E7A94-3C7D-41D1-A611-2C0FCB90CC4C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13315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8" name="Group 34"/>
          <p:cNvGrpSpPr>
            <a:grpSpLocks/>
          </p:cNvGrpSpPr>
          <p:nvPr/>
        </p:nvGrpSpPr>
        <p:grpSpPr bwMode="auto">
          <a:xfrm>
            <a:off x="-11113" y="14288"/>
            <a:ext cx="9156701" cy="6818312"/>
            <a:chOff x="-7" y="9"/>
            <a:chExt cx="5768" cy="4295"/>
          </a:xfrm>
        </p:grpSpPr>
        <p:grpSp>
          <p:nvGrpSpPr>
            <p:cNvPr id="1056" name="Group 32"/>
            <p:cNvGrpSpPr>
              <a:grpSpLocks/>
            </p:cNvGrpSpPr>
            <p:nvPr/>
          </p:nvGrpSpPr>
          <p:grpSpPr bwMode="auto">
            <a:xfrm>
              <a:off x="-7" y="9"/>
              <a:ext cx="5768" cy="4295"/>
              <a:chOff x="-7" y="9"/>
              <a:chExt cx="5768" cy="4295"/>
            </a:xfrm>
          </p:grpSpPr>
          <p:sp>
            <p:nvSpPr>
              <p:cNvPr id="1026" name="Line 2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420" cy="4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" name="Line 3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740" cy="79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" name="Line 4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071" cy="117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9" name="Line 5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380" cy="151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700" cy="187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" name="Line 7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031" cy="225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362" cy="262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703" cy="300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012" cy="335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Line 11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354" cy="37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Line 12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684" cy="411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H="1">
                <a:off x="17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Line 14"/>
              <p:cNvSpPr>
                <a:spLocks noChangeShapeType="1"/>
              </p:cNvSpPr>
              <p:nvPr/>
            </p:nvSpPr>
            <p:spPr bwMode="auto">
              <a:xfrm flipH="1">
                <a:off x="49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 flipH="1">
                <a:off x="82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/>
            </p:nvSpPr>
            <p:spPr bwMode="auto">
              <a:xfrm flipH="1">
                <a:off x="1120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/>
            </p:nvSpPr>
            <p:spPr bwMode="auto">
              <a:xfrm flipH="1">
                <a:off x="145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/>
            </p:nvSpPr>
            <p:spPr bwMode="auto">
              <a:xfrm flipH="1">
                <a:off x="1764" y="13"/>
                <a:ext cx="3844" cy="429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19"/>
              <p:cNvSpPr>
                <a:spLocks noChangeShapeType="1"/>
              </p:cNvSpPr>
              <p:nvPr/>
            </p:nvSpPr>
            <p:spPr bwMode="auto">
              <a:xfrm flipH="1">
                <a:off x="2414" y="573"/>
                <a:ext cx="3347" cy="373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20"/>
              <p:cNvSpPr>
                <a:spLocks noChangeShapeType="1"/>
              </p:cNvSpPr>
              <p:nvPr/>
            </p:nvSpPr>
            <p:spPr bwMode="auto">
              <a:xfrm flipH="1">
                <a:off x="2713" y="909"/>
                <a:ext cx="3048" cy="33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/>
            </p:nvSpPr>
            <p:spPr bwMode="auto">
              <a:xfrm flipH="1">
                <a:off x="3022" y="1257"/>
                <a:ext cx="2739" cy="304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/>
            </p:nvSpPr>
            <p:spPr bwMode="auto">
              <a:xfrm flipH="1">
                <a:off x="3342" y="1617"/>
                <a:ext cx="2419" cy="268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/>
            </p:nvSpPr>
            <p:spPr bwMode="auto">
              <a:xfrm flipH="1">
                <a:off x="3684" y="2001"/>
                <a:ext cx="2077" cy="230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24"/>
              <p:cNvSpPr>
                <a:spLocks noChangeShapeType="1"/>
              </p:cNvSpPr>
              <p:nvPr/>
            </p:nvSpPr>
            <p:spPr bwMode="auto">
              <a:xfrm flipH="1">
                <a:off x="4025" y="2385"/>
                <a:ext cx="1736" cy="191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 flipH="1">
                <a:off x="4345" y="2745"/>
                <a:ext cx="1416" cy="155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26"/>
              <p:cNvSpPr>
                <a:spLocks noChangeShapeType="1"/>
              </p:cNvSpPr>
              <p:nvPr/>
            </p:nvSpPr>
            <p:spPr bwMode="auto">
              <a:xfrm flipH="1">
                <a:off x="4676" y="3117"/>
                <a:ext cx="1085" cy="118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27"/>
              <p:cNvSpPr>
                <a:spLocks noChangeShapeType="1"/>
              </p:cNvSpPr>
              <p:nvPr/>
            </p:nvSpPr>
            <p:spPr bwMode="auto">
              <a:xfrm flipH="1">
                <a:off x="4985" y="3465"/>
                <a:ext cx="776" cy="8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28"/>
              <p:cNvSpPr>
                <a:spLocks noChangeShapeType="1"/>
              </p:cNvSpPr>
              <p:nvPr/>
            </p:nvSpPr>
            <p:spPr bwMode="auto">
              <a:xfrm flipH="1">
                <a:off x="5284" y="3801"/>
                <a:ext cx="477" cy="50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29"/>
              <p:cNvSpPr>
                <a:spLocks noChangeShapeType="1"/>
              </p:cNvSpPr>
              <p:nvPr/>
            </p:nvSpPr>
            <p:spPr bwMode="auto">
              <a:xfrm flipH="1">
                <a:off x="5582" y="4137"/>
                <a:ext cx="179" cy="16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30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43" cy="12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31"/>
              <p:cNvSpPr>
                <a:spLocks noChangeShapeType="1"/>
              </p:cNvSpPr>
              <p:nvPr/>
            </p:nvSpPr>
            <p:spPr bwMode="auto">
              <a:xfrm flipH="1">
                <a:off x="2112" y="237"/>
                <a:ext cx="3645" cy="406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292" y="292"/>
              <a:ext cx="5176" cy="3736"/>
            </a:xfrm>
            <a:prstGeom prst="rect">
              <a:avLst/>
            </a:prstGeom>
            <a:gradFill rotWithShape="0">
              <a:gsLst>
                <a:gs pos="0">
                  <a:srgbClr val="00B7A5">
                    <a:gamma/>
                    <a:shade val="29804"/>
                    <a:invGamma/>
                  </a:srgbClr>
                </a:gs>
                <a:gs pos="100000">
                  <a:srgbClr val="00B7A5"/>
                </a:gs>
              </a:gsLst>
              <a:lin ang="5400000" scaled="1"/>
            </a:gradFill>
            <a:ln w="12699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9" name="Rectangle 3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4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4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29804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-11113" y="14288"/>
            <a:ext cx="9156701" cy="6818312"/>
            <a:chOff x="-7" y="9"/>
            <a:chExt cx="5768" cy="4295"/>
          </a:xfrm>
        </p:grpSpPr>
        <p:grpSp>
          <p:nvGrpSpPr>
            <p:cNvPr id="4130" name="Group 34"/>
            <p:cNvGrpSpPr>
              <a:grpSpLocks/>
            </p:cNvGrpSpPr>
            <p:nvPr/>
          </p:nvGrpSpPr>
          <p:grpSpPr bwMode="auto">
            <a:xfrm>
              <a:off x="-7" y="9"/>
              <a:ext cx="5768" cy="4295"/>
              <a:chOff x="-7" y="9"/>
              <a:chExt cx="5768" cy="4295"/>
            </a:xfrm>
          </p:grpSpPr>
          <p:sp>
            <p:nvSpPr>
              <p:cNvPr id="4100" name="Line 4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420" cy="4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740" cy="79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071" cy="117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380" cy="151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700" cy="187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031" cy="225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362" cy="262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2703" cy="300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012" cy="335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354" cy="37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3684" cy="411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/>
            </p:nvSpPr>
            <p:spPr bwMode="auto">
              <a:xfrm flipH="1">
                <a:off x="17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/>
            </p:nvSpPr>
            <p:spPr bwMode="auto">
              <a:xfrm flipH="1">
                <a:off x="49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/>
            </p:nvSpPr>
            <p:spPr bwMode="auto">
              <a:xfrm flipH="1">
                <a:off x="82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/>
            </p:nvSpPr>
            <p:spPr bwMode="auto">
              <a:xfrm flipH="1">
                <a:off x="1120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Line 19"/>
              <p:cNvSpPr>
                <a:spLocks noChangeShapeType="1"/>
              </p:cNvSpPr>
              <p:nvPr/>
            </p:nvSpPr>
            <p:spPr bwMode="auto">
              <a:xfrm flipH="1">
                <a:off x="1451" y="9"/>
                <a:ext cx="3848" cy="42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" name="Line 20"/>
              <p:cNvSpPr>
                <a:spLocks noChangeShapeType="1"/>
              </p:cNvSpPr>
              <p:nvPr/>
            </p:nvSpPr>
            <p:spPr bwMode="auto">
              <a:xfrm flipH="1">
                <a:off x="1764" y="13"/>
                <a:ext cx="3844" cy="429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/>
            </p:nvSpPr>
            <p:spPr bwMode="auto">
              <a:xfrm flipH="1">
                <a:off x="2414" y="573"/>
                <a:ext cx="3347" cy="3731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8" name="Line 22"/>
              <p:cNvSpPr>
                <a:spLocks noChangeShapeType="1"/>
              </p:cNvSpPr>
              <p:nvPr/>
            </p:nvSpPr>
            <p:spPr bwMode="auto">
              <a:xfrm flipH="1">
                <a:off x="2713" y="909"/>
                <a:ext cx="3048" cy="3395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/>
            </p:nvSpPr>
            <p:spPr bwMode="auto">
              <a:xfrm flipH="1">
                <a:off x="3022" y="1257"/>
                <a:ext cx="2739" cy="304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4"/>
              <p:cNvSpPr>
                <a:spLocks noChangeShapeType="1"/>
              </p:cNvSpPr>
              <p:nvPr/>
            </p:nvSpPr>
            <p:spPr bwMode="auto">
              <a:xfrm flipH="1">
                <a:off x="3342" y="1617"/>
                <a:ext cx="2419" cy="268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/>
            </p:nvSpPr>
            <p:spPr bwMode="auto">
              <a:xfrm flipH="1">
                <a:off x="3684" y="2001"/>
                <a:ext cx="2077" cy="230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/>
            </p:nvSpPr>
            <p:spPr bwMode="auto">
              <a:xfrm flipH="1">
                <a:off x="4025" y="2385"/>
                <a:ext cx="1736" cy="191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/>
            </p:nvSpPr>
            <p:spPr bwMode="auto">
              <a:xfrm flipH="1">
                <a:off x="4345" y="2745"/>
                <a:ext cx="1416" cy="155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/>
            </p:nvSpPr>
            <p:spPr bwMode="auto">
              <a:xfrm flipH="1">
                <a:off x="4676" y="3117"/>
                <a:ext cx="1085" cy="118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Line 29"/>
              <p:cNvSpPr>
                <a:spLocks noChangeShapeType="1"/>
              </p:cNvSpPr>
              <p:nvPr/>
            </p:nvSpPr>
            <p:spPr bwMode="auto">
              <a:xfrm flipH="1">
                <a:off x="4985" y="3465"/>
                <a:ext cx="776" cy="839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Line 30"/>
              <p:cNvSpPr>
                <a:spLocks noChangeShapeType="1"/>
              </p:cNvSpPr>
              <p:nvPr/>
            </p:nvSpPr>
            <p:spPr bwMode="auto">
              <a:xfrm flipH="1">
                <a:off x="5284" y="3801"/>
                <a:ext cx="477" cy="503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Line 31"/>
              <p:cNvSpPr>
                <a:spLocks noChangeShapeType="1"/>
              </p:cNvSpPr>
              <p:nvPr/>
            </p:nvSpPr>
            <p:spPr bwMode="auto">
              <a:xfrm flipH="1">
                <a:off x="5582" y="4137"/>
                <a:ext cx="179" cy="16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8" name="Line 32"/>
              <p:cNvSpPr>
                <a:spLocks noChangeShapeType="1"/>
              </p:cNvSpPr>
              <p:nvPr/>
            </p:nvSpPr>
            <p:spPr bwMode="auto">
              <a:xfrm flipH="1">
                <a:off x="-7" y="9"/>
                <a:ext cx="143" cy="12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/>
            </p:nvSpPr>
            <p:spPr bwMode="auto">
              <a:xfrm flipH="1">
                <a:off x="2112" y="237"/>
                <a:ext cx="3645" cy="4067"/>
              </a:xfrm>
              <a:prstGeom prst="line">
                <a:avLst/>
              </a:prstGeom>
              <a:noFill/>
              <a:ln w="12699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1" name="Rectangle 35"/>
            <p:cNvSpPr>
              <a:spLocks noChangeArrowheads="1"/>
            </p:cNvSpPr>
            <p:nvPr/>
          </p:nvSpPr>
          <p:spPr bwMode="auto">
            <a:xfrm>
              <a:off x="292" y="1012"/>
              <a:ext cx="5176" cy="2632"/>
            </a:xfrm>
            <a:prstGeom prst="rect">
              <a:avLst/>
            </a:prstGeom>
            <a:gradFill rotWithShape="0">
              <a:gsLst>
                <a:gs pos="0">
                  <a:srgbClr val="00B7A5">
                    <a:gamma/>
                    <a:shade val="29804"/>
                    <a:invGamma/>
                  </a:srgbClr>
                </a:gs>
                <a:gs pos="100000">
                  <a:srgbClr val="00B7A5"/>
                </a:gs>
              </a:gsLst>
              <a:lin ang="5400000" scaled="1"/>
            </a:gradFill>
            <a:ln w="12699">
              <a:solidFill>
                <a:schemeClr val="hlink"/>
              </a:solidFill>
              <a:miter lim="800000"/>
              <a:headEnd/>
              <a:tailEnd/>
            </a:ln>
            <a:effectLst>
              <a:outerShdw dist="125724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Living with Chronic Illness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  <a:noFill/>
          <a:ln/>
        </p:spPr>
        <p:txBody>
          <a:bodyPr/>
          <a:lstStyle/>
          <a:p>
            <a:r>
              <a:rPr lang="en-US"/>
              <a:t>William P. Wattles, Ph.D.</a:t>
            </a:r>
          </a:p>
          <a:p>
            <a:r>
              <a:rPr lang="en-US"/>
              <a:t>Psychology 314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Personality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Depression may take the energy away needed to adapt to the disease</a:t>
            </a:r>
          </a:p>
          <a:p>
            <a:r>
              <a:rPr lang="en-US"/>
              <a:t>anxiety may interfere with sleep and other health processes.</a:t>
            </a:r>
          </a:p>
          <a:p>
            <a:r>
              <a:rPr lang="en-US"/>
              <a:t>Optimism-a generalized expectation that the future looks good-associated with more adaptive behaviors.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Social Support.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Social support presumably serves to buffer the effects of stress for the cancer patient and may improve the prognosis.</a:t>
            </a:r>
          </a:p>
          <a:p>
            <a:r>
              <a:rPr lang="en-US"/>
              <a:t>The most helpful behaviors seem to be emotional support, sympathy and caring.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Impact of Chronic Illness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Crisis theory </a:t>
            </a:r>
          </a:p>
          <a:p>
            <a:pPr lvl="1">
              <a:buSzPct val="75000"/>
            </a:pPr>
            <a:r>
              <a:rPr lang="en-US"/>
              <a:t>individuals need a state of equilibrium</a:t>
            </a:r>
          </a:p>
          <a:p>
            <a:pPr lvl="1">
              <a:buSzPct val="75000"/>
            </a:pPr>
            <a:r>
              <a:rPr lang="en-US"/>
              <a:t>chronic illness upsets this state</a:t>
            </a:r>
          </a:p>
          <a:p>
            <a:pPr lvl="1">
              <a:buSzPct val="75000"/>
            </a:pPr>
            <a:r>
              <a:rPr lang="en-US"/>
              <a:t>people search for ways to restore homeostasis</a:t>
            </a:r>
          </a:p>
          <a:p>
            <a:pPr lvl="1">
              <a:buSzPct val="75000"/>
            </a:pPr>
            <a:r>
              <a:rPr lang="en-US"/>
              <a:t>failure to do so results in </a:t>
            </a:r>
          </a:p>
          <a:p>
            <a:pPr lvl="2">
              <a:buSzPct val="65000"/>
            </a:pPr>
            <a:r>
              <a:rPr lang="en-US"/>
              <a:t>anxiety</a:t>
            </a:r>
          </a:p>
          <a:p>
            <a:pPr lvl="2">
              <a:buSzPct val="65000"/>
            </a:pPr>
            <a:r>
              <a:rPr lang="en-US"/>
              <a:t>fear</a:t>
            </a:r>
          </a:p>
          <a:p>
            <a:pPr lvl="2">
              <a:buSzPct val="65000"/>
            </a:pPr>
            <a:r>
              <a:rPr lang="en-US"/>
              <a:t>stress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Impact on the patient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Psychological functioning</a:t>
            </a:r>
          </a:p>
          <a:p>
            <a:pPr lvl="1">
              <a:buSzPct val="75000"/>
            </a:pPr>
            <a:r>
              <a:rPr lang="en-US"/>
              <a:t>social</a:t>
            </a:r>
          </a:p>
          <a:p>
            <a:pPr lvl="1">
              <a:buSzPct val="75000"/>
            </a:pPr>
            <a:r>
              <a:rPr lang="en-US"/>
              <a:t>physical</a:t>
            </a:r>
          </a:p>
          <a:p>
            <a:pPr lvl="1">
              <a:buSzPct val="75000"/>
            </a:pPr>
            <a:r>
              <a:rPr lang="en-US"/>
              <a:t>mental health</a:t>
            </a:r>
          </a:p>
          <a:p>
            <a:r>
              <a:rPr lang="en-US"/>
              <a:t>Self-image</a:t>
            </a:r>
          </a:p>
          <a:p>
            <a:pPr lvl="1">
              <a:buSzPct val="75000"/>
            </a:pPr>
            <a:r>
              <a:rPr lang="en-US"/>
              <a:t>positive and negative changes</a:t>
            </a:r>
          </a:p>
          <a:p>
            <a:r>
              <a:rPr lang="en-US"/>
              <a:t>Coping strategies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Opportunities for psychology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Strategies to improve compliance</a:t>
            </a:r>
          </a:p>
          <a:p>
            <a:pPr lvl="1">
              <a:buSzPct val="75000"/>
            </a:pPr>
            <a:r>
              <a:rPr lang="en-US"/>
              <a:t>“Noncompliance is a substantial problem in the treatment of chronic illness.”</a:t>
            </a:r>
          </a:p>
          <a:p>
            <a:r>
              <a:rPr lang="en-US"/>
              <a:t>Creation of support groups</a:t>
            </a:r>
          </a:p>
          <a:p>
            <a:r>
              <a:rPr lang="en-US"/>
              <a:t>Dealing with psychological repercussions</a:t>
            </a:r>
          </a:p>
          <a:p>
            <a:r>
              <a:rPr lang="en-US"/>
              <a:t>Sustaining of personal relationships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Impact on the family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Adult children</a:t>
            </a:r>
          </a:p>
          <a:p>
            <a:pPr lvl="1">
              <a:buSzPct val="75000"/>
            </a:pPr>
            <a:r>
              <a:rPr lang="en-US"/>
              <a:t>change in relationship</a:t>
            </a:r>
          </a:p>
          <a:p>
            <a:r>
              <a:rPr lang="en-US"/>
              <a:t>Spouse</a:t>
            </a:r>
          </a:p>
          <a:p>
            <a:r>
              <a:rPr lang="en-US"/>
              <a:t>Parents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Diabetes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Diabetes is a disease in which the body does not produce or properly use insulin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Insulin acts to reduce levels of glucose in the blood by interacting in some unknown way with cell membranes.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Diabetes</a:t>
            </a:r>
          </a:p>
        </p:txBody>
      </p:sp>
      <p:sp>
        <p:nvSpPr>
          <p:cNvPr id="74758" name="Rectangle 103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Diabetes is a disease in which the body cannot properly store and use fuel for energy.The fuel that your body needs is called glucose, a form of sugar. </a:t>
            </a:r>
          </a:p>
        </p:txBody>
      </p:sp>
      <p:sp>
        <p:nvSpPr>
          <p:cNvPr id="74759" name="Rectangle 103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Glucose comes from foods such as breads, cereals, pasta, rice, potatoes, fruits and some vegetables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6" name="Rectangle 10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737" name="Rectangle 103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cause of diabetes continues to be a mystery, although both genetics and environmental factors such as obesity and lack of exercise appear to play roles.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73738" name="Rectangle 103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Among states having data for 1994 and 2002, the age-adjusted prevalence of diagnosed diabetes increased more than 10% between 1994-2002 (see detailed tables for maps). </a:t>
            </a:r>
          </a:p>
        </p:txBody>
      </p:sp>
      <p:sp>
        <p:nvSpPr>
          <p:cNvPr id="89092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In twenty-three states including South Carolina,  age-adjusted prevalence was at least 50% higher in 2002 than in 1994.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Acute disease</a:t>
            </a:r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short-term</a:t>
            </a:r>
          </a:p>
          <a:p>
            <a:r>
              <a:rPr lang="en-US" sz="2800"/>
              <a:t>less common than chronic</a:t>
            </a:r>
          </a:p>
          <a:p>
            <a:r>
              <a:rPr lang="en-US" sz="2800"/>
              <a:t>either die or get well</a:t>
            </a:r>
          </a:p>
        </p:txBody>
      </p:sp>
      <p:pic>
        <p:nvPicPr>
          <p:cNvPr id="14343" name="Picture 1031" descr="pe02928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165350"/>
            <a:ext cx="3810000" cy="3744913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8068" name="Rectangle 102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8069" name="Picture 1029" descr="slide909501"/>
          <p:cNvPicPr>
            <a:picLocks noChangeAspect="1" noChangeArrowheads="1"/>
          </p:cNvPicPr>
          <p:nvPr/>
        </p:nvPicPr>
        <p:blipFill>
          <a:blip r:embed="rId3" cstate="print"/>
          <a:srcRect l="5000"/>
          <a:stretch>
            <a:fillRect/>
          </a:stretch>
        </p:blipFill>
        <p:spPr bwMode="auto">
          <a:xfrm>
            <a:off x="0" y="487363"/>
            <a:ext cx="9144000" cy="6192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0" y="1295400"/>
          <a:ext cx="8743950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3" name="Chart" r:id="rId5" imgW="7558200" imgH="4010040" progId="Excel.Sheet.8">
                  <p:embed/>
                </p:oleObj>
              </mc:Choice>
              <mc:Fallback>
                <p:oleObj name="Chart" r:id="rId5" imgW="7558200" imgH="401004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95400"/>
                        <a:ext cx="8743950" cy="48006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Diabetes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>
              <a:buClr>
                <a:schemeClr val="tx2"/>
              </a:buClr>
              <a:buSzPct val="75000"/>
              <a:buFont typeface="Monotype Sorts" pitchFamily="2" charset="2"/>
              <a:buChar char="n"/>
            </a:pPr>
            <a:r>
              <a:rPr lang="en-US"/>
              <a:t>The prevalence of diabetes (diagnosed plus undiagnosed) in the total population of people who were 40-74 years of age increased from 8.9% in the period 1976-1980 to 12.3% by 1988-1994. 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“The increasing frequency of obesity and sedentary lifestyles in the population, make it likely that diabetes will continue to be a major health problem in the U.S.”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Diabetes is a life-long condition.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High blood glucose levels over a long period of time can cause blindness, heart disease, kidney problems, amputations, nerve damage, and erectile dysfunction.</a:t>
            </a:r>
          </a:p>
          <a:p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Good diabetes care and management can delay or prevent the onset of these complications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1 diabetes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Type 1 diabetes occurs when the body makes little or no insulin. It used to be called insulin-dependent or juvenile diabetes.</a:t>
            </a:r>
          </a:p>
          <a:p>
            <a:endParaRPr lang="en-US"/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There is nothing to be done to prevent type 1 diabetes, even early diagnosis will not prevent it. </a:t>
            </a:r>
          </a:p>
          <a:p>
            <a:r>
              <a:rPr lang="en-US"/>
              <a:t>It is not caused by eating too much sugar.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2 diabetes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Type 2 diabetes occurs when your body can’t use the insulin it makes. </a:t>
            </a:r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A person with type 2 diabetes, you may be able to keep your blood glucose levels in a target range by healthy eating, exercising and taking diabetes medication.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Adjusting to Diabetes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Type 1</a:t>
            </a:r>
          </a:p>
          <a:p>
            <a:r>
              <a:rPr lang="en-US"/>
              <a:t>Insulin-dependent</a:t>
            </a:r>
          </a:p>
          <a:p>
            <a:r>
              <a:rPr lang="en-US"/>
              <a:t>Before age 15</a:t>
            </a:r>
          </a:p>
          <a:p>
            <a:r>
              <a:rPr lang="en-US"/>
              <a:t>underweight</a:t>
            </a:r>
          </a:p>
          <a:p>
            <a:r>
              <a:rPr lang="en-US"/>
              <a:t>equal between men and women</a:t>
            </a:r>
          </a:p>
          <a:p>
            <a:r>
              <a:rPr lang="en-US"/>
              <a:t>requires insulin</a:t>
            </a:r>
          </a:p>
          <a:p>
            <a:r>
              <a:rPr lang="en-US"/>
              <a:t>imperils kidney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noFill/>
          <a:ln/>
        </p:spPr>
        <p:txBody>
          <a:bodyPr/>
          <a:lstStyle/>
          <a:p>
            <a:r>
              <a:rPr lang="en-US" sz="2400"/>
              <a:t>Type 2</a:t>
            </a:r>
          </a:p>
          <a:p>
            <a:r>
              <a:rPr lang="en-US" sz="2400"/>
              <a:t>Noninsulin dependent</a:t>
            </a:r>
          </a:p>
          <a:p>
            <a:r>
              <a:rPr lang="en-US" sz="2400"/>
              <a:t>After age 30</a:t>
            </a:r>
          </a:p>
          <a:p>
            <a:r>
              <a:rPr lang="en-US" sz="2400"/>
              <a:t>overweight</a:t>
            </a:r>
          </a:p>
          <a:p>
            <a:r>
              <a:rPr lang="en-US" sz="2400"/>
              <a:t>affects more women</a:t>
            </a:r>
          </a:p>
          <a:p>
            <a:r>
              <a:rPr lang="en-US" sz="2400"/>
              <a:t>affects poor more than middle class</a:t>
            </a:r>
          </a:p>
          <a:p>
            <a:r>
              <a:rPr lang="en-US" sz="2400"/>
              <a:t>no injections</a:t>
            </a:r>
          </a:p>
          <a:p>
            <a:r>
              <a:rPr lang="en-US" sz="2400"/>
              <a:t>imperils heart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Diabetes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General Population 6.2%</a:t>
            </a:r>
          </a:p>
          <a:p>
            <a:r>
              <a:rPr lang="en-US"/>
              <a:t>African American 13%</a:t>
            </a:r>
          </a:p>
          <a:p>
            <a:r>
              <a:rPr lang="en-US"/>
              <a:t>Latinos 10.2%</a:t>
            </a:r>
          </a:p>
          <a:p>
            <a:r>
              <a:rPr lang="en-US"/>
              <a:t>Men 8.3%</a:t>
            </a:r>
          </a:p>
          <a:p>
            <a:r>
              <a:rPr lang="en-US"/>
              <a:t>Women 8.9%</a:t>
            </a:r>
          </a:p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good news</a:t>
            </a:r>
            <a:br>
              <a:rPr lang="en-US"/>
            </a:br>
            <a:endParaRPr lang="en-US"/>
          </a:p>
        </p:txBody>
      </p:sp>
      <p:sp>
        <p:nvSpPr>
          <p:cNvPr id="78858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People can live a long and healthy life by keeping their blood glucose levels in the target range.</a:t>
            </a:r>
            <a:br>
              <a:rPr lang="en-US"/>
            </a:br>
            <a:endParaRPr lang="en-US"/>
          </a:p>
        </p:txBody>
      </p:sp>
      <p:sp>
        <p:nvSpPr>
          <p:cNvPr id="78859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They can do this by:</a:t>
            </a:r>
          </a:p>
          <a:p>
            <a:pPr>
              <a:buFont typeface="Wingdings" pitchFamily="2" charset="2"/>
              <a:buChar char="v"/>
            </a:pPr>
            <a:r>
              <a:rPr lang="en-US"/>
              <a:t>Eating healthy meals </a:t>
            </a:r>
          </a:p>
          <a:p>
            <a:pPr>
              <a:buFont typeface="Wingdings" pitchFamily="2" charset="2"/>
              <a:buChar char="v"/>
            </a:pPr>
            <a:r>
              <a:rPr lang="en-US"/>
              <a:t>Exercising </a:t>
            </a:r>
          </a:p>
          <a:p>
            <a:pPr>
              <a:buFont typeface="Wingdings" pitchFamily="2" charset="2"/>
              <a:buChar char="v"/>
            </a:pPr>
            <a:r>
              <a:rPr lang="en-US"/>
              <a:t>Taking diabetes medication, including insulin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Insulin-dependent diabetes mellitus (IDDM)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Management very demanding</a:t>
            </a:r>
          </a:p>
          <a:p>
            <a:pPr lvl="1">
              <a:buSzPct val="75000"/>
            </a:pPr>
            <a:r>
              <a:rPr lang="en-US" sz="2400"/>
              <a:t>injections</a:t>
            </a:r>
          </a:p>
          <a:p>
            <a:pPr lvl="1">
              <a:buSzPct val="75000"/>
            </a:pPr>
            <a:r>
              <a:rPr lang="en-US" sz="2400"/>
              <a:t>diet</a:t>
            </a:r>
          </a:p>
          <a:p>
            <a:pPr lvl="1">
              <a:buSzPct val="75000"/>
            </a:pPr>
            <a:r>
              <a:rPr lang="en-US" sz="2400"/>
              <a:t>exercise</a:t>
            </a:r>
          </a:p>
          <a:p>
            <a:r>
              <a:rPr lang="en-US" sz="2800"/>
              <a:t>Serious costs of failing to comply</a:t>
            </a:r>
          </a:p>
          <a:p>
            <a:pPr lvl="1">
              <a:buSzPct val="75000"/>
            </a:pPr>
            <a:r>
              <a:rPr lang="en-US" sz="2400"/>
              <a:t>blindness</a:t>
            </a:r>
          </a:p>
          <a:p>
            <a:pPr lvl="1">
              <a:buSzPct val="75000"/>
            </a:pPr>
            <a:r>
              <a:rPr lang="en-US" sz="2400"/>
              <a:t>kidney failure</a:t>
            </a:r>
          </a:p>
          <a:p>
            <a:pPr lvl="1">
              <a:buSzPct val="75000"/>
            </a:pPr>
            <a:r>
              <a:rPr lang="en-US" sz="2400"/>
              <a:t>amputation</a:t>
            </a:r>
          </a:p>
        </p:txBody>
      </p:sp>
      <p:graphicFrame>
        <p:nvGraphicFramePr>
          <p:cNvPr id="3482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48200" y="3475038"/>
          <a:ext cx="38036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name="Clip" r:id="rId4" imgW="3801960" imgH="1118880" progId="MS_ClipArt_Gallery">
                  <p:embed/>
                </p:oleObj>
              </mc:Choice>
              <mc:Fallback>
                <p:oleObj name="Clip" r:id="rId4" imgW="3801960" imgH="1118880" progId="MS_ClipArt_Gallery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475038"/>
                        <a:ext cx="380365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Chronic illness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A disorder that persists for a </a:t>
            </a:r>
            <a:r>
              <a:rPr lang="en-US" sz="2800" b="1"/>
              <a:t>long time</a:t>
            </a:r>
            <a:r>
              <a:rPr lang="en-US" sz="2800"/>
              <a:t> and is either incurable or results in pathological changes that limit normal functioning. </a:t>
            </a:r>
          </a:p>
        </p:txBody>
      </p:sp>
      <p:pic>
        <p:nvPicPr>
          <p:cNvPr id="8198" name="Picture 6" descr="bs0105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371600"/>
            <a:ext cx="1830388" cy="1541463"/>
          </a:xfrm>
          <a:prstGeom prst="rect">
            <a:avLst/>
          </a:prstGeom>
          <a:noFill/>
        </p:spPr>
      </p:pic>
      <p:pic>
        <p:nvPicPr>
          <p:cNvPr id="8202" name="Picture 10" descr="bd20154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724400" y="2667000"/>
            <a:ext cx="3810000" cy="3651250"/>
          </a:xfrm>
        </p:spPr>
      </p:pic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Lifestyle changes</a:t>
            </a:r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Eat healthy</a:t>
            </a:r>
          </a:p>
          <a:p>
            <a:r>
              <a:rPr lang="en-US" sz="2400"/>
              <a:t>Eat three meals and a bedtime snack each day. </a:t>
            </a:r>
          </a:p>
          <a:p>
            <a:r>
              <a:rPr lang="en-US" sz="2400"/>
              <a:t>Include a food from each of the food groups at each meal. </a:t>
            </a:r>
          </a:p>
          <a:p>
            <a:r>
              <a:rPr lang="en-US" sz="2400"/>
              <a:t>If you are thirsty, drink water or diet pop. </a:t>
            </a:r>
          </a:p>
          <a:p>
            <a:endParaRPr lang="en-US" sz="2400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If you are overweight, eat smaller portions. Reduce your intake of fat. </a:t>
            </a:r>
          </a:p>
          <a:p>
            <a:r>
              <a:rPr lang="en-US"/>
              <a:t>Limit sweet and fatty foods.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Cardiac Rehabilitation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Fifty percent survive</a:t>
            </a:r>
          </a:p>
          <a:p>
            <a:r>
              <a:rPr lang="en-US"/>
              <a:t>Major surgery and recovery</a:t>
            </a:r>
          </a:p>
          <a:p>
            <a:r>
              <a:rPr lang="en-US"/>
              <a:t>Lifestyle changes</a:t>
            </a:r>
          </a:p>
          <a:p>
            <a:pPr lvl="1">
              <a:buSzPct val="75000"/>
            </a:pPr>
            <a:r>
              <a:rPr lang="en-US"/>
              <a:t>diet</a:t>
            </a:r>
          </a:p>
          <a:p>
            <a:pPr lvl="1">
              <a:buSzPct val="75000"/>
            </a:pPr>
            <a:r>
              <a:rPr lang="en-US"/>
              <a:t>exercise</a:t>
            </a:r>
          </a:p>
          <a:p>
            <a:pPr lvl="1">
              <a:buSzPct val="75000"/>
            </a:pPr>
            <a:r>
              <a:rPr lang="en-US"/>
              <a:t>stop smoking</a:t>
            </a:r>
          </a:p>
          <a:p>
            <a:r>
              <a:rPr lang="en-US"/>
              <a:t>Motivation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Psychological reactions to CHD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Depression</a:t>
            </a:r>
          </a:p>
          <a:p>
            <a:r>
              <a:rPr lang="en-US" sz="2800"/>
              <a:t>Anxiety</a:t>
            </a:r>
          </a:p>
          <a:p>
            <a:r>
              <a:rPr lang="en-US" sz="2800"/>
              <a:t>Anger</a:t>
            </a:r>
          </a:p>
          <a:p>
            <a:r>
              <a:rPr lang="en-US" sz="2800"/>
              <a:t>Fear </a:t>
            </a:r>
          </a:p>
          <a:p>
            <a:r>
              <a:rPr lang="en-US" sz="2800"/>
              <a:t>Guilt</a:t>
            </a:r>
          </a:p>
          <a:p>
            <a:r>
              <a:rPr lang="en-US" sz="2800"/>
              <a:t>Interpersonal conflict</a:t>
            </a:r>
          </a:p>
        </p:txBody>
      </p:sp>
      <p:pic>
        <p:nvPicPr>
          <p:cNvPr id="38919" name="Picture 7" descr="pe0022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67288" y="1981200"/>
            <a:ext cx="3171825" cy="4114800"/>
          </a:xfrm>
        </p:spPr>
      </p:pic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Coping with Cancer</a:t>
            </a:r>
          </a:p>
        </p:txBody>
      </p:sp>
      <p:sp>
        <p:nvSpPr>
          <p:cNvPr id="64515" name="Rectangle 205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Approximately 1.25 million people diagnosed with cancer in 1998</a:t>
            </a:r>
          </a:p>
        </p:txBody>
      </p:sp>
      <p:pic>
        <p:nvPicPr>
          <p:cNvPr id="64517" name="Picture 2053" descr="homepage_main_b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514600"/>
            <a:ext cx="4457700" cy="303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Coping with Cancer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Surgery</a:t>
            </a:r>
          </a:p>
          <a:p>
            <a:r>
              <a:rPr lang="en-US"/>
              <a:t>Radiation</a:t>
            </a:r>
          </a:p>
          <a:p>
            <a:r>
              <a:rPr lang="en-US"/>
              <a:t>Chemotherapy</a:t>
            </a:r>
          </a:p>
          <a:p>
            <a:r>
              <a:rPr lang="en-US"/>
              <a:t>Hormonal treatment</a:t>
            </a:r>
          </a:p>
          <a:p>
            <a:r>
              <a:rPr lang="en-US"/>
              <a:t>Immunotherapy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Cancer treatment side effects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Loss of hair</a:t>
            </a:r>
          </a:p>
          <a:p>
            <a:r>
              <a:rPr lang="en-US" sz="2800"/>
              <a:t>burns</a:t>
            </a:r>
          </a:p>
          <a:p>
            <a:r>
              <a:rPr lang="en-US" sz="2800"/>
              <a:t>nausea</a:t>
            </a:r>
          </a:p>
          <a:p>
            <a:r>
              <a:rPr lang="en-US" sz="2800"/>
              <a:t>vomiting</a:t>
            </a:r>
          </a:p>
          <a:p>
            <a:r>
              <a:rPr lang="en-US" sz="2800"/>
              <a:t>fatigue</a:t>
            </a:r>
          </a:p>
          <a:p>
            <a:r>
              <a:rPr lang="en-US" sz="2800"/>
              <a:t>sterility</a:t>
            </a:r>
          </a:p>
        </p:txBody>
      </p:sp>
      <p:pic>
        <p:nvPicPr>
          <p:cNvPr id="43015" name="Picture 7" descr="9683721916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676400"/>
            <a:ext cx="5105400" cy="45466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Survival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More than half of all cancer patients survive at least five years</a:t>
            </a:r>
          </a:p>
        </p:txBody>
      </p:sp>
      <p:pic>
        <p:nvPicPr>
          <p:cNvPr id="63493" name="Picture 1029" descr="armstrong"/>
          <p:cNvPicPr>
            <a:picLocks noChangeAspect="1" noChangeArrowheads="1"/>
          </p:cNvPicPr>
          <p:nvPr/>
        </p:nvPicPr>
        <p:blipFill>
          <a:blip r:embed="rId3" cstate="print"/>
          <a:srcRect t="5647" b="9647"/>
          <a:stretch>
            <a:fillRect/>
          </a:stretch>
        </p:blipFill>
        <p:spPr bwMode="auto">
          <a:xfrm>
            <a:off x="4876800" y="1676400"/>
            <a:ext cx="3530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HIV and AIDS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Relatively new disease</a:t>
            </a:r>
          </a:p>
          <a:p>
            <a:r>
              <a:rPr lang="en-US" sz="2800"/>
              <a:t>“The virus is not easily transmitted from person to person”</a:t>
            </a:r>
          </a:p>
          <a:p>
            <a:pPr lvl="1">
              <a:buSzPct val="75000"/>
            </a:pPr>
            <a:r>
              <a:rPr lang="en-US" sz="2400"/>
              <a:t>sex</a:t>
            </a:r>
          </a:p>
          <a:p>
            <a:pPr lvl="1">
              <a:buSzPct val="75000"/>
            </a:pPr>
            <a:r>
              <a:rPr lang="en-US" sz="2400"/>
              <a:t>IV drug</a:t>
            </a:r>
          </a:p>
          <a:p>
            <a:pPr lvl="1">
              <a:buSzPct val="75000"/>
            </a:pPr>
            <a:r>
              <a:rPr lang="en-US" sz="2400"/>
              <a:t>blood transfusion</a:t>
            </a:r>
          </a:p>
          <a:p>
            <a:r>
              <a:rPr lang="en-US" sz="2800"/>
              <a:t>Preventable</a:t>
            </a:r>
          </a:p>
        </p:txBody>
      </p:sp>
      <p:graphicFrame>
        <p:nvGraphicFramePr>
          <p:cNvPr id="45062" name="Object 6">
            <a:hlinkClick r:id="" action="ppaction://ole?verb=0"/>
          </p:cNvPr>
          <p:cNvGraphicFramePr>
            <a:graphicFrameLocks/>
          </p:cNvGraphicFramePr>
          <p:nvPr/>
        </p:nvGraphicFramePr>
        <p:xfrm>
          <a:off x="4992688" y="1981200"/>
          <a:ext cx="1512887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Clip" r:id="rId4" imgW="1511280" imgH="1992240" progId="MS_ClipArt_Gallery">
                  <p:embed/>
                </p:oleObj>
              </mc:Choice>
              <mc:Fallback>
                <p:oleObj name="Clip" r:id="rId4" imgW="1511280" imgH="1992240" progId="MS_ClipArt_Gallery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688" y="1981200"/>
                        <a:ext cx="1512887" cy="19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76838" y="3876675"/>
          <a:ext cx="366077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Clip" r:id="rId6" imgW="3659040" imgH="1077840" progId="MS_ClipArt_Gallery">
                  <p:embed/>
                </p:oleObj>
              </mc:Choice>
              <mc:Fallback>
                <p:oleObj name="Clip" r:id="rId6" imgW="3659040" imgH="1077840" progId="MS_ClipArt_Gallery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6838" y="3876675"/>
                        <a:ext cx="3660775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3581400" y="4113213"/>
          <a:ext cx="157956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Clip" r:id="rId8" imgW="1577880" imgH="2131920" progId="MS_ClipArt_Gallery">
                  <p:embed/>
                </p:oleObj>
              </mc:Choice>
              <mc:Fallback>
                <p:oleObj name="Clip" r:id="rId8" imgW="1577880" imgH="2131920" progId="MS_ClipArt_Gallery">
                  <p:embed/>
                  <p:pic>
                    <p:nvPicPr>
                      <p:cNvPr id="0" name="Picture 8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13213"/>
                        <a:ext cx="157956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699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AIDS/HIV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1999-IN the U.S., HIV/AIDS fell from 8th to 14th among leading causes of death.</a:t>
            </a:r>
          </a:p>
          <a:p>
            <a:r>
              <a:rPr lang="en-US"/>
              <a:t>It  remained the leading cause of death for black  persons aged 25-44.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Alzheimer’s Disease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Degenerative disease of the brain</a:t>
            </a:r>
          </a:p>
          <a:p>
            <a:pPr lvl="1">
              <a:buSzPct val="75000"/>
            </a:pPr>
            <a:r>
              <a:rPr lang="en-US" sz="2400"/>
              <a:t>cognitive impairment</a:t>
            </a:r>
          </a:p>
          <a:p>
            <a:pPr lvl="1">
              <a:buSzPct val="75000"/>
            </a:pPr>
            <a:r>
              <a:rPr lang="en-US" sz="2400"/>
              <a:t>memory loss</a:t>
            </a:r>
          </a:p>
          <a:p>
            <a:pPr lvl="1">
              <a:buSzPct val="75000"/>
            </a:pPr>
            <a:r>
              <a:rPr lang="en-US" sz="2400"/>
              <a:t>personality change</a:t>
            </a:r>
          </a:p>
          <a:p>
            <a:r>
              <a:rPr lang="en-US" sz="2800"/>
              <a:t>Sure diagnosis only by autopsy</a:t>
            </a:r>
          </a:p>
          <a:p>
            <a:r>
              <a:rPr lang="en-US" sz="2800"/>
              <a:t>Cause unknown</a:t>
            </a:r>
          </a:p>
        </p:txBody>
      </p:sp>
      <p:pic>
        <p:nvPicPr>
          <p:cNvPr id="47112" name="Picture 8" descr="bd06872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887663"/>
            <a:ext cx="3810000" cy="2301875"/>
          </a:xfr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Chronic illness</a:t>
            </a:r>
          </a:p>
        </p:txBody>
      </p:sp>
      <p:sp>
        <p:nvSpPr>
          <p:cNvPr id="54275" name="Rectangle 1027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Virtually everyone will eventually develop some type of chronic condition. </a:t>
            </a:r>
          </a:p>
        </p:txBody>
      </p:sp>
      <p:pic>
        <p:nvPicPr>
          <p:cNvPr id="54279" name="Picture 1031" descr="bd2012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876550"/>
            <a:ext cx="3810000" cy="2324100"/>
          </a:xfrm>
        </p:spPr>
      </p:pic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Alzheimer’s and the family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Enormous cost to the family and society</a:t>
            </a:r>
          </a:p>
          <a:p>
            <a:r>
              <a:rPr lang="en-US"/>
              <a:t>Financial and emotional resources exhausted</a:t>
            </a:r>
          </a:p>
          <a:p>
            <a:r>
              <a:rPr lang="en-US"/>
              <a:t>Combines with loss of loved one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body" sz="half" idx="2"/>
          </p:nvPr>
        </p:nvSpPr>
        <p:spPr>
          <a:noFill/>
          <a:ln/>
        </p:spPr>
        <p:txBody>
          <a:bodyPr/>
          <a:lstStyle/>
          <a:p>
            <a:r>
              <a:rPr lang="en-US"/>
              <a:t>Chronic stress of providing care for Alzheimer’s patients lowers immune system functioning and increases vulnerability to illness.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9B57AD4-2857-473F-A6D7-E4C15EB3E557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Exam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82 multiple choice questions</a:t>
            </a:r>
          </a:p>
          <a:p>
            <a:pPr eaLnBrk="1" hangingPunct="1"/>
            <a:r>
              <a:rPr lang="en-US" sz="2800" smtClean="0"/>
              <a:t>Need calculator to figure fat calories etc</a:t>
            </a:r>
          </a:p>
        </p:txBody>
      </p:sp>
      <p:pic>
        <p:nvPicPr>
          <p:cNvPr id="75781" name="Picture 4" descr="pe0189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49838" y="1981200"/>
            <a:ext cx="3006725" cy="4114800"/>
          </a:xfrm>
        </p:spPr>
      </p:pic>
    </p:spTree>
    <p:extLst>
      <p:ext uri="{BB962C8B-B14F-4D97-AF65-F5344CB8AC3E}">
        <p14:creationId xmlns:p14="http://schemas.microsoft.com/office/powerpoint/2010/main" val="27516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3" name="Picture 5" descr="upandov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81400"/>
            <a:ext cx="7772400" cy="1143000"/>
          </a:xfrm>
        </p:spPr>
        <p:txBody>
          <a:bodyPr/>
          <a:lstStyle/>
          <a:p>
            <a:r>
              <a:rPr lang="en-US"/>
              <a:t>The 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Chronic illness</a:t>
            </a:r>
          </a:p>
        </p:txBody>
      </p:sp>
      <p:sp>
        <p:nvSpPr>
          <p:cNvPr id="59395" name="Rectangle 2051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Must deal with:</a:t>
            </a:r>
          </a:p>
          <a:p>
            <a:pPr lvl="1"/>
            <a:r>
              <a:rPr lang="en-US" sz="2400"/>
              <a:t>Symptoms of the disease</a:t>
            </a:r>
          </a:p>
          <a:p>
            <a:pPr lvl="1"/>
            <a:r>
              <a:rPr lang="en-US" sz="2400"/>
              <a:t>Stress of Treatment</a:t>
            </a:r>
          </a:p>
          <a:p>
            <a:pPr lvl="1"/>
            <a:r>
              <a:rPr lang="en-US" sz="2400"/>
              <a:t>Feelings of vulnerability</a:t>
            </a:r>
          </a:p>
          <a:p>
            <a:pPr lvl="1"/>
            <a:r>
              <a:rPr lang="en-US" sz="2400"/>
              <a:t>Loss of Control</a:t>
            </a:r>
          </a:p>
          <a:p>
            <a:pPr lvl="1"/>
            <a:r>
              <a:rPr lang="en-US" sz="2400"/>
              <a:t>Threat to self-esteem </a:t>
            </a:r>
          </a:p>
        </p:txBody>
      </p:sp>
      <p:sp>
        <p:nvSpPr>
          <p:cNvPr id="59399" name="Rectangle 2055"/>
          <p:cNvSpPr>
            <a:spLocks noChangeArrowheads="1"/>
          </p:cNvSpPr>
          <p:nvPr/>
        </p:nvSpPr>
        <p:spPr bwMode="auto">
          <a:xfrm>
            <a:off x="4648200" y="3298825"/>
            <a:ext cx="3810000" cy="167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Freeform 2056"/>
          <p:cNvSpPr>
            <a:spLocks/>
          </p:cNvSpPr>
          <p:nvPr/>
        </p:nvSpPr>
        <p:spPr bwMode="auto">
          <a:xfrm>
            <a:off x="4927600" y="2882900"/>
            <a:ext cx="3243263" cy="1671638"/>
          </a:xfrm>
          <a:custGeom>
            <a:avLst/>
            <a:gdLst/>
            <a:ahLst/>
            <a:cxnLst>
              <a:cxn ang="0">
                <a:pos x="384" y="192"/>
              </a:cxn>
              <a:cxn ang="0">
                <a:pos x="359" y="277"/>
              </a:cxn>
              <a:cxn ang="0">
                <a:pos x="326" y="344"/>
              </a:cxn>
              <a:cxn ang="0">
                <a:pos x="132" y="534"/>
              </a:cxn>
              <a:cxn ang="0">
                <a:pos x="0" y="857"/>
              </a:cxn>
              <a:cxn ang="0">
                <a:pos x="23" y="1040"/>
              </a:cxn>
              <a:cxn ang="0">
                <a:pos x="284" y="762"/>
              </a:cxn>
              <a:cxn ang="0">
                <a:pos x="373" y="615"/>
              </a:cxn>
              <a:cxn ang="0">
                <a:pos x="572" y="751"/>
              </a:cxn>
              <a:cxn ang="0">
                <a:pos x="817" y="905"/>
              </a:cxn>
              <a:cxn ang="0">
                <a:pos x="2030" y="695"/>
              </a:cxn>
              <a:cxn ang="0">
                <a:pos x="1972" y="651"/>
              </a:cxn>
              <a:cxn ang="0">
                <a:pos x="2027" y="462"/>
              </a:cxn>
              <a:cxn ang="0">
                <a:pos x="2006" y="243"/>
              </a:cxn>
              <a:cxn ang="0">
                <a:pos x="1995" y="147"/>
              </a:cxn>
              <a:cxn ang="0">
                <a:pos x="2041" y="100"/>
              </a:cxn>
              <a:cxn ang="0">
                <a:pos x="2011" y="0"/>
              </a:cxn>
              <a:cxn ang="0">
                <a:pos x="1922" y="57"/>
              </a:cxn>
              <a:cxn ang="0">
                <a:pos x="1911" y="160"/>
              </a:cxn>
              <a:cxn ang="0">
                <a:pos x="1830" y="192"/>
              </a:cxn>
              <a:cxn ang="0">
                <a:pos x="1765" y="238"/>
              </a:cxn>
              <a:cxn ang="0">
                <a:pos x="1820" y="139"/>
              </a:cxn>
              <a:cxn ang="0">
                <a:pos x="1854" y="100"/>
              </a:cxn>
              <a:cxn ang="0">
                <a:pos x="1823" y="84"/>
              </a:cxn>
              <a:cxn ang="0">
                <a:pos x="1777" y="91"/>
              </a:cxn>
              <a:cxn ang="0">
                <a:pos x="1652" y="243"/>
              </a:cxn>
              <a:cxn ang="0">
                <a:pos x="1705" y="298"/>
              </a:cxn>
              <a:cxn ang="0">
                <a:pos x="1733" y="415"/>
              </a:cxn>
              <a:cxn ang="0">
                <a:pos x="1714" y="507"/>
              </a:cxn>
              <a:cxn ang="0">
                <a:pos x="1638" y="603"/>
              </a:cxn>
              <a:cxn ang="0">
                <a:pos x="1515" y="582"/>
              </a:cxn>
              <a:cxn ang="0">
                <a:pos x="1302" y="558"/>
              </a:cxn>
              <a:cxn ang="0">
                <a:pos x="1158" y="566"/>
              </a:cxn>
              <a:cxn ang="0">
                <a:pos x="975" y="654"/>
              </a:cxn>
              <a:cxn ang="0">
                <a:pos x="770" y="663"/>
              </a:cxn>
              <a:cxn ang="0">
                <a:pos x="639" y="709"/>
              </a:cxn>
              <a:cxn ang="0">
                <a:pos x="542" y="706"/>
              </a:cxn>
              <a:cxn ang="0">
                <a:pos x="457" y="631"/>
              </a:cxn>
              <a:cxn ang="0">
                <a:pos x="382" y="462"/>
              </a:cxn>
              <a:cxn ang="0">
                <a:pos x="426" y="367"/>
              </a:cxn>
              <a:cxn ang="0">
                <a:pos x="494" y="349"/>
              </a:cxn>
              <a:cxn ang="0">
                <a:pos x="494" y="288"/>
              </a:cxn>
              <a:cxn ang="0">
                <a:pos x="468" y="222"/>
              </a:cxn>
            </a:cxnLst>
            <a:rect l="0" t="0" r="r" b="b"/>
            <a:pathLst>
              <a:path w="2043" h="1053">
                <a:moveTo>
                  <a:pt x="457" y="213"/>
                </a:moveTo>
                <a:lnTo>
                  <a:pt x="431" y="187"/>
                </a:lnTo>
                <a:lnTo>
                  <a:pt x="384" y="192"/>
                </a:lnTo>
                <a:lnTo>
                  <a:pt x="354" y="224"/>
                </a:lnTo>
                <a:lnTo>
                  <a:pt x="347" y="245"/>
                </a:lnTo>
                <a:lnTo>
                  <a:pt x="359" y="277"/>
                </a:lnTo>
                <a:lnTo>
                  <a:pt x="347" y="301"/>
                </a:lnTo>
                <a:lnTo>
                  <a:pt x="347" y="328"/>
                </a:lnTo>
                <a:lnTo>
                  <a:pt x="326" y="344"/>
                </a:lnTo>
                <a:lnTo>
                  <a:pt x="292" y="383"/>
                </a:lnTo>
                <a:lnTo>
                  <a:pt x="169" y="462"/>
                </a:lnTo>
                <a:lnTo>
                  <a:pt x="132" y="534"/>
                </a:lnTo>
                <a:lnTo>
                  <a:pt x="53" y="638"/>
                </a:lnTo>
                <a:lnTo>
                  <a:pt x="20" y="751"/>
                </a:lnTo>
                <a:lnTo>
                  <a:pt x="0" y="857"/>
                </a:lnTo>
                <a:lnTo>
                  <a:pt x="21" y="875"/>
                </a:lnTo>
                <a:lnTo>
                  <a:pt x="30" y="944"/>
                </a:lnTo>
                <a:lnTo>
                  <a:pt x="23" y="1040"/>
                </a:lnTo>
                <a:lnTo>
                  <a:pt x="287" y="1053"/>
                </a:lnTo>
                <a:lnTo>
                  <a:pt x="303" y="937"/>
                </a:lnTo>
                <a:lnTo>
                  <a:pt x="284" y="762"/>
                </a:lnTo>
                <a:lnTo>
                  <a:pt x="315" y="656"/>
                </a:lnTo>
                <a:lnTo>
                  <a:pt x="354" y="574"/>
                </a:lnTo>
                <a:lnTo>
                  <a:pt x="373" y="615"/>
                </a:lnTo>
                <a:lnTo>
                  <a:pt x="442" y="700"/>
                </a:lnTo>
                <a:lnTo>
                  <a:pt x="478" y="725"/>
                </a:lnTo>
                <a:lnTo>
                  <a:pt x="572" y="751"/>
                </a:lnTo>
                <a:lnTo>
                  <a:pt x="572" y="778"/>
                </a:lnTo>
                <a:lnTo>
                  <a:pt x="562" y="860"/>
                </a:lnTo>
                <a:lnTo>
                  <a:pt x="817" y="905"/>
                </a:lnTo>
                <a:lnTo>
                  <a:pt x="2016" y="860"/>
                </a:lnTo>
                <a:lnTo>
                  <a:pt x="2041" y="801"/>
                </a:lnTo>
                <a:lnTo>
                  <a:pt x="2030" y="695"/>
                </a:lnTo>
                <a:lnTo>
                  <a:pt x="2034" y="674"/>
                </a:lnTo>
                <a:lnTo>
                  <a:pt x="2016" y="654"/>
                </a:lnTo>
                <a:lnTo>
                  <a:pt x="1972" y="651"/>
                </a:lnTo>
                <a:lnTo>
                  <a:pt x="1974" y="582"/>
                </a:lnTo>
                <a:lnTo>
                  <a:pt x="2004" y="550"/>
                </a:lnTo>
                <a:lnTo>
                  <a:pt x="2027" y="462"/>
                </a:lnTo>
                <a:lnTo>
                  <a:pt x="2027" y="406"/>
                </a:lnTo>
                <a:lnTo>
                  <a:pt x="2041" y="280"/>
                </a:lnTo>
                <a:lnTo>
                  <a:pt x="2006" y="243"/>
                </a:lnTo>
                <a:lnTo>
                  <a:pt x="1974" y="197"/>
                </a:lnTo>
                <a:lnTo>
                  <a:pt x="1985" y="171"/>
                </a:lnTo>
                <a:lnTo>
                  <a:pt x="1995" y="147"/>
                </a:lnTo>
                <a:lnTo>
                  <a:pt x="2011" y="154"/>
                </a:lnTo>
                <a:lnTo>
                  <a:pt x="2043" y="139"/>
                </a:lnTo>
                <a:lnTo>
                  <a:pt x="2041" y="100"/>
                </a:lnTo>
                <a:lnTo>
                  <a:pt x="2041" y="68"/>
                </a:lnTo>
                <a:lnTo>
                  <a:pt x="2032" y="36"/>
                </a:lnTo>
                <a:lnTo>
                  <a:pt x="2011" y="0"/>
                </a:lnTo>
                <a:lnTo>
                  <a:pt x="1969" y="4"/>
                </a:lnTo>
                <a:lnTo>
                  <a:pt x="1948" y="13"/>
                </a:lnTo>
                <a:lnTo>
                  <a:pt x="1922" y="57"/>
                </a:lnTo>
                <a:lnTo>
                  <a:pt x="1914" y="84"/>
                </a:lnTo>
                <a:lnTo>
                  <a:pt x="1922" y="132"/>
                </a:lnTo>
                <a:lnTo>
                  <a:pt x="1911" y="160"/>
                </a:lnTo>
                <a:lnTo>
                  <a:pt x="1874" y="187"/>
                </a:lnTo>
                <a:lnTo>
                  <a:pt x="1851" y="195"/>
                </a:lnTo>
                <a:lnTo>
                  <a:pt x="1830" y="192"/>
                </a:lnTo>
                <a:lnTo>
                  <a:pt x="1814" y="203"/>
                </a:lnTo>
                <a:lnTo>
                  <a:pt x="1804" y="238"/>
                </a:lnTo>
                <a:lnTo>
                  <a:pt x="1765" y="238"/>
                </a:lnTo>
                <a:lnTo>
                  <a:pt x="1751" y="227"/>
                </a:lnTo>
                <a:lnTo>
                  <a:pt x="1754" y="211"/>
                </a:lnTo>
                <a:lnTo>
                  <a:pt x="1820" y="139"/>
                </a:lnTo>
                <a:lnTo>
                  <a:pt x="1841" y="123"/>
                </a:lnTo>
                <a:lnTo>
                  <a:pt x="1856" y="114"/>
                </a:lnTo>
                <a:lnTo>
                  <a:pt x="1854" y="100"/>
                </a:lnTo>
                <a:lnTo>
                  <a:pt x="1841" y="100"/>
                </a:lnTo>
                <a:lnTo>
                  <a:pt x="1841" y="84"/>
                </a:lnTo>
                <a:lnTo>
                  <a:pt x="1823" y="84"/>
                </a:lnTo>
                <a:lnTo>
                  <a:pt x="1820" y="70"/>
                </a:lnTo>
                <a:lnTo>
                  <a:pt x="1802" y="70"/>
                </a:lnTo>
                <a:lnTo>
                  <a:pt x="1777" y="91"/>
                </a:lnTo>
                <a:lnTo>
                  <a:pt x="1754" y="144"/>
                </a:lnTo>
                <a:lnTo>
                  <a:pt x="1705" y="181"/>
                </a:lnTo>
                <a:lnTo>
                  <a:pt x="1652" y="243"/>
                </a:lnTo>
                <a:lnTo>
                  <a:pt x="1647" y="277"/>
                </a:lnTo>
                <a:lnTo>
                  <a:pt x="1659" y="298"/>
                </a:lnTo>
                <a:lnTo>
                  <a:pt x="1705" y="298"/>
                </a:lnTo>
                <a:lnTo>
                  <a:pt x="1751" y="285"/>
                </a:lnTo>
                <a:lnTo>
                  <a:pt x="1735" y="349"/>
                </a:lnTo>
                <a:lnTo>
                  <a:pt x="1733" y="415"/>
                </a:lnTo>
                <a:lnTo>
                  <a:pt x="1743" y="438"/>
                </a:lnTo>
                <a:lnTo>
                  <a:pt x="1733" y="465"/>
                </a:lnTo>
                <a:lnTo>
                  <a:pt x="1714" y="507"/>
                </a:lnTo>
                <a:lnTo>
                  <a:pt x="1692" y="555"/>
                </a:lnTo>
                <a:lnTo>
                  <a:pt x="1689" y="592"/>
                </a:lnTo>
                <a:lnTo>
                  <a:pt x="1638" y="603"/>
                </a:lnTo>
                <a:lnTo>
                  <a:pt x="1601" y="603"/>
                </a:lnTo>
                <a:lnTo>
                  <a:pt x="1570" y="603"/>
                </a:lnTo>
                <a:lnTo>
                  <a:pt x="1515" y="582"/>
                </a:lnTo>
                <a:lnTo>
                  <a:pt x="1413" y="566"/>
                </a:lnTo>
                <a:lnTo>
                  <a:pt x="1346" y="560"/>
                </a:lnTo>
                <a:lnTo>
                  <a:pt x="1302" y="558"/>
                </a:lnTo>
                <a:lnTo>
                  <a:pt x="1263" y="548"/>
                </a:lnTo>
                <a:lnTo>
                  <a:pt x="1234" y="548"/>
                </a:lnTo>
                <a:lnTo>
                  <a:pt x="1158" y="566"/>
                </a:lnTo>
                <a:lnTo>
                  <a:pt x="1063" y="606"/>
                </a:lnTo>
                <a:lnTo>
                  <a:pt x="1017" y="627"/>
                </a:lnTo>
                <a:lnTo>
                  <a:pt x="975" y="654"/>
                </a:lnTo>
                <a:lnTo>
                  <a:pt x="908" y="654"/>
                </a:lnTo>
                <a:lnTo>
                  <a:pt x="827" y="663"/>
                </a:lnTo>
                <a:lnTo>
                  <a:pt x="770" y="663"/>
                </a:lnTo>
                <a:lnTo>
                  <a:pt x="714" y="682"/>
                </a:lnTo>
                <a:lnTo>
                  <a:pt x="656" y="700"/>
                </a:lnTo>
                <a:lnTo>
                  <a:pt x="639" y="709"/>
                </a:lnTo>
                <a:lnTo>
                  <a:pt x="609" y="704"/>
                </a:lnTo>
                <a:lnTo>
                  <a:pt x="554" y="706"/>
                </a:lnTo>
                <a:lnTo>
                  <a:pt x="542" y="706"/>
                </a:lnTo>
                <a:lnTo>
                  <a:pt x="514" y="679"/>
                </a:lnTo>
                <a:lnTo>
                  <a:pt x="484" y="661"/>
                </a:lnTo>
                <a:lnTo>
                  <a:pt x="457" y="631"/>
                </a:lnTo>
                <a:lnTo>
                  <a:pt x="426" y="558"/>
                </a:lnTo>
                <a:lnTo>
                  <a:pt x="402" y="494"/>
                </a:lnTo>
                <a:lnTo>
                  <a:pt x="382" y="462"/>
                </a:lnTo>
                <a:lnTo>
                  <a:pt x="373" y="431"/>
                </a:lnTo>
                <a:lnTo>
                  <a:pt x="394" y="399"/>
                </a:lnTo>
                <a:lnTo>
                  <a:pt x="426" y="367"/>
                </a:lnTo>
                <a:lnTo>
                  <a:pt x="454" y="372"/>
                </a:lnTo>
                <a:lnTo>
                  <a:pt x="478" y="376"/>
                </a:lnTo>
                <a:lnTo>
                  <a:pt x="494" y="349"/>
                </a:lnTo>
                <a:lnTo>
                  <a:pt x="502" y="325"/>
                </a:lnTo>
                <a:lnTo>
                  <a:pt x="505" y="305"/>
                </a:lnTo>
                <a:lnTo>
                  <a:pt x="494" y="288"/>
                </a:lnTo>
                <a:lnTo>
                  <a:pt x="489" y="270"/>
                </a:lnTo>
                <a:lnTo>
                  <a:pt x="486" y="243"/>
                </a:lnTo>
                <a:lnTo>
                  <a:pt x="468" y="222"/>
                </a:lnTo>
                <a:lnTo>
                  <a:pt x="457" y="21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Freeform 2057"/>
          <p:cNvSpPr>
            <a:spLocks/>
          </p:cNvSpPr>
          <p:nvPr/>
        </p:nvSpPr>
        <p:spPr bwMode="auto">
          <a:xfrm>
            <a:off x="8202613" y="4746625"/>
            <a:ext cx="95250" cy="254000"/>
          </a:xfrm>
          <a:custGeom>
            <a:avLst/>
            <a:gdLst/>
            <a:ahLst/>
            <a:cxnLst>
              <a:cxn ang="0">
                <a:pos x="0" y="130"/>
              </a:cxn>
              <a:cxn ang="0">
                <a:pos x="0" y="160"/>
              </a:cxn>
              <a:cxn ang="0">
                <a:pos x="2" y="157"/>
              </a:cxn>
              <a:cxn ang="0">
                <a:pos x="6" y="155"/>
              </a:cxn>
              <a:cxn ang="0">
                <a:pos x="10" y="152"/>
              </a:cxn>
              <a:cxn ang="0">
                <a:pos x="15" y="149"/>
              </a:cxn>
              <a:cxn ang="0">
                <a:pos x="22" y="139"/>
              </a:cxn>
              <a:cxn ang="0">
                <a:pos x="26" y="133"/>
              </a:cxn>
              <a:cxn ang="0">
                <a:pos x="29" y="128"/>
              </a:cxn>
              <a:cxn ang="0">
                <a:pos x="33" y="120"/>
              </a:cxn>
              <a:cxn ang="0">
                <a:pos x="40" y="102"/>
              </a:cxn>
              <a:cxn ang="0">
                <a:pos x="48" y="87"/>
              </a:cxn>
              <a:cxn ang="0">
                <a:pos x="54" y="75"/>
              </a:cxn>
              <a:cxn ang="0">
                <a:pos x="59" y="64"/>
              </a:cxn>
              <a:cxn ang="0">
                <a:pos x="60" y="54"/>
              </a:cxn>
              <a:cxn ang="0">
                <a:pos x="59" y="44"/>
              </a:cxn>
              <a:cxn ang="0">
                <a:pos x="50" y="33"/>
              </a:cxn>
              <a:cxn ang="0">
                <a:pos x="37" y="21"/>
              </a:cxn>
              <a:cxn ang="0">
                <a:pos x="11" y="4"/>
              </a:cxn>
              <a:cxn ang="0">
                <a:pos x="8" y="2"/>
              </a:cxn>
              <a:cxn ang="0">
                <a:pos x="6" y="1"/>
              </a:cxn>
              <a:cxn ang="0">
                <a:pos x="2" y="0"/>
              </a:cxn>
              <a:cxn ang="0">
                <a:pos x="0" y="0"/>
              </a:cxn>
              <a:cxn ang="0">
                <a:pos x="0" y="36"/>
              </a:cxn>
              <a:cxn ang="0">
                <a:pos x="0" y="33"/>
              </a:cxn>
              <a:cxn ang="0">
                <a:pos x="28" y="63"/>
              </a:cxn>
              <a:cxn ang="0">
                <a:pos x="24" y="109"/>
              </a:cxn>
              <a:cxn ang="0">
                <a:pos x="10" y="125"/>
              </a:cxn>
              <a:cxn ang="0">
                <a:pos x="0" y="130"/>
              </a:cxn>
            </a:cxnLst>
            <a:rect l="0" t="0" r="r" b="b"/>
            <a:pathLst>
              <a:path w="60" h="160">
                <a:moveTo>
                  <a:pt x="0" y="130"/>
                </a:moveTo>
                <a:lnTo>
                  <a:pt x="0" y="160"/>
                </a:lnTo>
                <a:lnTo>
                  <a:pt x="2" y="157"/>
                </a:lnTo>
                <a:lnTo>
                  <a:pt x="6" y="155"/>
                </a:lnTo>
                <a:lnTo>
                  <a:pt x="10" y="152"/>
                </a:lnTo>
                <a:lnTo>
                  <a:pt x="15" y="149"/>
                </a:lnTo>
                <a:lnTo>
                  <a:pt x="22" y="139"/>
                </a:lnTo>
                <a:lnTo>
                  <a:pt x="26" y="133"/>
                </a:lnTo>
                <a:lnTo>
                  <a:pt x="29" y="128"/>
                </a:lnTo>
                <a:lnTo>
                  <a:pt x="33" y="120"/>
                </a:lnTo>
                <a:lnTo>
                  <a:pt x="40" y="102"/>
                </a:lnTo>
                <a:lnTo>
                  <a:pt x="48" y="87"/>
                </a:lnTo>
                <a:lnTo>
                  <a:pt x="54" y="75"/>
                </a:lnTo>
                <a:lnTo>
                  <a:pt x="59" y="64"/>
                </a:lnTo>
                <a:lnTo>
                  <a:pt x="60" y="54"/>
                </a:lnTo>
                <a:lnTo>
                  <a:pt x="59" y="44"/>
                </a:lnTo>
                <a:lnTo>
                  <a:pt x="50" y="33"/>
                </a:lnTo>
                <a:lnTo>
                  <a:pt x="37" y="21"/>
                </a:lnTo>
                <a:lnTo>
                  <a:pt x="11" y="4"/>
                </a:lnTo>
                <a:lnTo>
                  <a:pt x="8" y="2"/>
                </a:lnTo>
                <a:lnTo>
                  <a:pt x="6" y="1"/>
                </a:lnTo>
                <a:lnTo>
                  <a:pt x="2" y="0"/>
                </a:lnTo>
                <a:lnTo>
                  <a:pt x="0" y="0"/>
                </a:lnTo>
                <a:lnTo>
                  <a:pt x="0" y="36"/>
                </a:lnTo>
                <a:lnTo>
                  <a:pt x="0" y="33"/>
                </a:lnTo>
                <a:lnTo>
                  <a:pt x="28" y="63"/>
                </a:lnTo>
                <a:lnTo>
                  <a:pt x="24" y="109"/>
                </a:lnTo>
                <a:lnTo>
                  <a:pt x="10" y="125"/>
                </a:lnTo>
                <a:lnTo>
                  <a:pt x="0" y="13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2" name="Freeform 2058"/>
          <p:cNvSpPr>
            <a:spLocks/>
          </p:cNvSpPr>
          <p:nvPr/>
        </p:nvSpPr>
        <p:spPr bwMode="auto">
          <a:xfrm>
            <a:off x="8202613" y="4832350"/>
            <a:ext cx="12700" cy="619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9"/>
              </a:cxn>
              <a:cxn ang="0">
                <a:pos x="8" y="37"/>
              </a:cxn>
              <a:cxn ang="0">
                <a:pos x="8" y="16"/>
              </a:cxn>
              <a:cxn ang="0">
                <a:pos x="0" y="0"/>
              </a:cxn>
            </a:cxnLst>
            <a:rect l="0" t="0" r="r" b="b"/>
            <a:pathLst>
              <a:path w="8" h="39">
                <a:moveTo>
                  <a:pt x="0" y="0"/>
                </a:moveTo>
                <a:lnTo>
                  <a:pt x="0" y="39"/>
                </a:lnTo>
                <a:lnTo>
                  <a:pt x="8" y="37"/>
                </a:lnTo>
                <a:lnTo>
                  <a:pt x="8" y="1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Freeform 2059"/>
          <p:cNvSpPr>
            <a:spLocks/>
          </p:cNvSpPr>
          <p:nvPr/>
        </p:nvSpPr>
        <p:spPr bwMode="auto">
          <a:xfrm>
            <a:off x="8202613" y="4029075"/>
            <a:ext cx="55562" cy="254000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0" y="160"/>
              </a:cxn>
              <a:cxn ang="0">
                <a:pos x="10" y="153"/>
              </a:cxn>
              <a:cxn ang="0">
                <a:pos x="19" y="144"/>
              </a:cxn>
              <a:cxn ang="0">
                <a:pos x="28" y="137"/>
              </a:cxn>
              <a:cxn ang="0">
                <a:pos x="35" y="128"/>
              </a:cxn>
              <a:cxn ang="0">
                <a:pos x="34" y="80"/>
              </a:cxn>
              <a:cxn ang="0">
                <a:pos x="31" y="47"/>
              </a:cxn>
              <a:cxn ang="0">
                <a:pos x="24" y="47"/>
              </a:cxn>
              <a:cxn ang="0">
                <a:pos x="17" y="100"/>
              </a:cxn>
              <a:cxn ang="0">
                <a:pos x="12" y="104"/>
              </a:cxn>
              <a:cxn ang="0">
                <a:pos x="11" y="98"/>
              </a:cxn>
              <a:cxn ang="0">
                <a:pos x="11" y="88"/>
              </a:cxn>
              <a:cxn ang="0">
                <a:pos x="11" y="80"/>
              </a:cxn>
              <a:cxn ang="0">
                <a:pos x="12" y="58"/>
              </a:cxn>
              <a:cxn ang="0">
                <a:pos x="12" y="36"/>
              </a:cxn>
              <a:cxn ang="0">
                <a:pos x="11" y="18"/>
              </a:cxn>
              <a:cxn ang="0">
                <a:pos x="10" y="5"/>
              </a:cxn>
              <a:cxn ang="0">
                <a:pos x="7" y="2"/>
              </a:cxn>
              <a:cxn ang="0">
                <a:pos x="6" y="0"/>
              </a:cxn>
              <a:cxn ang="0">
                <a:pos x="3" y="3"/>
              </a:cxn>
              <a:cxn ang="0">
                <a:pos x="0" y="10"/>
              </a:cxn>
            </a:cxnLst>
            <a:rect l="0" t="0" r="r" b="b"/>
            <a:pathLst>
              <a:path w="35" h="160">
                <a:moveTo>
                  <a:pt x="0" y="10"/>
                </a:moveTo>
                <a:lnTo>
                  <a:pt x="0" y="160"/>
                </a:lnTo>
                <a:lnTo>
                  <a:pt x="10" y="153"/>
                </a:lnTo>
                <a:lnTo>
                  <a:pt x="19" y="144"/>
                </a:lnTo>
                <a:lnTo>
                  <a:pt x="28" y="137"/>
                </a:lnTo>
                <a:lnTo>
                  <a:pt x="35" y="128"/>
                </a:lnTo>
                <a:lnTo>
                  <a:pt x="34" y="80"/>
                </a:lnTo>
                <a:lnTo>
                  <a:pt x="31" y="47"/>
                </a:lnTo>
                <a:lnTo>
                  <a:pt x="24" y="47"/>
                </a:lnTo>
                <a:lnTo>
                  <a:pt x="17" y="100"/>
                </a:lnTo>
                <a:lnTo>
                  <a:pt x="12" y="104"/>
                </a:lnTo>
                <a:lnTo>
                  <a:pt x="11" y="98"/>
                </a:lnTo>
                <a:lnTo>
                  <a:pt x="11" y="88"/>
                </a:lnTo>
                <a:lnTo>
                  <a:pt x="11" y="80"/>
                </a:lnTo>
                <a:lnTo>
                  <a:pt x="12" y="58"/>
                </a:lnTo>
                <a:lnTo>
                  <a:pt x="12" y="36"/>
                </a:lnTo>
                <a:lnTo>
                  <a:pt x="11" y="18"/>
                </a:lnTo>
                <a:lnTo>
                  <a:pt x="10" y="5"/>
                </a:lnTo>
                <a:lnTo>
                  <a:pt x="7" y="2"/>
                </a:lnTo>
                <a:lnTo>
                  <a:pt x="6" y="0"/>
                </a:lnTo>
                <a:lnTo>
                  <a:pt x="3" y="3"/>
                </a:lnTo>
                <a:lnTo>
                  <a:pt x="0" y="1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4" name="Freeform 2060"/>
          <p:cNvSpPr>
            <a:spLocks/>
          </p:cNvSpPr>
          <p:nvPr/>
        </p:nvSpPr>
        <p:spPr bwMode="auto">
          <a:xfrm>
            <a:off x="8061325" y="3771900"/>
            <a:ext cx="141288" cy="1241425"/>
          </a:xfrm>
          <a:custGeom>
            <a:avLst/>
            <a:gdLst/>
            <a:ahLst/>
            <a:cxnLst>
              <a:cxn ang="0">
                <a:pos x="89" y="172"/>
              </a:cxn>
              <a:cxn ang="0">
                <a:pos x="83" y="187"/>
              </a:cxn>
              <a:cxn ang="0">
                <a:pos x="76" y="210"/>
              </a:cxn>
              <a:cxn ang="0">
                <a:pos x="72" y="177"/>
              </a:cxn>
              <a:cxn ang="0">
                <a:pos x="67" y="148"/>
              </a:cxn>
              <a:cxn ang="0">
                <a:pos x="79" y="124"/>
              </a:cxn>
              <a:cxn ang="0">
                <a:pos x="67" y="103"/>
              </a:cxn>
              <a:cxn ang="0">
                <a:pos x="40" y="89"/>
              </a:cxn>
              <a:cxn ang="0">
                <a:pos x="11" y="84"/>
              </a:cxn>
              <a:cxn ang="0">
                <a:pos x="15" y="52"/>
              </a:cxn>
              <a:cxn ang="0">
                <a:pos x="17" y="16"/>
              </a:cxn>
              <a:cxn ang="0">
                <a:pos x="11" y="7"/>
              </a:cxn>
              <a:cxn ang="0">
                <a:pos x="0" y="0"/>
              </a:cxn>
              <a:cxn ang="0">
                <a:pos x="9" y="101"/>
              </a:cxn>
              <a:cxn ang="0">
                <a:pos x="19" y="97"/>
              </a:cxn>
              <a:cxn ang="0">
                <a:pos x="33" y="100"/>
              </a:cxn>
              <a:cxn ang="0">
                <a:pos x="49" y="114"/>
              </a:cxn>
              <a:cxn ang="0">
                <a:pos x="49" y="128"/>
              </a:cxn>
              <a:cxn ang="0">
                <a:pos x="40" y="130"/>
              </a:cxn>
              <a:cxn ang="0">
                <a:pos x="26" y="133"/>
              </a:cxn>
              <a:cxn ang="0">
                <a:pos x="10" y="135"/>
              </a:cxn>
              <a:cxn ang="0">
                <a:pos x="0" y="148"/>
              </a:cxn>
              <a:cxn ang="0">
                <a:pos x="14" y="146"/>
              </a:cxn>
              <a:cxn ang="0">
                <a:pos x="27" y="145"/>
              </a:cxn>
              <a:cxn ang="0">
                <a:pos x="40" y="144"/>
              </a:cxn>
              <a:cxn ang="0">
                <a:pos x="53" y="143"/>
              </a:cxn>
              <a:cxn ang="0">
                <a:pos x="53" y="174"/>
              </a:cxn>
              <a:cxn ang="0">
                <a:pos x="46" y="209"/>
              </a:cxn>
              <a:cxn ang="0">
                <a:pos x="44" y="233"/>
              </a:cxn>
              <a:cxn ang="0">
                <a:pos x="43" y="253"/>
              </a:cxn>
              <a:cxn ang="0">
                <a:pos x="33" y="258"/>
              </a:cxn>
              <a:cxn ang="0">
                <a:pos x="22" y="263"/>
              </a:cxn>
              <a:cxn ang="0">
                <a:pos x="11" y="267"/>
              </a:cxn>
              <a:cxn ang="0">
                <a:pos x="0" y="269"/>
              </a:cxn>
              <a:cxn ang="0">
                <a:pos x="17" y="333"/>
              </a:cxn>
              <a:cxn ang="0">
                <a:pos x="0" y="646"/>
              </a:cxn>
              <a:cxn ang="0">
                <a:pos x="5" y="675"/>
              </a:cxn>
              <a:cxn ang="0">
                <a:pos x="15" y="672"/>
              </a:cxn>
              <a:cxn ang="0">
                <a:pos x="25" y="668"/>
              </a:cxn>
              <a:cxn ang="0">
                <a:pos x="36" y="666"/>
              </a:cxn>
              <a:cxn ang="0">
                <a:pos x="38" y="685"/>
              </a:cxn>
              <a:cxn ang="0">
                <a:pos x="36" y="709"/>
              </a:cxn>
              <a:cxn ang="0">
                <a:pos x="38" y="741"/>
              </a:cxn>
              <a:cxn ang="0">
                <a:pos x="47" y="766"/>
              </a:cxn>
              <a:cxn ang="0">
                <a:pos x="59" y="780"/>
              </a:cxn>
              <a:cxn ang="0">
                <a:pos x="76" y="780"/>
              </a:cxn>
              <a:cxn ang="0">
                <a:pos x="89" y="744"/>
              </a:cxn>
              <a:cxn ang="0">
                <a:pos x="60" y="741"/>
              </a:cxn>
              <a:cxn ang="0">
                <a:pos x="69" y="691"/>
              </a:cxn>
              <a:cxn ang="0">
                <a:pos x="89" y="707"/>
              </a:cxn>
              <a:cxn ang="0">
                <a:pos x="85" y="662"/>
              </a:cxn>
              <a:cxn ang="0">
                <a:pos x="89" y="614"/>
              </a:cxn>
              <a:cxn ang="0">
                <a:pos x="74" y="611"/>
              </a:cxn>
              <a:cxn ang="0">
                <a:pos x="62" y="609"/>
              </a:cxn>
              <a:cxn ang="0">
                <a:pos x="48" y="496"/>
              </a:cxn>
              <a:cxn ang="0">
                <a:pos x="44" y="345"/>
              </a:cxn>
              <a:cxn ang="0">
                <a:pos x="49" y="343"/>
              </a:cxn>
              <a:cxn ang="0">
                <a:pos x="59" y="338"/>
              </a:cxn>
              <a:cxn ang="0">
                <a:pos x="73" y="331"/>
              </a:cxn>
              <a:cxn ang="0">
                <a:pos x="89" y="322"/>
              </a:cxn>
            </a:cxnLst>
            <a:rect l="0" t="0" r="r" b="b"/>
            <a:pathLst>
              <a:path w="89" h="782">
                <a:moveTo>
                  <a:pt x="89" y="322"/>
                </a:moveTo>
                <a:lnTo>
                  <a:pt x="89" y="172"/>
                </a:lnTo>
                <a:lnTo>
                  <a:pt x="86" y="178"/>
                </a:lnTo>
                <a:lnTo>
                  <a:pt x="83" y="187"/>
                </a:lnTo>
                <a:lnTo>
                  <a:pt x="80" y="198"/>
                </a:lnTo>
                <a:lnTo>
                  <a:pt x="76" y="210"/>
                </a:lnTo>
                <a:lnTo>
                  <a:pt x="75" y="194"/>
                </a:lnTo>
                <a:lnTo>
                  <a:pt x="72" y="177"/>
                </a:lnTo>
                <a:lnTo>
                  <a:pt x="68" y="161"/>
                </a:lnTo>
                <a:lnTo>
                  <a:pt x="67" y="148"/>
                </a:lnTo>
                <a:lnTo>
                  <a:pt x="76" y="135"/>
                </a:lnTo>
                <a:lnTo>
                  <a:pt x="79" y="124"/>
                </a:lnTo>
                <a:lnTo>
                  <a:pt x="75" y="113"/>
                </a:lnTo>
                <a:lnTo>
                  <a:pt x="67" y="103"/>
                </a:lnTo>
                <a:lnTo>
                  <a:pt x="54" y="96"/>
                </a:lnTo>
                <a:lnTo>
                  <a:pt x="40" y="89"/>
                </a:lnTo>
                <a:lnTo>
                  <a:pt x="25" y="85"/>
                </a:lnTo>
                <a:lnTo>
                  <a:pt x="11" y="84"/>
                </a:lnTo>
                <a:lnTo>
                  <a:pt x="14" y="65"/>
                </a:lnTo>
                <a:lnTo>
                  <a:pt x="15" y="52"/>
                </a:lnTo>
                <a:lnTo>
                  <a:pt x="16" y="38"/>
                </a:lnTo>
                <a:lnTo>
                  <a:pt x="17" y="16"/>
                </a:lnTo>
                <a:lnTo>
                  <a:pt x="15" y="11"/>
                </a:lnTo>
                <a:lnTo>
                  <a:pt x="11" y="7"/>
                </a:lnTo>
                <a:lnTo>
                  <a:pt x="5" y="4"/>
                </a:lnTo>
                <a:lnTo>
                  <a:pt x="0" y="0"/>
                </a:lnTo>
                <a:lnTo>
                  <a:pt x="0" y="102"/>
                </a:lnTo>
                <a:lnTo>
                  <a:pt x="9" y="101"/>
                </a:lnTo>
                <a:lnTo>
                  <a:pt x="15" y="98"/>
                </a:lnTo>
                <a:lnTo>
                  <a:pt x="19" y="97"/>
                </a:lnTo>
                <a:lnTo>
                  <a:pt x="21" y="96"/>
                </a:lnTo>
                <a:lnTo>
                  <a:pt x="33" y="100"/>
                </a:lnTo>
                <a:lnTo>
                  <a:pt x="43" y="106"/>
                </a:lnTo>
                <a:lnTo>
                  <a:pt x="49" y="114"/>
                </a:lnTo>
                <a:lnTo>
                  <a:pt x="52" y="127"/>
                </a:lnTo>
                <a:lnTo>
                  <a:pt x="49" y="128"/>
                </a:lnTo>
                <a:lnTo>
                  <a:pt x="44" y="129"/>
                </a:lnTo>
                <a:lnTo>
                  <a:pt x="40" y="130"/>
                </a:lnTo>
                <a:lnTo>
                  <a:pt x="33" y="132"/>
                </a:lnTo>
                <a:lnTo>
                  <a:pt x="26" y="133"/>
                </a:lnTo>
                <a:lnTo>
                  <a:pt x="19" y="134"/>
                </a:lnTo>
                <a:lnTo>
                  <a:pt x="10" y="135"/>
                </a:lnTo>
                <a:lnTo>
                  <a:pt x="0" y="137"/>
                </a:lnTo>
                <a:lnTo>
                  <a:pt x="0" y="148"/>
                </a:lnTo>
                <a:lnTo>
                  <a:pt x="6" y="148"/>
                </a:lnTo>
                <a:lnTo>
                  <a:pt x="14" y="146"/>
                </a:lnTo>
                <a:lnTo>
                  <a:pt x="20" y="146"/>
                </a:lnTo>
                <a:lnTo>
                  <a:pt x="27" y="145"/>
                </a:lnTo>
                <a:lnTo>
                  <a:pt x="33" y="145"/>
                </a:lnTo>
                <a:lnTo>
                  <a:pt x="40" y="144"/>
                </a:lnTo>
                <a:lnTo>
                  <a:pt x="47" y="144"/>
                </a:lnTo>
                <a:lnTo>
                  <a:pt x="53" y="143"/>
                </a:lnTo>
                <a:lnTo>
                  <a:pt x="53" y="160"/>
                </a:lnTo>
                <a:lnTo>
                  <a:pt x="53" y="174"/>
                </a:lnTo>
                <a:lnTo>
                  <a:pt x="51" y="188"/>
                </a:lnTo>
                <a:lnTo>
                  <a:pt x="46" y="209"/>
                </a:lnTo>
                <a:lnTo>
                  <a:pt x="44" y="222"/>
                </a:lnTo>
                <a:lnTo>
                  <a:pt x="44" y="233"/>
                </a:lnTo>
                <a:lnTo>
                  <a:pt x="43" y="244"/>
                </a:lnTo>
                <a:lnTo>
                  <a:pt x="43" y="253"/>
                </a:lnTo>
                <a:lnTo>
                  <a:pt x="38" y="256"/>
                </a:lnTo>
                <a:lnTo>
                  <a:pt x="33" y="258"/>
                </a:lnTo>
                <a:lnTo>
                  <a:pt x="27" y="261"/>
                </a:lnTo>
                <a:lnTo>
                  <a:pt x="22" y="263"/>
                </a:lnTo>
                <a:lnTo>
                  <a:pt x="16" y="265"/>
                </a:lnTo>
                <a:lnTo>
                  <a:pt x="11" y="267"/>
                </a:lnTo>
                <a:lnTo>
                  <a:pt x="5" y="268"/>
                </a:lnTo>
                <a:lnTo>
                  <a:pt x="0" y="269"/>
                </a:lnTo>
                <a:lnTo>
                  <a:pt x="0" y="326"/>
                </a:lnTo>
                <a:lnTo>
                  <a:pt x="17" y="333"/>
                </a:lnTo>
                <a:lnTo>
                  <a:pt x="21" y="642"/>
                </a:lnTo>
                <a:lnTo>
                  <a:pt x="0" y="646"/>
                </a:lnTo>
                <a:lnTo>
                  <a:pt x="0" y="678"/>
                </a:lnTo>
                <a:lnTo>
                  <a:pt x="5" y="675"/>
                </a:lnTo>
                <a:lnTo>
                  <a:pt x="10" y="673"/>
                </a:lnTo>
                <a:lnTo>
                  <a:pt x="15" y="672"/>
                </a:lnTo>
                <a:lnTo>
                  <a:pt x="20" y="669"/>
                </a:lnTo>
                <a:lnTo>
                  <a:pt x="25" y="668"/>
                </a:lnTo>
                <a:lnTo>
                  <a:pt x="31" y="667"/>
                </a:lnTo>
                <a:lnTo>
                  <a:pt x="36" y="666"/>
                </a:lnTo>
                <a:lnTo>
                  <a:pt x="42" y="664"/>
                </a:lnTo>
                <a:lnTo>
                  <a:pt x="38" y="685"/>
                </a:lnTo>
                <a:lnTo>
                  <a:pt x="37" y="698"/>
                </a:lnTo>
                <a:lnTo>
                  <a:pt x="36" y="709"/>
                </a:lnTo>
                <a:lnTo>
                  <a:pt x="35" y="725"/>
                </a:lnTo>
                <a:lnTo>
                  <a:pt x="38" y="741"/>
                </a:lnTo>
                <a:lnTo>
                  <a:pt x="43" y="755"/>
                </a:lnTo>
                <a:lnTo>
                  <a:pt x="47" y="766"/>
                </a:lnTo>
                <a:lnTo>
                  <a:pt x="53" y="775"/>
                </a:lnTo>
                <a:lnTo>
                  <a:pt x="59" y="780"/>
                </a:lnTo>
                <a:lnTo>
                  <a:pt x="67" y="782"/>
                </a:lnTo>
                <a:lnTo>
                  <a:pt x="76" y="780"/>
                </a:lnTo>
                <a:lnTo>
                  <a:pt x="89" y="774"/>
                </a:lnTo>
                <a:lnTo>
                  <a:pt x="89" y="744"/>
                </a:lnTo>
                <a:lnTo>
                  <a:pt x="76" y="749"/>
                </a:lnTo>
                <a:lnTo>
                  <a:pt x="60" y="741"/>
                </a:lnTo>
                <a:lnTo>
                  <a:pt x="60" y="694"/>
                </a:lnTo>
                <a:lnTo>
                  <a:pt x="69" y="691"/>
                </a:lnTo>
                <a:lnTo>
                  <a:pt x="78" y="709"/>
                </a:lnTo>
                <a:lnTo>
                  <a:pt x="89" y="707"/>
                </a:lnTo>
                <a:lnTo>
                  <a:pt x="89" y="668"/>
                </a:lnTo>
                <a:lnTo>
                  <a:pt x="85" y="662"/>
                </a:lnTo>
                <a:lnTo>
                  <a:pt x="89" y="650"/>
                </a:lnTo>
                <a:lnTo>
                  <a:pt x="89" y="614"/>
                </a:lnTo>
                <a:lnTo>
                  <a:pt x="81" y="613"/>
                </a:lnTo>
                <a:lnTo>
                  <a:pt x="74" y="611"/>
                </a:lnTo>
                <a:lnTo>
                  <a:pt x="68" y="610"/>
                </a:lnTo>
                <a:lnTo>
                  <a:pt x="62" y="609"/>
                </a:lnTo>
                <a:lnTo>
                  <a:pt x="53" y="581"/>
                </a:lnTo>
                <a:lnTo>
                  <a:pt x="48" y="496"/>
                </a:lnTo>
                <a:lnTo>
                  <a:pt x="46" y="401"/>
                </a:lnTo>
                <a:lnTo>
                  <a:pt x="44" y="345"/>
                </a:lnTo>
                <a:lnTo>
                  <a:pt x="46" y="345"/>
                </a:lnTo>
                <a:lnTo>
                  <a:pt x="49" y="343"/>
                </a:lnTo>
                <a:lnTo>
                  <a:pt x="53" y="341"/>
                </a:lnTo>
                <a:lnTo>
                  <a:pt x="59" y="338"/>
                </a:lnTo>
                <a:lnTo>
                  <a:pt x="65" y="336"/>
                </a:lnTo>
                <a:lnTo>
                  <a:pt x="73" y="331"/>
                </a:lnTo>
                <a:lnTo>
                  <a:pt x="80" y="327"/>
                </a:lnTo>
                <a:lnTo>
                  <a:pt x="89" y="32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Freeform 2061"/>
          <p:cNvSpPr>
            <a:spLocks/>
          </p:cNvSpPr>
          <p:nvPr/>
        </p:nvSpPr>
        <p:spPr bwMode="auto">
          <a:xfrm>
            <a:off x="8061325" y="4881563"/>
            <a:ext cx="12700" cy="1460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2"/>
              </a:cxn>
              <a:cxn ang="0">
                <a:pos x="5" y="77"/>
              </a:cxn>
              <a:cxn ang="0">
                <a:pos x="8" y="59"/>
              </a:cxn>
              <a:cxn ang="0">
                <a:pos x="8" y="37"/>
              </a:cxn>
              <a:cxn ang="0">
                <a:pos x="8" y="11"/>
              </a:cxn>
              <a:cxn ang="0">
                <a:pos x="6" y="7"/>
              </a:cxn>
              <a:cxn ang="0">
                <a:pos x="4" y="5"/>
              </a:cxn>
              <a:cxn ang="0">
                <a:pos x="3" y="2"/>
              </a:cxn>
              <a:cxn ang="0">
                <a:pos x="0" y="0"/>
              </a:cxn>
            </a:cxnLst>
            <a:rect l="0" t="0" r="r" b="b"/>
            <a:pathLst>
              <a:path w="8" h="92">
                <a:moveTo>
                  <a:pt x="0" y="0"/>
                </a:moveTo>
                <a:lnTo>
                  <a:pt x="0" y="92"/>
                </a:lnTo>
                <a:lnTo>
                  <a:pt x="5" y="77"/>
                </a:lnTo>
                <a:lnTo>
                  <a:pt x="8" y="59"/>
                </a:lnTo>
                <a:lnTo>
                  <a:pt x="8" y="37"/>
                </a:lnTo>
                <a:lnTo>
                  <a:pt x="8" y="11"/>
                </a:lnTo>
                <a:lnTo>
                  <a:pt x="6" y="7"/>
                </a:lnTo>
                <a:lnTo>
                  <a:pt x="4" y="5"/>
                </a:lnTo>
                <a:lnTo>
                  <a:pt x="3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Freeform 2062"/>
          <p:cNvSpPr>
            <a:spLocks/>
          </p:cNvSpPr>
          <p:nvPr/>
        </p:nvSpPr>
        <p:spPr bwMode="auto">
          <a:xfrm>
            <a:off x="7977188" y="3765550"/>
            <a:ext cx="84137" cy="187325"/>
          </a:xfrm>
          <a:custGeom>
            <a:avLst/>
            <a:gdLst/>
            <a:ahLst/>
            <a:cxnLst>
              <a:cxn ang="0">
                <a:pos x="53" y="106"/>
              </a:cxn>
              <a:cxn ang="0">
                <a:pos x="53" y="4"/>
              </a:cxn>
              <a:cxn ang="0">
                <a:pos x="47" y="2"/>
              </a:cxn>
              <a:cxn ang="0">
                <a:pos x="42" y="0"/>
              </a:cxn>
              <a:cxn ang="0">
                <a:pos x="37" y="0"/>
              </a:cxn>
              <a:cxn ang="0">
                <a:pos x="32" y="0"/>
              </a:cxn>
              <a:cxn ang="0">
                <a:pos x="31" y="4"/>
              </a:cxn>
              <a:cxn ang="0">
                <a:pos x="29" y="7"/>
              </a:cxn>
              <a:cxn ang="0">
                <a:pos x="27" y="9"/>
              </a:cxn>
              <a:cxn ang="0">
                <a:pos x="26" y="11"/>
              </a:cxn>
              <a:cxn ang="0">
                <a:pos x="19" y="10"/>
              </a:cxn>
              <a:cxn ang="0">
                <a:pos x="13" y="9"/>
              </a:cxn>
              <a:cxn ang="0">
                <a:pos x="6" y="7"/>
              </a:cxn>
              <a:cxn ang="0">
                <a:pos x="0" y="4"/>
              </a:cxn>
              <a:cxn ang="0">
                <a:pos x="0" y="23"/>
              </a:cxn>
              <a:cxn ang="0">
                <a:pos x="3" y="27"/>
              </a:cxn>
              <a:cxn ang="0">
                <a:pos x="6" y="31"/>
              </a:cxn>
              <a:cxn ang="0">
                <a:pos x="11" y="34"/>
              </a:cxn>
              <a:cxn ang="0">
                <a:pos x="19" y="35"/>
              </a:cxn>
              <a:cxn ang="0">
                <a:pos x="20" y="48"/>
              </a:cxn>
              <a:cxn ang="0">
                <a:pos x="20" y="57"/>
              </a:cxn>
              <a:cxn ang="0">
                <a:pos x="19" y="67"/>
              </a:cxn>
              <a:cxn ang="0">
                <a:pos x="16" y="82"/>
              </a:cxn>
              <a:cxn ang="0">
                <a:pos x="29" y="82"/>
              </a:cxn>
              <a:cxn ang="0">
                <a:pos x="36" y="73"/>
              </a:cxn>
              <a:cxn ang="0">
                <a:pos x="42" y="61"/>
              </a:cxn>
              <a:cxn ang="0">
                <a:pos x="48" y="45"/>
              </a:cxn>
              <a:cxn ang="0">
                <a:pos x="51" y="50"/>
              </a:cxn>
              <a:cxn ang="0">
                <a:pos x="51" y="56"/>
              </a:cxn>
              <a:cxn ang="0">
                <a:pos x="49" y="64"/>
              </a:cxn>
              <a:cxn ang="0">
                <a:pos x="49" y="71"/>
              </a:cxn>
              <a:cxn ang="0">
                <a:pos x="43" y="79"/>
              </a:cxn>
              <a:cxn ang="0">
                <a:pos x="43" y="83"/>
              </a:cxn>
              <a:cxn ang="0">
                <a:pos x="45" y="85"/>
              </a:cxn>
              <a:cxn ang="0">
                <a:pos x="46" y="93"/>
              </a:cxn>
              <a:cxn ang="0">
                <a:pos x="40" y="94"/>
              </a:cxn>
              <a:cxn ang="0">
                <a:pos x="33" y="95"/>
              </a:cxn>
              <a:cxn ang="0">
                <a:pos x="29" y="96"/>
              </a:cxn>
              <a:cxn ang="0">
                <a:pos x="22" y="98"/>
              </a:cxn>
              <a:cxn ang="0">
                <a:pos x="17" y="99"/>
              </a:cxn>
              <a:cxn ang="0">
                <a:pos x="11" y="99"/>
              </a:cxn>
              <a:cxn ang="0">
                <a:pos x="6" y="100"/>
              </a:cxn>
              <a:cxn ang="0">
                <a:pos x="0" y="101"/>
              </a:cxn>
              <a:cxn ang="0">
                <a:pos x="0" y="118"/>
              </a:cxn>
              <a:cxn ang="0">
                <a:pos x="8" y="117"/>
              </a:cxn>
              <a:cxn ang="0">
                <a:pos x="15" y="115"/>
              </a:cxn>
              <a:cxn ang="0">
                <a:pos x="21" y="114"/>
              </a:cxn>
              <a:cxn ang="0">
                <a:pos x="29" y="111"/>
              </a:cxn>
              <a:cxn ang="0">
                <a:pos x="35" y="110"/>
              </a:cxn>
              <a:cxn ang="0">
                <a:pos x="41" y="109"/>
              </a:cxn>
              <a:cxn ang="0">
                <a:pos x="47" y="107"/>
              </a:cxn>
              <a:cxn ang="0">
                <a:pos x="53" y="106"/>
              </a:cxn>
            </a:cxnLst>
            <a:rect l="0" t="0" r="r" b="b"/>
            <a:pathLst>
              <a:path w="53" h="118">
                <a:moveTo>
                  <a:pt x="53" y="106"/>
                </a:moveTo>
                <a:lnTo>
                  <a:pt x="53" y="4"/>
                </a:lnTo>
                <a:lnTo>
                  <a:pt x="47" y="2"/>
                </a:lnTo>
                <a:lnTo>
                  <a:pt x="42" y="0"/>
                </a:lnTo>
                <a:lnTo>
                  <a:pt x="37" y="0"/>
                </a:lnTo>
                <a:lnTo>
                  <a:pt x="32" y="0"/>
                </a:lnTo>
                <a:lnTo>
                  <a:pt x="31" y="4"/>
                </a:lnTo>
                <a:lnTo>
                  <a:pt x="29" y="7"/>
                </a:lnTo>
                <a:lnTo>
                  <a:pt x="27" y="9"/>
                </a:lnTo>
                <a:lnTo>
                  <a:pt x="26" y="11"/>
                </a:lnTo>
                <a:lnTo>
                  <a:pt x="19" y="10"/>
                </a:lnTo>
                <a:lnTo>
                  <a:pt x="13" y="9"/>
                </a:lnTo>
                <a:lnTo>
                  <a:pt x="6" y="7"/>
                </a:lnTo>
                <a:lnTo>
                  <a:pt x="0" y="4"/>
                </a:lnTo>
                <a:lnTo>
                  <a:pt x="0" y="23"/>
                </a:lnTo>
                <a:lnTo>
                  <a:pt x="3" y="27"/>
                </a:lnTo>
                <a:lnTo>
                  <a:pt x="6" y="31"/>
                </a:lnTo>
                <a:lnTo>
                  <a:pt x="11" y="34"/>
                </a:lnTo>
                <a:lnTo>
                  <a:pt x="19" y="35"/>
                </a:lnTo>
                <a:lnTo>
                  <a:pt x="20" y="48"/>
                </a:lnTo>
                <a:lnTo>
                  <a:pt x="20" y="57"/>
                </a:lnTo>
                <a:lnTo>
                  <a:pt x="19" y="67"/>
                </a:lnTo>
                <a:lnTo>
                  <a:pt x="16" y="82"/>
                </a:lnTo>
                <a:lnTo>
                  <a:pt x="29" y="82"/>
                </a:lnTo>
                <a:lnTo>
                  <a:pt x="36" y="73"/>
                </a:lnTo>
                <a:lnTo>
                  <a:pt x="42" y="61"/>
                </a:lnTo>
                <a:lnTo>
                  <a:pt x="48" y="45"/>
                </a:lnTo>
                <a:lnTo>
                  <a:pt x="51" y="50"/>
                </a:lnTo>
                <a:lnTo>
                  <a:pt x="51" y="56"/>
                </a:lnTo>
                <a:lnTo>
                  <a:pt x="49" y="64"/>
                </a:lnTo>
                <a:lnTo>
                  <a:pt x="49" y="71"/>
                </a:lnTo>
                <a:lnTo>
                  <a:pt x="43" y="79"/>
                </a:lnTo>
                <a:lnTo>
                  <a:pt x="43" y="83"/>
                </a:lnTo>
                <a:lnTo>
                  <a:pt x="45" y="85"/>
                </a:lnTo>
                <a:lnTo>
                  <a:pt x="46" y="93"/>
                </a:lnTo>
                <a:lnTo>
                  <a:pt x="40" y="94"/>
                </a:lnTo>
                <a:lnTo>
                  <a:pt x="33" y="95"/>
                </a:lnTo>
                <a:lnTo>
                  <a:pt x="29" y="96"/>
                </a:lnTo>
                <a:lnTo>
                  <a:pt x="22" y="98"/>
                </a:lnTo>
                <a:lnTo>
                  <a:pt x="17" y="99"/>
                </a:lnTo>
                <a:lnTo>
                  <a:pt x="11" y="99"/>
                </a:lnTo>
                <a:lnTo>
                  <a:pt x="6" y="100"/>
                </a:lnTo>
                <a:lnTo>
                  <a:pt x="0" y="101"/>
                </a:lnTo>
                <a:lnTo>
                  <a:pt x="0" y="118"/>
                </a:lnTo>
                <a:lnTo>
                  <a:pt x="8" y="117"/>
                </a:lnTo>
                <a:lnTo>
                  <a:pt x="15" y="115"/>
                </a:lnTo>
                <a:lnTo>
                  <a:pt x="21" y="114"/>
                </a:lnTo>
                <a:lnTo>
                  <a:pt x="29" y="111"/>
                </a:lnTo>
                <a:lnTo>
                  <a:pt x="35" y="110"/>
                </a:lnTo>
                <a:lnTo>
                  <a:pt x="41" y="109"/>
                </a:lnTo>
                <a:lnTo>
                  <a:pt x="47" y="107"/>
                </a:lnTo>
                <a:lnTo>
                  <a:pt x="53" y="10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7" name="Freeform 2063"/>
          <p:cNvSpPr>
            <a:spLocks/>
          </p:cNvSpPr>
          <p:nvPr/>
        </p:nvSpPr>
        <p:spPr bwMode="auto">
          <a:xfrm>
            <a:off x="7977188" y="3989388"/>
            <a:ext cx="84137" cy="33337"/>
          </a:xfrm>
          <a:custGeom>
            <a:avLst/>
            <a:gdLst/>
            <a:ahLst/>
            <a:cxnLst>
              <a:cxn ang="0">
                <a:pos x="53" y="11"/>
              </a:cxn>
              <a:cxn ang="0">
                <a:pos x="53" y="0"/>
              </a:cxn>
              <a:cxn ang="0">
                <a:pos x="47" y="0"/>
              </a:cxn>
              <a:cxn ang="0">
                <a:pos x="40" y="1"/>
              </a:cxn>
              <a:cxn ang="0">
                <a:pos x="33" y="1"/>
              </a:cxn>
              <a:cxn ang="0">
                <a:pos x="27" y="2"/>
              </a:cxn>
              <a:cxn ang="0">
                <a:pos x="20" y="2"/>
              </a:cxn>
              <a:cxn ang="0">
                <a:pos x="14" y="3"/>
              </a:cxn>
              <a:cxn ang="0">
                <a:pos x="6" y="3"/>
              </a:cxn>
              <a:cxn ang="0">
                <a:pos x="0" y="5"/>
              </a:cxn>
              <a:cxn ang="0">
                <a:pos x="0" y="21"/>
              </a:cxn>
              <a:cxn ang="0">
                <a:pos x="5" y="18"/>
              </a:cxn>
              <a:cxn ang="0">
                <a:pos x="11" y="17"/>
              </a:cxn>
              <a:cxn ang="0">
                <a:pos x="17" y="16"/>
              </a:cxn>
              <a:cxn ang="0">
                <a:pos x="24" y="13"/>
              </a:cxn>
              <a:cxn ang="0">
                <a:pos x="31" y="13"/>
              </a:cxn>
              <a:cxn ang="0">
                <a:pos x="38" y="12"/>
              </a:cxn>
              <a:cxn ang="0">
                <a:pos x="46" y="11"/>
              </a:cxn>
              <a:cxn ang="0">
                <a:pos x="53" y="11"/>
              </a:cxn>
            </a:cxnLst>
            <a:rect l="0" t="0" r="r" b="b"/>
            <a:pathLst>
              <a:path w="53" h="21">
                <a:moveTo>
                  <a:pt x="53" y="11"/>
                </a:moveTo>
                <a:lnTo>
                  <a:pt x="53" y="0"/>
                </a:lnTo>
                <a:lnTo>
                  <a:pt x="47" y="0"/>
                </a:lnTo>
                <a:lnTo>
                  <a:pt x="40" y="1"/>
                </a:lnTo>
                <a:lnTo>
                  <a:pt x="33" y="1"/>
                </a:lnTo>
                <a:lnTo>
                  <a:pt x="27" y="2"/>
                </a:lnTo>
                <a:lnTo>
                  <a:pt x="20" y="2"/>
                </a:lnTo>
                <a:lnTo>
                  <a:pt x="14" y="3"/>
                </a:lnTo>
                <a:lnTo>
                  <a:pt x="6" y="3"/>
                </a:lnTo>
                <a:lnTo>
                  <a:pt x="0" y="5"/>
                </a:lnTo>
                <a:lnTo>
                  <a:pt x="0" y="21"/>
                </a:lnTo>
                <a:lnTo>
                  <a:pt x="5" y="18"/>
                </a:lnTo>
                <a:lnTo>
                  <a:pt x="11" y="17"/>
                </a:lnTo>
                <a:lnTo>
                  <a:pt x="17" y="16"/>
                </a:lnTo>
                <a:lnTo>
                  <a:pt x="24" y="13"/>
                </a:lnTo>
                <a:lnTo>
                  <a:pt x="31" y="13"/>
                </a:lnTo>
                <a:lnTo>
                  <a:pt x="38" y="12"/>
                </a:lnTo>
                <a:lnTo>
                  <a:pt x="46" y="11"/>
                </a:lnTo>
                <a:lnTo>
                  <a:pt x="53" y="1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8" name="Freeform 2064"/>
          <p:cNvSpPr>
            <a:spLocks/>
          </p:cNvSpPr>
          <p:nvPr/>
        </p:nvSpPr>
        <p:spPr bwMode="auto">
          <a:xfrm>
            <a:off x="7977188" y="4198938"/>
            <a:ext cx="84137" cy="908050"/>
          </a:xfrm>
          <a:custGeom>
            <a:avLst/>
            <a:gdLst/>
            <a:ahLst/>
            <a:cxnLst>
              <a:cxn ang="0">
                <a:pos x="53" y="0"/>
              </a:cxn>
              <a:cxn ang="0">
                <a:pos x="47" y="2"/>
              </a:cxn>
              <a:cxn ang="0">
                <a:pos x="40" y="4"/>
              </a:cxn>
              <a:cxn ang="0">
                <a:pos x="30" y="4"/>
              </a:cxn>
              <a:cxn ang="0">
                <a:pos x="20" y="4"/>
              </a:cxn>
              <a:cxn ang="0">
                <a:pos x="10" y="5"/>
              </a:cxn>
              <a:cxn ang="0">
                <a:pos x="0" y="5"/>
              </a:cxn>
              <a:cxn ang="0">
                <a:pos x="5" y="61"/>
              </a:cxn>
              <a:cxn ang="0">
                <a:pos x="3" y="94"/>
              </a:cxn>
              <a:cxn ang="0">
                <a:pos x="0" y="126"/>
              </a:cxn>
              <a:cxn ang="0">
                <a:pos x="0" y="173"/>
              </a:cxn>
              <a:cxn ang="0">
                <a:pos x="0" y="176"/>
              </a:cxn>
              <a:cxn ang="0">
                <a:pos x="1" y="206"/>
              </a:cxn>
              <a:cxn ang="0">
                <a:pos x="6" y="288"/>
              </a:cxn>
              <a:cxn ang="0">
                <a:pos x="5" y="386"/>
              </a:cxn>
              <a:cxn ang="0">
                <a:pos x="1" y="383"/>
              </a:cxn>
              <a:cxn ang="0">
                <a:pos x="0" y="512"/>
              </a:cxn>
              <a:cxn ang="0">
                <a:pos x="19" y="468"/>
              </a:cxn>
              <a:cxn ang="0">
                <a:pos x="32" y="516"/>
              </a:cxn>
              <a:cxn ang="0">
                <a:pos x="0" y="572"/>
              </a:cxn>
              <a:cxn ang="0">
                <a:pos x="3" y="572"/>
              </a:cxn>
              <a:cxn ang="0">
                <a:pos x="6" y="572"/>
              </a:cxn>
              <a:cxn ang="0">
                <a:pos x="24" y="560"/>
              </a:cxn>
              <a:cxn ang="0">
                <a:pos x="36" y="548"/>
              </a:cxn>
              <a:cxn ang="0">
                <a:pos x="46" y="536"/>
              </a:cxn>
              <a:cxn ang="0">
                <a:pos x="53" y="522"/>
              </a:cxn>
              <a:cxn ang="0">
                <a:pos x="51" y="426"/>
              </a:cxn>
              <a:cxn ang="0">
                <a:pos x="48" y="416"/>
              </a:cxn>
              <a:cxn ang="0">
                <a:pos x="51" y="410"/>
              </a:cxn>
              <a:cxn ang="0">
                <a:pos x="53" y="409"/>
              </a:cxn>
              <a:cxn ang="0">
                <a:pos x="53" y="377"/>
              </a:cxn>
              <a:cxn ang="0">
                <a:pos x="38" y="50"/>
              </a:cxn>
            </a:cxnLst>
            <a:rect l="0" t="0" r="r" b="b"/>
            <a:pathLst>
              <a:path w="53" h="572">
                <a:moveTo>
                  <a:pt x="53" y="57"/>
                </a:moveTo>
                <a:lnTo>
                  <a:pt x="53" y="0"/>
                </a:lnTo>
                <a:lnTo>
                  <a:pt x="49" y="2"/>
                </a:lnTo>
                <a:lnTo>
                  <a:pt x="47" y="2"/>
                </a:lnTo>
                <a:lnTo>
                  <a:pt x="43" y="3"/>
                </a:lnTo>
                <a:lnTo>
                  <a:pt x="40" y="4"/>
                </a:lnTo>
                <a:lnTo>
                  <a:pt x="35" y="4"/>
                </a:lnTo>
                <a:lnTo>
                  <a:pt x="30" y="4"/>
                </a:lnTo>
                <a:lnTo>
                  <a:pt x="25" y="4"/>
                </a:lnTo>
                <a:lnTo>
                  <a:pt x="20" y="4"/>
                </a:lnTo>
                <a:lnTo>
                  <a:pt x="15" y="5"/>
                </a:lnTo>
                <a:lnTo>
                  <a:pt x="10" y="5"/>
                </a:lnTo>
                <a:lnTo>
                  <a:pt x="5" y="5"/>
                </a:lnTo>
                <a:lnTo>
                  <a:pt x="0" y="5"/>
                </a:lnTo>
                <a:lnTo>
                  <a:pt x="0" y="60"/>
                </a:lnTo>
                <a:lnTo>
                  <a:pt x="5" y="61"/>
                </a:lnTo>
                <a:lnTo>
                  <a:pt x="4" y="78"/>
                </a:lnTo>
                <a:lnTo>
                  <a:pt x="3" y="94"/>
                </a:lnTo>
                <a:lnTo>
                  <a:pt x="1" y="110"/>
                </a:lnTo>
                <a:lnTo>
                  <a:pt x="0" y="126"/>
                </a:lnTo>
                <a:lnTo>
                  <a:pt x="0" y="171"/>
                </a:lnTo>
                <a:lnTo>
                  <a:pt x="0" y="173"/>
                </a:lnTo>
                <a:lnTo>
                  <a:pt x="0" y="175"/>
                </a:lnTo>
                <a:lnTo>
                  <a:pt x="0" y="176"/>
                </a:lnTo>
                <a:lnTo>
                  <a:pt x="0" y="178"/>
                </a:lnTo>
                <a:lnTo>
                  <a:pt x="1" y="206"/>
                </a:lnTo>
                <a:lnTo>
                  <a:pt x="5" y="235"/>
                </a:lnTo>
                <a:lnTo>
                  <a:pt x="6" y="288"/>
                </a:lnTo>
                <a:lnTo>
                  <a:pt x="5" y="387"/>
                </a:lnTo>
                <a:lnTo>
                  <a:pt x="5" y="386"/>
                </a:lnTo>
                <a:lnTo>
                  <a:pt x="4" y="384"/>
                </a:lnTo>
                <a:lnTo>
                  <a:pt x="1" y="383"/>
                </a:lnTo>
                <a:lnTo>
                  <a:pt x="0" y="382"/>
                </a:lnTo>
                <a:lnTo>
                  <a:pt x="0" y="512"/>
                </a:lnTo>
                <a:lnTo>
                  <a:pt x="11" y="512"/>
                </a:lnTo>
                <a:lnTo>
                  <a:pt x="19" y="468"/>
                </a:lnTo>
                <a:lnTo>
                  <a:pt x="32" y="464"/>
                </a:lnTo>
                <a:lnTo>
                  <a:pt x="32" y="516"/>
                </a:lnTo>
                <a:lnTo>
                  <a:pt x="0" y="542"/>
                </a:lnTo>
                <a:lnTo>
                  <a:pt x="0" y="572"/>
                </a:lnTo>
                <a:lnTo>
                  <a:pt x="1" y="572"/>
                </a:lnTo>
                <a:lnTo>
                  <a:pt x="3" y="572"/>
                </a:lnTo>
                <a:lnTo>
                  <a:pt x="5" y="572"/>
                </a:lnTo>
                <a:lnTo>
                  <a:pt x="6" y="572"/>
                </a:lnTo>
                <a:lnTo>
                  <a:pt x="15" y="566"/>
                </a:lnTo>
                <a:lnTo>
                  <a:pt x="24" y="560"/>
                </a:lnTo>
                <a:lnTo>
                  <a:pt x="30" y="554"/>
                </a:lnTo>
                <a:lnTo>
                  <a:pt x="36" y="548"/>
                </a:lnTo>
                <a:lnTo>
                  <a:pt x="42" y="542"/>
                </a:lnTo>
                <a:lnTo>
                  <a:pt x="46" y="536"/>
                </a:lnTo>
                <a:lnTo>
                  <a:pt x="49" y="529"/>
                </a:lnTo>
                <a:lnTo>
                  <a:pt x="53" y="522"/>
                </a:lnTo>
                <a:lnTo>
                  <a:pt x="53" y="430"/>
                </a:lnTo>
                <a:lnTo>
                  <a:pt x="51" y="426"/>
                </a:lnTo>
                <a:lnTo>
                  <a:pt x="48" y="421"/>
                </a:lnTo>
                <a:lnTo>
                  <a:pt x="48" y="416"/>
                </a:lnTo>
                <a:lnTo>
                  <a:pt x="49" y="410"/>
                </a:lnTo>
                <a:lnTo>
                  <a:pt x="51" y="410"/>
                </a:lnTo>
                <a:lnTo>
                  <a:pt x="52" y="409"/>
                </a:lnTo>
                <a:lnTo>
                  <a:pt x="53" y="409"/>
                </a:lnTo>
                <a:lnTo>
                  <a:pt x="53" y="409"/>
                </a:lnTo>
                <a:lnTo>
                  <a:pt x="53" y="377"/>
                </a:lnTo>
                <a:lnTo>
                  <a:pt x="32" y="381"/>
                </a:lnTo>
                <a:lnTo>
                  <a:pt x="38" y="50"/>
                </a:lnTo>
                <a:lnTo>
                  <a:pt x="53" y="57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Freeform 2065"/>
          <p:cNvSpPr>
            <a:spLocks/>
          </p:cNvSpPr>
          <p:nvPr/>
        </p:nvSpPr>
        <p:spPr bwMode="auto">
          <a:xfrm>
            <a:off x="7851775" y="3744913"/>
            <a:ext cx="125413" cy="57150"/>
          </a:xfrm>
          <a:custGeom>
            <a:avLst/>
            <a:gdLst/>
            <a:ahLst/>
            <a:cxnLst>
              <a:cxn ang="0">
                <a:pos x="79" y="36"/>
              </a:cxn>
              <a:cxn ang="0">
                <a:pos x="79" y="17"/>
              </a:cxn>
              <a:cxn ang="0">
                <a:pos x="73" y="15"/>
              </a:cxn>
              <a:cxn ang="0">
                <a:pos x="67" y="12"/>
              </a:cxn>
              <a:cxn ang="0">
                <a:pos x="61" y="10"/>
              </a:cxn>
              <a:cxn ang="0">
                <a:pos x="55" y="8"/>
              </a:cxn>
              <a:cxn ang="0">
                <a:pos x="47" y="7"/>
              </a:cxn>
              <a:cxn ang="0">
                <a:pos x="39" y="6"/>
              </a:cxn>
              <a:cxn ang="0">
                <a:pos x="31" y="6"/>
              </a:cxn>
              <a:cxn ang="0">
                <a:pos x="21" y="6"/>
              </a:cxn>
              <a:cxn ang="0">
                <a:pos x="16" y="4"/>
              </a:cxn>
              <a:cxn ang="0">
                <a:pos x="12" y="1"/>
              </a:cxn>
              <a:cxn ang="0">
                <a:pos x="5" y="0"/>
              </a:cxn>
              <a:cxn ang="0">
                <a:pos x="0" y="2"/>
              </a:cxn>
              <a:cxn ang="0">
                <a:pos x="7" y="8"/>
              </a:cxn>
              <a:cxn ang="0">
                <a:pos x="12" y="12"/>
              </a:cxn>
              <a:cxn ang="0">
                <a:pos x="18" y="16"/>
              </a:cxn>
              <a:cxn ang="0">
                <a:pos x="25" y="20"/>
              </a:cxn>
              <a:cxn ang="0">
                <a:pos x="29" y="20"/>
              </a:cxn>
              <a:cxn ang="0">
                <a:pos x="34" y="18"/>
              </a:cxn>
              <a:cxn ang="0">
                <a:pos x="42" y="17"/>
              </a:cxn>
              <a:cxn ang="0">
                <a:pos x="57" y="16"/>
              </a:cxn>
              <a:cxn ang="0">
                <a:pos x="64" y="20"/>
              </a:cxn>
              <a:cxn ang="0">
                <a:pos x="71" y="26"/>
              </a:cxn>
              <a:cxn ang="0">
                <a:pos x="76" y="31"/>
              </a:cxn>
              <a:cxn ang="0">
                <a:pos x="79" y="36"/>
              </a:cxn>
            </a:cxnLst>
            <a:rect l="0" t="0" r="r" b="b"/>
            <a:pathLst>
              <a:path w="79" h="36">
                <a:moveTo>
                  <a:pt x="79" y="36"/>
                </a:moveTo>
                <a:lnTo>
                  <a:pt x="79" y="17"/>
                </a:lnTo>
                <a:lnTo>
                  <a:pt x="73" y="15"/>
                </a:lnTo>
                <a:lnTo>
                  <a:pt x="67" y="12"/>
                </a:lnTo>
                <a:lnTo>
                  <a:pt x="61" y="10"/>
                </a:lnTo>
                <a:lnTo>
                  <a:pt x="55" y="8"/>
                </a:lnTo>
                <a:lnTo>
                  <a:pt x="47" y="7"/>
                </a:lnTo>
                <a:lnTo>
                  <a:pt x="39" y="6"/>
                </a:lnTo>
                <a:lnTo>
                  <a:pt x="31" y="6"/>
                </a:lnTo>
                <a:lnTo>
                  <a:pt x="21" y="6"/>
                </a:lnTo>
                <a:lnTo>
                  <a:pt x="16" y="4"/>
                </a:lnTo>
                <a:lnTo>
                  <a:pt x="12" y="1"/>
                </a:lnTo>
                <a:lnTo>
                  <a:pt x="5" y="0"/>
                </a:lnTo>
                <a:lnTo>
                  <a:pt x="0" y="2"/>
                </a:lnTo>
                <a:lnTo>
                  <a:pt x="7" y="8"/>
                </a:lnTo>
                <a:lnTo>
                  <a:pt x="12" y="12"/>
                </a:lnTo>
                <a:lnTo>
                  <a:pt x="18" y="16"/>
                </a:lnTo>
                <a:lnTo>
                  <a:pt x="25" y="20"/>
                </a:lnTo>
                <a:lnTo>
                  <a:pt x="29" y="20"/>
                </a:lnTo>
                <a:lnTo>
                  <a:pt x="34" y="18"/>
                </a:lnTo>
                <a:lnTo>
                  <a:pt x="42" y="17"/>
                </a:lnTo>
                <a:lnTo>
                  <a:pt x="57" y="16"/>
                </a:lnTo>
                <a:lnTo>
                  <a:pt x="64" y="20"/>
                </a:lnTo>
                <a:lnTo>
                  <a:pt x="71" y="26"/>
                </a:lnTo>
                <a:lnTo>
                  <a:pt x="76" y="31"/>
                </a:lnTo>
                <a:lnTo>
                  <a:pt x="79" y="3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Freeform 2066"/>
          <p:cNvSpPr>
            <a:spLocks/>
          </p:cNvSpPr>
          <p:nvPr/>
        </p:nvSpPr>
        <p:spPr bwMode="auto">
          <a:xfrm>
            <a:off x="7470775" y="2994025"/>
            <a:ext cx="506413" cy="984250"/>
          </a:xfrm>
          <a:custGeom>
            <a:avLst/>
            <a:gdLst/>
            <a:ahLst/>
            <a:cxnLst>
              <a:cxn ang="0">
                <a:pos x="311" y="588"/>
              </a:cxn>
              <a:cxn ang="0">
                <a:pos x="284" y="592"/>
              </a:cxn>
              <a:cxn ang="0">
                <a:pos x="255" y="595"/>
              </a:cxn>
              <a:cxn ang="0">
                <a:pos x="234" y="573"/>
              </a:cxn>
              <a:cxn ang="0">
                <a:pos x="210" y="542"/>
              </a:cxn>
              <a:cxn ang="0">
                <a:pos x="173" y="527"/>
              </a:cxn>
              <a:cxn ang="0">
                <a:pos x="191" y="502"/>
              </a:cxn>
              <a:cxn ang="0">
                <a:pos x="184" y="505"/>
              </a:cxn>
              <a:cxn ang="0">
                <a:pos x="157" y="520"/>
              </a:cxn>
              <a:cxn ang="0">
                <a:pos x="128" y="518"/>
              </a:cxn>
              <a:cxn ang="0">
                <a:pos x="101" y="517"/>
              </a:cxn>
              <a:cxn ang="0">
                <a:pos x="103" y="480"/>
              </a:cxn>
              <a:cxn ang="0">
                <a:pos x="117" y="435"/>
              </a:cxn>
              <a:cxn ang="0">
                <a:pos x="143" y="389"/>
              </a:cxn>
              <a:cxn ang="0">
                <a:pos x="163" y="345"/>
              </a:cxn>
              <a:cxn ang="0">
                <a:pos x="141" y="360"/>
              </a:cxn>
              <a:cxn ang="0">
                <a:pos x="142" y="288"/>
              </a:cxn>
              <a:cxn ang="0">
                <a:pos x="151" y="222"/>
              </a:cxn>
              <a:cxn ang="0">
                <a:pos x="163" y="211"/>
              </a:cxn>
              <a:cxn ang="0">
                <a:pos x="143" y="212"/>
              </a:cxn>
              <a:cxn ang="0">
                <a:pos x="128" y="216"/>
              </a:cxn>
              <a:cxn ang="0">
                <a:pos x="112" y="219"/>
              </a:cxn>
              <a:cxn ang="0">
                <a:pos x="131" y="202"/>
              </a:cxn>
              <a:cxn ang="0">
                <a:pos x="131" y="197"/>
              </a:cxn>
              <a:cxn ang="0">
                <a:pos x="115" y="200"/>
              </a:cxn>
              <a:cxn ang="0">
                <a:pos x="87" y="212"/>
              </a:cxn>
              <a:cxn ang="0">
                <a:pos x="60" y="215"/>
              </a:cxn>
              <a:cxn ang="0">
                <a:pos x="64" y="170"/>
              </a:cxn>
              <a:cxn ang="0">
                <a:pos x="101" y="124"/>
              </a:cxn>
              <a:cxn ang="0">
                <a:pos x="132" y="105"/>
              </a:cxn>
              <a:cxn ang="0">
                <a:pos x="158" y="78"/>
              </a:cxn>
              <a:cxn ang="0">
                <a:pos x="180" y="31"/>
              </a:cxn>
              <a:cxn ang="0">
                <a:pos x="197" y="0"/>
              </a:cxn>
              <a:cxn ang="0">
                <a:pos x="181" y="13"/>
              </a:cxn>
              <a:cxn ang="0">
                <a:pos x="170" y="35"/>
              </a:cxn>
              <a:cxn ang="0">
                <a:pos x="141" y="78"/>
              </a:cxn>
              <a:cxn ang="0">
                <a:pos x="100" y="109"/>
              </a:cxn>
              <a:cxn ang="0">
                <a:pos x="60" y="143"/>
              </a:cxn>
              <a:cxn ang="0">
                <a:pos x="40" y="190"/>
              </a:cxn>
              <a:cxn ang="0">
                <a:pos x="57" y="237"/>
              </a:cxn>
              <a:cxn ang="0">
                <a:pos x="95" y="240"/>
              </a:cxn>
              <a:cxn ang="0">
                <a:pos x="142" y="228"/>
              </a:cxn>
              <a:cxn ang="0">
                <a:pos x="126" y="333"/>
              </a:cxn>
              <a:cxn ang="0">
                <a:pos x="128" y="383"/>
              </a:cxn>
              <a:cxn ang="0">
                <a:pos x="110" y="434"/>
              </a:cxn>
              <a:cxn ang="0">
                <a:pos x="90" y="472"/>
              </a:cxn>
              <a:cxn ang="0">
                <a:pos x="83" y="506"/>
              </a:cxn>
              <a:cxn ang="0">
                <a:pos x="61" y="525"/>
              </a:cxn>
              <a:cxn ang="0">
                <a:pos x="31" y="529"/>
              </a:cxn>
              <a:cxn ang="0">
                <a:pos x="0" y="529"/>
              </a:cxn>
              <a:cxn ang="0">
                <a:pos x="24" y="537"/>
              </a:cxn>
              <a:cxn ang="0">
                <a:pos x="58" y="537"/>
              </a:cxn>
              <a:cxn ang="0">
                <a:pos x="73" y="536"/>
              </a:cxn>
              <a:cxn ang="0">
                <a:pos x="133" y="529"/>
              </a:cxn>
              <a:cxn ang="0">
                <a:pos x="195" y="552"/>
              </a:cxn>
              <a:cxn ang="0">
                <a:pos x="224" y="588"/>
              </a:cxn>
              <a:cxn ang="0">
                <a:pos x="232" y="620"/>
              </a:cxn>
              <a:cxn ang="0">
                <a:pos x="249" y="619"/>
              </a:cxn>
              <a:cxn ang="0">
                <a:pos x="288" y="612"/>
              </a:cxn>
            </a:cxnLst>
            <a:rect l="0" t="0" r="r" b="b"/>
            <a:pathLst>
              <a:path w="319" h="620">
                <a:moveTo>
                  <a:pt x="319" y="604"/>
                </a:moveTo>
                <a:lnTo>
                  <a:pt x="319" y="587"/>
                </a:lnTo>
                <a:lnTo>
                  <a:pt x="311" y="588"/>
                </a:lnTo>
                <a:lnTo>
                  <a:pt x="302" y="590"/>
                </a:lnTo>
                <a:lnTo>
                  <a:pt x="292" y="591"/>
                </a:lnTo>
                <a:lnTo>
                  <a:pt x="284" y="592"/>
                </a:lnTo>
                <a:lnTo>
                  <a:pt x="274" y="593"/>
                </a:lnTo>
                <a:lnTo>
                  <a:pt x="265" y="593"/>
                </a:lnTo>
                <a:lnTo>
                  <a:pt x="255" y="595"/>
                </a:lnTo>
                <a:lnTo>
                  <a:pt x="247" y="596"/>
                </a:lnTo>
                <a:lnTo>
                  <a:pt x="240" y="584"/>
                </a:lnTo>
                <a:lnTo>
                  <a:pt x="234" y="573"/>
                </a:lnTo>
                <a:lnTo>
                  <a:pt x="227" y="561"/>
                </a:lnTo>
                <a:lnTo>
                  <a:pt x="220" y="550"/>
                </a:lnTo>
                <a:lnTo>
                  <a:pt x="210" y="542"/>
                </a:lnTo>
                <a:lnTo>
                  <a:pt x="200" y="534"/>
                </a:lnTo>
                <a:lnTo>
                  <a:pt x="188" y="529"/>
                </a:lnTo>
                <a:lnTo>
                  <a:pt x="173" y="527"/>
                </a:lnTo>
                <a:lnTo>
                  <a:pt x="178" y="517"/>
                </a:lnTo>
                <a:lnTo>
                  <a:pt x="184" y="510"/>
                </a:lnTo>
                <a:lnTo>
                  <a:pt x="191" y="502"/>
                </a:lnTo>
                <a:lnTo>
                  <a:pt x="201" y="496"/>
                </a:lnTo>
                <a:lnTo>
                  <a:pt x="194" y="497"/>
                </a:lnTo>
                <a:lnTo>
                  <a:pt x="184" y="505"/>
                </a:lnTo>
                <a:lnTo>
                  <a:pt x="173" y="515"/>
                </a:lnTo>
                <a:lnTo>
                  <a:pt x="165" y="521"/>
                </a:lnTo>
                <a:lnTo>
                  <a:pt x="157" y="520"/>
                </a:lnTo>
                <a:lnTo>
                  <a:pt x="147" y="520"/>
                </a:lnTo>
                <a:lnTo>
                  <a:pt x="138" y="518"/>
                </a:lnTo>
                <a:lnTo>
                  <a:pt x="128" y="518"/>
                </a:lnTo>
                <a:lnTo>
                  <a:pt x="120" y="517"/>
                </a:lnTo>
                <a:lnTo>
                  <a:pt x="110" y="517"/>
                </a:lnTo>
                <a:lnTo>
                  <a:pt x="101" y="517"/>
                </a:lnTo>
                <a:lnTo>
                  <a:pt x="92" y="517"/>
                </a:lnTo>
                <a:lnTo>
                  <a:pt x="96" y="499"/>
                </a:lnTo>
                <a:lnTo>
                  <a:pt x="103" y="480"/>
                </a:lnTo>
                <a:lnTo>
                  <a:pt x="108" y="463"/>
                </a:lnTo>
                <a:lnTo>
                  <a:pt x="112" y="445"/>
                </a:lnTo>
                <a:lnTo>
                  <a:pt x="117" y="435"/>
                </a:lnTo>
                <a:lnTo>
                  <a:pt x="125" y="421"/>
                </a:lnTo>
                <a:lnTo>
                  <a:pt x="133" y="406"/>
                </a:lnTo>
                <a:lnTo>
                  <a:pt x="143" y="389"/>
                </a:lnTo>
                <a:lnTo>
                  <a:pt x="152" y="372"/>
                </a:lnTo>
                <a:lnTo>
                  <a:pt x="158" y="357"/>
                </a:lnTo>
                <a:lnTo>
                  <a:pt x="163" y="345"/>
                </a:lnTo>
                <a:lnTo>
                  <a:pt x="163" y="338"/>
                </a:lnTo>
                <a:lnTo>
                  <a:pt x="149" y="360"/>
                </a:lnTo>
                <a:lnTo>
                  <a:pt x="141" y="360"/>
                </a:lnTo>
                <a:lnTo>
                  <a:pt x="138" y="345"/>
                </a:lnTo>
                <a:lnTo>
                  <a:pt x="140" y="319"/>
                </a:lnTo>
                <a:lnTo>
                  <a:pt x="142" y="288"/>
                </a:lnTo>
                <a:lnTo>
                  <a:pt x="146" y="258"/>
                </a:lnTo>
                <a:lnTo>
                  <a:pt x="149" y="234"/>
                </a:lnTo>
                <a:lnTo>
                  <a:pt x="151" y="222"/>
                </a:lnTo>
                <a:lnTo>
                  <a:pt x="157" y="218"/>
                </a:lnTo>
                <a:lnTo>
                  <a:pt x="163" y="215"/>
                </a:lnTo>
                <a:lnTo>
                  <a:pt x="163" y="211"/>
                </a:lnTo>
                <a:lnTo>
                  <a:pt x="153" y="210"/>
                </a:lnTo>
                <a:lnTo>
                  <a:pt x="148" y="211"/>
                </a:lnTo>
                <a:lnTo>
                  <a:pt x="143" y="212"/>
                </a:lnTo>
                <a:lnTo>
                  <a:pt x="138" y="213"/>
                </a:lnTo>
                <a:lnTo>
                  <a:pt x="133" y="215"/>
                </a:lnTo>
                <a:lnTo>
                  <a:pt x="128" y="216"/>
                </a:lnTo>
                <a:lnTo>
                  <a:pt x="122" y="217"/>
                </a:lnTo>
                <a:lnTo>
                  <a:pt x="117" y="218"/>
                </a:lnTo>
                <a:lnTo>
                  <a:pt x="112" y="219"/>
                </a:lnTo>
                <a:lnTo>
                  <a:pt x="115" y="213"/>
                </a:lnTo>
                <a:lnTo>
                  <a:pt x="122" y="207"/>
                </a:lnTo>
                <a:lnTo>
                  <a:pt x="131" y="202"/>
                </a:lnTo>
                <a:lnTo>
                  <a:pt x="137" y="199"/>
                </a:lnTo>
                <a:lnTo>
                  <a:pt x="133" y="197"/>
                </a:lnTo>
                <a:lnTo>
                  <a:pt x="131" y="197"/>
                </a:lnTo>
                <a:lnTo>
                  <a:pt x="127" y="197"/>
                </a:lnTo>
                <a:lnTo>
                  <a:pt x="124" y="197"/>
                </a:lnTo>
                <a:lnTo>
                  <a:pt x="115" y="200"/>
                </a:lnTo>
                <a:lnTo>
                  <a:pt x="106" y="205"/>
                </a:lnTo>
                <a:lnTo>
                  <a:pt x="96" y="208"/>
                </a:lnTo>
                <a:lnTo>
                  <a:pt x="87" y="212"/>
                </a:lnTo>
                <a:lnTo>
                  <a:pt x="77" y="215"/>
                </a:lnTo>
                <a:lnTo>
                  <a:pt x="68" y="216"/>
                </a:lnTo>
                <a:lnTo>
                  <a:pt x="60" y="215"/>
                </a:lnTo>
                <a:lnTo>
                  <a:pt x="52" y="211"/>
                </a:lnTo>
                <a:lnTo>
                  <a:pt x="56" y="192"/>
                </a:lnTo>
                <a:lnTo>
                  <a:pt x="64" y="170"/>
                </a:lnTo>
                <a:lnTo>
                  <a:pt x="77" y="151"/>
                </a:lnTo>
                <a:lnTo>
                  <a:pt x="88" y="133"/>
                </a:lnTo>
                <a:lnTo>
                  <a:pt x="101" y="124"/>
                </a:lnTo>
                <a:lnTo>
                  <a:pt x="112" y="116"/>
                </a:lnTo>
                <a:lnTo>
                  <a:pt x="122" y="110"/>
                </a:lnTo>
                <a:lnTo>
                  <a:pt x="132" y="105"/>
                </a:lnTo>
                <a:lnTo>
                  <a:pt x="141" y="98"/>
                </a:lnTo>
                <a:lnTo>
                  <a:pt x="149" y="90"/>
                </a:lnTo>
                <a:lnTo>
                  <a:pt x="158" y="78"/>
                </a:lnTo>
                <a:lnTo>
                  <a:pt x="168" y="63"/>
                </a:lnTo>
                <a:lnTo>
                  <a:pt x="173" y="47"/>
                </a:lnTo>
                <a:lnTo>
                  <a:pt x="180" y="31"/>
                </a:lnTo>
                <a:lnTo>
                  <a:pt x="189" y="16"/>
                </a:lnTo>
                <a:lnTo>
                  <a:pt x="200" y="5"/>
                </a:lnTo>
                <a:lnTo>
                  <a:pt x="197" y="0"/>
                </a:lnTo>
                <a:lnTo>
                  <a:pt x="192" y="3"/>
                </a:lnTo>
                <a:lnTo>
                  <a:pt x="186" y="8"/>
                </a:lnTo>
                <a:lnTo>
                  <a:pt x="181" y="13"/>
                </a:lnTo>
                <a:lnTo>
                  <a:pt x="178" y="19"/>
                </a:lnTo>
                <a:lnTo>
                  <a:pt x="174" y="25"/>
                </a:lnTo>
                <a:lnTo>
                  <a:pt x="170" y="35"/>
                </a:lnTo>
                <a:lnTo>
                  <a:pt x="163" y="52"/>
                </a:lnTo>
                <a:lnTo>
                  <a:pt x="152" y="66"/>
                </a:lnTo>
                <a:lnTo>
                  <a:pt x="141" y="78"/>
                </a:lnTo>
                <a:lnTo>
                  <a:pt x="127" y="89"/>
                </a:lnTo>
                <a:lnTo>
                  <a:pt x="114" y="99"/>
                </a:lnTo>
                <a:lnTo>
                  <a:pt x="100" y="109"/>
                </a:lnTo>
                <a:lnTo>
                  <a:pt x="87" y="120"/>
                </a:lnTo>
                <a:lnTo>
                  <a:pt x="73" y="131"/>
                </a:lnTo>
                <a:lnTo>
                  <a:pt x="60" y="143"/>
                </a:lnTo>
                <a:lnTo>
                  <a:pt x="48" y="160"/>
                </a:lnTo>
                <a:lnTo>
                  <a:pt x="42" y="175"/>
                </a:lnTo>
                <a:lnTo>
                  <a:pt x="40" y="190"/>
                </a:lnTo>
                <a:lnTo>
                  <a:pt x="40" y="211"/>
                </a:lnTo>
                <a:lnTo>
                  <a:pt x="47" y="227"/>
                </a:lnTo>
                <a:lnTo>
                  <a:pt x="57" y="237"/>
                </a:lnTo>
                <a:lnTo>
                  <a:pt x="68" y="242"/>
                </a:lnTo>
                <a:lnTo>
                  <a:pt x="82" y="242"/>
                </a:lnTo>
                <a:lnTo>
                  <a:pt x="95" y="240"/>
                </a:lnTo>
                <a:lnTo>
                  <a:pt x="110" y="237"/>
                </a:lnTo>
                <a:lnTo>
                  <a:pt x="126" y="232"/>
                </a:lnTo>
                <a:lnTo>
                  <a:pt x="142" y="228"/>
                </a:lnTo>
                <a:lnTo>
                  <a:pt x="135" y="263"/>
                </a:lnTo>
                <a:lnTo>
                  <a:pt x="128" y="298"/>
                </a:lnTo>
                <a:lnTo>
                  <a:pt x="126" y="333"/>
                </a:lnTo>
                <a:lnTo>
                  <a:pt x="128" y="368"/>
                </a:lnTo>
                <a:lnTo>
                  <a:pt x="131" y="373"/>
                </a:lnTo>
                <a:lnTo>
                  <a:pt x="128" y="383"/>
                </a:lnTo>
                <a:lnTo>
                  <a:pt x="124" y="399"/>
                </a:lnTo>
                <a:lnTo>
                  <a:pt x="117" y="416"/>
                </a:lnTo>
                <a:lnTo>
                  <a:pt x="110" y="434"/>
                </a:lnTo>
                <a:lnTo>
                  <a:pt x="101" y="451"/>
                </a:lnTo>
                <a:lnTo>
                  <a:pt x="95" y="463"/>
                </a:lnTo>
                <a:lnTo>
                  <a:pt x="90" y="472"/>
                </a:lnTo>
                <a:lnTo>
                  <a:pt x="87" y="486"/>
                </a:lnTo>
                <a:lnTo>
                  <a:pt x="84" y="496"/>
                </a:lnTo>
                <a:lnTo>
                  <a:pt x="83" y="506"/>
                </a:lnTo>
                <a:lnTo>
                  <a:pt x="82" y="518"/>
                </a:lnTo>
                <a:lnTo>
                  <a:pt x="72" y="522"/>
                </a:lnTo>
                <a:lnTo>
                  <a:pt x="61" y="525"/>
                </a:lnTo>
                <a:lnTo>
                  <a:pt x="51" y="527"/>
                </a:lnTo>
                <a:lnTo>
                  <a:pt x="41" y="528"/>
                </a:lnTo>
                <a:lnTo>
                  <a:pt x="31" y="529"/>
                </a:lnTo>
                <a:lnTo>
                  <a:pt x="21" y="529"/>
                </a:lnTo>
                <a:lnTo>
                  <a:pt x="10" y="529"/>
                </a:lnTo>
                <a:lnTo>
                  <a:pt x="0" y="529"/>
                </a:lnTo>
                <a:lnTo>
                  <a:pt x="0" y="537"/>
                </a:lnTo>
                <a:lnTo>
                  <a:pt x="12" y="537"/>
                </a:lnTo>
                <a:lnTo>
                  <a:pt x="24" y="537"/>
                </a:lnTo>
                <a:lnTo>
                  <a:pt x="36" y="537"/>
                </a:lnTo>
                <a:lnTo>
                  <a:pt x="48" y="537"/>
                </a:lnTo>
                <a:lnTo>
                  <a:pt x="58" y="537"/>
                </a:lnTo>
                <a:lnTo>
                  <a:pt x="66" y="536"/>
                </a:lnTo>
                <a:lnTo>
                  <a:pt x="71" y="536"/>
                </a:lnTo>
                <a:lnTo>
                  <a:pt x="73" y="536"/>
                </a:lnTo>
                <a:lnTo>
                  <a:pt x="92" y="529"/>
                </a:lnTo>
                <a:lnTo>
                  <a:pt x="111" y="528"/>
                </a:lnTo>
                <a:lnTo>
                  <a:pt x="133" y="529"/>
                </a:lnTo>
                <a:lnTo>
                  <a:pt x="156" y="534"/>
                </a:lnTo>
                <a:lnTo>
                  <a:pt x="176" y="542"/>
                </a:lnTo>
                <a:lnTo>
                  <a:pt x="195" y="552"/>
                </a:lnTo>
                <a:lnTo>
                  <a:pt x="211" y="564"/>
                </a:lnTo>
                <a:lnTo>
                  <a:pt x="222" y="577"/>
                </a:lnTo>
                <a:lnTo>
                  <a:pt x="224" y="588"/>
                </a:lnTo>
                <a:lnTo>
                  <a:pt x="227" y="600"/>
                </a:lnTo>
                <a:lnTo>
                  <a:pt x="229" y="611"/>
                </a:lnTo>
                <a:lnTo>
                  <a:pt x="232" y="620"/>
                </a:lnTo>
                <a:lnTo>
                  <a:pt x="234" y="620"/>
                </a:lnTo>
                <a:lnTo>
                  <a:pt x="240" y="620"/>
                </a:lnTo>
                <a:lnTo>
                  <a:pt x="249" y="619"/>
                </a:lnTo>
                <a:lnTo>
                  <a:pt x="260" y="617"/>
                </a:lnTo>
                <a:lnTo>
                  <a:pt x="274" y="614"/>
                </a:lnTo>
                <a:lnTo>
                  <a:pt x="288" y="612"/>
                </a:lnTo>
                <a:lnTo>
                  <a:pt x="303" y="608"/>
                </a:lnTo>
                <a:lnTo>
                  <a:pt x="319" y="604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1" name="Freeform 2067"/>
          <p:cNvSpPr>
            <a:spLocks/>
          </p:cNvSpPr>
          <p:nvPr/>
        </p:nvSpPr>
        <p:spPr bwMode="auto">
          <a:xfrm>
            <a:off x="7470775" y="3997325"/>
            <a:ext cx="506413" cy="144463"/>
          </a:xfrm>
          <a:custGeom>
            <a:avLst/>
            <a:gdLst/>
            <a:ahLst/>
            <a:cxnLst>
              <a:cxn ang="0">
                <a:pos x="319" y="16"/>
              </a:cxn>
              <a:cxn ang="0">
                <a:pos x="319" y="0"/>
              </a:cxn>
              <a:cxn ang="0">
                <a:pos x="303" y="1"/>
              </a:cxn>
              <a:cxn ang="0">
                <a:pos x="287" y="2"/>
              </a:cxn>
              <a:cxn ang="0">
                <a:pos x="274" y="3"/>
              </a:cxn>
              <a:cxn ang="0">
                <a:pos x="261" y="4"/>
              </a:cxn>
              <a:cxn ang="0">
                <a:pos x="252" y="6"/>
              </a:cxn>
              <a:cxn ang="0">
                <a:pos x="243" y="8"/>
              </a:cxn>
              <a:cxn ang="0">
                <a:pos x="239" y="9"/>
              </a:cxn>
              <a:cxn ang="0">
                <a:pos x="238" y="12"/>
              </a:cxn>
              <a:cxn ang="0">
                <a:pos x="243" y="17"/>
              </a:cxn>
              <a:cxn ang="0">
                <a:pos x="247" y="19"/>
              </a:cxn>
              <a:cxn ang="0">
                <a:pos x="253" y="20"/>
              </a:cxn>
              <a:cxn ang="0">
                <a:pos x="258" y="22"/>
              </a:cxn>
              <a:cxn ang="0">
                <a:pos x="264" y="22"/>
              </a:cxn>
              <a:cxn ang="0">
                <a:pos x="270" y="22"/>
              </a:cxn>
              <a:cxn ang="0">
                <a:pos x="276" y="22"/>
              </a:cxn>
              <a:cxn ang="0">
                <a:pos x="282" y="22"/>
              </a:cxn>
              <a:cxn ang="0">
                <a:pos x="282" y="29"/>
              </a:cxn>
              <a:cxn ang="0">
                <a:pos x="282" y="33"/>
              </a:cxn>
              <a:cxn ang="0">
                <a:pos x="281" y="36"/>
              </a:cxn>
              <a:cxn ang="0">
                <a:pos x="280" y="40"/>
              </a:cxn>
              <a:cxn ang="0">
                <a:pos x="264" y="45"/>
              </a:cxn>
              <a:cxn ang="0">
                <a:pos x="248" y="50"/>
              </a:cxn>
              <a:cxn ang="0">
                <a:pos x="232" y="54"/>
              </a:cxn>
              <a:cxn ang="0">
                <a:pos x="215" y="57"/>
              </a:cxn>
              <a:cxn ang="0">
                <a:pos x="199" y="61"/>
              </a:cxn>
              <a:cxn ang="0">
                <a:pos x="181" y="65"/>
              </a:cxn>
              <a:cxn ang="0">
                <a:pos x="164" y="67"/>
              </a:cxn>
              <a:cxn ang="0">
                <a:pos x="146" y="71"/>
              </a:cxn>
              <a:cxn ang="0">
                <a:pos x="128" y="73"/>
              </a:cxn>
              <a:cxn ang="0">
                <a:pos x="110" y="76"/>
              </a:cxn>
              <a:cxn ang="0">
                <a:pos x="93" y="77"/>
              </a:cxn>
              <a:cxn ang="0">
                <a:pos x="74" y="80"/>
              </a:cxn>
              <a:cxn ang="0">
                <a:pos x="56" y="81"/>
              </a:cxn>
              <a:cxn ang="0">
                <a:pos x="37" y="82"/>
              </a:cxn>
              <a:cxn ang="0">
                <a:pos x="19" y="83"/>
              </a:cxn>
              <a:cxn ang="0">
                <a:pos x="0" y="84"/>
              </a:cxn>
              <a:cxn ang="0">
                <a:pos x="0" y="91"/>
              </a:cxn>
              <a:cxn ang="0">
                <a:pos x="19" y="89"/>
              </a:cxn>
              <a:cxn ang="0">
                <a:pos x="37" y="89"/>
              </a:cxn>
              <a:cxn ang="0">
                <a:pos x="55" y="88"/>
              </a:cxn>
              <a:cxn ang="0">
                <a:pos x="73" y="87"/>
              </a:cxn>
              <a:cxn ang="0">
                <a:pos x="92" y="86"/>
              </a:cxn>
              <a:cxn ang="0">
                <a:pos x="110" y="83"/>
              </a:cxn>
              <a:cxn ang="0">
                <a:pos x="128" y="82"/>
              </a:cxn>
              <a:cxn ang="0">
                <a:pos x="147" y="80"/>
              </a:cxn>
              <a:cxn ang="0">
                <a:pos x="165" y="78"/>
              </a:cxn>
              <a:cxn ang="0">
                <a:pos x="184" y="76"/>
              </a:cxn>
              <a:cxn ang="0">
                <a:pos x="202" y="73"/>
              </a:cxn>
              <a:cxn ang="0">
                <a:pos x="221" y="71"/>
              </a:cxn>
              <a:cxn ang="0">
                <a:pos x="239" y="67"/>
              </a:cxn>
              <a:cxn ang="0">
                <a:pos x="258" y="65"/>
              </a:cxn>
              <a:cxn ang="0">
                <a:pos x="276" y="61"/>
              </a:cxn>
              <a:cxn ang="0">
                <a:pos x="295" y="57"/>
              </a:cxn>
              <a:cxn ang="0">
                <a:pos x="297" y="43"/>
              </a:cxn>
              <a:cxn ang="0">
                <a:pos x="302" y="30"/>
              </a:cxn>
              <a:cxn ang="0">
                <a:pos x="309" y="22"/>
              </a:cxn>
              <a:cxn ang="0">
                <a:pos x="319" y="16"/>
              </a:cxn>
            </a:cxnLst>
            <a:rect l="0" t="0" r="r" b="b"/>
            <a:pathLst>
              <a:path w="319" h="91">
                <a:moveTo>
                  <a:pt x="319" y="16"/>
                </a:moveTo>
                <a:lnTo>
                  <a:pt x="319" y="0"/>
                </a:lnTo>
                <a:lnTo>
                  <a:pt x="303" y="1"/>
                </a:lnTo>
                <a:lnTo>
                  <a:pt x="287" y="2"/>
                </a:lnTo>
                <a:lnTo>
                  <a:pt x="274" y="3"/>
                </a:lnTo>
                <a:lnTo>
                  <a:pt x="261" y="4"/>
                </a:lnTo>
                <a:lnTo>
                  <a:pt x="252" y="6"/>
                </a:lnTo>
                <a:lnTo>
                  <a:pt x="243" y="8"/>
                </a:lnTo>
                <a:lnTo>
                  <a:pt x="239" y="9"/>
                </a:lnTo>
                <a:lnTo>
                  <a:pt x="238" y="12"/>
                </a:lnTo>
                <a:lnTo>
                  <a:pt x="243" y="17"/>
                </a:lnTo>
                <a:lnTo>
                  <a:pt x="247" y="19"/>
                </a:lnTo>
                <a:lnTo>
                  <a:pt x="253" y="20"/>
                </a:lnTo>
                <a:lnTo>
                  <a:pt x="258" y="22"/>
                </a:lnTo>
                <a:lnTo>
                  <a:pt x="264" y="22"/>
                </a:lnTo>
                <a:lnTo>
                  <a:pt x="270" y="22"/>
                </a:lnTo>
                <a:lnTo>
                  <a:pt x="276" y="22"/>
                </a:lnTo>
                <a:lnTo>
                  <a:pt x="282" y="22"/>
                </a:lnTo>
                <a:lnTo>
                  <a:pt x="282" y="29"/>
                </a:lnTo>
                <a:lnTo>
                  <a:pt x="282" y="33"/>
                </a:lnTo>
                <a:lnTo>
                  <a:pt x="281" y="36"/>
                </a:lnTo>
                <a:lnTo>
                  <a:pt x="280" y="40"/>
                </a:lnTo>
                <a:lnTo>
                  <a:pt x="264" y="45"/>
                </a:lnTo>
                <a:lnTo>
                  <a:pt x="248" y="50"/>
                </a:lnTo>
                <a:lnTo>
                  <a:pt x="232" y="54"/>
                </a:lnTo>
                <a:lnTo>
                  <a:pt x="215" y="57"/>
                </a:lnTo>
                <a:lnTo>
                  <a:pt x="199" y="61"/>
                </a:lnTo>
                <a:lnTo>
                  <a:pt x="181" y="65"/>
                </a:lnTo>
                <a:lnTo>
                  <a:pt x="164" y="67"/>
                </a:lnTo>
                <a:lnTo>
                  <a:pt x="146" y="71"/>
                </a:lnTo>
                <a:lnTo>
                  <a:pt x="128" y="73"/>
                </a:lnTo>
                <a:lnTo>
                  <a:pt x="110" y="76"/>
                </a:lnTo>
                <a:lnTo>
                  <a:pt x="93" y="77"/>
                </a:lnTo>
                <a:lnTo>
                  <a:pt x="74" y="80"/>
                </a:lnTo>
                <a:lnTo>
                  <a:pt x="56" y="81"/>
                </a:lnTo>
                <a:lnTo>
                  <a:pt x="37" y="82"/>
                </a:lnTo>
                <a:lnTo>
                  <a:pt x="19" y="83"/>
                </a:lnTo>
                <a:lnTo>
                  <a:pt x="0" y="84"/>
                </a:lnTo>
                <a:lnTo>
                  <a:pt x="0" y="91"/>
                </a:lnTo>
                <a:lnTo>
                  <a:pt x="19" y="89"/>
                </a:lnTo>
                <a:lnTo>
                  <a:pt x="37" y="89"/>
                </a:lnTo>
                <a:lnTo>
                  <a:pt x="55" y="88"/>
                </a:lnTo>
                <a:lnTo>
                  <a:pt x="73" y="87"/>
                </a:lnTo>
                <a:lnTo>
                  <a:pt x="92" y="86"/>
                </a:lnTo>
                <a:lnTo>
                  <a:pt x="110" y="83"/>
                </a:lnTo>
                <a:lnTo>
                  <a:pt x="128" y="82"/>
                </a:lnTo>
                <a:lnTo>
                  <a:pt x="147" y="80"/>
                </a:lnTo>
                <a:lnTo>
                  <a:pt x="165" y="78"/>
                </a:lnTo>
                <a:lnTo>
                  <a:pt x="184" y="76"/>
                </a:lnTo>
                <a:lnTo>
                  <a:pt x="202" y="73"/>
                </a:lnTo>
                <a:lnTo>
                  <a:pt x="221" y="71"/>
                </a:lnTo>
                <a:lnTo>
                  <a:pt x="239" y="67"/>
                </a:lnTo>
                <a:lnTo>
                  <a:pt x="258" y="65"/>
                </a:lnTo>
                <a:lnTo>
                  <a:pt x="276" y="61"/>
                </a:lnTo>
                <a:lnTo>
                  <a:pt x="295" y="57"/>
                </a:lnTo>
                <a:lnTo>
                  <a:pt x="297" y="43"/>
                </a:lnTo>
                <a:lnTo>
                  <a:pt x="302" y="30"/>
                </a:lnTo>
                <a:lnTo>
                  <a:pt x="309" y="22"/>
                </a:lnTo>
                <a:lnTo>
                  <a:pt x="319" y="1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Freeform 2068"/>
          <p:cNvSpPr>
            <a:spLocks/>
          </p:cNvSpPr>
          <p:nvPr/>
        </p:nvSpPr>
        <p:spPr bwMode="auto">
          <a:xfrm>
            <a:off x="7470775" y="4206875"/>
            <a:ext cx="506413" cy="452438"/>
          </a:xfrm>
          <a:custGeom>
            <a:avLst/>
            <a:gdLst/>
            <a:ahLst/>
            <a:cxnLst>
              <a:cxn ang="0">
                <a:pos x="319" y="0"/>
              </a:cxn>
              <a:cxn ang="0">
                <a:pos x="279" y="3"/>
              </a:cxn>
              <a:cxn ang="0">
                <a:pos x="239" y="4"/>
              </a:cxn>
              <a:cxn ang="0">
                <a:pos x="200" y="4"/>
              </a:cxn>
              <a:cxn ang="0">
                <a:pos x="160" y="5"/>
              </a:cxn>
              <a:cxn ang="0">
                <a:pos x="120" y="5"/>
              </a:cxn>
              <a:cxn ang="0">
                <a:pos x="80" y="5"/>
              </a:cxn>
              <a:cxn ang="0">
                <a:pos x="41" y="7"/>
              </a:cxn>
              <a:cxn ang="0">
                <a:pos x="0" y="8"/>
              </a:cxn>
              <a:cxn ang="0">
                <a:pos x="18" y="50"/>
              </a:cxn>
              <a:cxn ang="0">
                <a:pos x="0" y="106"/>
              </a:cxn>
              <a:cxn ang="0">
                <a:pos x="10" y="130"/>
              </a:cxn>
              <a:cxn ang="0">
                <a:pos x="0" y="254"/>
              </a:cxn>
              <a:cxn ang="0">
                <a:pos x="24" y="226"/>
              </a:cxn>
              <a:cxn ang="0">
                <a:pos x="48" y="194"/>
              </a:cxn>
              <a:cxn ang="0">
                <a:pos x="68" y="154"/>
              </a:cxn>
              <a:cxn ang="0">
                <a:pos x="76" y="101"/>
              </a:cxn>
              <a:cxn ang="0">
                <a:pos x="95" y="87"/>
              </a:cxn>
              <a:cxn ang="0">
                <a:pos x="114" y="72"/>
              </a:cxn>
              <a:cxn ang="0">
                <a:pos x="132" y="57"/>
              </a:cxn>
              <a:cxn ang="0">
                <a:pos x="149" y="41"/>
              </a:cxn>
              <a:cxn ang="0">
                <a:pos x="167" y="39"/>
              </a:cxn>
              <a:cxn ang="0">
                <a:pos x="189" y="40"/>
              </a:cxn>
              <a:cxn ang="0">
                <a:pos x="210" y="42"/>
              </a:cxn>
              <a:cxn ang="0">
                <a:pos x="226" y="45"/>
              </a:cxn>
              <a:cxn ang="0">
                <a:pos x="212" y="131"/>
              </a:cxn>
              <a:cxn ang="0">
                <a:pos x="194" y="233"/>
              </a:cxn>
              <a:cxn ang="0">
                <a:pos x="185" y="270"/>
              </a:cxn>
              <a:cxn ang="0">
                <a:pos x="211" y="283"/>
              </a:cxn>
              <a:cxn ang="0">
                <a:pos x="255" y="283"/>
              </a:cxn>
              <a:cxn ang="0">
                <a:pos x="306" y="278"/>
              </a:cxn>
              <a:cxn ang="0">
                <a:pos x="303" y="266"/>
              </a:cxn>
              <a:cxn ang="0">
                <a:pos x="276" y="259"/>
              </a:cxn>
              <a:cxn ang="0">
                <a:pos x="244" y="251"/>
              </a:cxn>
              <a:cxn ang="0">
                <a:pos x="229" y="238"/>
              </a:cxn>
              <a:cxn ang="0">
                <a:pos x="247" y="197"/>
              </a:cxn>
              <a:cxn ang="0">
                <a:pos x="268" y="143"/>
              </a:cxn>
              <a:cxn ang="0">
                <a:pos x="286" y="88"/>
              </a:cxn>
              <a:cxn ang="0">
                <a:pos x="295" y="48"/>
              </a:cxn>
            </a:cxnLst>
            <a:rect l="0" t="0" r="r" b="b"/>
            <a:pathLst>
              <a:path w="319" h="285">
                <a:moveTo>
                  <a:pt x="319" y="55"/>
                </a:moveTo>
                <a:lnTo>
                  <a:pt x="319" y="0"/>
                </a:lnTo>
                <a:lnTo>
                  <a:pt x="300" y="2"/>
                </a:lnTo>
                <a:lnTo>
                  <a:pt x="279" y="3"/>
                </a:lnTo>
                <a:lnTo>
                  <a:pt x="259" y="3"/>
                </a:lnTo>
                <a:lnTo>
                  <a:pt x="239" y="4"/>
                </a:lnTo>
                <a:lnTo>
                  <a:pt x="220" y="4"/>
                </a:lnTo>
                <a:lnTo>
                  <a:pt x="200" y="4"/>
                </a:lnTo>
                <a:lnTo>
                  <a:pt x="180" y="5"/>
                </a:lnTo>
                <a:lnTo>
                  <a:pt x="160" y="5"/>
                </a:lnTo>
                <a:lnTo>
                  <a:pt x="140" y="5"/>
                </a:lnTo>
                <a:lnTo>
                  <a:pt x="120" y="5"/>
                </a:lnTo>
                <a:lnTo>
                  <a:pt x="100" y="5"/>
                </a:lnTo>
                <a:lnTo>
                  <a:pt x="80" y="5"/>
                </a:lnTo>
                <a:lnTo>
                  <a:pt x="61" y="7"/>
                </a:lnTo>
                <a:lnTo>
                  <a:pt x="41" y="7"/>
                </a:lnTo>
                <a:lnTo>
                  <a:pt x="20" y="7"/>
                </a:lnTo>
                <a:lnTo>
                  <a:pt x="0" y="8"/>
                </a:lnTo>
                <a:lnTo>
                  <a:pt x="0" y="51"/>
                </a:lnTo>
                <a:lnTo>
                  <a:pt x="18" y="50"/>
                </a:lnTo>
                <a:lnTo>
                  <a:pt x="18" y="98"/>
                </a:lnTo>
                <a:lnTo>
                  <a:pt x="0" y="106"/>
                </a:lnTo>
                <a:lnTo>
                  <a:pt x="0" y="134"/>
                </a:lnTo>
                <a:lnTo>
                  <a:pt x="10" y="130"/>
                </a:lnTo>
                <a:lnTo>
                  <a:pt x="0" y="168"/>
                </a:lnTo>
                <a:lnTo>
                  <a:pt x="0" y="254"/>
                </a:lnTo>
                <a:lnTo>
                  <a:pt x="12" y="239"/>
                </a:lnTo>
                <a:lnTo>
                  <a:pt x="24" y="226"/>
                </a:lnTo>
                <a:lnTo>
                  <a:pt x="36" y="210"/>
                </a:lnTo>
                <a:lnTo>
                  <a:pt x="48" y="194"/>
                </a:lnTo>
                <a:lnTo>
                  <a:pt x="60" y="175"/>
                </a:lnTo>
                <a:lnTo>
                  <a:pt x="68" y="154"/>
                </a:lnTo>
                <a:lnTo>
                  <a:pt x="73" y="130"/>
                </a:lnTo>
                <a:lnTo>
                  <a:pt x="76" y="101"/>
                </a:lnTo>
                <a:lnTo>
                  <a:pt x="85" y="94"/>
                </a:lnTo>
                <a:lnTo>
                  <a:pt x="95" y="87"/>
                </a:lnTo>
                <a:lnTo>
                  <a:pt x="104" y="79"/>
                </a:lnTo>
                <a:lnTo>
                  <a:pt x="114" y="72"/>
                </a:lnTo>
                <a:lnTo>
                  <a:pt x="122" y="64"/>
                </a:lnTo>
                <a:lnTo>
                  <a:pt x="132" y="57"/>
                </a:lnTo>
                <a:lnTo>
                  <a:pt x="141" y="48"/>
                </a:lnTo>
                <a:lnTo>
                  <a:pt x="149" y="41"/>
                </a:lnTo>
                <a:lnTo>
                  <a:pt x="157" y="39"/>
                </a:lnTo>
                <a:lnTo>
                  <a:pt x="167" y="39"/>
                </a:lnTo>
                <a:lnTo>
                  <a:pt x="178" y="39"/>
                </a:lnTo>
                <a:lnTo>
                  <a:pt x="189" y="40"/>
                </a:lnTo>
                <a:lnTo>
                  <a:pt x="200" y="41"/>
                </a:lnTo>
                <a:lnTo>
                  <a:pt x="210" y="42"/>
                </a:lnTo>
                <a:lnTo>
                  <a:pt x="218" y="43"/>
                </a:lnTo>
                <a:lnTo>
                  <a:pt x="226" y="45"/>
                </a:lnTo>
                <a:lnTo>
                  <a:pt x="222" y="74"/>
                </a:lnTo>
                <a:lnTo>
                  <a:pt x="212" y="131"/>
                </a:lnTo>
                <a:lnTo>
                  <a:pt x="201" y="192"/>
                </a:lnTo>
                <a:lnTo>
                  <a:pt x="194" y="233"/>
                </a:lnTo>
                <a:lnTo>
                  <a:pt x="184" y="255"/>
                </a:lnTo>
                <a:lnTo>
                  <a:pt x="185" y="270"/>
                </a:lnTo>
                <a:lnTo>
                  <a:pt x="195" y="278"/>
                </a:lnTo>
                <a:lnTo>
                  <a:pt x="211" y="283"/>
                </a:lnTo>
                <a:lnTo>
                  <a:pt x="232" y="285"/>
                </a:lnTo>
                <a:lnTo>
                  <a:pt x="255" y="283"/>
                </a:lnTo>
                <a:lnTo>
                  <a:pt x="281" y="281"/>
                </a:lnTo>
                <a:lnTo>
                  <a:pt x="306" y="278"/>
                </a:lnTo>
                <a:lnTo>
                  <a:pt x="309" y="271"/>
                </a:lnTo>
                <a:lnTo>
                  <a:pt x="303" y="266"/>
                </a:lnTo>
                <a:lnTo>
                  <a:pt x="292" y="262"/>
                </a:lnTo>
                <a:lnTo>
                  <a:pt x="276" y="259"/>
                </a:lnTo>
                <a:lnTo>
                  <a:pt x="260" y="256"/>
                </a:lnTo>
                <a:lnTo>
                  <a:pt x="244" y="251"/>
                </a:lnTo>
                <a:lnTo>
                  <a:pt x="233" y="246"/>
                </a:lnTo>
                <a:lnTo>
                  <a:pt x="229" y="238"/>
                </a:lnTo>
                <a:lnTo>
                  <a:pt x="237" y="221"/>
                </a:lnTo>
                <a:lnTo>
                  <a:pt x="247" y="197"/>
                </a:lnTo>
                <a:lnTo>
                  <a:pt x="258" y="171"/>
                </a:lnTo>
                <a:lnTo>
                  <a:pt x="268" y="143"/>
                </a:lnTo>
                <a:lnTo>
                  <a:pt x="277" y="115"/>
                </a:lnTo>
                <a:lnTo>
                  <a:pt x="286" y="88"/>
                </a:lnTo>
                <a:lnTo>
                  <a:pt x="291" y="66"/>
                </a:lnTo>
                <a:lnTo>
                  <a:pt x="295" y="48"/>
                </a:lnTo>
                <a:lnTo>
                  <a:pt x="319" y="5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Freeform 2069"/>
          <p:cNvSpPr>
            <a:spLocks/>
          </p:cNvSpPr>
          <p:nvPr/>
        </p:nvSpPr>
        <p:spPr bwMode="auto">
          <a:xfrm>
            <a:off x="7975600" y="4398963"/>
            <a:ext cx="1588" cy="71437"/>
          </a:xfrm>
          <a:custGeom>
            <a:avLst/>
            <a:gdLst/>
            <a:ahLst/>
            <a:cxnLst>
              <a:cxn ang="0">
                <a:pos x="1" y="45"/>
              </a:cxn>
              <a:cxn ang="0">
                <a:pos x="1" y="0"/>
              </a:cxn>
              <a:cxn ang="0">
                <a:pos x="0" y="11"/>
              </a:cxn>
              <a:cxn ang="0">
                <a:pos x="0" y="22"/>
              </a:cxn>
              <a:cxn ang="0">
                <a:pos x="0" y="33"/>
              </a:cxn>
              <a:cxn ang="0">
                <a:pos x="1" y="45"/>
              </a:cxn>
            </a:cxnLst>
            <a:rect l="0" t="0" r="r" b="b"/>
            <a:pathLst>
              <a:path w="1" h="45">
                <a:moveTo>
                  <a:pt x="1" y="45"/>
                </a:moveTo>
                <a:lnTo>
                  <a:pt x="1" y="0"/>
                </a:lnTo>
                <a:lnTo>
                  <a:pt x="0" y="11"/>
                </a:lnTo>
                <a:lnTo>
                  <a:pt x="0" y="22"/>
                </a:lnTo>
                <a:lnTo>
                  <a:pt x="0" y="33"/>
                </a:lnTo>
                <a:lnTo>
                  <a:pt x="1" y="4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Freeform 2070"/>
          <p:cNvSpPr>
            <a:spLocks/>
          </p:cNvSpPr>
          <p:nvPr/>
        </p:nvSpPr>
        <p:spPr bwMode="auto">
          <a:xfrm>
            <a:off x="7470775" y="4670425"/>
            <a:ext cx="506413" cy="444500"/>
          </a:xfrm>
          <a:custGeom>
            <a:avLst/>
            <a:gdLst/>
            <a:ahLst/>
            <a:cxnLst>
              <a:cxn ang="0">
                <a:pos x="319" y="85"/>
              </a:cxn>
              <a:cxn ang="0">
                <a:pos x="297" y="75"/>
              </a:cxn>
              <a:cxn ang="0">
                <a:pos x="263" y="64"/>
              </a:cxn>
              <a:cxn ang="0">
                <a:pos x="218" y="52"/>
              </a:cxn>
              <a:cxn ang="0">
                <a:pos x="170" y="39"/>
              </a:cxn>
              <a:cxn ang="0">
                <a:pos x="120" y="27"/>
              </a:cxn>
              <a:cxn ang="0">
                <a:pos x="72" y="16"/>
              </a:cxn>
              <a:cxn ang="0">
                <a:pos x="31" y="7"/>
              </a:cxn>
              <a:cxn ang="0">
                <a:pos x="0" y="0"/>
              </a:cxn>
              <a:cxn ang="0">
                <a:pos x="5" y="26"/>
              </a:cxn>
              <a:cxn ang="0">
                <a:pos x="16" y="29"/>
              </a:cxn>
              <a:cxn ang="0">
                <a:pos x="46" y="34"/>
              </a:cxn>
              <a:cxn ang="0">
                <a:pos x="87" y="44"/>
              </a:cxn>
              <a:cxn ang="0">
                <a:pos x="120" y="58"/>
              </a:cxn>
              <a:cxn ang="0">
                <a:pos x="156" y="73"/>
              </a:cxn>
              <a:cxn ang="0">
                <a:pos x="183" y="80"/>
              </a:cxn>
              <a:cxn ang="0">
                <a:pos x="196" y="84"/>
              </a:cxn>
              <a:cxn ang="0">
                <a:pos x="212" y="89"/>
              </a:cxn>
              <a:cxn ang="0">
                <a:pos x="232" y="95"/>
              </a:cxn>
              <a:cxn ang="0">
                <a:pos x="296" y="111"/>
              </a:cxn>
              <a:cxn ang="0">
                <a:pos x="296" y="116"/>
              </a:cxn>
              <a:cxn ang="0">
                <a:pos x="295" y="120"/>
              </a:cxn>
              <a:cxn ang="0">
                <a:pos x="277" y="134"/>
              </a:cxn>
              <a:cxn ang="0">
                <a:pos x="266" y="151"/>
              </a:cxn>
              <a:cxn ang="0">
                <a:pos x="260" y="167"/>
              </a:cxn>
              <a:cxn ang="0">
                <a:pos x="261" y="180"/>
              </a:cxn>
              <a:cxn ang="0">
                <a:pos x="259" y="177"/>
              </a:cxn>
              <a:cxn ang="0">
                <a:pos x="258" y="221"/>
              </a:cxn>
              <a:cxn ang="0">
                <a:pos x="271" y="269"/>
              </a:cxn>
              <a:cxn ang="0">
                <a:pos x="311" y="275"/>
              </a:cxn>
              <a:cxn ang="0">
                <a:pos x="314" y="275"/>
              </a:cxn>
              <a:cxn ang="0">
                <a:pos x="319" y="275"/>
              </a:cxn>
              <a:cxn ang="0">
                <a:pos x="317" y="247"/>
              </a:cxn>
              <a:cxn ang="0">
                <a:pos x="290" y="173"/>
              </a:cxn>
              <a:cxn ang="0">
                <a:pos x="300" y="191"/>
              </a:cxn>
              <a:cxn ang="0">
                <a:pos x="319" y="215"/>
              </a:cxn>
            </a:cxnLst>
            <a:rect l="0" t="0" r="r" b="b"/>
            <a:pathLst>
              <a:path w="319" h="280">
                <a:moveTo>
                  <a:pt x="319" y="215"/>
                </a:moveTo>
                <a:lnTo>
                  <a:pt x="319" y="85"/>
                </a:lnTo>
                <a:lnTo>
                  <a:pt x="311" y="80"/>
                </a:lnTo>
                <a:lnTo>
                  <a:pt x="297" y="75"/>
                </a:lnTo>
                <a:lnTo>
                  <a:pt x="281" y="70"/>
                </a:lnTo>
                <a:lnTo>
                  <a:pt x="263" y="64"/>
                </a:lnTo>
                <a:lnTo>
                  <a:pt x="242" y="58"/>
                </a:lnTo>
                <a:lnTo>
                  <a:pt x="218" y="52"/>
                </a:lnTo>
                <a:lnTo>
                  <a:pt x="195" y="45"/>
                </a:lnTo>
                <a:lnTo>
                  <a:pt x="170" y="39"/>
                </a:lnTo>
                <a:lnTo>
                  <a:pt x="144" y="33"/>
                </a:lnTo>
                <a:lnTo>
                  <a:pt x="120" y="27"/>
                </a:lnTo>
                <a:lnTo>
                  <a:pt x="95" y="22"/>
                </a:lnTo>
                <a:lnTo>
                  <a:pt x="72" y="16"/>
                </a:lnTo>
                <a:lnTo>
                  <a:pt x="51" y="11"/>
                </a:lnTo>
                <a:lnTo>
                  <a:pt x="31" y="7"/>
                </a:lnTo>
                <a:lnTo>
                  <a:pt x="14" y="4"/>
                </a:lnTo>
                <a:lnTo>
                  <a:pt x="0" y="0"/>
                </a:lnTo>
                <a:lnTo>
                  <a:pt x="0" y="25"/>
                </a:lnTo>
                <a:lnTo>
                  <a:pt x="5" y="26"/>
                </a:lnTo>
                <a:lnTo>
                  <a:pt x="12" y="27"/>
                </a:lnTo>
                <a:lnTo>
                  <a:pt x="16" y="29"/>
                </a:lnTo>
                <a:lnTo>
                  <a:pt x="20" y="31"/>
                </a:lnTo>
                <a:lnTo>
                  <a:pt x="46" y="34"/>
                </a:lnTo>
                <a:lnTo>
                  <a:pt x="68" y="39"/>
                </a:lnTo>
                <a:lnTo>
                  <a:pt x="87" y="44"/>
                </a:lnTo>
                <a:lnTo>
                  <a:pt x="104" y="50"/>
                </a:lnTo>
                <a:lnTo>
                  <a:pt x="120" y="58"/>
                </a:lnTo>
                <a:lnTo>
                  <a:pt x="137" y="65"/>
                </a:lnTo>
                <a:lnTo>
                  <a:pt x="156" y="73"/>
                </a:lnTo>
                <a:lnTo>
                  <a:pt x="178" y="80"/>
                </a:lnTo>
                <a:lnTo>
                  <a:pt x="183" y="80"/>
                </a:lnTo>
                <a:lnTo>
                  <a:pt x="189" y="81"/>
                </a:lnTo>
                <a:lnTo>
                  <a:pt x="196" y="84"/>
                </a:lnTo>
                <a:lnTo>
                  <a:pt x="204" y="86"/>
                </a:lnTo>
                <a:lnTo>
                  <a:pt x="212" y="89"/>
                </a:lnTo>
                <a:lnTo>
                  <a:pt x="222" y="92"/>
                </a:lnTo>
                <a:lnTo>
                  <a:pt x="232" y="95"/>
                </a:lnTo>
                <a:lnTo>
                  <a:pt x="242" y="97"/>
                </a:lnTo>
                <a:lnTo>
                  <a:pt x="296" y="111"/>
                </a:lnTo>
                <a:lnTo>
                  <a:pt x="297" y="113"/>
                </a:lnTo>
                <a:lnTo>
                  <a:pt x="296" y="116"/>
                </a:lnTo>
                <a:lnTo>
                  <a:pt x="295" y="119"/>
                </a:lnTo>
                <a:lnTo>
                  <a:pt x="295" y="120"/>
                </a:lnTo>
                <a:lnTo>
                  <a:pt x="285" y="127"/>
                </a:lnTo>
                <a:lnTo>
                  <a:pt x="277" y="134"/>
                </a:lnTo>
                <a:lnTo>
                  <a:pt x="271" y="143"/>
                </a:lnTo>
                <a:lnTo>
                  <a:pt x="266" y="151"/>
                </a:lnTo>
                <a:lnTo>
                  <a:pt x="263" y="160"/>
                </a:lnTo>
                <a:lnTo>
                  <a:pt x="260" y="167"/>
                </a:lnTo>
                <a:lnTo>
                  <a:pt x="260" y="175"/>
                </a:lnTo>
                <a:lnTo>
                  <a:pt x="261" y="180"/>
                </a:lnTo>
                <a:lnTo>
                  <a:pt x="260" y="170"/>
                </a:lnTo>
                <a:lnTo>
                  <a:pt x="259" y="177"/>
                </a:lnTo>
                <a:lnTo>
                  <a:pt x="258" y="196"/>
                </a:lnTo>
                <a:lnTo>
                  <a:pt x="258" y="221"/>
                </a:lnTo>
                <a:lnTo>
                  <a:pt x="263" y="247"/>
                </a:lnTo>
                <a:lnTo>
                  <a:pt x="271" y="269"/>
                </a:lnTo>
                <a:lnTo>
                  <a:pt x="287" y="280"/>
                </a:lnTo>
                <a:lnTo>
                  <a:pt x="311" y="275"/>
                </a:lnTo>
                <a:lnTo>
                  <a:pt x="313" y="275"/>
                </a:lnTo>
                <a:lnTo>
                  <a:pt x="314" y="275"/>
                </a:lnTo>
                <a:lnTo>
                  <a:pt x="317" y="275"/>
                </a:lnTo>
                <a:lnTo>
                  <a:pt x="319" y="275"/>
                </a:lnTo>
                <a:lnTo>
                  <a:pt x="319" y="245"/>
                </a:lnTo>
                <a:lnTo>
                  <a:pt x="317" y="247"/>
                </a:lnTo>
                <a:lnTo>
                  <a:pt x="286" y="232"/>
                </a:lnTo>
                <a:lnTo>
                  <a:pt x="290" y="173"/>
                </a:lnTo>
                <a:lnTo>
                  <a:pt x="317" y="148"/>
                </a:lnTo>
                <a:lnTo>
                  <a:pt x="300" y="191"/>
                </a:lnTo>
                <a:lnTo>
                  <a:pt x="303" y="215"/>
                </a:lnTo>
                <a:lnTo>
                  <a:pt x="319" y="21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Freeform 2071"/>
          <p:cNvSpPr>
            <a:spLocks/>
          </p:cNvSpPr>
          <p:nvPr/>
        </p:nvSpPr>
        <p:spPr bwMode="auto">
          <a:xfrm>
            <a:off x="7427913" y="3832225"/>
            <a:ext cx="42862" cy="14288"/>
          </a:xfrm>
          <a:custGeom>
            <a:avLst/>
            <a:gdLst/>
            <a:ahLst/>
            <a:cxnLst>
              <a:cxn ang="0">
                <a:pos x="27" y="9"/>
              </a:cxn>
              <a:cxn ang="0">
                <a:pos x="27" y="1"/>
              </a:cxn>
              <a:cxn ang="0">
                <a:pos x="21" y="0"/>
              </a:cxn>
              <a:cxn ang="0">
                <a:pos x="15" y="0"/>
              </a:cxn>
              <a:cxn ang="0">
                <a:pos x="9" y="0"/>
              </a:cxn>
              <a:cxn ang="0">
                <a:pos x="3" y="0"/>
              </a:cxn>
              <a:cxn ang="0">
                <a:pos x="0" y="4"/>
              </a:cxn>
              <a:cxn ang="0">
                <a:pos x="4" y="6"/>
              </a:cxn>
              <a:cxn ang="0">
                <a:pos x="14" y="8"/>
              </a:cxn>
              <a:cxn ang="0">
                <a:pos x="27" y="9"/>
              </a:cxn>
            </a:cxnLst>
            <a:rect l="0" t="0" r="r" b="b"/>
            <a:pathLst>
              <a:path w="27" h="9">
                <a:moveTo>
                  <a:pt x="27" y="9"/>
                </a:moveTo>
                <a:lnTo>
                  <a:pt x="27" y="1"/>
                </a:lnTo>
                <a:lnTo>
                  <a:pt x="21" y="0"/>
                </a:lnTo>
                <a:lnTo>
                  <a:pt x="15" y="0"/>
                </a:lnTo>
                <a:lnTo>
                  <a:pt x="9" y="0"/>
                </a:lnTo>
                <a:lnTo>
                  <a:pt x="3" y="0"/>
                </a:lnTo>
                <a:lnTo>
                  <a:pt x="0" y="4"/>
                </a:lnTo>
                <a:lnTo>
                  <a:pt x="4" y="6"/>
                </a:lnTo>
                <a:lnTo>
                  <a:pt x="14" y="8"/>
                </a:lnTo>
                <a:lnTo>
                  <a:pt x="27" y="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Freeform 2072"/>
          <p:cNvSpPr>
            <a:spLocks/>
          </p:cNvSpPr>
          <p:nvPr/>
        </p:nvSpPr>
        <p:spPr bwMode="auto">
          <a:xfrm>
            <a:off x="6605588" y="4111625"/>
            <a:ext cx="865187" cy="41275"/>
          </a:xfrm>
          <a:custGeom>
            <a:avLst/>
            <a:gdLst/>
            <a:ahLst/>
            <a:cxnLst>
              <a:cxn ang="0">
                <a:pos x="545" y="19"/>
              </a:cxn>
              <a:cxn ang="0">
                <a:pos x="545" y="12"/>
              </a:cxn>
              <a:cxn ang="0">
                <a:pos x="521" y="14"/>
              </a:cxn>
              <a:cxn ang="0">
                <a:pos x="497" y="14"/>
              </a:cxn>
              <a:cxn ang="0">
                <a:pos x="473" y="14"/>
              </a:cxn>
              <a:cxn ang="0">
                <a:pos x="449" y="14"/>
              </a:cxn>
              <a:cxn ang="0">
                <a:pos x="425" y="14"/>
              </a:cxn>
              <a:cxn ang="0">
                <a:pos x="401" y="14"/>
              </a:cxn>
              <a:cxn ang="0">
                <a:pos x="378" y="14"/>
              </a:cxn>
              <a:cxn ang="0">
                <a:pos x="355" y="12"/>
              </a:cxn>
              <a:cxn ang="0">
                <a:pos x="331" y="11"/>
              </a:cxn>
              <a:cxn ang="0">
                <a:pos x="308" y="11"/>
              </a:cxn>
              <a:cxn ang="0">
                <a:pos x="285" y="10"/>
              </a:cxn>
              <a:cxn ang="0">
                <a:pos x="262" y="9"/>
              </a:cxn>
              <a:cxn ang="0">
                <a:pos x="240" y="8"/>
              </a:cxn>
              <a:cxn ang="0">
                <a:pos x="218" y="8"/>
              </a:cxn>
              <a:cxn ang="0">
                <a:pos x="196" y="6"/>
              </a:cxn>
              <a:cxn ang="0">
                <a:pos x="175" y="5"/>
              </a:cxn>
              <a:cxn ang="0">
                <a:pos x="155" y="6"/>
              </a:cxn>
              <a:cxn ang="0">
                <a:pos x="134" y="6"/>
              </a:cxn>
              <a:cxn ang="0">
                <a:pos x="113" y="6"/>
              </a:cxn>
              <a:cxn ang="0">
                <a:pos x="91" y="5"/>
              </a:cxn>
              <a:cxn ang="0">
                <a:pos x="69" y="4"/>
              </a:cxn>
              <a:cxn ang="0">
                <a:pos x="46" y="3"/>
              </a:cxn>
              <a:cxn ang="0">
                <a:pos x="22" y="1"/>
              </a:cxn>
              <a:cxn ang="0">
                <a:pos x="0" y="0"/>
              </a:cxn>
              <a:cxn ang="0">
                <a:pos x="0" y="19"/>
              </a:cxn>
              <a:cxn ang="0">
                <a:pos x="20" y="19"/>
              </a:cxn>
              <a:cxn ang="0">
                <a:pos x="38" y="20"/>
              </a:cxn>
              <a:cxn ang="0">
                <a:pos x="58" y="21"/>
              </a:cxn>
              <a:cxn ang="0">
                <a:pos x="77" y="22"/>
              </a:cxn>
              <a:cxn ang="0">
                <a:pos x="95" y="22"/>
              </a:cxn>
              <a:cxn ang="0">
                <a:pos x="112" y="24"/>
              </a:cxn>
              <a:cxn ang="0">
                <a:pos x="128" y="25"/>
              </a:cxn>
              <a:cxn ang="0">
                <a:pos x="143" y="26"/>
              </a:cxn>
              <a:cxn ang="0">
                <a:pos x="169" y="25"/>
              </a:cxn>
              <a:cxn ang="0">
                <a:pos x="195" y="25"/>
              </a:cxn>
              <a:cxn ang="0">
                <a:pos x="221" y="24"/>
              </a:cxn>
              <a:cxn ang="0">
                <a:pos x="246" y="24"/>
              </a:cxn>
              <a:cxn ang="0">
                <a:pos x="271" y="24"/>
              </a:cxn>
              <a:cxn ang="0">
                <a:pos x="297" y="24"/>
              </a:cxn>
              <a:cxn ang="0">
                <a:pos x="321" y="24"/>
              </a:cxn>
              <a:cxn ang="0">
                <a:pos x="346" y="22"/>
              </a:cxn>
              <a:cxn ang="0">
                <a:pos x="372" y="22"/>
              </a:cxn>
              <a:cxn ang="0">
                <a:pos x="397" y="22"/>
              </a:cxn>
              <a:cxn ang="0">
                <a:pos x="421" y="22"/>
              </a:cxn>
              <a:cxn ang="0">
                <a:pos x="446" y="21"/>
              </a:cxn>
              <a:cxn ang="0">
                <a:pos x="470" y="21"/>
              </a:cxn>
              <a:cxn ang="0">
                <a:pos x="496" y="21"/>
              </a:cxn>
              <a:cxn ang="0">
                <a:pos x="521" y="20"/>
              </a:cxn>
              <a:cxn ang="0">
                <a:pos x="545" y="19"/>
              </a:cxn>
            </a:cxnLst>
            <a:rect l="0" t="0" r="r" b="b"/>
            <a:pathLst>
              <a:path w="545" h="26">
                <a:moveTo>
                  <a:pt x="545" y="19"/>
                </a:moveTo>
                <a:lnTo>
                  <a:pt x="545" y="12"/>
                </a:lnTo>
                <a:lnTo>
                  <a:pt x="521" y="14"/>
                </a:lnTo>
                <a:lnTo>
                  <a:pt x="497" y="14"/>
                </a:lnTo>
                <a:lnTo>
                  <a:pt x="473" y="14"/>
                </a:lnTo>
                <a:lnTo>
                  <a:pt x="449" y="14"/>
                </a:lnTo>
                <a:lnTo>
                  <a:pt x="425" y="14"/>
                </a:lnTo>
                <a:lnTo>
                  <a:pt x="401" y="14"/>
                </a:lnTo>
                <a:lnTo>
                  <a:pt x="378" y="14"/>
                </a:lnTo>
                <a:lnTo>
                  <a:pt x="355" y="12"/>
                </a:lnTo>
                <a:lnTo>
                  <a:pt x="331" y="11"/>
                </a:lnTo>
                <a:lnTo>
                  <a:pt x="308" y="11"/>
                </a:lnTo>
                <a:lnTo>
                  <a:pt x="285" y="10"/>
                </a:lnTo>
                <a:lnTo>
                  <a:pt x="262" y="9"/>
                </a:lnTo>
                <a:lnTo>
                  <a:pt x="240" y="8"/>
                </a:lnTo>
                <a:lnTo>
                  <a:pt x="218" y="8"/>
                </a:lnTo>
                <a:lnTo>
                  <a:pt x="196" y="6"/>
                </a:lnTo>
                <a:lnTo>
                  <a:pt x="175" y="5"/>
                </a:lnTo>
                <a:lnTo>
                  <a:pt x="155" y="6"/>
                </a:lnTo>
                <a:lnTo>
                  <a:pt x="134" y="6"/>
                </a:lnTo>
                <a:lnTo>
                  <a:pt x="113" y="6"/>
                </a:lnTo>
                <a:lnTo>
                  <a:pt x="91" y="5"/>
                </a:lnTo>
                <a:lnTo>
                  <a:pt x="69" y="4"/>
                </a:lnTo>
                <a:lnTo>
                  <a:pt x="46" y="3"/>
                </a:lnTo>
                <a:lnTo>
                  <a:pt x="22" y="1"/>
                </a:lnTo>
                <a:lnTo>
                  <a:pt x="0" y="0"/>
                </a:lnTo>
                <a:lnTo>
                  <a:pt x="0" y="19"/>
                </a:lnTo>
                <a:lnTo>
                  <a:pt x="20" y="19"/>
                </a:lnTo>
                <a:lnTo>
                  <a:pt x="38" y="20"/>
                </a:lnTo>
                <a:lnTo>
                  <a:pt x="58" y="21"/>
                </a:lnTo>
                <a:lnTo>
                  <a:pt x="77" y="22"/>
                </a:lnTo>
                <a:lnTo>
                  <a:pt x="95" y="22"/>
                </a:lnTo>
                <a:lnTo>
                  <a:pt x="112" y="24"/>
                </a:lnTo>
                <a:lnTo>
                  <a:pt x="128" y="25"/>
                </a:lnTo>
                <a:lnTo>
                  <a:pt x="143" y="26"/>
                </a:lnTo>
                <a:lnTo>
                  <a:pt x="169" y="25"/>
                </a:lnTo>
                <a:lnTo>
                  <a:pt x="195" y="25"/>
                </a:lnTo>
                <a:lnTo>
                  <a:pt x="221" y="24"/>
                </a:lnTo>
                <a:lnTo>
                  <a:pt x="246" y="24"/>
                </a:lnTo>
                <a:lnTo>
                  <a:pt x="271" y="24"/>
                </a:lnTo>
                <a:lnTo>
                  <a:pt x="297" y="24"/>
                </a:lnTo>
                <a:lnTo>
                  <a:pt x="321" y="24"/>
                </a:lnTo>
                <a:lnTo>
                  <a:pt x="346" y="22"/>
                </a:lnTo>
                <a:lnTo>
                  <a:pt x="372" y="22"/>
                </a:lnTo>
                <a:lnTo>
                  <a:pt x="397" y="22"/>
                </a:lnTo>
                <a:lnTo>
                  <a:pt x="421" y="22"/>
                </a:lnTo>
                <a:lnTo>
                  <a:pt x="446" y="21"/>
                </a:lnTo>
                <a:lnTo>
                  <a:pt x="470" y="21"/>
                </a:lnTo>
                <a:lnTo>
                  <a:pt x="496" y="21"/>
                </a:lnTo>
                <a:lnTo>
                  <a:pt x="521" y="20"/>
                </a:lnTo>
                <a:lnTo>
                  <a:pt x="545" y="1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7" name="Freeform 2073"/>
          <p:cNvSpPr>
            <a:spLocks/>
          </p:cNvSpPr>
          <p:nvPr/>
        </p:nvSpPr>
        <p:spPr bwMode="auto">
          <a:xfrm>
            <a:off x="6605588" y="4219575"/>
            <a:ext cx="865187" cy="117475"/>
          </a:xfrm>
          <a:custGeom>
            <a:avLst/>
            <a:gdLst/>
            <a:ahLst/>
            <a:cxnLst>
              <a:cxn ang="0">
                <a:pos x="545" y="43"/>
              </a:cxn>
              <a:cxn ang="0">
                <a:pos x="545" y="0"/>
              </a:cxn>
              <a:cxn ang="0">
                <a:pos x="528" y="0"/>
              </a:cxn>
              <a:cxn ang="0">
                <a:pos x="512" y="1"/>
              </a:cxn>
              <a:cxn ang="0">
                <a:pos x="495" y="2"/>
              </a:cxn>
              <a:cxn ang="0">
                <a:pos x="479" y="2"/>
              </a:cxn>
              <a:cxn ang="0">
                <a:pos x="462" y="3"/>
              </a:cxn>
              <a:cxn ang="0">
                <a:pos x="446" y="5"/>
              </a:cxn>
              <a:cxn ang="0">
                <a:pos x="429" y="6"/>
              </a:cxn>
              <a:cxn ang="0">
                <a:pos x="411" y="7"/>
              </a:cxn>
              <a:cxn ang="0">
                <a:pos x="393" y="7"/>
              </a:cxn>
              <a:cxn ang="0">
                <a:pos x="373" y="7"/>
              </a:cxn>
              <a:cxn ang="0">
                <a:pos x="353" y="7"/>
              </a:cxn>
              <a:cxn ang="0">
                <a:pos x="334" y="7"/>
              </a:cxn>
              <a:cxn ang="0">
                <a:pos x="315" y="8"/>
              </a:cxn>
              <a:cxn ang="0">
                <a:pos x="296" y="8"/>
              </a:cxn>
              <a:cxn ang="0">
                <a:pos x="276" y="8"/>
              </a:cxn>
              <a:cxn ang="0">
                <a:pos x="256" y="8"/>
              </a:cxn>
              <a:cxn ang="0">
                <a:pos x="240" y="10"/>
              </a:cxn>
              <a:cxn ang="0">
                <a:pos x="223" y="11"/>
              </a:cxn>
              <a:cxn ang="0">
                <a:pos x="207" y="11"/>
              </a:cxn>
              <a:cxn ang="0">
                <a:pos x="191" y="12"/>
              </a:cxn>
              <a:cxn ang="0">
                <a:pos x="175" y="13"/>
              </a:cxn>
              <a:cxn ang="0">
                <a:pos x="159" y="13"/>
              </a:cxn>
              <a:cxn ang="0">
                <a:pos x="143" y="15"/>
              </a:cxn>
              <a:cxn ang="0">
                <a:pos x="127" y="15"/>
              </a:cxn>
              <a:cxn ang="0">
                <a:pos x="111" y="16"/>
              </a:cxn>
              <a:cxn ang="0">
                <a:pos x="95" y="16"/>
              </a:cxn>
              <a:cxn ang="0">
                <a:pos x="79" y="17"/>
              </a:cxn>
              <a:cxn ang="0">
                <a:pos x="63" y="17"/>
              </a:cxn>
              <a:cxn ang="0">
                <a:pos x="47" y="18"/>
              </a:cxn>
              <a:cxn ang="0">
                <a:pos x="32" y="19"/>
              </a:cxn>
              <a:cxn ang="0">
                <a:pos x="16" y="19"/>
              </a:cxn>
              <a:cxn ang="0">
                <a:pos x="0" y="21"/>
              </a:cxn>
              <a:cxn ang="0">
                <a:pos x="0" y="74"/>
              </a:cxn>
              <a:cxn ang="0">
                <a:pos x="358" y="63"/>
              </a:cxn>
              <a:cxn ang="0">
                <a:pos x="545" y="43"/>
              </a:cxn>
            </a:cxnLst>
            <a:rect l="0" t="0" r="r" b="b"/>
            <a:pathLst>
              <a:path w="545" h="74">
                <a:moveTo>
                  <a:pt x="545" y="43"/>
                </a:moveTo>
                <a:lnTo>
                  <a:pt x="545" y="0"/>
                </a:lnTo>
                <a:lnTo>
                  <a:pt x="528" y="0"/>
                </a:lnTo>
                <a:lnTo>
                  <a:pt x="512" y="1"/>
                </a:lnTo>
                <a:lnTo>
                  <a:pt x="495" y="2"/>
                </a:lnTo>
                <a:lnTo>
                  <a:pt x="479" y="2"/>
                </a:lnTo>
                <a:lnTo>
                  <a:pt x="462" y="3"/>
                </a:lnTo>
                <a:lnTo>
                  <a:pt x="446" y="5"/>
                </a:lnTo>
                <a:lnTo>
                  <a:pt x="429" y="6"/>
                </a:lnTo>
                <a:lnTo>
                  <a:pt x="411" y="7"/>
                </a:lnTo>
                <a:lnTo>
                  <a:pt x="393" y="7"/>
                </a:lnTo>
                <a:lnTo>
                  <a:pt x="373" y="7"/>
                </a:lnTo>
                <a:lnTo>
                  <a:pt x="353" y="7"/>
                </a:lnTo>
                <a:lnTo>
                  <a:pt x="334" y="7"/>
                </a:lnTo>
                <a:lnTo>
                  <a:pt x="315" y="8"/>
                </a:lnTo>
                <a:lnTo>
                  <a:pt x="296" y="8"/>
                </a:lnTo>
                <a:lnTo>
                  <a:pt x="276" y="8"/>
                </a:lnTo>
                <a:lnTo>
                  <a:pt x="256" y="8"/>
                </a:lnTo>
                <a:lnTo>
                  <a:pt x="240" y="10"/>
                </a:lnTo>
                <a:lnTo>
                  <a:pt x="223" y="11"/>
                </a:lnTo>
                <a:lnTo>
                  <a:pt x="207" y="11"/>
                </a:lnTo>
                <a:lnTo>
                  <a:pt x="191" y="12"/>
                </a:lnTo>
                <a:lnTo>
                  <a:pt x="175" y="13"/>
                </a:lnTo>
                <a:lnTo>
                  <a:pt x="159" y="13"/>
                </a:lnTo>
                <a:lnTo>
                  <a:pt x="143" y="15"/>
                </a:lnTo>
                <a:lnTo>
                  <a:pt x="127" y="15"/>
                </a:lnTo>
                <a:lnTo>
                  <a:pt x="111" y="16"/>
                </a:lnTo>
                <a:lnTo>
                  <a:pt x="95" y="16"/>
                </a:lnTo>
                <a:lnTo>
                  <a:pt x="79" y="17"/>
                </a:lnTo>
                <a:lnTo>
                  <a:pt x="63" y="17"/>
                </a:lnTo>
                <a:lnTo>
                  <a:pt x="47" y="18"/>
                </a:lnTo>
                <a:lnTo>
                  <a:pt x="32" y="19"/>
                </a:lnTo>
                <a:lnTo>
                  <a:pt x="16" y="19"/>
                </a:lnTo>
                <a:lnTo>
                  <a:pt x="0" y="21"/>
                </a:lnTo>
                <a:lnTo>
                  <a:pt x="0" y="74"/>
                </a:lnTo>
                <a:lnTo>
                  <a:pt x="358" y="63"/>
                </a:lnTo>
                <a:lnTo>
                  <a:pt x="545" y="4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8" name="Freeform 2074"/>
          <p:cNvSpPr>
            <a:spLocks/>
          </p:cNvSpPr>
          <p:nvPr/>
        </p:nvSpPr>
        <p:spPr bwMode="auto">
          <a:xfrm>
            <a:off x="6605588" y="4375150"/>
            <a:ext cx="865187" cy="433388"/>
          </a:xfrm>
          <a:custGeom>
            <a:avLst/>
            <a:gdLst/>
            <a:ahLst/>
            <a:cxnLst>
              <a:cxn ang="0">
                <a:pos x="545" y="0"/>
              </a:cxn>
              <a:cxn ang="0">
                <a:pos x="297" y="127"/>
              </a:cxn>
              <a:cxn ang="0">
                <a:pos x="0" y="85"/>
              </a:cxn>
              <a:cxn ang="0">
                <a:pos x="0" y="228"/>
              </a:cxn>
              <a:cxn ang="0">
                <a:pos x="22" y="249"/>
              </a:cxn>
              <a:cxn ang="0">
                <a:pos x="68" y="233"/>
              </a:cxn>
              <a:cxn ang="0">
                <a:pos x="115" y="215"/>
              </a:cxn>
              <a:cxn ang="0">
                <a:pos x="161" y="199"/>
              </a:cxn>
              <a:cxn ang="0">
                <a:pos x="207" y="185"/>
              </a:cxn>
              <a:cxn ang="0">
                <a:pos x="246" y="172"/>
              </a:cxn>
              <a:cxn ang="0">
                <a:pos x="281" y="164"/>
              </a:cxn>
              <a:cxn ang="0">
                <a:pos x="305" y="159"/>
              </a:cxn>
              <a:cxn ang="0">
                <a:pos x="320" y="160"/>
              </a:cxn>
              <a:cxn ang="0">
                <a:pos x="357" y="170"/>
              </a:cxn>
              <a:cxn ang="0">
                <a:pos x="408" y="183"/>
              </a:cxn>
              <a:cxn ang="0">
                <a:pos x="447" y="195"/>
              </a:cxn>
              <a:cxn ang="0">
                <a:pos x="451" y="211"/>
              </a:cxn>
              <a:cxn ang="0">
                <a:pos x="454" y="234"/>
              </a:cxn>
              <a:cxn ang="0">
                <a:pos x="472" y="252"/>
              </a:cxn>
              <a:cxn ang="0">
                <a:pos x="495" y="266"/>
              </a:cxn>
              <a:cxn ang="0">
                <a:pos x="517" y="273"/>
              </a:cxn>
              <a:cxn ang="0">
                <a:pos x="531" y="270"/>
              </a:cxn>
              <a:cxn ang="0">
                <a:pos x="541" y="255"/>
              </a:cxn>
              <a:cxn ang="0">
                <a:pos x="521" y="222"/>
              </a:cxn>
              <a:cxn ang="0">
                <a:pos x="521" y="207"/>
              </a:cxn>
              <a:cxn ang="0">
                <a:pos x="537" y="209"/>
              </a:cxn>
              <a:cxn ang="0">
                <a:pos x="545" y="186"/>
              </a:cxn>
              <a:cxn ang="0">
                <a:pos x="536" y="185"/>
              </a:cxn>
              <a:cxn ang="0">
                <a:pos x="529" y="183"/>
              </a:cxn>
              <a:cxn ang="0">
                <a:pos x="536" y="165"/>
              </a:cxn>
              <a:cxn ang="0">
                <a:pos x="545" y="148"/>
              </a:cxn>
              <a:cxn ang="0">
                <a:pos x="545" y="64"/>
              </a:cxn>
              <a:cxn ang="0">
                <a:pos x="355" y="138"/>
              </a:cxn>
            </a:cxnLst>
            <a:rect l="0" t="0" r="r" b="b"/>
            <a:pathLst>
              <a:path w="545" h="273">
                <a:moveTo>
                  <a:pt x="545" y="28"/>
                </a:moveTo>
                <a:lnTo>
                  <a:pt x="545" y="0"/>
                </a:lnTo>
                <a:lnTo>
                  <a:pt x="334" y="104"/>
                </a:lnTo>
                <a:lnTo>
                  <a:pt x="297" y="127"/>
                </a:lnTo>
                <a:lnTo>
                  <a:pt x="0" y="51"/>
                </a:lnTo>
                <a:lnTo>
                  <a:pt x="0" y="85"/>
                </a:lnTo>
                <a:lnTo>
                  <a:pt x="241" y="148"/>
                </a:lnTo>
                <a:lnTo>
                  <a:pt x="0" y="228"/>
                </a:lnTo>
                <a:lnTo>
                  <a:pt x="0" y="256"/>
                </a:lnTo>
                <a:lnTo>
                  <a:pt x="22" y="249"/>
                </a:lnTo>
                <a:lnTo>
                  <a:pt x="45" y="240"/>
                </a:lnTo>
                <a:lnTo>
                  <a:pt x="68" y="233"/>
                </a:lnTo>
                <a:lnTo>
                  <a:pt x="91" y="224"/>
                </a:lnTo>
                <a:lnTo>
                  <a:pt x="115" y="215"/>
                </a:lnTo>
                <a:lnTo>
                  <a:pt x="139" y="208"/>
                </a:lnTo>
                <a:lnTo>
                  <a:pt x="161" y="199"/>
                </a:lnTo>
                <a:lnTo>
                  <a:pt x="185" y="192"/>
                </a:lnTo>
                <a:lnTo>
                  <a:pt x="207" y="185"/>
                </a:lnTo>
                <a:lnTo>
                  <a:pt x="228" y="179"/>
                </a:lnTo>
                <a:lnTo>
                  <a:pt x="246" y="172"/>
                </a:lnTo>
                <a:lnTo>
                  <a:pt x="265" y="167"/>
                </a:lnTo>
                <a:lnTo>
                  <a:pt x="281" y="164"/>
                </a:lnTo>
                <a:lnTo>
                  <a:pt x="294" y="160"/>
                </a:lnTo>
                <a:lnTo>
                  <a:pt x="305" y="159"/>
                </a:lnTo>
                <a:lnTo>
                  <a:pt x="314" y="158"/>
                </a:lnTo>
                <a:lnTo>
                  <a:pt x="320" y="160"/>
                </a:lnTo>
                <a:lnTo>
                  <a:pt x="335" y="164"/>
                </a:lnTo>
                <a:lnTo>
                  <a:pt x="357" y="170"/>
                </a:lnTo>
                <a:lnTo>
                  <a:pt x="382" y="177"/>
                </a:lnTo>
                <a:lnTo>
                  <a:pt x="408" y="183"/>
                </a:lnTo>
                <a:lnTo>
                  <a:pt x="430" y="190"/>
                </a:lnTo>
                <a:lnTo>
                  <a:pt x="447" y="195"/>
                </a:lnTo>
                <a:lnTo>
                  <a:pt x="457" y="197"/>
                </a:lnTo>
                <a:lnTo>
                  <a:pt x="451" y="211"/>
                </a:lnTo>
                <a:lnTo>
                  <a:pt x="449" y="223"/>
                </a:lnTo>
                <a:lnTo>
                  <a:pt x="454" y="234"/>
                </a:lnTo>
                <a:lnTo>
                  <a:pt x="462" y="244"/>
                </a:lnTo>
                <a:lnTo>
                  <a:pt x="472" y="252"/>
                </a:lnTo>
                <a:lnTo>
                  <a:pt x="483" y="260"/>
                </a:lnTo>
                <a:lnTo>
                  <a:pt x="495" y="266"/>
                </a:lnTo>
                <a:lnTo>
                  <a:pt x="506" y="272"/>
                </a:lnTo>
                <a:lnTo>
                  <a:pt x="517" y="273"/>
                </a:lnTo>
                <a:lnTo>
                  <a:pt x="523" y="272"/>
                </a:lnTo>
                <a:lnTo>
                  <a:pt x="531" y="270"/>
                </a:lnTo>
                <a:lnTo>
                  <a:pt x="541" y="266"/>
                </a:lnTo>
                <a:lnTo>
                  <a:pt x="541" y="255"/>
                </a:lnTo>
                <a:lnTo>
                  <a:pt x="532" y="239"/>
                </a:lnTo>
                <a:lnTo>
                  <a:pt x="521" y="222"/>
                </a:lnTo>
                <a:lnTo>
                  <a:pt x="513" y="207"/>
                </a:lnTo>
                <a:lnTo>
                  <a:pt x="521" y="207"/>
                </a:lnTo>
                <a:lnTo>
                  <a:pt x="528" y="208"/>
                </a:lnTo>
                <a:lnTo>
                  <a:pt x="537" y="209"/>
                </a:lnTo>
                <a:lnTo>
                  <a:pt x="545" y="211"/>
                </a:lnTo>
                <a:lnTo>
                  <a:pt x="545" y="186"/>
                </a:lnTo>
                <a:lnTo>
                  <a:pt x="541" y="186"/>
                </a:lnTo>
                <a:lnTo>
                  <a:pt x="536" y="185"/>
                </a:lnTo>
                <a:lnTo>
                  <a:pt x="532" y="183"/>
                </a:lnTo>
                <a:lnTo>
                  <a:pt x="529" y="183"/>
                </a:lnTo>
                <a:lnTo>
                  <a:pt x="532" y="174"/>
                </a:lnTo>
                <a:lnTo>
                  <a:pt x="536" y="165"/>
                </a:lnTo>
                <a:lnTo>
                  <a:pt x="541" y="156"/>
                </a:lnTo>
                <a:lnTo>
                  <a:pt x="545" y="148"/>
                </a:lnTo>
                <a:lnTo>
                  <a:pt x="545" y="62"/>
                </a:lnTo>
                <a:lnTo>
                  <a:pt x="545" y="64"/>
                </a:lnTo>
                <a:lnTo>
                  <a:pt x="484" y="161"/>
                </a:lnTo>
                <a:lnTo>
                  <a:pt x="355" y="138"/>
                </a:lnTo>
                <a:lnTo>
                  <a:pt x="545" y="2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9" name="Freeform 2075"/>
          <p:cNvSpPr>
            <a:spLocks/>
          </p:cNvSpPr>
          <p:nvPr/>
        </p:nvSpPr>
        <p:spPr bwMode="auto">
          <a:xfrm>
            <a:off x="6402388" y="4111625"/>
            <a:ext cx="203200" cy="38100"/>
          </a:xfrm>
          <a:custGeom>
            <a:avLst/>
            <a:gdLst/>
            <a:ahLst/>
            <a:cxnLst>
              <a:cxn ang="0">
                <a:pos x="128" y="19"/>
              </a:cxn>
              <a:cxn ang="0">
                <a:pos x="128" y="0"/>
              </a:cxn>
              <a:cxn ang="0">
                <a:pos x="110" y="0"/>
              </a:cxn>
              <a:cxn ang="0">
                <a:pos x="93" y="0"/>
              </a:cxn>
              <a:cxn ang="0">
                <a:pos x="75" y="0"/>
              </a:cxn>
              <a:cxn ang="0">
                <a:pos x="59" y="1"/>
              </a:cxn>
              <a:cxn ang="0">
                <a:pos x="43" y="3"/>
              </a:cxn>
              <a:cxn ang="0">
                <a:pos x="29" y="5"/>
              </a:cxn>
              <a:cxn ang="0">
                <a:pos x="14" y="8"/>
              </a:cxn>
              <a:cxn ang="0">
                <a:pos x="0" y="11"/>
              </a:cxn>
              <a:cxn ang="0">
                <a:pos x="1" y="14"/>
              </a:cxn>
              <a:cxn ang="0">
                <a:pos x="1" y="17"/>
              </a:cxn>
              <a:cxn ang="0">
                <a:pos x="1" y="21"/>
              </a:cxn>
              <a:cxn ang="0">
                <a:pos x="3" y="24"/>
              </a:cxn>
              <a:cxn ang="0">
                <a:pos x="15" y="22"/>
              </a:cxn>
              <a:cxn ang="0">
                <a:pos x="30" y="21"/>
              </a:cxn>
              <a:cxn ang="0">
                <a:pos x="45" y="20"/>
              </a:cxn>
              <a:cxn ang="0">
                <a:pos x="61" y="19"/>
              </a:cxn>
              <a:cxn ang="0">
                <a:pos x="77" y="19"/>
              </a:cxn>
              <a:cxn ang="0">
                <a:pos x="94" y="19"/>
              </a:cxn>
              <a:cxn ang="0">
                <a:pos x="111" y="19"/>
              </a:cxn>
              <a:cxn ang="0">
                <a:pos x="128" y="19"/>
              </a:cxn>
            </a:cxnLst>
            <a:rect l="0" t="0" r="r" b="b"/>
            <a:pathLst>
              <a:path w="128" h="24">
                <a:moveTo>
                  <a:pt x="128" y="19"/>
                </a:moveTo>
                <a:lnTo>
                  <a:pt x="128" y="0"/>
                </a:lnTo>
                <a:lnTo>
                  <a:pt x="110" y="0"/>
                </a:lnTo>
                <a:lnTo>
                  <a:pt x="93" y="0"/>
                </a:lnTo>
                <a:lnTo>
                  <a:pt x="75" y="0"/>
                </a:lnTo>
                <a:lnTo>
                  <a:pt x="59" y="1"/>
                </a:lnTo>
                <a:lnTo>
                  <a:pt x="43" y="3"/>
                </a:lnTo>
                <a:lnTo>
                  <a:pt x="29" y="5"/>
                </a:lnTo>
                <a:lnTo>
                  <a:pt x="14" y="8"/>
                </a:lnTo>
                <a:lnTo>
                  <a:pt x="0" y="11"/>
                </a:lnTo>
                <a:lnTo>
                  <a:pt x="1" y="14"/>
                </a:lnTo>
                <a:lnTo>
                  <a:pt x="1" y="17"/>
                </a:lnTo>
                <a:lnTo>
                  <a:pt x="1" y="21"/>
                </a:lnTo>
                <a:lnTo>
                  <a:pt x="3" y="24"/>
                </a:lnTo>
                <a:lnTo>
                  <a:pt x="15" y="22"/>
                </a:lnTo>
                <a:lnTo>
                  <a:pt x="30" y="21"/>
                </a:lnTo>
                <a:lnTo>
                  <a:pt x="45" y="20"/>
                </a:lnTo>
                <a:lnTo>
                  <a:pt x="61" y="19"/>
                </a:lnTo>
                <a:lnTo>
                  <a:pt x="77" y="19"/>
                </a:lnTo>
                <a:lnTo>
                  <a:pt x="94" y="19"/>
                </a:lnTo>
                <a:lnTo>
                  <a:pt x="111" y="19"/>
                </a:lnTo>
                <a:lnTo>
                  <a:pt x="128" y="1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0" name="Freeform 2076"/>
          <p:cNvSpPr>
            <a:spLocks/>
          </p:cNvSpPr>
          <p:nvPr/>
        </p:nvSpPr>
        <p:spPr bwMode="auto">
          <a:xfrm>
            <a:off x="6221413" y="4252913"/>
            <a:ext cx="384175" cy="103187"/>
          </a:xfrm>
          <a:custGeom>
            <a:avLst/>
            <a:gdLst/>
            <a:ahLst/>
            <a:cxnLst>
              <a:cxn ang="0">
                <a:pos x="242" y="53"/>
              </a:cxn>
              <a:cxn ang="0">
                <a:pos x="242" y="0"/>
              </a:cxn>
              <a:cxn ang="0">
                <a:pos x="229" y="0"/>
              </a:cxn>
              <a:cxn ang="0">
                <a:pos x="216" y="1"/>
              </a:cxn>
              <a:cxn ang="0">
                <a:pos x="203" y="1"/>
              </a:cxn>
              <a:cxn ang="0">
                <a:pos x="189" y="2"/>
              </a:cxn>
              <a:cxn ang="0">
                <a:pos x="177" y="3"/>
              </a:cxn>
              <a:cxn ang="0">
                <a:pos x="163" y="3"/>
              </a:cxn>
              <a:cxn ang="0">
                <a:pos x="151" y="5"/>
              </a:cxn>
              <a:cxn ang="0">
                <a:pos x="138" y="6"/>
              </a:cxn>
              <a:cxn ang="0">
                <a:pos x="124" y="7"/>
              </a:cxn>
              <a:cxn ang="0">
                <a:pos x="112" y="8"/>
              </a:cxn>
              <a:cxn ang="0">
                <a:pos x="98" y="10"/>
              </a:cxn>
              <a:cxn ang="0">
                <a:pos x="86" y="11"/>
              </a:cxn>
              <a:cxn ang="0">
                <a:pos x="72" y="12"/>
              </a:cxn>
              <a:cxn ang="0">
                <a:pos x="59" y="14"/>
              </a:cxn>
              <a:cxn ang="0">
                <a:pos x="47" y="16"/>
              </a:cxn>
              <a:cxn ang="0">
                <a:pos x="33" y="18"/>
              </a:cxn>
              <a:cxn ang="0">
                <a:pos x="24" y="18"/>
              </a:cxn>
              <a:cxn ang="0">
                <a:pos x="17" y="17"/>
              </a:cxn>
              <a:cxn ang="0">
                <a:pos x="8" y="17"/>
              </a:cxn>
              <a:cxn ang="0">
                <a:pos x="0" y="16"/>
              </a:cxn>
              <a:cxn ang="0">
                <a:pos x="0" y="65"/>
              </a:cxn>
              <a:cxn ang="0">
                <a:pos x="160" y="55"/>
              </a:cxn>
              <a:cxn ang="0">
                <a:pos x="242" y="53"/>
              </a:cxn>
            </a:cxnLst>
            <a:rect l="0" t="0" r="r" b="b"/>
            <a:pathLst>
              <a:path w="242" h="65">
                <a:moveTo>
                  <a:pt x="242" y="53"/>
                </a:moveTo>
                <a:lnTo>
                  <a:pt x="242" y="0"/>
                </a:lnTo>
                <a:lnTo>
                  <a:pt x="229" y="0"/>
                </a:lnTo>
                <a:lnTo>
                  <a:pt x="216" y="1"/>
                </a:lnTo>
                <a:lnTo>
                  <a:pt x="203" y="1"/>
                </a:lnTo>
                <a:lnTo>
                  <a:pt x="189" y="2"/>
                </a:lnTo>
                <a:lnTo>
                  <a:pt x="177" y="3"/>
                </a:lnTo>
                <a:lnTo>
                  <a:pt x="163" y="3"/>
                </a:lnTo>
                <a:lnTo>
                  <a:pt x="151" y="5"/>
                </a:lnTo>
                <a:lnTo>
                  <a:pt x="138" y="6"/>
                </a:lnTo>
                <a:lnTo>
                  <a:pt x="124" y="7"/>
                </a:lnTo>
                <a:lnTo>
                  <a:pt x="112" y="8"/>
                </a:lnTo>
                <a:lnTo>
                  <a:pt x="98" y="10"/>
                </a:lnTo>
                <a:lnTo>
                  <a:pt x="86" y="11"/>
                </a:lnTo>
                <a:lnTo>
                  <a:pt x="72" y="12"/>
                </a:lnTo>
                <a:lnTo>
                  <a:pt x="59" y="14"/>
                </a:lnTo>
                <a:lnTo>
                  <a:pt x="47" y="16"/>
                </a:lnTo>
                <a:lnTo>
                  <a:pt x="33" y="18"/>
                </a:lnTo>
                <a:lnTo>
                  <a:pt x="24" y="18"/>
                </a:lnTo>
                <a:lnTo>
                  <a:pt x="17" y="17"/>
                </a:lnTo>
                <a:lnTo>
                  <a:pt x="8" y="17"/>
                </a:lnTo>
                <a:lnTo>
                  <a:pt x="0" y="16"/>
                </a:lnTo>
                <a:lnTo>
                  <a:pt x="0" y="65"/>
                </a:lnTo>
                <a:lnTo>
                  <a:pt x="160" y="55"/>
                </a:lnTo>
                <a:lnTo>
                  <a:pt x="242" y="5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1" name="Freeform 2077"/>
          <p:cNvSpPr>
            <a:spLocks/>
          </p:cNvSpPr>
          <p:nvPr/>
        </p:nvSpPr>
        <p:spPr bwMode="auto">
          <a:xfrm>
            <a:off x="6221413" y="4356100"/>
            <a:ext cx="384175" cy="682625"/>
          </a:xfrm>
          <a:custGeom>
            <a:avLst/>
            <a:gdLst/>
            <a:ahLst/>
            <a:cxnLst>
              <a:cxn ang="0">
                <a:pos x="242" y="97"/>
              </a:cxn>
              <a:cxn ang="0">
                <a:pos x="242" y="63"/>
              </a:cxn>
              <a:cxn ang="0">
                <a:pos x="0" y="0"/>
              </a:cxn>
              <a:cxn ang="0">
                <a:pos x="0" y="379"/>
              </a:cxn>
              <a:cxn ang="0">
                <a:pos x="6" y="379"/>
              </a:cxn>
              <a:cxn ang="0">
                <a:pos x="6" y="339"/>
              </a:cxn>
              <a:cxn ang="0">
                <a:pos x="26" y="353"/>
              </a:cxn>
              <a:cxn ang="0">
                <a:pos x="26" y="397"/>
              </a:cxn>
              <a:cxn ang="0">
                <a:pos x="3" y="407"/>
              </a:cxn>
              <a:cxn ang="0">
                <a:pos x="0" y="405"/>
              </a:cxn>
              <a:cxn ang="0">
                <a:pos x="0" y="430"/>
              </a:cxn>
              <a:cxn ang="0">
                <a:pos x="7" y="430"/>
              </a:cxn>
              <a:cxn ang="0">
                <a:pos x="13" y="428"/>
              </a:cxn>
              <a:cxn ang="0">
                <a:pos x="21" y="426"/>
              </a:cxn>
              <a:cxn ang="0">
                <a:pos x="27" y="421"/>
              </a:cxn>
              <a:cxn ang="0">
                <a:pos x="32" y="416"/>
              </a:cxn>
              <a:cxn ang="0">
                <a:pos x="38" y="408"/>
              </a:cxn>
              <a:cxn ang="0">
                <a:pos x="42" y="401"/>
              </a:cxn>
              <a:cxn ang="0">
                <a:pos x="47" y="394"/>
              </a:cxn>
              <a:cxn ang="0">
                <a:pos x="47" y="380"/>
              </a:cxn>
              <a:cxn ang="0">
                <a:pos x="47" y="368"/>
              </a:cxn>
              <a:cxn ang="0">
                <a:pos x="47" y="354"/>
              </a:cxn>
              <a:cxn ang="0">
                <a:pos x="45" y="342"/>
              </a:cxn>
              <a:cxn ang="0">
                <a:pos x="59" y="334"/>
              </a:cxn>
              <a:cxn ang="0">
                <a:pos x="72" y="328"/>
              </a:cxn>
              <a:cxn ang="0">
                <a:pos x="87" y="322"/>
              </a:cxn>
              <a:cxn ang="0">
                <a:pos x="102" y="317"/>
              </a:cxn>
              <a:cxn ang="0">
                <a:pos x="118" y="311"/>
              </a:cxn>
              <a:cxn ang="0">
                <a:pos x="133" y="306"/>
              </a:cxn>
              <a:cxn ang="0">
                <a:pos x="147" y="300"/>
              </a:cxn>
              <a:cxn ang="0">
                <a:pos x="162" y="294"/>
              </a:cxn>
              <a:cxn ang="0">
                <a:pos x="170" y="291"/>
              </a:cxn>
              <a:cxn ang="0">
                <a:pos x="178" y="289"/>
              </a:cxn>
              <a:cxn ang="0">
                <a:pos x="187" y="287"/>
              </a:cxn>
              <a:cxn ang="0">
                <a:pos x="197" y="283"/>
              </a:cxn>
              <a:cxn ang="0">
                <a:pos x="208" y="279"/>
              </a:cxn>
              <a:cxn ang="0">
                <a:pos x="219" y="275"/>
              </a:cxn>
              <a:cxn ang="0">
                <a:pos x="230" y="272"/>
              </a:cxn>
              <a:cxn ang="0">
                <a:pos x="242" y="268"/>
              </a:cxn>
              <a:cxn ang="0">
                <a:pos x="242" y="240"/>
              </a:cxn>
              <a:cxn ang="0">
                <a:pos x="34" y="310"/>
              </a:cxn>
              <a:cxn ang="0">
                <a:pos x="8" y="303"/>
              </a:cxn>
              <a:cxn ang="0">
                <a:pos x="1" y="44"/>
              </a:cxn>
              <a:cxn ang="0">
                <a:pos x="55" y="48"/>
              </a:cxn>
              <a:cxn ang="0">
                <a:pos x="242" y="97"/>
              </a:cxn>
            </a:cxnLst>
            <a:rect l="0" t="0" r="r" b="b"/>
            <a:pathLst>
              <a:path w="242" h="430">
                <a:moveTo>
                  <a:pt x="242" y="97"/>
                </a:moveTo>
                <a:lnTo>
                  <a:pt x="242" y="63"/>
                </a:lnTo>
                <a:lnTo>
                  <a:pt x="0" y="0"/>
                </a:lnTo>
                <a:lnTo>
                  <a:pt x="0" y="379"/>
                </a:lnTo>
                <a:lnTo>
                  <a:pt x="6" y="379"/>
                </a:lnTo>
                <a:lnTo>
                  <a:pt x="6" y="339"/>
                </a:lnTo>
                <a:lnTo>
                  <a:pt x="26" y="353"/>
                </a:lnTo>
                <a:lnTo>
                  <a:pt x="26" y="397"/>
                </a:lnTo>
                <a:lnTo>
                  <a:pt x="3" y="407"/>
                </a:lnTo>
                <a:lnTo>
                  <a:pt x="0" y="405"/>
                </a:lnTo>
                <a:lnTo>
                  <a:pt x="0" y="430"/>
                </a:lnTo>
                <a:lnTo>
                  <a:pt x="7" y="430"/>
                </a:lnTo>
                <a:lnTo>
                  <a:pt x="13" y="428"/>
                </a:lnTo>
                <a:lnTo>
                  <a:pt x="21" y="426"/>
                </a:lnTo>
                <a:lnTo>
                  <a:pt x="27" y="421"/>
                </a:lnTo>
                <a:lnTo>
                  <a:pt x="32" y="416"/>
                </a:lnTo>
                <a:lnTo>
                  <a:pt x="38" y="408"/>
                </a:lnTo>
                <a:lnTo>
                  <a:pt x="42" y="401"/>
                </a:lnTo>
                <a:lnTo>
                  <a:pt x="47" y="394"/>
                </a:lnTo>
                <a:lnTo>
                  <a:pt x="47" y="380"/>
                </a:lnTo>
                <a:lnTo>
                  <a:pt x="47" y="368"/>
                </a:lnTo>
                <a:lnTo>
                  <a:pt x="47" y="354"/>
                </a:lnTo>
                <a:lnTo>
                  <a:pt x="45" y="342"/>
                </a:lnTo>
                <a:lnTo>
                  <a:pt x="59" y="334"/>
                </a:lnTo>
                <a:lnTo>
                  <a:pt x="72" y="328"/>
                </a:lnTo>
                <a:lnTo>
                  <a:pt x="87" y="322"/>
                </a:lnTo>
                <a:lnTo>
                  <a:pt x="102" y="317"/>
                </a:lnTo>
                <a:lnTo>
                  <a:pt x="118" y="311"/>
                </a:lnTo>
                <a:lnTo>
                  <a:pt x="133" y="306"/>
                </a:lnTo>
                <a:lnTo>
                  <a:pt x="147" y="300"/>
                </a:lnTo>
                <a:lnTo>
                  <a:pt x="162" y="294"/>
                </a:lnTo>
                <a:lnTo>
                  <a:pt x="170" y="291"/>
                </a:lnTo>
                <a:lnTo>
                  <a:pt x="178" y="289"/>
                </a:lnTo>
                <a:lnTo>
                  <a:pt x="187" y="287"/>
                </a:lnTo>
                <a:lnTo>
                  <a:pt x="197" y="283"/>
                </a:lnTo>
                <a:lnTo>
                  <a:pt x="208" y="279"/>
                </a:lnTo>
                <a:lnTo>
                  <a:pt x="219" y="275"/>
                </a:lnTo>
                <a:lnTo>
                  <a:pt x="230" y="272"/>
                </a:lnTo>
                <a:lnTo>
                  <a:pt x="242" y="268"/>
                </a:lnTo>
                <a:lnTo>
                  <a:pt x="242" y="240"/>
                </a:lnTo>
                <a:lnTo>
                  <a:pt x="34" y="310"/>
                </a:lnTo>
                <a:lnTo>
                  <a:pt x="8" y="303"/>
                </a:lnTo>
                <a:lnTo>
                  <a:pt x="1" y="44"/>
                </a:lnTo>
                <a:lnTo>
                  <a:pt x="55" y="48"/>
                </a:lnTo>
                <a:lnTo>
                  <a:pt x="242" y="9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2" name="Freeform 2078"/>
          <p:cNvSpPr>
            <a:spLocks/>
          </p:cNvSpPr>
          <p:nvPr/>
        </p:nvSpPr>
        <p:spPr bwMode="auto">
          <a:xfrm>
            <a:off x="6103938" y="4260850"/>
            <a:ext cx="117475" cy="777875"/>
          </a:xfrm>
          <a:custGeom>
            <a:avLst/>
            <a:gdLst/>
            <a:ahLst/>
            <a:cxnLst>
              <a:cxn ang="0">
                <a:pos x="74" y="60"/>
              </a:cxn>
              <a:cxn ang="0">
                <a:pos x="74" y="11"/>
              </a:cxn>
              <a:cxn ang="0">
                <a:pos x="65" y="9"/>
              </a:cxn>
              <a:cxn ang="0">
                <a:pos x="57" y="9"/>
              </a:cxn>
              <a:cxn ang="0">
                <a:pos x="47" y="8"/>
              </a:cxn>
              <a:cxn ang="0">
                <a:pos x="38" y="6"/>
              </a:cxn>
              <a:cxn ang="0">
                <a:pos x="28" y="5"/>
              </a:cxn>
              <a:cxn ang="0">
                <a:pos x="20" y="3"/>
              </a:cxn>
              <a:cxn ang="0">
                <a:pos x="10" y="1"/>
              </a:cxn>
              <a:cxn ang="0">
                <a:pos x="0" y="0"/>
              </a:cxn>
              <a:cxn ang="0">
                <a:pos x="0" y="78"/>
              </a:cxn>
              <a:cxn ang="0">
                <a:pos x="29" y="87"/>
              </a:cxn>
              <a:cxn ang="0">
                <a:pos x="45" y="148"/>
              </a:cxn>
              <a:cxn ang="0">
                <a:pos x="45" y="367"/>
              </a:cxn>
              <a:cxn ang="0">
                <a:pos x="0" y="387"/>
              </a:cxn>
              <a:cxn ang="0">
                <a:pos x="0" y="406"/>
              </a:cxn>
              <a:cxn ang="0">
                <a:pos x="5" y="403"/>
              </a:cxn>
              <a:cxn ang="0">
                <a:pos x="11" y="402"/>
              </a:cxn>
              <a:cxn ang="0">
                <a:pos x="16" y="399"/>
              </a:cxn>
              <a:cxn ang="0">
                <a:pos x="22" y="398"/>
              </a:cxn>
              <a:cxn ang="0">
                <a:pos x="27" y="396"/>
              </a:cxn>
              <a:cxn ang="0">
                <a:pos x="32" y="394"/>
              </a:cxn>
              <a:cxn ang="0">
                <a:pos x="37" y="392"/>
              </a:cxn>
              <a:cxn ang="0">
                <a:pos x="42" y="391"/>
              </a:cxn>
              <a:cxn ang="0">
                <a:pos x="26" y="433"/>
              </a:cxn>
              <a:cxn ang="0">
                <a:pos x="27" y="446"/>
              </a:cxn>
              <a:cxn ang="0">
                <a:pos x="31" y="456"/>
              </a:cxn>
              <a:cxn ang="0">
                <a:pos x="37" y="466"/>
              </a:cxn>
              <a:cxn ang="0">
                <a:pos x="45" y="478"/>
              </a:cxn>
              <a:cxn ang="0">
                <a:pos x="54" y="483"/>
              </a:cxn>
              <a:cxn ang="0">
                <a:pos x="61" y="487"/>
              </a:cxn>
              <a:cxn ang="0">
                <a:pos x="68" y="489"/>
              </a:cxn>
              <a:cxn ang="0">
                <a:pos x="74" y="490"/>
              </a:cxn>
              <a:cxn ang="0">
                <a:pos x="74" y="465"/>
              </a:cxn>
              <a:cxn ang="0">
                <a:pos x="53" y="455"/>
              </a:cxn>
              <a:cxn ang="0">
                <a:pos x="48" y="424"/>
              </a:cxn>
              <a:cxn ang="0">
                <a:pos x="59" y="412"/>
              </a:cxn>
              <a:cxn ang="0">
                <a:pos x="64" y="439"/>
              </a:cxn>
              <a:cxn ang="0">
                <a:pos x="74" y="439"/>
              </a:cxn>
              <a:cxn ang="0">
                <a:pos x="74" y="60"/>
              </a:cxn>
              <a:cxn ang="0">
                <a:pos x="74" y="60"/>
              </a:cxn>
              <a:cxn ang="0">
                <a:pos x="74" y="60"/>
              </a:cxn>
            </a:cxnLst>
            <a:rect l="0" t="0" r="r" b="b"/>
            <a:pathLst>
              <a:path w="74" h="490">
                <a:moveTo>
                  <a:pt x="74" y="60"/>
                </a:moveTo>
                <a:lnTo>
                  <a:pt x="74" y="11"/>
                </a:lnTo>
                <a:lnTo>
                  <a:pt x="65" y="9"/>
                </a:lnTo>
                <a:lnTo>
                  <a:pt x="57" y="9"/>
                </a:lnTo>
                <a:lnTo>
                  <a:pt x="47" y="8"/>
                </a:lnTo>
                <a:lnTo>
                  <a:pt x="38" y="6"/>
                </a:lnTo>
                <a:lnTo>
                  <a:pt x="28" y="5"/>
                </a:lnTo>
                <a:lnTo>
                  <a:pt x="20" y="3"/>
                </a:lnTo>
                <a:lnTo>
                  <a:pt x="10" y="1"/>
                </a:lnTo>
                <a:lnTo>
                  <a:pt x="0" y="0"/>
                </a:lnTo>
                <a:lnTo>
                  <a:pt x="0" y="78"/>
                </a:lnTo>
                <a:lnTo>
                  <a:pt x="29" y="87"/>
                </a:lnTo>
                <a:lnTo>
                  <a:pt x="45" y="148"/>
                </a:lnTo>
                <a:lnTo>
                  <a:pt x="45" y="367"/>
                </a:lnTo>
                <a:lnTo>
                  <a:pt x="0" y="387"/>
                </a:lnTo>
                <a:lnTo>
                  <a:pt x="0" y="406"/>
                </a:lnTo>
                <a:lnTo>
                  <a:pt x="5" y="403"/>
                </a:lnTo>
                <a:lnTo>
                  <a:pt x="11" y="402"/>
                </a:lnTo>
                <a:lnTo>
                  <a:pt x="16" y="399"/>
                </a:lnTo>
                <a:lnTo>
                  <a:pt x="22" y="398"/>
                </a:lnTo>
                <a:lnTo>
                  <a:pt x="27" y="396"/>
                </a:lnTo>
                <a:lnTo>
                  <a:pt x="32" y="394"/>
                </a:lnTo>
                <a:lnTo>
                  <a:pt x="37" y="392"/>
                </a:lnTo>
                <a:lnTo>
                  <a:pt x="42" y="391"/>
                </a:lnTo>
                <a:lnTo>
                  <a:pt x="26" y="433"/>
                </a:lnTo>
                <a:lnTo>
                  <a:pt x="27" y="446"/>
                </a:lnTo>
                <a:lnTo>
                  <a:pt x="31" y="456"/>
                </a:lnTo>
                <a:lnTo>
                  <a:pt x="37" y="466"/>
                </a:lnTo>
                <a:lnTo>
                  <a:pt x="45" y="478"/>
                </a:lnTo>
                <a:lnTo>
                  <a:pt x="54" y="483"/>
                </a:lnTo>
                <a:lnTo>
                  <a:pt x="61" y="487"/>
                </a:lnTo>
                <a:lnTo>
                  <a:pt x="68" y="489"/>
                </a:lnTo>
                <a:lnTo>
                  <a:pt x="74" y="490"/>
                </a:lnTo>
                <a:lnTo>
                  <a:pt x="74" y="465"/>
                </a:lnTo>
                <a:lnTo>
                  <a:pt x="53" y="455"/>
                </a:lnTo>
                <a:lnTo>
                  <a:pt x="48" y="424"/>
                </a:lnTo>
                <a:lnTo>
                  <a:pt x="59" y="412"/>
                </a:lnTo>
                <a:lnTo>
                  <a:pt x="64" y="439"/>
                </a:lnTo>
                <a:lnTo>
                  <a:pt x="74" y="439"/>
                </a:lnTo>
                <a:lnTo>
                  <a:pt x="74" y="60"/>
                </a:lnTo>
                <a:lnTo>
                  <a:pt x="74" y="60"/>
                </a:lnTo>
                <a:lnTo>
                  <a:pt x="74" y="60"/>
                </a:lnTo>
                <a:close/>
              </a:path>
            </a:pathLst>
          </a:cu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3" name="Freeform 2079"/>
          <p:cNvSpPr>
            <a:spLocks/>
          </p:cNvSpPr>
          <p:nvPr/>
        </p:nvSpPr>
        <p:spPr bwMode="auto">
          <a:xfrm>
            <a:off x="5994400" y="4243388"/>
            <a:ext cx="109538" cy="955675"/>
          </a:xfrm>
          <a:custGeom>
            <a:avLst/>
            <a:gdLst/>
            <a:ahLst/>
            <a:cxnLst>
              <a:cxn ang="0">
                <a:pos x="69" y="89"/>
              </a:cxn>
              <a:cxn ang="0">
                <a:pos x="69" y="11"/>
              </a:cxn>
              <a:cxn ang="0">
                <a:pos x="60" y="9"/>
              </a:cxn>
              <a:cxn ang="0">
                <a:pos x="52" y="8"/>
              </a:cxn>
              <a:cxn ang="0">
                <a:pos x="43" y="7"/>
              </a:cxn>
              <a:cxn ang="0">
                <a:pos x="34" y="4"/>
              </a:cxn>
              <a:cxn ang="0">
                <a:pos x="26" y="3"/>
              </a:cxn>
              <a:cxn ang="0">
                <a:pos x="17" y="2"/>
              </a:cxn>
              <a:cxn ang="0">
                <a:pos x="9" y="1"/>
              </a:cxn>
              <a:cxn ang="0">
                <a:pos x="0" y="0"/>
              </a:cxn>
              <a:cxn ang="0">
                <a:pos x="0" y="536"/>
              </a:cxn>
              <a:cxn ang="0">
                <a:pos x="22" y="532"/>
              </a:cxn>
              <a:cxn ang="0">
                <a:pos x="22" y="495"/>
              </a:cxn>
              <a:cxn ang="0">
                <a:pos x="39" y="514"/>
              </a:cxn>
              <a:cxn ang="0">
                <a:pos x="32" y="546"/>
              </a:cxn>
              <a:cxn ang="0">
                <a:pos x="12" y="572"/>
              </a:cxn>
              <a:cxn ang="0">
                <a:pos x="0" y="572"/>
              </a:cxn>
              <a:cxn ang="0">
                <a:pos x="0" y="602"/>
              </a:cxn>
              <a:cxn ang="0">
                <a:pos x="5" y="601"/>
              </a:cxn>
              <a:cxn ang="0">
                <a:pos x="10" y="600"/>
              </a:cxn>
              <a:cxn ang="0">
                <a:pos x="15" y="599"/>
              </a:cxn>
              <a:cxn ang="0">
                <a:pos x="20" y="596"/>
              </a:cxn>
              <a:cxn ang="0">
                <a:pos x="25" y="594"/>
              </a:cxn>
              <a:cxn ang="0">
                <a:pos x="31" y="590"/>
              </a:cxn>
              <a:cxn ang="0">
                <a:pos x="36" y="585"/>
              </a:cxn>
              <a:cxn ang="0">
                <a:pos x="42" y="580"/>
              </a:cxn>
              <a:cxn ang="0">
                <a:pos x="58" y="553"/>
              </a:cxn>
              <a:cxn ang="0">
                <a:pos x="66" y="532"/>
              </a:cxn>
              <a:cxn ang="0">
                <a:pos x="66" y="510"/>
              </a:cxn>
              <a:cxn ang="0">
                <a:pos x="57" y="482"/>
              </a:cxn>
              <a:cxn ang="0">
                <a:pos x="50" y="476"/>
              </a:cxn>
              <a:cxn ang="0">
                <a:pos x="46" y="469"/>
              </a:cxn>
              <a:cxn ang="0">
                <a:pos x="39" y="465"/>
              </a:cxn>
              <a:cxn ang="0">
                <a:pos x="33" y="458"/>
              </a:cxn>
              <a:cxn ang="0">
                <a:pos x="31" y="460"/>
              </a:cxn>
              <a:cxn ang="0">
                <a:pos x="30" y="460"/>
              </a:cxn>
              <a:cxn ang="0">
                <a:pos x="27" y="460"/>
              </a:cxn>
              <a:cxn ang="0">
                <a:pos x="25" y="460"/>
              </a:cxn>
              <a:cxn ang="0">
                <a:pos x="23" y="455"/>
              </a:cxn>
              <a:cxn ang="0">
                <a:pos x="23" y="449"/>
              </a:cxn>
              <a:cxn ang="0">
                <a:pos x="23" y="444"/>
              </a:cxn>
              <a:cxn ang="0">
                <a:pos x="23" y="439"/>
              </a:cxn>
              <a:cxn ang="0">
                <a:pos x="28" y="435"/>
              </a:cxn>
              <a:cxn ang="0">
                <a:pos x="33" y="433"/>
              </a:cxn>
              <a:cxn ang="0">
                <a:pos x="38" y="429"/>
              </a:cxn>
              <a:cxn ang="0">
                <a:pos x="43" y="426"/>
              </a:cxn>
              <a:cxn ang="0">
                <a:pos x="49" y="424"/>
              </a:cxn>
              <a:cxn ang="0">
                <a:pos x="57" y="421"/>
              </a:cxn>
              <a:cxn ang="0">
                <a:pos x="63" y="419"/>
              </a:cxn>
              <a:cxn ang="0">
                <a:pos x="69" y="417"/>
              </a:cxn>
              <a:cxn ang="0">
                <a:pos x="69" y="398"/>
              </a:cxn>
              <a:cxn ang="0">
                <a:pos x="25" y="417"/>
              </a:cxn>
              <a:cxn ang="0">
                <a:pos x="36" y="80"/>
              </a:cxn>
              <a:cxn ang="0">
                <a:pos x="69" y="89"/>
              </a:cxn>
            </a:cxnLst>
            <a:rect l="0" t="0" r="r" b="b"/>
            <a:pathLst>
              <a:path w="69" h="602">
                <a:moveTo>
                  <a:pt x="69" y="89"/>
                </a:moveTo>
                <a:lnTo>
                  <a:pt x="69" y="11"/>
                </a:lnTo>
                <a:lnTo>
                  <a:pt x="60" y="9"/>
                </a:lnTo>
                <a:lnTo>
                  <a:pt x="52" y="8"/>
                </a:lnTo>
                <a:lnTo>
                  <a:pt x="43" y="7"/>
                </a:lnTo>
                <a:lnTo>
                  <a:pt x="34" y="4"/>
                </a:lnTo>
                <a:lnTo>
                  <a:pt x="26" y="3"/>
                </a:lnTo>
                <a:lnTo>
                  <a:pt x="17" y="2"/>
                </a:lnTo>
                <a:lnTo>
                  <a:pt x="9" y="1"/>
                </a:lnTo>
                <a:lnTo>
                  <a:pt x="0" y="0"/>
                </a:lnTo>
                <a:lnTo>
                  <a:pt x="0" y="536"/>
                </a:lnTo>
                <a:lnTo>
                  <a:pt x="22" y="532"/>
                </a:lnTo>
                <a:lnTo>
                  <a:pt x="22" y="495"/>
                </a:lnTo>
                <a:lnTo>
                  <a:pt x="39" y="514"/>
                </a:lnTo>
                <a:lnTo>
                  <a:pt x="32" y="546"/>
                </a:lnTo>
                <a:lnTo>
                  <a:pt x="12" y="572"/>
                </a:lnTo>
                <a:lnTo>
                  <a:pt x="0" y="572"/>
                </a:lnTo>
                <a:lnTo>
                  <a:pt x="0" y="602"/>
                </a:lnTo>
                <a:lnTo>
                  <a:pt x="5" y="601"/>
                </a:lnTo>
                <a:lnTo>
                  <a:pt x="10" y="600"/>
                </a:lnTo>
                <a:lnTo>
                  <a:pt x="15" y="599"/>
                </a:lnTo>
                <a:lnTo>
                  <a:pt x="20" y="596"/>
                </a:lnTo>
                <a:lnTo>
                  <a:pt x="25" y="594"/>
                </a:lnTo>
                <a:lnTo>
                  <a:pt x="31" y="590"/>
                </a:lnTo>
                <a:lnTo>
                  <a:pt x="36" y="585"/>
                </a:lnTo>
                <a:lnTo>
                  <a:pt x="42" y="580"/>
                </a:lnTo>
                <a:lnTo>
                  <a:pt x="58" y="553"/>
                </a:lnTo>
                <a:lnTo>
                  <a:pt x="66" y="532"/>
                </a:lnTo>
                <a:lnTo>
                  <a:pt x="66" y="510"/>
                </a:lnTo>
                <a:lnTo>
                  <a:pt x="57" y="482"/>
                </a:lnTo>
                <a:lnTo>
                  <a:pt x="50" y="476"/>
                </a:lnTo>
                <a:lnTo>
                  <a:pt x="46" y="469"/>
                </a:lnTo>
                <a:lnTo>
                  <a:pt x="39" y="465"/>
                </a:lnTo>
                <a:lnTo>
                  <a:pt x="33" y="458"/>
                </a:lnTo>
                <a:lnTo>
                  <a:pt x="31" y="460"/>
                </a:lnTo>
                <a:lnTo>
                  <a:pt x="30" y="460"/>
                </a:lnTo>
                <a:lnTo>
                  <a:pt x="27" y="460"/>
                </a:lnTo>
                <a:lnTo>
                  <a:pt x="25" y="460"/>
                </a:lnTo>
                <a:lnTo>
                  <a:pt x="23" y="455"/>
                </a:lnTo>
                <a:lnTo>
                  <a:pt x="23" y="449"/>
                </a:lnTo>
                <a:lnTo>
                  <a:pt x="23" y="444"/>
                </a:lnTo>
                <a:lnTo>
                  <a:pt x="23" y="439"/>
                </a:lnTo>
                <a:lnTo>
                  <a:pt x="28" y="435"/>
                </a:lnTo>
                <a:lnTo>
                  <a:pt x="33" y="433"/>
                </a:lnTo>
                <a:lnTo>
                  <a:pt x="38" y="429"/>
                </a:lnTo>
                <a:lnTo>
                  <a:pt x="43" y="426"/>
                </a:lnTo>
                <a:lnTo>
                  <a:pt x="49" y="424"/>
                </a:lnTo>
                <a:lnTo>
                  <a:pt x="57" y="421"/>
                </a:lnTo>
                <a:lnTo>
                  <a:pt x="63" y="419"/>
                </a:lnTo>
                <a:lnTo>
                  <a:pt x="69" y="417"/>
                </a:lnTo>
                <a:lnTo>
                  <a:pt x="69" y="398"/>
                </a:lnTo>
                <a:lnTo>
                  <a:pt x="25" y="417"/>
                </a:lnTo>
                <a:lnTo>
                  <a:pt x="36" y="80"/>
                </a:lnTo>
                <a:lnTo>
                  <a:pt x="69" y="8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4" name="Freeform 2080"/>
          <p:cNvSpPr>
            <a:spLocks/>
          </p:cNvSpPr>
          <p:nvPr/>
        </p:nvSpPr>
        <p:spPr bwMode="auto">
          <a:xfrm>
            <a:off x="5365750" y="3687763"/>
            <a:ext cx="628650" cy="1511300"/>
          </a:xfrm>
          <a:custGeom>
            <a:avLst/>
            <a:gdLst/>
            <a:ahLst/>
            <a:cxnLst>
              <a:cxn ang="0">
                <a:pos x="390" y="348"/>
              </a:cxn>
              <a:cxn ang="0">
                <a:pos x="370" y="345"/>
              </a:cxn>
              <a:cxn ang="0">
                <a:pos x="352" y="342"/>
              </a:cxn>
              <a:cxn ang="0">
                <a:pos x="344" y="281"/>
              </a:cxn>
              <a:cxn ang="0">
                <a:pos x="348" y="217"/>
              </a:cxn>
              <a:cxn ang="0">
                <a:pos x="342" y="215"/>
              </a:cxn>
              <a:cxn ang="0">
                <a:pos x="306" y="282"/>
              </a:cxn>
              <a:cxn ang="0">
                <a:pos x="317" y="318"/>
              </a:cxn>
              <a:cxn ang="0">
                <a:pos x="320" y="343"/>
              </a:cxn>
              <a:cxn ang="0">
                <a:pos x="299" y="343"/>
              </a:cxn>
              <a:cxn ang="0">
                <a:pos x="299" y="243"/>
              </a:cxn>
              <a:cxn ang="0">
                <a:pos x="269" y="227"/>
              </a:cxn>
              <a:cxn ang="0">
                <a:pos x="227" y="214"/>
              </a:cxn>
              <a:cxn ang="0">
                <a:pos x="186" y="202"/>
              </a:cxn>
              <a:cxn ang="0">
                <a:pos x="125" y="137"/>
              </a:cxn>
              <a:cxn ang="0">
                <a:pos x="86" y="57"/>
              </a:cxn>
              <a:cxn ang="0">
                <a:pos x="65" y="0"/>
              </a:cxn>
              <a:cxn ang="0">
                <a:pos x="59" y="0"/>
              </a:cxn>
              <a:cxn ang="0">
                <a:pos x="69" y="48"/>
              </a:cxn>
              <a:cxn ang="0">
                <a:pos x="49" y="51"/>
              </a:cxn>
              <a:cxn ang="0">
                <a:pos x="30" y="40"/>
              </a:cxn>
              <a:cxn ang="0">
                <a:pos x="5" y="3"/>
              </a:cxn>
              <a:cxn ang="0">
                <a:pos x="1" y="3"/>
              </a:cxn>
              <a:cxn ang="0">
                <a:pos x="10" y="26"/>
              </a:cxn>
              <a:cxn ang="0">
                <a:pos x="30" y="57"/>
              </a:cxn>
              <a:cxn ang="0">
                <a:pos x="46" y="72"/>
              </a:cxn>
              <a:cxn ang="0">
                <a:pos x="69" y="75"/>
              </a:cxn>
              <a:cxn ang="0">
                <a:pos x="101" y="121"/>
              </a:cxn>
              <a:cxn ang="0">
                <a:pos x="140" y="179"/>
              </a:cxn>
              <a:cxn ang="0">
                <a:pos x="198" y="220"/>
              </a:cxn>
              <a:cxn ang="0">
                <a:pos x="235" y="228"/>
              </a:cxn>
              <a:cxn ang="0">
                <a:pos x="272" y="236"/>
              </a:cxn>
              <a:cxn ang="0">
                <a:pos x="295" y="265"/>
              </a:cxn>
              <a:cxn ang="0">
                <a:pos x="280" y="326"/>
              </a:cxn>
              <a:cxn ang="0">
                <a:pos x="277" y="384"/>
              </a:cxn>
              <a:cxn ang="0">
                <a:pos x="310" y="402"/>
              </a:cxn>
              <a:cxn ang="0">
                <a:pos x="347" y="407"/>
              </a:cxn>
              <a:cxn ang="0">
                <a:pos x="384" y="412"/>
              </a:cxn>
              <a:cxn ang="0">
                <a:pos x="386" y="529"/>
              </a:cxn>
              <a:cxn ang="0">
                <a:pos x="386" y="674"/>
              </a:cxn>
              <a:cxn ang="0">
                <a:pos x="390" y="800"/>
              </a:cxn>
              <a:cxn ang="0">
                <a:pos x="364" y="810"/>
              </a:cxn>
              <a:cxn ang="0">
                <a:pos x="327" y="859"/>
              </a:cxn>
              <a:cxn ang="0">
                <a:pos x="336" y="919"/>
              </a:cxn>
              <a:cxn ang="0">
                <a:pos x="355" y="939"/>
              </a:cxn>
              <a:cxn ang="0">
                <a:pos x="379" y="951"/>
              </a:cxn>
              <a:cxn ang="0">
                <a:pos x="396" y="922"/>
              </a:cxn>
              <a:cxn ang="0">
                <a:pos x="355" y="871"/>
              </a:cxn>
              <a:cxn ang="0">
                <a:pos x="387" y="869"/>
              </a:cxn>
            </a:cxnLst>
            <a:rect l="0" t="0" r="r" b="b"/>
            <a:pathLst>
              <a:path w="396" h="952">
                <a:moveTo>
                  <a:pt x="396" y="886"/>
                </a:moveTo>
                <a:lnTo>
                  <a:pt x="396" y="350"/>
                </a:lnTo>
                <a:lnTo>
                  <a:pt x="390" y="348"/>
                </a:lnTo>
                <a:lnTo>
                  <a:pt x="384" y="347"/>
                </a:lnTo>
                <a:lnTo>
                  <a:pt x="376" y="346"/>
                </a:lnTo>
                <a:lnTo>
                  <a:pt x="370" y="345"/>
                </a:lnTo>
                <a:lnTo>
                  <a:pt x="364" y="345"/>
                </a:lnTo>
                <a:lnTo>
                  <a:pt x="358" y="343"/>
                </a:lnTo>
                <a:lnTo>
                  <a:pt x="352" y="342"/>
                </a:lnTo>
                <a:lnTo>
                  <a:pt x="346" y="342"/>
                </a:lnTo>
                <a:lnTo>
                  <a:pt x="343" y="313"/>
                </a:lnTo>
                <a:lnTo>
                  <a:pt x="344" y="281"/>
                </a:lnTo>
                <a:lnTo>
                  <a:pt x="348" y="247"/>
                </a:lnTo>
                <a:lnTo>
                  <a:pt x="349" y="217"/>
                </a:lnTo>
                <a:lnTo>
                  <a:pt x="348" y="217"/>
                </a:lnTo>
                <a:lnTo>
                  <a:pt x="346" y="215"/>
                </a:lnTo>
                <a:lnTo>
                  <a:pt x="344" y="215"/>
                </a:lnTo>
                <a:lnTo>
                  <a:pt x="342" y="215"/>
                </a:lnTo>
                <a:lnTo>
                  <a:pt x="322" y="244"/>
                </a:lnTo>
                <a:lnTo>
                  <a:pt x="311" y="265"/>
                </a:lnTo>
                <a:lnTo>
                  <a:pt x="306" y="282"/>
                </a:lnTo>
                <a:lnTo>
                  <a:pt x="307" y="295"/>
                </a:lnTo>
                <a:lnTo>
                  <a:pt x="312" y="306"/>
                </a:lnTo>
                <a:lnTo>
                  <a:pt x="317" y="318"/>
                </a:lnTo>
                <a:lnTo>
                  <a:pt x="322" y="330"/>
                </a:lnTo>
                <a:lnTo>
                  <a:pt x="326" y="343"/>
                </a:lnTo>
                <a:lnTo>
                  <a:pt x="320" y="343"/>
                </a:lnTo>
                <a:lnTo>
                  <a:pt x="312" y="343"/>
                </a:lnTo>
                <a:lnTo>
                  <a:pt x="305" y="343"/>
                </a:lnTo>
                <a:lnTo>
                  <a:pt x="299" y="343"/>
                </a:lnTo>
                <a:lnTo>
                  <a:pt x="299" y="286"/>
                </a:lnTo>
                <a:lnTo>
                  <a:pt x="299" y="255"/>
                </a:lnTo>
                <a:lnTo>
                  <a:pt x="299" y="243"/>
                </a:lnTo>
                <a:lnTo>
                  <a:pt x="298" y="238"/>
                </a:lnTo>
                <a:lnTo>
                  <a:pt x="283" y="231"/>
                </a:lnTo>
                <a:lnTo>
                  <a:pt x="269" y="227"/>
                </a:lnTo>
                <a:lnTo>
                  <a:pt x="256" y="222"/>
                </a:lnTo>
                <a:lnTo>
                  <a:pt x="242" y="218"/>
                </a:lnTo>
                <a:lnTo>
                  <a:pt x="227" y="214"/>
                </a:lnTo>
                <a:lnTo>
                  <a:pt x="214" y="211"/>
                </a:lnTo>
                <a:lnTo>
                  <a:pt x="200" y="207"/>
                </a:lnTo>
                <a:lnTo>
                  <a:pt x="186" y="202"/>
                </a:lnTo>
                <a:lnTo>
                  <a:pt x="162" y="182"/>
                </a:lnTo>
                <a:lnTo>
                  <a:pt x="142" y="160"/>
                </a:lnTo>
                <a:lnTo>
                  <a:pt x="125" y="137"/>
                </a:lnTo>
                <a:lnTo>
                  <a:pt x="110" y="111"/>
                </a:lnTo>
                <a:lnTo>
                  <a:pt x="98" y="85"/>
                </a:lnTo>
                <a:lnTo>
                  <a:pt x="86" y="57"/>
                </a:lnTo>
                <a:lnTo>
                  <a:pt x="76" y="28"/>
                </a:lnTo>
                <a:lnTo>
                  <a:pt x="66" y="0"/>
                </a:lnTo>
                <a:lnTo>
                  <a:pt x="65" y="0"/>
                </a:lnTo>
                <a:lnTo>
                  <a:pt x="62" y="0"/>
                </a:lnTo>
                <a:lnTo>
                  <a:pt x="61" y="0"/>
                </a:lnTo>
                <a:lnTo>
                  <a:pt x="59" y="0"/>
                </a:lnTo>
                <a:lnTo>
                  <a:pt x="61" y="16"/>
                </a:lnTo>
                <a:lnTo>
                  <a:pt x="65" y="32"/>
                </a:lnTo>
                <a:lnTo>
                  <a:pt x="69" y="48"/>
                </a:lnTo>
                <a:lnTo>
                  <a:pt x="70" y="63"/>
                </a:lnTo>
                <a:lnTo>
                  <a:pt x="59" y="56"/>
                </a:lnTo>
                <a:lnTo>
                  <a:pt x="49" y="51"/>
                </a:lnTo>
                <a:lnTo>
                  <a:pt x="43" y="47"/>
                </a:lnTo>
                <a:lnTo>
                  <a:pt x="37" y="44"/>
                </a:lnTo>
                <a:lnTo>
                  <a:pt x="30" y="40"/>
                </a:lnTo>
                <a:lnTo>
                  <a:pt x="24" y="32"/>
                </a:lnTo>
                <a:lnTo>
                  <a:pt x="16" y="20"/>
                </a:lnTo>
                <a:lnTo>
                  <a:pt x="5" y="3"/>
                </a:lnTo>
                <a:lnTo>
                  <a:pt x="3" y="3"/>
                </a:lnTo>
                <a:lnTo>
                  <a:pt x="2" y="3"/>
                </a:lnTo>
                <a:lnTo>
                  <a:pt x="1" y="3"/>
                </a:lnTo>
                <a:lnTo>
                  <a:pt x="0" y="3"/>
                </a:lnTo>
                <a:lnTo>
                  <a:pt x="5" y="15"/>
                </a:lnTo>
                <a:lnTo>
                  <a:pt x="10" y="26"/>
                </a:lnTo>
                <a:lnTo>
                  <a:pt x="16" y="37"/>
                </a:lnTo>
                <a:lnTo>
                  <a:pt x="23" y="49"/>
                </a:lnTo>
                <a:lnTo>
                  <a:pt x="30" y="57"/>
                </a:lnTo>
                <a:lnTo>
                  <a:pt x="35" y="63"/>
                </a:lnTo>
                <a:lnTo>
                  <a:pt x="42" y="68"/>
                </a:lnTo>
                <a:lnTo>
                  <a:pt x="46" y="72"/>
                </a:lnTo>
                <a:lnTo>
                  <a:pt x="53" y="73"/>
                </a:lnTo>
                <a:lnTo>
                  <a:pt x="60" y="74"/>
                </a:lnTo>
                <a:lnTo>
                  <a:pt x="69" y="75"/>
                </a:lnTo>
                <a:lnTo>
                  <a:pt x="80" y="75"/>
                </a:lnTo>
                <a:lnTo>
                  <a:pt x="90" y="99"/>
                </a:lnTo>
                <a:lnTo>
                  <a:pt x="101" y="121"/>
                </a:lnTo>
                <a:lnTo>
                  <a:pt x="113" y="140"/>
                </a:lnTo>
                <a:lnTo>
                  <a:pt x="125" y="160"/>
                </a:lnTo>
                <a:lnTo>
                  <a:pt x="140" y="179"/>
                </a:lnTo>
                <a:lnTo>
                  <a:pt x="157" y="195"/>
                </a:lnTo>
                <a:lnTo>
                  <a:pt x="176" y="208"/>
                </a:lnTo>
                <a:lnTo>
                  <a:pt x="198" y="220"/>
                </a:lnTo>
                <a:lnTo>
                  <a:pt x="210" y="224"/>
                </a:lnTo>
                <a:lnTo>
                  <a:pt x="222" y="227"/>
                </a:lnTo>
                <a:lnTo>
                  <a:pt x="235" y="228"/>
                </a:lnTo>
                <a:lnTo>
                  <a:pt x="247" y="230"/>
                </a:lnTo>
                <a:lnTo>
                  <a:pt x="259" y="233"/>
                </a:lnTo>
                <a:lnTo>
                  <a:pt x="272" y="236"/>
                </a:lnTo>
                <a:lnTo>
                  <a:pt x="284" y="240"/>
                </a:lnTo>
                <a:lnTo>
                  <a:pt x="296" y="246"/>
                </a:lnTo>
                <a:lnTo>
                  <a:pt x="295" y="265"/>
                </a:lnTo>
                <a:lnTo>
                  <a:pt x="290" y="284"/>
                </a:lnTo>
                <a:lnTo>
                  <a:pt x="285" y="305"/>
                </a:lnTo>
                <a:lnTo>
                  <a:pt x="280" y="326"/>
                </a:lnTo>
                <a:lnTo>
                  <a:pt x="275" y="347"/>
                </a:lnTo>
                <a:lnTo>
                  <a:pt x="274" y="367"/>
                </a:lnTo>
                <a:lnTo>
                  <a:pt x="277" y="384"/>
                </a:lnTo>
                <a:lnTo>
                  <a:pt x="285" y="399"/>
                </a:lnTo>
                <a:lnTo>
                  <a:pt x="298" y="400"/>
                </a:lnTo>
                <a:lnTo>
                  <a:pt x="310" y="402"/>
                </a:lnTo>
                <a:lnTo>
                  <a:pt x="322" y="404"/>
                </a:lnTo>
                <a:lnTo>
                  <a:pt x="334" y="406"/>
                </a:lnTo>
                <a:lnTo>
                  <a:pt x="347" y="407"/>
                </a:lnTo>
                <a:lnTo>
                  <a:pt x="358" y="410"/>
                </a:lnTo>
                <a:lnTo>
                  <a:pt x="371" y="411"/>
                </a:lnTo>
                <a:lnTo>
                  <a:pt x="384" y="412"/>
                </a:lnTo>
                <a:lnTo>
                  <a:pt x="385" y="473"/>
                </a:lnTo>
                <a:lnTo>
                  <a:pt x="385" y="511"/>
                </a:lnTo>
                <a:lnTo>
                  <a:pt x="386" y="529"/>
                </a:lnTo>
                <a:lnTo>
                  <a:pt x="386" y="548"/>
                </a:lnTo>
                <a:lnTo>
                  <a:pt x="385" y="589"/>
                </a:lnTo>
                <a:lnTo>
                  <a:pt x="386" y="674"/>
                </a:lnTo>
                <a:lnTo>
                  <a:pt x="386" y="725"/>
                </a:lnTo>
                <a:lnTo>
                  <a:pt x="387" y="760"/>
                </a:lnTo>
                <a:lnTo>
                  <a:pt x="390" y="800"/>
                </a:lnTo>
                <a:lnTo>
                  <a:pt x="381" y="803"/>
                </a:lnTo>
                <a:lnTo>
                  <a:pt x="373" y="807"/>
                </a:lnTo>
                <a:lnTo>
                  <a:pt x="364" y="810"/>
                </a:lnTo>
                <a:lnTo>
                  <a:pt x="358" y="813"/>
                </a:lnTo>
                <a:lnTo>
                  <a:pt x="337" y="837"/>
                </a:lnTo>
                <a:lnTo>
                  <a:pt x="327" y="859"/>
                </a:lnTo>
                <a:lnTo>
                  <a:pt x="323" y="872"/>
                </a:lnTo>
                <a:lnTo>
                  <a:pt x="326" y="887"/>
                </a:lnTo>
                <a:lnTo>
                  <a:pt x="336" y="919"/>
                </a:lnTo>
                <a:lnTo>
                  <a:pt x="342" y="926"/>
                </a:lnTo>
                <a:lnTo>
                  <a:pt x="348" y="933"/>
                </a:lnTo>
                <a:lnTo>
                  <a:pt x="355" y="939"/>
                </a:lnTo>
                <a:lnTo>
                  <a:pt x="363" y="944"/>
                </a:lnTo>
                <a:lnTo>
                  <a:pt x="370" y="949"/>
                </a:lnTo>
                <a:lnTo>
                  <a:pt x="379" y="951"/>
                </a:lnTo>
                <a:lnTo>
                  <a:pt x="387" y="952"/>
                </a:lnTo>
                <a:lnTo>
                  <a:pt x="396" y="952"/>
                </a:lnTo>
                <a:lnTo>
                  <a:pt x="396" y="922"/>
                </a:lnTo>
                <a:lnTo>
                  <a:pt x="379" y="922"/>
                </a:lnTo>
                <a:lnTo>
                  <a:pt x="355" y="894"/>
                </a:lnTo>
                <a:lnTo>
                  <a:pt x="355" y="871"/>
                </a:lnTo>
                <a:lnTo>
                  <a:pt x="366" y="849"/>
                </a:lnTo>
                <a:lnTo>
                  <a:pt x="387" y="839"/>
                </a:lnTo>
                <a:lnTo>
                  <a:pt x="387" y="869"/>
                </a:lnTo>
                <a:lnTo>
                  <a:pt x="390" y="887"/>
                </a:lnTo>
                <a:lnTo>
                  <a:pt x="396" y="88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5" name="Freeform 2081"/>
          <p:cNvSpPr>
            <a:spLocks/>
          </p:cNvSpPr>
          <p:nvPr/>
        </p:nvSpPr>
        <p:spPr bwMode="auto">
          <a:xfrm>
            <a:off x="4792663" y="3170238"/>
            <a:ext cx="933450" cy="1992312"/>
          </a:xfrm>
          <a:custGeom>
            <a:avLst/>
            <a:gdLst/>
            <a:ahLst/>
            <a:cxnLst>
              <a:cxn ang="0">
                <a:pos x="251" y="1138"/>
              </a:cxn>
              <a:cxn ang="0">
                <a:pos x="308" y="1019"/>
              </a:cxn>
              <a:cxn ang="0">
                <a:pos x="267" y="890"/>
              </a:cxn>
              <a:cxn ang="0">
                <a:pos x="227" y="929"/>
              </a:cxn>
              <a:cxn ang="0">
                <a:pos x="111" y="1059"/>
              </a:cxn>
              <a:cxn ang="0">
                <a:pos x="68" y="1189"/>
              </a:cxn>
              <a:cxn ang="0">
                <a:pos x="36" y="1192"/>
              </a:cxn>
              <a:cxn ang="0">
                <a:pos x="25" y="1102"/>
              </a:cxn>
              <a:cxn ang="0">
                <a:pos x="140" y="952"/>
              </a:cxn>
              <a:cxn ang="0">
                <a:pos x="139" y="874"/>
              </a:cxn>
              <a:cxn ang="0">
                <a:pos x="107" y="787"/>
              </a:cxn>
              <a:cxn ang="0">
                <a:pos x="80" y="663"/>
              </a:cxn>
              <a:cxn ang="0">
                <a:pos x="135" y="448"/>
              </a:cxn>
              <a:cxn ang="0">
                <a:pos x="220" y="321"/>
              </a:cxn>
              <a:cxn ang="0">
                <a:pos x="311" y="243"/>
              </a:cxn>
              <a:cxn ang="0">
                <a:pos x="426" y="139"/>
              </a:cxn>
              <a:cxn ang="0">
                <a:pos x="431" y="72"/>
              </a:cxn>
              <a:cxn ang="0">
                <a:pos x="502" y="1"/>
              </a:cxn>
              <a:cxn ang="0">
                <a:pos x="571" y="54"/>
              </a:cxn>
              <a:cxn ang="0">
                <a:pos x="560" y="123"/>
              </a:cxn>
              <a:cxn ang="0">
                <a:pos x="526" y="154"/>
              </a:cxn>
              <a:cxn ang="0">
                <a:pos x="537" y="186"/>
              </a:cxn>
              <a:cxn ang="0">
                <a:pos x="565" y="197"/>
              </a:cxn>
              <a:cxn ang="0">
                <a:pos x="527" y="196"/>
              </a:cxn>
              <a:cxn ang="0">
                <a:pos x="481" y="227"/>
              </a:cxn>
              <a:cxn ang="0">
                <a:pos x="483" y="209"/>
              </a:cxn>
              <a:cxn ang="0">
                <a:pos x="495" y="169"/>
              </a:cxn>
              <a:cxn ang="0">
                <a:pos x="517" y="153"/>
              </a:cxn>
              <a:cxn ang="0">
                <a:pos x="502" y="121"/>
              </a:cxn>
              <a:cxn ang="0">
                <a:pos x="535" y="120"/>
              </a:cxn>
              <a:cxn ang="0">
                <a:pos x="579" y="113"/>
              </a:cxn>
              <a:cxn ang="0">
                <a:pos x="567" y="60"/>
              </a:cxn>
              <a:cxn ang="0">
                <a:pos x="516" y="67"/>
              </a:cxn>
              <a:cxn ang="0">
                <a:pos x="547" y="49"/>
              </a:cxn>
              <a:cxn ang="0">
                <a:pos x="492" y="56"/>
              </a:cxn>
              <a:cxn ang="0">
                <a:pos x="521" y="38"/>
              </a:cxn>
              <a:cxn ang="0">
                <a:pos x="483" y="16"/>
              </a:cxn>
              <a:cxn ang="0">
                <a:pos x="453" y="102"/>
              </a:cxn>
              <a:cxn ang="0">
                <a:pos x="460" y="123"/>
              </a:cxn>
              <a:cxn ang="0">
                <a:pos x="458" y="137"/>
              </a:cxn>
              <a:cxn ang="0">
                <a:pos x="446" y="133"/>
              </a:cxn>
              <a:cxn ang="0">
                <a:pos x="406" y="182"/>
              </a:cxn>
              <a:cxn ang="0">
                <a:pos x="263" y="288"/>
              </a:cxn>
              <a:cxn ang="0">
                <a:pos x="105" y="604"/>
              </a:cxn>
              <a:cxn ang="0">
                <a:pos x="118" y="837"/>
              </a:cxn>
              <a:cxn ang="0">
                <a:pos x="223" y="856"/>
              </a:cxn>
              <a:cxn ang="0">
                <a:pos x="343" y="858"/>
              </a:cxn>
              <a:cxn ang="0">
                <a:pos x="343" y="605"/>
              </a:cxn>
              <a:cxn ang="0">
                <a:pos x="411" y="447"/>
              </a:cxn>
              <a:cxn ang="0">
                <a:pos x="420" y="470"/>
              </a:cxn>
              <a:cxn ang="0">
                <a:pos x="393" y="819"/>
              </a:cxn>
              <a:cxn ang="0">
                <a:pos x="362" y="1000"/>
              </a:cxn>
              <a:cxn ang="0">
                <a:pos x="260" y="1179"/>
              </a:cxn>
              <a:cxn ang="0">
                <a:pos x="272" y="1195"/>
              </a:cxn>
              <a:cxn ang="0">
                <a:pos x="329" y="1236"/>
              </a:cxn>
              <a:cxn ang="0">
                <a:pos x="228" y="1216"/>
              </a:cxn>
            </a:cxnLst>
            <a:rect l="0" t="0" r="r" b="b"/>
            <a:pathLst>
              <a:path w="588" h="1255">
                <a:moveTo>
                  <a:pt x="231" y="1206"/>
                </a:moveTo>
                <a:lnTo>
                  <a:pt x="230" y="1200"/>
                </a:lnTo>
                <a:lnTo>
                  <a:pt x="230" y="1196"/>
                </a:lnTo>
                <a:lnTo>
                  <a:pt x="230" y="1190"/>
                </a:lnTo>
                <a:lnTo>
                  <a:pt x="231" y="1182"/>
                </a:lnTo>
                <a:lnTo>
                  <a:pt x="238" y="1168"/>
                </a:lnTo>
                <a:lnTo>
                  <a:pt x="245" y="1153"/>
                </a:lnTo>
                <a:lnTo>
                  <a:pt x="251" y="1138"/>
                </a:lnTo>
                <a:lnTo>
                  <a:pt x="257" y="1123"/>
                </a:lnTo>
                <a:lnTo>
                  <a:pt x="263" y="1109"/>
                </a:lnTo>
                <a:lnTo>
                  <a:pt x="271" y="1094"/>
                </a:lnTo>
                <a:lnTo>
                  <a:pt x="277" y="1079"/>
                </a:lnTo>
                <a:lnTo>
                  <a:pt x="284" y="1064"/>
                </a:lnTo>
                <a:lnTo>
                  <a:pt x="293" y="1050"/>
                </a:lnTo>
                <a:lnTo>
                  <a:pt x="300" y="1035"/>
                </a:lnTo>
                <a:lnTo>
                  <a:pt x="308" y="1019"/>
                </a:lnTo>
                <a:lnTo>
                  <a:pt x="313" y="1003"/>
                </a:lnTo>
                <a:lnTo>
                  <a:pt x="304" y="997"/>
                </a:lnTo>
                <a:lnTo>
                  <a:pt x="295" y="986"/>
                </a:lnTo>
                <a:lnTo>
                  <a:pt x="288" y="968"/>
                </a:lnTo>
                <a:lnTo>
                  <a:pt x="282" y="949"/>
                </a:lnTo>
                <a:lnTo>
                  <a:pt x="276" y="928"/>
                </a:lnTo>
                <a:lnTo>
                  <a:pt x="271" y="908"/>
                </a:lnTo>
                <a:lnTo>
                  <a:pt x="267" y="890"/>
                </a:lnTo>
                <a:lnTo>
                  <a:pt x="265" y="876"/>
                </a:lnTo>
                <a:lnTo>
                  <a:pt x="260" y="876"/>
                </a:lnTo>
                <a:lnTo>
                  <a:pt x="256" y="876"/>
                </a:lnTo>
                <a:lnTo>
                  <a:pt x="251" y="876"/>
                </a:lnTo>
                <a:lnTo>
                  <a:pt x="246" y="876"/>
                </a:lnTo>
                <a:lnTo>
                  <a:pt x="244" y="892"/>
                </a:lnTo>
                <a:lnTo>
                  <a:pt x="238" y="909"/>
                </a:lnTo>
                <a:lnTo>
                  <a:pt x="227" y="929"/>
                </a:lnTo>
                <a:lnTo>
                  <a:pt x="215" y="950"/>
                </a:lnTo>
                <a:lnTo>
                  <a:pt x="202" y="971"/>
                </a:lnTo>
                <a:lnTo>
                  <a:pt x="188" y="990"/>
                </a:lnTo>
                <a:lnTo>
                  <a:pt x="176" y="1008"/>
                </a:lnTo>
                <a:lnTo>
                  <a:pt x="165" y="1022"/>
                </a:lnTo>
                <a:lnTo>
                  <a:pt x="147" y="1035"/>
                </a:lnTo>
                <a:lnTo>
                  <a:pt x="128" y="1047"/>
                </a:lnTo>
                <a:lnTo>
                  <a:pt x="111" y="1059"/>
                </a:lnTo>
                <a:lnTo>
                  <a:pt x="94" y="1072"/>
                </a:lnTo>
                <a:lnTo>
                  <a:pt x="79" y="1085"/>
                </a:lnTo>
                <a:lnTo>
                  <a:pt x="65" y="1101"/>
                </a:lnTo>
                <a:lnTo>
                  <a:pt x="54" y="1120"/>
                </a:lnTo>
                <a:lnTo>
                  <a:pt x="44" y="1141"/>
                </a:lnTo>
                <a:lnTo>
                  <a:pt x="48" y="1154"/>
                </a:lnTo>
                <a:lnTo>
                  <a:pt x="57" y="1171"/>
                </a:lnTo>
                <a:lnTo>
                  <a:pt x="68" y="1189"/>
                </a:lnTo>
                <a:lnTo>
                  <a:pt x="76" y="1200"/>
                </a:lnTo>
                <a:lnTo>
                  <a:pt x="73" y="1203"/>
                </a:lnTo>
                <a:lnTo>
                  <a:pt x="68" y="1203"/>
                </a:lnTo>
                <a:lnTo>
                  <a:pt x="62" y="1203"/>
                </a:lnTo>
                <a:lnTo>
                  <a:pt x="54" y="1201"/>
                </a:lnTo>
                <a:lnTo>
                  <a:pt x="48" y="1197"/>
                </a:lnTo>
                <a:lnTo>
                  <a:pt x="41" y="1195"/>
                </a:lnTo>
                <a:lnTo>
                  <a:pt x="36" y="1192"/>
                </a:lnTo>
                <a:lnTo>
                  <a:pt x="32" y="1190"/>
                </a:lnTo>
                <a:lnTo>
                  <a:pt x="23" y="1184"/>
                </a:lnTo>
                <a:lnTo>
                  <a:pt x="16" y="1176"/>
                </a:lnTo>
                <a:lnTo>
                  <a:pt x="9" y="1170"/>
                </a:lnTo>
                <a:lnTo>
                  <a:pt x="1" y="1164"/>
                </a:lnTo>
                <a:lnTo>
                  <a:pt x="0" y="1148"/>
                </a:lnTo>
                <a:lnTo>
                  <a:pt x="9" y="1127"/>
                </a:lnTo>
                <a:lnTo>
                  <a:pt x="25" y="1102"/>
                </a:lnTo>
                <a:lnTo>
                  <a:pt x="46" y="1077"/>
                </a:lnTo>
                <a:lnTo>
                  <a:pt x="69" y="1052"/>
                </a:lnTo>
                <a:lnTo>
                  <a:pt x="91" y="1030"/>
                </a:lnTo>
                <a:lnTo>
                  <a:pt x="110" y="1013"/>
                </a:lnTo>
                <a:lnTo>
                  <a:pt x="123" y="1000"/>
                </a:lnTo>
                <a:lnTo>
                  <a:pt x="128" y="984"/>
                </a:lnTo>
                <a:lnTo>
                  <a:pt x="133" y="968"/>
                </a:lnTo>
                <a:lnTo>
                  <a:pt x="140" y="952"/>
                </a:lnTo>
                <a:lnTo>
                  <a:pt x="147" y="936"/>
                </a:lnTo>
                <a:lnTo>
                  <a:pt x="153" y="920"/>
                </a:lnTo>
                <a:lnTo>
                  <a:pt x="159" y="904"/>
                </a:lnTo>
                <a:lnTo>
                  <a:pt x="164" y="890"/>
                </a:lnTo>
                <a:lnTo>
                  <a:pt x="166" y="875"/>
                </a:lnTo>
                <a:lnTo>
                  <a:pt x="161" y="875"/>
                </a:lnTo>
                <a:lnTo>
                  <a:pt x="151" y="875"/>
                </a:lnTo>
                <a:lnTo>
                  <a:pt x="139" y="874"/>
                </a:lnTo>
                <a:lnTo>
                  <a:pt x="126" y="872"/>
                </a:lnTo>
                <a:lnTo>
                  <a:pt x="113" y="871"/>
                </a:lnTo>
                <a:lnTo>
                  <a:pt x="105" y="867"/>
                </a:lnTo>
                <a:lnTo>
                  <a:pt x="101" y="863"/>
                </a:lnTo>
                <a:lnTo>
                  <a:pt x="103" y="856"/>
                </a:lnTo>
                <a:lnTo>
                  <a:pt x="105" y="839"/>
                </a:lnTo>
                <a:lnTo>
                  <a:pt x="106" y="816"/>
                </a:lnTo>
                <a:lnTo>
                  <a:pt x="107" y="787"/>
                </a:lnTo>
                <a:lnTo>
                  <a:pt x="107" y="759"/>
                </a:lnTo>
                <a:lnTo>
                  <a:pt x="105" y="732"/>
                </a:lnTo>
                <a:lnTo>
                  <a:pt x="100" y="709"/>
                </a:lnTo>
                <a:lnTo>
                  <a:pt x="91" y="693"/>
                </a:lnTo>
                <a:lnTo>
                  <a:pt x="79" y="687"/>
                </a:lnTo>
                <a:lnTo>
                  <a:pt x="79" y="678"/>
                </a:lnTo>
                <a:lnTo>
                  <a:pt x="80" y="671"/>
                </a:lnTo>
                <a:lnTo>
                  <a:pt x="80" y="663"/>
                </a:lnTo>
                <a:lnTo>
                  <a:pt x="81" y="655"/>
                </a:lnTo>
                <a:lnTo>
                  <a:pt x="87" y="624"/>
                </a:lnTo>
                <a:lnTo>
                  <a:pt x="94" y="593"/>
                </a:lnTo>
                <a:lnTo>
                  <a:pt x="100" y="564"/>
                </a:lnTo>
                <a:lnTo>
                  <a:pt x="106" y="533"/>
                </a:lnTo>
                <a:lnTo>
                  <a:pt x="115" y="505"/>
                </a:lnTo>
                <a:lnTo>
                  <a:pt x="124" y="476"/>
                </a:lnTo>
                <a:lnTo>
                  <a:pt x="135" y="448"/>
                </a:lnTo>
                <a:lnTo>
                  <a:pt x="149" y="420"/>
                </a:lnTo>
                <a:lnTo>
                  <a:pt x="165" y="401"/>
                </a:lnTo>
                <a:lnTo>
                  <a:pt x="177" y="386"/>
                </a:lnTo>
                <a:lnTo>
                  <a:pt x="187" y="374"/>
                </a:lnTo>
                <a:lnTo>
                  <a:pt x="196" y="363"/>
                </a:lnTo>
                <a:lnTo>
                  <a:pt x="203" y="352"/>
                </a:lnTo>
                <a:lnTo>
                  <a:pt x="212" y="337"/>
                </a:lnTo>
                <a:lnTo>
                  <a:pt x="220" y="321"/>
                </a:lnTo>
                <a:lnTo>
                  <a:pt x="231" y="300"/>
                </a:lnTo>
                <a:lnTo>
                  <a:pt x="240" y="289"/>
                </a:lnTo>
                <a:lnTo>
                  <a:pt x="245" y="283"/>
                </a:lnTo>
                <a:lnTo>
                  <a:pt x="250" y="277"/>
                </a:lnTo>
                <a:lnTo>
                  <a:pt x="257" y="271"/>
                </a:lnTo>
                <a:lnTo>
                  <a:pt x="270" y="268"/>
                </a:lnTo>
                <a:lnTo>
                  <a:pt x="288" y="257"/>
                </a:lnTo>
                <a:lnTo>
                  <a:pt x="311" y="243"/>
                </a:lnTo>
                <a:lnTo>
                  <a:pt x="337" y="224"/>
                </a:lnTo>
                <a:lnTo>
                  <a:pt x="363" y="204"/>
                </a:lnTo>
                <a:lnTo>
                  <a:pt x="385" y="186"/>
                </a:lnTo>
                <a:lnTo>
                  <a:pt x="404" y="170"/>
                </a:lnTo>
                <a:lnTo>
                  <a:pt x="414" y="159"/>
                </a:lnTo>
                <a:lnTo>
                  <a:pt x="422" y="154"/>
                </a:lnTo>
                <a:lnTo>
                  <a:pt x="426" y="147"/>
                </a:lnTo>
                <a:lnTo>
                  <a:pt x="426" y="139"/>
                </a:lnTo>
                <a:lnTo>
                  <a:pt x="426" y="128"/>
                </a:lnTo>
                <a:lnTo>
                  <a:pt x="431" y="115"/>
                </a:lnTo>
                <a:lnTo>
                  <a:pt x="433" y="107"/>
                </a:lnTo>
                <a:lnTo>
                  <a:pt x="436" y="101"/>
                </a:lnTo>
                <a:lnTo>
                  <a:pt x="439" y="94"/>
                </a:lnTo>
                <a:lnTo>
                  <a:pt x="438" y="85"/>
                </a:lnTo>
                <a:lnTo>
                  <a:pt x="435" y="78"/>
                </a:lnTo>
                <a:lnTo>
                  <a:pt x="431" y="72"/>
                </a:lnTo>
                <a:lnTo>
                  <a:pt x="426" y="64"/>
                </a:lnTo>
                <a:lnTo>
                  <a:pt x="428" y="47"/>
                </a:lnTo>
                <a:lnTo>
                  <a:pt x="435" y="33"/>
                </a:lnTo>
                <a:lnTo>
                  <a:pt x="444" y="22"/>
                </a:lnTo>
                <a:lnTo>
                  <a:pt x="457" y="14"/>
                </a:lnTo>
                <a:lnTo>
                  <a:pt x="471" y="8"/>
                </a:lnTo>
                <a:lnTo>
                  <a:pt x="486" y="3"/>
                </a:lnTo>
                <a:lnTo>
                  <a:pt x="502" y="1"/>
                </a:lnTo>
                <a:lnTo>
                  <a:pt x="518" y="0"/>
                </a:lnTo>
                <a:lnTo>
                  <a:pt x="524" y="4"/>
                </a:lnTo>
                <a:lnTo>
                  <a:pt x="532" y="10"/>
                </a:lnTo>
                <a:lnTo>
                  <a:pt x="540" y="17"/>
                </a:lnTo>
                <a:lnTo>
                  <a:pt x="549" y="27"/>
                </a:lnTo>
                <a:lnTo>
                  <a:pt x="556" y="36"/>
                </a:lnTo>
                <a:lnTo>
                  <a:pt x="564" y="46"/>
                </a:lnTo>
                <a:lnTo>
                  <a:pt x="571" y="54"/>
                </a:lnTo>
                <a:lnTo>
                  <a:pt x="576" y="62"/>
                </a:lnTo>
                <a:lnTo>
                  <a:pt x="582" y="88"/>
                </a:lnTo>
                <a:lnTo>
                  <a:pt x="585" y="101"/>
                </a:lnTo>
                <a:lnTo>
                  <a:pt x="587" y="108"/>
                </a:lnTo>
                <a:lnTo>
                  <a:pt x="588" y="112"/>
                </a:lnTo>
                <a:lnTo>
                  <a:pt x="577" y="117"/>
                </a:lnTo>
                <a:lnTo>
                  <a:pt x="567" y="120"/>
                </a:lnTo>
                <a:lnTo>
                  <a:pt x="560" y="123"/>
                </a:lnTo>
                <a:lnTo>
                  <a:pt x="559" y="134"/>
                </a:lnTo>
                <a:lnTo>
                  <a:pt x="553" y="134"/>
                </a:lnTo>
                <a:lnTo>
                  <a:pt x="547" y="134"/>
                </a:lnTo>
                <a:lnTo>
                  <a:pt x="540" y="134"/>
                </a:lnTo>
                <a:lnTo>
                  <a:pt x="534" y="133"/>
                </a:lnTo>
                <a:lnTo>
                  <a:pt x="531" y="140"/>
                </a:lnTo>
                <a:lnTo>
                  <a:pt x="528" y="147"/>
                </a:lnTo>
                <a:lnTo>
                  <a:pt x="526" y="154"/>
                </a:lnTo>
                <a:lnTo>
                  <a:pt x="522" y="165"/>
                </a:lnTo>
                <a:lnTo>
                  <a:pt x="522" y="169"/>
                </a:lnTo>
                <a:lnTo>
                  <a:pt x="522" y="172"/>
                </a:lnTo>
                <a:lnTo>
                  <a:pt x="522" y="176"/>
                </a:lnTo>
                <a:lnTo>
                  <a:pt x="522" y="180"/>
                </a:lnTo>
                <a:lnTo>
                  <a:pt x="527" y="183"/>
                </a:lnTo>
                <a:lnTo>
                  <a:pt x="532" y="185"/>
                </a:lnTo>
                <a:lnTo>
                  <a:pt x="537" y="186"/>
                </a:lnTo>
                <a:lnTo>
                  <a:pt x="542" y="187"/>
                </a:lnTo>
                <a:lnTo>
                  <a:pt x="547" y="187"/>
                </a:lnTo>
                <a:lnTo>
                  <a:pt x="553" y="187"/>
                </a:lnTo>
                <a:lnTo>
                  <a:pt x="558" y="187"/>
                </a:lnTo>
                <a:lnTo>
                  <a:pt x="564" y="187"/>
                </a:lnTo>
                <a:lnTo>
                  <a:pt x="565" y="192"/>
                </a:lnTo>
                <a:lnTo>
                  <a:pt x="566" y="195"/>
                </a:lnTo>
                <a:lnTo>
                  <a:pt x="565" y="197"/>
                </a:lnTo>
                <a:lnTo>
                  <a:pt x="564" y="201"/>
                </a:lnTo>
                <a:lnTo>
                  <a:pt x="558" y="201"/>
                </a:lnTo>
                <a:lnTo>
                  <a:pt x="553" y="201"/>
                </a:lnTo>
                <a:lnTo>
                  <a:pt x="548" y="199"/>
                </a:lnTo>
                <a:lnTo>
                  <a:pt x="543" y="199"/>
                </a:lnTo>
                <a:lnTo>
                  <a:pt x="538" y="198"/>
                </a:lnTo>
                <a:lnTo>
                  <a:pt x="533" y="197"/>
                </a:lnTo>
                <a:lnTo>
                  <a:pt x="527" y="196"/>
                </a:lnTo>
                <a:lnTo>
                  <a:pt x="522" y="193"/>
                </a:lnTo>
                <a:lnTo>
                  <a:pt x="516" y="190"/>
                </a:lnTo>
                <a:lnTo>
                  <a:pt x="510" y="190"/>
                </a:lnTo>
                <a:lnTo>
                  <a:pt x="503" y="195"/>
                </a:lnTo>
                <a:lnTo>
                  <a:pt x="497" y="201"/>
                </a:lnTo>
                <a:lnTo>
                  <a:pt x="492" y="209"/>
                </a:lnTo>
                <a:lnTo>
                  <a:pt x="486" y="218"/>
                </a:lnTo>
                <a:lnTo>
                  <a:pt x="481" y="227"/>
                </a:lnTo>
                <a:lnTo>
                  <a:pt x="476" y="233"/>
                </a:lnTo>
                <a:lnTo>
                  <a:pt x="474" y="233"/>
                </a:lnTo>
                <a:lnTo>
                  <a:pt x="471" y="233"/>
                </a:lnTo>
                <a:lnTo>
                  <a:pt x="469" y="233"/>
                </a:lnTo>
                <a:lnTo>
                  <a:pt x="467" y="233"/>
                </a:lnTo>
                <a:lnTo>
                  <a:pt x="471" y="223"/>
                </a:lnTo>
                <a:lnTo>
                  <a:pt x="476" y="215"/>
                </a:lnTo>
                <a:lnTo>
                  <a:pt x="483" y="209"/>
                </a:lnTo>
                <a:lnTo>
                  <a:pt x="489" y="203"/>
                </a:lnTo>
                <a:lnTo>
                  <a:pt x="495" y="198"/>
                </a:lnTo>
                <a:lnTo>
                  <a:pt x="500" y="193"/>
                </a:lnTo>
                <a:lnTo>
                  <a:pt x="505" y="187"/>
                </a:lnTo>
                <a:lnTo>
                  <a:pt x="510" y="180"/>
                </a:lnTo>
                <a:lnTo>
                  <a:pt x="507" y="177"/>
                </a:lnTo>
                <a:lnTo>
                  <a:pt x="503" y="174"/>
                </a:lnTo>
                <a:lnTo>
                  <a:pt x="495" y="169"/>
                </a:lnTo>
                <a:lnTo>
                  <a:pt x="478" y="158"/>
                </a:lnTo>
                <a:lnTo>
                  <a:pt x="480" y="153"/>
                </a:lnTo>
                <a:lnTo>
                  <a:pt x="487" y="154"/>
                </a:lnTo>
                <a:lnTo>
                  <a:pt x="496" y="159"/>
                </a:lnTo>
                <a:lnTo>
                  <a:pt x="503" y="163"/>
                </a:lnTo>
                <a:lnTo>
                  <a:pt x="510" y="160"/>
                </a:lnTo>
                <a:lnTo>
                  <a:pt x="513" y="156"/>
                </a:lnTo>
                <a:lnTo>
                  <a:pt x="517" y="153"/>
                </a:lnTo>
                <a:lnTo>
                  <a:pt x="522" y="148"/>
                </a:lnTo>
                <a:lnTo>
                  <a:pt x="523" y="144"/>
                </a:lnTo>
                <a:lnTo>
                  <a:pt x="524" y="140"/>
                </a:lnTo>
                <a:lnTo>
                  <a:pt x="527" y="137"/>
                </a:lnTo>
                <a:lnTo>
                  <a:pt x="528" y="132"/>
                </a:lnTo>
                <a:lnTo>
                  <a:pt x="517" y="131"/>
                </a:lnTo>
                <a:lnTo>
                  <a:pt x="510" y="127"/>
                </a:lnTo>
                <a:lnTo>
                  <a:pt x="502" y="121"/>
                </a:lnTo>
                <a:lnTo>
                  <a:pt x="494" y="115"/>
                </a:lnTo>
                <a:lnTo>
                  <a:pt x="501" y="115"/>
                </a:lnTo>
                <a:lnTo>
                  <a:pt x="506" y="115"/>
                </a:lnTo>
                <a:lnTo>
                  <a:pt x="511" y="115"/>
                </a:lnTo>
                <a:lnTo>
                  <a:pt x="516" y="116"/>
                </a:lnTo>
                <a:lnTo>
                  <a:pt x="521" y="116"/>
                </a:lnTo>
                <a:lnTo>
                  <a:pt x="528" y="118"/>
                </a:lnTo>
                <a:lnTo>
                  <a:pt x="535" y="120"/>
                </a:lnTo>
                <a:lnTo>
                  <a:pt x="547" y="122"/>
                </a:lnTo>
                <a:lnTo>
                  <a:pt x="551" y="121"/>
                </a:lnTo>
                <a:lnTo>
                  <a:pt x="556" y="120"/>
                </a:lnTo>
                <a:lnTo>
                  <a:pt x="560" y="118"/>
                </a:lnTo>
                <a:lnTo>
                  <a:pt x="565" y="117"/>
                </a:lnTo>
                <a:lnTo>
                  <a:pt x="569" y="116"/>
                </a:lnTo>
                <a:lnTo>
                  <a:pt x="574" y="115"/>
                </a:lnTo>
                <a:lnTo>
                  <a:pt x="579" y="113"/>
                </a:lnTo>
                <a:lnTo>
                  <a:pt x="583" y="112"/>
                </a:lnTo>
                <a:lnTo>
                  <a:pt x="582" y="110"/>
                </a:lnTo>
                <a:lnTo>
                  <a:pt x="580" y="106"/>
                </a:lnTo>
                <a:lnTo>
                  <a:pt x="579" y="104"/>
                </a:lnTo>
                <a:lnTo>
                  <a:pt x="577" y="100"/>
                </a:lnTo>
                <a:lnTo>
                  <a:pt x="576" y="89"/>
                </a:lnTo>
                <a:lnTo>
                  <a:pt x="572" y="73"/>
                </a:lnTo>
                <a:lnTo>
                  <a:pt x="567" y="60"/>
                </a:lnTo>
                <a:lnTo>
                  <a:pt x="560" y="53"/>
                </a:lnTo>
                <a:lnTo>
                  <a:pt x="554" y="58"/>
                </a:lnTo>
                <a:lnTo>
                  <a:pt x="549" y="62"/>
                </a:lnTo>
                <a:lnTo>
                  <a:pt x="544" y="67"/>
                </a:lnTo>
                <a:lnTo>
                  <a:pt x="538" y="70"/>
                </a:lnTo>
                <a:lnTo>
                  <a:pt x="528" y="70"/>
                </a:lnTo>
                <a:lnTo>
                  <a:pt x="522" y="69"/>
                </a:lnTo>
                <a:lnTo>
                  <a:pt x="516" y="67"/>
                </a:lnTo>
                <a:lnTo>
                  <a:pt x="507" y="62"/>
                </a:lnTo>
                <a:lnTo>
                  <a:pt x="510" y="57"/>
                </a:lnTo>
                <a:lnTo>
                  <a:pt x="516" y="54"/>
                </a:lnTo>
                <a:lnTo>
                  <a:pt x="522" y="53"/>
                </a:lnTo>
                <a:lnTo>
                  <a:pt x="528" y="53"/>
                </a:lnTo>
                <a:lnTo>
                  <a:pt x="535" y="52"/>
                </a:lnTo>
                <a:lnTo>
                  <a:pt x="542" y="52"/>
                </a:lnTo>
                <a:lnTo>
                  <a:pt x="547" y="49"/>
                </a:lnTo>
                <a:lnTo>
                  <a:pt x="549" y="44"/>
                </a:lnTo>
                <a:lnTo>
                  <a:pt x="542" y="44"/>
                </a:lnTo>
                <a:lnTo>
                  <a:pt x="533" y="47"/>
                </a:lnTo>
                <a:lnTo>
                  <a:pt x="524" y="48"/>
                </a:lnTo>
                <a:lnTo>
                  <a:pt x="516" y="51"/>
                </a:lnTo>
                <a:lnTo>
                  <a:pt x="507" y="53"/>
                </a:lnTo>
                <a:lnTo>
                  <a:pt x="500" y="54"/>
                </a:lnTo>
                <a:lnTo>
                  <a:pt x="492" y="56"/>
                </a:lnTo>
                <a:lnTo>
                  <a:pt x="486" y="54"/>
                </a:lnTo>
                <a:lnTo>
                  <a:pt x="489" y="53"/>
                </a:lnTo>
                <a:lnTo>
                  <a:pt x="490" y="52"/>
                </a:lnTo>
                <a:lnTo>
                  <a:pt x="491" y="49"/>
                </a:lnTo>
                <a:lnTo>
                  <a:pt x="492" y="46"/>
                </a:lnTo>
                <a:lnTo>
                  <a:pt x="505" y="42"/>
                </a:lnTo>
                <a:lnTo>
                  <a:pt x="513" y="40"/>
                </a:lnTo>
                <a:lnTo>
                  <a:pt x="521" y="38"/>
                </a:lnTo>
                <a:lnTo>
                  <a:pt x="526" y="37"/>
                </a:lnTo>
                <a:lnTo>
                  <a:pt x="528" y="35"/>
                </a:lnTo>
                <a:lnTo>
                  <a:pt x="527" y="30"/>
                </a:lnTo>
                <a:lnTo>
                  <a:pt x="523" y="24"/>
                </a:lnTo>
                <a:lnTo>
                  <a:pt x="517" y="13"/>
                </a:lnTo>
                <a:lnTo>
                  <a:pt x="506" y="13"/>
                </a:lnTo>
                <a:lnTo>
                  <a:pt x="494" y="14"/>
                </a:lnTo>
                <a:lnTo>
                  <a:pt x="483" y="16"/>
                </a:lnTo>
                <a:lnTo>
                  <a:pt x="471" y="21"/>
                </a:lnTo>
                <a:lnTo>
                  <a:pt x="462" y="27"/>
                </a:lnTo>
                <a:lnTo>
                  <a:pt x="454" y="36"/>
                </a:lnTo>
                <a:lnTo>
                  <a:pt x="448" y="46"/>
                </a:lnTo>
                <a:lnTo>
                  <a:pt x="446" y="58"/>
                </a:lnTo>
                <a:lnTo>
                  <a:pt x="451" y="78"/>
                </a:lnTo>
                <a:lnTo>
                  <a:pt x="451" y="92"/>
                </a:lnTo>
                <a:lnTo>
                  <a:pt x="453" y="102"/>
                </a:lnTo>
                <a:lnTo>
                  <a:pt x="468" y="106"/>
                </a:lnTo>
                <a:lnTo>
                  <a:pt x="474" y="110"/>
                </a:lnTo>
                <a:lnTo>
                  <a:pt x="478" y="112"/>
                </a:lnTo>
                <a:lnTo>
                  <a:pt x="478" y="116"/>
                </a:lnTo>
                <a:lnTo>
                  <a:pt x="479" y="122"/>
                </a:lnTo>
                <a:lnTo>
                  <a:pt x="467" y="120"/>
                </a:lnTo>
                <a:lnTo>
                  <a:pt x="462" y="121"/>
                </a:lnTo>
                <a:lnTo>
                  <a:pt x="460" y="123"/>
                </a:lnTo>
                <a:lnTo>
                  <a:pt x="463" y="128"/>
                </a:lnTo>
                <a:lnTo>
                  <a:pt x="467" y="133"/>
                </a:lnTo>
                <a:lnTo>
                  <a:pt x="470" y="138"/>
                </a:lnTo>
                <a:lnTo>
                  <a:pt x="473" y="142"/>
                </a:lnTo>
                <a:lnTo>
                  <a:pt x="473" y="145"/>
                </a:lnTo>
                <a:lnTo>
                  <a:pt x="467" y="144"/>
                </a:lnTo>
                <a:lnTo>
                  <a:pt x="462" y="140"/>
                </a:lnTo>
                <a:lnTo>
                  <a:pt x="458" y="137"/>
                </a:lnTo>
                <a:lnTo>
                  <a:pt x="453" y="131"/>
                </a:lnTo>
                <a:lnTo>
                  <a:pt x="454" y="128"/>
                </a:lnTo>
                <a:lnTo>
                  <a:pt x="455" y="126"/>
                </a:lnTo>
                <a:lnTo>
                  <a:pt x="457" y="120"/>
                </a:lnTo>
                <a:lnTo>
                  <a:pt x="458" y="110"/>
                </a:lnTo>
                <a:lnTo>
                  <a:pt x="448" y="113"/>
                </a:lnTo>
                <a:lnTo>
                  <a:pt x="446" y="122"/>
                </a:lnTo>
                <a:lnTo>
                  <a:pt x="446" y="133"/>
                </a:lnTo>
                <a:lnTo>
                  <a:pt x="442" y="145"/>
                </a:lnTo>
                <a:lnTo>
                  <a:pt x="436" y="147"/>
                </a:lnTo>
                <a:lnTo>
                  <a:pt x="430" y="150"/>
                </a:lnTo>
                <a:lnTo>
                  <a:pt x="425" y="155"/>
                </a:lnTo>
                <a:lnTo>
                  <a:pt x="420" y="161"/>
                </a:lnTo>
                <a:lnTo>
                  <a:pt x="415" y="169"/>
                </a:lnTo>
                <a:lnTo>
                  <a:pt x="410" y="175"/>
                </a:lnTo>
                <a:lnTo>
                  <a:pt x="406" y="182"/>
                </a:lnTo>
                <a:lnTo>
                  <a:pt x="403" y="187"/>
                </a:lnTo>
                <a:lnTo>
                  <a:pt x="383" y="202"/>
                </a:lnTo>
                <a:lnTo>
                  <a:pt x="363" y="217"/>
                </a:lnTo>
                <a:lnTo>
                  <a:pt x="343" y="231"/>
                </a:lnTo>
                <a:lnTo>
                  <a:pt x="323" y="245"/>
                </a:lnTo>
                <a:lnTo>
                  <a:pt x="303" y="259"/>
                </a:lnTo>
                <a:lnTo>
                  <a:pt x="283" y="273"/>
                </a:lnTo>
                <a:lnTo>
                  <a:pt x="263" y="288"/>
                </a:lnTo>
                <a:lnTo>
                  <a:pt x="246" y="303"/>
                </a:lnTo>
                <a:lnTo>
                  <a:pt x="222" y="353"/>
                </a:lnTo>
                <a:lnTo>
                  <a:pt x="197" y="396"/>
                </a:lnTo>
                <a:lnTo>
                  <a:pt x="172" y="436"/>
                </a:lnTo>
                <a:lnTo>
                  <a:pt x="151" y="473"/>
                </a:lnTo>
                <a:lnTo>
                  <a:pt x="132" y="511"/>
                </a:lnTo>
                <a:lnTo>
                  <a:pt x="117" y="554"/>
                </a:lnTo>
                <a:lnTo>
                  <a:pt x="105" y="604"/>
                </a:lnTo>
                <a:lnTo>
                  <a:pt x="99" y="666"/>
                </a:lnTo>
                <a:lnTo>
                  <a:pt x="113" y="672"/>
                </a:lnTo>
                <a:lnTo>
                  <a:pt x="121" y="690"/>
                </a:lnTo>
                <a:lnTo>
                  <a:pt x="124" y="716"/>
                </a:lnTo>
                <a:lnTo>
                  <a:pt x="126" y="747"/>
                </a:lnTo>
                <a:lnTo>
                  <a:pt x="123" y="780"/>
                </a:lnTo>
                <a:lnTo>
                  <a:pt x="121" y="811"/>
                </a:lnTo>
                <a:lnTo>
                  <a:pt x="118" y="837"/>
                </a:lnTo>
                <a:lnTo>
                  <a:pt x="118" y="854"/>
                </a:lnTo>
                <a:lnTo>
                  <a:pt x="133" y="855"/>
                </a:lnTo>
                <a:lnTo>
                  <a:pt x="148" y="855"/>
                </a:lnTo>
                <a:lnTo>
                  <a:pt x="163" y="855"/>
                </a:lnTo>
                <a:lnTo>
                  <a:pt x="177" y="856"/>
                </a:lnTo>
                <a:lnTo>
                  <a:pt x="192" y="856"/>
                </a:lnTo>
                <a:lnTo>
                  <a:pt x="208" y="856"/>
                </a:lnTo>
                <a:lnTo>
                  <a:pt x="223" y="856"/>
                </a:lnTo>
                <a:lnTo>
                  <a:pt x="238" y="858"/>
                </a:lnTo>
                <a:lnTo>
                  <a:pt x="252" y="858"/>
                </a:lnTo>
                <a:lnTo>
                  <a:pt x="268" y="858"/>
                </a:lnTo>
                <a:lnTo>
                  <a:pt x="283" y="858"/>
                </a:lnTo>
                <a:lnTo>
                  <a:pt x="298" y="858"/>
                </a:lnTo>
                <a:lnTo>
                  <a:pt x="313" y="858"/>
                </a:lnTo>
                <a:lnTo>
                  <a:pt x="329" y="858"/>
                </a:lnTo>
                <a:lnTo>
                  <a:pt x="343" y="858"/>
                </a:lnTo>
                <a:lnTo>
                  <a:pt x="358" y="858"/>
                </a:lnTo>
                <a:lnTo>
                  <a:pt x="373" y="845"/>
                </a:lnTo>
                <a:lnTo>
                  <a:pt x="378" y="751"/>
                </a:lnTo>
                <a:lnTo>
                  <a:pt x="374" y="651"/>
                </a:lnTo>
                <a:lnTo>
                  <a:pt x="359" y="619"/>
                </a:lnTo>
                <a:lnTo>
                  <a:pt x="351" y="617"/>
                </a:lnTo>
                <a:lnTo>
                  <a:pt x="346" y="613"/>
                </a:lnTo>
                <a:lnTo>
                  <a:pt x="343" y="605"/>
                </a:lnTo>
                <a:lnTo>
                  <a:pt x="343" y="593"/>
                </a:lnTo>
                <a:lnTo>
                  <a:pt x="355" y="573"/>
                </a:lnTo>
                <a:lnTo>
                  <a:pt x="366" y="553"/>
                </a:lnTo>
                <a:lnTo>
                  <a:pt x="375" y="532"/>
                </a:lnTo>
                <a:lnTo>
                  <a:pt x="384" y="511"/>
                </a:lnTo>
                <a:lnTo>
                  <a:pt x="393" y="489"/>
                </a:lnTo>
                <a:lnTo>
                  <a:pt x="403" y="468"/>
                </a:lnTo>
                <a:lnTo>
                  <a:pt x="411" y="447"/>
                </a:lnTo>
                <a:lnTo>
                  <a:pt x="421" y="426"/>
                </a:lnTo>
                <a:lnTo>
                  <a:pt x="425" y="420"/>
                </a:lnTo>
                <a:lnTo>
                  <a:pt x="428" y="415"/>
                </a:lnTo>
                <a:lnTo>
                  <a:pt x="432" y="411"/>
                </a:lnTo>
                <a:lnTo>
                  <a:pt x="438" y="411"/>
                </a:lnTo>
                <a:lnTo>
                  <a:pt x="435" y="431"/>
                </a:lnTo>
                <a:lnTo>
                  <a:pt x="428" y="450"/>
                </a:lnTo>
                <a:lnTo>
                  <a:pt x="420" y="470"/>
                </a:lnTo>
                <a:lnTo>
                  <a:pt x="410" y="489"/>
                </a:lnTo>
                <a:lnTo>
                  <a:pt x="400" y="508"/>
                </a:lnTo>
                <a:lnTo>
                  <a:pt x="391" y="527"/>
                </a:lnTo>
                <a:lnTo>
                  <a:pt x="384" y="546"/>
                </a:lnTo>
                <a:lnTo>
                  <a:pt x="379" y="567"/>
                </a:lnTo>
                <a:lnTo>
                  <a:pt x="391" y="615"/>
                </a:lnTo>
                <a:lnTo>
                  <a:pt x="396" y="715"/>
                </a:lnTo>
                <a:lnTo>
                  <a:pt x="393" y="819"/>
                </a:lnTo>
                <a:lnTo>
                  <a:pt x="383" y="880"/>
                </a:lnTo>
                <a:lnTo>
                  <a:pt x="379" y="880"/>
                </a:lnTo>
                <a:lnTo>
                  <a:pt x="375" y="879"/>
                </a:lnTo>
                <a:lnTo>
                  <a:pt x="371" y="879"/>
                </a:lnTo>
                <a:lnTo>
                  <a:pt x="363" y="879"/>
                </a:lnTo>
                <a:lnTo>
                  <a:pt x="362" y="946"/>
                </a:lnTo>
                <a:lnTo>
                  <a:pt x="362" y="982"/>
                </a:lnTo>
                <a:lnTo>
                  <a:pt x="362" y="1000"/>
                </a:lnTo>
                <a:lnTo>
                  <a:pt x="361" y="1014"/>
                </a:lnTo>
                <a:lnTo>
                  <a:pt x="351" y="1032"/>
                </a:lnTo>
                <a:lnTo>
                  <a:pt x="337" y="1057"/>
                </a:lnTo>
                <a:lnTo>
                  <a:pt x="319" y="1084"/>
                </a:lnTo>
                <a:lnTo>
                  <a:pt x="302" y="1112"/>
                </a:lnTo>
                <a:lnTo>
                  <a:pt x="283" y="1139"/>
                </a:lnTo>
                <a:lnTo>
                  <a:pt x="268" y="1161"/>
                </a:lnTo>
                <a:lnTo>
                  <a:pt x="260" y="1179"/>
                </a:lnTo>
                <a:lnTo>
                  <a:pt x="256" y="1187"/>
                </a:lnTo>
                <a:lnTo>
                  <a:pt x="257" y="1186"/>
                </a:lnTo>
                <a:lnTo>
                  <a:pt x="259" y="1185"/>
                </a:lnTo>
                <a:lnTo>
                  <a:pt x="260" y="1184"/>
                </a:lnTo>
                <a:lnTo>
                  <a:pt x="261" y="1182"/>
                </a:lnTo>
                <a:lnTo>
                  <a:pt x="265" y="1187"/>
                </a:lnTo>
                <a:lnTo>
                  <a:pt x="268" y="1191"/>
                </a:lnTo>
                <a:lnTo>
                  <a:pt x="272" y="1195"/>
                </a:lnTo>
                <a:lnTo>
                  <a:pt x="277" y="1198"/>
                </a:lnTo>
                <a:lnTo>
                  <a:pt x="284" y="1203"/>
                </a:lnTo>
                <a:lnTo>
                  <a:pt x="293" y="1209"/>
                </a:lnTo>
                <a:lnTo>
                  <a:pt x="299" y="1214"/>
                </a:lnTo>
                <a:lnTo>
                  <a:pt x="307" y="1220"/>
                </a:lnTo>
                <a:lnTo>
                  <a:pt x="314" y="1225"/>
                </a:lnTo>
                <a:lnTo>
                  <a:pt x="321" y="1232"/>
                </a:lnTo>
                <a:lnTo>
                  <a:pt x="329" y="1236"/>
                </a:lnTo>
                <a:lnTo>
                  <a:pt x="337" y="1241"/>
                </a:lnTo>
                <a:lnTo>
                  <a:pt x="334" y="1251"/>
                </a:lnTo>
                <a:lnTo>
                  <a:pt x="320" y="1255"/>
                </a:lnTo>
                <a:lnTo>
                  <a:pt x="299" y="1252"/>
                </a:lnTo>
                <a:lnTo>
                  <a:pt x="276" y="1245"/>
                </a:lnTo>
                <a:lnTo>
                  <a:pt x="254" y="1236"/>
                </a:lnTo>
                <a:lnTo>
                  <a:pt x="236" y="1225"/>
                </a:lnTo>
                <a:lnTo>
                  <a:pt x="228" y="1216"/>
                </a:lnTo>
                <a:lnTo>
                  <a:pt x="231" y="120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6" name="Freeform 2082"/>
          <p:cNvSpPr>
            <a:spLocks/>
          </p:cNvSpPr>
          <p:nvPr/>
        </p:nvSpPr>
        <p:spPr bwMode="auto">
          <a:xfrm>
            <a:off x="5241925" y="4552950"/>
            <a:ext cx="101600" cy="331788"/>
          </a:xfrm>
          <a:custGeom>
            <a:avLst/>
            <a:gdLst/>
            <a:ahLst/>
            <a:cxnLst>
              <a:cxn ang="0">
                <a:pos x="20" y="209"/>
              </a:cxn>
              <a:cxn ang="0">
                <a:pos x="27" y="188"/>
              </a:cxn>
              <a:cxn ang="0">
                <a:pos x="33" y="170"/>
              </a:cxn>
              <a:cxn ang="0">
                <a:pos x="40" y="151"/>
              </a:cxn>
              <a:cxn ang="0">
                <a:pos x="44" y="131"/>
              </a:cxn>
              <a:cxn ang="0">
                <a:pos x="40" y="112"/>
              </a:cxn>
              <a:cxn ang="0">
                <a:pos x="31" y="92"/>
              </a:cxn>
              <a:cxn ang="0">
                <a:pos x="21" y="71"/>
              </a:cxn>
              <a:cxn ang="0">
                <a:pos x="12" y="54"/>
              </a:cxn>
              <a:cxn ang="0">
                <a:pos x="9" y="42"/>
              </a:cxn>
              <a:cxn ang="0">
                <a:pos x="6" y="31"/>
              </a:cxn>
              <a:cxn ang="0">
                <a:pos x="3" y="19"/>
              </a:cxn>
              <a:cxn ang="0">
                <a:pos x="0" y="8"/>
              </a:cxn>
              <a:cxn ang="0">
                <a:pos x="9" y="8"/>
              </a:cxn>
              <a:cxn ang="0">
                <a:pos x="16" y="8"/>
              </a:cxn>
              <a:cxn ang="0">
                <a:pos x="25" y="6"/>
              </a:cxn>
              <a:cxn ang="0">
                <a:pos x="32" y="5"/>
              </a:cxn>
              <a:cxn ang="0">
                <a:pos x="40" y="5"/>
              </a:cxn>
              <a:cxn ang="0">
                <a:pos x="48" y="4"/>
              </a:cxn>
              <a:cxn ang="0">
                <a:pos x="56" y="1"/>
              </a:cxn>
              <a:cxn ang="0">
                <a:pos x="64" y="0"/>
              </a:cxn>
              <a:cxn ang="0">
                <a:pos x="63" y="35"/>
              </a:cxn>
              <a:cxn ang="0">
                <a:pos x="63" y="69"/>
              </a:cxn>
              <a:cxn ang="0">
                <a:pos x="62" y="103"/>
              </a:cxn>
              <a:cxn ang="0">
                <a:pos x="60" y="138"/>
              </a:cxn>
              <a:cxn ang="0">
                <a:pos x="58" y="147"/>
              </a:cxn>
              <a:cxn ang="0">
                <a:pos x="54" y="156"/>
              </a:cxn>
              <a:cxn ang="0">
                <a:pos x="49" y="166"/>
              </a:cxn>
              <a:cxn ang="0">
                <a:pos x="44" y="176"/>
              </a:cxn>
              <a:cxn ang="0">
                <a:pos x="38" y="186"/>
              </a:cxn>
              <a:cxn ang="0">
                <a:pos x="32" y="194"/>
              </a:cxn>
              <a:cxn ang="0">
                <a:pos x="26" y="203"/>
              </a:cxn>
              <a:cxn ang="0">
                <a:pos x="20" y="209"/>
              </a:cxn>
            </a:cxnLst>
            <a:rect l="0" t="0" r="r" b="b"/>
            <a:pathLst>
              <a:path w="64" h="209">
                <a:moveTo>
                  <a:pt x="20" y="209"/>
                </a:moveTo>
                <a:lnTo>
                  <a:pt x="27" y="188"/>
                </a:lnTo>
                <a:lnTo>
                  <a:pt x="33" y="170"/>
                </a:lnTo>
                <a:lnTo>
                  <a:pt x="40" y="151"/>
                </a:lnTo>
                <a:lnTo>
                  <a:pt x="44" y="131"/>
                </a:lnTo>
                <a:lnTo>
                  <a:pt x="40" y="112"/>
                </a:lnTo>
                <a:lnTo>
                  <a:pt x="31" y="92"/>
                </a:lnTo>
                <a:lnTo>
                  <a:pt x="21" y="71"/>
                </a:lnTo>
                <a:lnTo>
                  <a:pt x="12" y="54"/>
                </a:lnTo>
                <a:lnTo>
                  <a:pt x="9" y="42"/>
                </a:lnTo>
                <a:lnTo>
                  <a:pt x="6" y="31"/>
                </a:lnTo>
                <a:lnTo>
                  <a:pt x="3" y="19"/>
                </a:lnTo>
                <a:lnTo>
                  <a:pt x="0" y="8"/>
                </a:lnTo>
                <a:lnTo>
                  <a:pt x="9" y="8"/>
                </a:lnTo>
                <a:lnTo>
                  <a:pt x="16" y="8"/>
                </a:lnTo>
                <a:lnTo>
                  <a:pt x="25" y="6"/>
                </a:lnTo>
                <a:lnTo>
                  <a:pt x="32" y="5"/>
                </a:lnTo>
                <a:lnTo>
                  <a:pt x="40" y="5"/>
                </a:lnTo>
                <a:lnTo>
                  <a:pt x="48" y="4"/>
                </a:lnTo>
                <a:lnTo>
                  <a:pt x="56" y="1"/>
                </a:lnTo>
                <a:lnTo>
                  <a:pt x="64" y="0"/>
                </a:lnTo>
                <a:lnTo>
                  <a:pt x="63" y="35"/>
                </a:lnTo>
                <a:lnTo>
                  <a:pt x="63" y="69"/>
                </a:lnTo>
                <a:lnTo>
                  <a:pt x="62" y="103"/>
                </a:lnTo>
                <a:lnTo>
                  <a:pt x="60" y="138"/>
                </a:lnTo>
                <a:lnTo>
                  <a:pt x="58" y="147"/>
                </a:lnTo>
                <a:lnTo>
                  <a:pt x="54" y="156"/>
                </a:lnTo>
                <a:lnTo>
                  <a:pt x="49" y="166"/>
                </a:lnTo>
                <a:lnTo>
                  <a:pt x="44" y="176"/>
                </a:lnTo>
                <a:lnTo>
                  <a:pt x="38" y="186"/>
                </a:lnTo>
                <a:lnTo>
                  <a:pt x="32" y="194"/>
                </a:lnTo>
                <a:lnTo>
                  <a:pt x="26" y="203"/>
                </a:lnTo>
                <a:lnTo>
                  <a:pt x="20" y="20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7" name="Freeform 2083"/>
          <p:cNvSpPr>
            <a:spLocks/>
          </p:cNvSpPr>
          <p:nvPr/>
        </p:nvSpPr>
        <p:spPr bwMode="auto">
          <a:xfrm>
            <a:off x="5073650" y="4557713"/>
            <a:ext cx="41275" cy="60325"/>
          </a:xfrm>
          <a:custGeom>
            <a:avLst/>
            <a:gdLst/>
            <a:ahLst/>
            <a:cxnLst>
              <a:cxn ang="0">
                <a:pos x="0" y="38"/>
              </a:cxn>
              <a:cxn ang="0">
                <a:pos x="2" y="28"/>
              </a:cxn>
              <a:cxn ang="0">
                <a:pos x="4" y="19"/>
              </a:cxn>
              <a:cxn ang="0">
                <a:pos x="5" y="9"/>
              </a:cxn>
              <a:cxn ang="0">
                <a:pos x="6" y="1"/>
              </a:cxn>
              <a:cxn ang="0">
                <a:pos x="11" y="1"/>
              </a:cxn>
              <a:cxn ang="0">
                <a:pos x="16" y="0"/>
              </a:cxn>
              <a:cxn ang="0">
                <a:pos x="21" y="0"/>
              </a:cxn>
              <a:cxn ang="0">
                <a:pos x="26" y="0"/>
              </a:cxn>
              <a:cxn ang="0">
                <a:pos x="21" y="11"/>
              </a:cxn>
              <a:cxn ang="0">
                <a:pos x="15" y="25"/>
              </a:cxn>
              <a:cxn ang="0">
                <a:pos x="8" y="37"/>
              </a:cxn>
              <a:cxn ang="0">
                <a:pos x="0" y="38"/>
              </a:cxn>
            </a:cxnLst>
            <a:rect l="0" t="0" r="r" b="b"/>
            <a:pathLst>
              <a:path w="26" h="38">
                <a:moveTo>
                  <a:pt x="0" y="38"/>
                </a:moveTo>
                <a:lnTo>
                  <a:pt x="2" y="28"/>
                </a:lnTo>
                <a:lnTo>
                  <a:pt x="4" y="19"/>
                </a:lnTo>
                <a:lnTo>
                  <a:pt x="5" y="9"/>
                </a:lnTo>
                <a:lnTo>
                  <a:pt x="6" y="1"/>
                </a:lnTo>
                <a:lnTo>
                  <a:pt x="11" y="1"/>
                </a:lnTo>
                <a:lnTo>
                  <a:pt x="16" y="0"/>
                </a:lnTo>
                <a:lnTo>
                  <a:pt x="21" y="0"/>
                </a:lnTo>
                <a:lnTo>
                  <a:pt x="26" y="0"/>
                </a:lnTo>
                <a:lnTo>
                  <a:pt x="21" y="11"/>
                </a:lnTo>
                <a:lnTo>
                  <a:pt x="15" y="25"/>
                </a:lnTo>
                <a:lnTo>
                  <a:pt x="8" y="37"/>
                </a:lnTo>
                <a:lnTo>
                  <a:pt x="0" y="3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8" name="Freeform 2084"/>
          <p:cNvSpPr>
            <a:spLocks/>
          </p:cNvSpPr>
          <p:nvPr/>
        </p:nvSpPr>
        <p:spPr bwMode="auto">
          <a:xfrm>
            <a:off x="5449888" y="3514725"/>
            <a:ext cx="501650" cy="508000"/>
          </a:xfrm>
          <a:custGeom>
            <a:avLst/>
            <a:gdLst/>
            <a:ahLst/>
            <a:cxnLst>
              <a:cxn ang="0">
                <a:pos x="220" y="316"/>
              </a:cxn>
              <a:cxn ang="0">
                <a:pos x="200" y="305"/>
              </a:cxn>
              <a:cxn ang="0">
                <a:pos x="189" y="289"/>
              </a:cxn>
              <a:cxn ang="0">
                <a:pos x="171" y="276"/>
              </a:cxn>
              <a:cxn ang="0">
                <a:pos x="150" y="265"/>
              </a:cxn>
              <a:cxn ang="0">
                <a:pos x="129" y="253"/>
              </a:cxn>
              <a:cxn ang="0">
                <a:pos x="113" y="229"/>
              </a:cxn>
              <a:cxn ang="0">
                <a:pos x="102" y="188"/>
              </a:cxn>
              <a:cxn ang="0">
                <a:pos x="92" y="158"/>
              </a:cxn>
              <a:cxn ang="0">
                <a:pos x="81" y="131"/>
              </a:cxn>
              <a:cxn ang="0">
                <a:pos x="70" y="102"/>
              </a:cxn>
              <a:cxn ang="0">
                <a:pos x="59" y="81"/>
              </a:cxn>
              <a:cxn ang="0">
                <a:pos x="48" y="61"/>
              </a:cxn>
              <a:cxn ang="0">
                <a:pos x="38" y="43"/>
              </a:cxn>
              <a:cxn ang="0">
                <a:pos x="27" y="32"/>
              </a:cxn>
              <a:cxn ang="0">
                <a:pos x="12" y="21"/>
              </a:cxn>
              <a:cxn ang="0">
                <a:pos x="0" y="8"/>
              </a:cxn>
              <a:cxn ang="0">
                <a:pos x="1" y="3"/>
              </a:cxn>
              <a:cxn ang="0">
                <a:pos x="16" y="1"/>
              </a:cxn>
              <a:cxn ang="0">
                <a:pos x="37" y="12"/>
              </a:cxn>
              <a:cxn ang="0">
                <a:pos x="51" y="30"/>
              </a:cxn>
              <a:cxn ang="0">
                <a:pos x="59" y="53"/>
              </a:cxn>
              <a:cxn ang="0">
                <a:pos x="70" y="77"/>
              </a:cxn>
              <a:cxn ang="0">
                <a:pos x="82" y="104"/>
              </a:cxn>
              <a:cxn ang="0">
                <a:pos x="92" y="131"/>
              </a:cxn>
              <a:cxn ang="0">
                <a:pos x="102" y="158"/>
              </a:cxn>
              <a:cxn ang="0">
                <a:pos x="120" y="203"/>
              </a:cxn>
              <a:cxn ang="0">
                <a:pos x="140" y="242"/>
              </a:cxn>
              <a:cxn ang="0">
                <a:pos x="163" y="265"/>
              </a:cxn>
              <a:cxn ang="0">
                <a:pos x="198" y="288"/>
              </a:cxn>
              <a:cxn ang="0">
                <a:pos x="232" y="304"/>
              </a:cxn>
              <a:cxn ang="0">
                <a:pos x="253" y="302"/>
              </a:cxn>
              <a:cxn ang="0">
                <a:pos x="274" y="299"/>
              </a:cxn>
              <a:cxn ang="0">
                <a:pos x="296" y="296"/>
              </a:cxn>
              <a:cxn ang="0">
                <a:pos x="312" y="300"/>
              </a:cxn>
              <a:cxn ang="0">
                <a:pos x="315" y="305"/>
              </a:cxn>
              <a:cxn ang="0">
                <a:pos x="313" y="312"/>
              </a:cxn>
              <a:cxn ang="0">
                <a:pos x="310" y="316"/>
              </a:cxn>
              <a:cxn ang="0">
                <a:pos x="300" y="313"/>
              </a:cxn>
              <a:cxn ang="0">
                <a:pos x="281" y="311"/>
              </a:cxn>
              <a:cxn ang="0">
                <a:pos x="259" y="315"/>
              </a:cxn>
              <a:cxn ang="0">
                <a:pos x="238" y="318"/>
              </a:cxn>
            </a:cxnLst>
            <a:rect l="0" t="0" r="r" b="b"/>
            <a:pathLst>
              <a:path w="316" h="320">
                <a:moveTo>
                  <a:pt x="230" y="320"/>
                </a:moveTo>
                <a:lnTo>
                  <a:pt x="220" y="316"/>
                </a:lnTo>
                <a:lnTo>
                  <a:pt x="209" y="311"/>
                </a:lnTo>
                <a:lnTo>
                  <a:pt x="200" y="305"/>
                </a:lnTo>
                <a:lnTo>
                  <a:pt x="198" y="296"/>
                </a:lnTo>
                <a:lnTo>
                  <a:pt x="189" y="289"/>
                </a:lnTo>
                <a:lnTo>
                  <a:pt x="181" y="283"/>
                </a:lnTo>
                <a:lnTo>
                  <a:pt x="171" y="276"/>
                </a:lnTo>
                <a:lnTo>
                  <a:pt x="161" y="272"/>
                </a:lnTo>
                <a:lnTo>
                  <a:pt x="150" y="265"/>
                </a:lnTo>
                <a:lnTo>
                  <a:pt x="139" y="259"/>
                </a:lnTo>
                <a:lnTo>
                  <a:pt x="129" y="253"/>
                </a:lnTo>
                <a:lnTo>
                  <a:pt x="119" y="245"/>
                </a:lnTo>
                <a:lnTo>
                  <a:pt x="113" y="229"/>
                </a:lnTo>
                <a:lnTo>
                  <a:pt x="107" y="209"/>
                </a:lnTo>
                <a:lnTo>
                  <a:pt x="102" y="188"/>
                </a:lnTo>
                <a:lnTo>
                  <a:pt x="97" y="168"/>
                </a:lnTo>
                <a:lnTo>
                  <a:pt x="92" y="158"/>
                </a:lnTo>
                <a:lnTo>
                  <a:pt x="87" y="146"/>
                </a:lnTo>
                <a:lnTo>
                  <a:pt x="81" y="131"/>
                </a:lnTo>
                <a:lnTo>
                  <a:pt x="76" y="117"/>
                </a:lnTo>
                <a:lnTo>
                  <a:pt x="70" y="102"/>
                </a:lnTo>
                <a:lnTo>
                  <a:pt x="64" y="90"/>
                </a:lnTo>
                <a:lnTo>
                  <a:pt x="59" y="81"/>
                </a:lnTo>
                <a:lnTo>
                  <a:pt x="53" y="75"/>
                </a:lnTo>
                <a:lnTo>
                  <a:pt x="48" y="61"/>
                </a:lnTo>
                <a:lnTo>
                  <a:pt x="43" y="50"/>
                </a:lnTo>
                <a:lnTo>
                  <a:pt x="38" y="43"/>
                </a:lnTo>
                <a:lnTo>
                  <a:pt x="33" y="37"/>
                </a:lnTo>
                <a:lnTo>
                  <a:pt x="27" y="32"/>
                </a:lnTo>
                <a:lnTo>
                  <a:pt x="21" y="27"/>
                </a:lnTo>
                <a:lnTo>
                  <a:pt x="12" y="21"/>
                </a:lnTo>
                <a:lnTo>
                  <a:pt x="1" y="12"/>
                </a:lnTo>
                <a:lnTo>
                  <a:pt x="0" y="8"/>
                </a:lnTo>
                <a:lnTo>
                  <a:pt x="0" y="6"/>
                </a:lnTo>
                <a:lnTo>
                  <a:pt x="1" y="3"/>
                </a:lnTo>
                <a:lnTo>
                  <a:pt x="2" y="0"/>
                </a:lnTo>
                <a:lnTo>
                  <a:pt x="16" y="1"/>
                </a:lnTo>
                <a:lnTo>
                  <a:pt x="27" y="6"/>
                </a:lnTo>
                <a:lnTo>
                  <a:pt x="37" y="12"/>
                </a:lnTo>
                <a:lnTo>
                  <a:pt x="45" y="21"/>
                </a:lnTo>
                <a:lnTo>
                  <a:pt x="51" y="30"/>
                </a:lnTo>
                <a:lnTo>
                  <a:pt x="56" y="40"/>
                </a:lnTo>
                <a:lnTo>
                  <a:pt x="59" y="53"/>
                </a:lnTo>
                <a:lnTo>
                  <a:pt x="61" y="64"/>
                </a:lnTo>
                <a:lnTo>
                  <a:pt x="70" y="77"/>
                </a:lnTo>
                <a:lnTo>
                  <a:pt x="77" y="91"/>
                </a:lnTo>
                <a:lnTo>
                  <a:pt x="82" y="104"/>
                </a:lnTo>
                <a:lnTo>
                  <a:pt x="87" y="118"/>
                </a:lnTo>
                <a:lnTo>
                  <a:pt x="92" y="131"/>
                </a:lnTo>
                <a:lnTo>
                  <a:pt x="97" y="145"/>
                </a:lnTo>
                <a:lnTo>
                  <a:pt x="102" y="158"/>
                </a:lnTo>
                <a:lnTo>
                  <a:pt x="109" y="173"/>
                </a:lnTo>
                <a:lnTo>
                  <a:pt x="120" y="203"/>
                </a:lnTo>
                <a:lnTo>
                  <a:pt x="130" y="226"/>
                </a:lnTo>
                <a:lnTo>
                  <a:pt x="140" y="242"/>
                </a:lnTo>
                <a:lnTo>
                  <a:pt x="151" y="254"/>
                </a:lnTo>
                <a:lnTo>
                  <a:pt x="163" y="265"/>
                </a:lnTo>
                <a:lnTo>
                  <a:pt x="179" y="275"/>
                </a:lnTo>
                <a:lnTo>
                  <a:pt x="198" y="288"/>
                </a:lnTo>
                <a:lnTo>
                  <a:pt x="221" y="302"/>
                </a:lnTo>
                <a:lnTo>
                  <a:pt x="232" y="304"/>
                </a:lnTo>
                <a:lnTo>
                  <a:pt x="243" y="302"/>
                </a:lnTo>
                <a:lnTo>
                  <a:pt x="253" y="302"/>
                </a:lnTo>
                <a:lnTo>
                  <a:pt x="264" y="300"/>
                </a:lnTo>
                <a:lnTo>
                  <a:pt x="274" y="299"/>
                </a:lnTo>
                <a:lnTo>
                  <a:pt x="285" y="297"/>
                </a:lnTo>
                <a:lnTo>
                  <a:pt x="296" y="296"/>
                </a:lnTo>
                <a:lnTo>
                  <a:pt x="307" y="295"/>
                </a:lnTo>
                <a:lnTo>
                  <a:pt x="312" y="300"/>
                </a:lnTo>
                <a:lnTo>
                  <a:pt x="313" y="302"/>
                </a:lnTo>
                <a:lnTo>
                  <a:pt x="315" y="305"/>
                </a:lnTo>
                <a:lnTo>
                  <a:pt x="316" y="311"/>
                </a:lnTo>
                <a:lnTo>
                  <a:pt x="313" y="312"/>
                </a:lnTo>
                <a:lnTo>
                  <a:pt x="312" y="315"/>
                </a:lnTo>
                <a:lnTo>
                  <a:pt x="310" y="316"/>
                </a:lnTo>
                <a:lnTo>
                  <a:pt x="307" y="318"/>
                </a:lnTo>
                <a:lnTo>
                  <a:pt x="300" y="313"/>
                </a:lnTo>
                <a:lnTo>
                  <a:pt x="291" y="311"/>
                </a:lnTo>
                <a:lnTo>
                  <a:pt x="281" y="311"/>
                </a:lnTo>
                <a:lnTo>
                  <a:pt x="270" y="312"/>
                </a:lnTo>
                <a:lnTo>
                  <a:pt x="259" y="315"/>
                </a:lnTo>
                <a:lnTo>
                  <a:pt x="248" y="317"/>
                </a:lnTo>
                <a:lnTo>
                  <a:pt x="238" y="318"/>
                </a:lnTo>
                <a:lnTo>
                  <a:pt x="230" y="32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29" name="Freeform 2085"/>
          <p:cNvSpPr>
            <a:spLocks/>
          </p:cNvSpPr>
          <p:nvPr/>
        </p:nvSpPr>
        <p:spPr bwMode="auto">
          <a:xfrm>
            <a:off x="5980113" y="3905250"/>
            <a:ext cx="520700" cy="93663"/>
          </a:xfrm>
          <a:custGeom>
            <a:avLst/>
            <a:gdLst/>
            <a:ahLst/>
            <a:cxnLst>
              <a:cxn ang="0">
                <a:pos x="2" y="58"/>
              </a:cxn>
              <a:cxn ang="0">
                <a:pos x="5" y="55"/>
              </a:cxn>
              <a:cxn ang="0">
                <a:pos x="10" y="51"/>
              </a:cxn>
              <a:cxn ang="0">
                <a:pos x="10" y="48"/>
              </a:cxn>
              <a:cxn ang="0">
                <a:pos x="13" y="48"/>
              </a:cxn>
              <a:cxn ang="0">
                <a:pos x="16" y="49"/>
              </a:cxn>
              <a:cxn ang="0">
                <a:pos x="19" y="46"/>
              </a:cxn>
              <a:cxn ang="0">
                <a:pos x="19" y="44"/>
              </a:cxn>
              <a:cxn ang="0">
                <a:pos x="20" y="44"/>
              </a:cxn>
              <a:cxn ang="0">
                <a:pos x="21" y="48"/>
              </a:cxn>
              <a:cxn ang="0">
                <a:pos x="24" y="48"/>
              </a:cxn>
              <a:cxn ang="0">
                <a:pos x="31" y="45"/>
              </a:cxn>
              <a:cxn ang="0">
                <a:pos x="45" y="39"/>
              </a:cxn>
              <a:cxn ang="0">
                <a:pos x="72" y="28"/>
              </a:cxn>
              <a:cxn ang="0">
                <a:pos x="117" y="18"/>
              </a:cxn>
              <a:cxn ang="0">
                <a:pos x="152" y="14"/>
              </a:cxn>
              <a:cxn ang="0">
                <a:pos x="176" y="12"/>
              </a:cxn>
              <a:cxn ang="0">
                <a:pos x="201" y="10"/>
              </a:cxn>
              <a:cxn ang="0">
                <a:pos x="229" y="7"/>
              </a:cxn>
              <a:cxn ang="0">
                <a:pos x="251" y="7"/>
              </a:cxn>
              <a:cxn ang="0">
                <a:pos x="272" y="6"/>
              </a:cxn>
              <a:cxn ang="0">
                <a:pos x="295" y="6"/>
              </a:cxn>
              <a:cxn ang="0">
                <a:pos x="315" y="2"/>
              </a:cxn>
              <a:cxn ang="0">
                <a:pos x="323" y="0"/>
              </a:cxn>
              <a:cxn ang="0">
                <a:pos x="325" y="2"/>
              </a:cxn>
              <a:cxn ang="0">
                <a:pos x="327" y="6"/>
              </a:cxn>
              <a:cxn ang="0">
                <a:pos x="327" y="11"/>
              </a:cxn>
              <a:cxn ang="0">
                <a:pos x="323" y="14"/>
              </a:cxn>
              <a:cxn ang="0">
                <a:pos x="307" y="16"/>
              </a:cxn>
              <a:cxn ang="0">
                <a:pos x="281" y="17"/>
              </a:cxn>
              <a:cxn ang="0">
                <a:pos x="254" y="17"/>
              </a:cxn>
              <a:cxn ang="0">
                <a:pos x="228" y="18"/>
              </a:cxn>
              <a:cxn ang="0">
                <a:pos x="208" y="19"/>
              </a:cxn>
              <a:cxn ang="0">
                <a:pos x="195" y="21"/>
              </a:cxn>
              <a:cxn ang="0">
                <a:pos x="183" y="22"/>
              </a:cxn>
              <a:cxn ang="0">
                <a:pos x="169" y="23"/>
              </a:cxn>
              <a:cxn ang="0">
                <a:pos x="155" y="24"/>
              </a:cxn>
              <a:cxn ang="0">
                <a:pos x="141" y="24"/>
              </a:cxn>
              <a:cxn ang="0">
                <a:pos x="126" y="26"/>
              </a:cxn>
              <a:cxn ang="0">
                <a:pos x="110" y="27"/>
              </a:cxn>
              <a:cxn ang="0">
                <a:pos x="96" y="29"/>
              </a:cxn>
              <a:cxn ang="0">
                <a:pos x="83" y="33"/>
              </a:cxn>
              <a:cxn ang="0">
                <a:pos x="71" y="37"/>
              </a:cxn>
              <a:cxn ang="0">
                <a:pos x="57" y="40"/>
              </a:cxn>
              <a:cxn ang="0">
                <a:pos x="45" y="44"/>
              </a:cxn>
              <a:cxn ang="0">
                <a:pos x="34" y="48"/>
              </a:cxn>
              <a:cxn ang="0">
                <a:pos x="23" y="51"/>
              </a:cxn>
              <a:cxn ang="0">
                <a:pos x="10" y="56"/>
              </a:cxn>
              <a:cxn ang="0">
                <a:pos x="3" y="59"/>
              </a:cxn>
              <a:cxn ang="0">
                <a:pos x="2" y="59"/>
              </a:cxn>
            </a:cxnLst>
            <a:rect l="0" t="0" r="r" b="b"/>
            <a:pathLst>
              <a:path w="328" h="59">
                <a:moveTo>
                  <a:pt x="0" y="59"/>
                </a:moveTo>
                <a:lnTo>
                  <a:pt x="2" y="58"/>
                </a:lnTo>
                <a:lnTo>
                  <a:pt x="3" y="56"/>
                </a:lnTo>
                <a:lnTo>
                  <a:pt x="5" y="55"/>
                </a:lnTo>
                <a:lnTo>
                  <a:pt x="9" y="54"/>
                </a:lnTo>
                <a:lnTo>
                  <a:pt x="10" y="51"/>
                </a:lnTo>
                <a:lnTo>
                  <a:pt x="10" y="50"/>
                </a:lnTo>
                <a:lnTo>
                  <a:pt x="10" y="48"/>
                </a:lnTo>
                <a:lnTo>
                  <a:pt x="11" y="46"/>
                </a:lnTo>
                <a:lnTo>
                  <a:pt x="13" y="48"/>
                </a:lnTo>
                <a:lnTo>
                  <a:pt x="14" y="49"/>
                </a:lnTo>
                <a:lnTo>
                  <a:pt x="16" y="49"/>
                </a:lnTo>
                <a:lnTo>
                  <a:pt x="20" y="49"/>
                </a:lnTo>
                <a:lnTo>
                  <a:pt x="19" y="46"/>
                </a:lnTo>
                <a:lnTo>
                  <a:pt x="19" y="44"/>
                </a:lnTo>
                <a:lnTo>
                  <a:pt x="19" y="44"/>
                </a:lnTo>
                <a:lnTo>
                  <a:pt x="20" y="44"/>
                </a:lnTo>
                <a:lnTo>
                  <a:pt x="20" y="44"/>
                </a:lnTo>
                <a:lnTo>
                  <a:pt x="21" y="45"/>
                </a:lnTo>
                <a:lnTo>
                  <a:pt x="21" y="48"/>
                </a:lnTo>
                <a:lnTo>
                  <a:pt x="21" y="49"/>
                </a:lnTo>
                <a:lnTo>
                  <a:pt x="24" y="48"/>
                </a:lnTo>
                <a:lnTo>
                  <a:pt x="27" y="46"/>
                </a:lnTo>
                <a:lnTo>
                  <a:pt x="31" y="45"/>
                </a:lnTo>
                <a:lnTo>
                  <a:pt x="37" y="42"/>
                </a:lnTo>
                <a:lnTo>
                  <a:pt x="45" y="39"/>
                </a:lnTo>
                <a:lnTo>
                  <a:pt x="57" y="34"/>
                </a:lnTo>
                <a:lnTo>
                  <a:pt x="72" y="28"/>
                </a:lnTo>
                <a:lnTo>
                  <a:pt x="91" y="21"/>
                </a:lnTo>
                <a:lnTo>
                  <a:pt x="117" y="18"/>
                </a:lnTo>
                <a:lnTo>
                  <a:pt x="136" y="16"/>
                </a:lnTo>
                <a:lnTo>
                  <a:pt x="152" y="14"/>
                </a:lnTo>
                <a:lnTo>
                  <a:pt x="164" y="13"/>
                </a:lnTo>
                <a:lnTo>
                  <a:pt x="176" y="12"/>
                </a:lnTo>
                <a:lnTo>
                  <a:pt x="187" y="11"/>
                </a:lnTo>
                <a:lnTo>
                  <a:pt x="201" y="10"/>
                </a:lnTo>
                <a:lnTo>
                  <a:pt x="218" y="7"/>
                </a:lnTo>
                <a:lnTo>
                  <a:pt x="229" y="7"/>
                </a:lnTo>
                <a:lnTo>
                  <a:pt x="240" y="7"/>
                </a:lnTo>
                <a:lnTo>
                  <a:pt x="251" y="7"/>
                </a:lnTo>
                <a:lnTo>
                  <a:pt x="263" y="6"/>
                </a:lnTo>
                <a:lnTo>
                  <a:pt x="272" y="6"/>
                </a:lnTo>
                <a:lnTo>
                  <a:pt x="283" y="6"/>
                </a:lnTo>
                <a:lnTo>
                  <a:pt x="295" y="6"/>
                </a:lnTo>
                <a:lnTo>
                  <a:pt x="306" y="6"/>
                </a:lnTo>
                <a:lnTo>
                  <a:pt x="315" y="2"/>
                </a:lnTo>
                <a:lnTo>
                  <a:pt x="320" y="1"/>
                </a:lnTo>
                <a:lnTo>
                  <a:pt x="323" y="0"/>
                </a:lnTo>
                <a:lnTo>
                  <a:pt x="327" y="0"/>
                </a:lnTo>
                <a:lnTo>
                  <a:pt x="325" y="2"/>
                </a:lnTo>
                <a:lnTo>
                  <a:pt x="325" y="3"/>
                </a:lnTo>
                <a:lnTo>
                  <a:pt x="327" y="6"/>
                </a:lnTo>
                <a:lnTo>
                  <a:pt x="328" y="10"/>
                </a:lnTo>
                <a:lnTo>
                  <a:pt x="327" y="11"/>
                </a:lnTo>
                <a:lnTo>
                  <a:pt x="324" y="12"/>
                </a:lnTo>
                <a:lnTo>
                  <a:pt x="323" y="14"/>
                </a:lnTo>
                <a:lnTo>
                  <a:pt x="320" y="16"/>
                </a:lnTo>
                <a:lnTo>
                  <a:pt x="307" y="16"/>
                </a:lnTo>
                <a:lnTo>
                  <a:pt x="293" y="17"/>
                </a:lnTo>
                <a:lnTo>
                  <a:pt x="281" y="17"/>
                </a:lnTo>
                <a:lnTo>
                  <a:pt x="267" y="17"/>
                </a:lnTo>
                <a:lnTo>
                  <a:pt x="254" y="17"/>
                </a:lnTo>
                <a:lnTo>
                  <a:pt x="242" y="17"/>
                </a:lnTo>
                <a:lnTo>
                  <a:pt x="228" y="18"/>
                </a:lnTo>
                <a:lnTo>
                  <a:pt x="215" y="18"/>
                </a:lnTo>
                <a:lnTo>
                  <a:pt x="208" y="19"/>
                </a:lnTo>
                <a:lnTo>
                  <a:pt x="202" y="19"/>
                </a:lnTo>
                <a:lnTo>
                  <a:pt x="195" y="21"/>
                </a:lnTo>
                <a:lnTo>
                  <a:pt x="189" y="21"/>
                </a:lnTo>
                <a:lnTo>
                  <a:pt x="183" y="22"/>
                </a:lnTo>
                <a:lnTo>
                  <a:pt x="176" y="23"/>
                </a:lnTo>
                <a:lnTo>
                  <a:pt x="169" y="23"/>
                </a:lnTo>
                <a:lnTo>
                  <a:pt x="163" y="24"/>
                </a:lnTo>
                <a:lnTo>
                  <a:pt x="155" y="24"/>
                </a:lnTo>
                <a:lnTo>
                  <a:pt x="148" y="24"/>
                </a:lnTo>
                <a:lnTo>
                  <a:pt x="141" y="24"/>
                </a:lnTo>
                <a:lnTo>
                  <a:pt x="133" y="26"/>
                </a:lnTo>
                <a:lnTo>
                  <a:pt x="126" y="26"/>
                </a:lnTo>
                <a:lnTo>
                  <a:pt x="119" y="27"/>
                </a:lnTo>
                <a:lnTo>
                  <a:pt x="110" y="27"/>
                </a:lnTo>
                <a:lnTo>
                  <a:pt x="103" y="28"/>
                </a:lnTo>
                <a:lnTo>
                  <a:pt x="96" y="29"/>
                </a:lnTo>
                <a:lnTo>
                  <a:pt x="90" y="32"/>
                </a:lnTo>
                <a:lnTo>
                  <a:pt x="83" y="33"/>
                </a:lnTo>
                <a:lnTo>
                  <a:pt x="77" y="34"/>
                </a:lnTo>
                <a:lnTo>
                  <a:pt x="71" y="37"/>
                </a:lnTo>
                <a:lnTo>
                  <a:pt x="64" y="38"/>
                </a:lnTo>
                <a:lnTo>
                  <a:pt x="57" y="40"/>
                </a:lnTo>
                <a:lnTo>
                  <a:pt x="51" y="42"/>
                </a:lnTo>
                <a:lnTo>
                  <a:pt x="45" y="44"/>
                </a:lnTo>
                <a:lnTo>
                  <a:pt x="40" y="45"/>
                </a:lnTo>
                <a:lnTo>
                  <a:pt x="34" y="48"/>
                </a:lnTo>
                <a:lnTo>
                  <a:pt x="27" y="50"/>
                </a:lnTo>
                <a:lnTo>
                  <a:pt x="23" y="51"/>
                </a:lnTo>
                <a:lnTo>
                  <a:pt x="16" y="54"/>
                </a:lnTo>
                <a:lnTo>
                  <a:pt x="10" y="56"/>
                </a:lnTo>
                <a:lnTo>
                  <a:pt x="4" y="59"/>
                </a:lnTo>
                <a:lnTo>
                  <a:pt x="3" y="59"/>
                </a:lnTo>
                <a:lnTo>
                  <a:pt x="3" y="59"/>
                </a:lnTo>
                <a:lnTo>
                  <a:pt x="2" y="59"/>
                </a:lnTo>
                <a:lnTo>
                  <a:pt x="0" y="5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0" name="Freeform 2086"/>
          <p:cNvSpPr>
            <a:spLocks/>
          </p:cNvSpPr>
          <p:nvPr/>
        </p:nvSpPr>
        <p:spPr bwMode="auto">
          <a:xfrm>
            <a:off x="6581775" y="3743325"/>
            <a:ext cx="798513" cy="119063"/>
          </a:xfrm>
          <a:custGeom>
            <a:avLst/>
            <a:gdLst/>
            <a:ahLst/>
            <a:cxnLst>
              <a:cxn ang="0">
                <a:pos x="4" y="71"/>
              </a:cxn>
              <a:cxn ang="0">
                <a:pos x="15" y="62"/>
              </a:cxn>
              <a:cxn ang="0">
                <a:pos x="36" y="53"/>
              </a:cxn>
              <a:cxn ang="0">
                <a:pos x="72" y="37"/>
              </a:cxn>
              <a:cxn ang="0">
                <a:pos x="116" y="22"/>
              </a:cxn>
              <a:cxn ang="0">
                <a:pos x="152" y="11"/>
              </a:cxn>
              <a:cxn ang="0">
                <a:pos x="188" y="0"/>
              </a:cxn>
              <a:cxn ang="0">
                <a:pos x="188" y="3"/>
              </a:cxn>
              <a:cxn ang="0">
                <a:pos x="194" y="3"/>
              </a:cxn>
              <a:cxn ang="0">
                <a:pos x="201" y="1"/>
              </a:cxn>
              <a:cxn ang="0">
                <a:pos x="217" y="2"/>
              </a:cxn>
              <a:cxn ang="0">
                <a:pos x="232" y="3"/>
              </a:cxn>
              <a:cxn ang="0">
                <a:pos x="245" y="6"/>
              </a:cxn>
              <a:cxn ang="0">
                <a:pos x="265" y="9"/>
              </a:cxn>
              <a:cxn ang="0">
                <a:pos x="301" y="12"/>
              </a:cxn>
              <a:cxn ang="0">
                <a:pos x="338" y="14"/>
              </a:cxn>
              <a:cxn ang="0">
                <a:pos x="365" y="18"/>
              </a:cxn>
              <a:cxn ang="0">
                <a:pos x="389" y="22"/>
              </a:cxn>
              <a:cxn ang="0">
                <a:pos x="413" y="28"/>
              </a:cxn>
              <a:cxn ang="0">
                <a:pos x="471" y="35"/>
              </a:cxn>
              <a:cxn ang="0">
                <a:pos x="490" y="39"/>
              </a:cxn>
              <a:cxn ang="0">
                <a:pos x="499" y="43"/>
              </a:cxn>
              <a:cxn ang="0">
                <a:pos x="503" y="46"/>
              </a:cxn>
              <a:cxn ang="0">
                <a:pos x="498" y="49"/>
              </a:cxn>
              <a:cxn ang="0">
                <a:pos x="471" y="46"/>
              </a:cxn>
              <a:cxn ang="0">
                <a:pos x="432" y="41"/>
              </a:cxn>
              <a:cxn ang="0">
                <a:pos x="393" y="37"/>
              </a:cxn>
              <a:cxn ang="0">
                <a:pos x="380" y="33"/>
              </a:cxn>
              <a:cxn ang="0">
                <a:pos x="365" y="29"/>
              </a:cxn>
              <a:cxn ang="0">
                <a:pos x="345" y="25"/>
              </a:cxn>
              <a:cxn ang="0">
                <a:pos x="314" y="23"/>
              </a:cxn>
              <a:cxn ang="0">
                <a:pos x="284" y="21"/>
              </a:cxn>
              <a:cxn ang="0">
                <a:pos x="247" y="16"/>
              </a:cxn>
              <a:cxn ang="0">
                <a:pos x="221" y="13"/>
              </a:cxn>
              <a:cxn ang="0">
                <a:pos x="190" y="11"/>
              </a:cxn>
              <a:cxn ang="0">
                <a:pos x="174" y="14"/>
              </a:cxn>
              <a:cxn ang="0">
                <a:pos x="158" y="19"/>
              </a:cxn>
              <a:cxn ang="0">
                <a:pos x="126" y="30"/>
              </a:cxn>
              <a:cxn ang="0">
                <a:pos x="87" y="46"/>
              </a:cxn>
              <a:cxn ang="0">
                <a:pos x="62" y="56"/>
              </a:cxn>
              <a:cxn ang="0">
                <a:pos x="24" y="69"/>
              </a:cxn>
              <a:cxn ang="0">
                <a:pos x="5" y="73"/>
              </a:cxn>
              <a:cxn ang="0">
                <a:pos x="0" y="75"/>
              </a:cxn>
            </a:cxnLst>
            <a:rect l="0" t="0" r="r" b="b"/>
            <a:pathLst>
              <a:path w="503" h="75">
                <a:moveTo>
                  <a:pt x="0" y="75"/>
                </a:moveTo>
                <a:lnTo>
                  <a:pt x="3" y="73"/>
                </a:lnTo>
                <a:lnTo>
                  <a:pt x="4" y="71"/>
                </a:lnTo>
                <a:lnTo>
                  <a:pt x="7" y="70"/>
                </a:lnTo>
                <a:lnTo>
                  <a:pt x="8" y="67"/>
                </a:lnTo>
                <a:lnTo>
                  <a:pt x="15" y="62"/>
                </a:lnTo>
                <a:lnTo>
                  <a:pt x="23" y="59"/>
                </a:lnTo>
                <a:lnTo>
                  <a:pt x="29" y="56"/>
                </a:lnTo>
                <a:lnTo>
                  <a:pt x="36" y="53"/>
                </a:lnTo>
                <a:lnTo>
                  <a:pt x="45" y="48"/>
                </a:lnTo>
                <a:lnTo>
                  <a:pt x="57" y="43"/>
                </a:lnTo>
                <a:lnTo>
                  <a:pt x="72" y="37"/>
                </a:lnTo>
                <a:lnTo>
                  <a:pt x="93" y="28"/>
                </a:lnTo>
                <a:lnTo>
                  <a:pt x="104" y="24"/>
                </a:lnTo>
                <a:lnTo>
                  <a:pt x="116" y="22"/>
                </a:lnTo>
                <a:lnTo>
                  <a:pt x="127" y="18"/>
                </a:lnTo>
                <a:lnTo>
                  <a:pt x="140" y="14"/>
                </a:lnTo>
                <a:lnTo>
                  <a:pt x="152" y="11"/>
                </a:lnTo>
                <a:lnTo>
                  <a:pt x="164" y="7"/>
                </a:lnTo>
                <a:lnTo>
                  <a:pt x="175" y="3"/>
                </a:lnTo>
                <a:lnTo>
                  <a:pt x="188" y="0"/>
                </a:lnTo>
                <a:lnTo>
                  <a:pt x="188" y="1"/>
                </a:lnTo>
                <a:lnTo>
                  <a:pt x="188" y="2"/>
                </a:lnTo>
                <a:lnTo>
                  <a:pt x="188" y="3"/>
                </a:lnTo>
                <a:lnTo>
                  <a:pt x="188" y="5"/>
                </a:lnTo>
                <a:lnTo>
                  <a:pt x="191" y="3"/>
                </a:lnTo>
                <a:lnTo>
                  <a:pt x="194" y="3"/>
                </a:lnTo>
                <a:lnTo>
                  <a:pt x="195" y="2"/>
                </a:lnTo>
                <a:lnTo>
                  <a:pt x="196" y="1"/>
                </a:lnTo>
                <a:lnTo>
                  <a:pt x="201" y="1"/>
                </a:lnTo>
                <a:lnTo>
                  <a:pt x="206" y="2"/>
                </a:lnTo>
                <a:lnTo>
                  <a:pt x="211" y="2"/>
                </a:lnTo>
                <a:lnTo>
                  <a:pt x="217" y="2"/>
                </a:lnTo>
                <a:lnTo>
                  <a:pt x="222" y="2"/>
                </a:lnTo>
                <a:lnTo>
                  <a:pt x="227" y="2"/>
                </a:lnTo>
                <a:lnTo>
                  <a:pt x="232" y="3"/>
                </a:lnTo>
                <a:lnTo>
                  <a:pt x="237" y="3"/>
                </a:lnTo>
                <a:lnTo>
                  <a:pt x="242" y="5"/>
                </a:lnTo>
                <a:lnTo>
                  <a:pt x="245" y="6"/>
                </a:lnTo>
                <a:lnTo>
                  <a:pt x="249" y="7"/>
                </a:lnTo>
                <a:lnTo>
                  <a:pt x="253" y="8"/>
                </a:lnTo>
                <a:lnTo>
                  <a:pt x="265" y="9"/>
                </a:lnTo>
                <a:lnTo>
                  <a:pt x="277" y="9"/>
                </a:lnTo>
                <a:lnTo>
                  <a:pt x="290" y="11"/>
                </a:lnTo>
                <a:lnTo>
                  <a:pt x="301" y="12"/>
                </a:lnTo>
                <a:lnTo>
                  <a:pt x="313" y="13"/>
                </a:lnTo>
                <a:lnTo>
                  <a:pt x="325" y="13"/>
                </a:lnTo>
                <a:lnTo>
                  <a:pt x="338" y="14"/>
                </a:lnTo>
                <a:lnTo>
                  <a:pt x="349" y="14"/>
                </a:lnTo>
                <a:lnTo>
                  <a:pt x="357" y="16"/>
                </a:lnTo>
                <a:lnTo>
                  <a:pt x="365" y="18"/>
                </a:lnTo>
                <a:lnTo>
                  <a:pt x="373" y="19"/>
                </a:lnTo>
                <a:lnTo>
                  <a:pt x="382" y="21"/>
                </a:lnTo>
                <a:lnTo>
                  <a:pt x="389" y="22"/>
                </a:lnTo>
                <a:lnTo>
                  <a:pt x="398" y="24"/>
                </a:lnTo>
                <a:lnTo>
                  <a:pt x="405" y="25"/>
                </a:lnTo>
                <a:lnTo>
                  <a:pt x="413" y="28"/>
                </a:lnTo>
                <a:lnTo>
                  <a:pt x="437" y="32"/>
                </a:lnTo>
                <a:lnTo>
                  <a:pt x="456" y="34"/>
                </a:lnTo>
                <a:lnTo>
                  <a:pt x="471" y="35"/>
                </a:lnTo>
                <a:lnTo>
                  <a:pt x="479" y="37"/>
                </a:lnTo>
                <a:lnTo>
                  <a:pt x="487" y="38"/>
                </a:lnTo>
                <a:lnTo>
                  <a:pt x="490" y="39"/>
                </a:lnTo>
                <a:lnTo>
                  <a:pt x="494" y="40"/>
                </a:lnTo>
                <a:lnTo>
                  <a:pt x="498" y="41"/>
                </a:lnTo>
                <a:lnTo>
                  <a:pt x="499" y="43"/>
                </a:lnTo>
                <a:lnTo>
                  <a:pt x="500" y="44"/>
                </a:lnTo>
                <a:lnTo>
                  <a:pt x="501" y="45"/>
                </a:lnTo>
                <a:lnTo>
                  <a:pt x="503" y="46"/>
                </a:lnTo>
                <a:lnTo>
                  <a:pt x="501" y="48"/>
                </a:lnTo>
                <a:lnTo>
                  <a:pt x="499" y="48"/>
                </a:lnTo>
                <a:lnTo>
                  <a:pt x="498" y="49"/>
                </a:lnTo>
                <a:lnTo>
                  <a:pt x="496" y="49"/>
                </a:lnTo>
                <a:lnTo>
                  <a:pt x="484" y="48"/>
                </a:lnTo>
                <a:lnTo>
                  <a:pt x="471" y="46"/>
                </a:lnTo>
                <a:lnTo>
                  <a:pt x="458" y="44"/>
                </a:lnTo>
                <a:lnTo>
                  <a:pt x="445" y="43"/>
                </a:lnTo>
                <a:lnTo>
                  <a:pt x="432" y="41"/>
                </a:lnTo>
                <a:lnTo>
                  <a:pt x="419" y="39"/>
                </a:lnTo>
                <a:lnTo>
                  <a:pt x="407" y="38"/>
                </a:lnTo>
                <a:lnTo>
                  <a:pt x="393" y="37"/>
                </a:lnTo>
                <a:lnTo>
                  <a:pt x="389" y="35"/>
                </a:lnTo>
                <a:lnTo>
                  <a:pt x="384" y="34"/>
                </a:lnTo>
                <a:lnTo>
                  <a:pt x="380" y="33"/>
                </a:lnTo>
                <a:lnTo>
                  <a:pt x="375" y="32"/>
                </a:lnTo>
                <a:lnTo>
                  <a:pt x="370" y="30"/>
                </a:lnTo>
                <a:lnTo>
                  <a:pt x="365" y="29"/>
                </a:lnTo>
                <a:lnTo>
                  <a:pt x="360" y="28"/>
                </a:lnTo>
                <a:lnTo>
                  <a:pt x="355" y="27"/>
                </a:lnTo>
                <a:lnTo>
                  <a:pt x="345" y="25"/>
                </a:lnTo>
                <a:lnTo>
                  <a:pt x="334" y="25"/>
                </a:lnTo>
                <a:lnTo>
                  <a:pt x="324" y="24"/>
                </a:lnTo>
                <a:lnTo>
                  <a:pt x="314" y="23"/>
                </a:lnTo>
                <a:lnTo>
                  <a:pt x="304" y="22"/>
                </a:lnTo>
                <a:lnTo>
                  <a:pt x="293" y="22"/>
                </a:lnTo>
                <a:lnTo>
                  <a:pt x="284" y="21"/>
                </a:lnTo>
                <a:lnTo>
                  <a:pt x="272" y="21"/>
                </a:lnTo>
                <a:lnTo>
                  <a:pt x="258" y="18"/>
                </a:lnTo>
                <a:lnTo>
                  <a:pt x="247" y="16"/>
                </a:lnTo>
                <a:lnTo>
                  <a:pt x="237" y="14"/>
                </a:lnTo>
                <a:lnTo>
                  <a:pt x="229" y="13"/>
                </a:lnTo>
                <a:lnTo>
                  <a:pt x="221" y="13"/>
                </a:lnTo>
                <a:lnTo>
                  <a:pt x="212" y="12"/>
                </a:lnTo>
                <a:lnTo>
                  <a:pt x="202" y="12"/>
                </a:lnTo>
                <a:lnTo>
                  <a:pt x="190" y="11"/>
                </a:lnTo>
                <a:lnTo>
                  <a:pt x="185" y="12"/>
                </a:lnTo>
                <a:lnTo>
                  <a:pt x="180" y="13"/>
                </a:lnTo>
                <a:lnTo>
                  <a:pt x="174" y="14"/>
                </a:lnTo>
                <a:lnTo>
                  <a:pt x="169" y="16"/>
                </a:lnTo>
                <a:lnTo>
                  <a:pt x="164" y="18"/>
                </a:lnTo>
                <a:lnTo>
                  <a:pt x="158" y="19"/>
                </a:lnTo>
                <a:lnTo>
                  <a:pt x="153" y="21"/>
                </a:lnTo>
                <a:lnTo>
                  <a:pt x="148" y="22"/>
                </a:lnTo>
                <a:lnTo>
                  <a:pt x="126" y="30"/>
                </a:lnTo>
                <a:lnTo>
                  <a:pt x="109" y="37"/>
                </a:lnTo>
                <a:lnTo>
                  <a:pt x="96" y="41"/>
                </a:lnTo>
                <a:lnTo>
                  <a:pt x="87" y="46"/>
                </a:lnTo>
                <a:lnTo>
                  <a:pt x="78" y="50"/>
                </a:lnTo>
                <a:lnTo>
                  <a:pt x="71" y="53"/>
                </a:lnTo>
                <a:lnTo>
                  <a:pt x="62" y="56"/>
                </a:lnTo>
                <a:lnTo>
                  <a:pt x="52" y="61"/>
                </a:lnTo>
                <a:lnTo>
                  <a:pt x="36" y="66"/>
                </a:lnTo>
                <a:lnTo>
                  <a:pt x="24" y="69"/>
                </a:lnTo>
                <a:lnTo>
                  <a:pt x="15" y="71"/>
                </a:lnTo>
                <a:lnTo>
                  <a:pt x="9" y="73"/>
                </a:lnTo>
                <a:lnTo>
                  <a:pt x="5" y="73"/>
                </a:lnTo>
                <a:lnTo>
                  <a:pt x="3" y="75"/>
                </a:lnTo>
                <a:lnTo>
                  <a:pt x="2" y="75"/>
                </a:lnTo>
                <a:lnTo>
                  <a:pt x="0" y="7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1" name="Freeform 2087"/>
          <p:cNvSpPr>
            <a:spLocks/>
          </p:cNvSpPr>
          <p:nvPr/>
        </p:nvSpPr>
        <p:spPr bwMode="auto">
          <a:xfrm>
            <a:off x="7881938" y="3798888"/>
            <a:ext cx="23812" cy="28575"/>
          </a:xfrm>
          <a:custGeom>
            <a:avLst/>
            <a:gdLst/>
            <a:ahLst/>
            <a:cxnLst>
              <a:cxn ang="0">
                <a:pos x="5" y="18"/>
              </a:cxn>
              <a:cxn ang="0">
                <a:pos x="4" y="16"/>
              </a:cxn>
              <a:cxn ang="0">
                <a:pos x="2" y="15"/>
              </a:cxn>
              <a:cxn ang="0">
                <a:pos x="1" y="13"/>
              </a:cxn>
              <a:cxn ang="0">
                <a:pos x="0" y="11"/>
              </a:cxn>
              <a:cxn ang="0">
                <a:pos x="0" y="9"/>
              </a:cxn>
              <a:cxn ang="0">
                <a:pos x="0" y="6"/>
              </a:cxn>
              <a:cxn ang="0">
                <a:pos x="0" y="4"/>
              </a:cxn>
              <a:cxn ang="0">
                <a:pos x="0" y="0"/>
              </a:cxn>
              <a:cxn ang="0">
                <a:pos x="2" y="0"/>
              </a:cxn>
              <a:cxn ang="0">
                <a:pos x="5" y="0"/>
              </a:cxn>
              <a:cxn ang="0">
                <a:pos x="7" y="0"/>
              </a:cxn>
              <a:cxn ang="0">
                <a:pos x="10" y="0"/>
              </a:cxn>
              <a:cxn ang="0">
                <a:pos x="12" y="4"/>
              </a:cxn>
              <a:cxn ang="0">
                <a:pos x="13" y="6"/>
              </a:cxn>
              <a:cxn ang="0">
                <a:pos x="13" y="10"/>
              </a:cxn>
              <a:cxn ang="0">
                <a:pos x="15" y="15"/>
              </a:cxn>
              <a:cxn ang="0">
                <a:pos x="12" y="16"/>
              </a:cxn>
              <a:cxn ang="0">
                <a:pos x="10" y="16"/>
              </a:cxn>
              <a:cxn ang="0">
                <a:pos x="7" y="16"/>
              </a:cxn>
              <a:cxn ang="0">
                <a:pos x="5" y="18"/>
              </a:cxn>
            </a:cxnLst>
            <a:rect l="0" t="0" r="r" b="b"/>
            <a:pathLst>
              <a:path w="15" h="18">
                <a:moveTo>
                  <a:pt x="5" y="18"/>
                </a:moveTo>
                <a:lnTo>
                  <a:pt x="4" y="16"/>
                </a:lnTo>
                <a:lnTo>
                  <a:pt x="2" y="15"/>
                </a:lnTo>
                <a:lnTo>
                  <a:pt x="1" y="13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0" y="4"/>
                </a:lnTo>
                <a:lnTo>
                  <a:pt x="0" y="0"/>
                </a:lnTo>
                <a:lnTo>
                  <a:pt x="2" y="0"/>
                </a:lnTo>
                <a:lnTo>
                  <a:pt x="5" y="0"/>
                </a:lnTo>
                <a:lnTo>
                  <a:pt x="7" y="0"/>
                </a:lnTo>
                <a:lnTo>
                  <a:pt x="10" y="0"/>
                </a:lnTo>
                <a:lnTo>
                  <a:pt x="12" y="4"/>
                </a:lnTo>
                <a:lnTo>
                  <a:pt x="13" y="6"/>
                </a:lnTo>
                <a:lnTo>
                  <a:pt x="13" y="10"/>
                </a:lnTo>
                <a:lnTo>
                  <a:pt x="15" y="15"/>
                </a:lnTo>
                <a:lnTo>
                  <a:pt x="12" y="16"/>
                </a:lnTo>
                <a:lnTo>
                  <a:pt x="10" y="16"/>
                </a:lnTo>
                <a:lnTo>
                  <a:pt x="7" y="16"/>
                </a:lnTo>
                <a:lnTo>
                  <a:pt x="5" y="1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2" name="Freeform 2088"/>
          <p:cNvSpPr>
            <a:spLocks/>
          </p:cNvSpPr>
          <p:nvPr/>
        </p:nvSpPr>
        <p:spPr bwMode="auto">
          <a:xfrm>
            <a:off x="8096250" y="3560763"/>
            <a:ext cx="58738" cy="242887"/>
          </a:xfrm>
          <a:custGeom>
            <a:avLst/>
            <a:gdLst/>
            <a:ahLst/>
            <a:cxnLst>
              <a:cxn ang="0">
                <a:pos x="0" y="153"/>
              </a:cxn>
              <a:cxn ang="0">
                <a:pos x="4" y="115"/>
              </a:cxn>
              <a:cxn ang="0">
                <a:pos x="14" y="77"/>
              </a:cxn>
              <a:cxn ang="0">
                <a:pos x="25" y="37"/>
              </a:cxn>
              <a:cxn ang="0">
                <a:pos x="35" y="0"/>
              </a:cxn>
              <a:cxn ang="0">
                <a:pos x="37" y="8"/>
              </a:cxn>
              <a:cxn ang="0">
                <a:pos x="37" y="16"/>
              </a:cxn>
              <a:cxn ang="0">
                <a:pos x="37" y="24"/>
              </a:cxn>
              <a:cxn ang="0">
                <a:pos x="37" y="32"/>
              </a:cxn>
              <a:cxn ang="0">
                <a:pos x="32" y="63"/>
              </a:cxn>
              <a:cxn ang="0">
                <a:pos x="26" y="92"/>
              </a:cxn>
              <a:cxn ang="0">
                <a:pos x="18" y="121"/>
              </a:cxn>
              <a:cxn ang="0">
                <a:pos x="4" y="150"/>
              </a:cxn>
              <a:cxn ang="0">
                <a:pos x="4" y="152"/>
              </a:cxn>
              <a:cxn ang="0">
                <a:pos x="3" y="152"/>
              </a:cxn>
              <a:cxn ang="0">
                <a:pos x="2" y="152"/>
              </a:cxn>
              <a:cxn ang="0">
                <a:pos x="0" y="153"/>
              </a:cxn>
            </a:cxnLst>
            <a:rect l="0" t="0" r="r" b="b"/>
            <a:pathLst>
              <a:path w="37" h="153">
                <a:moveTo>
                  <a:pt x="0" y="153"/>
                </a:moveTo>
                <a:lnTo>
                  <a:pt x="4" y="115"/>
                </a:lnTo>
                <a:lnTo>
                  <a:pt x="14" y="77"/>
                </a:lnTo>
                <a:lnTo>
                  <a:pt x="25" y="37"/>
                </a:lnTo>
                <a:lnTo>
                  <a:pt x="35" y="0"/>
                </a:lnTo>
                <a:lnTo>
                  <a:pt x="37" y="8"/>
                </a:lnTo>
                <a:lnTo>
                  <a:pt x="37" y="16"/>
                </a:lnTo>
                <a:lnTo>
                  <a:pt x="37" y="24"/>
                </a:lnTo>
                <a:lnTo>
                  <a:pt x="37" y="32"/>
                </a:lnTo>
                <a:lnTo>
                  <a:pt x="32" y="63"/>
                </a:lnTo>
                <a:lnTo>
                  <a:pt x="26" y="92"/>
                </a:lnTo>
                <a:lnTo>
                  <a:pt x="18" y="121"/>
                </a:lnTo>
                <a:lnTo>
                  <a:pt x="4" y="150"/>
                </a:lnTo>
                <a:lnTo>
                  <a:pt x="4" y="152"/>
                </a:lnTo>
                <a:lnTo>
                  <a:pt x="3" y="152"/>
                </a:lnTo>
                <a:lnTo>
                  <a:pt x="2" y="152"/>
                </a:lnTo>
                <a:lnTo>
                  <a:pt x="0" y="15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3" name="Freeform 2089"/>
          <p:cNvSpPr>
            <a:spLocks/>
          </p:cNvSpPr>
          <p:nvPr/>
        </p:nvSpPr>
        <p:spPr bwMode="auto">
          <a:xfrm>
            <a:off x="7804150" y="3751263"/>
            <a:ext cx="44450" cy="36512"/>
          </a:xfrm>
          <a:custGeom>
            <a:avLst/>
            <a:gdLst/>
            <a:ahLst/>
            <a:cxnLst>
              <a:cxn ang="0">
                <a:pos x="21" y="23"/>
              </a:cxn>
              <a:cxn ang="0">
                <a:pos x="17" y="22"/>
              </a:cxn>
              <a:cxn ang="0">
                <a:pos x="14" y="20"/>
              </a:cxn>
              <a:cxn ang="0">
                <a:pos x="10" y="19"/>
              </a:cxn>
              <a:cxn ang="0">
                <a:pos x="0" y="17"/>
              </a:cxn>
              <a:cxn ang="0">
                <a:pos x="2" y="16"/>
              </a:cxn>
              <a:cxn ang="0">
                <a:pos x="5" y="16"/>
              </a:cxn>
              <a:cxn ang="0">
                <a:pos x="8" y="16"/>
              </a:cxn>
              <a:cxn ang="0">
                <a:pos x="14" y="16"/>
              </a:cxn>
              <a:cxn ang="0">
                <a:pos x="14" y="11"/>
              </a:cxn>
              <a:cxn ang="0">
                <a:pos x="16" y="7"/>
              </a:cxn>
              <a:cxn ang="0">
                <a:pos x="16" y="3"/>
              </a:cxn>
              <a:cxn ang="0">
                <a:pos x="16" y="0"/>
              </a:cxn>
              <a:cxn ang="0">
                <a:pos x="18" y="0"/>
              </a:cxn>
              <a:cxn ang="0">
                <a:pos x="21" y="0"/>
              </a:cxn>
              <a:cxn ang="0">
                <a:pos x="23" y="0"/>
              </a:cxn>
              <a:cxn ang="0">
                <a:pos x="26" y="0"/>
              </a:cxn>
              <a:cxn ang="0">
                <a:pos x="26" y="4"/>
              </a:cxn>
              <a:cxn ang="0">
                <a:pos x="26" y="8"/>
              </a:cxn>
              <a:cxn ang="0">
                <a:pos x="27" y="13"/>
              </a:cxn>
              <a:cxn ang="0">
                <a:pos x="28" y="20"/>
              </a:cxn>
              <a:cxn ang="0">
                <a:pos x="27" y="22"/>
              </a:cxn>
              <a:cxn ang="0">
                <a:pos x="26" y="23"/>
              </a:cxn>
              <a:cxn ang="0">
                <a:pos x="23" y="23"/>
              </a:cxn>
              <a:cxn ang="0">
                <a:pos x="21" y="23"/>
              </a:cxn>
            </a:cxnLst>
            <a:rect l="0" t="0" r="r" b="b"/>
            <a:pathLst>
              <a:path w="28" h="23">
                <a:moveTo>
                  <a:pt x="21" y="23"/>
                </a:moveTo>
                <a:lnTo>
                  <a:pt x="17" y="22"/>
                </a:lnTo>
                <a:lnTo>
                  <a:pt x="14" y="20"/>
                </a:lnTo>
                <a:lnTo>
                  <a:pt x="10" y="19"/>
                </a:lnTo>
                <a:lnTo>
                  <a:pt x="0" y="17"/>
                </a:lnTo>
                <a:lnTo>
                  <a:pt x="2" y="16"/>
                </a:lnTo>
                <a:lnTo>
                  <a:pt x="5" y="16"/>
                </a:lnTo>
                <a:lnTo>
                  <a:pt x="8" y="16"/>
                </a:lnTo>
                <a:lnTo>
                  <a:pt x="14" y="16"/>
                </a:lnTo>
                <a:lnTo>
                  <a:pt x="14" y="11"/>
                </a:lnTo>
                <a:lnTo>
                  <a:pt x="16" y="7"/>
                </a:lnTo>
                <a:lnTo>
                  <a:pt x="16" y="3"/>
                </a:lnTo>
                <a:lnTo>
                  <a:pt x="16" y="0"/>
                </a:lnTo>
                <a:lnTo>
                  <a:pt x="18" y="0"/>
                </a:lnTo>
                <a:lnTo>
                  <a:pt x="21" y="0"/>
                </a:lnTo>
                <a:lnTo>
                  <a:pt x="23" y="0"/>
                </a:lnTo>
                <a:lnTo>
                  <a:pt x="26" y="0"/>
                </a:lnTo>
                <a:lnTo>
                  <a:pt x="26" y="4"/>
                </a:lnTo>
                <a:lnTo>
                  <a:pt x="26" y="8"/>
                </a:lnTo>
                <a:lnTo>
                  <a:pt x="27" y="13"/>
                </a:lnTo>
                <a:lnTo>
                  <a:pt x="28" y="20"/>
                </a:lnTo>
                <a:lnTo>
                  <a:pt x="27" y="22"/>
                </a:lnTo>
                <a:lnTo>
                  <a:pt x="26" y="23"/>
                </a:lnTo>
                <a:lnTo>
                  <a:pt x="23" y="23"/>
                </a:lnTo>
                <a:lnTo>
                  <a:pt x="21" y="2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4" name="Freeform 2090"/>
          <p:cNvSpPr>
            <a:spLocks/>
          </p:cNvSpPr>
          <p:nvPr/>
        </p:nvSpPr>
        <p:spPr bwMode="auto">
          <a:xfrm>
            <a:off x="8026400" y="3355975"/>
            <a:ext cx="100013" cy="376238"/>
          </a:xfrm>
          <a:custGeom>
            <a:avLst/>
            <a:gdLst/>
            <a:ahLst/>
            <a:cxnLst>
              <a:cxn ang="0">
                <a:pos x="0" y="237"/>
              </a:cxn>
              <a:cxn ang="0">
                <a:pos x="0" y="233"/>
              </a:cxn>
              <a:cxn ang="0">
                <a:pos x="0" y="228"/>
              </a:cxn>
              <a:cxn ang="0">
                <a:pos x="0" y="223"/>
              </a:cxn>
              <a:cxn ang="0">
                <a:pos x="1" y="217"/>
              </a:cxn>
              <a:cxn ang="0">
                <a:pos x="15" y="188"/>
              </a:cxn>
              <a:cxn ang="0">
                <a:pos x="22" y="162"/>
              </a:cxn>
              <a:cxn ang="0">
                <a:pos x="23" y="137"/>
              </a:cxn>
              <a:cxn ang="0">
                <a:pos x="18" y="105"/>
              </a:cxn>
              <a:cxn ang="0">
                <a:pos x="18" y="82"/>
              </a:cxn>
              <a:cxn ang="0">
                <a:pos x="21" y="48"/>
              </a:cxn>
              <a:cxn ang="0">
                <a:pos x="25" y="16"/>
              </a:cxn>
              <a:cxn ang="0">
                <a:pos x="34" y="0"/>
              </a:cxn>
              <a:cxn ang="0">
                <a:pos x="31" y="30"/>
              </a:cxn>
              <a:cxn ang="0">
                <a:pos x="28" y="57"/>
              </a:cxn>
              <a:cxn ang="0">
                <a:pos x="27" y="85"/>
              </a:cxn>
              <a:cxn ang="0">
                <a:pos x="27" y="114"/>
              </a:cxn>
              <a:cxn ang="0">
                <a:pos x="33" y="110"/>
              </a:cxn>
              <a:cxn ang="0">
                <a:pos x="36" y="102"/>
              </a:cxn>
              <a:cxn ang="0">
                <a:pos x="37" y="95"/>
              </a:cxn>
              <a:cxn ang="0">
                <a:pos x="39" y="86"/>
              </a:cxn>
              <a:cxn ang="0">
                <a:pos x="43" y="78"/>
              </a:cxn>
              <a:cxn ang="0">
                <a:pos x="49" y="66"/>
              </a:cxn>
              <a:cxn ang="0">
                <a:pos x="55" y="58"/>
              </a:cxn>
              <a:cxn ang="0">
                <a:pos x="63" y="53"/>
              </a:cxn>
              <a:cxn ang="0">
                <a:pos x="58" y="71"/>
              </a:cxn>
              <a:cxn ang="0">
                <a:pos x="52" y="96"/>
              </a:cxn>
              <a:cxn ang="0">
                <a:pos x="47" y="123"/>
              </a:cxn>
              <a:cxn ang="0">
                <a:pos x="39" y="151"/>
              </a:cxn>
              <a:cxn ang="0">
                <a:pos x="32" y="180"/>
              </a:cxn>
              <a:cxn ang="0">
                <a:pos x="23" y="204"/>
              </a:cxn>
              <a:cxn ang="0">
                <a:pos x="12" y="224"/>
              </a:cxn>
              <a:cxn ang="0">
                <a:pos x="0" y="237"/>
              </a:cxn>
            </a:cxnLst>
            <a:rect l="0" t="0" r="r" b="b"/>
            <a:pathLst>
              <a:path w="63" h="237">
                <a:moveTo>
                  <a:pt x="0" y="237"/>
                </a:moveTo>
                <a:lnTo>
                  <a:pt x="0" y="233"/>
                </a:lnTo>
                <a:lnTo>
                  <a:pt x="0" y="228"/>
                </a:lnTo>
                <a:lnTo>
                  <a:pt x="0" y="223"/>
                </a:lnTo>
                <a:lnTo>
                  <a:pt x="1" y="217"/>
                </a:lnTo>
                <a:lnTo>
                  <a:pt x="15" y="188"/>
                </a:lnTo>
                <a:lnTo>
                  <a:pt x="22" y="162"/>
                </a:lnTo>
                <a:lnTo>
                  <a:pt x="23" y="137"/>
                </a:lnTo>
                <a:lnTo>
                  <a:pt x="18" y="105"/>
                </a:lnTo>
                <a:lnTo>
                  <a:pt x="18" y="82"/>
                </a:lnTo>
                <a:lnTo>
                  <a:pt x="21" y="48"/>
                </a:lnTo>
                <a:lnTo>
                  <a:pt x="25" y="16"/>
                </a:lnTo>
                <a:lnTo>
                  <a:pt x="34" y="0"/>
                </a:lnTo>
                <a:lnTo>
                  <a:pt x="31" y="30"/>
                </a:lnTo>
                <a:lnTo>
                  <a:pt x="28" y="57"/>
                </a:lnTo>
                <a:lnTo>
                  <a:pt x="27" y="85"/>
                </a:lnTo>
                <a:lnTo>
                  <a:pt x="27" y="114"/>
                </a:lnTo>
                <a:lnTo>
                  <a:pt x="33" y="110"/>
                </a:lnTo>
                <a:lnTo>
                  <a:pt x="36" y="102"/>
                </a:lnTo>
                <a:lnTo>
                  <a:pt x="37" y="95"/>
                </a:lnTo>
                <a:lnTo>
                  <a:pt x="39" y="86"/>
                </a:lnTo>
                <a:lnTo>
                  <a:pt x="43" y="78"/>
                </a:lnTo>
                <a:lnTo>
                  <a:pt x="49" y="66"/>
                </a:lnTo>
                <a:lnTo>
                  <a:pt x="55" y="58"/>
                </a:lnTo>
                <a:lnTo>
                  <a:pt x="63" y="53"/>
                </a:lnTo>
                <a:lnTo>
                  <a:pt x="58" y="71"/>
                </a:lnTo>
                <a:lnTo>
                  <a:pt x="52" y="96"/>
                </a:lnTo>
                <a:lnTo>
                  <a:pt x="47" y="123"/>
                </a:lnTo>
                <a:lnTo>
                  <a:pt x="39" y="151"/>
                </a:lnTo>
                <a:lnTo>
                  <a:pt x="32" y="180"/>
                </a:lnTo>
                <a:lnTo>
                  <a:pt x="23" y="204"/>
                </a:lnTo>
                <a:lnTo>
                  <a:pt x="12" y="224"/>
                </a:lnTo>
                <a:lnTo>
                  <a:pt x="0" y="23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5" name="Freeform 2091"/>
          <p:cNvSpPr>
            <a:spLocks/>
          </p:cNvSpPr>
          <p:nvPr/>
        </p:nvSpPr>
        <p:spPr bwMode="auto">
          <a:xfrm>
            <a:off x="7780338" y="3560763"/>
            <a:ext cx="96837" cy="150812"/>
          </a:xfrm>
          <a:custGeom>
            <a:avLst/>
            <a:gdLst/>
            <a:ahLst/>
            <a:cxnLst>
              <a:cxn ang="0">
                <a:pos x="0" y="95"/>
              </a:cxn>
              <a:cxn ang="0">
                <a:pos x="5" y="81"/>
              </a:cxn>
              <a:cxn ang="0">
                <a:pos x="10" y="69"/>
              </a:cxn>
              <a:cxn ang="0">
                <a:pos x="16" y="57"/>
              </a:cxn>
              <a:cxn ang="0">
                <a:pos x="22" y="46"/>
              </a:cxn>
              <a:cxn ang="0">
                <a:pos x="29" y="35"/>
              </a:cxn>
              <a:cxn ang="0">
                <a:pos x="38" y="24"/>
              </a:cxn>
              <a:cxn ang="0">
                <a:pos x="47" y="13"/>
              </a:cxn>
              <a:cxn ang="0">
                <a:pos x="55" y="1"/>
              </a:cxn>
              <a:cxn ang="0">
                <a:pos x="57" y="1"/>
              </a:cxn>
              <a:cxn ang="0">
                <a:pos x="58" y="0"/>
              </a:cxn>
              <a:cxn ang="0">
                <a:pos x="60" y="0"/>
              </a:cxn>
              <a:cxn ang="0">
                <a:pos x="61" y="0"/>
              </a:cxn>
              <a:cxn ang="0">
                <a:pos x="58" y="11"/>
              </a:cxn>
              <a:cxn ang="0">
                <a:pos x="53" y="24"/>
              </a:cxn>
              <a:cxn ang="0">
                <a:pos x="45" y="37"/>
              </a:cxn>
              <a:cxn ang="0">
                <a:pos x="37" y="49"/>
              </a:cxn>
              <a:cxn ang="0">
                <a:pos x="27" y="63"/>
              </a:cxn>
              <a:cxn ang="0">
                <a:pos x="17" y="75"/>
              </a:cxn>
              <a:cxn ang="0">
                <a:pos x="9" y="86"/>
              </a:cxn>
              <a:cxn ang="0">
                <a:pos x="0" y="95"/>
              </a:cxn>
            </a:cxnLst>
            <a:rect l="0" t="0" r="r" b="b"/>
            <a:pathLst>
              <a:path w="61" h="95">
                <a:moveTo>
                  <a:pt x="0" y="95"/>
                </a:moveTo>
                <a:lnTo>
                  <a:pt x="5" y="81"/>
                </a:lnTo>
                <a:lnTo>
                  <a:pt x="10" y="69"/>
                </a:lnTo>
                <a:lnTo>
                  <a:pt x="16" y="57"/>
                </a:lnTo>
                <a:lnTo>
                  <a:pt x="22" y="46"/>
                </a:lnTo>
                <a:lnTo>
                  <a:pt x="29" y="35"/>
                </a:lnTo>
                <a:lnTo>
                  <a:pt x="38" y="24"/>
                </a:lnTo>
                <a:lnTo>
                  <a:pt x="47" y="13"/>
                </a:lnTo>
                <a:lnTo>
                  <a:pt x="55" y="1"/>
                </a:lnTo>
                <a:lnTo>
                  <a:pt x="57" y="1"/>
                </a:lnTo>
                <a:lnTo>
                  <a:pt x="58" y="0"/>
                </a:lnTo>
                <a:lnTo>
                  <a:pt x="60" y="0"/>
                </a:lnTo>
                <a:lnTo>
                  <a:pt x="61" y="0"/>
                </a:lnTo>
                <a:lnTo>
                  <a:pt x="58" y="11"/>
                </a:lnTo>
                <a:lnTo>
                  <a:pt x="53" y="24"/>
                </a:lnTo>
                <a:lnTo>
                  <a:pt x="45" y="37"/>
                </a:lnTo>
                <a:lnTo>
                  <a:pt x="37" y="49"/>
                </a:lnTo>
                <a:lnTo>
                  <a:pt x="27" y="63"/>
                </a:lnTo>
                <a:lnTo>
                  <a:pt x="17" y="75"/>
                </a:lnTo>
                <a:lnTo>
                  <a:pt x="9" y="86"/>
                </a:lnTo>
                <a:lnTo>
                  <a:pt x="0" y="95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6" name="Freeform 2092"/>
          <p:cNvSpPr>
            <a:spLocks/>
          </p:cNvSpPr>
          <p:nvPr/>
        </p:nvSpPr>
        <p:spPr bwMode="auto">
          <a:xfrm>
            <a:off x="7866063" y="3009900"/>
            <a:ext cx="330200" cy="571500"/>
          </a:xfrm>
          <a:custGeom>
            <a:avLst/>
            <a:gdLst/>
            <a:ahLst/>
            <a:cxnLst>
              <a:cxn ang="0">
                <a:pos x="174" y="277"/>
              </a:cxn>
              <a:cxn ang="0">
                <a:pos x="177" y="187"/>
              </a:cxn>
              <a:cxn ang="0">
                <a:pos x="159" y="166"/>
              </a:cxn>
              <a:cxn ang="0">
                <a:pos x="137" y="150"/>
              </a:cxn>
              <a:cxn ang="0">
                <a:pos x="112" y="181"/>
              </a:cxn>
              <a:cxn ang="0">
                <a:pos x="81" y="214"/>
              </a:cxn>
              <a:cxn ang="0">
                <a:pos x="42" y="245"/>
              </a:cxn>
              <a:cxn ang="0">
                <a:pos x="36" y="245"/>
              </a:cxn>
              <a:cxn ang="0">
                <a:pos x="58" y="222"/>
              </a:cxn>
              <a:cxn ang="0">
                <a:pos x="100" y="181"/>
              </a:cxn>
              <a:cxn ang="0">
                <a:pos x="126" y="138"/>
              </a:cxn>
              <a:cxn ang="0">
                <a:pos x="119" y="112"/>
              </a:cxn>
              <a:cxn ang="0">
                <a:pos x="133" y="95"/>
              </a:cxn>
              <a:cxn ang="0">
                <a:pos x="128" y="79"/>
              </a:cxn>
              <a:cxn ang="0">
                <a:pos x="102" y="68"/>
              </a:cxn>
              <a:cxn ang="0">
                <a:pos x="79" y="58"/>
              </a:cxn>
              <a:cxn ang="0">
                <a:pos x="74" y="66"/>
              </a:cxn>
              <a:cxn ang="0">
                <a:pos x="62" y="88"/>
              </a:cxn>
              <a:cxn ang="0">
                <a:pos x="44" y="107"/>
              </a:cxn>
              <a:cxn ang="0">
                <a:pos x="20" y="117"/>
              </a:cxn>
              <a:cxn ang="0">
                <a:pos x="1" y="117"/>
              </a:cxn>
              <a:cxn ang="0">
                <a:pos x="20" y="106"/>
              </a:cxn>
              <a:cxn ang="0">
                <a:pos x="55" y="72"/>
              </a:cxn>
              <a:cxn ang="0">
                <a:pos x="65" y="31"/>
              </a:cxn>
              <a:cxn ang="0">
                <a:pos x="68" y="10"/>
              </a:cxn>
              <a:cxn ang="0">
                <a:pos x="76" y="0"/>
              </a:cxn>
              <a:cxn ang="0">
                <a:pos x="81" y="0"/>
              </a:cxn>
              <a:cxn ang="0">
                <a:pos x="76" y="21"/>
              </a:cxn>
              <a:cxn ang="0">
                <a:pos x="74" y="29"/>
              </a:cxn>
              <a:cxn ang="0">
                <a:pos x="71" y="35"/>
              </a:cxn>
              <a:cxn ang="0">
                <a:pos x="76" y="41"/>
              </a:cxn>
              <a:cxn ang="0">
                <a:pos x="99" y="54"/>
              </a:cxn>
              <a:cxn ang="0">
                <a:pos x="116" y="63"/>
              </a:cxn>
              <a:cxn ang="0">
                <a:pos x="132" y="56"/>
              </a:cxn>
              <a:cxn ang="0">
                <a:pos x="133" y="31"/>
              </a:cxn>
              <a:cxn ang="0">
                <a:pos x="113" y="30"/>
              </a:cxn>
              <a:cxn ang="0">
                <a:pos x="106" y="24"/>
              </a:cxn>
              <a:cxn ang="0">
                <a:pos x="117" y="18"/>
              </a:cxn>
              <a:cxn ang="0">
                <a:pos x="155" y="15"/>
              </a:cxn>
              <a:cxn ang="0">
                <a:pos x="193" y="13"/>
              </a:cxn>
              <a:cxn ang="0">
                <a:pos x="208" y="38"/>
              </a:cxn>
              <a:cxn ang="0">
                <a:pos x="182" y="72"/>
              </a:cxn>
              <a:cxn ang="0">
                <a:pos x="161" y="82"/>
              </a:cxn>
              <a:cxn ang="0">
                <a:pos x="153" y="82"/>
              </a:cxn>
              <a:cxn ang="0">
                <a:pos x="137" y="98"/>
              </a:cxn>
              <a:cxn ang="0">
                <a:pos x="131" y="122"/>
              </a:cxn>
              <a:cxn ang="0">
                <a:pos x="155" y="150"/>
              </a:cxn>
              <a:cxn ang="0">
                <a:pos x="186" y="181"/>
              </a:cxn>
              <a:cxn ang="0">
                <a:pos x="190" y="270"/>
              </a:cxn>
              <a:cxn ang="0">
                <a:pos x="171" y="353"/>
              </a:cxn>
              <a:cxn ang="0">
                <a:pos x="166" y="358"/>
              </a:cxn>
              <a:cxn ang="0">
                <a:pos x="163" y="360"/>
              </a:cxn>
            </a:cxnLst>
            <a:rect l="0" t="0" r="r" b="b"/>
            <a:pathLst>
              <a:path w="208" h="360">
                <a:moveTo>
                  <a:pt x="161" y="360"/>
                </a:moveTo>
                <a:lnTo>
                  <a:pt x="166" y="319"/>
                </a:lnTo>
                <a:lnTo>
                  <a:pt x="174" y="277"/>
                </a:lnTo>
                <a:lnTo>
                  <a:pt x="180" y="235"/>
                </a:lnTo>
                <a:lnTo>
                  <a:pt x="182" y="192"/>
                </a:lnTo>
                <a:lnTo>
                  <a:pt x="177" y="187"/>
                </a:lnTo>
                <a:lnTo>
                  <a:pt x="171" y="181"/>
                </a:lnTo>
                <a:lnTo>
                  <a:pt x="165" y="174"/>
                </a:lnTo>
                <a:lnTo>
                  <a:pt x="159" y="166"/>
                </a:lnTo>
                <a:lnTo>
                  <a:pt x="151" y="160"/>
                </a:lnTo>
                <a:lnTo>
                  <a:pt x="144" y="154"/>
                </a:lnTo>
                <a:lnTo>
                  <a:pt x="137" y="150"/>
                </a:lnTo>
                <a:lnTo>
                  <a:pt x="131" y="148"/>
                </a:lnTo>
                <a:lnTo>
                  <a:pt x="121" y="165"/>
                </a:lnTo>
                <a:lnTo>
                  <a:pt x="112" y="181"/>
                </a:lnTo>
                <a:lnTo>
                  <a:pt x="102" y="193"/>
                </a:lnTo>
                <a:lnTo>
                  <a:pt x="92" y="205"/>
                </a:lnTo>
                <a:lnTo>
                  <a:pt x="81" y="214"/>
                </a:lnTo>
                <a:lnTo>
                  <a:pt x="70" y="224"/>
                </a:lnTo>
                <a:lnTo>
                  <a:pt x="57" y="234"/>
                </a:lnTo>
                <a:lnTo>
                  <a:pt x="42" y="245"/>
                </a:lnTo>
                <a:lnTo>
                  <a:pt x="39" y="245"/>
                </a:lnTo>
                <a:lnTo>
                  <a:pt x="38" y="245"/>
                </a:lnTo>
                <a:lnTo>
                  <a:pt x="36" y="245"/>
                </a:lnTo>
                <a:lnTo>
                  <a:pt x="33" y="244"/>
                </a:lnTo>
                <a:lnTo>
                  <a:pt x="44" y="234"/>
                </a:lnTo>
                <a:lnTo>
                  <a:pt x="58" y="222"/>
                </a:lnTo>
                <a:lnTo>
                  <a:pt x="73" y="209"/>
                </a:lnTo>
                <a:lnTo>
                  <a:pt x="86" y="196"/>
                </a:lnTo>
                <a:lnTo>
                  <a:pt x="100" y="181"/>
                </a:lnTo>
                <a:lnTo>
                  <a:pt x="111" y="168"/>
                </a:lnTo>
                <a:lnTo>
                  <a:pt x="119" y="153"/>
                </a:lnTo>
                <a:lnTo>
                  <a:pt x="126" y="138"/>
                </a:lnTo>
                <a:lnTo>
                  <a:pt x="118" y="127"/>
                </a:lnTo>
                <a:lnTo>
                  <a:pt x="117" y="118"/>
                </a:lnTo>
                <a:lnTo>
                  <a:pt x="119" y="112"/>
                </a:lnTo>
                <a:lnTo>
                  <a:pt x="123" y="106"/>
                </a:lnTo>
                <a:lnTo>
                  <a:pt x="128" y="100"/>
                </a:lnTo>
                <a:lnTo>
                  <a:pt x="133" y="95"/>
                </a:lnTo>
                <a:lnTo>
                  <a:pt x="134" y="88"/>
                </a:lnTo>
                <a:lnTo>
                  <a:pt x="133" y="80"/>
                </a:lnTo>
                <a:lnTo>
                  <a:pt x="128" y="79"/>
                </a:lnTo>
                <a:lnTo>
                  <a:pt x="121" y="75"/>
                </a:lnTo>
                <a:lnTo>
                  <a:pt x="111" y="72"/>
                </a:lnTo>
                <a:lnTo>
                  <a:pt x="102" y="68"/>
                </a:lnTo>
                <a:lnTo>
                  <a:pt x="92" y="64"/>
                </a:lnTo>
                <a:lnTo>
                  <a:pt x="85" y="61"/>
                </a:lnTo>
                <a:lnTo>
                  <a:pt x="79" y="58"/>
                </a:lnTo>
                <a:lnTo>
                  <a:pt x="76" y="58"/>
                </a:lnTo>
                <a:lnTo>
                  <a:pt x="75" y="62"/>
                </a:lnTo>
                <a:lnTo>
                  <a:pt x="74" y="66"/>
                </a:lnTo>
                <a:lnTo>
                  <a:pt x="71" y="70"/>
                </a:lnTo>
                <a:lnTo>
                  <a:pt x="70" y="74"/>
                </a:lnTo>
                <a:lnTo>
                  <a:pt x="62" y="88"/>
                </a:lnTo>
                <a:lnTo>
                  <a:pt x="55" y="96"/>
                </a:lnTo>
                <a:lnTo>
                  <a:pt x="51" y="102"/>
                </a:lnTo>
                <a:lnTo>
                  <a:pt x="44" y="107"/>
                </a:lnTo>
                <a:lnTo>
                  <a:pt x="38" y="111"/>
                </a:lnTo>
                <a:lnTo>
                  <a:pt x="30" y="114"/>
                </a:lnTo>
                <a:lnTo>
                  <a:pt x="20" y="117"/>
                </a:lnTo>
                <a:lnTo>
                  <a:pt x="5" y="122"/>
                </a:lnTo>
                <a:lnTo>
                  <a:pt x="3" y="120"/>
                </a:lnTo>
                <a:lnTo>
                  <a:pt x="1" y="117"/>
                </a:lnTo>
                <a:lnTo>
                  <a:pt x="1" y="115"/>
                </a:lnTo>
                <a:lnTo>
                  <a:pt x="0" y="111"/>
                </a:lnTo>
                <a:lnTo>
                  <a:pt x="20" y="106"/>
                </a:lnTo>
                <a:lnTo>
                  <a:pt x="36" y="98"/>
                </a:lnTo>
                <a:lnTo>
                  <a:pt x="47" y="85"/>
                </a:lnTo>
                <a:lnTo>
                  <a:pt x="55" y="72"/>
                </a:lnTo>
                <a:lnTo>
                  <a:pt x="62" y="57"/>
                </a:lnTo>
                <a:lnTo>
                  <a:pt x="64" y="43"/>
                </a:lnTo>
                <a:lnTo>
                  <a:pt x="65" y="31"/>
                </a:lnTo>
                <a:lnTo>
                  <a:pt x="64" y="21"/>
                </a:lnTo>
                <a:lnTo>
                  <a:pt x="65" y="15"/>
                </a:lnTo>
                <a:lnTo>
                  <a:pt x="68" y="10"/>
                </a:lnTo>
                <a:lnTo>
                  <a:pt x="71" y="4"/>
                </a:lnTo>
                <a:lnTo>
                  <a:pt x="75" y="0"/>
                </a:lnTo>
                <a:lnTo>
                  <a:pt x="76" y="0"/>
                </a:lnTo>
                <a:lnTo>
                  <a:pt x="79" y="0"/>
                </a:lnTo>
                <a:lnTo>
                  <a:pt x="80" y="0"/>
                </a:lnTo>
                <a:lnTo>
                  <a:pt x="81" y="0"/>
                </a:lnTo>
                <a:lnTo>
                  <a:pt x="73" y="10"/>
                </a:lnTo>
                <a:lnTo>
                  <a:pt x="73" y="16"/>
                </a:lnTo>
                <a:lnTo>
                  <a:pt x="76" y="21"/>
                </a:lnTo>
                <a:lnTo>
                  <a:pt x="79" y="29"/>
                </a:lnTo>
                <a:lnTo>
                  <a:pt x="76" y="29"/>
                </a:lnTo>
                <a:lnTo>
                  <a:pt x="74" y="29"/>
                </a:lnTo>
                <a:lnTo>
                  <a:pt x="71" y="29"/>
                </a:lnTo>
                <a:lnTo>
                  <a:pt x="69" y="29"/>
                </a:lnTo>
                <a:lnTo>
                  <a:pt x="71" y="35"/>
                </a:lnTo>
                <a:lnTo>
                  <a:pt x="73" y="37"/>
                </a:lnTo>
                <a:lnTo>
                  <a:pt x="74" y="40"/>
                </a:lnTo>
                <a:lnTo>
                  <a:pt x="76" y="41"/>
                </a:lnTo>
                <a:lnTo>
                  <a:pt x="83" y="43"/>
                </a:lnTo>
                <a:lnTo>
                  <a:pt x="91" y="48"/>
                </a:lnTo>
                <a:lnTo>
                  <a:pt x="99" y="54"/>
                </a:lnTo>
                <a:lnTo>
                  <a:pt x="102" y="58"/>
                </a:lnTo>
                <a:lnTo>
                  <a:pt x="110" y="61"/>
                </a:lnTo>
                <a:lnTo>
                  <a:pt x="116" y="63"/>
                </a:lnTo>
                <a:lnTo>
                  <a:pt x="123" y="64"/>
                </a:lnTo>
                <a:lnTo>
                  <a:pt x="132" y="64"/>
                </a:lnTo>
                <a:lnTo>
                  <a:pt x="132" y="56"/>
                </a:lnTo>
                <a:lnTo>
                  <a:pt x="132" y="47"/>
                </a:lnTo>
                <a:lnTo>
                  <a:pt x="132" y="40"/>
                </a:lnTo>
                <a:lnTo>
                  <a:pt x="133" y="31"/>
                </a:lnTo>
                <a:lnTo>
                  <a:pt x="127" y="30"/>
                </a:lnTo>
                <a:lnTo>
                  <a:pt x="121" y="30"/>
                </a:lnTo>
                <a:lnTo>
                  <a:pt x="113" y="30"/>
                </a:lnTo>
                <a:lnTo>
                  <a:pt x="107" y="29"/>
                </a:lnTo>
                <a:lnTo>
                  <a:pt x="106" y="26"/>
                </a:lnTo>
                <a:lnTo>
                  <a:pt x="106" y="24"/>
                </a:lnTo>
                <a:lnTo>
                  <a:pt x="105" y="21"/>
                </a:lnTo>
                <a:lnTo>
                  <a:pt x="103" y="19"/>
                </a:lnTo>
                <a:lnTo>
                  <a:pt x="117" y="18"/>
                </a:lnTo>
                <a:lnTo>
                  <a:pt x="129" y="18"/>
                </a:lnTo>
                <a:lnTo>
                  <a:pt x="143" y="16"/>
                </a:lnTo>
                <a:lnTo>
                  <a:pt x="155" y="15"/>
                </a:lnTo>
                <a:lnTo>
                  <a:pt x="167" y="14"/>
                </a:lnTo>
                <a:lnTo>
                  <a:pt x="180" y="13"/>
                </a:lnTo>
                <a:lnTo>
                  <a:pt x="193" y="13"/>
                </a:lnTo>
                <a:lnTo>
                  <a:pt x="206" y="11"/>
                </a:lnTo>
                <a:lnTo>
                  <a:pt x="207" y="25"/>
                </a:lnTo>
                <a:lnTo>
                  <a:pt x="208" y="38"/>
                </a:lnTo>
                <a:lnTo>
                  <a:pt x="207" y="51"/>
                </a:lnTo>
                <a:lnTo>
                  <a:pt x="201" y="64"/>
                </a:lnTo>
                <a:lnTo>
                  <a:pt x="182" y="72"/>
                </a:lnTo>
                <a:lnTo>
                  <a:pt x="171" y="77"/>
                </a:lnTo>
                <a:lnTo>
                  <a:pt x="165" y="79"/>
                </a:lnTo>
                <a:lnTo>
                  <a:pt x="161" y="82"/>
                </a:lnTo>
                <a:lnTo>
                  <a:pt x="159" y="82"/>
                </a:lnTo>
                <a:lnTo>
                  <a:pt x="156" y="82"/>
                </a:lnTo>
                <a:lnTo>
                  <a:pt x="153" y="82"/>
                </a:lnTo>
                <a:lnTo>
                  <a:pt x="144" y="82"/>
                </a:lnTo>
                <a:lnTo>
                  <a:pt x="140" y="90"/>
                </a:lnTo>
                <a:lnTo>
                  <a:pt x="137" y="98"/>
                </a:lnTo>
                <a:lnTo>
                  <a:pt x="133" y="106"/>
                </a:lnTo>
                <a:lnTo>
                  <a:pt x="128" y="115"/>
                </a:lnTo>
                <a:lnTo>
                  <a:pt x="131" y="122"/>
                </a:lnTo>
                <a:lnTo>
                  <a:pt x="137" y="131"/>
                </a:lnTo>
                <a:lnTo>
                  <a:pt x="145" y="141"/>
                </a:lnTo>
                <a:lnTo>
                  <a:pt x="155" y="150"/>
                </a:lnTo>
                <a:lnTo>
                  <a:pt x="166" y="160"/>
                </a:lnTo>
                <a:lnTo>
                  <a:pt x="177" y="171"/>
                </a:lnTo>
                <a:lnTo>
                  <a:pt x="186" y="181"/>
                </a:lnTo>
                <a:lnTo>
                  <a:pt x="193" y="190"/>
                </a:lnTo>
                <a:lnTo>
                  <a:pt x="195" y="225"/>
                </a:lnTo>
                <a:lnTo>
                  <a:pt x="190" y="270"/>
                </a:lnTo>
                <a:lnTo>
                  <a:pt x="181" y="315"/>
                </a:lnTo>
                <a:lnTo>
                  <a:pt x="172" y="352"/>
                </a:lnTo>
                <a:lnTo>
                  <a:pt x="171" y="353"/>
                </a:lnTo>
                <a:lnTo>
                  <a:pt x="170" y="355"/>
                </a:lnTo>
                <a:lnTo>
                  <a:pt x="167" y="357"/>
                </a:lnTo>
                <a:lnTo>
                  <a:pt x="166" y="358"/>
                </a:lnTo>
                <a:lnTo>
                  <a:pt x="165" y="358"/>
                </a:lnTo>
                <a:lnTo>
                  <a:pt x="164" y="358"/>
                </a:lnTo>
                <a:lnTo>
                  <a:pt x="163" y="360"/>
                </a:lnTo>
                <a:lnTo>
                  <a:pt x="161" y="36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7" name="Freeform 2093"/>
          <p:cNvSpPr>
            <a:spLocks/>
          </p:cNvSpPr>
          <p:nvPr/>
        </p:nvSpPr>
        <p:spPr bwMode="auto">
          <a:xfrm>
            <a:off x="7745413" y="3449638"/>
            <a:ext cx="104775" cy="30162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0" y="7"/>
              </a:cxn>
              <a:cxn ang="0">
                <a:pos x="1" y="5"/>
              </a:cxn>
              <a:cxn ang="0">
                <a:pos x="1" y="3"/>
              </a:cxn>
              <a:cxn ang="0">
                <a:pos x="2" y="0"/>
              </a:cxn>
              <a:cxn ang="0">
                <a:pos x="10" y="0"/>
              </a:cxn>
              <a:cxn ang="0">
                <a:pos x="17" y="0"/>
              </a:cxn>
              <a:cxn ang="0">
                <a:pos x="24" y="0"/>
              </a:cxn>
              <a:cxn ang="0">
                <a:pos x="32" y="0"/>
              </a:cxn>
              <a:cxn ang="0">
                <a:pos x="39" y="0"/>
              </a:cxn>
              <a:cxn ang="0">
                <a:pos x="47" y="0"/>
              </a:cxn>
              <a:cxn ang="0">
                <a:pos x="54" y="0"/>
              </a:cxn>
              <a:cxn ang="0">
                <a:pos x="61" y="0"/>
              </a:cxn>
              <a:cxn ang="0">
                <a:pos x="65" y="4"/>
              </a:cxn>
              <a:cxn ang="0">
                <a:pos x="66" y="6"/>
              </a:cxn>
              <a:cxn ang="0">
                <a:pos x="66" y="11"/>
              </a:cxn>
              <a:cxn ang="0">
                <a:pos x="64" y="16"/>
              </a:cxn>
              <a:cxn ang="0">
                <a:pos x="53" y="19"/>
              </a:cxn>
              <a:cxn ang="0">
                <a:pos x="44" y="19"/>
              </a:cxn>
              <a:cxn ang="0">
                <a:pos x="35" y="19"/>
              </a:cxn>
              <a:cxn ang="0">
                <a:pos x="28" y="19"/>
              </a:cxn>
              <a:cxn ang="0">
                <a:pos x="22" y="16"/>
              </a:cxn>
              <a:cxn ang="0">
                <a:pos x="15" y="15"/>
              </a:cxn>
              <a:cxn ang="0">
                <a:pos x="8" y="12"/>
              </a:cxn>
              <a:cxn ang="0">
                <a:pos x="0" y="10"/>
              </a:cxn>
            </a:cxnLst>
            <a:rect l="0" t="0" r="r" b="b"/>
            <a:pathLst>
              <a:path w="66" h="19">
                <a:moveTo>
                  <a:pt x="0" y="10"/>
                </a:moveTo>
                <a:lnTo>
                  <a:pt x="0" y="7"/>
                </a:lnTo>
                <a:lnTo>
                  <a:pt x="1" y="5"/>
                </a:lnTo>
                <a:lnTo>
                  <a:pt x="1" y="3"/>
                </a:lnTo>
                <a:lnTo>
                  <a:pt x="2" y="0"/>
                </a:lnTo>
                <a:lnTo>
                  <a:pt x="10" y="0"/>
                </a:lnTo>
                <a:lnTo>
                  <a:pt x="17" y="0"/>
                </a:lnTo>
                <a:lnTo>
                  <a:pt x="24" y="0"/>
                </a:lnTo>
                <a:lnTo>
                  <a:pt x="32" y="0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61" y="0"/>
                </a:lnTo>
                <a:lnTo>
                  <a:pt x="65" y="4"/>
                </a:lnTo>
                <a:lnTo>
                  <a:pt x="66" y="6"/>
                </a:lnTo>
                <a:lnTo>
                  <a:pt x="66" y="11"/>
                </a:lnTo>
                <a:lnTo>
                  <a:pt x="64" y="16"/>
                </a:lnTo>
                <a:lnTo>
                  <a:pt x="53" y="19"/>
                </a:lnTo>
                <a:lnTo>
                  <a:pt x="44" y="19"/>
                </a:lnTo>
                <a:lnTo>
                  <a:pt x="35" y="19"/>
                </a:lnTo>
                <a:lnTo>
                  <a:pt x="28" y="19"/>
                </a:lnTo>
                <a:lnTo>
                  <a:pt x="22" y="16"/>
                </a:lnTo>
                <a:lnTo>
                  <a:pt x="15" y="15"/>
                </a:lnTo>
                <a:lnTo>
                  <a:pt x="8" y="12"/>
                </a:lnTo>
                <a:lnTo>
                  <a:pt x="0" y="1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8" name="Freeform 2094"/>
          <p:cNvSpPr>
            <a:spLocks/>
          </p:cNvSpPr>
          <p:nvPr/>
        </p:nvSpPr>
        <p:spPr bwMode="auto">
          <a:xfrm>
            <a:off x="5700713" y="3360738"/>
            <a:ext cx="38100" cy="95250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3" y="51"/>
              </a:cxn>
              <a:cxn ang="0">
                <a:pos x="7" y="41"/>
              </a:cxn>
              <a:cxn ang="0">
                <a:pos x="13" y="33"/>
              </a:cxn>
              <a:cxn ang="0">
                <a:pos x="19" y="24"/>
              </a:cxn>
              <a:cxn ang="0">
                <a:pos x="19" y="18"/>
              </a:cxn>
              <a:cxn ang="0">
                <a:pos x="19" y="12"/>
              </a:cxn>
              <a:cxn ang="0">
                <a:pos x="18" y="6"/>
              </a:cxn>
              <a:cxn ang="0">
                <a:pos x="18" y="0"/>
              </a:cxn>
              <a:cxn ang="0">
                <a:pos x="24" y="6"/>
              </a:cxn>
              <a:cxn ang="0">
                <a:pos x="24" y="12"/>
              </a:cxn>
              <a:cxn ang="0">
                <a:pos x="23" y="20"/>
              </a:cxn>
              <a:cxn ang="0">
                <a:pos x="21" y="32"/>
              </a:cxn>
              <a:cxn ang="0">
                <a:pos x="18" y="39"/>
              </a:cxn>
              <a:cxn ang="0">
                <a:pos x="11" y="49"/>
              </a:cxn>
              <a:cxn ang="0">
                <a:pos x="5" y="57"/>
              </a:cxn>
              <a:cxn ang="0">
                <a:pos x="0" y="60"/>
              </a:cxn>
            </a:cxnLst>
            <a:rect l="0" t="0" r="r" b="b"/>
            <a:pathLst>
              <a:path w="24" h="60">
                <a:moveTo>
                  <a:pt x="0" y="60"/>
                </a:moveTo>
                <a:lnTo>
                  <a:pt x="3" y="51"/>
                </a:lnTo>
                <a:lnTo>
                  <a:pt x="7" y="41"/>
                </a:lnTo>
                <a:lnTo>
                  <a:pt x="13" y="33"/>
                </a:lnTo>
                <a:lnTo>
                  <a:pt x="19" y="24"/>
                </a:lnTo>
                <a:lnTo>
                  <a:pt x="19" y="18"/>
                </a:lnTo>
                <a:lnTo>
                  <a:pt x="19" y="12"/>
                </a:lnTo>
                <a:lnTo>
                  <a:pt x="18" y="6"/>
                </a:lnTo>
                <a:lnTo>
                  <a:pt x="18" y="0"/>
                </a:lnTo>
                <a:lnTo>
                  <a:pt x="24" y="6"/>
                </a:lnTo>
                <a:lnTo>
                  <a:pt x="24" y="12"/>
                </a:lnTo>
                <a:lnTo>
                  <a:pt x="23" y="20"/>
                </a:lnTo>
                <a:lnTo>
                  <a:pt x="21" y="32"/>
                </a:lnTo>
                <a:lnTo>
                  <a:pt x="18" y="39"/>
                </a:lnTo>
                <a:lnTo>
                  <a:pt x="11" y="49"/>
                </a:lnTo>
                <a:lnTo>
                  <a:pt x="5" y="57"/>
                </a:lnTo>
                <a:lnTo>
                  <a:pt x="0" y="6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39" name="Freeform 2095"/>
          <p:cNvSpPr>
            <a:spLocks/>
          </p:cNvSpPr>
          <p:nvPr/>
        </p:nvSpPr>
        <p:spPr bwMode="auto">
          <a:xfrm>
            <a:off x="7750175" y="2882900"/>
            <a:ext cx="152400" cy="563563"/>
          </a:xfrm>
          <a:custGeom>
            <a:avLst/>
            <a:gdLst/>
            <a:ahLst/>
            <a:cxnLst>
              <a:cxn ang="0">
                <a:pos x="79" y="324"/>
              </a:cxn>
              <a:cxn ang="0">
                <a:pos x="83" y="270"/>
              </a:cxn>
              <a:cxn ang="0">
                <a:pos x="67" y="238"/>
              </a:cxn>
              <a:cxn ang="0">
                <a:pos x="57" y="222"/>
              </a:cxn>
              <a:cxn ang="0">
                <a:pos x="48" y="205"/>
              </a:cxn>
              <a:cxn ang="0">
                <a:pos x="42" y="205"/>
              </a:cxn>
              <a:cxn ang="0">
                <a:pos x="34" y="237"/>
              </a:cxn>
              <a:cxn ang="0">
                <a:pos x="21" y="257"/>
              </a:cxn>
              <a:cxn ang="0">
                <a:pos x="9" y="291"/>
              </a:cxn>
              <a:cxn ang="0">
                <a:pos x="8" y="328"/>
              </a:cxn>
              <a:cxn ang="0">
                <a:pos x="5" y="347"/>
              </a:cxn>
              <a:cxn ang="0">
                <a:pos x="3" y="350"/>
              </a:cxn>
              <a:cxn ang="0">
                <a:pos x="0" y="331"/>
              </a:cxn>
              <a:cxn ang="0">
                <a:pos x="0" y="291"/>
              </a:cxn>
              <a:cxn ang="0">
                <a:pos x="14" y="244"/>
              </a:cxn>
              <a:cxn ang="0">
                <a:pos x="30" y="213"/>
              </a:cxn>
              <a:cxn ang="0">
                <a:pos x="37" y="192"/>
              </a:cxn>
              <a:cxn ang="0">
                <a:pos x="46" y="186"/>
              </a:cxn>
              <a:cxn ang="0">
                <a:pos x="53" y="170"/>
              </a:cxn>
              <a:cxn ang="0">
                <a:pos x="56" y="141"/>
              </a:cxn>
              <a:cxn ang="0">
                <a:pos x="64" y="122"/>
              </a:cxn>
              <a:cxn ang="0">
                <a:pos x="76" y="111"/>
              </a:cxn>
              <a:cxn ang="0">
                <a:pos x="63" y="110"/>
              </a:cxn>
              <a:cxn ang="0">
                <a:pos x="52" y="116"/>
              </a:cxn>
              <a:cxn ang="0">
                <a:pos x="40" y="121"/>
              </a:cxn>
              <a:cxn ang="0">
                <a:pos x="26" y="125"/>
              </a:cxn>
              <a:cxn ang="0">
                <a:pos x="19" y="122"/>
              </a:cxn>
              <a:cxn ang="0">
                <a:pos x="15" y="121"/>
              </a:cxn>
              <a:cxn ang="0">
                <a:pos x="15" y="115"/>
              </a:cxn>
              <a:cxn ang="0">
                <a:pos x="23" y="107"/>
              </a:cxn>
              <a:cxn ang="0">
                <a:pos x="34" y="104"/>
              </a:cxn>
              <a:cxn ang="0">
                <a:pos x="46" y="101"/>
              </a:cxn>
              <a:cxn ang="0">
                <a:pos x="36" y="98"/>
              </a:cxn>
              <a:cxn ang="0">
                <a:pos x="24" y="94"/>
              </a:cxn>
              <a:cxn ang="0">
                <a:pos x="26" y="88"/>
              </a:cxn>
              <a:cxn ang="0">
                <a:pos x="36" y="80"/>
              </a:cxn>
              <a:cxn ang="0">
                <a:pos x="39" y="59"/>
              </a:cxn>
              <a:cxn ang="0">
                <a:pos x="40" y="9"/>
              </a:cxn>
              <a:cxn ang="0">
                <a:pos x="47" y="15"/>
              </a:cxn>
              <a:cxn ang="0">
                <a:pos x="50" y="63"/>
              </a:cxn>
              <a:cxn ang="0">
                <a:pos x="60" y="73"/>
              </a:cxn>
              <a:cxn ang="0">
                <a:pos x="71" y="67"/>
              </a:cxn>
              <a:cxn ang="0">
                <a:pos x="84" y="67"/>
              </a:cxn>
              <a:cxn ang="0">
                <a:pos x="73" y="84"/>
              </a:cxn>
              <a:cxn ang="0">
                <a:pos x="78" y="91"/>
              </a:cxn>
              <a:cxn ang="0">
                <a:pos x="88" y="93"/>
              </a:cxn>
              <a:cxn ang="0">
                <a:pos x="80" y="115"/>
              </a:cxn>
              <a:cxn ang="0">
                <a:pos x="76" y="123"/>
              </a:cxn>
              <a:cxn ang="0">
                <a:pos x="64" y="142"/>
              </a:cxn>
              <a:cxn ang="0">
                <a:pos x="63" y="186"/>
              </a:cxn>
              <a:cxn ang="0">
                <a:pos x="66" y="201"/>
              </a:cxn>
              <a:cxn ang="0">
                <a:pos x="68" y="212"/>
              </a:cxn>
              <a:cxn ang="0">
                <a:pos x="82" y="232"/>
              </a:cxn>
              <a:cxn ang="0">
                <a:pos x="95" y="262"/>
              </a:cxn>
              <a:cxn ang="0">
                <a:pos x="96" y="297"/>
              </a:cxn>
              <a:cxn ang="0">
                <a:pos x="90" y="334"/>
              </a:cxn>
              <a:cxn ang="0">
                <a:pos x="84" y="355"/>
              </a:cxn>
              <a:cxn ang="0">
                <a:pos x="79" y="352"/>
              </a:cxn>
            </a:cxnLst>
            <a:rect l="0" t="0" r="r" b="b"/>
            <a:pathLst>
              <a:path w="96" h="355">
                <a:moveTo>
                  <a:pt x="78" y="347"/>
                </a:moveTo>
                <a:lnTo>
                  <a:pt x="79" y="324"/>
                </a:lnTo>
                <a:lnTo>
                  <a:pt x="82" y="297"/>
                </a:lnTo>
                <a:lnTo>
                  <a:pt x="83" y="270"/>
                </a:lnTo>
                <a:lnTo>
                  <a:pt x="79" y="248"/>
                </a:lnTo>
                <a:lnTo>
                  <a:pt x="67" y="238"/>
                </a:lnTo>
                <a:lnTo>
                  <a:pt x="61" y="232"/>
                </a:lnTo>
                <a:lnTo>
                  <a:pt x="57" y="222"/>
                </a:lnTo>
                <a:lnTo>
                  <a:pt x="53" y="205"/>
                </a:lnTo>
                <a:lnTo>
                  <a:pt x="48" y="205"/>
                </a:lnTo>
                <a:lnTo>
                  <a:pt x="46" y="205"/>
                </a:lnTo>
                <a:lnTo>
                  <a:pt x="42" y="205"/>
                </a:lnTo>
                <a:lnTo>
                  <a:pt x="39" y="207"/>
                </a:lnTo>
                <a:lnTo>
                  <a:pt x="34" y="237"/>
                </a:lnTo>
                <a:lnTo>
                  <a:pt x="29" y="249"/>
                </a:lnTo>
                <a:lnTo>
                  <a:pt x="21" y="257"/>
                </a:lnTo>
                <a:lnTo>
                  <a:pt x="10" y="272"/>
                </a:lnTo>
                <a:lnTo>
                  <a:pt x="9" y="291"/>
                </a:lnTo>
                <a:lnTo>
                  <a:pt x="9" y="309"/>
                </a:lnTo>
                <a:lnTo>
                  <a:pt x="8" y="328"/>
                </a:lnTo>
                <a:lnTo>
                  <a:pt x="7" y="346"/>
                </a:lnTo>
                <a:lnTo>
                  <a:pt x="5" y="347"/>
                </a:lnTo>
                <a:lnTo>
                  <a:pt x="4" y="350"/>
                </a:lnTo>
                <a:lnTo>
                  <a:pt x="3" y="350"/>
                </a:lnTo>
                <a:lnTo>
                  <a:pt x="0" y="350"/>
                </a:lnTo>
                <a:lnTo>
                  <a:pt x="0" y="331"/>
                </a:lnTo>
                <a:lnTo>
                  <a:pt x="0" y="310"/>
                </a:lnTo>
                <a:lnTo>
                  <a:pt x="0" y="291"/>
                </a:lnTo>
                <a:lnTo>
                  <a:pt x="0" y="272"/>
                </a:lnTo>
                <a:lnTo>
                  <a:pt x="14" y="244"/>
                </a:lnTo>
                <a:lnTo>
                  <a:pt x="25" y="227"/>
                </a:lnTo>
                <a:lnTo>
                  <a:pt x="30" y="213"/>
                </a:lnTo>
                <a:lnTo>
                  <a:pt x="31" y="198"/>
                </a:lnTo>
                <a:lnTo>
                  <a:pt x="37" y="192"/>
                </a:lnTo>
                <a:lnTo>
                  <a:pt x="41" y="189"/>
                </a:lnTo>
                <a:lnTo>
                  <a:pt x="46" y="186"/>
                </a:lnTo>
                <a:lnTo>
                  <a:pt x="53" y="185"/>
                </a:lnTo>
                <a:lnTo>
                  <a:pt x="53" y="170"/>
                </a:lnTo>
                <a:lnTo>
                  <a:pt x="55" y="155"/>
                </a:lnTo>
                <a:lnTo>
                  <a:pt x="56" y="141"/>
                </a:lnTo>
                <a:lnTo>
                  <a:pt x="58" y="126"/>
                </a:lnTo>
                <a:lnTo>
                  <a:pt x="64" y="122"/>
                </a:lnTo>
                <a:lnTo>
                  <a:pt x="72" y="117"/>
                </a:lnTo>
                <a:lnTo>
                  <a:pt x="76" y="111"/>
                </a:lnTo>
                <a:lnTo>
                  <a:pt x="69" y="107"/>
                </a:lnTo>
                <a:lnTo>
                  <a:pt x="63" y="110"/>
                </a:lnTo>
                <a:lnTo>
                  <a:pt x="58" y="114"/>
                </a:lnTo>
                <a:lnTo>
                  <a:pt x="52" y="116"/>
                </a:lnTo>
                <a:lnTo>
                  <a:pt x="46" y="118"/>
                </a:lnTo>
                <a:lnTo>
                  <a:pt x="40" y="121"/>
                </a:lnTo>
                <a:lnTo>
                  <a:pt x="32" y="123"/>
                </a:lnTo>
                <a:lnTo>
                  <a:pt x="26" y="125"/>
                </a:lnTo>
                <a:lnTo>
                  <a:pt x="20" y="125"/>
                </a:lnTo>
                <a:lnTo>
                  <a:pt x="19" y="122"/>
                </a:lnTo>
                <a:lnTo>
                  <a:pt x="18" y="121"/>
                </a:lnTo>
                <a:lnTo>
                  <a:pt x="15" y="121"/>
                </a:lnTo>
                <a:lnTo>
                  <a:pt x="13" y="121"/>
                </a:lnTo>
                <a:lnTo>
                  <a:pt x="15" y="115"/>
                </a:lnTo>
                <a:lnTo>
                  <a:pt x="19" y="111"/>
                </a:lnTo>
                <a:lnTo>
                  <a:pt x="23" y="107"/>
                </a:lnTo>
                <a:lnTo>
                  <a:pt x="29" y="106"/>
                </a:lnTo>
                <a:lnTo>
                  <a:pt x="34" y="104"/>
                </a:lnTo>
                <a:lnTo>
                  <a:pt x="40" y="102"/>
                </a:lnTo>
                <a:lnTo>
                  <a:pt x="46" y="101"/>
                </a:lnTo>
                <a:lnTo>
                  <a:pt x="52" y="99"/>
                </a:lnTo>
                <a:lnTo>
                  <a:pt x="36" y="98"/>
                </a:lnTo>
                <a:lnTo>
                  <a:pt x="28" y="96"/>
                </a:lnTo>
                <a:lnTo>
                  <a:pt x="24" y="94"/>
                </a:lnTo>
                <a:lnTo>
                  <a:pt x="24" y="91"/>
                </a:lnTo>
                <a:lnTo>
                  <a:pt x="26" y="88"/>
                </a:lnTo>
                <a:lnTo>
                  <a:pt x="31" y="84"/>
                </a:lnTo>
                <a:lnTo>
                  <a:pt x="36" y="80"/>
                </a:lnTo>
                <a:lnTo>
                  <a:pt x="40" y="75"/>
                </a:lnTo>
                <a:lnTo>
                  <a:pt x="39" y="59"/>
                </a:lnTo>
                <a:lnTo>
                  <a:pt x="39" y="32"/>
                </a:lnTo>
                <a:lnTo>
                  <a:pt x="40" y="9"/>
                </a:lnTo>
                <a:lnTo>
                  <a:pt x="47" y="0"/>
                </a:lnTo>
                <a:lnTo>
                  <a:pt x="47" y="15"/>
                </a:lnTo>
                <a:lnTo>
                  <a:pt x="48" y="40"/>
                </a:lnTo>
                <a:lnTo>
                  <a:pt x="50" y="63"/>
                </a:lnTo>
                <a:lnTo>
                  <a:pt x="53" y="75"/>
                </a:lnTo>
                <a:lnTo>
                  <a:pt x="60" y="73"/>
                </a:lnTo>
                <a:lnTo>
                  <a:pt x="64" y="69"/>
                </a:lnTo>
                <a:lnTo>
                  <a:pt x="71" y="67"/>
                </a:lnTo>
                <a:lnTo>
                  <a:pt x="76" y="64"/>
                </a:lnTo>
                <a:lnTo>
                  <a:pt x="84" y="67"/>
                </a:lnTo>
                <a:lnTo>
                  <a:pt x="80" y="75"/>
                </a:lnTo>
                <a:lnTo>
                  <a:pt x="73" y="84"/>
                </a:lnTo>
                <a:lnTo>
                  <a:pt x="68" y="94"/>
                </a:lnTo>
                <a:lnTo>
                  <a:pt x="78" y="91"/>
                </a:lnTo>
                <a:lnTo>
                  <a:pt x="85" y="89"/>
                </a:lnTo>
                <a:lnTo>
                  <a:pt x="88" y="93"/>
                </a:lnTo>
                <a:lnTo>
                  <a:pt x="85" y="107"/>
                </a:lnTo>
                <a:lnTo>
                  <a:pt x="80" y="115"/>
                </a:lnTo>
                <a:lnTo>
                  <a:pt x="78" y="120"/>
                </a:lnTo>
                <a:lnTo>
                  <a:pt x="76" y="123"/>
                </a:lnTo>
                <a:lnTo>
                  <a:pt x="72" y="128"/>
                </a:lnTo>
                <a:lnTo>
                  <a:pt x="64" y="142"/>
                </a:lnTo>
                <a:lnTo>
                  <a:pt x="62" y="164"/>
                </a:lnTo>
                <a:lnTo>
                  <a:pt x="63" y="186"/>
                </a:lnTo>
                <a:lnTo>
                  <a:pt x="66" y="196"/>
                </a:lnTo>
                <a:lnTo>
                  <a:pt x="66" y="201"/>
                </a:lnTo>
                <a:lnTo>
                  <a:pt x="67" y="207"/>
                </a:lnTo>
                <a:lnTo>
                  <a:pt x="68" y="212"/>
                </a:lnTo>
                <a:lnTo>
                  <a:pt x="68" y="218"/>
                </a:lnTo>
                <a:lnTo>
                  <a:pt x="82" y="232"/>
                </a:lnTo>
                <a:lnTo>
                  <a:pt x="90" y="246"/>
                </a:lnTo>
                <a:lnTo>
                  <a:pt x="95" y="262"/>
                </a:lnTo>
                <a:lnTo>
                  <a:pt x="96" y="280"/>
                </a:lnTo>
                <a:lnTo>
                  <a:pt x="96" y="297"/>
                </a:lnTo>
                <a:lnTo>
                  <a:pt x="94" y="315"/>
                </a:lnTo>
                <a:lnTo>
                  <a:pt x="90" y="334"/>
                </a:lnTo>
                <a:lnTo>
                  <a:pt x="88" y="352"/>
                </a:lnTo>
                <a:lnTo>
                  <a:pt x="84" y="355"/>
                </a:lnTo>
                <a:lnTo>
                  <a:pt x="82" y="355"/>
                </a:lnTo>
                <a:lnTo>
                  <a:pt x="79" y="352"/>
                </a:lnTo>
                <a:lnTo>
                  <a:pt x="78" y="34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0" name="Freeform 2096"/>
          <p:cNvSpPr>
            <a:spLocks/>
          </p:cNvSpPr>
          <p:nvPr/>
        </p:nvSpPr>
        <p:spPr bwMode="auto">
          <a:xfrm>
            <a:off x="5535613" y="3281363"/>
            <a:ext cx="52387" cy="57150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3" y="19"/>
              </a:cxn>
              <a:cxn ang="0">
                <a:pos x="8" y="19"/>
              </a:cxn>
              <a:cxn ang="0">
                <a:pos x="13" y="20"/>
              </a:cxn>
              <a:cxn ang="0">
                <a:pos x="19" y="20"/>
              </a:cxn>
              <a:cxn ang="0">
                <a:pos x="16" y="14"/>
              </a:cxn>
              <a:cxn ang="0">
                <a:pos x="13" y="10"/>
              </a:cxn>
              <a:cxn ang="0">
                <a:pos x="12" y="6"/>
              </a:cxn>
              <a:cxn ang="0">
                <a:pos x="10" y="0"/>
              </a:cxn>
              <a:cxn ang="0">
                <a:pos x="12" y="0"/>
              </a:cxn>
              <a:cxn ang="0">
                <a:pos x="15" y="0"/>
              </a:cxn>
              <a:cxn ang="0">
                <a:pos x="17" y="0"/>
              </a:cxn>
              <a:cxn ang="0">
                <a:pos x="19" y="0"/>
              </a:cxn>
              <a:cxn ang="0">
                <a:pos x="26" y="9"/>
              </a:cxn>
              <a:cxn ang="0">
                <a:pos x="31" y="19"/>
              </a:cxn>
              <a:cxn ang="0">
                <a:pos x="33" y="26"/>
              </a:cxn>
              <a:cxn ang="0">
                <a:pos x="32" y="32"/>
              </a:cxn>
              <a:cxn ang="0">
                <a:pos x="28" y="36"/>
              </a:cxn>
              <a:cxn ang="0">
                <a:pos x="22" y="35"/>
              </a:cxn>
              <a:cxn ang="0">
                <a:pos x="12" y="30"/>
              </a:cxn>
              <a:cxn ang="0">
                <a:pos x="0" y="19"/>
              </a:cxn>
            </a:cxnLst>
            <a:rect l="0" t="0" r="r" b="b"/>
            <a:pathLst>
              <a:path w="33" h="36">
                <a:moveTo>
                  <a:pt x="0" y="19"/>
                </a:moveTo>
                <a:lnTo>
                  <a:pt x="3" y="19"/>
                </a:lnTo>
                <a:lnTo>
                  <a:pt x="8" y="19"/>
                </a:lnTo>
                <a:lnTo>
                  <a:pt x="13" y="20"/>
                </a:lnTo>
                <a:lnTo>
                  <a:pt x="19" y="20"/>
                </a:lnTo>
                <a:lnTo>
                  <a:pt x="16" y="14"/>
                </a:lnTo>
                <a:lnTo>
                  <a:pt x="13" y="10"/>
                </a:lnTo>
                <a:lnTo>
                  <a:pt x="12" y="6"/>
                </a:lnTo>
                <a:lnTo>
                  <a:pt x="10" y="0"/>
                </a:lnTo>
                <a:lnTo>
                  <a:pt x="12" y="0"/>
                </a:lnTo>
                <a:lnTo>
                  <a:pt x="15" y="0"/>
                </a:lnTo>
                <a:lnTo>
                  <a:pt x="17" y="0"/>
                </a:lnTo>
                <a:lnTo>
                  <a:pt x="19" y="0"/>
                </a:lnTo>
                <a:lnTo>
                  <a:pt x="26" y="9"/>
                </a:lnTo>
                <a:lnTo>
                  <a:pt x="31" y="19"/>
                </a:lnTo>
                <a:lnTo>
                  <a:pt x="33" y="26"/>
                </a:lnTo>
                <a:lnTo>
                  <a:pt x="32" y="32"/>
                </a:lnTo>
                <a:lnTo>
                  <a:pt x="28" y="36"/>
                </a:lnTo>
                <a:lnTo>
                  <a:pt x="22" y="35"/>
                </a:lnTo>
                <a:lnTo>
                  <a:pt x="12" y="30"/>
                </a:lnTo>
                <a:lnTo>
                  <a:pt x="0" y="19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1" name="Freeform 2097"/>
          <p:cNvSpPr>
            <a:spLocks/>
          </p:cNvSpPr>
          <p:nvPr/>
        </p:nvSpPr>
        <p:spPr bwMode="auto">
          <a:xfrm>
            <a:off x="5661025" y="3319463"/>
            <a:ext cx="34925" cy="15875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4" y="1"/>
              </a:cxn>
              <a:cxn ang="0">
                <a:pos x="12" y="0"/>
              </a:cxn>
              <a:cxn ang="0">
                <a:pos x="18" y="1"/>
              </a:cxn>
              <a:cxn ang="0">
                <a:pos x="22" y="3"/>
              </a:cxn>
              <a:cxn ang="0">
                <a:pos x="22" y="5"/>
              </a:cxn>
              <a:cxn ang="0">
                <a:pos x="19" y="6"/>
              </a:cxn>
              <a:cxn ang="0">
                <a:pos x="18" y="8"/>
              </a:cxn>
              <a:cxn ang="0">
                <a:pos x="17" y="10"/>
              </a:cxn>
              <a:cxn ang="0">
                <a:pos x="12" y="8"/>
              </a:cxn>
              <a:cxn ang="0">
                <a:pos x="7" y="7"/>
              </a:cxn>
              <a:cxn ang="0">
                <a:pos x="3" y="5"/>
              </a:cxn>
              <a:cxn ang="0">
                <a:pos x="0" y="1"/>
              </a:cxn>
            </a:cxnLst>
            <a:rect l="0" t="0" r="r" b="b"/>
            <a:pathLst>
              <a:path w="22" h="10">
                <a:moveTo>
                  <a:pt x="0" y="1"/>
                </a:moveTo>
                <a:lnTo>
                  <a:pt x="4" y="1"/>
                </a:lnTo>
                <a:lnTo>
                  <a:pt x="12" y="0"/>
                </a:lnTo>
                <a:lnTo>
                  <a:pt x="18" y="1"/>
                </a:lnTo>
                <a:lnTo>
                  <a:pt x="22" y="3"/>
                </a:lnTo>
                <a:lnTo>
                  <a:pt x="22" y="5"/>
                </a:lnTo>
                <a:lnTo>
                  <a:pt x="19" y="6"/>
                </a:lnTo>
                <a:lnTo>
                  <a:pt x="18" y="8"/>
                </a:lnTo>
                <a:lnTo>
                  <a:pt x="17" y="10"/>
                </a:lnTo>
                <a:lnTo>
                  <a:pt x="12" y="8"/>
                </a:lnTo>
                <a:lnTo>
                  <a:pt x="7" y="7"/>
                </a:lnTo>
                <a:lnTo>
                  <a:pt x="3" y="5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2" name="Freeform 2098"/>
          <p:cNvSpPr>
            <a:spLocks/>
          </p:cNvSpPr>
          <p:nvPr/>
        </p:nvSpPr>
        <p:spPr bwMode="auto">
          <a:xfrm>
            <a:off x="7623175" y="3094038"/>
            <a:ext cx="196850" cy="174625"/>
          </a:xfrm>
          <a:custGeom>
            <a:avLst/>
            <a:gdLst/>
            <a:ahLst/>
            <a:cxnLst>
              <a:cxn ang="0">
                <a:pos x="10" y="107"/>
              </a:cxn>
              <a:cxn ang="0">
                <a:pos x="4" y="104"/>
              </a:cxn>
              <a:cxn ang="0">
                <a:pos x="2" y="97"/>
              </a:cxn>
              <a:cxn ang="0">
                <a:pos x="2" y="90"/>
              </a:cxn>
              <a:cxn ang="0">
                <a:pos x="2" y="84"/>
              </a:cxn>
              <a:cxn ang="0">
                <a:pos x="3" y="84"/>
              </a:cxn>
              <a:cxn ang="0">
                <a:pos x="8" y="84"/>
              </a:cxn>
              <a:cxn ang="0">
                <a:pos x="16" y="88"/>
              </a:cxn>
              <a:cxn ang="0">
                <a:pos x="28" y="90"/>
              </a:cxn>
              <a:cxn ang="0">
                <a:pos x="42" y="90"/>
              </a:cxn>
              <a:cxn ang="0">
                <a:pos x="50" y="85"/>
              </a:cxn>
              <a:cxn ang="0">
                <a:pos x="53" y="75"/>
              </a:cxn>
              <a:cxn ang="0">
                <a:pos x="63" y="62"/>
              </a:cxn>
              <a:cxn ang="0">
                <a:pos x="79" y="45"/>
              </a:cxn>
              <a:cxn ang="0">
                <a:pos x="95" y="26"/>
              </a:cxn>
              <a:cxn ang="0">
                <a:pos x="111" y="9"/>
              </a:cxn>
              <a:cxn ang="0">
                <a:pos x="122" y="3"/>
              </a:cxn>
              <a:cxn ang="0">
                <a:pos x="124" y="8"/>
              </a:cxn>
              <a:cxn ang="0">
                <a:pos x="110" y="26"/>
              </a:cxn>
              <a:cxn ang="0">
                <a:pos x="90" y="48"/>
              </a:cxn>
              <a:cxn ang="0">
                <a:pos x="76" y="65"/>
              </a:cxn>
              <a:cxn ang="0">
                <a:pos x="63" y="80"/>
              </a:cxn>
              <a:cxn ang="0">
                <a:pos x="56" y="89"/>
              </a:cxn>
              <a:cxn ang="0">
                <a:pos x="56" y="92"/>
              </a:cxn>
              <a:cxn ang="0">
                <a:pos x="60" y="96"/>
              </a:cxn>
              <a:cxn ang="0">
                <a:pos x="64" y="100"/>
              </a:cxn>
              <a:cxn ang="0">
                <a:pos x="68" y="104"/>
              </a:cxn>
              <a:cxn ang="0">
                <a:pos x="67" y="107"/>
              </a:cxn>
              <a:cxn ang="0">
                <a:pos x="63" y="108"/>
              </a:cxn>
              <a:cxn ang="0">
                <a:pos x="60" y="110"/>
              </a:cxn>
              <a:cxn ang="0">
                <a:pos x="55" y="107"/>
              </a:cxn>
              <a:cxn ang="0">
                <a:pos x="47" y="102"/>
              </a:cxn>
              <a:cxn ang="0">
                <a:pos x="42" y="100"/>
              </a:cxn>
              <a:cxn ang="0">
                <a:pos x="39" y="101"/>
              </a:cxn>
              <a:cxn ang="0">
                <a:pos x="34" y="102"/>
              </a:cxn>
              <a:cxn ang="0">
                <a:pos x="29" y="106"/>
              </a:cxn>
              <a:cxn ang="0">
                <a:pos x="23" y="108"/>
              </a:cxn>
              <a:cxn ang="0">
                <a:pos x="16" y="110"/>
              </a:cxn>
            </a:cxnLst>
            <a:rect l="0" t="0" r="r" b="b"/>
            <a:pathLst>
              <a:path w="124" h="110">
                <a:moveTo>
                  <a:pt x="13" y="110"/>
                </a:moveTo>
                <a:lnTo>
                  <a:pt x="10" y="107"/>
                </a:lnTo>
                <a:lnTo>
                  <a:pt x="8" y="106"/>
                </a:lnTo>
                <a:lnTo>
                  <a:pt x="4" y="104"/>
                </a:lnTo>
                <a:lnTo>
                  <a:pt x="2" y="102"/>
                </a:lnTo>
                <a:lnTo>
                  <a:pt x="2" y="97"/>
                </a:lnTo>
                <a:lnTo>
                  <a:pt x="2" y="94"/>
                </a:lnTo>
                <a:lnTo>
                  <a:pt x="2" y="90"/>
                </a:lnTo>
                <a:lnTo>
                  <a:pt x="0" y="85"/>
                </a:lnTo>
                <a:lnTo>
                  <a:pt x="2" y="84"/>
                </a:lnTo>
                <a:lnTo>
                  <a:pt x="2" y="84"/>
                </a:lnTo>
                <a:lnTo>
                  <a:pt x="3" y="84"/>
                </a:lnTo>
                <a:lnTo>
                  <a:pt x="3" y="83"/>
                </a:lnTo>
                <a:lnTo>
                  <a:pt x="8" y="84"/>
                </a:lnTo>
                <a:lnTo>
                  <a:pt x="13" y="86"/>
                </a:lnTo>
                <a:lnTo>
                  <a:pt x="16" y="88"/>
                </a:lnTo>
                <a:lnTo>
                  <a:pt x="21" y="90"/>
                </a:lnTo>
                <a:lnTo>
                  <a:pt x="28" y="90"/>
                </a:lnTo>
                <a:lnTo>
                  <a:pt x="35" y="90"/>
                </a:lnTo>
                <a:lnTo>
                  <a:pt x="42" y="90"/>
                </a:lnTo>
                <a:lnTo>
                  <a:pt x="48" y="90"/>
                </a:lnTo>
                <a:lnTo>
                  <a:pt x="50" y="85"/>
                </a:lnTo>
                <a:lnTo>
                  <a:pt x="52" y="80"/>
                </a:lnTo>
                <a:lnTo>
                  <a:pt x="53" y="75"/>
                </a:lnTo>
                <a:lnTo>
                  <a:pt x="55" y="70"/>
                </a:lnTo>
                <a:lnTo>
                  <a:pt x="63" y="62"/>
                </a:lnTo>
                <a:lnTo>
                  <a:pt x="71" y="53"/>
                </a:lnTo>
                <a:lnTo>
                  <a:pt x="79" y="45"/>
                </a:lnTo>
                <a:lnTo>
                  <a:pt x="88" y="35"/>
                </a:lnTo>
                <a:lnTo>
                  <a:pt x="95" y="26"/>
                </a:lnTo>
                <a:lnTo>
                  <a:pt x="104" y="17"/>
                </a:lnTo>
                <a:lnTo>
                  <a:pt x="111" y="9"/>
                </a:lnTo>
                <a:lnTo>
                  <a:pt x="120" y="0"/>
                </a:lnTo>
                <a:lnTo>
                  <a:pt x="122" y="3"/>
                </a:lnTo>
                <a:lnTo>
                  <a:pt x="124" y="5"/>
                </a:lnTo>
                <a:lnTo>
                  <a:pt x="124" y="8"/>
                </a:lnTo>
                <a:lnTo>
                  <a:pt x="124" y="10"/>
                </a:lnTo>
                <a:lnTo>
                  <a:pt x="110" y="26"/>
                </a:lnTo>
                <a:lnTo>
                  <a:pt x="99" y="38"/>
                </a:lnTo>
                <a:lnTo>
                  <a:pt x="90" y="48"/>
                </a:lnTo>
                <a:lnTo>
                  <a:pt x="83" y="58"/>
                </a:lnTo>
                <a:lnTo>
                  <a:pt x="76" y="65"/>
                </a:lnTo>
                <a:lnTo>
                  <a:pt x="69" y="73"/>
                </a:lnTo>
                <a:lnTo>
                  <a:pt x="63" y="80"/>
                </a:lnTo>
                <a:lnTo>
                  <a:pt x="56" y="88"/>
                </a:lnTo>
                <a:lnTo>
                  <a:pt x="56" y="89"/>
                </a:lnTo>
                <a:lnTo>
                  <a:pt x="56" y="91"/>
                </a:lnTo>
                <a:lnTo>
                  <a:pt x="56" y="92"/>
                </a:lnTo>
                <a:lnTo>
                  <a:pt x="57" y="95"/>
                </a:lnTo>
                <a:lnTo>
                  <a:pt x="60" y="96"/>
                </a:lnTo>
                <a:lnTo>
                  <a:pt x="62" y="97"/>
                </a:lnTo>
                <a:lnTo>
                  <a:pt x="64" y="100"/>
                </a:lnTo>
                <a:lnTo>
                  <a:pt x="67" y="101"/>
                </a:lnTo>
                <a:lnTo>
                  <a:pt x="68" y="104"/>
                </a:lnTo>
                <a:lnTo>
                  <a:pt x="68" y="106"/>
                </a:lnTo>
                <a:lnTo>
                  <a:pt x="67" y="107"/>
                </a:lnTo>
                <a:lnTo>
                  <a:pt x="66" y="108"/>
                </a:lnTo>
                <a:lnTo>
                  <a:pt x="63" y="108"/>
                </a:lnTo>
                <a:lnTo>
                  <a:pt x="62" y="108"/>
                </a:lnTo>
                <a:lnTo>
                  <a:pt x="60" y="110"/>
                </a:lnTo>
                <a:lnTo>
                  <a:pt x="57" y="110"/>
                </a:lnTo>
                <a:lnTo>
                  <a:pt x="55" y="107"/>
                </a:lnTo>
                <a:lnTo>
                  <a:pt x="51" y="105"/>
                </a:lnTo>
                <a:lnTo>
                  <a:pt x="47" y="102"/>
                </a:lnTo>
                <a:lnTo>
                  <a:pt x="45" y="100"/>
                </a:lnTo>
                <a:lnTo>
                  <a:pt x="42" y="100"/>
                </a:lnTo>
                <a:lnTo>
                  <a:pt x="41" y="100"/>
                </a:lnTo>
                <a:lnTo>
                  <a:pt x="39" y="101"/>
                </a:lnTo>
                <a:lnTo>
                  <a:pt x="36" y="101"/>
                </a:lnTo>
                <a:lnTo>
                  <a:pt x="34" y="102"/>
                </a:lnTo>
                <a:lnTo>
                  <a:pt x="31" y="105"/>
                </a:lnTo>
                <a:lnTo>
                  <a:pt x="29" y="106"/>
                </a:lnTo>
                <a:lnTo>
                  <a:pt x="26" y="108"/>
                </a:lnTo>
                <a:lnTo>
                  <a:pt x="23" y="108"/>
                </a:lnTo>
                <a:lnTo>
                  <a:pt x="20" y="108"/>
                </a:lnTo>
                <a:lnTo>
                  <a:pt x="16" y="110"/>
                </a:lnTo>
                <a:lnTo>
                  <a:pt x="13" y="11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3" name="Freeform 2099"/>
          <p:cNvSpPr>
            <a:spLocks/>
          </p:cNvSpPr>
          <p:nvPr/>
        </p:nvSpPr>
        <p:spPr bwMode="auto">
          <a:xfrm>
            <a:off x="8085138" y="3044825"/>
            <a:ext cx="96837" cy="76200"/>
          </a:xfrm>
          <a:custGeom>
            <a:avLst/>
            <a:gdLst/>
            <a:ahLst/>
            <a:cxnLst>
              <a:cxn ang="0">
                <a:pos x="22" y="48"/>
              </a:cxn>
              <a:cxn ang="0">
                <a:pos x="17" y="46"/>
              </a:cxn>
              <a:cxn ang="0">
                <a:pos x="11" y="45"/>
              </a:cxn>
              <a:cxn ang="0">
                <a:pos x="6" y="42"/>
              </a:cxn>
              <a:cxn ang="0">
                <a:pos x="0" y="41"/>
              </a:cxn>
              <a:cxn ang="0">
                <a:pos x="0" y="34"/>
              </a:cxn>
              <a:cxn ang="0">
                <a:pos x="1" y="26"/>
              </a:cxn>
              <a:cxn ang="0">
                <a:pos x="2" y="19"/>
              </a:cxn>
              <a:cxn ang="0">
                <a:pos x="4" y="12"/>
              </a:cxn>
              <a:cxn ang="0">
                <a:pos x="5" y="10"/>
              </a:cxn>
              <a:cxn ang="0">
                <a:pos x="9" y="10"/>
              </a:cxn>
              <a:cxn ang="0">
                <a:pos x="13" y="9"/>
              </a:cxn>
              <a:cxn ang="0">
                <a:pos x="18" y="8"/>
              </a:cxn>
              <a:cxn ang="0">
                <a:pos x="26" y="7"/>
              </a:cxn>
              <a:cxn ang="0">
                <a:pos x="33" y="5"/>
              </a:cxn>
              <a:cxn ang="0">
                <a:pos x="42" y="3"/>
              </a:cxn>
              <a:cxn ang="0">
                <a:pos x="52" y="0"/>
              </a:cxn>
              <a:cxn ang="0">
                <a:pos x="54" y="0"/>
              </a:cxn>
              <a:cxn ang="0">
                <a:pos x="55" y="0"/>
              </a:cxn>
              <a:cxn ang="0">
                <a:pos x="58" y="0"/>
              </a:cxn>
              <a:cxn ang="0">
                <a:pos x="61" y="0"/>
              </a:cxn>
              <a:cxn ang="0">
                <a:pos x="61" y="13"/>
              </a:cxn>
              <a:cxn ang="0">
                <a:pos x="61" y="20"/>
              </a:cxn>
              <a:cxn ang="0">
                <a:pos x="61" y="25"/>
              </a:cxn>
              <a:cxn ang="0">
                <a:pos x="61" y="31"/>
              </a:cxn>
              <a:cxn ang="0">
                <a:pos x="60" y="34"/>
              </a:cxn>
              <a:cxn ang="0">
                <a:pos x="59" y="35"/>
              </a:cxn>
              <a:cxn ang="0">
                <a:pos x="58" y="37"/>
              </a:cxn>
              <a:cxn ang="0">
                <a:pos x="57" y="40"/>
              </a:cxn>
              <a:cxn ang="0">
                <a:pos x="48" y="42"/>
              </a:cxn>
              <a:cxn ang="0">
                <a:pos x="42" y="45"/>
              </a:cxn>
              <a:cxn ang="0">
                <a:pos x="34" y="46"/>
              </a:cxn>
              <a:cxn ang="0">
                <a:pos x="22" y="48"/>
              </a:cxn>
            </a:cxnLst>
            <a:rect l="0" t="0" r="r" b="b"/>
            <a:pathLst>
              <a:path w="61" h="48">
                <a:moveTo>
                  <a:pt x="22" y="48"/>
                </a:moveTo>
                <a:lnTo>
                  <a:pt x="17" y="46"/>
                </a:lnTo>
                <a:lnTo>
                  <a:pt x="11" y="45"/>
                </a:lnTo>
                <a:lnTo>
                  <a:pt x="6" y="42"/>
                </a:lnTo>
                <a:lnTo>
                  <a:pt x="0" y="41"/>
                </a:lnTo>
                <a:lnTo>
                  <a:pt x="0" y="34"/>
                </a:lnTo>
                <a:lnTo>
                  <a:pt x="1" y="26"/>
                </a:lnTo>
                <a:lnTo>
                  <a:pt x="2" y="19"/>
                </a:lnTo>
                <a:lnTo>
                  <a:pt x="4" y="12"/>
                </a:lnTo>
                <a:lnTo>
                  <a:pt x="5" y="10"/>
                </a:lnTo>
                <a:lnTo>
                  <a:pt x="9" y="10"/>
                </a:lnTo>
                <a:lnTo>
                  <a:pt x="13" y="9"/>
                </a:lnTo>
                <a:lnTo>
                  <a:pt x="18" y="8"/>
                </a:lnTo>
                <a:lnTo>
                  <a:pt x="26" y="7"/>
                </a:lnTo>
                <a:lnTo>
                  <a:pt x="33" y="5"/>
                </a:lnTo>
                <a:lnTo>
                  <a:pt x="42" y="3"/>
                </a:lnTo>
                <a:lnTo>
                  <a:pt x="52" y="0"/>
                </a:lnTo>
                <a:lnTo>
                  <a:pt x="54" y="0"/>
                </a:lnTo>
                <a:lnTo>
                  <a:pt x="55" y="0"/>
                </a:lnTo>
                <a:lnTo>
                  <a:pt x="58" y="0"/>
                </a:lnTo>
                <a:lnTo>
                  <a:pt x="61" y="0"/>
                </a:lnTo>
                <a:lnTo>
                  <a:pt x="61" y="13"/>
                </a:lnTo>
                <a:lnTo>
                  <a:pt x="61" y="20"/>
                </a:lnTo>
                <a:lnTo>
                  <a:pt x="61" y="25"/>
                </a:lnTo>
                <a:lnTo>
                  <a:pt x="61" y="31"/>
                </a:lnTo>
                <a:lnTo>
                  <a:pt x="60" y="34"/>
                </a:lnTo>
                <a:lnTo>
                  <a:pt x="59" y="35"/>
                </a:lnTo>
                <a:lnTo>
                  <a:pt x="58" y="37"/>
                </a:lnTo>
                <a:lnTo>
                  <a:pt x="57" y="40"/>
                </a:lnTo>
                <a:lnTo>
                  <a:pt x="48" y="42"/>
                </a:lnTo>
                <a:lnTo>
                  <a:pt x="42" y="45"/>
                </a:lnTo>
                <a:lnTo>
                  <a:pt x="34" y="46"/>
                </a:lnTo>
                <a:lnTo>
                  <a:pt x="22" y="48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4" name="Freeform 2100"/>
          <p:cNvSpPr>
            <a:spLocks/>
          </p:cNvSpPr>
          <p:nvPr/>
        </p:nvSpPr>
        <p:spPr bwMode="auto">
          <a:xfrm>
            <a:off x="7958138" y="2871788"/>
            <a:ext cx="217487" cy="150812"/>
          </a:xfrm>
          <a:custGeom>
            <a:avLst/>
            <a:gdLst/>
            <a:ahLst/>
            <a:cxnLst>
              <a:cxn ang="0">
                <a:pos x="2" y="79"/>
              </a:cxn>
              <a:cxn ang="0">
                <a:pos x="13" y="49"/>
              </a:cxn>
              <a:cxn ang="0">
                <a:pos x="25" y="25"/>
              </a:cxn>
              <a:cxn ang="0">
                <a:pos x="42" y="10"/>
              </a:cxn>
              <a:cxn ang="0">
                <a:pos x="66" y="2"/>
              </a:cxn>
              <a:cxn ang="0">
                <a:pos x="92" y="0"/>
              </a:cxn>
              <a:cxn ang="0">
                <a:pos x="107" y="4"/>
              </a:cxn>
              <a:cxn ang="0">
                <a:pos x="117" y="14"/>
              </a:cxn>
              <a:cxn ang="0">
                <a:pos x="130" y="21"/>
              </a:cxn>
              <a:cxn ang="0">
                <a:pos x="130" y="32"/>
              </a:cxn>
              <a:cxn ang="0">
                <a:pos x="134" y="49"/>
              </a:cxn>
              <a:cxn ang="0">
                <a:pos x="135" y="75"/>
              </a:cxn>
              <a:cxn ang="0">
                <a:pos x="135" y="89"/>
              </a:cxn>
              <a:cxn ang="0">
                <a:pos x="133" y="90"/>
              </a:cxn>
              <a:cxn ang="0">
                <a:pos x="130" y="77"/>
              </a:cxn>
              <a:cxn ang="0">
                <a:pos x="127" y="55"/>
              </a:cxn>
              <a:cxn ang="0">
                <a:pos x="108" y="47"/>
              </a:cxn>
              <a:cxn ang="0">
                <a:pos x="91" y="49"/>
              </a:cxn>
              <a:cxn ang="0">
                <a:pos x="77" y="52"/>
              </a:cxn>
              <a:cxn ang="0">
                <a:pos x="59" y="55"/>
              </a:cxn>
              <a:cxn ang="0">
                <a:pos x="41" y="58"/>
              </a:cxn>
              <a:cxn ang="0">
                <a:pos x="32" y="57"/>
              </a:cxn>
              <a:cxn ang="0">
                <a:pos x="31" y="49"/>
              </a:cxn>
              <a:cxn ang="0">
                <a:pos x="48" y="43"/>
              </a:cxn>
              <a:cxn ang="0">
                <a:pos x="61" y="42"/>
              </a:cxn>
              <a:cxn ang="0">
                <a:pos x="77" y="41"/>
              </a:cxn>
              <a:cxn ang="0">
                <a:pos x="96" y="38"/>
              </a:cxn>
              <a:cxn ang="0">
                <a:pos x="111" y="36"/>
              </a:cxn>
              <a:cxn ang="0">
                <a:pos x="109" y="27"/>
              </a:cxn>
              <a:cxn ang="0">
                <a:pos x="103" y="20"/>
              </a:cxn>
              <a:cxn ang="0">
                <a:pos x="69" y="16"/>
              </a:cxn>
              <a:cxn ang="0">
                <a:pos x="38" y="27"/>
              </a:cxn>
              <a:cxn ang="0">
                <a:pos x="25" y="48"/>
              </a:cxn>
              <a:cxn ang="0">
                <a:pos x="12" y="77"/>
              </a:cxn>
              <a:cxn ang="0">
                <a:pos x="1" y="95"/>
              </a:cxn>
              <a:cxn ang="0">
                <a:pos x="1" y="95"/>
              </a:cxn>
            </a:cxnLst>
            <a:rect l="0" t="0" r="r" b="b"/>
            <a:pathLst>
              <a:path w="137" h="95">
                <a:moveTo>
                  <a:pt x="0" y="93"/>
                </a:moveTo>
                <a:lnTo>
                  <a:pt x="2" y="79"/>
                </a:lnTo>
                <a:lnTo>
                  <a:pt x="7" y="64"/>
                </a:lnTo>
                <a:lnTo>
                  <a:pt x="13" y="49"/>
                </a:lnTo>
                <a:lnTo>
                  <a:pt x="22" y="36"/>
                </a:lnTo>
                <a:lnTo>
                  <a:pt x="25" y="25"/>
                </a:lnTo>
                <a:lnTo>
                  <a:pt x="31" y="16"/>
                </a:lnTo>
                <a:lnTo>
                  <a:pt x="42" y="10"/>
                </a:lnTo>
                <a:lnTo>
                  <a:pt x="53" y="6"/>
                </a:lnTo>
                <a:lnTo>
                  <a:pt x="66" y="2"/>
                </a:lnTo>
                <a:lnTo>
                  <a:pt x="80" y="1"/>
                </a:lnTo>
                <a:lnTo>
                  <a:pt x="92" y="0"/>
                </a:lnTo>
                <a:lnTo>
                  <a:pt x="102" y="0"/>
                </a:lnTo>
                <a:lnTo>
                  <a:pt x="107" y="4"/>
                </a:lnTo>
                <a:lnTo>
                  <a:pt x="112" y="9"/>
                </a:lnTo>
                <a:lnTo>
                  <a:pt x="117" y="14"/>
                </a:lnTo>
                <a:lnTo>
                  <a:pt x="122" y="18"/>
                </a:lnTo>
                <a:lnTo>
                  <a:pt x="130" y="21"/>
                </a:lnTo>
                <a:lnTo>
                  <a:pt x="132" y="26"/>
                </a:lnTo>
                <a:lnTo>
                  <a:pt x="130" y="32"/>
                </a:lnTo>
                <a:lnTo>
                  <a:pt x="134" y="37"/>
                </a:lnTo>
                <a:lnTo>
                  <a:pt x="134" y="49"/>
                </a:lnTo>
                <a:lnTo>
                  <a:pt x="135" y="63"/>
                </a:lnTo>
                <a:lnTo>
                  <a:pt x="135" y="75"/>
                </a:lnTo>
                <a:lnTo>
                  <a:pt x="137" y="89"/>
                </a:lnTo>
                <a:lnTo>
                  <a:pt x="135" y="89"/>
                </a:lnTo>
                <a:lnTo>
                  <a:pt x="134" y="89"/>
                </a:lnTo>
                <a:lnTo>
                  <a:pt x="133" y="90"/>
                </a:lnTo>
                <a:lnTo>
                  <a:pt x="132" y="90"/>
                </a:lnTo>
                <a:lnTo>
                  <a:pt x="130" y="77"/>
                </a:lnTo>
                <a:lnTo>
                  <a:pt x="129" y="66"/>
                </a:lnTo>
                <a:lnTo>
                  <a:pt x="127" y="55"/>
                </a:lnTo>
                <a:lnTo>
                  <a:pt x="121" y="46"/>
                </a:lnTo>
                <a:lnTo>
                  <a:pt x="108" y="47"/>
                </a:lnTo>
                <a:lnTo>
                  <a:pt x="100" y="48"/>
                </a:lnTo>
                <a:lnTo>
                  <a:pt x="91" y="49"/>
                </a:lnTo>
                <a:lnTo>
                  <a:pt x="85" y="50"/>
                </a:lnTo>
                <a:lnTo>
                  <a:pt x="77" y="52"/>
                </a:lnTo>
                <a:lnTo>
                  <a:pt x="69" y="53"/>
                </a:lnTo>
                <a:lnTo>
                  <a:pt x="59" y="55"/>
                </a:lnTo>
                <a:lnTo>
                  <a:pt x="45" y="58"/>
                </a:lnTo>
                <a:lnTo>
                  <a:pt x="41" y="58"/>
                </a:lnTo>
                <a:lnTo>
                  <a:pt x="37" y="57"/>
                </a:lnTo>
                <a:lnTo>
                  <a:pt x="32" y="57"/>
                </a:lnTo>
                <a:lnTo>
                  <a:pt x="27" y="57"/>
                </a:lnTo>
                <a:lnTo>
                  <a:pt x="31" y="49"/>
                </a:lnTo>
                <a:lnTo>
                  <a:pt x="38" y="46"/>
                </a:lnTo>
                <a:lnTo>
                  <a:pt x="48" y="43"/>
                </a:lnTo>
                <a:lnTo>
                  <a:pt x="57" y="42"/>
                </a:lnTo>
                <a:lnTo>
                  <a:pt x="61" y="42"/>
                </a:lnTo>
                <a:lnTo>
                  <a:pt x="69" y="41"/>
                </a:lnTo>
                <a:lnTo>
                  <a:pt x="77" y="41"/>
                </a:lnTo>
                <a:lnTo>
                  <a:pt x="87" y="39"/>
                </a:lnTo>
                <a:lnTo>
                  <a:pt x="96" y="38"/>
                </a:lnTo>
                <a:lnTo>
                  <a:pt x="105" y="37"/>
                </a:lnTo>
                <a:lnTo>
                  <a:pt x="111" y="36"/>
                </a:lnTo>
                <a:lnTo>
                  <a:pt x="113" y="33"/>
                </a:lnTo>
                <a:lnTo>
                  <a:pt x="109" y="27"/>
                </a:lnTo>
                <a:lnTo>
                  <a:pt x="107" y="23"/>
                </a:lnTo>
                <a:lnTo>
                  <a:pt x="103" y="20"/>
                </a:lnTo>
                <a:lnTo>
                  <a:pt x="97" y="15"/>
                </a:lnTo>
                <a:lnTo>
                  <a:pt x="69" y="16"/>
                </a:lnTo>
                <a:lnTo>
                  <a:pt x="50" y="21"/>
                </a:lnTo>
                <a:lnTo>
                  <a:pt x="38" y="27"/>
                </a:lnTo>
                <a:lnTo>
                  <a:pt x="29" y="37"/>
                </a:lnTo>
                <a:lnTo>
                  <a:pt x="25" y="48"/>
                </a:lnTo>
                <a:lnTo>
                  <a:pt x="18" y="62"/>
                </a:lnTo>
                <a:lnTo>
                  <a:pt x="12" y="77"/>
                </a:lnTo>
                <a:lnTo>
                  <a:pt x="1" y="95"/>
                </a:lnTo>
                <a:lnTo>
                  <a:pt x="1" y="95"/>
                </a:lnTo>
                <a:lnTo>
                  <a:pt x="1" y="95"/>
                </a:lnTo>
                <a:lnTo>
                  <a:pt x="1" y="95"/>
                </a:lnTo>
                <a:lnTo>
                  <a:pt x="0" y="93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45" name="Freeform 2101"/>
          <p:cNvSpPr>
            <a:spLocks/>
          </p:cNvSpPr>
          <p:nvPr/>
        </p:nvSpPr>
        <p:spPr bwMode="auto">
          <a:xfrm>
            <a:off x="8105775" y="2992438"/>
            <a:ext cx="28575" cy="17462"/>
          </a:xfrm>
          <a:custGeom>
            <a:avLst/>
            <a:gdLst/>
            <a:ahLst/>
            <a:cxnLst>
              <a:cxn ang="0">
                <a:pos x="3" y="11"/>
              </a:cxn>
              <a:cxn ang="0">
                <a:pos x="3" y="9"/>
              </a:cxn>
              <a:cxn ang="0">
                <a:pos x="2" y="6"/>
              </a:cxn>
              <a:cxn ang="0">
                <a:pos x="2" y="4"/>
              </a:cxn>
              <a:cxn ang="0">
                <a:pos x="0" y="1"/>
              </a:cxn>
              <a:cxn ang="0">
                <a:pos x="4" y="1"/>
              </a:cxn>
              <a:cxn ang="0">
                <a:pos x="8" y="0"/>
              </a:cxn>
              <a:cxn ang="0">
                <a:pos x="12" y="0"/>
              </a:cxn>
              <a:cxn ang="0">
                <a:pos x="14" y="0"/>
              </a:cxn>
              <a:cxn ang="0">
                <a:pos x="15" y="1"/>
              </a:cxn>
              <a:cxn ang="0">
                <a:pos x="16" y="3"/>
              </a:cxn>
              <a:cxn ang="0">
                <a:pos x="16" y="5"/>
              </a:cxn>
              <a:cxn ang="0">
                <a:pos x="18" y="6"/>
              </a:cxn>
              <a:cxn ang="0">
                <a:pos x="16" y="8"/>
              </a:cxn>
              <a:cxn ang="0">
                <a:pos x="15" y="9"/>
              </a:cxn>
              <a:cxn ang="0">
                <a:pos x="14" y="10"/>
              </a:cxn>
              <a:cxn ang="0">
                <a:pos x="13" y="11"/>
              </a:cxn>
              <a:cxn ang="0">
                <a:pos x="10" y="11"/>
              </a:cxn>
              <a:cxn ang="0">
                <a:pos x="8" y="11"/>
              </a:cxn>
              <a:cxn ang="0">
                <a:pos x="5" y="11"/>
              </a:cxn>
              <a:cxn ang="0">
                <a:pos x="3" y="11"/>
              </a:cxn>
            </a:cxnLst>
            <a:rect l="0" t="0" r="r" b="b"/>
            <a:pathLst>
              <a:path w="18" h="11">
                <a:moveTo>
                  <a:pt x="3" y="11"/>
                </a:moveTo>
                <a:lnTo>
                  <a:pt x="3" y="9"/>
                </a:lnTo>
                <a:lnTo>
                  <a:pt x="2" y="6"/>
                </a:lnTo>
                <a:lnTo>
                  <a:pt x="2" y="4"/>
                </a:lnTo>
                <a:lnTo>
                  <a:pt x="0" y="1"/>
                </a:lnTo>
                <a:lnTo>
                  <a:pt x="4" y="1"/>
                </a:lnTo>
                <a:lnTo>
                  <a:pt x="8" y="0"/>
                </a:lnTo>
                <a:lnTo>
                  <a:pt x="12" y="0"/>
                </a:lnTo>
                <a:lnTo>
                  <a:pt x="14" y="0"/>
                </a:lnTo>
                <a:lnTo>
                  <a:pt x="15" y="1"/>
                </a:lnTo>
                <a:lnTo>
                  <a:pt x="16" y="3"/>
                </a:lnTo>
                <a:lnTo>
                  <a:pt x="16" y="5"/>
                </a:lnTo>
                <a:lnTo>
                  <a:pt x="18" y="6"/>
                </a:lnTo>
                <a:lnTo>
                  <a:pt x="16" y="8"/>
                </a:lnTo>
                <a:lnTo>
                  <a:pt x="15" y="9"/>
                </a:lnTo>
                <a:lnTo>
                  <a:pt x="14" y="10"/>
                </a:lnTo>
                <a:lnTo>
                  <a:pt x="13" y="11"/>
                </a:lnTo>
                <a:lnTo>
                  <a:pt x="10" y="11"/>
                </a:lnTo>
                <a:lnTo>
                  <a:pt x="8" y="11"/>
                </a:lnTo>
                <a:lnTo>
                  <a:pt x="5" y="11"/>
                </a:lnTo>
                <a:lnTo>
                  <a:pt x="3" y="11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Examples of chronic illnesses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Cancer</a:t>
            </a:r>
          </a:p>
          <a:p>
            <a:r>
              <a:rPr lang="en-US"/>
              <a:t>diabetes</a:t>
            </a:r>
          </a:p>
          <a:p>
            <a:r>
              <a:rPr lang="en-US"/>
              <a:t>arthritis</a:t>
            </a:r>
          </a:p>
          <a:p>
            <a:r>
              <a:rPr lang="en-US"/>
              <a:t>ALS</a:t>
            </a:r>
          </a:p>
          <a:p>
            <a:r>
              <a:rPr lang="en-US"/>
              <a:t>asthma</a:t>
            </a:r>
          </a:p>
          <a:p>
            <a:r>
              <a:rPr lang="en-US"/>
              <a:t>chronic obstructive pulmonary disease</a:t>
            </a:r>
          </a:p>
          <a:p>
            <a:r>
              <a:rPr lang="en-US"/>
              <a:t>multiple sclerosis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noFill/>
          <a:ln/>
        </p:spPr>
        <p:txBody>
          <a:bodyPr/>
          <a:lstStyle/>
          <a:p>
            <a:r>
              <a:rPr lang="en-US"/>
              <a:t>Parkinson’s disease</a:t>
            </a:r>
          </a:p>
          <a:p>
            <a:r>
              <a:rPr lang="en-US"/>
              <a:t>muscular dystrophy</a:t>
            </a:r>
          </a:p>
          <a:p>
            <a:r>
              <a:rPr lang="en-US"/>
              <a:t>sickle cell anemia</a:t>
            </a:r>
          </a:p>
          <a:p>
            <a:r>
              <a:rPr lang="en-US"/>
              <a:t>HIV 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Chronic disease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long-lasting</a:t>
            </a:r>
          </a:p>
          <a:p>
            <a:r>
              <a:rPr lang="en-US"/>
              <a:t>common</a:t>
            </a:r>
          </a:p>
          <a:p>
            <a:pPr lvl="2">
              <a:buSzPct val="65000"/>
            </a:pPr>
            <a:r>
              <a:rPr lang="en-US"/>
              <a:t>50% at any point in time</a:t>
            </a:r>
          </a:p>
          <a:p>
            <a:pPr lvl="2">
              <a:buSzPct val="65000"/>
            </a:pPr>
            <a:r>
              <a:rPr lang="en-US"/>
              <a:t>100% at one time or another</a:t>
            </a:r>
          </a:p>
          <a:p>
            <a:r>
              <a:rPr lang="en-US" b="1"/>
              <a:t>Variable course</a:t>
            </a:r>
          </a:p>
          <a:p>
            <a:r>
              <a:rPr lang="en-US"/>
              <a:t>never completely healthy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Coping with Chronic Disease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Attitudes and belief about illness</a:t>
            </a:r>
          </a:p>
          <a:p>
            <a:r>
              <a:rPr lang="en-US"/>
              <a:t>personal traits such as depression and optimism</a:t>
            </a:r>
          </a:p>
          <a:p>
            <a:r>
              <a:rPr lang="en-US"/>
              <a:t>coping strategies</a:t>
            </a:r>
          </a:p>
          <a:p>
            <a:r>
              <a:rPr lang="en-US"/>
              <a:t>compliance with prescribed regimens</a:t>
            </a:r>
          </a:p>
          <a:p>
            <a:r>
              <a:rPr lang="en-US"/>
              <a:t>social support.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Attitudes and Beliefs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According to both the Theory of Reasoned Action and Health Belief Model attitudes and beliefs predict adaptive behavior.</a:t>
            </a:r>
          </a:p>
          <a:p>
            <a:r>
              <a:rPr lang="en-US"/>
              <a:t>Social norms</a:t>
            </a:r>
          </a:p>
          <a:p>
            <a:r>
              <a:rPr lang="en-US"/>
              <a:t>attitudes</a:t>
            </a:r>
          </a:p>
          <a:p>
            <a:r>
              <a:rPr lang="en-US"/>
              <a:t>affect</a:t>
            </a:r>
          </a:p>
          <a:p>
            <a:r>
              <a:rPr lang="en-US"/>
              <a:t>facilitating conditions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Blue Green">
  <a:themeElements>
    <a:clrScheme name="">
      <a:dk1>
        <a:srgbClr val="003B3B"/>
      </a:dk1>
      <a:lt1>
        <a:srgbClr val="FFFFFF"/>
      </a:lt1>
      <a:dk2>
        <a:srgbClr val="00B7A5"/>
      </a:dk2>
      <a:lt2>
        <a:srgbClr val="FF99CC"/>
      </a:lt2>
      <a:accent1>
        <a:srgbClr val="FF9900"/>
      </a:accent1>
      <a:accent2>
        <a:srgbClr val="CC66FF"/>
      </a:accent2>
      <a:accent3>
        <a:srgbClr val="AAD8CF"/>
      </a:accent3>
      <a:accent4>
        <a:srgbClr val="DADADA"/>
      </a:accent4>
      <a:accent5>
        <a:srgbClr val="FFCAAA"/>
      </a:accent5>
      <a:accent6>
        <a:srgbClr val="B95CE7"/>
      </a:accent6>
      <a:hlink>
        <a:srgbClr val="D60093"/>
      </a:hlink>
      <a:folHlink>
        <a:srgbClr val="66FFFF"/>
      </a:folHlink>
    </a:clrScheme>
    <a:fontScheme name="Blue Gree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 G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Gree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Gre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3B3B"/>
    </a:dk1>
    <a:lt1>
      <a:srgbClr val="FFFFFF"/>
    </a:lt1>
    <a:dk2>
      <a:srgbClr val="00B7A5"/>
    </a:dk2>
    <a:lt2>
      <a:srgbClr val="FF99CC"/>
    </a:lt2>
    <a:accent1>
      <a:srgbClr val="FF9900"/>
    </a:accent1>
    <a:accent2>
      <a:srgbClr val="CC66FF"/>
    </a:accent2>
    <a:accent3>
      <a:srgbClr val="AAD8CF"/>
    </a:accent3>
    <a:accent4>
      <a:srgbClr val="DADADA"/>
    </a:accent4>
    <a:accent5>
      <a:srgbClr val="FFCAAA"/>
    </a:accent5>
    <a:accent6>
      <a:srgbClr val="B95CE7"/>
    </a:accent6>
    <a:hlink>
      <a:srgbClr val="D60093"/>
    </a:hlink>
    <a:folHlink>
      <a:srgbClr val="66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Designs\Blue Green.pot</Template>
  <TotalTime>1873233180</TotalTime>
  <Pages>7750064</Pages>
  <Words>1094</Words>
  <Application>Microsoft Office PowerPoint</Application>
  <PresentationFormat>On-screen Show (4:3)</PresentationFormat>
  <Paragraphs>210</Paragraphs>
  <Slides>42</Slides>
  <Notes>42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Blue Green</vt:lpstr>
      <vt:lpstr>Chart</vt:lpstr>
      <vt:lpstr>Clip</vt:lpstr>
      <vt:lpstr>Living with Chronic Illness</vt:lpstr>
      <vt:lpstr>Acute disease</vt:lpstr>
      <vt:lpstr>Chronic illness</vt:lpstr>
      <vt:lpstr>Chronic illness</vt:lpstr>
      <vt:lpstr>Chronic illness</vt:lpstr>
      <vt:lpstr>Examples of chronic illnesses</vt:lpstr>
      <vt:lpstr>Chronic disease</vt:lpstr>
      <vt:lpstr>Coping with Chronic Disease</vt:lpstr>
      <vt:lpstr>Attitudes and Beliefs</vt:lpstr>
      <vt:lpstr>Personality</vt:lpstr>
      <vt:lpstr>Social Support.</vt:lpstr>
      <vt:lpstr>Impact of Chronic Illness</vt:lpstr>
      <vt:lpstr>Impact on the patient</vt:lpstr>
      <vt:lpstr>Opportunities for psychology</vt:lpstr>
      <vt:lpstr>Impact on the family</vt:lpstr>
      <vt:lpstr>Diabetes</vt:lpstr>
      <vt:lpstr>Diabetes</vt:lpstr>
      <vt:lpstr>PowerPoint Presentation</vt:lpstr>
      <vt:lpstr>PowerPoint Presentation</vt:lpstr>
      <vt:lpstr>PowerPoint Presentation</vt:lpstr>
      <vt:lpstr>PowerPoint Presentation</vt:lpstr>
      <vt:lpstr>Incidence of Diabetes</vt:lpstr>
      <vt:lpstr>Diabetes is a life-long condition.</vt:lpstr>
      <vt:lpstr>Type 1 diabetes</vt:lpstr>
      <vt:lpstr>Type 2 diabetes</vt:lpstr>
      <vt:lpstr>Adjusting to Diabetes</vt:lpstr>
      <vt:lpstr>Incidence of Diabetes</vt:lpstr>
      <vt:lpstr>The good news </vt:lpstr>
      <vt:lpstr>Insulin-dependent diabetes mellitus (IDDM)</vt:lpstr>
      <vt:lpstr>Lifestyle changes</vt:lpstr>
      <vt:lpstr>Cardiac Rehabilitation</vt:lpstr>
      <vt:lpstr>Psychological reactions to CHD</vt:lpstr>
      <vt:lpstr>Coping with Cancer</vt:lpstr>
      <vt:lpstr>Coping with Cancer</vt:lpstr>
      <vt:lpstr>Cancer treatment side effects</vt:lpstr>
      <vt:lpstr>Survival</vt:lpstr>
      <vt:lpstr>HIV and AIDS</vt:lpstr>
      <vt:lpstr>AIDS/HIV</vt:lpstr>
      <vt:lpstr>Alzheimer’s Disease</vt:lpstr>
      <vt:lpstr>Alzheimer’s and the family</vt:lpstr>
      <vt:lpstr>Final Exam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with Chronic Illness</dc:title>
  <dc:subject/>
  <dc:creator>Will Wattles</dc:creator>
  <cp:keywords/>
  <dc:description/>
  <cp:lastModifiedBy>FMU</cp:lastModifiedBy>
  <cp:revision>45</cp:revision>
  <cp:lastPrinted>1999-10-13T18:23:36Z</cp:lastPrinted>
  <dcterms:created xsi:type="dcterms:W3CDTF">1997-10-22T12:14:46Z</dcterms:created>
  <dcterms:modified xsi:type="dcterms:W3CDTF">2015-12-03T14:54:21Z</dcterms:modified>
</cp:coreProperties>
</file>