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0"/>
  </p:notesMasterIdLst>
  <p:handoutMasterIdLst>
    <p:handoutMasterId r:id="rId71"/>
  </p:handoutMasterIdLst>
  <p:sldIdLst>
    <p:sldId id="256" r:id="rId2"/>
    <p:sldId id="357" r:id="rId3"/>
    <p:sldId id="358" r:id="rId4"/>
    <p:sldId id="353" r:id="rId5"/>
    <p:sldId id="356" r:id="rId6"/>
    <p:sldId id="354" r:id="rId7"/>
    <p:sldId id="355" r:id="rId8"/>
    <p:sldId id="346" r:id="rId9"/>
    <p:sldId id="257" r:id="rId10"/>
    <p:sldId id="350" r:id="rId11"/>
    <p:sldId id="333" r:id="rId12"/>
    <p:sldId id="332" r:id="rId13"/>
    <p:sldId id="258" r:id="rId14"/>
    <p:sldId id="348" r:id="rId15"/>
    <p:sldId id="267" r:id="rId16"/>
    <p:sldId id="310" r:id="rId17"/>
    <p:sldId id="337" r:id="rId18"/>
    <p:sldId id="339" r:id="rId19"/>
    <p:sldId id="318" r:id="rId20"/>
    <p:sldId id="319" r:id="rId21"/>
    <p:sldId id="345" r:id="rId22"/>
    <p:sldId id="311" r:id="rId23"/>
    <p:sldId id="335" r:id="rId24"/>
    <p:sldId id="334" r:id="rId25"/>
    <p:sldId id="336" r:id="rId26"/>
    <p:sldId id="326" r:id="rId27"/>
    <p:sldId id="341" r:id="rId28"/>
    <p:sldId id="340" r:id="rId29"/>
    <p:sldId id="327" r:id="rId30"/>
    <p:sldId id="313" r:id="rId31"/>
    <p:sldId id="312" r:id="rId32"/>
    <p:sldId id="342" r:id="rId33"/>
    <p:sldId id="347" r:id="rId34"/>
    <p:sldId id="273" r:id="rId35"/>
    <p:sldId id="317" r:id="rId36"/>
    <p:sldId id="320" r:id="rId37"/>
    <p:sldId id="321" r:id="rId38"/>
    <p:sldId id="268" r:id="rId39"/>
    <p:sldId id="314" r:id="rId40"/>
    <p:sldId id="269" r:id="rId41"/>
    <p:sldId id="270" r:id="rId42"/>
    <p:sldId id="322" r:id="rId43"/>
    <p:sldId id="329" r:id="rId44"/>
    <p:sldId id="323" r:id="rId45"/>
    <p:sldId id="359" r:id="rId46"/>
    <p:sldId id="330" r:id="rId47"/>
    <p:sldId id="331" r:id="rId48"/>
    <p:sldId id="328" r:id="rId49"/>
    <p:sldId id="325" r:id="rId50"/>
    <p:sldId id="282" r:id="rId51"/>
    <p:sldId id="285" r:id="rId52"/>
    <p:sldId id="286" r:id="rId53"/>
    <p:sldId id="349" r:id="rId54"/>
    <p:sldId id="276" r:id="rId55"/>
    <p:sldId id="272" r:id="rId56"/>
    <p:sldId id="291" r:id="rId57"/>
    <p:sldId id="293" r:id="rId58"/>
    <p:sldId id="294" r:id="rId59"/>
    <p:sldId id="295" r:id="rId60"/>
    <p:sldId id="298" r:id="rId61"/>
    <p:sldId id="303" r:id="rId62"/>
    <p:sldId id="305" r:id="rId63"/>
    <p:sldId id="306" r:id="rId64"/>
    <p:sldId id="309" r:id="rId65"/>
    <p:sldId id="351" r:id="rId66"/>
    <p:sldId id="360" r:id="rId67"/>
    <p:sldId id="352" r:id="rId68"/>
    <p:sldId id="289" r:id="rId69"/>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100" d="100"/>
          <a:sy n="100" d="100"/>
        </p:scale>
        <p:origin x="-186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387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23835310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150938" y="692150"/>
            <a:ext cx="4556125" cy="3416300"/>
          </a:xfrm>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1150938" y="692150"/>
            <a:ext cx="4556125" cy="3416300"/>
          </a:xfrm>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1150938" y="692150"/>
            <a:ext cx="4556125" cy="3416300"/>
          </a:xfrm>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1150938" y="692150"/>
            <a:ext cx="4556125" cy="3416300"/>
          </a:xfrm>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xfrm>
            <a:off x="1150938" y="692150"/>
            <a:ext cx="4556125" cy="3416300"/>
          </a:xfrm>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50938" y="692150"/>
            <a:ext cx="4556125" cy="3416300"/>
          </a:xfrm>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150938" y="692150"/>
            <a:ext cx="4556125" cy="3416300"/>
          </a:xfrm>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50938" y="692150"/>
            <a:ext cx="4556125" cy="3416300"/>
          </a:xfrm>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xfrm>
            <a:off x="1150938" y="692150"/>
            <a:ext cx="4556125" cy="3416300"/>
          </a:xfrm>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1150938" y="692150"/>
            <a:ext cx="4556125" cy="3416300"/>
          </a:xfrm>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xfrm>
            <a:off x="1150938" y="692150"/>
            <a:ext cx="4556125" cy="3416300"/>
          </a:xfrm>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1150938" y="692150"/>
            <a:ext cx="4556125" cy="3416300"/>
          </a:xfrm>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1150938" y="692150"/>
            <a:ext cx="4556125" cy="3416300"/>
          </a:xfrm>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1150938" y="692150"/>
            <a:ext cx="4556125" cy="3416300"/>
          </a:xfrm>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150938" y="692150"/>
            <a:ext cx="4556125" cy="3416300"/>
          </a:xfrm>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1150938" y="692150"/>
            <a:ext cx="4556125" cy="3416300"/>
          </a:xfrm>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xfrm>
            <a:off x="1150938" y="692150"/>
            <a:ext cx="4556125" cy="3416300"/>
          </a:xfrm>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xfrm>
            <a:off x="1150938" y="692150"/>
            <a:ext cx="4556125" cy="3416300"/>
          </a:xfrm>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xfrm>
            <a:off x="1150938" y="692150"/>
            <a:ext cx="4556125" cy="3416300"/>
          </a:xfrm>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50938" y="692150"/>
            <a:ext cx="4556125" cy="3416300"/>
          </a:xfrm>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1150938" y="692150"/>
            <a:ext cx="4556125" cy="3416300"/>
          </a:xfrm>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xfrm>
            <a:off x="1150938" y="692150"/>
            <a:ext cx="4556125" cy="3416300"/>
          </a:xfrm>
          <a:ln/>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1150938" y="692150"/>
            <a:ext cx="4556125" cy="3416300"/>
          </a:xfrm>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xfrm>
            <a:off x="1150938" y="692150"/>
            <a:ext cx="4556125" cy="3416300"/>
          </a:xfrm>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1150938" y="692150"/>
            <a:ext cx="4556125" cy="3416300"/>
          </a:xfrm>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1150938" y="692150"/>
            <a:ext cx="4556125" cy="3416300"/>
          </a:xfrm>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xfrm>
            <a:off x="1150938" y="692150"/>
            <a:ext cx="4556125" cy="3416300"/>
          </a:xfrm>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1150938" y="692150"/>
            <a:ext cx="4556125" cy="3416300"/>
          </a:xfrm>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xfrm>
            <a:off x="1150938" y="692150"/>
            <a:ext cx="4556125" cy="3416300"/>
          </a:xfrm>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xfrm>
            <a:off x="1150938" y="692150"/>
            <a:ext cx="4556125" cy="3416300"/>
          </a:xfrm>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1150938" y="692150"/>
            <a:ext cx="4556125" cy="3416300"/>
          </a:xfrm>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xfrm>
            <a:off x="1150938" y="692150"/>
            <a:ext cx="4556125" cy="3416300"/>
          </a:xfrm>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1150938" y="692150"/>
            <a:ext cx="4556125" cy="3416300"/>
          </a:xfrm>
          <a:ln/>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1150938" y="692150"/>
            <a:ext cx="4556125" cy="3416300"/>
          </a:xfrm>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xfrm>
            <a:off x="1150938" y="692150"/>
            <a:ext cx="4556125" cy="3416300"/>
          </a:xfrm>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1150938" y="692150"/>
            <a:ext cx="4556125" cy="3416300"/>
          </a:xfrm>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xfrm>
            <a:off x="1150938" y="692150"/>
            <a:ext cx="4556125" cy="3416300"/>
          </a:xfrm>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1150938" y="692150"/>
            <a:ext cx="4556125" cy="3416300"/>
          </a:xfrm>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50938" y="692150"/>
            <a:ext cx="4556125" cy="3416300"/>
          </a:xfrm>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xfrm>
            <a:off x="1150938" y="692150"/>
            <a:ext cx="4556125" cy="3416300"/>
          </a:xfrm>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1150938" y="692150"/>
            <a:ext cx="4556125" cy="3416300"/>
          </a:xfrm>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xfrm>
            <a:off x="1150938" y="692150"/>
            <a:ext cx="4556125" cy="3416300"/>
          </a:xfrm>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xfrm>
            <a:off x="1150938" y="692150"/>
            <a:ext cx="4556125" cy="3416300"/>
          </a:xfrm>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xfrm>
            <a:off x="1150938" y="692150"/>
            <a:ext cx="4556125" cy="3416300"/>
          </a:xfrm>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xfrm>
            <a:off x="1150938" y="692150"/>
            <a:ext cx="4556125" cy="3416300"/>
          </a:xfrm>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50938" y="692150"/>
            <a:ext cx="4556125" cy="3416300"/>
          </a:xfrm>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1150938" y="692150"/>
            <a:ext cx="4556125" cy="3416300"/>
          </a:xfrm>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1150938" y="692150"/>
            <a:ext cx="4556125" cy="3416300"/>
          </a:xfrm>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xfrm>
            <a:off x="1150938" y="692150"/>
            <a:ext cx="4556125" cy="3416300"/>
          </a:xfrm>
          <a:ln/>
        </p:spPr>
      </p:sp>
      <p:sp>
        <p:nvSpPr>
          <p:cNvPr id="221187" name="Rectangle 3"/>
          <p:cNvSpPr>
            <a:spLocks noGrp="1" noChangeArrowheads="1"/>
          </p:cNvSpPr>
          <p:nvPr>
            <p:ph type="body" idx="1"/>
          </p:nvPr>
        </p:nvSpPr>
        <p:spPr/>
        <p:txBody>
          <a:bodyPr/>
          <a:lstStyle/>
          <a:p>
            <a:r>
              <a:rPr lang="en-US"/>
              <a:t>62-66% ever drink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1150938" y="692150"/>
            <a:ext cx="4556125" cy="3416300"/>
          </a:xfrm>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1150938" y="692150"/>
            <a:ext cx="4556125" cy="3416300"/>
          </a:xfrm>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342900"/>
            <a:ext cx="2057400" cy="5753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42900"/>
            <a:ext cx="6019800" cy="5753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429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34" name="Rectangle 10"/>
          <p:cNvSpPr>
            <a:spLocks noGrp="1" noChangeArrowheads="1"/>
          </p:cNvSpPr>
          <p:nvPr>
            <p:ph type="title"/>
          </p:nvPr>
        </p:nvSpPr>
        <p:spPr bwMode="auto">
          <a:xfrm>
            <a:off x="1143000" y="342900"/>
            <a:ext cx="7772400" cy="1143000"/>
          </a:xfrm>
          <a:prstGeom prst="rect">
            <a:avLst/>
          </a:prstGeom>
          <a:noFill/>
          <a:ln w="12700">
            <a:noFill/>
            <a:miter lim="800000"/>
            <a:headEnd/>
            <a:tailEnd/>
          </a:ln>
          <a:effectLst>
            <a:outerShdw dist="13470" dir="2700000" algn="ctr" rotWithShape="0">
              <a:schemeClr val="bg2"/>
            </a:outerShdw>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35" name="Rectangle 11"/>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4400">
          <a:solidFill>
            <a:schemeClr val="bg2"/>
          </a:solidFill>
          <a:latin typeface="+mj-lt"/>
          <a:ea typeface="+mj-ea"/>
          <a:cs typeface="+mj-cs"/>
        </a:defRPr>
      </a:lvl1pPr>
      <a:lvl2pPr algn="l" rtl="0" eaLnBrk="0" fontAlgn="base" hangingPunct="0">
        <a:spcBef>
          <a:spcPct val="0"/>
        </a:spcBef>
        <a:spcAft>
          <a:spcPct val="0"/>
        </a:spcAft>
        <a:defRPr sz="4400">
          <a:solidFill>
            <a:schemeClr val="bg2"/>
          </a:solidFill>
          <a:latin typeface="Times New Roman" pitchFamily="18" charset="0"/>
        </a:defRPr>
      </a:lvl2pPr>
      <a:lvl3pPr algn="l" rtl="0" eaLnBrk="0" fontAlgn="base" hangingPunct="0">
        <a:spcBef>
          <a:spcPct val="0"/>
        </a:spcBef>
        <a:spcAft>
          <a:spcPct val="0"/>
        </a:spcAft>
        <a:defRPr sz="4400">
          <a:solidFill>
            <a:schemeClr val="bg2"/>
          </a:solidFill>
          <a:latin typeface="Times New Roman" pitchFamily="18" charset="0"/>
        </a:defRPr>
      </a:lvl3pPr>
      <a:lvl4pPr algn="l" rtl="0" eaLnBrk="0" fontAlgn="base" hangingPunct="0">
        <a:spcBef>
          <a:spcPct val="0"/>
        </a:spcBef>
        <a:spcAft>
          <a:spcPct val="0"/>
        </a:spcAft>
        <a:defRPr sz="4400">
          <a:solidFill>
            <a:schemeClr val="bg2"/>
          </a:solidFill>
          <a:latin typeface="Times New Roman" pitchFamily="18" charset="0"/>
        </a:defRPr>
      </a:lvl4pPr>
      <a:lvl5pPr algn="l" rtl="0" eaLnBrk="0" fontAlgn="base" hangingPunct="0">
        <a:spcBef>
          <a:spcPct val="0"/>
        </a:spcBef>
        <a:spcAft>
          <a:spcPct val="0"/>
        </a:spcAft>
        <a:defRPr sz="4400">
          <a:solidFill>
            <a:schemeClr val="bg2"/>
          </a:solidFill>
          <a:latin typeface="Times New Roman" pitchFamily="18" charset="0"/>
        </a:defRPr>
      </a:lvl5pPr>
      <a:lvl6pPr marL="457200" algn="l" rtl="0" eaLnBrk="0" fontAlgn="base" hangingPunct="0">
        <a:spcBef>
          <a:spcPct val="0"/>
        </a:spcBef>
        <a:spcAft>
          <a:spcPct val="0"/>
        </a:spcAft>
        <a:defRPr sz="4400">
          <a:solidFill>
            <a:schemeClr val="bg2"/>
          </a:solidFill>
          <a:latin typeface="Times New Roman" pitchFamily="18" charset="0"/>
        </a:defRPr>
      </a:lvl6pPr>
      <a:lvl7pPr marL="914400" algn="l" rtl="0" eaLnBrk="0" fontAlgn="base" hangingPunct="0">
        <a:spcBef>
          <a:spcPct val="0"/>
        </a:spcBef>
        <a:spcAft>
          <a:spcPct val="0"/>
        </a:spcAft>
        <a:defRPr sz="4400">
          <a:solidFill>
            <a:schemeClr val="bg2"/>
          </a:solidFill>
          <a:latin typeface="Times New Roman" pitchFamily="18" charset="0"/>
        </a:defRPr>
      </a:lvl7pPr>
      <a:lvl8pPr marL="1371600" algn="l" rtl="0" eaLnBrk="0" fontAlgn="base" hangingPunct="0">
        <a:spcBef>
          <a:spcPct val="0"/>
        </a:spcBef>
        <a:spcAft>
          <a:spcPct val="0"/>
        </a:spcAft>
        <a:defRPr sz="4400">
          <a:solidFill>
            <a:schemeClr val="bg2"/>
          </a:solidFill>
          <a:latin typeface="Times New Roman" pitchFamily="18" charset="0"/>
        </a:defRPr>
      </a:lvl8pPr>
      <a:lvl9pPr marL="1828800" algn="l" rtl="0" eaLnBrk="0" fontAlgn="base" hangingPunct="0">
        <a:spcBef>
          <a:spcPct val="0"/>
        </a:spcBef>
        <a:spcAft>
          <a:spcPct val="0"/>
        </a:spcAft>
        <a:defRPr sz="4400">
          <a:solidFill>
            <a:schemeClr val="bg2"/>
          </a:solidFill>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75000"/>
        <a:buFont typeface="Monotype Sorts" pitchFamily="2" charset="2"/>
        <a:buChar char="ä"/>
        <a:defRPr sz="3200" b="1">
          <a:solidFill>
            <a:schemeClr val="bg2"/>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Monotype Sorts" pitchFamily="2" charset="2"/>
        <a:buChar char="ä"/>
        <a:defRPr sz="2800" b="1">
          <a:solidFill>
            <a:schemeClr val="bg2"/>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ä"/>
        <a:defRPr sz="2400" b="1">
          <a:solidFill>
            <a:schemeClr val="bg2"/>
          </a:solidFill>
          <a:latin typeface="+mn-lt"/>
        </a:defRPr>
      </a:lvl3pPr>
      <a:lvl4pPr marL="1600200" indent="-228600" algn="l" rtl="0" eaLnBrk="0" fontAlgn="base" hangingPunct="0">
        <a:spcBef>
          <a:spcPct val="20000"/>
        </a:spcBef>
        <a:spcAft>
          <a:spcPct val="0"/>
        </a:spcAft>
        <a:buClr>
          <a:schemeClr val="hlink"/>
        </a:buClr>
        <a:buSzPct val="65000"/>
        <a:buFont typeface="Monotype Sorts" pitchFamily="2" charset="2"/>
        <a:buChar char="ä"/>
        <a:defRPr sz="2000" b="1">
          <a:solidFill>
            <a:schemeClr val="bg2"/>
          </a:solidFill>
          <a:latin typeface="+mn-lt"/>
        </a:defRPr>
      </a:lvl4pPr>
      <a:lvl5pPr marL="2057400" indent="-228600" algn="l" rtl="0" eaLnBrk="0" fontAlgn="base" hangingPunct="0">
        <a:spcBef>
          <a:spcPct val="20000"/>
        </a:spcBef>
        <a:spcAft>
          <a:spcPct val="0"/>
        </a:spcAft>
        <a:buClr>
          <a:schemeClr val="hlink"/>
        </a:buClr>
        <a:buSzPct val="65000"/>
        <a:buFont typeface="Monotype Sorts" pitchFamily="2" charset="2"/>
        <a:buChar char="ä"/>
        <a:defRPr sz="2000" b="1">
          <a:solidFill>
            <a:schemeClr val="bg2"/>
          </a:solidFill>
          <a:latin typeface="+mn-lt"/>
        </a:defRPr>
      </a:lvl5pPr>
      <a:lvl6pPr marL="2514600" indent="-228600" algn="l" rtl="0" eaLnBrk="0" fontAlgn="base" hangingPunct="0">
        <a:spcBef>
          <a:spcPct val="20000"/>
        </a:spcBef>
        <a:spcAft>
          <a:spcPct val="0"/>
        </a:spcAft>
        <a:buClr>
          <a:schemeClr val="hlink"/>
        </a:buClr>
        <a:buSzPct val="65000"/>
        <a:buFont typeface="Monotype Sorts" pitchFamily="2" charset="2"/>
        <a:buChar char="ä"/>
        <a:defRPr sz="2000" b="1">
          <a:solidFill>
            <a:schemeClr val="bg2"/>
          </a:solidFill>
          <a:latin typeface="+mn-lt"/>
        </a:defRPr>
      </a:lvl6pPr>
      <a:lvl7pPr marL="2971800" indent="-228600" algn="l" rtl="0" eaLnBrk="0" fontAlgn="base" hangingPunct="0">
        <a:spcBef>
          <a:spcPct val="20000"/>
        </a:spcBef>
        <a:spcAft>
          <a:spcPct val="0"/>
        </a:spcAft>
        <a:buClr>
          <a:schemeClr val="hlink"/>
        </a:buClr>
        <a:buSzPct val="65000"/>
        <a:buFont typeface="Monotype Sorts" pitchFamily="2" charset="2"/>
        <a:buChar char="ä"/>
        <a:defRPr sz="2000" b="1">
          <a:solidFill>
            <a:schemeClr val="bg2"/>
          </a:solidFill>
          <a:latin typeface="+mn-lt"/>
        </a:defRPr>
      </a:lvl7pPr>
      <a:lvl8pPr marL="3429000" indent="-228600" algn="l" rtl="0" eaLnBrk="0" fontAlgn="base" hangingPunct="0">
        <a:spcBef>
          <a:spcPct val="20000"/>
        </a:spcBef>
        <a:spcAft>
          <a:spcPct val="0"/>
        </a:spcAft>
        <a:buClr>
          <a:schemeClr val="hlink"/>
        </a:buClr>
        <a:buSzPct val="65000"/>
        <a:buFont typeface="Monotype Sorts" pitchFamily="2" charset="2"/>
        <a:buChar char="ä"/>
        <a:defRPr sz="2000" b="1">
          <a:solidFill>
            <a:schemeClr val="bg2"/>
          </a:solidFill>
          <a:latin typeface="+mn-lt"/>
        </a:defRPr>
      </a:lvl8pPr>
      <a:lvl9pPr marL="3886200" indent="-228600" algn="l" rtl="0" eaLnBrk="0" fontAlgn="base" hangingPunct="0">
        <a:spcBef>
          <a:spcPct val="20000"/>
        </a:spcBef>
        <a:spcAft>
          <a:spcPct val="0"/>
        </a:spcAft>
        <a:buClr>
          <a:schemeClr val="hlink"/>
        </a:buClr>
        <a:buSzPct val="65000"/>
        <a:buFont typeface="Monotype Sorts" pitchFamily="2" charset="2"/>
        <a:buChar char="ä"/>
        <a:defRPr sz="2000" b="1">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hyperlink" Target="http://well.blogs.nytimes.com/2012/10/01/feeling-the-pressure-to-drink-for-work/?ref=health"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Microsoft_Excel_97-2003_Worksheet1.xls"/></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nytimes.com/2014/11/02/education/edlife/this-is-your-brain-on-drugs-marijuana-adults-teens.html?ref=science&amp;_r=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images.google.com/imgres?imgurl=http://www.ncherm.org/images/drunk-sex-date-rape.jpg&amp;imgrefurl=http://www.ncherm.org/student-program-01.html&amp;h=207&amp;w=308&amp;sz=64&amp;tbnid=47MrzrQIOeAJ:&amp;tbnh=75&amp;tbnw=112&amp;hl=en&amp;ei=nRhqQ4b2BY6wasH_9Z4O&amp;sig2=xQ4vQWUE7PkD0evjN1"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youtube.com/watch?v=AdKUJxjn-R8"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29.wmf"/></Relationships>
</file>

<file path=ppt/slides/_rels/slide5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5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32.wmf"/></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nytimes.com/2013/10/28/business/fda-shift-on-painkillers-was-years-in-the-making.html" TargetMode="Externa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hyperlink" Target="http://video.foxnews.com/v/4349954490001/fda-issues-warning-for-popular-painkillers/#sp=show-clips" TargetMode="External"/><Relationship Id="rId2" Type="http://schemas.openxmlformats.org/officeDocument/2006/relationships/image" Target="../media/image35.jpg"/><Relationship Id="rId1" Type="http://schemas.openxmlformats.org/officeDocument/2006/relationships/slideLayout" Target="../slideLayouts/slideLayout12.xml"/><Relationship Id="rId4" Type="http://schemas.openxmlformats.org/officeDocument/2006/relationships/image" Target="../media/image36.jpg"/></Relationships>
</file>

<file path=ppt/slides/_rels/slide67.xml.rels><?xml version="1.0" encoding="UTF-8" standalone="yes"?>
<Relationships xmlns="http://schemas.openxmlformats.org/package/2006/relationships"><Relationship Id="rId2" Type="http://schemas.openxmlformats.org/officeDocument/2006/relationships/hyperlink" Target="http://acscan.org/corporatemembers"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drunk_in_police_station.wm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212850" y="6232525"/>
            <a:ext cx="1905000" cy="457200"/>
          </a:xfrm>
          <a:prstGeom prst="rect">
            <a:avLst/>
          </a:prstGeom>
          <a:noFill/>
          <a:ln w="12700">
            <a:noFill/>
            <a:miter lim="800000"/>
            <a:headEnd/>
            <a:tailEnd/>
          </a:ln>
          <a:effectLst/>
        </p:spPr>
        <p:txBody>
          <a:bodyPr wrap="none" anchor="ctr"/>
          <a:lstStyle/>
          <a:p>
            <a:endParaRPr lang="en-US"/>
          </a:p>
        </p:txBody>
      </p:sp>
      <p:sp>
        <p:nvSpPr>
          <p:cNvPr id="4099" name="Rectangle 3"/>
          <p:cNvSpPr>
            <a:spLocks noChangeArrowheads="1"/>
          </p:cNvSpPr>
          <p:nvPr/>
        </p:nvSpPr>
        <p:spPr bwMode="auto">
          <a:xfrm>
            <a:off x="3651250" y="6232525"/>
            <a:ext cx="2895600" cy="457200"/>
          </a:xfrm>
          <a:prstGeom prst="rect">
            <a:avLst/>
          </a:prstGeom>
          <a:noFill/>
          <a:ln w="12700">
            <a:noFill/>
            <a:miter lim="800000"/>
            <a:headEnd/>
            <a:tailEnd/>
          </a:ln>
          <a:effectLst/>
        </p:spPr>
        <p:txBody>
          <a:bodyPr wrap="none" anchor="ctr"/>
          <a:lstStyle/>
          <a:p>
            <a:endParaRPr lang="en-US"/>
          </a:p>
        </p:txBody>
      </p:sp>
      <p:grpSp>
        <p:nvGrpSpPr>
          <p:cNvPr id="4107" name="Group 11"/>
          <p:cNvGrpSpPr>
            <a:grpSpLocks/>
          </p:cNvGrpSpPr>
          <p:nvPr/>
        </p:nvGrpSpPr>
        <p:grpSpPr bwMode="auto">
          <a:xfrm>
            <a:off x="-12700" y="1681163"/>
            <a:ext cx="9144000" cy="1766887"/>
            <a:chOff x="-8" y="1059"/>
            <a:chExt cx="5760" cy="1113"/>
          </a:xfrm>
        </p:grpSpPr>
        <p:sp>
          <p:nvSpPr>
            <p:cNvPr id="4100" name="Rectangle 4"/>
            <p:cNvSpPr>
              <a:spLocks noChangeArrowheads="1"/>
            </p:cNvSpPr>
            <p:nvPr/>
          </p:nvSpPr>
          <p:spPr bwMode="auto">
            <a:xfrm>
              <a:off x="0" y="2016"/>
              <a:ext cx="5752" cy="72"/>
            </a:xfrm>
            <a:prstGeom prst="rect">
              <a:avLst/>
            </a:prstGeom>
            <a:gradFill rotWithShape="0">
              <a:gsLst>
                <a:gs pos="0">
                  <a:srgbClr val="00CCCC">
                    <a:gamma/>
                    <a:shade val="0"/>
                    <a:invGamma/>
                  </a:srgbClr>
                </a:gs>
                <a:gs pos="50000">
                  <a:srgbClr val="00CCCC"/>
                </a:gs>
                <a:gs pos="100000">
                  <a:srgbClr val="00CCCC">
                    <a:gamma/>
                    <a:shade val="0"/>
                    <a:invGamma/>
                  </a:srgbClr>
                </a:gs>
              </a:gsLst>
              <a:lin ang="0" scaled="1"/>
            </a:gradFill>
            <a:ln w="12700">
              <a:noFill/>
              <a:miter lim="800000"/>
              <a:headEnd/>
              <a:tailEnd/>
            </a:ln>
            <a:effectLst/>
          </p:spPr>
          <p:txBody>
            <a:bodyPr wrap="none" anchor="ctr"/>
            <a:lstStyle/>
            <a:p>
              <a:endParaRPr lang="en-US"/>
            </a:p>
          </p:txBody>
        </p:sp>
        <p:sp>
          <p:nvSpPr>
            <p:cNvPr id="4101" name="Rectangle 5"/>
            <p:cNvSpPr>
              <a:spLocks noChangeArrowheads="1"/>
            </p:cNvSpPr>
            <p:nvPr/>
          </p:nvSpPr>
          <p:spPr bwMode="auto">
            <a:xfrm>
              <a:off x="0" y="2148"/>
              <a:ext cx="5752" cy="24"/>
            </a:xfrm>
            <a:prstGeom prst="rect">
              <a:avLst/>
            </a:prstGeom>
            <a:gradFill rotWithShape="0">
              <a:gsLst>
                <a:gs pos="0">
                  <a:srgbClr val="9999FF">
                    <a:gamma/>
                    <a:shade val="0"/>
                    <a:invGamma/>
                  </a:srgbClr>
                </a:gs>
                <a:gs pos="50000">
                  <a:srgbClr val="9999FF"/>
                </a:gs>
                <a:gs pos="100000">
                  <a:srgbClr val="9999FF">
                    <a:gamma/>
                    <a:shade val="0"/>
                    <a:invGamma/>
                  </a:srgbClr>
                </a:gs>
              </a:gsLst>
              <a:lin ang="0" scaled="1"/>
            </a:gradFill>
            <a:ln w="12700">
              <a:noFill/>
              <a:miter lim="800000"/>
              <a:headEnd/>
              <a:tailEnd/>
            </a:ln>
            <a:effectLst/>
          </p:spPr>
          <p:txBody>
            <a:bodyPr wrap="none" anchor="ctr"/>
            <a:lstStyle/>
            <a:p>
              <a:endParaRPr lang="en-US"/>
            </a:p>
          </p:txBody>
        </p:sp>
        <p:grpSp>
          <p:nvGrpSpPr>
            <p:cNvPr id="4106" name="Group 10"/>
            <p:cNvGrpSpPr>
              <a:grpSpLocks/>
            </p:cNvGrpSpPr>
            <p:nvPr/>
          </p:nvGrpSpPr>
          <p:grpSpPr bwMode="auto">
            <a:xfrm>
              <a:off x="-8" y="1059"/>
              <a:ext cx="833" cy="990"/>
              <a:chOff x="-8" y="1059"/>
              <a:chExt cx="833" cy="990"/>
            </a:xfrm>
          </p:grpSpPr>
          <p:sp>
            <p:nvSpPr>
              <p:cNvPr id="4102" name="Freeform 6"/>
              <p:cNvSpPr>
                <a:spLocks/>
              </p:cNvSpPr>
              <p:nvPr/>
            </p:nvSpPr>
            <p:spPr bwMode="auto">
              <a:xfrm>
                <a:off x="-8" y="1059"/>
                <a:ext cx="833" cy="990"/>
              </a:xfrm>
              <a:custGeom>
                <a:avLst/>
                <a:gdLst/>
                <a:ahLst/>
                <a:cxnLst>
                  <a:cxn ang="0">
                    <a:pos x="284" y="448"/>
                  </a:cxn>
                  <a:cxn ang="0">
                    <a:pos x="115" y="0"/>
                  </a:cxn>
                  <a:cxn ang="0">
                    <a:pos x="353" y="398"/>
                  </a:cxn>
                  <a:cxn ang="0">
                    <a:pos x="591" y="0"/>
                  </a:cxn>
                  <a:cxn ang="0">
                    <a:pos x="419" y="448"/>
                  </a:cxn>
                  <a:cxn ang="0">
                    <a:pos x="832" y="495"/>
                  </a:cxn>
                  <a:cxn ang="0">
                    <a:pos x="417" y="540"/>
                  </a:cxn>
                  <a:cxn ang="0">
                    <a:pos x="591" y="989"/>
                  </a:cxn>
                  <a:cxn ang="0">
                    <a:pos x="353" y="590"/>
                  </a:cxn>
                  <a:cxn ang="0">
                    <a:pos x="115" y="989"/>
                  </a:cxn>
                  <a:cxn ang="0">
                    <a:pos x="282" y="543"/>
                  </a:cxn>
                  <a:cxn ang="0">
                    <a:pos x="0" y="509"/>
                  </a:cxn>
                  <a:cxn ang="0">
                    <a:pos x="0" y="479"/>
                  </a:cxn>
                  <a:cxn ang="0">
                    <a:pos x="284" y="448"/>
                  </a:cxn>
                </a:cxnLst>
                <a:rect l="0" t="0" r="r" b="b"/>
                <a:pathLst>
                  <a:path w="833" h="990">
                    <a:moveTo>
                      <a:pt x="284" y="448"/>
                    </a:moveTo>
                    <a:lnTo>
                      <a:pt x="115" y="0"/>
                    </a:lnTo>
                    <a:lnTo>
                      <a:pt x="353" y="398"/>
                    </a:lnTo>
                    <a:lnTo>
                      <a:pt x="591" y="0"/>
                    </a:lnTo>
                    <a:lnTo>
                      <a:pt x="419" y="448"/>
                    </a:lnTo>
                    <a:lnTo>
                      <a:pt x="832" y="495"/>
                    </a:lnTo>
                    <a:lnTo>
                      <a:pt x="417" y="540"/>
                    </a:lnTo>
                    <a:lnTo>
                      <a:pt x="591" y="989"/>
                    </a:lnTo>
                    <a:lnTo>
                      <a:pt x="353" y="590"/>
                    </a:lnTo>
                    <a:lnTo>
                      <a:pt x="115" y="989"/>
                    </a:lnTo>
                    <a:lnTo>
                      <a:pt x="282" y="543"/>
                    </a:lnTo>
                    <a:lnTo>
                      <a:pt x="0" y="509"/>
                    </a:lnTo>
                    <a:lnTo>
                      <a:pt x="0" y="479"/>
                    </a:lnTo>
                    <a:lnTo>
                      <a:pt x="284" y="448"/>
                    </a:lnTo>
                  </a:path>
                </a:pathLst>
              </a:custGeom>
              <a:gradFill rotWithShape="0">
                <a:gsLst>
                  <a:gs pos="0">
                    <a:srgbClr val="0000FF">
                      <a:gamma/>
                      <a:tint val="0"/>
                      <a:invGamma/>
                    </a:srgbClr>
                  </a:gs>
                  <a:gs pos="100000">
                    <a:srgbClr val="0000FF"/>
                  </a:gs>
                </a:gsLst>
                <a:path path="rect">
                  <a:fillToRect l="50000" t="50000" r="50000" b="50000"/>
                </a:path>
              </a:gradFill>
              <a:ln w="12700" cap="rnd" cmpd="sng">
                <a:noFill/>
                <a:prstDash val="solid"/>
                <a:round/>
                <a:headEnd type="none" w="med" len="med"/>
                <a:tailEnd type="none" w="med" len="med"/>
              </a:ln>
              <a:effectLst/>
            </p:spPr>
            <p:txBody>
              <a:bodyPr/>
              <a:lstStyle/>
              <a:p>
                <a:endParaRPr lang="en-US"/>
              </a:p>
            </p:txBody>
          </p:sp>
          <p:sp>
            <p:nvSpPr>
              <p:cNvPr id="4103" name="Freeform 7"/>
              <p:cNvSpPr>
                <a:spLocks/>
              </p:cNvSpPr>
              <p:nvPr/>
            </p:nvSpPr>
            <p:spPr bwMode="auto">
              <a:xfrm>
                <a:off x="-4" y="1194"/>
                <a:ext cx="698" cy="720"/>
              </a:xfrm>
              <a:custGeom>
                <a:avLst/>
                <a:gdLst/>
                <a:ahLst/>
                <a:cxnLst>
                  <a:cxn ang="0">
                    <a:pos x="279" y="315"/>
                  </a:cxn>
                  <a:cxn ang="0">
                    <a:pos x="173" y="0"/>
                  </a:cxn>
                  <a:cxn ang="0">
                    <a:pos x="349" y="263"/>
                  </a:cxn>
                  <a:cxn ang="0">
                    <a:pos x="519" y="0"/>
                  </a:cxn>
                  <a:cxn ang="0">
                    <a:pos x="415" y="315"/>
                  </a:cxn>
                  <a:cxn ang="0">
                    <a:pos x="697" y="360"/>
                  </a:cxn>
                  <a:cxn ang="0">
                    <a:pos x="413" y="403"/>
                  </a:cxn>
                  <a:cxn ang="0">
                    <a:pos x="519" y="719"/>
                  </a:cxn>
                  <a:cxn ang="0">
                    <a:pos x="349" y="455"/>
                  </a:cxn>
                  <a:cxn ang="0">
                    <a:pos x="173" y="719"/>
                  </a:cxn>
                  <a:cxn ang="0">
                    <a:pos x="278" y="407"/>
                  </a:cxn>
                  <a:cxn ang="0">
                    <a:pos x="0" y="360"/>
                  </a:cxn>
                  <a:cxn ang="0">
                    <a:pos x="279" y="315"/>
                  </a:cxn>
                </a:cxnLst>
                <a:rect l="0" t="0" r="r" b="b"/>
                <a:pathLst>
                  <a:path w="698" h="720">
                    <a:moveTo>
                      <a:pt x="279" y="315"/>
                    </a:moveTo>
                    <a:lnTo>
                      <a:pt x="173" y="0"/>
                    </a:lnTo>
                    <a:lnTo>
                      <a:pt x="349" y="263"/>
                    </a:lnTo>
                    <a:lnTo>
                      <a:pt x="519" y="0"/>
                    </a:lnTo>
                    <a:lnTo>
                      <a:pt x="415" y="315"/>
                    </a:lnTo>
                    <a:lnTo>
                      <a:pt x="697" y="360"/>
                    </a:lnTo>
                    <a:lnTo>
                      <a:pt x="413" y="403"/>
                    </a:lnTo>
                    <a:lnTo>
                      <a:pt x="519" y="719"/>
                    </a:lnTo>
                    <a:lnTo>
                      <a:pt x="349" y="455"/>
                    </a:lnTo>
                    <a:lnTo>
                      <a:pt x="173" y="719"/>
                    </a:lnTo>
                    <a:lnTo>
                      <a:pt x="278" y="407"/>
                    </a:lnTo>
                    <a:lnTo>
                      <a:pt x="0" y="360"/>
                    </a:lnTo>
                    <a:lnTo>
                      <a:pt x="279" y="315"/>
                    </a:lnTo>
                  </a:path>
                </a:pathLst>
              </a:custGeom>
              <a:gradFill rotWithShape="0">
                <a:gsLst>
                  <a:gs pos="0">
                    <a:srgbClr val="9999FF">
                      <a:gamma/>
                      <a:tint val="0"/>
                      <a:invGamma/>
                    </a:srgbClr>
                  </a:gs>
                  <a:gs pos="100000">
                    <a:srgbClr val="9999FF"/>
                  </a:gs>
                </a:gsLst>
                <a:path path="rect">
                  <a:fillToRect l="50000" t="50000" r="50000" b="50000"/>
                </a:path>
              </a:gradFill>
              <a:ln w="12700" cap="rnd" cmpd="sng">
                <a:noFill/>
                <a:prstDash val="solid"/>
                <a:round/>
                <a:headEnd type="none" w="med" len="med"/>
                <a:tailEnd type="none" w="med" len="med"/>
              </a:ln>
              <a:effectLst/>
            </p:spPr>
            <p:txBody>
              <a:bodyPr/>
              <a:lstStyle/>
              <a:p>
                <a:endParaRPr lang="en-US"/>
              </a:p>
            </p:txBody>
          </p:sp>
          <p:sp>
            <p:nvSpPr>
              <p:cNvPr id="4104" name="Freeform 8"/>
              <p:cNvSpPr>
                <a:spLocks/>
              </p:cNvSpPr>
              <p:nvPr/>
            </p:nvSpPr>
            <p:spPr bwMode="auto">
              <a:xfrm>
                <a:off x="99" y="1212"/>
                <a:ext cx="493" cy="685"/>
              </a:xfrm>
              <a:custGeom>
                <a:avLst/>
                <a:gdLst/>
                <a:ahLst/>
                <a:cxnLst>
                  <a:cxn ang="0">
                    <a:pos x="0" y="173"/>
                  </a:cxn>
                  <a:cxn ang="0">
                    <a:pos x="223" y="295"/>
                  </a:cxn>
                  <a:cxn ang="0">
                    <a:pos x="246" y="0"/>
                  </a:cxn>
                  <a:cxn ang="0">
                    <a:pos x="268" y="295"/>
                  </a:cxn>
                  <a:cxn ang="0">
                    <a:pos x="490" y="169"/>
                  </a:cxn>
                  <a:cxn ang="0">
                    <a:pos x="290" y="343"/>
                  </a:cxn>
                  <a:cxn ang="0">
                    <a:pos x="492" y="514"/>
                  </a:cxn>
                  <a:cxn ang="0">
                    <a:pos x="268" y="390"/>
                  </a:cxn>
                  <a:cxn ang="0">
                    <a:pos x="246" y="684"/>
                  </a:cxn>
                  <a:cxn ang="0">
                    <a:pos x="223" y="390"/>
                  </a:cxn>
                  <a:cxn ang="0">
                    <a:pos x="0" y="514"/>
                  </a:cxn>
                  <a:cxn ang="0">
                    <a:pos x="201" y="343"/>
                  </a:cxn>
                  <a:cxn ang="0">
                    <a:pos x="0" y="173"/>
                  </a:cxn>
                </a:cxnLst>
                <a:rect l="0" t="0" r="r" b="b"/>
                <a:pathLst>
                  <a:path w="493" h="685">
                    <a:moveTo>
                      <a:pt x="0" y="173"/>
                    </a:moveTo>
                    <a:lnTo>
                      <a:pt x="223" y="295"/>
                    </a:lnTo>
                    <a:lnTo>
                      <a:pt x="246" y="0"/>
                    </a:lnTo>
                    <a:lnTo>
                      <a:pt x="268" y="295"/>
                    </a:lnTo>
                    <a:lnTo>
                      <a:pt x="490" y="169"/>
                    </a:lnTo>
                    <a:lnTo>
                      <a:pt x="290" y="343"/>
                    </a:lnTo>
                    <a:lnTo>
                      <a:pt x="492" y="514"/>
                    </a:lnTo>
                    <a:lnTo>
                      <a:pt x="268" y="390"/>
                    </a:lnTo>
                    <a:lnTo>
                      <a:pt x="246" y="684"/>
                    </a:lnTo>
                    <a:lnTo>
                      <a:pt x="223" y="390"/>
                    </a:lnTo>
                    <a:lnTo>
                      <a:pt x="0" y="514"/>
                    </a:lnTo>
                    <a:lnTo>
                      <a:pt x="201" y="343"/>
                    </a:lnTo>
                    <a:lnTo>
                      <a:pt x="0" y="173"/>
                    </a:lnTo>
                  </a:path>
                </a:pathLst>
              </a:custGeom>
              <a:gradFill rotWithShape="0">
                <a:gsLst>
                  <a:gs pos="0">
                    <a:srgbClr val="0000FF">
                      <a:gamma/>
                      <a:tint val="0"/>
                      <a:invGamma/>
                    </a:srgbClr>
                  </a:gs>
                  <a:gs pos="100000">
                    <a:srgbClr val="0000FF"/>
                  </a:gs>
                </a:gsLst>
                <a:path path="rect">
                  <a:fillToRect l="50000" t="50000" r="50000" b="50000"/>
                </a:path>
              </a:gradFill>
              <a:ln w="12700" cap="rnd" cmpd="sng">
                <a:noFill/>
                <a:prstDash val="solid"/>
                <a:round/>
                <a:headEnd type="none" w="med" len="med"/>
                <a:tailEnd type="none" w="med" len="med"/>
              </a:ln>
              <a:effectLst/>
            </p:spPr>
            <p:txBody>
              <a:bodyPr/>
              <a:lstStyle/>
              <a:p>
                <a:endParaRPr lang="en-US"/>
              </a:p>
            </p:txBody>
          </p:sp>
          <p:sp>
            <p:nvSpPr>
              <p:cNvPr id="4105" name="Freeform 9"/>
              <p:cNvSpPr>
                <a:spLocks/>
              </p:cNvSpPr>
              <p:nvPr/>
            </p:nvSpPr>
            <p:spPr bwMode="auto">
              <a:xfrm>
                <a:off x="283" y="1467"/>
                <a:ext cx="124" cy="173"/>
              </a:xfrm>
              <a:custGeom>
                <a:avLst/>
                <a:gdLst/>
                <a:ahLst/>
                <a:cxnLst>
                  <a:cxn ang="0">
                    <a:pos x="0" y="42"/>
                  </a:cxn>
                  <a:cxn ang="0">
                    <a:pos x="51" y="63"/>
                  </a:cxn>
                  <a:cxn ang="0">
                    <a:pos x="61" y="0"/>
                  </a:cxn>
                  <a:cxn ang="0">
                    <a:pos x="71" y="63"/>
                  </a:cxn>
                  <a:cxn ang="0">
                    <a:pos x="123" y="42"/>
                  </a:cxn>
                  <a:cxn ang="0">
                    <a:pos x="83" y="86"/>
                  </a:cxn>
                  <a:cxn ang="0">
                    <a:pos x="123" y="128"/>
                  </a:cxn>
                  <a:cxn ang="0">
                    <a:pos x="71" y="108"/>
                  </a:cxn>
                  <a:cxn ang="0">
                    <a:pos x="61" y="172"/>
                  </a:cxn>
                  <a:cxn ang="0">
                    <a:pos x="51" y="108"/>
                  </a:cxn>
                  <a:cxn ang="0">
                    <a:pos x="0" y="128"/>
                  </a:cxn>
                  <a:cxn ang="0">
                    <a:pos x="39" y="86"/>
                  </a:cxn>
                  <a:cxn ang="0">
                    <a:pos x="0" y="42"/>
                  </a:cxn>
                </a:cxnLst>
                <a:rect l="0" t="0" r="r" b="b"/>
                <a:pathLst>
                  <a:path w="124" h="173">
                    <a:moveTo>
                      <a:pt x="0" y="42"/>
                    </a:moveTo>
                    <a:lnTo>
                      <a:pt x="51" y="63"/>
                    </a:lnTo>
                    <a:lnTo>
                      <a:pt x="61" y="0"/>
                    </a:lnTo>
                    <a:lnTo>
                      <a:pt x="71" y="63"/>
                    </a:lnTo>
                    <a:lnTo>
                      <a:pt x="123" y="42"/>
                    </a:lnTo>
                    <a:lnTo>
                      <a:pt x="83" y="86"/>
                    </a:lnTo>
                    <a:lnTo>
                      <a:pt x="123" y="128"/>
                    </a:lnTo>
                    <a:lnTo>
                      <a:pt x="71" y="108"/>
                    </a:lnTo>
                    <a:lnTo>
                      <a:pt x="61" y="172"/>
                    </a:lnTo>
                    <a:lnTo>
                      <a:pt x="51" y="108"/>
                    </a:lnTo>
                    <a:lnTo>
                      <a:pt x="0" y="128"/>
                    </a:lnTo>
                    <a:lnTo>
                      <a:pt x="39" y="86"/>
                    </a:lnTo>
                    <a:lnTo>
                      <a:pt x="0" y="42"/>
                    </a:lnTo>
                  </a:path>
                </a:pathLst>
              </a:custGeom>
              <a:solidFill>
                <a:srgbClr val="F9F9F9"/>
              </a:solidFill>
              <a:ln w="12700" cap="rnd" cmpd="sng">
                <a:noFill/>
                <a:prstDash val="solid"/>
                <a:round/>
                <a:headEnd type="none" w="med" len="med"/>
                <a:tailEnd type="none" w="med" len="med"/>
              </a:ln>
              <a:effectLst/>
            </p:spPr>
            <p:txBody>
              <a:bodyPr/>
              <a:lstStyle/>
              <a:p>
                <a:endParaRPr lang="en-US"/>
              </a:p>
            </p:txBody>
          </p:sp>
        </p:grpSp>
      </p:grpSp>
      <p:sp>
        <p:nvSpPr>
          <p:cNvPr id="4108" name="Rectangle 12"/>
          <p:cNvSpPr>
            <a:spLocks noGrp="1" noChangeArrowheads="1"/>
          </p:cNvSpPr>
          <p:nvPr>
            <p:ph type="ctrTitle"/>
          </p:nvPr>
        </p:nvSpPr>
        <p:spPr>
          <a:xfrm>
            <a:off x="1219200" y="1905000"/>
            <a:ext cx="7772400" cy="1143000"/>
          </a:xfrm>
          <a:noFill/>
          <a:ln/>
        </p:spPr>
        <p:txBody>
          <a:bodyPr/>
          <a:lstStyle/>
          <a:p>
            <a:pPr algn="ctr"/>
            <a:r>
              <a:rPr lang="en-US"/>
              <a:t>Alcohol and other drugs	</a:t>
            </a:r>
          </a:p>
        </p:txBody>
      </p:sp>
      <p:sp>
        <p:nvSpPr>
          <p:cNvPr id="4109" name="Rectangle 13"/>
          <p:cNvSpPr>
            <a:spLocks noGrp="1" noChangeArrowheads="1"/>
          </p:cNvSpPr>
          <p:nvPr>
            <p:ph type="subTitle" idx="1"/>
          </p:nvPr>
        </p:nvSpPr>
        <p:spPr>
          <a:xfrm>
            <a:off x="1839913" y="3886200"/>
            <a:ext cx="6400800" cy="1752600"/>
          </a:xfrm>
          <a:noFill/>
          <a:ln/>
        </p:spPr>
        <p:txBody>
          <a:bodyPr/>
          <a:lstStyle/>
          <a:p>
            <a:r>
              <a:rPr lang="en-US"/>
              <a:t>William P. Wattles, Ph.D.</a:t>
            </a:r>
          </a:p>
          <a:p>
            <a:r>
              <a:rPr lang="en-US"/>
              <a:t>Psychology 314</a:t>
            </a:r>
          </a:p>
        </p:txBody>
      </p:sp>
    </p:spTree>
  </p:cSld>
  <p:clrMapOvr>
    <a:overrideClrMapping bg1="dk2" tx1="lt1" bg2="dk1" tx2="lt2" accent1="accent1" accent2="accent2" accent3="accent3" accent4="accent4" accent5="accent5" accent6="accent6" hlink="hlink" folHlink="folHlink"/>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Abstinence</a:t>
            </a:r>
            <a:endParaRPr lang="en-US" dirty="0"/>
          </a:p>
        </p:txBody>
      </p:sp>
      <p:sp>
        <p:nvSpPr>
          <p:cNvPr id="3" name="Content Placeholder 2"/>
          <p:cNvSpPr>
            <a:spLocks noGrp="1"/>
          </p:cNvSpPr>
          <p:nvPr>
            <p:ph idx="1"/>
          </p:nvPr>
        </p:nvSpPr>
        <p:spPr/>
        <p:txBody>
          <a:bodyPr/>
          <a:lstStyle/>
          <a:p>
            <a:r>
              <a:rPr lang="en-US" dirty="0" smtClean="0"/>
              <a:t>Business and alcohol. </a:t>
            </a:r>
          </a:p>
          <a:p>
            <a:r>
              <a:rPr lang="en-US" smtClean="0">
                <a:hlinkClick r:id="rId2"/>
              </a:rPr>
              <a:t>http://well.blogs.nytimes.com/2012/10/01/feeling-the-pressure-to-drink-for-work/?ref=health</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60" name="Rectangle 4"/>
          <p:cNvSpPr>
            <a:spLocks noGrp="1" noChangeArrowheads="1"/>
          </p:cNvSpPr>
          <p:nvPr>
            <p:ph type="title"/>
          </p:nvPr>
        </p:nvSpPr>
        <p:spPr/>
        <p:txBody>
          <a:bodyPr/>
          <a:lstStyle/>
          <a:p>
            <a:r>
              <a:rPr lang="en-US"/>
              <a:t>2002 NSDUH</a:t>
            </a:r>
          </a:p>
        </p:txBody>
      </p:sp>
      <p:sp>
        <p:nvSpPr>
          <p:cNvPr id="121861" name="Rectangle 5"/>
          <p:cNvSpPr>
            <a:spLocks noGrp="1" noChangeArrowheads="1"/>
          </p:cNvSpPr>
          <p:nvPr>
            <p:ph type="body" idx="1"/>
          </p:nvPr>
        </p:nvSpPr>
        <p:spPr/>
        <p:txBody>
          <a:bodyPr/>
          <a:lstStyle/>
          <a:p>
            <a:pPr>
              <a:lnSpc>
                <a:spcPct val="90000"/>
              </a:lnSpc>
            </a:pPr>
            <a:r>
              <a:rPr lang="en-US"/>
              <a:t>Current use - At least one drink in the past 30 days </a:t>
            </a:r>
          </a:p>
          <a:p>
            <a:pPr>
              <a:lnSpc>
                <a:spcPct val="90000"/>
              </a:lnSpc>
            </a:pPr>
            <a:r>
              <a:rPr lang="en-US"/>
              <a:t>Binge use - Five or more drinks on the same occasion at least once in the past 30 days</a:t>
            </a:r>
          </a:p>
          <a:p>
            <a:pPr>
              <a:lnSpc>
                <a:spcPct val="90000"/>
              </a:lnSpc>
            </a:pPr>
            <a:r>
              <a:rPr lang="en-US"/>
              <a:t>Heavy use - Five or more drinks on the same occasion on at least 5 different days in the past 30 days.</a:t>
            </a:r>
          </a:p>
          <a:p>
            <a:pPr>
              <a:lnSpc>
                <a:spcPct val="90000"/>
              </a:lnSpc>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4098"/>
          <p:cNvSpPr>
            <a:spLocks noGrp="1" noChangeArrowheads="1"/>
          </p:cNvSpPr>
          <p:nvPr>
            <p:ph type="title"/>
          </p:nvPr>
        </p:nvSpPr>
        <p:spPr/>
        <p:txBody>
          <a:bodyPr/>
          <a:lstStyle/>
          <a:p>
            <a:endParaRPr lang="en-US"/>
          </a:p>
        </p:txBody>
      </p:sp>
      <p:sp>
        <p:nvSpPr>
          <p:cNvPr id="120835" name="Rectangle 4099"/>
          <p:cNvSpPr>
            <a:spLocks noGrp="1" noChangeArrowheads="1"/>
          </p:cNvSpPr>
          <p:nvPr>
            <p:ph type="body" idx="1"/>
          </p:nvPr>
        </p:nvSpPr>
        <p:spPr/>
        <p:txBody>
          <a:bodyPr/>
          <a:lstStyle/>
          <a:p>
            <a:endParaRPr lang="en-US"/>
          </a:p>
        </p:txBody>
      </p:sp>
      <p:pic>
        <p:nvPicPr>
          <p:cNvPr id="120836" name="Picture 4100" descr="fig3"/>
          <p:cNvPicPr>
            <a:picLocks noChangeAspect="1" noChangeArrowheads="1"/>
          </p:cNvPicPr>
          <p:nvPr/>
        </p:nvPicPr>
        <p:blipFill>
          <a:blip r:embed="rId3" cstate="print"/>
          <a:srcRect/>
          <a:stretch>
            <a:fillRect/>
          </a:stretch>
        </p:blipFill>
        <p:spPr bwMode="auto">
          <a:xfrm>
            <a:off x="0" y="80963"/>
            <a:ext cx="9144000" cy="669448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819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graphicFrame>
        <p:nvGraphicFramePr>
          <p:cNvPr id="8202" name="Object 10"/>
          <p:cNvGraphicFramePr>
            <a:graphicFrameLocks noChangeAspect="1"/>
          </p:cNvGraphicFramePr>
          <p:nvPr/>
        </p:nvGraphicFramePr>
        <p:xfrm>
          <a:off x="304800" y="41275"/>
          <a:ext cx="8839200" cy="6570663"/>
        </p:xfrm>
        <a:graphic>
          <a:graphicData uri="http://schemas.openxmlformats.org/presentationml/2006/ole">
            <mc:AlternateContent xmlns:mc="http://schemas.openxmlformats.org/markup-compatibility/2006">
              <mc:Choice xmlns:v="urn:schemas-microsoft-com:vml" Requires="v">
                <p:oleObj spid="_x0000_s8219" name="Chart" r:id="rId4" imgW="7438949" imgH="3381451" progId="Excel.Sheet.8">
                  <p:embed/>
                </p:oleObj>
              </mc:Choice>
              <mc:Fallback>
                <p:oleObj name="Chart" r:id="rId4" imgW="7438949" imgH="3381451" progId="Excel.Sheet.8">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l="20833" r="20000"/>
                      <a:stretch>
                        <a:fillRect/>
                      </a:stretch>
                    </p:blipFill>
                    <p:spPr bwMode="auto">
                      <a:xfrm>
                        <a:off x="304800" y="41275"/>
                        <a:ext cx="8839200" cy="6570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endParaRPr lang="en-US"/>
          </a:p>
        </p:txBody>
      </p:sp>
      <p:sp>
        <p:nvSpPr>
          <p:cNvPr id="207875" name="Rectangle 3"/>
          <p:cNvSpPr>
            <a:spLocks noGrp="1" noChangeArrowheads="1"/>
          </p:cNvSpPr>
          <p:nvPr>
            <p:ph type="body" idx="1"/>
          </p:nvPr>
        </p:nvSpPr>
        <p:spPr/>
        <p:txBody>
          <a:bodyPr/>
          <a:lstStyle/>
          <a:p>
            <a:endParaRPr lang="en-US"/>
          </a:p>
        </p:txBody>
      </p:sp>
      <p:pic>
        <p:nvPicPr>
          <p:cNvPr id="208059" name="Picture 187"/>
          <p:cNvPicPr>
            <a:picLocks noChangeAspect="1" noChangeArrowheads="1"/>
          </p:cNvPicPr>
          <p:nvPr/>
        </p:nvPicPr>
        <p:blipFill>
          <a:blip r:embed="rId3" cstate="print"/>
          <a:srcRect/>
          <a:stretch>
            <a:fillRect/>
          </a:stretch>
        </p:blipFill>
        <p:spPr bwMode="auto">
          <a:xfrm>
            <a:off x="228600" y="838200"/>
            <a:ext cx="8915400" cy="5119688"/>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2662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26628" name="Rectangle 4"/>
          <p:cNvSpPr>
            <a:spLocks noGrp="1" noChangeArrowheads="1"/>
          </p:cNvSpPr>
          <p:nvPr>
            <p:ph type="title"/>
          </p:nvPr>
        </p:nvSpPr>
        <p:spPr>
          <a:noFill/>
          <a:ln/>
        </p:spPr>
        <p:txBody>
          <a:bodyPr/>
          <a:lstStyle/>
          <a:p>
            <a:r>
              <a:rPr lang="en-US"/>
              <a:t>Journal of the American Medical Association</a:t>
            </a:r>
          </a:p>
        </p:txBody>
      </p:sp>
      <p:sp>
        <p:nvSpPr>
          <p:cNvPr id="26629" name="Rectangle 5"/>
          <p:cNvSpPr>
            <a:spLocks noGrp="1" noChangeArrowheads="1"/>
          </p:cNvSpPr>
          <p:nvPr>
            <p:ph type="body" idx="1"/>
          </p:nvPr>
        </p:nvSpPr>
        <p:spPr>
          <a:noFill/>
          <a:ln/>
        </p:spPr>
        <p:txBody>
          <a:bodyPr/>
          <a:lstStyle/>
          <a:p>
            <a:r>
              <a:rPr lang="en-US"/>
              <a:t>Alcohol contributes to 100,000 deaths annually, making it the </a:t>
            </a:r>
            <a:r>
              <a:rPr lang="en-US" u="sng"/>
              <a:t>third leading cause</a:t>
            </a:r>
            <a:r>
              <a:rPr lang="en-US"/>
              <a:t> of preventable mortality in the US, after tobacco and diet/activity patterns</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Suicide</a:t>
            </a:r>
          </a:p>
        </p:txBody>
      </p:sp>
      <p:sp>
        <p:nvSpPr>
          <p:cNvPr id="92163" name="Rectangle 3"/>
          <p:cNvSpPr>
            <a:spLocks noGrp="1" noChangeArrowheads="1"/>
          </p:cNvSpPr>
          <p:nvPr>
            <p:ph type="body" sz="half" idx="1"/>
          </p:nvPr>
        </p:nvSpPr>
        <p:spPr/>
        <p:txBody>
          <a:bodyPr/>
          <a:lstStyle/>
          <a:p>
            <a:r>
              <a:rPr lang="en-US" sz="2800" b="0">
                <a:latin typeface="Times" pitchFamily="18" charset="0"/>
              </a:rPr>
              <a:t>Alcohol</a:t>
            </a:r>
            <a:r>
              <a:rPr lang="en-US" sz="2800">
                <a:latin typeface="Times" pitchFamily="18" charset="0"/>
              </a:rPr>
              <a:t> use is involved in half of</a:t>
            </a:r>
          </a:p>
          <a:p>
            <a:pPr lvl="1"/>
            <a:r>
              <a:rPr lang="en-US" sz="2400" b="0">
                <a:latin typeface="Times" pitchFamily="18" charset="0"/>
              </a:rPr>
              <a:t>suicides.</a:t>
            </a:r>
          </a:p>
          <a:p>
            <a:pPr>
              <a:buFont typeface="Monotype Sorts" pitchFamily="2" charset="2"/>
              <a:buNone/>
            </a:pPr>
            <a:endParaRPr lang="en-US" sz="2800" b="0">
              <a:latin typeface="Times" pitchFamily="18" charset="0"/>
            </a:endParaRPr>
          </a:p>
        </p:txBody>
      </p:sp>
      <p:pic>
        <p:nvPicPr>
          <p:cNvPr id="92168" name="Picture 8" descr="csr-suicide"/>
          <p:cNvPicPr>
            <a:picLocks noGrp="1" noChangeAspect="1" noChangeArrowheads="1"/>
          </p:cNvPicPr>
          <p:nvPr>
            <p:ph type="clipArt" sz="half" idx="2"/>
          </p:nvPr>
        </p:nvPicPr>
        <p:blipFill>
          <a:blip r:embed="rId3" cstate="print"/>
          <a:srcRect/>
          <a:stretch>
            <a:fillRect/>
          </a:stretch>
        </p:blipFill>
        <p:spPr>
          <a:xfrm>
            <a:off x="4648200" y="2382838"/>
            <a:ext cx="3810000" cy="3309937"/>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Rectangle 2050"/>
          <p:cNvSpPr>
            <a:spLocks noGrp="1" noChangeArrowheads="1"/>
          </p:cNvSpPr>
          <p:nvPr>
            <p:ph type="title"/>
          </p:nvPr>
        </p:nvSpPr>
        <p:spPr/>
        <p:txBody>
          <a:bodyPr/>
          <a:lstStyle/>
          <a:p>
            <a:r>
              <a:rPr lang="en-US"/>
              <a:t>Murder</a:t>
            </a:r>
          </a:p>
        </p:txBody>
      </p:sp>
      <p:sp>
        <p:nvSpPr>
          <p:cNvPr id="125955" name="Rectangle 2051"/>
          <p:cNvSpPr>
            <a:spLocks noGrp="1" noChangeArrowheads="1"/>
          </p:cNvSpPr>
          <p:nvPr>
            <p:ph type="body" sz="half" idx="1"/>
          </p:nvPr>
        </p:nvSpPr>
        <p:spPr/>
        <p:txBody>
          <a:bodyPr/>
          <a:lstStyle/>
          <a:p>
            <a:r>
              <a:rPr lang="en-US" sz="2800" b="0">
                <a:latin typeface="Times" pitchFamily="18" charset="0"/>
              </a:rPr>
              <a:t>Alcohol</a:t>
            </a:r>
            <a:r>
              <a:rPr lang="en-US" sz="2800">
                <a:latin typeface="Times" pitchFamily="18" charset="0"/>
              </a:rPr>
              <a:t> use is involved in half of all </a:t>
            </a:r>
            <a:r>
              <a:rPr lang="en-US" sz="2800" b="0">
                <a:latin typeface="Times" pitchFamily="18" charset="0"/>
              </a:rPr>
              <a:t>murders </a:t>
            </a:r>
          </a:p>
          <a:p>
            <a:pPr>
              <a:buFont typeface="Monotype Sorts" pitchFamily="2" charset="2"/>
              <a:buNone/>
            </a:pPr>
            <a:endParaRPr lang="en-US" sz="2800" b="0">
              <a:latin typeface="Times" pitchFamily="18" charset="0"/>
            </a:endParaRPr>
          </a:p>
        </p:txBody>
      </p:sp>
      <p:pic>
        <p:nvPicPr>
          <p:cNvPr id="125959" name="Picture 2055" descr="LindaOldman2"/>
          <p:cNvPicPr>
            <a:picLocks noGrp="1" noChangeAspect="1" noChangeArrowheads="1"/>
          </p:cNvPicPr>
          <p:nvPr>
            <p:ph type="clipArt" sz="half" idx="2"/>
          </p:nvPr>
        </p:nvPicPr>
        <p:blipFill>
          <a:blip r:embed="rId3" cstate="print"/>
          <a:srcRect/>
          <a:stretch>
            <a:fillRect/>
          </a:stretch>
        </p:blipFill>
        <p:spPr>
          <a:xfrm>
            <a:off x="5024438" y="1981200"/>
            <a:ext cx="3055937" cy="4114800"/>
          </a:xfrm>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t>Accidents</a:t>
            </a:r>
          </a:p>
        </p:txBody>
      </p:sp>
      <p:sp>
        <p:nvSpPr>
          <p:cNvPr id="128003" name="Rectangle 3"/>
          <p:cNvSpPr>
            <a:spLocks noGrp="1" noChangeArrowheads="1"/>
          </p:cNvSpPr>
          <p:nvPr>
            <p:ph type="body" sz="half" idx="1"/>
          </p:nvPr>
        </p:nvSpPr>
        <p:spPr/>
        <p:txBody>
          <a:bodyPr/>
          <a:lstStyle/>
          <a:p>
            <a:r>
              <a:rPr lang="en-US" sz="2800" b="0">
                <a:latin typeface="Times" pitchFamily="18" charset="0"/>
              </a:rPr>
              <a:t>Alcohol</a:t>
            </a:r>
            <a:r>
              <a:rPr lang="en-US" sz="2800">
                <a:latin typeface="Times" pitchFamily="18" charset="0"/>
              </a:rPr>
              <a:t> use is involved in half of </a:t>
            </a:r>
            <a:r>
              <a:rPr lang="en-US" sz="2800" b="0">
                <a:latin typeface="Times" pitchFamily="18" charset="0"/>
              </a:rPr>
              <a:t>accidental deaths</a:t>
            </a:r>
          </a:p>
          <a:p>
            <a:pPr>
              <a:buFont typeface="Monotype Sorts" pitchFamily="2" charset="2"/>
              <a:buNone/>
            </a:pPr>
            <a:endParaRPr lang="en-US" sz="2800" b="0">
              <a:latin typeface="Times" pitchFamily="18" charset="0"/>
            </a:endParaRPr>
          </a:p>
        </p:txBody>
      </p:sp>
      <p:pic>
        <p:nvPicPr>
          <p:cNvPr id="128007" name="Picture 7" descr="1760283_200X150"/>
          <p:cNvPicPr>
            <a:picLocks noGrp="1" noChangeAspect="1" noChangeArrowheads="1"/>
          </p:cNvPicPr>
          <p:nvPr>
            <p:ph type="clipArt" sz="half" idx="2"/>
          </p:nvPr>
        </p:nvPicPr>
        <p:blipFill>
          <a:blip r:embed="rId3" cstate="print"/>
          <a:srcRect/>
          <a:stretch>
            <a:fillRect/>
          </a:stretch>
        </p:blipFill>
        <p:spPr>
          <a:xfrm>
            <a:off x="4648200" y="2609850"/>
            <a:ext cx="3810000" cy="2857500"/>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t>MADD</a:t>
            </a:r>
          </a:p>
        </p:txBody>
      </p:sp>
      <p:sp>
        <p:nvSpPr>
          <p:cNvPr id="103427" name="Rectangle 3"/>
          <p:cNvSpPr>
            <a:spLocks noGrp="1" noChangeArrowheads="1"/>
          </p:cNvSpPr>
          <p:nvPr>
            <p:ph type="body" idx="1"/>
          </p:nvPr>
        </p:nvSpPr>
        <p:spPr/>
        <p:txBody>
          <a:bodyPr/>
          <a:lstStyle/>
          <a:p>
            <a:r>
              <a:rPr lang="en-US" sz="2800"/>
              <a:t>What is MADD?</a:t>
            </a:r>
          </a:p>
          <a:p>
            <a:r>
              <a:rPr lang="en-US" sz="2800"/>
              <a:t>Mothers Against Drunk Driving is a 501(c)(3) non-profit grass roots organization with more than  600 chapters nationwide. MADD is not a crusade against alcohol consumption. Our focus is to look for    effective solutions to the drunk driving and underage  drinking problems.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http://www.nytimes.com/2014/11/02/education/edlife/this-is-your-brain-on-drugs-marijuana-adults-teens.html?ref=science</a:t>
            </a:r>
            <a:endParaRPr lang="en-US" dirty="0"/>
          </a:p>
        </p:txBody>
      </p:sp>
    </p:spTree>
    <p:extLst>
      <p:ext uri="{BB962C8B-B14F-4D97-AF65-F5344CB8AC3E}">
        <p14:creationId xmlns:p14="http://schemas.microsoft.com/office/powerpoint/2010/main" val="4009825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t>MADD</a:t>
            </a:r>
          </a:p>
        </p:txBody>
      </p:sp>
      <p:sp>
        <p:nvSpPr>
          <p:cNvPr id="104451" name="Rectangle 3"/>
          <p:cNvSpPr>
            <a:spLocks noGrp="1" noChangeArrowheads="1"/>
          </p:cNvSpPr>
          <p:nvPr>
            <p:ph type="body" idx="1"/>
          </p:nvPr>
        </p:nvSpPr>
        <p:spPr/>
        <p:txBody>
          <a:bodyPr/>
          <a:lstStyle/>
          <a:p>
            <a:r>
              <a:rPr lang="en-US"/>
              <a:t>MADD was founded by a small group of California   women in 1980 after a 13-year-old-girl was killed by a hit-and-run driver. He had been out of jail on bail for only two days for another hit-and-run drunk driving crash and had three previous drunk driving arrests and two convictions.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7" name="Rectangle 7"/>
          <p:cNvSpPr>
            <a:spLocks noGrp="1" noChangeArrowheads="1"/>
          </p:cNvSpPr>
          <p:nvPr>
            <p:ph type="title"/>
          </p:nvPr>
        </p:nvSpPr>
        <p:spPr/>
        <p:txBody>
          <a:bodyPr/>
          <a:lstStyle/>
          <a:p>
            <a:r>
              <a:rPr lang="en-US"/>
              <a:t>Alcohol as a Risk Factor for Injuries </a:t>
            </a:r>
          </a:p>
        </p:txBody>
      </p:sp>
      <p:sp>
        <p:nvSpPr>
          <p:cNvPr id="138248" name="Rectangle 8"/>
          <p:cNvSpPr>
            <a:spLocks noGrp="1" noChangeArrowheads="1"/>
          </p:cNvSpPr>
          <p:nvPr>
            <p:ph type="body" sz="half" idx="1"/>
          </p:nvPr>
        </p:nvSpPr>
        <p:spPr/>
        <p:txBody>
          <a:bodyPr/>
          <a:lstStyle/>
          <a:p>
            <a:r>
              <a:rPr lang="en-US" sz="2800"/>
              <a:t>About 50% of falls involve alcohol. </a:t>
            </a:r>
          </a:p>
        </p:txBody>
      </p:sp>
      <p:pic>
        <p:nvPicPr>
          <p:cNvPr id="138255" name="Picture 15" descr="09_13_accident"/>
          <p:cNvPicPr>
            <a:picLocks noGrp="1" noChangeAspect="1" noChangeArrowheads="1"/>
          </p:cNvPicPr>
          <p:nvPr>
            <p:ph type="clipArt" sz="half" idx="2"/>
          </p:nvPr>
        </p:nvPicPr>
        <p:blipFill>
          <a:blip r:embed="rId3" cstate="print"/>
          <a:srcRect/>
          <a:stretch>
            <a:fillRect/>
          </a:stretch>
        </p:blipFill>
        <p:spPr>
          <a:xfrm>
            <a:off x="4648200" y="2765425"/>
            <a:ext cx="3810000" cy="2546350"/>
          </a:xfrm>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050"/>
          <p:cNvSpPr>
            <a:spLocks noGrp="1" noChangeArrowheads="1"/>
          </p:cNvSpPr>
          <p:nvPr>
            <p:ph type="title"/>
          </p:nvPr>
        </p:nvSpPr>
        <p:spPr/>
        <p:txBody>
          <a:bodyPr/>
          <a:lstStyle/>
          <a:p>
            <a:r>
              <a:rPr lang="en-US"/>
              <a:t>Aviation</a:t>
            </a:r>
          </a:p>
        </p:txBody>
      </p:sp>
      <p:sp>
        <p:nvSpPr>
          <p:cNvPr id="93187" name="Rectangle 2051"/>
          <p:cNvSpPr>
            <a:spLocks noGrp="1" noChangeArrowheads="1"/>
          </p:cNvSpPr>
          <p:nvPr>
            <p:ph type="body" sz="half" idx="1"/>
          </p:nvPr>
        </p:nvSpPr>
        <p:spPr/>
        <p:txBody>
          <a:bodyPr/>
          <a:lstStyle/>
          <a:p>
            <a:r>
              <a:rPr lang="en-US" sz="2800">
                <a:latin typeface="Times" pitchFamily="18" charset="0"/>
              </a:rPr>
              <a:t>Alcohol involved in a third aviation deaths</a:t>
            </a:r>
          </a:p>
        </p:txBody>
      </p:sp>
      <p:pic>
        <p:nvPicPr>
          <p:cNvPr id="93192" name="Picture 2056" descr="broken-1"/>
          <p:cNvPicPr>
            <a:picLocks noGrp="1" noChangeAspect="1" noChangeArrowheads="1"/>
          </p:cNvPicPr>
          <p:nvPr>
            <p:ph type="clipArt" sz="half" idx="2"/>
          </p:nvPr>
        </p:nvPicPr>
        <p:blipFill>
          <a:blip r:embed="rId3" cstate="print"/>
          <a:srcRect/>
          <a:stretch>
            <a:fillRect/>
          </a:stretch>
        </p:blipFill>
        <p:spPr>
          <a:xfrm>
            <a:off x="4648200" y="2671763"/>
            <a:ext cx="3810000" cy="2733675"/>
          </a:xfrm>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9" name="Rectangle 5"/>
          <p:cNvSpPr>
            <a:spLocks noGrp="1" noChangeArrowheads="1"/>
          </p:cNvSpPr>
          <p:nvPr>
            <p:ph type="title"/>
          </p:nvPr>
        </p:nvSpPr>
        <p:spPr/>
        <p:txBody>
          <a:bodyPr/>
          <a:lstStyle/>
          <a:p>
            <a:r>
              <a:rPr lang="en-US"/>
              <a:t>Drowning</a:t>
            </a:r>
          </a:p>
        </p:txBody>
      </p:sp>
      <p:sp>
        <p:nvSpPr>
          <p:cNvPr id="123910" name="Rectangle 6"/>
          <p:cNvSpPr>
            <a:spLocks noGrp="1" noChangeArrowheads="1"/>
          </p:cNvSpPr>
          <p:nvPr>
            <p:ph type="body" sz="half" idx="1"/>
          </p:nvPr>
        </p:nvSpPr>
        <p:spPr/>
        <p:txBody>
          <a:bodyPr/>
          <a:lstStyle/>
          <a:p>
            <a:r>
              <a:rPr lang="en-US" sz="2800"/>
              <a:t>A 1990 California study found that 41 percent of all drowning deaths were alcohol associated.</a:t>
            </a:r>
          </a:p>
        </p:txBody>
      </p:sp>
      <p:pic>
        <p:nvPicPr>
          <p:cNvPr id="123913" name="Picture 9" descr="drowning"/>
          <p:cNvPicPr>
            <a:picLocks noGrp="1" noChangeAspect="1" noChangeArrowheads="1"/>
          </p:cNvPicPr>
          <p:nvPr>
            <p:ph type="clipArt" sz="half" idx="2"/>
          </p:nvPr>
        </p:nvPicPr>
        <p:blipFill>
          <a:blip r:embed="rId3" cstate="print"/>
          <a:srcRect/>
          <a:stretch>
            <a:fillRect/>
          </a:stretch>
        </p:blipFill>
        <p:spPr>
          <a:xfrm>
            <a:off x="4648200" y="2514600"/>
            <a:ext cx="3810000" cy="3048000"/>
          </a:xfrm>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5" name="Rectangle 4101"/>
          <p:cNvSpPr>
            <a:spLocks noGrp="1" noChangeArrowheads="1"/>
          </p:cNvSpPr>
          <p:nvPr>
            <p:ph type="title"/>
          </p:nvPr>
        </p:nvSpPr>
        <p:spPr/>
        <p:txBody>
          <a:bodyPr/>
          <a:lstStyle/>
          <a:p>
            <a:r>
              <a:rPr lang="en-US"/>
              <a:t>Boating</a:t>
            </a:r>
          </a:p>
        </p:txBody>
      </p:sp>
      <p:sp>
        <p:nvSpPr>
          <p:cNvPr id="122886" name="Rectangle 4102"/>
          <p:cNvSpPr>
            <a:spLocks noGrp="1" noChangeArrowheads="1"/>
          </p:cNvSpPr>
          <p:nvPr>
            <p:ph type="body" sz="half" idx="1"/>
          </p:nvPr>
        </p:nvSpPr>
        <p:spPr/>
        <p:txBody>
          <a:bodyPr/>
          <a:lstStyle/>
          <a:p>
            <a:r>
              <a:rPr lang="en-US" sz="2800"/>
              <a:t>A 1983 National Transportation Safety Board  study estimated that alcohol was involved in 69 percent of boat-related drownings.</a:t>
            </a:r>
          </a:p>
          <a:p>
            <a:endParaRPr lang="en-US" sz="2800"/>
          </a:p>
        </p:txBody>
      </p:sp>
      <p:pic>
        <p:nvPicPr>
          <p:cNvPr id="122889" name="Picture 4105" descr="BAIRAC%20Logo"/>
          <p:cNvPicPr>
            <a:picLocks noGrp="1" noChangeAspect="1" noChangeArrowheads="1"/>
          </p:cNvPicPr>
          <p:nvPr>
            <p:ph type="clipArt" sz="half" idx="2"/>
          </p:nvPr>
        </p:nvPicPr>
        <p:blipFill>
          <a:blip r:embed="rId3" cstate="print"/>
          <a:srcRect/>
          <a:stretch>
            <a:fillRect/>
          </a:stretch>
        </p:blipFill>
        <p:spPr>
          <a:xfrm>
            <a:off x="4648200" y="2595563"/>
            <a:ext cx="3810000" cy="2886075"/>
          </a:xfrm>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5" name="Rectangle 1031"/>
          <p:cNvSpPr>
            <a:spLocks noGrp="1" noChangeArrowheads="1"/>
          </p:cNvSpPr>
          <p:nvPr>
            <p:ph type="title"/>
          </p:nvPr>
        </p:nvSpPr>
        <p:spPr/>
        <p:txBody>
          <a:bodyPr/>
          <a:lstStyle/>
          <a:p>
            <a:r>
              <a:rPr lang="en-US"/>
              <a:t>Commerce</a:t>
            </a:r>
          </a:p>
        </p:txBody>
      </p:sp>
      <p:sp>
        <p:nvSpPr>
          <p:cNvPr id="124936" name="Rectangle 1032"/>
          <p:cNvSpPr>
            <a:spLocks noGrp="1" noChangeArrowheads="1"/>
          </p:cNvSpPr>
          <p:nvPr>
            <p:ph type="body" sz="half" idx="1"/>
          </p:nvPr>
        </p:nvSpPr>
        <p:spPr/>
        <p:txBody>
          <a:bodyPr/>
          <a:lstStyle/>
          <a:p>
            <a:r>
              <a:rPr lang="en-US" sz="2800"/>
              <a:t>The Exxon Valdez oil spill was one of the most publicized and studied environmental tragedies in history. </a:t>
            </a:r>
          </a:p>
          <a:p>
            <a:endParaRPr lang="en-US" sz="2800"/>
          </a:p>
        </p:txBody>
      </p:sp>
      <p:pic>
        <p:nvPicPr>
          <p:cNvPr id="124937" name="Picture 1033"/>
          <p:cNvPicPr>
            <a:picLocks noGrp="1" noChangeAspect="1" noChangeArrowheads="1"/>
          </p:cNvPicPr>
          <p:nvPr>
            <p:ph type="clipArt" sz="half" idx="2"/>
          </p:nvPr>
        </p:nvPicPr>
        <p:blipFill>
          <a:blip r:embed="rId3" cstate="print"/>
          <a:srcRect/>
          <a:stretch>
            <a:fillRect/>
          </a:stretch>
        </p:blip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Fire</a:t>
            </a:r>
          </a:p>
        </p:txBody>
      </p:sp>
      <p:sp>
        <p:nvSpPr>
          <p:cNvPr id="112643" name="Rectangle 3"/>
          <p:cNvSpPr>
            <a:spLocks noGrp="1" noChangeArrowheads="1"/>
          </p:cNvSpPr>
          <p:nvPr>
            <p:ph type="body" sz="half" idx="1"/>
          </p:nvPr>
        </p:nvSpPr>
        <p:spPr/>
        <p:txBody>
          <a:bodyPr/>
          <a:lstStyle/>
          <a:p>
            <a:r>
              <a:rPr lang="en-US" sz="2800"/>
              <a:t>Nearly half of household fires are linked with people who have been drinking.  </a:t>
            </a:r>
          </a:p>
          <a:p>
            <a:endParaRPr lang="en-US" sz="2800"/>
          </a:p>
        </p:txBody>
      </p:sp>
      <p:pic>
        <p:nvPicPr>
          <p:cNvPr id="112648" name="Picture 8" descr="fire"/>
          <p:cNvPicPr>
            <a:picLocks noGrp="1" noChangeAspect="1" noChangeArrowheads="1"/>
          </p:cNvPicPr>
          <p:nvPr>
            <p:ph type="clipArt" sz="half" idx="2"/>
          </p:nvPr>
        </p:nvPicPr>
        <p:blipFill>
          <a:blip r:embed="rId3" cstate="print"/>
          <a:srcRect/>
          <a:stretch>
            <a:fillRect/>
          </a:stretch>
        </p:blipFill>
        <p:spPr>
          <a:xfrm>
            <a:off x="4648200" y="2511425"/>
            <a:ext cx="3810000" cy="3054350"/>
          </a:xfrm>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3" name="Rectangle 5"/>
          <p:cNvSpPr>
            <a:spLocks noGrp="1" noChangeArrowheads="1"/>
          </p:cNvSpPr>
          <p:nvPr>
            <p:ph type="title"/>
          </p:nvPr>
        </p:nvSpPr>
        <p:spPr/>
        <p:txBody>
          <a:bodyPr/>
          <a:lstStyle/>
          <a:p>
            <a:r>
              <a:rPr lang="en-US"/>
              <a:t>Domestic Abuse</a:t>
            </a:r>
          </a:p>
        </p:txBody>
      </p:sp>
      <p:sp>
        <p:nvSpPr>
          <p:cNvPr id="130054" name="Rectangle 6"/>
          <p:cNvSpPr>
            <a:spLocks noGrp="1" noChangeArrowheads="1"/>
          </p:cNvSpPr>
          <p:nvPr>
            <p:ph type="body" sz="half" idx="1"/>
          </p:nvPr>
        </p:nvSpPr>
        <p:spPr/>
        <p:txBody>
          <a:bodyPr/>
          <a:lstStyle/>
          <a:p>
            <a:r>
              <a:rPr lang="en-US" sz="2800"/>
              <a:t>Alcohol is present in more than 50 percent of all incidents of domestic violence.</a:t>
            </a:r>
          </a:p>
          <a:p>
            <a:endParaRPr lang="en-US" sz="2800"/>
          </a:p>
        </p:txBody>
      </p:sp>
      <p:pic>
        <p:nvPicPr>
          <p:cNvPr id="130057" name="Picture 9" descr="violence"/>
          <p:cNvPicPr>
            <a:picLocks noGrp="1" noChangeAspect="1" noChangeArrowheads="1"/>
          </p:cNvPicPr>
          <p:nvPr>
            <p:ph type="clipArt" sz="half" idx="2"/>
          </p:nvPr>
        </p:nvPicPr>
        <p:blipFill>
          <a:blip r:embed="rId3" cstate="print"/>
          <a:srcRect/>
          <a:stretch>
            <a:fillRect/>
          </a:stretch>
        </p:blipFill>
        <p:spPr>
          <a:xfrm>
            <a:off x="4648200" y="2811463"/>
            <a:ext cx="3810000" cy="2452687"/>
          </a:xfrm>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9" name="Rectangle 5"/>
          <p:cNvSpPr>
            <a:spLocks noGrp="1" noChangeArrowheads="1"/>
          </p:cNvSpPr>
          <p:nvPr>
            <p:ph type="title"/>
          </p:nvPr>
        </p:nvSpPr>
        <p:spPr/>
        <p:txBody>
          <a:bodyPr/>
          <a:lstStyle/>
          <a:p>
            <a:r>
              <a:rPr lang="en-US"/>
              <a:t>Child Abuse</a:t>
            </a:r>
          </a:p>
        </p:txBody>
      </p:sp>
      <p:sp>
        <p:nvSpPr>
          <p:cNvPr id="129030" name="Rectangle 6"/>
          <p:cNvSpPr>
            <a:spLocks noGrp="1" noChangeArrowheads="1"/>
          </p:cNvSpPr>
          <p:nvPr>
            <p:ph type="body" sz="half" idx="1"/>
          </p:nvPr>
        </p:nvSpPr>
        <p:spPr/>
        <p:txBody>
          <a:bodyPr/>
          <a:lstStyle/>
          <a:p>
            <a:r>
              <a:rPr lang="en-US" sz="2800"/>
              <a:t>In 1987, 64 percent of all reported child abuse and neglect cases in New York City were associated with parental AOD abuse</a:t>
            </a:r>
          </a:p>
          <a:p>
            <a:endParaRPr lang="en-US" sz="2800"/>
          </a:p>
        </p:txBody>
      </p:sp>
      <p:pic>
        <p:nvPicPr>
          <p:cNvPr id="129036" name="Picture 12" descr="monica013e_sm"/>
          <p:cNvPicPr>
            <a:picLocks noGrp="1" noChangeAspect="1" noChangeArrowheads="1"/>
          </p:cNvPicPr>
          <p:nvPr>
            <p:ph type="clipArt" sz="half" idx="2"/>
          </p:nvPr>
        </p:nvPicPr>
        <p:blipFill>
          <a:blip r:embed="rId3" cstate="print"/>
          <a:srcRect/>
          <a:stretch>
            <a:fillRect/>
          </a:stretch>
        </p:blipFill>
        <p:spPr>
          <a:xfrm>
            <a:off x="5194300" y="1981200"/>
            <a:ext cx="2716213" cy="4114800"/>
          </a:xfrm>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1026"/>
          <p:cNvSpPr>
            <a:spLocks noGrp="1" noChangeArrowheads="1"/>
          </p:cNvSpPr>
          <p:nvPr>
            <p:ph type="title"/>
          </p:nvPr>
        </p:nvSpPr>
        <p:spPr/>
        <p:txBody>
          <a:bodyPr/>
          <a:lstStyle/>
          <a:p>
            <a:r>
              <a:rPr lang="en-US"/>
              <a:t>Head Injuries</a:t>
            </a:r>
          </a:p>
        </p:txBody>
      </p:sp>
      <p:sp>
        <p:nvSpPr>
          <p:cNvPr id="113667" name="Rectangle 1027"/>
          <p:cNvSpPr>
            <a:spLocks noGrp="1" noChangeArrowheads="1"/>
          </p:cNvSpPr>
          <p:nvPr>
            <p:ph type="body" sz="half" idx="1"/>
          </p:nvPr>
        </p:nvSpPr>
        <p:spPr/>
        <p:txBody>
          <a:bodyPr/>
          <a:lstStyle/>
          <a:p>
            <a:r>
              <a:rPr lang="en-US" sz="2800"/>
              <a:t>Around half of all adults admitted to hospital with head injuries are drunk.</a:t>
            </a:r>
          </a:p>
        </p:txBody>
      </p:sp>
      <p:pic>
        <p:nvPicPr>
          <p:cNvPr id="113674" name="Picture 1034" descr="head_injury"/>
          <p:cNvPicPr>
            <a:picLocks noGrp="1" noChangeAspect="1" noChangeArrowheads="1"/>
          </p:cNvPicPr>
          <p:nvPr>
            <p:ph type="clipArt" sz="half" idx="2"/>
          </p:nvPr>
        </p:nvPicPr>
        <p:blipFill>
          <a:blip r:embed="rId3" cstate="print"/>
          <a:srcRect/>
          <a:stretch>
            <a:fillRect/>
          </a:stretch>
        </p:blipFill>
        <p:spPr>
          <a:xfrm>
            <a:off x="4735513" y="1981200"/>
            <a:ext cx="3635375" cy="4114800"/>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5" name="Content Placeholder 4"/>
          <p:cNvSpPr>
            <a:spLocks noGrp="1"/>
          </p:cNvSpPr>
          <p:nvPr>
            <p:ph idx="1"/>
          </p:nvPr>
        </p:nvSpPr>
        <p:spPr>
          <a:xfrm>
            <a:off x="914400" y="1524000"/>
            <a:ext cx="7772400" cy="4114800"/>
          </a:xfrm>
        </p:spPr>
        <p:txBody>
          <a:bodyPr/>
          <a:lstStyle/>
          <a:p>
            <a:r>
              <a:rPr lang="en-US" b="0" dirty="0"/>
              <a:t>Dr. Gilman was reviewing a composite scan of the brains of 20 pot smokers, ages 18 to 25. What she and fellow researchers at Harvard </a:t>
            </a:r>
            <a:r>
              <a:rPr lang="en-US" b="0" dirty="0" smtClean="0"/>
              <a:t>and Northwestern </a:t>
            </a:r>
            <a:r>
              <a:rPr lang="en-US" b="0" dirty="0"/>
              <a:t>University found within those scans surprised them. Even in the seven participants who smoked only once or twice a week, there </a:t>
            </a:r>
            <a:r>
              <a:rPr lang="en-US" b="0" dirty="0" smtClean="0"/>
              <a:t>was evidence </a:t>
            </a:r>
            <a:r>
              <a:rPr lang="en-US" b="0" dirty="0"/>
              <a:t>of structural differences in two significant regions of the brain. </a:t>
            </a:r>
            <a:r>
              <a:rPr lang="en-US" b="0" i="1" dirty="0"/>
              <a:t>The more the subjects smoked, the greater the differences.</a:t>
            </a:r>
          </a:p>
        </p:txBody>
      </p:sp>
    </p:spTree>
    <p:extLst>
      <p:ext uri="{BB962C8B-B14F-4D97-AF65-F5344CB8AC3E}">
        <p14:creationId xmlns:p14="http://schemas.microsoft.com/office/powerpoint/2010/main" val="1465920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1026"/>
          <p:cNvSpPr>
            <a:spLocks noGrp="1" noChangeArrowheads="1"/>
          </p:cNvSpPr>
          <p:nvPr>
            <p:ph type="title"/>
          </p:nvPr>
        </p:nvSpPr>
        <p:spPr/>
        <p:txBody>
          <a:bodyPr/>
          <a:lstStyle/>
          <a:p>
            <a:r>
              <a:rPr lang="en-US"/>
              <a:t>Adolescent arrest</a:t>
            </a:r>
          </a:p>
        </p:txBody>
      </p:sp>
      <p:sp>
        <p:nvSpPr>
          <p:cNvPr id="97283" name="Rectangle 1027"/>
          <p:cNvSpPr>
            <a:spLocks noGrp="1" noChangeArrowheads="1"/>
          </p:cNvSpPr>
          <p:nvPr>
            <p:ph type="body" sz="half" idx="1"/>
          </p:nvPr>
        </p:nvSpPr>
        <p:spPr/>
        <p:txBody>
          <a:bodyPr/>
          <a:lstStyle/>
          <a:p>
            <a:r>
              <a:rPr lang="en-US" sz="2800">
                <a:latin typeface="Times" pitchFamily="18" charset="0"/>
              </a:rPr>
              <a:t>32% of incarcerated teens were drunk at the time of their crime and/or arrest</a:t>
            </a:r>
          </a:p>
          <a:p>
            <a:endParaRPr lang="en-US" sz="2800"/>
          </a:p>
        </p:txBody>
      </p:sp>
      <p:pic>
        <p:nvPicPr>
          <p:cNvPr id="97288" name="Picture 1032" descr="arrest%209"/>
          <p:cNvPicPr>
            <a:picLocks noGrp="1" noChangeAspect="1" noChangeArrowheads="1"/>
          </p:cNvPicPr>
          <p:nvPr>
            <p:ph type="clipArt" sz="half" idx="2"/>
          </p:nvPr>
        </p:nvPicPr>
        <p:blipFill>
          <a:blip r:embed="rId3" cstate="print"/>
          <a:srcRect/>
          <a:stretch>
            <a:fillRect/>
          </a:stretch>
        </p:blipFill>
        <p:spPr>
          <a:xfrm>
            <a:off x="4695825" y="1981200"/>
            <a:ext cx="3713163" cy="4114800"/>
          </a:xfrm>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6146"/>
          <p:cNvSpPr>
            <a:spLocks noGrp="1" noChangeArrowheads="1"/>
          </p:cNvSpPr>
          <p:nvPr>
            <p:ph type="title"/>
          </p:nvPr>
        </p:nvSpPr>
        <p:spPr/>
        <p:txBody>
          <a:bodyPr/>
          <a:lstStyle/>
          <a:p>
            <a:r>
              <a:rPr lang="en-US"/>
              <a:t>Crime</a:t>
            </a:r>
          </a:p>
        </p:txBody>
      </p:sp>
      <p:sp>
        <p:nvSpPr>
          <p:cNvPr id="94211" name="Rectangle 6147"/>
          <p:cNvSpPr>
            <a:spLocks noGrp="1" noChangeArrowheads="1"/>
          </p:cNvSpPr>
          <p:nvPr>
            <p:ph type="body" sz="half" idx="1"/>
          </p:nvPr>
        </p:nvSpPr>
        <p:spPr/>
        <p:txBody>
          <a:bodyPr/>
          <a:lstStyle/>
          <a:p>
            <a:r>
              <a:rPr lang="en-US" sz="2800">
                <a:latin typeface="Times" pitchFamily="18" charset="0"/>
              </a:rPr>
              <a:t>Alcohol involved in half of all crimes</a:t>
            </a:r>
          </a:p>
        </p:txBody>
      </p:sp>
      <p:pic>
        <p:nvPicPr>
          <p:cNvPr id="94220" name="Picture 6156" descr="crime"/>
          <p:cNvPicPr>
            <a:picLocks noGrp="1" noChangeAspect="1" noChangeArrowheads="1"/>
          </p:cNvPicPr>
          <p:nvPr>
            <p:ph type="clipArt" sz="half" idx="2"/>
          </p:nvPr>
        </p:nvPicPr>
        <p:blipFill>
          <a:blip r:embed="rId3" cstate="print"/>
          <a:srcRect/>
          <a:stretch>
            <a:fillRect/>
          </a:stretch>
        </p:blipFill>
        <p:spPr>
          <a:xfrm>
            <a:off x="5194300" y="1981200"/>
            <a:ext cx="2716213" cy="4114800"/>
          </a:xfrm>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Rectangle 2050"/>
          <p:cNvSpPr>
            <a:spLocks noGrp="1" noChangeArrowheads="1"/>
          </p:cNvSpPr>
          <p:nvPr>
            <p:ph type="title"/>
          </p:nvPr>
        </p:nvSpPr>
        <p:spPr/>
        <p:txBody>
          <a:bodyPr/>
          <a:lstStyle/>
          <a:p>
            <a:r>
              <a:rPr lang="en-US"/>
              <a:t>College Dropout</a:t>
            </a:r>
          </a:p>
        </p:txBody>
      </p:sp>
      <p:sp>
        <p:nvSpPr>
          <p:cNvPr id="131075" name="Rectangle 2051"/>
          <p:cNvSpPr>
            <a:spLocks noGrp="1" noChangeArrowheads="1"/>
          </p:cNvSpPr>
          <p:nvPr>
            <p:ph type="body" sz="half" idx="1"/>
          </p:nvPr>
        </p:nvSpPr>
        <p:spPr/>
        <p:txBody>
          <a:bodyPr/>
          <a:lstStyle/>
          <a:p>
            <a:r>
              <a:rPr lang="en-US" sz="2400"/>
              <a:t>Difficulty meeting academic responsibilities is one of the most common consequences of alcohol use. The NIAAA Task Force on College Drinking reports that about 25 percent of college students report academic problems caused by alcohol use</a:t>
            </a:r>
          </a:p>
        </p:txBody>
      </p:sp>
      <p:pic>
        <p:nvPicPr>
          <p:cNvPr id="131078" name="Picture 2054" descr="22-girls"/>
          <p:cNvPicPr>
            <a:picLocks noGrp="1" noChangeAspect="1" noChangeArrowheads="1"/>
          </p:cNvPicPr>
          <p:nvPr>
            <p:ph type="clipArt" sz="half" idx="2"/>
          </p:nvPr>
        </p:nvPicPr>
        <p:blipFill>
          <a:blip r:embed="rId3" cstate="print"/>
          <a:srcRect/>
          <a:stretch>
            <a:fillRect/>
          </a:stretch>
        </p:blipFill>
        <p:spPr>
          <a:xfrm>
            <a:off x="4851400" y="1981200"/>
            <a:ext cx="3403600" cy="4114800"/>
          </a:xfrm>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4" name="Rectangle 4"/>
          <p:cNvSpPr>
            <a:spLocks noGrp="1" noChangeArrowheads="1"/>
          </p:cNvSpPr>
          <p:nvPr>
            <p:ph type="title"/>
          </p:nvPr>
        </p:nvSpPr>
        <p:spPr/>
        <p:txBody>
          <a:bodyPr/>
          <a:lstStyle/>
          <a:p>
            <a:r>
              <a:rPr lang="en-US"/>
              <a:t>Date rape</a:t>
            </a:r>
          </a:p>
        </p:txBody>
      </p:sp>
      <p:sp>
        <p:nvSpPr>
          <p:cNvPr id="204805" name="Rectangle 5"/>
          <p:cNvSpPr>
            <a:spLocks noGrp="1" noChangeArrowheads="1"/>
          </p:cNvSpPr>
          <p:nvPr>
            <p:ph type="body" sz="half" idx="1"/>
          </p:nvPr>
        </p:nvSpPr>
        <p:spPr/>
        <p:txBody>
          <a:bodyPr/>
          <a:lstStyle/>
          <a:p>
            <a:r>
              <a:rPr lang="en-US" sz="2800"/>
              <a:t>Approximately 70% of sexual assaults involving college students, involve the use of </a:t>
            </a:r>
            <a:r>
              <a:rPr lang="en-US" sz="2800">
                <a:hlinkClick r:id="rId3"/>
              </a:rPr>
              <a:t>alcohol</a:t>
            </a:r>
            <a:r>
              <a:rPr lang="en-US" sz="2800"/>
              <a:t>. </a:t>
            </a:r>
          </a:p>
        </p:txBody>
      </p:sp>
      <p:sp>
        <p:nvSpPr>
          <p:cNvPr id="204806" name="Rectangle 6"/>
          <p:cNvSpPr>
            <a:spLocks noGrp="1" noChangeArrowheads="1"/>
          </p:cNvSpPr>
          <p:nvPr>
            <p:ph type="clipArt" sz="half" idx="2"/>
          </p:nvPr>
        </p:nvSpPr>
        <p:spPr/>
      </p:sp>
      <p:pic>
        <p:nvPicPr>
          <p:cNvPr id="204807" name="Picture 7" descr="drunk-sex-date-rape"/>
          <p:cNvPicPr>
            <a:picLocks noChangeAspect="1" noChangeArrowheads="1"/>
          </p:cNvPicPr>
          <p:nvPr/>
        </p:nvPicPr>
        <p:blipFill>
          <a:blip r:embed="rId4" cstate="print"/>
          <a:srcRect/>
          <a:stretch>
            <a:fillRect/>
          </a:stretch>
        </p:blipFill>
        <p:spPr bwMode="auto">
          <a:xfrm>
            <a:off x="4572000" y="2133600"/>
            <a:ext cx="3911600" cy="26289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3891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38916" name="Rectangle 4"/>
          <p:cNvSpPr>
            <a:spLocks noGrp="1" noChangeArrowheads="1"/>
          </p:cNvSpPr>
          <p:nvPr>
            <p:ph type="title"/>
          </p:nvPr>
        </p:nvSpPr>
        <p:spPr>
          <a:noFill/>
          <a:ln/>
        </p:spPr>
        <p:txBody>
          <a:bodyPr/>
          <a:lstStyle/>
          <a:p>
            <a:r>
              <a:rPr lang="en-US"/>
              <a:t>National Institute on Alcohol Abuse and Alcoholism (NIAAA)</a:t>
            </a:r>
          </a:p>
        </p:txBody>
      </p:sp>
      <p:sp>
        <p:nvSpPr>
          <p:cNvPr id="38917" name="Rectangle 5"/>
          <p:cNvSpPr>
            <a:spLocks noGrp="1" noChangeArrowheads="1"/>
          </p:cNvSpPr>
          <p:nvPr>
            <p:ph type="body" sz="half" idx="1"/>
          </p:nvPr>
        </p:nvSpPr>
        <p:spPr>
          <a:noFill/>
          <a:ln/>
        </p:spPr>
        <p:txBody>
          <a:bodyPr/>
          <a:lstStyle/>
          <a:p>
            <a:r>
              <a:rPr lang="en-US" sz="2800"/>
              <a:t> For most people, alcohol is a pleasant accompaniment to social activities. Moderate alcohol use is not harmful for most adults</a:t>
            </a:r>
          </a:p>
        </p:txBody>
      </p:sp>
      <p:pic>
        <p:nvPicPr>
          <p:cNvPr id="38922" name="Picture 10" descr="Mdina_da_bir_Cafe2"/>
          <p:cNvPicPr>
            <a:picLocks noGrp="1" noChangeAspect="1" noChangeArrowheads="1"/>
          </p:cNvPicPr>
          <p:nvPr>
            <p:ph type="clipArt" sz="half" idx="2"/>
          </p:nvPr>
        </p:nvPicPr>
        <p:blipFill>
          <a:blip r:embed="rId3" cstate="print"/>
          <a:srcRect/>
          <a:stretch>
            <a:fillRect/>
          </a:stretch>
        </p:blipFill>
        <p:spPr>
          <a:xfrm>
            <a:off x="4648200" y="2501900"/>
            <a:ext cx="3810000" cy="3071813"/>
          </a:xfrm>
          <a:noFill/>
          <a:ln/>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t>Average consumption?</a:t>
            </a:r>
          </a:p>
        </p:txBody>
      </p:sp>
      <p:sp>
        <p:nvSpPr>
          <p:cNvPr id="102403" name="Rectangle 3"/>
          <p:cNvSpPr>
            <a:spLocks noGrp="1" noChangeArrowheads="1"/>
          </p:cNvSpPr>
          <p:nvPr>
            <p:ph type="body" sz="half" idx="1"/>
          </p:nvPr>
        </p:nvSpPr>
        <p:spPr/>
        <p:txBody>
          <a:bodyPr/>
          <a:lstStyle/>
          <a:p>
            <a:r>
              <a:rPr lang="en-US" sz="2800"/>
              <a:t>College Students drink, on average, fewer than one alcoholic beverage a day. </a:t>
            </a:r>
          </a:p>
          <a:p>
            <a:endParaRPr lang="en-US" sz="2800"/>
          </a:p>
        </p:txBody>
      </p:sp>
      <p:pic>
        <p:nvPicPr>
          <p:cNvPr id="102406" name="Picture 6" descr="college%20student"/>
          <p:cNvPicPr>
            <a:picLocks noGrp="1" noChangeAspect="1" noChangeArrowheads="1"/>
          </p:cNvPicPr>
          <p:nvPr>
            <p:ph type="clipArt" sz="half" idx="2"/>
          </p:nvPr>
        </p:nvPicPr>
        <p:blipFill>
          <a:blip r:embed="rId3" cstate="print"/>
          <a:srcRect/>
          <a:stretch>
            <a:fillRect/>
          </a:stretch>
        </p:blipFill>
        <p:spPr>
          <a:xfrm>
            <a:off x="5208588" y="1981200"/>
            <a:ext cx="2689225" cy="4114800"/>
          </a:xfrm>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1026"/>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05475" name="Rectangle 1027"/>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05476" name="Rectangle 1028"/>
          <p:cNvSpPr>
            <a:spLocks noGrp="1" noChangeArrowheads="1"/>
          </p:cNvSpPr>
          <p:nvPr>
            <p:ph type="title"/>
          </p:nvPr>
        </p:nvSpPr>
        <p:spPr>
          <a:noFill/>
          <a:ln/>
        </p:spPr>
        <p:txBody>
          <a:bodyPr/>
          <a:lstStyle/>
          <a:p>
            <a:r>
              <a:rPr lang="en-US"/>
              <a:t>National Institute on Alcohol Abuse and Alcoholism </a:t>
            </a:r>
          </a:p>
        </p:txBody>
      </p:sp>
      <p:sp>
        <p:nvSpPr>
          <p:cNvPr id="105477" name="Rectangle 1029"/>
          <p:cNvSpPr>
            <a:spLocks noGrp="1" noChangeArrowheads="1"/>
          </p:cNvSpPr>
          <p:nvPr>
            <p:ph type="body" idx="1"/>
          </p:nvPr>
        </p:nvSpPr>
        <p:spPr>
          <a:noFill/>
          <a:ln/>
        </p:spPr>
        <p:txBody>
          <a:bodyPr/>
          <a:lstStyle/>
          <a:p>
            <a:r>
              <a:rPr lang="en-US" b="0" u="sng"/>
              <a:t>Moderate alcohol use:</a:t>
            </a:r>
            <a:endParaRPr lang="en-US"/>
          </a:p>
          <a:p>
            <a:r>
              <a:rPr lang="en-US" u="sng"/>
              <a:t>up to two drinks per day</a:t>
            </a:r>
            <a:r>
              <a:rPr lang="en-US"/>
              <a:t> for men and one drink per day for women and older people (A standard drink is one 12-ounce bottle of beer or wine cooler, one 5-ounce glass of wine, or 1.5 ounces of 80-proof distilled spirits)</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0649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06500" name="Rectangle 4"/>
          <p:cNvSpPr>
            <a:spLocks noGrp="1" noChangeArrowheads="1"/>
          </p:cNvSpPr>
          <p:nvPr>
            <p:ph type="title"/>
          </p:nvPr>
        </p:nvSpPr>
        <p:spPr>
          <a:noFill/>
          <a:ln/>
        </p:spPr>
        <p:txBody>
          <a:bodyPr/>
          <a:lstStyle/>
          <a:p>
            <a:r>
              <a:rPr lang="en-US"/>
              <a:t>National Institute on Alcohol Abuse and Alcoholism </a:t>
            </a:r>
          </a:p>
        </p:txBody>
      </p:sp>
      <p:sp>
        <p:nvSpPr>
          <p:cNvPr id="106501" name="Rectangle 5"/>
          <p:cNvSpPr>
            <a:spLocks noGrp="1" noChangeArrowheads="1"/>
          </p:cNvSpPr>
          <p:nvPr>
            <p:ph type="body" idx="1"/>
          </p:nvPr>
        </p:nvSpPr>
        <p:spPr>
          <a:noFill/>
          <a:ln/>
        </p:spPr>
        <p:txBody>
          <a:bodyPr/>
          <a:lstStyle/>
          <a:p>
            <a:r>
              <a:rPr lang="en-US"/>
              <a:t> Some abuse alcohol by drinking frequently or by </a:t>
            </a:r>
            <a:r>
              <a:rPr lang="en-US" b="0" u="sng"/>
              <a:t>binge drinking</a:t>
            </a:r>
            <a:r>
              <a:rPr lang="en-US"/>
              <a:t>--often defined as having five or more drinks in a row.</a:t>
            </a:r>
          </a:p>
          <a:p>
            <a:r>
              <a:rPr lang="en-US"/>
              <a:t>(A standard drink is one 12-ounce bottle of beer or wine cooler, one 5-ounce glass of wine, or 1.5 ounces of 80-proof distilled spirits)</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2867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28676" name="Rectangle 4"/>
          <p:cNvSpPr>
            <a:spLocks noGrp="1" noChangeArrowheads="1"/>
          </p:cNvSpPr>
          <p:nvPr>
            <p:ph type="title"/>
          </p:nvPr>
        </p:nvSpPr>
        <p:spPr>
          <a:noFill/>
          <a:ln/>
        </p:spPr>
        <p:txBody>
          <a:bodyPr/>
          <a:lstStyle/>
          <a:p>
            <a:r>
              <a:rPr lang="en-US"/>
              <a:t>NIAAA, Alcohol Health &amp; Research World </a:t>
            </a:r>
          </a:p>
        </p:txBody>
      </p:sp>
      <p:sp>
        <p:nvSpPr>
          <p:cNvPr id="28677" name="Rectangle 5"/>
          <p:cNvSpPr>
            <a:spLocks noGrp="1" noChangeArrowheads="1"/>
          </p:cNvSpPr>
          <p:nvPr>
            <p:ph type="body" idx="1"/>
          </p:nvPr>
        </p:nvSpPr>
        <p:spPr>
          <a:noFill/>
          <a:ln/>
        </p:spPr>
        <p:txBody>
          <a:bodyPr/>
          <a:lstStyle/>
          <a:p>
            <a:r>
              <a:rPr lang="en-US"/>
              <a:t>In 1992, more than seven percent of the population ages 18 years and older--nearly 13.8 million Americans--had problems with drinking, including 8.1 million people who are alcoholic. </a:t>
            </a: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t>NIAAA, Alcohol Health &amp; Research World</a:t>
            </a:r>
          </a:p>
        </p:txBody>
      </p:sp>
      <p:sp>
        <p:nvSpPr>
          <p:cNvPr id="99331" name="Rectangle 3"/>
          <p:cNvSpPr>
            <a:spLocks noGrp="1" noChangeArrowheads="1"/>
          </p:cNvSpPr>
          <p:nvPr>
            <p:ph type="body" idx="1"/>
          </p:nvPr>
        </p:nvSpPr>
        <p:spPr/>
        <p:txBody>
          <a:bodyPr/>
          <a:lstStyle/>
          <a:p>
            <a:r>
              <a:rPr lang="en-US"/>
              <a:t>Almost three times as many men (9.8 million) as women (3.9 million) were problem drinkers, and prevalence was highest for both sexes in the 18-to-29-years-old age group</a:t>
            </a:r>
          </a:p>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Change with applied psychology.</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www.youtube.com/watch?v=AdKUJxjn-R8</a:t>
            </a:r>
            <a:endParaRPr lang="en-US" dirty="0" smtClean="0"/>
          </a:p>
          <a:p>
            <a:r>
              <a:rPr lang="en-US" dirty="0" smtClean="0"/>
              <a:t>A—B—C</a:t>
            </a:r>
          </a:p>
          <a:p>
            <a:r>
              <a:rPr lang="en-US" dirty="0" smtClean="0"/>
              <a:t>Antecedent </a:t>
            </a:r>
            <a:r>
              <a:rPr lang="en-US" smtClean="0"/>
              <a:t>(trigger)</a:t>
            </a:r>
            <a:endParaRPr lang="en-US" dirty="0" smtClean="0"/>
          </a:p>
          <a:p>
            <a:r>
              <a:rPr lang="en-US" dirty="0" smtClean="0"/>
              <a:t>Behavior</a:t>
            </a:r>
          </a:p>
          <a:p>
            <a:r>
              <a:rPr lang="en-US" dirty="0" smtClean="0"/>
              <a:t>Consequence</a:t>
            </a:r>
            <a:endParaRPr lang="en-US" dirty="0"/>
          </a:p>
        </p:txBody>
      </p:sp>
    </p:spTree>
    <p:extLst>
      <p:ext uri="{BB962C8B-B14F-4D97-AF65-F5344CB8AC3E}">
        <p14:creationId xmlns:p14="http://schemas.microsoft.com/office/powerpoint/2010/main" val="13650184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30723"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30724" name="Rectangle 4"/>
          <p:cNvSpPr>
            <a:spLocks noGrp="1" noChangeArrowheads="1"/>
          </p:cNvSpPr>
          <p:nvPr>
            <p:ph type="title"/>
          </p:nvPr>
        </p:nvSpPr>
        <p:spPr>
          <a:noFill/>
          <a:ln/>
        </p:spPr>
        <p:txBody>
          <a:bodyPr/>
          <a:lstStyle/>
          <a:p>
            <a:r>
              <a:rPr lang="en-US"/>
              <a:t>National Center For Health</a:t>
            </a:r>
            <a:br>
              <a:rPr lang="en-US"/>
            </a:br>
            <a:r>
              <a:rPr lang="en-US"/>
              <a:t> Statistics</a:t>
            </a:r>
          </a:p>
        </p:txBody>
      </p:sp>
      <p:sp>
        <p:nvSpPr>
          <p:cNvPr id="30725" name="Rectangle 5"/>
          <p:cNvSpPr>
            <a:spLocks noGrp="1" noChangeArrowheads="1"/>
          </p:cNvSpPr>
          <p:nvPr>
            <p:ph type="body" idx="1"/>
          </p:nvPr>
        </p:nvSpPr>
        <p:spPr>
          <a:noFill/>
          <a:ln/>
        </p:spPr>
        <p:txBody>
          <a:bodyPr/>
          <a:lstStyle/>
          <a:p>
            <a:r>
              <a:rPr lang="en-US"/>
              <a:t>About 43% of US adults--76 million people--have been exposed to alcoholism in the family: they grew up with or married an alcoholic or a problem drinker or had a blood relative who was ever an alcoholic or problem drinker</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3277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32772" name="Rectangle 4"/>
          <p:cNvSpPr>
            <a:spLocks noGrp="1" noChangeArrowheads="1"/>
          </p:cNvSpPr>
          <p:nvPr>
            <p:ph type="title"/>
          </p:nvPr>
        </p:nvSpPr>
        <p:spPr>
          <a:noFill/>
          <a:ln/>
        </p:spPr>
        <p:txBody>
          <a:bodyPr/>
          <a:lstStyle/>
          <a:p>
            <a:r>
              <a:rPr lang="en-US"/>
              <a:t>National Institute on Alcohol Abuse and Alcoholism </a:t>
            </a:r>
          </a:p>
        </p:txBody>
      </p:sp>
      <p:sp>
        <p:nvSpPr>
          <p:cNvPr id="32773" name="Rectangle 5"/>
          <p:cNvSpPr>
            <a:spLocks noGrp="1" noChangeArrowheads="1"/>
          </p:cNvSpPr>
          <p:nvPr>
            <p:ph type="body" idx="1"/>
          </p:nvPr>
        </p:nvSpPr>
        <p:spPr>
          <a:noFill/>
          <a:ln/>
        </p:spPr>
        <p:txBody>
          <a:bodyPr/>
          <a:lstStyle/>
          <a:p>
            <a:r>
              <a:rPr lang="en-US"/>
              <a:t> From 1985 to 1990, the economic cost of alcoholism and alcohol-related problems rose 40% to $98.6 billion. Reduced or lost productivity and premature death accounted for 71% of this cost; medical care for more than 10%; and crime for nearly 6%</a:t>
            </a: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1026"/>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07523" name="Rectangle 1027"/>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07524" name="Rectangle 1028"/>
          <p:cNvSpPr>
            <a:spLocks noGrp="1" noChangeArrowheads="1"/>
          </p:cNvSpPr>
          <p:nvPr>
            <p:ph type="title"/>
          </p:nvPr>
        </p:nvSpPr>
        <p:spPr>
          <a:noFill/>
          <a:ln/>
        </p:spPr>
        <p:txBody>
          <a:bodyPr/>
          <a:lstStyle/>
          <a:p>
            <a:r>
              <a:rPr lang="en-US" dirty="0" smtClean="0"/>
              <a:t>DSM-V </a:t>
            </a:r>
            <a:r>
              <a:rPr lang="en-US" dirty="0"/>
              <a:t>What Is Alcoholism?</a:t>
            </a:r>
          </a:p>
        </p:txBody>
      </p:sp>
      <p:sp>
        <p:nvSpPr>
          <p:cNvPr id="107525" name="Rectangle 1029"/>
          <p:cNvSpPr>
            <a:spLocks noGrp="1" noChangeArrowheads="1"/>
          </p:cNvSpPr>
          <p:nvPr>
            <p:ph type="body" sz="half" idx="1"/>
          </p:nvPr>
        </p:nvSpPr>
        <p:spPr>
          <a:noFill/>
          <a:ln/>
        </p:spPr>
        <p:txBody>
          <a:bodyPr/>
          <a:lstStyle/>
          <a:p>
            <a:r>
              <a:rPr lang="en-US" sz="2800" dirty="0" smtClean="0"/>
              <a:t>Substance Use Disorder</a:t>
            </a:r>
            <a:endParaRPr lang="en-US" sz="2800" dirty="0"/>
          </a:p>
        </p:txBody>
      </p:sp>
      <p:pic>
        <p:nvPicPr>
          <p:cNvPr id="107530" name="Picture 1034" descr="drinking_alcohol"/>
          <p:cNvPicPr>
            <a:picLocks noGrp="1" noChangeAspect="1" noChangeArrowheads="1"/>
          </p:cNvPicPr>
          <p:nvPr>
            <p:ph type="clipArt" sz="half" idx="2"/>
          </p:nvPr>
        </p:nvPicPr>
        <p:blipFill>
          <a:blip r:embed="rId3" cstate="print"/>
          <a:srcRect/>
          <a:stretch>
            <a:fillRect/>
          </a:stretch>
        </p:blipFill>
        <p:spPr>
          <a:xfrm>
            <a:off x="4648200" y="2133600"/>
            <a:ext cx="3810000" cy="3810000"/>
          </a:xfrm>
          <a:noFill/>
          <a:ln/>
        </p:spPr>
      </p:pic>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1571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15716" name="Rectangle 4"/>
          <p:cNvSpPr>
            <a:spLocks noGrp="1" noChangeArrowheads="1"/>
          </p:cNvSpPr>
          <p:nvPr>
            <p:ph type="title"/>
          </p:nvPr>
        </p:nvSpPr>
        <p:spPr>
          <a:noFill/>
          <a:ln/>
        </p:spPr>
        <p:txBody>
          <a:bodyPr/>
          <a:lstStyle/>
          <a:p>
            <a:r>
              <a:rPr lang="en-US" dirty="0" smtClean="0"/>
              <a:t>Substance use disorder, 2 or more within 12 months. </a:t>
            </a:r>
            <a:endParaRPr lang="en-US" dirty="0"/>
          </a:p>
        </p:txBody>
      </p:sp>
      <p:sp>
        <p:nvSpPr>
          <p:cNvPr id="115717" name="Rectangle 5"/>
          <p:cNvSpPr>
            <a:spLocks noGrp="1" noChangeArrowheads="1"/>
          </p:cNvSpPr>
          <p:nvPr>
            <p:ph type="body" idx="1"/>
          </p:nvPr>
        </p:nvSpPr>
        <p:spPr>
          <a:noFill/>
          <a:ln/>
        </p:spPr>
        <p:txBody>
          <a:bodyPr/>
          <a:lstStyle/>
          <a:p>
            <a:r>
              <a:rPr lang="en-US" sz="2800" b="0" dirty="0"/>
              <a:t>Tolerance</a:t>
            </a:r>
            <a:r>
              <a:rPr lang="en-US" sz="2800" dirty="0"/>
              <a:t>: The need for increasing amounts of alcohol in order to get "high.“</a:t>
            </a:r>
          </a:p>
          <a:p>
            <a:r>
              <a:rPr lang="en-US" sz="2800" b="0" dirty="0"/>
              <a:t>withdrawal symptoms</a:t>
            </a:r>
            <a:r>
              <a:rPr lang="en-US" sz="2800" dirty="0"/>
              <a:t>. Physical dependence.</a:t>
            </a:r>
          </a:p>
          <a:p>
            <a:r>
              <a:rPr lang="en-US" sz="2800" b="0" dirty="0" smtClean="0"/>
              <a:t>1. Loss </a:t>
            </a:r>
            <a:r>
              <a:rPr lang="en-US" sz="2800" b="0" dirty="0"/>
              <a:t>of control</a:t>
            </a:r>
            <a:r>
              <a:rPr lang="en-US" sz="2800" dirty="0"/>
              <a:t>: Substance often taken in larger amounts or over a longer period of time than intended.</a:t>
            </a:r>
          </a:p>
          <a:p>
            <a:r>
              <a:rPr lang="en-US" sz="2800" dirty="0" smtClean="0"/>
              <a:t>2. Persistent </a:t>
            </a:r>
            <a:r>
              <a:rPr lang="en-US" sz="2800" dirty="0"/>
              <a:t>Efforts or desire to cut down or control. </a:t>
            </a:r>
          </a:p>
          <a:p>
            <a:endParaRPr lang="en-US" sz="2800" dirty="0"/>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0854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08548" name="Rectangle 4"/>
          <p:cNvSpPr>
            <a:spLocks noGrp="1" noChangeArrowheads="1"/>
          </p:cNvSpPr>
          <p:nvPr>
            <p:ph type="title"/>
          </p:nvPr>
        </p:nvSpPr>
        <p:spPr>
          <a:noFill/>
          <a:ln/>
        </p:spPr>
        <p:txBody>
          <a:bodyPr/>
          <a:lstStyle/>
          <a:p>
            <a:r>
              <a:rPr lang="en-US" dirty="0"/>
              <a:t>Substance use disorder, 2 or more within 12 months. </a:t>
            </a:r>
          </a:p>
        </p:txBody>
      </p:sp>
      <p:sp>
        <p:nvSpPr>
          <p:cNvPr id="108549" name="Rectangle 5"/>
          <p:cNvSpPr>
            <a:spLocks noGrp="1" noChangeArrowheads="1"/>
          </p:cNvSpPr>
          <p:nvPr>
            <p:ph type="body" idx="1"/>
          </p:nvPr>
        </p:nvSpPr>
        <p:spPr>
          <a:xfrm>
            <a:off x="228600" y="1981200"/>
            <a:ext cx="8686800" cy="4114800"/>
          </a:xfrm>
          <a:noFill/>
          <a:ln/>
        </p:spPr>
        <p:txBody>
          <a:bodyPr/>
          <a:lstStyle/>
          <a:p>
            <a:r>
              <a:rPr lang="en-US" sz="2800" dirty="0" smtClean="0"/>
              <a:t>3. A </a:t>
            </a:r>
            <a:r>
              <a:rPr lang="en-US" sz="2800" dirty="0"/>
              <a:t>great deal of time is spent in activities necessary to obtain, use or recover from the substance. </a:t>
            </a:r>
            <a:endParaRPr lang="en-US" sz="2800" dirty="0" smtClean="0"/>
          </a:p>
          <a:p>
            <a:r>
              <a:rPr lang="en-US" sz="2800" dirty="0" smtClean="0"/>
              <a:t>4. Craving or strong desire to use</a:t>
            </a:r>
            <a:endParaRPr lang="en-US" sz="2800" dirty="0"/>
          </a:p>
          <a:p>
            <a:r>
              <a:rPr lang="en-US" sz="2800" dirty="0" smtClean="0"/>
              <a:t>5. Important </a:t>
            </a:r>
            <a:r>
              <a:rPr lang="en-US" sz="2800" dirty="0"/>
              <a:t>social, occupational or recreational activities given up or reduced due to substance use</a:t>
            </a:r>
            <a:r>
              <a:rPr lang="en-US" sz="2800" dirty="0" smtClean="0"/>
              <a:t>.</a:t>
            </a:r>
          </a:p>
          <a:p>
            <a:r>
              <a:rPr lang="en-US" sz="2800" dirty="0" smtClean="0"/>
              <a:t>6. Continued use despite social problems</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Substance use disorder, 2 or more within 12 months. </a:t>
            </a:r>
            <a:endParaRPr lang="en-US" dirty="0"/>
          </a:p>
        </p:txBody>
      </p:sp>
      <p:sp>
        <p:nvSpPr>
          <p:cNvPr id="3" name="Content Placeholder 2"/>
          <p:cNvSpPr>
            <a:spLocks noGrp="1"/>
          </p:cNvSpPr>
          <p:nvPr>
            <p:ph idx="1"/>
          </p:nvPr>
        </p:nvSpPr>
        <p:spPr/>
        <p:txBody>
          <a:bodyPr/>
          <a:lstStyle/>
          <a:p>
            <a:r>
              <a:rPr lang="en-US" dirty="0"/>
              <a:t>7. Important social, occupational or recreational activities given up due to use</a:t>
            </a:r>
          </a:p>
          <a:p>
            <a:r>
              <a:rPr lang="en-US" dirty="0"/>
              <a:t>8. Recurrent use in physically hazardous situations </a:t>
            </a:r>
          </a:p>
          <a:p>
            <a:r>
              <a:rPr lang="en-US" dirty="0"/>
              <a:t> 9. Continued drinking despite physical or psychological problems caused or worsened  by the effects of alcohol. </a:t>
            </a:r>
          </a:p>
          <a:p>
            <a:endParaRPr lang="en-US" dirty="0"/>
          </a:p>
        </p:txBody>
      </p:sp>
    </p:spTree>
    <p:extLst>
      <p:ext uri="{BB962C8B-B14F-4D97-AF65-F5344CB8AC3E}">
        <p14:creationId xmlns:p14="http://schemas.microsoft.com/office/powerpoint/2010/main" val="26284589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t>Classes of substances</a:t>
            </a:r>
          </a:p>
        </p:txBody>
      </p:sp>
      <p:sp>
        <p:nvSpPr>
          <p:cNvPr id="117763" name="Rectangle 3"/>
          <p:cNvSpPr>
            <a:spLocks noGrp="1" noChangeArrowheads="1"/>
          </p:cNvSpPr>
          <p:nvPr>
            <p:ph type="body" sz="half" idx="1"/>
          </p:nvPr>
        </p:nvSpPr>
        <p:spPr/>
        <p:txBody>
          <a:bodyPr/>
          <a:lstStyle/>
          <a:p>
            <a:r>
              <a:rPr lang="en-US"/>
              <a:t>Alcohol</a:t>
            </a:r>
          </a:p>
          <a:p>
            <a:r>
              <a:rPr lang="en-US"/>
              <a:t>Amphetamines</a:t>
            </a:r>
          </a:p>
          <a:p>
            <a:r>
              <a:rPr lang="en-US"/>
              <a:t>Caffeine</a:t>
            </a:r>
          </a:p>
          <a:p>
            <a:r>
              <a:rPr lang="en-US"/>
              <a:t>Cannabis</a:t>
            </a:r>
          </a:p>
          <a:p>
            <a:r>
              <a:rPr lang="en-US"/>
              <a:t>Cocaine</a:t>
            </a:r>
          </a:p>
          <a:p>
            <a:r>
              <a:rPr lang="en-US"/>
              <a:t>Hallucinogens</a:t>
            </a:r>
          </a:p>
        </p:txBody>
      </p:sp>
      <p:sp>
        <p:nvSpPr>
          <p:cNvPr id="117764" name="Rectangle 4"/>
          <p:cNvSpPr>
            <a:spLocks noGrp="1" noChangeArrowheads="1"/>
          </p:cNvSpPr>
          <p:nvPr>
            <p:ph type="body" sz="half" idx="2"/>
          </p:nvPr>
        </p:nvSpPr>
        <p:spPr/>
        <p:txBody>
          <a:bodyPr/>
          <a:lstStyle/>
          <a:p>
            <a:r>
              <a:rPr lang="en-US"/>
              <a:t>Inhalants </a:t>
            </a:r>
          </a:p>
          <a:p>
            <a:r>
              <a:rPr lang="en-US"/>
              <a:t>Nicotine</a:t>
            </a:r>
          </a:p>
          <a:p>
            <a:r>
              <a:rPr lang="en-US"/>
              <a:t>Opoids</a:t>
            </a:r>
          </a:p>
          <a:p>
            <a:r>
              <a:rPr lang="en-US"/>
              <a:t>Phencyclidine (PCP)</a:t>
            </a:r>
          </a:p>
          <a:p>
            <a:r>
              <a:rPr lang="en-US"/>
              <a:t>Sedative, hypnotics and anxiolytics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t>Substance Abuse</a:t>
            </a:r>
          </a:p>
        </p:txBody>
      </p:sp>
      <p:sp>
        <p:nvSpPr>
          <p:cNvPr id="119811" name="Rectangle 3"/>
          <p:cNvSpPr>
            <a:spLocks noGrp="1" noChangeArrowheads="1"/>
          </p:cNvSpPr>
          <p:nvPr>
            <p:ph type="body" sz="half" idx="1"/>
          </p:nvPr>
        </p:nvSpPr>
        <p:spPr/>
        <p:txBody>
          <a:bodyPr/>
          <a:lstStyle/>
          <a:p>
            <a:r>
              <a:rPr lang="en-US"/>
              <a:t>Does not meet criteria for dependence but one or more of:</a:t>
            </a:r>
          </a:p>
          <a:p>
            <a:pPr lvl="1"/>
            <a:r>
              <a:rPr lang="en-US" b="0"/>
              <a:t>Failure to fulfill role obligations</a:t>
            </a:r>
          </a:p>
          <a:p>
            <a:pPr lvl="1"/>
            <a:r>
              <a:rPr lang="en-US" b="0"/>
              <a:t>Recurrent use in physically hazardous situations</a:t>
            </a:r>
          </a:p>
        </p:txBody>
      </p:sp>
      <p:sp>
        <p:nvSpPr>
          <p:cNvPr id="119812" name="Rectangle 4"/>
          <p:cNvSpPr>
            <a:spLocks noGrp="1" noChangeArrowheads="1"/>
          </p:cNvSpPr>
          <p:nvPr>
            <p:ph type="body" sz="half" idx="2"/>
          </p:nvPr>
        </p:nvSpPr>
        <p:spPr/>
        <p:txBody>
          <a:bodyPr/>
          <a:lstStyle/>
          <a:p>
            <a:pPr lvl="1"/>
            <a:r>
              <a:rPr lang="en-US" b="0"/>
              <a:t>Recurrent substance related legal problems</a:t>
            </a:r>
          </a:p>
          <a:p>
            <a:pPr lvl="1"/>
            <a:r>
              <a:rPr lang="en-US" b="0"/>
              <a:t>Continued use despite interpersonal problems</a:t>
            </a:r>
            <a:r>
              <a:rPr lang="en-US"/>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t>Intoxication vs. Dependence</a:t>
            </a:r>
          </a:p>
        </p:txBody>
      </p:sp>
      <p:sp>
        <p:nvSpPr>
          <p:cNvPr id="114691" name="Rectangle 3"/>
          <p:cNvSpPr>
            <a:spLocks noGrp="1" noChangeArrowheads="1"/>
          </p:cNvSpPr>
          <p:nvPr>
            <p:ph type="body" idx="1"/>
          </p:nvPr>
        </p:nvSpPr>
        <p:spPr/>
        <p:txBody>
          <a:bodyPr/>
          <a:lstStyle/>
          <a:p>
            <a:r>
              <a:rPr lang="en-US"/>
              <a:t>Intoxication</a:t>
            </a:r>
          </a:p>
          <a:p>
            <a:pPr lvl="1"/>
            <a:r>
              <a:rPr lang="en-US"/>
              <a:t>Reversible substance-specific syndrome due to recent ingestion of a substance.</a:t>
            </a:r>
          </a:p>
          <a:p>
            <a:pPr lvl="2"/>
            <a:r>
              <a:rPr lang="en-US" b="0"/>
              <a:t>Belligerence, mood lability, cognitive impairment, impaired judgment, impaired social functioning.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1059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10596" name="Rectangle 4"/>
          <p:cNvSpPr>
            <a:spLocks noGrp="1" noChangeArrowheads="1"/>
          </p:cNvSpPr>
          <p:nvPr>
            <p:ph type="title"/>
          </p:nvPr>
        </p:nvSpPr>
        <p:spPr>
          <a:noFill/>
          <a:ln/>
        </p:spPr>
        <p:txBody>
          <a:bodyPr/>
          <a:lstStyle/>
          <a:p>
            <a:r>
              <a:rPr lang="en-US"/>
              <a:t>What Are the Signs of a Problem? </a:t>
            </a:r>
          </a:p>
        </p:txBody>
      </p:sp>
      <p:sp>
        <p:nvSpPr>
          <p:cNvPr id="110597" name="Rectangle 5"/>
          <p:cNvSpPr>
            <a:spLocks noGrp="1" noChangeArrowheads="1"/>
          </p:cNvSpPr>
          <p:nvPr>
            <p:ph type="body" idx="1"/>
          </p:nvPr>
        </p:nvSpPr>
        <p:spPr>
          <a:noFill/>
          <a:ln/>
        </p:spPr>
        <p:txBody>
          <a:bodyPr/>
          <a:lstStyle/>
          <a:p>
            <a:pPr>
              <a:lnSpc>
                <a:spcPct val="90000"/>
              </a:lnSpc>
            </a:pPr>
            <a:r>
              <a:rPr lang="en-US" sz="2800"/>
              <a:t>Have you ever felt you should </a:t>
            </a:r>
            <a:r>
              <a:rPr lang="en-US" sz="2800" b="0" u="sng"/>
              <a:t>C</a:t>
            </a:r>
            <a:r>
              <a:rPr lang="en-US" sz="2800"/>
              <a:t>ut down on your drinking? </a:t>
            </a:r>
          </a:p>
          <a:p>
            <a:pPr>
              <a:lnSpc>
                <a:spcPct val="90000"/>
              </a:lnSpc>
            </a:pPr>
            <a:r>
              <a:rPr lang="en-US" sz="2800"/>
              <a:t> Have people </a:t>
            </a:r>
            <a:r>
              <a:rPr lang="en-US" sz="2800" b="0" u="sng"/>
              <a:t>A</a:t>
            </a:r>
            <a:r>
              <a:rPr lang="en-US" sz="2800"/>
              <a:t>nnoyed you by criticizing your drinking? </a:t>
            </a:r>
          </a:p>
          <a:p>
            <a:pPr>
              <a:lnSpc>
                <a:spcPct val="90000"/>
              </a:lnSpc>
            </a:pPr>
            <a:r>
              <a:rPr lang="en-US" sz="2800"/>
              <a:t> Have you ever felt bad or </a:t>
            </a:r>
            <a:r>
              <a:rPr lang="en-US" sz="2800" b="0" u="sng"/>
              <a:t>G</a:t>
            </a:r>
            <a:r>
              <a:rPr lang="en-US" sz="2800"/>
              <a:t>uilty about your drinking? </a:t>
            </a:r>
          </a:p>
          <a:p>
            <a:pPr>
              <a:lnSpc>
                <a:spcPct val="90000"/>
              </a:lnSpc>
            </a:pPr>
            <a:r>
              <a:rPr lang="en-US" sz="2800"/>
              <a:t> Have you ever had a drink first thing in the morning to steady your nerves or to get rid of a hangover (</a:t>
            </a:r>
            <a:r>
              <a:rPr lang="en-US" sz="2800" b="0" u="sng"/>
              <a:t>E</a:t>
            </a:r>
            <a:r>
              <a:rPr lang="en-US" sz="2800"/>
              <a:t>ye opener)? </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524000"/>
            <a:ext cx="5955632" cy="5029200"/>
          </a:xfrm>
        </p:spPr>
      </p:pic>
    </p:spTree>
    <p:extLst>
      <p:ext uri="{BB962C8B-B14F-4D97-AF65-F5344CB8AC3E}">
        <p14:creationId xmlns:p14="http://schemas.microsoft.com/office/powerpoint/2010/main" val="30547116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5734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57348" name="Rectangle 4"/>
          <p:cNvSpPr>
            <a:spLocks noGrp="1" noChangeArrowheads="1"/>
          </p:cNvSpPr>
          <p:nvPr>
            <p:ph type="title"/>
          </p:nvPr>
        </p:nvSpPr>
        <p:spPr>
          <a:noFill/>
          <a:ln/>
        </p:spPr>
        <p:txBody>
          <a:bodyPr/>
          <a:lstStyle/>
          <a:p>
            <a:r>
              <a:rPr lang="en-US">
                <a:effectLst>
                  <a:outerShdw blurRad="38100" dist="38100" dir="2700000" algn="tl">
                    <a:srgbClr val="FFFFFF"/>
                  </a:outerShdw>
                </a:effectLst>
              </a:rPr>
              <a:t>Can Alcoholism Be Cured? (</a:t>
            </a:r>
            <a:r>
              <a:rPr lang="en-US"/>
              <a:t>NIAAA)</a:t>
            </a:r>
          </a:p>
        </p:txBody>
      </p:sp>
      <p:sp>
        <p:nvSpPr>
          <p:cNvPr id="57349" name="Rectangle 5"/>
          <p:cNvSpPr>
            <a:spLocks noGrp="1" noChangeArrowheads="1"/>
          </p:cNvSpPr>
          <p:nvPr>
            <p:ph type="body" idx="1"/>
          </p:nvPr>
        </p:nvSpPr>
        <p:spPr>
          <a:noFill/>
          <a:ln/>
        </p:spPr>
        <p:txBody>
          <a:bodyPr/>
          <a:lstStyle/>
          <a:p>
            <a:pPr>
              <a:lnSpc>
                <a:spcPct val="90000"/>
              </a:lnSpc>
            </a:pPr>
            <a:r>
              <a:rPr lang="en-US"/>
              <a:t>While alcoholism is a treatable disease, a cure is not yet available. That means that even if an alcoholic has been sober for a long while and has regained health, he or she remains susceptible to relapse and must continue to avoid all alcoholic beverages. "Cutting down" on drinking doesn't work; cutting out alcohol is necessary for a successful recovery. </a:t>
            </a: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6349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63492" name="Rectangle 4"/>
          <p:cNvSpPr>
            <a:spLocks noGrp="1" noChangeArrowheads="1"/>
          </p:cNvSpPr>
          <p:nvPr>
            <p:ph type="title"/>
          </p:nvPr>
        </p:nvSpPr>
        <p:spPr>
          <a:ln/>
        </p:spPr>
        <p:txBody>
          <a:bodyPr/>
          <a:lstStyle/>
          <a:p>
            <a:endParaRPr lang="en-US"/>
          </a:p>
        </p:txBody>
      </p:sp>
      <p:sp>
        <p:nvSpPr>
          <p:cNvPr id="63493" name="Rectangle 5"/>
          <p:cNvSpPr>
            <a:spLocks noGrp="1" noChangeArrowheads="1"/>
          </p:cNvSpPr>
          <p:nvPr>
            <p:ph type="body" idx="1"/>
          </p:nvPr>
        </p:nvSpPr>
        <p:spPr>
          <a:noFill/>
          <a:ln/>
        </p:spPr>
        <p:txBody>
          <a:bodyPr/>
          <a:lstStyle/>
          <a:p>
            <a:r>
              <a:rPr lang="en-US"/>
              <a:t>Virtually all alcoholism treatment programs also include meetings of Alcoholics Anonymous (AA),which describes itself as a "worldwide fellowship of men and women who help each other to stay sober."</a:t>
            </a: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6553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65540" name="Rectangle 4"/>
          <p:cNvSpPr>
            <a:spLocks noGrp="1" noChangeArrowheads="1"/>
          </p:cNvSpPr>
          <p:nvPr>
            <p:ph type="title"/>
          </p:nvPr>
        </p:nvSpPr>
        <p:spPr>
          <a:ln/>
        </p:spPr>
        <p:txBody>
          <a:bodyPr/>
          <a:lstStyle/>
          <a:p>
            <a:endParaRPr lang="en-US"/>
          </a:p>
        </p:txBody>
      </p:sp>
      <p:sp>
        <p:nvSpPr>
          <p:cNvPr id="65541" name="Rectangle 5"/>
          <p:cNvSpPr>
            <a:spLocks noGrp="1" noChangeArrowheads="1"/>
          </p:cNvSpPr>
          <p:nvPr>
            <p:ph type="body" idx="1"/>
          </p:nvPr>
        </p:nvSpPr>
        <p:spPr>
          <a:noFill/>
          <a:ln/>
        </p:spPr>
        <p:txBody>
          <a:bodyPr/>
          <a:lstStyle/>
          <a:p>
            <a:r>
              <a:rPr lang="en-US"/>
              <a:t>While AA is generally recognized as an effective mutual help program for recovering alcoholics, not everyone responds to AA's style and message, and other recovery approaches are available.</a:t>
            </a: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a:t>Controlled Drinking </a:t>
            </a:r>
          </a:p>
        </p:txBody>
      </p:sp>
      <p:sp>
        <p:nvSpPr>
          <p:cNvPr id="222211" name="Rectangle 3"/>
          <p:cNvSpPr>
            <a:spLocks noGrp="1" noChangeArrowheads="1"/>
          </p:cNvSpPr>
          <p:nvPr>
            <p:ph type="body" idx="1"/>
          </p:nvPr>
        </p:nvSpPr>
        <p:spPr/>
        <p:txBody>
          <a:bodyPr/>
          <a:lstStyle/>
          <a:p>
            <a:r>
              <a:rPr lang="en-US"/>
              <a:t>Popular concept has little empirical support. </a:t>
            </a:r>
          </a:p>
          <a:p>
            <a:r>
              <a:rPr lang="en-US"/>
              <a:t>Its supporters acknowledge it only works for some.</a:t>
            </a:r>
          </a:p>
          <a:p>
            <a:r>
              <a:rPr lang="en-US"/>
              <a:t>Most have tried it informally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4505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45060" name="Rectangle 4"/>
          <p:cNvSpPr>
            <a:spLocks noGrp="1" noChangeArrowheads="1"/>
          </p:cNvSpPr>
          <p:nvPr>
            <p:ph type="title"/>
          </p:nvPr>
        </p:nvSpPr>
        <p:spPr>
          <a:noFill/>
          <a:ln/>
        </p:spPr>
        <p:txBody>
          <a:bodyPr/>
          <a:lstStyle/>
          <a:p>
            <a:r>
              <a:rPr lang="en-US"/>
              <a:t>Youth drinking</a:t>
            </a:r>
          </a:p>
        </p:txBody>
      </p:sp>
      <p:sp>
        <p:nvSpPr>
          <p:cNvPr id="45061" name="Rectangle 5"/>
          <p:cNvSpPr>
            <a:spLocks noGrp="1" noChangeArrowheads="1"/>
          </p:cNvSpPr>
          <p:nvPr>
            <p:ph type="body" sz="half" idx="1"/>
          </p:nvPr>
        </p:nvSpPr>
        <p:spPr>
          <a:noFill/>
          <a:ln/>
        </p:spPr>
        <p:txBody>
          <a:bodyPr/>
          <a:lstStyle/>
          <a:p>
            <a:pPr>
              <a:lnSpc>
                <a:spcPct val="90000"/>
              </a:lnSpc>
            </a:pPr>
            <a:r>
              <a:rPr lang="en-US"/>
              <a:t>Reported drinking within the past month:</a:t>
            </a:r>
          </a:p>
          <a:p>
            <a:pPr>
              <a:lnSpc>
                <a:spcPct val="90000"/>
              </a:lnSpc>
            </a:pPr>
            <a:r>
              <a:rPr lang="en-US"/>
              <a:t> 26 percent of 8th graders</a:t>
            </a:r>
          </a:p>
          <a:p>
            <a:pPr>
              <a:lnSpc>
                <a:spcPct val="90000"/>
              </a:lnSpc>
            </a:pPr>
            <a:r>
              <a:rPr lang="en-US"/>
              <a:t> 40 percent of 10th graders</a:t>
            </a:r>
          </a:p>
          <a:p>
            <a:pPr>
              <a:lnSpc>
                <a:spcPct val="90000"/>
              </a:lnSpc>
            </a:pPr>
            <a:r>
              <a:rPr lang="en-US"/>
              <a:t> 51 percent of 12th graders</a:t>
            </a:r>
          </a:p>
        </p:txBody>
      </p:sp>
      <p:sp>
        <p:nvSpPr>
          <p:cNvPr id="45062" name="Rectangle 6"/>
          <p:cNvSpPr>
            <a:spLocks noGrp="1" noChangeArrowheads="1"/>
          </p:cNvSpPr>
          <p:nvPr>
            <p:ph type="body" sz="half" idx="2"/>
          </p:nvPr>
        </p:nvSpPr>
        <p:spPr>
          <a:noFill/>
          <a:ln/>
        </p:spPr>
        <p:txBody>
          <a:bodyPr/>
          <a:lstStyle/>
          <a:p>
            <a:pPr>
              <a:lnSpc>
                <a:spcPct val="90000"/>
              </a:lnSpc>
            </a:pPr>
            <a:r>
              <a:rPr lang="en-US"/>
              <a:t> Binge drinking at least once during the 2 weeks: </a:t>
            </a:r>
          </a:p>
          <a:p>
            <a:pPr>
              <a:lnSpc>
                <a:spcPct val="90000"/>
              </a:lnSpc>
            </a:pPr>
            <a:r>
              <a:rPr lang="en-US"/>
              <a:t>16 percent of 8th graders</a:t>
            </a:r>
          </a:p>
          <a:p>
            <a:pPr>
              <a:lnSpc>
                <a:spcPct val="90000"/>
              </a:lnSpc>
            </a:pPr>
            <a:r>
              <a:rPr lang="en-US"/>
              <a:t>25 percent of 10th graders</a:t>
            </a:r>
          </a:p>
          <a:p>
            <a:pPr>
              <a:lnSpc>
                <a:spcPct val="90000"/>
              </a:lnSpc>
            </a:pPr>
            <a:r>
              <a:rPr lang="en-US"/>
              <a:t>30 percent of 12th graders. </a:t>
            </a: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3686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36868" name="Rectangle 4"/>
          <p:cNvSpPr>
            <a:spLocks noGrp="1" noChangeArrowheads="1"/>
          </p:cNvSpPr>
          <p:nvPr>
            <p:ph type="title"/>
          </p:nvPr>
        </p:nvSpPr>
        <p:spPr>
          <a:noFill/>
          <a:ln/>
        </p:spPr>
        <p:txBody>
          <a:bodyPr/>
          <a:lstStyle/>
          <a:p>
            <a:r>
              <a:rPr lang="en-US"/>
              <a:t>Mental retardation</a:t>
            </a:r>
          </a:p>
        </p:txBody>
      </p:sp>
      <p:sp>
        <p:nvSpPr>
          <p:cNvPr id="36869" name="Rectangle 5"/>
          <p:cNvSpPr>
            <a:spLocks noGrp="1" noChangeArrowheads="1"/>
          </p:cNvSpPr>
          <p:nvPr>
            <p:ph type="body" idx="1"/>
          </p:nvPr>
        </p:nvSpPr>
        <p:spPr>
          <a:noFill/>
          <a:ln/>
        </p:spPr>
        <p:txBody>
          <a:bodyPr/>
          <a:lstStyle/>
          <a:p>
            <a:r>
              <a:rPr lang="en-US"/>
              <a:t>Fetal alcohol syndrome (FAS), which can occur when women drink during pregnancy,     is the leading known environmental cause of mental retardation in the Western World </a:t>
            </a: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August 2001</a:t>
            </a:r>
          </a:p>
        </p:txBody>
      </p:sp>
      <p:sp>
        <p:nvSpPr>
          <p:cNvPr id="71683" name="Rectangle 3"/>
          <p:cNvSpPr>
            <a:spLocks noGrp="1" noChangeArrowheads="1"/>
          </p:cNvSpPr>
          <p:nvPr>
            <p:ph type="body" sz="half" idx="1"/>
          </p:nvPr>
        </p:nvSpPr>
        <p:spPr/>
        <p:txBody>
          <a:bodyPr/>
          <a:lstStyle/>
          <a:p>
            <a:r>
              <a:rPr lang="en-US" sz="2400">
                <a:latin typeface="Arial" charset="0"/>
              </a:rPr>
              <a:t>Findings from a recent series of Danish studies suggest that moderate wine drinkers are healthier than those who drink other alcoholic beverages or those who abstain.</a:t>
            </a:r>
          </a:p>
          <a:p>
            <a:endParaRPr lang="en-US" sz="2400"/>
          </a:p>
        </p:txBody>
      </p:sp>
      <p:pic>
        <p:nvPicPr>
          <p:cNvPr id="71685" name="Picture 5" descr="ar_imd_off"/>
          <p:cNvPicPr>
            <a:picLocks noChangeAspect="1" noChangeArrowheads="1"/>
          </p:cNvPicPr>
          <p:nvPr/>
        </p:nvPicPr>
        <p:blipFill>
          <a:blip r:embed="rId3" cstate="print"/>
          <a:srcRect/>
          <a:stretch>
            <a:fillRect/>
          </a:stretch>
        </p:blipFill>
        <p:spPr bwMode="auto">
          <a:xfrm>
            <a:off x="4800600" y="533400"/>
            <a:ext cx="3338513" cy="815975"/>
          </a:xfrm>
          <a:prstGeom prst="rect">
            <a:avLst/>
          </a:prstGeom>
          <a:solidFill>
            <a:schemeClr val="tx1"/>
          </a:solidFill>
        </p:spPr>
      </p:pic>
      <p:pic>
        <p:nvPicPr>
          <p:cNvPr id="71688" name="Picture 8" descr="fd01225_"/>
          <p:cNvPicPr>
            <a:picLocks noGrp="1" noChangeAspect="1" noChangeArrowheads="1"/>
          </p:cNvPicPr>
          <p:nvPr>
            <p:ph type="clipArt" sz="half" idx="2"/>
          </p:nvPr>
        </p:nvPicPr>
        <p:blipFill>
          <a:blip r:embed="rId4" cstate="print"/>
          <a:srcRect/>
          <a:stretch>
            <a:fillRect/>
          </a:stretch>
        </p:blipFill>
        <p:spPr>
          <a:xfrm>
            <a:off x="4911725" y="1981200"/>
            <a:ext cx="3282950" cy="411480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5" name="Rectangle 3"/>
          <p:cNvSpPr>
            <a:spLocks noGrp="1" noChangeArrowheads="1"/>
          </p:cNvSpPr>
          <p:nvPr>
            <p:ph type="body" sz="half" idx="1"/>
          </p:nvPr>
        </p:nvSpPr>
        <p:spPr/>
        <p:txBody>
          <a:bodyPr/>
          <a:lstStyle/>
          <a:p>
            <a:r>
              <a:rPr lang="en-US" sz="2800">
                <a:latin typeface="Arial" charset="0"/>
              </a:rPr>
              <a:t>Wine drinking was significantly associated with higher IQ, higher parental educational level, and higher socioeconomic status. </a:t>
            </a:r>
          </a:p>
          <a:p>
            <a:endParaRPr lang="en-US" sz="2800"/>
          </a:p>
        </p:txBody>
      </p:sp>
      <p:pic>
        <p:nvPicPr>
          <p:cNvPr id="74757" name="Picture 5" descr="fd00935_"/>
          <p:cNvPicPr>
            <a:picLocks noGrp="1" noChangeAspect="1" noChangeArrowheads="1"/>
          </p:cNvPicPr>
          <p:nvPr>
            <p:ph type="clipArt" sz="half" idx="2"/>
          </p:nvPr>
        </p:nvPicPr>
        <p:blipFill>
          <a:blip r:embed="rId3" cstate="print"/>
          <a:srcRect/>
          <a:stretch>
            <a:fillRect/>
          </a:stretch>
        </p:blipFill>
        <p:spPr>
          <a:xfrm>
            <a:off x="4686300" y="1981200"/>
            <a:ext cx="3732213" cy="4114800"/>
          </a:xfrm>
        </p:spPr>
      </p:pic>
      <p:pic>
        <p:nvPicPr>
          <p:cNvPr id="74758" name="Picture 6" descr="ar_imd_off"/>
          <p:cNvPicPr>
            <a:picLocks noGrp="1" noChangeAspect="1" noChangeArrowheads="1"/>
          </p:cNvPicPr>
          <p:nvPr>
            <p:ph type="title"/>
          </p:nvPr>
        </p:nvPicPr>
        <p:blipFill>
          <a:blip r:embed="rId4" cstate="print"/>
          <a:srcRect/>
          <a:stretch>
            <a:fillRect/>
          </a:stretch>
        </p:blipFill>
        <p:spPr>
          <a:xfrm>
            <a:off x="4343400" y="492125"/>
            <a:ext cx="3733800" cy="912813"/>
          </a:xfrm>
          <a:solidFill>
            <a:schemeClr val="tx1"/>
          </a:solidFill>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9" name="Rectangle 3"/>
          <p:cNvSpPr>
            <a:spLocks noGrp="1" noChangeArrowheads="1"/>
          </p:cNvSpPr>
          <p:nvPr>
            <p:ph type="body" sz="half" idx="1"/>
          </p:nvPr>
        </p:nvSpPr>
        <p:spPr/>
        <p:txBody>
          <a:bodyPr/>
          <a:lstStyle/>
          <a:p>
            <a:pPr>
              <a:lnSpc>
                <a:spcPct val="90000"/>
              </a:lnSpc>
            </a:pPr>
            <a:r>
              <a:rPr lang="en-US" sz="2800">
                <a:latin typeface="Arial" charset="0"/>
              </a:rPr>
              <a:t>Consequently, the association between drinking habits and social and psychological characteristics, in large part, may explain the apparent health benefits of wine.</a:t>
            </a:r>
          </a:p>
          <a:p>
            <a:pPr>
              <a:lnSpc>
                <a:spcPct val="90000"/>
              </a:lnSpc>
            </a:pPr>
            <a:endParaRPr lang="en-US" sz="2800"/>
          </a:p>
        </p:txBody>
      </p:sp>
      <p:pic>
        <p:nvPicPr>
          <p:cNvPr id="75781" name="Picture 5" descr="bd05773_"/>
          <p:cNvPicPr>
            <a:picLocks noGrp="1" noChangeAspect="1" noChangeArrowheads="1"/>
          </p:cNvPicPr>
          <p:nvPr>
            <p:ph type="clipArt" sz="half" idx="2"/>
          </p:nvPr>
        </p:nvPicPr>
        <p:blipFill>
          <a:blip r:embed="rId3" cstate="print"/>
          <a:srcRect/>
          <a:stretch>
            <a:fillRect/>
          </a:stretch>
        </p:blipFill>
        <p:spPr>
          <a:xfrm>
            <a:off x="4875213" y="1981200"/>
            <a:ext cx="3354387" cy="4114800"/>
          </a:xfrm>
        </p:spPr>
      </p:pic>
      <p:pic>
        <p:nvPicPr>
          <p:cNvPr id="75782" name="Picture 6" descr="ar_imd_off"/>
          <p:cNvPicPr>
            <a:picLocks noGrp="1" noChangeAspect="1" noChangeArrowheads="1"/>
          </p:cNvPicPr>
          <p:nvPr>
            <p:ph type="title"/>
          </p:nvPr>
        </p:nvPicPr>
        <p:blipFill>
          <a:blip r:embed="rId4" cstate="print"/>
          <a:srcRect/>
          <a:stretch>
            <a:fillRect/>
          </a:stretch>
        </p:blipFill>
        <p:spPr>
          <a:xfrm>
            <a:off x="4267200" y="381000"/>
            <a:ext cx="3886200" cy="949325"/>
          </a:xfrm>
          <a:solidFill>
            <a:schemeClr val="tx1"/>
          </a:solidFill>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body" sz="half" idx="1"/>
          </p:nvPr>
        </p:nvSpPr>
        <p:spPr/>
        <p:txBody>
          <a:bodyPr/>
          <a:lstStyle/>
          <a:p>
            <a:r>
              <a:rPr lang="en-US" sz="2800">
                <a:latin typeface="Arial" charset="0"/>
              </a:rPr>
              <a:t>Correlation does not imply causation. </a:t>
            </a:r>
            <a:endParaRPr lang="en-US" sz="2800"/>
          </a:p>
        </p:txBody>
      </p:sp>
      <p:pic>
        <p:nvPicPr>
          <p:cNvPr id="76804" name="Picture 4" descr="ar_imd_off"/>
          <p:cNvPicPr>
            <a:picLocks noGrp="1" noChangeAspect="1" noChangeArrowheads="1"/>
          </p:cNvPicPr>
          <p:nvPr>
            <p:ph type="title"/>
          </p:nvPr>
        </p:nvPicPr>
        <p:blipFill>
          <a:blip r:embed="rId3" cstate="print"/>
          <a:srcRect/>
          <a:stretch>
            <a:fillRect/>
          </a:stretch>
        </p:blipFill>
        <p:spPr>
          <a:xfrm>
            <a:off x="4267200" y="381000"/>
            <a:ext cx="3886200" cy="949325"/>
          </a:xfrm>
          <a:solidFill>
            <a:schemeClr val="tx1"/>
          </a:solidFill>
          <a:ln/>
          <a:effectLst/>
        </p:spPr>
      </p:pic>
      <p:pic>
        <p:nvPicPr>
          <p:cNvPr id="76806" name="Picture 6" descr="bd05625_"/>
          <p:cNvPicPr>
            <a:picLocks noGrp="1" noChangeAspect="1" noChangeArrowheads="1"/>
          </p:cNvPicPr>
          <p:nvPr>
            <p:ph type="clipArt" sz="half" idx="2"/>
          </p:nvPr>
        </p:nvPicPr>
        <p:blipFill>
          <a:blip r:embed="rId4" cstate="print"/>
          <a:srcRect/>
          <a:stretch>
            <a:fillRect/>
          </a:stretch>
        </p:blipFill>
        <p:spPr>
          <a:xfrm>
            <a:off x="4648200" y="2325688"/>
            <a:ext cx="3810000" cy="342423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8300" y="1524000"/>
            <a:ext cx="5867400" cy="5029200"/>
          </a:xfrm>
        </p:spPr>
      </p:pic>
    </p:spTree>
    <p:extLst>
      <p:ext uri="{BB962C8B-B14F-4D97-AF65-F5344CB8AC3E}">
        <p14:creationId xmlns:p14="http://schemas.microsoft.com/office/powerpoint/2010/main" val="3131926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World Health Organization</a:t>
            </a:r>
          </a:p>
        </p:txBody>
      </p:sp>
      <p:sp>
        <p:nvSpPr>
          <p:cNvPr id="79875" name="Rectangle 3"/>
          <p:cNvSpPr>
            <a:spLocks noGrp="1" noChangeArrowheads="1"/>
          </p:cNvSpPr>
          <p:nvPr>
            <p:ph type="body" sz="half" idx="1"/>
          </p:nvPr>
        </p:nvSpPr>
        <p:spPr/>
        <p:txBody>
          <a:bodyPr/>
          <a:lstStyle/>
          <a:p>
            <a:r>
              <a:rPr lang="en-US" sz="2800">
                <a:cs typeface="Times New Roman" pitchFamily="18" charset="0"/>
              </a:rPr>
              <a:t>''The leading cause-of-disease burden in (emerging countries, mainly Asian nations like China and Thailand), is actually alcohol.”</a:t>
            </a:r>
            <a:r>
              <a:rPr lang="en-US" sz="2800"/>
              <a:t> </a:t>
            </a:r>
          </a:p>
        </p:txBody>
      </p:sp>
      <p:pic>
        <p:nvPicPr>
          <p:cNvPr id="79877" name="Picture 5" descr="fd01069_"/>
          <p:cNvPicPr>
            <a:picLocks noGrp="1" noChangeAspect="1" noChangeArrowheads="1"/>
          </p:cNvPicPr>
          <p:nvPr>
            <p:ph type="clipArt" sz="half" idx="2"/>
          </p:nvPr>
        </p:nvPicPr>
        <p:blipFill>
          <a:blip r:embed="rId3" cstate="print"/>
          <a:srcRect/>
          <a:stretch>
            <a:fillRect/>
          </a:stretch>
        </p:blipFill>
        <p:spPr>
          <a:xfrm>
            <a:off x="4648200" y="2868613"/>
            <a:ext cx="3810000" cy="2339975"/>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8499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84996" name="Rectangle 4"/>
          <p:cNvSpPr>
            <a:spLocks noGrp="1" noChangeArrowheads="1"/>
          </p:cNvSpPr>
          <p:nvPr>
            <p:ph type="title"/>
          </p:nvPr>
        </p:nvSpPr>
        <p:spPr>
          <a:noFill/>
          <a:ln/>
        </p:spPr>
        <p:txBody>
          <a:bodyPr/>
          <a:lstStyle/>
          <a:p>
            <a:r>
              <a:rPr lang="en-US"/>
              <a:t>AMERICAN CANCER SOCIETY</a:t>
            </a:r>
          </a:p>
        </p:txBody>
      </p:sp>
      <p:sp>
        <p:nvSpPr>
          <p:cNvPr id="84997" name="Rectangle 5"/>
          <p:cNvSpPr>
            <a:spLocks noGrp="1" noChangeArrowheads="1"/>
          </p:cNvSpPr>
          <p:nvPr>
            <p:ph type="body" idx="1"/>
          </p:nvPr>
        </p:nvSpPr>
        <p:spPr>
          <a:noFill/>
          <a:ln/>
        </p:spPr>
        <p:txBody>
          <a:bodyPr/>
          <a:lstStyle/>
          <a:p>
            <a:r>
              <a:rPr lang="en-US" sz="2800"/>
              <a:t>Alcoholic beverages cause cancers of the oral cavity, esophagus, and larynx. </a:t>
            </a:r>
          </a:p>
          <a:p>
            <a:r>
              <a:rPr lang="en-US" sz="2800"/>
              <a:t>Cancer risk increases with the amount of alcohol consumed and may start to rise with intake of as few as two drinks per day.</a:t>
            </a:r>
          </a:p>
          <a:p>
            <a:r>
              <a:rPr lang="en-US" sz="2800"/>
              <a:t> A drink is defined as 12 ounces of regular beer, 5 ounces of wine, and 1.5 ounces of 80-proof distilled spirits.</a:t>
            </a: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87043"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87044" name="Rectangle 4"/>
          <p:cNvSpPr>
            <a:spLocks noGrp="1" noChangeArrowheads="1"/>
          </p:cNvSpPr>
          <p:nvPr>
            <p:ph type="title"/>
          </p:nvPr>
        </p:nvSpPr>
        <p:spPr>
          <a:noFill/>
          <a:ln/>
        </p:spPr>
        <p:txBody>
          <a:bodyPr/>
          <a:lstStyle/>
          <a:p>
            <a:r>
              <a:rPr lang="en-US"/>
              <a:t>AMERICAN HEART ASSOCIATION</a:t>
            </a:r>
          </a:p>
        </p:txBody>
      </p:sp>
      <p:sp>
        <p:nvSpPr>
          <p:cNvPr id="87045" name="Rectangle 5"/>
          <p:cNvSpPr>
            <a:spLocks noGrp="1" noChangeArrowheads="1"/>
          </p:cNvSpPr>
          <p:nvPr>
            <p:ph type="body" idx="1"/>
          </p:nvPr>
        </p:nvSpPr>
        <p:spPr>
          <a:noFill/>
          <a:ln/>
        </p:spPr>
        <p:txBody>
          <a:bodyPr/>
          <a:lstStyle/>
          <a:p>
            <a:r>
              <a:rPr lang="en-US"/>
              <a:t>Incidence of heart disease in those who consume moderate amounts of alcohol (an average of 1 to 2 drinks per day for men and 1 drink per day for women) is lower than that in nondrinkers. </a:t>
            </a: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8806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88068" name="Rectangle 4"/>
          <p:cNvSpPr>
            <a:spLocks noGrp="1" noChangeArrowheads="1"/>
          </p:cNvSpPr>
          <p:nvPr>
            <p:ph type="title"/>
          </p:nvPr>
        </p:nvSpPr>
        <p:spPr>
          <a:noFill/>
          <a:ln/>
        </p:spPr>
        <p:txBody>
          <a:bodyPr/>
          <a:lstStyle/>
          <a:p>
            <a:r>
              <a:rPr lang="en-US"/>
              <a:t>AMERICAN HEART ASSOCIATION</a:t>
            </a:r>
          </a:p>
        </p:txBody>
      </p:sp>
      <p:sp>
        <p:nvSpPr>
          <p:cNvPr id="88069" name="Rectangle 5"/>
          <p:cNvSpPr>
            <a:spLocks noGrp="1" noChangeArrowheads="1"/>
          </p:cNvSpPr>
          <p:nvPr>
            <p:ph type="body" sz="half" idx="1"/>
          </p:nvPr>
        </p:nvSpPr>
        <p:spPr>
          <a:noFill/>
          <a:ln/>
        </p:spPr>
        <p:txBody>
          <a:bodyPr/>
          <a:lstStyle/>
          <a:p>
            <a:r>
              <a:rPr lang="en-US" sz="2400"/>
              <a:t>However, with increased consumption of alcohol, there are increased public health dangers, such as:</a:t>
            </a:r>
          </a:p>
          <a:p>
            <a:r>
              <a:rPr lang="en-US" sz="2400"/>
              <a:t>alcoholism, </a:t>
            </a:r>
          </a:p>
          <a:p>
            <a:r>
              <a:rPr lang="en-US" sz="2400"/>
              <a:t>hypertension, </a:t>
            </a:r>
          </a:p>
          <a:p>
            <a:r>
              <a:rPr lang="en-US" sz="2400"/>
              <a:t>obesity,</a:t>
            </a:r>
          </a:p>
        </p:txBody>
      </p:sp>
      <p:sp>
        <p:nvSpPr>
          <p:cNvPr id="88070" name="Rectangle 6"/>
          <p:cNvSpPr>
            <a:spLocks noGrp="1" noChangeArrowheads="1"/>
          </p:cNvSpPr>
          <p:nvPr>
            <p:ph type="body" sz="half" idx="2"/>
          </p:nvPr>
        </p:nvSpPr>
        <p:spPr>
          <a:noFill/>
          <a:ln/>
        </p:spPr>
        <p:txBody>
          <a:bodyPr/>
          <a:lstStyle/>
          <a:p>
            <a:r>
              <a:rPr lang="en-US"/>
              <a:t>stroke, </a:t>
            </a:r>
          </a:p>
          <a:p>
            <a:r>
              <a:rPr lang="en-US"/>
              <a:t>cardiomyopathy, </a:t>
            </a:r>
          </a:p>
          <a:p>
            <a:r>
              <a:rPr lang="en-US"/>
              <a:t>a number of cancers</a:t>
            </a:r>
          </a:p>
          <a:p>
            <a:r>
              <a:rPr lang="en-US"/>
              <a:t> liver disease,</a:t>
            </a:r>
          </a:p>
          <a:p>
            <a:r>
              <a:rPr lang="en-US"/>
              <a:t>accidents, </a:t>
            </a:r>
          </a:p>
          <a:p>
            <a:r>
              <a:rPr lang="en-US"/>
              <a:t>suicides</a:t>
            </a:r>
          </a:p>
          <a:p>
            <a:r>
              <a:rPr lang="en-US"/>
              <a:t>fetal alcohol syndrome</a:t>
            </a: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1026"/>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91139" name="Rectangle 1027"/>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91140" name="Rectangle 1028"/>
          <p:cNvSpPr>
            <a:spLocks noGrp="1" noChangeArrowheads="1"/>
          </p:cNvSpPr>
          <p:nvPr>
            <p:ph type="title"/>
          </p:nvPr>
        </p:nvSpPr>
        <p:spPr>
          <a:noFill/>
          <a:ln/>
        </p:spPr>
        <p:txBody>
          <a:bodyPr/>
          <a:lstStyle/>
          <a:p>
            <a:r>
              <a:rPr lang="en-US"/>
              <a:t>AMERICAN HEART ASSOCIATION</a:t>
            </a:r>
          </a:p>
        </p:txBody>
      </p:sp>
      <p:sp>
        <p:nvSpPr>
          <p:cNvPr id="91141" name="Rectangle 1029"/>
          <p:cNvSpPr>
            <a:spLocks noGrp="1" noChangeArrowheads="1"/>
          </p:cNvSpPr>
          <p:nvPr>
            <p:ph type="body" idx="1"/>
          </p:nvPr>
        </p:nvSpPr>
        <p:spPr>
          <a:noFill/>
          <a:ln/>
        </p:spPr>
        <p:txBody>
          <a:bodyPr/>
          <a:lstStyle/>
          <a:p>
            <a:r>
              <a:rPr lang="en-US"/>
              <a:t>In consideration of these risks, the AHA concludes that it is not advisable to issue guidelines to the general population that may lead some persons to increase their intake of alcohol or start drinking if they do not already do so.</a:t>
            </a:r>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Oxycontin</a:t>
            </a:r>
            <a:r>
              <a:rPr lang="en-US" dirty="0" smtClean="0"/>
              <a:t> and other prescription drugs. </a:t>
            </a:r>
            <a:endParaRPr lang="en-US" dirty="0"/>
          </a:p>
        </p:txBody>
      </p:sp>
      <p:sp>
        <p:nvSpPr>
          <p:cNvPr id="3" name="Text Placeholder 2"/>
          <p:cNvSpPr>
            <a:spLocks noGrp="1"/>
          </p:cNvSpPr>
          <p:nvPr>
            <p:ph type="body" sz="half" idx="1"/>
          </p:nvPr>
        </p:nvSpPr>
        <p:spPr/>
        <p:txBody>
          <a:bodyPr/>
          <a:lstStyle/>
          <a:p>
            <a:r>
              <a:rPr lang="en-US" dirty="0"/>
              <a:t> Experts estimate that more than 100,000 people have died in the last decade from overdoses involving the drugs.</a:t>
            </a:r>
            <a:endParaRPr lang="en-US" dirty="0"/>
          </a:p>
        </p:txBody>
      </p:sp>
      <p:sp>
        <p:nvSpPr>
          <p:cNvPr id="4" name="ClipArt Placeholder 3"/>
          <p:cNvSpPr>
            <a:spLocks noGrp="1"/>
          </p:cNvSpPr>
          <p:nvPr>
            <p:ph type="clipArt" sz="half" idx="2"/>
          </p:nvPr>
        </p:nvSpPr>
        <p:spPr/>
      </p:sp>
      <p:pic>
        <p:nvPicPr>
          <p:cNvPr id="9218"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81" t="11110" r="41876" b="15278"/>
          <a:stretch/>
        </p:blipFill>
        <p:spPr bwMode="auto">
          <a:xfrm>
            <a:off x="4419600" y="1905000"/>
            <a:ext cx="4686300" cy="4002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12356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 the counter pain relievers. </a:t>
            </a:r>
            <a:endParaRPr lang="en-US" dirty="0"/>
          </a:p>
        </p:txBody>
      </p:sp>
      <p:sp>
        <p:nvSpPr>
          <p:cNvPr id="3" name="Text Placeholder 2"/>
          <p:cNvSpPr>
            <a:spLocks noGrp="1"/>
          </p:cNvSpPr>
          <p:nvPr>
            <p:ph type="body" sz="half" idx="1"/>
          </p:nvPr>
        </p:nvSpPr>
        <p:spPr/>
        <p:txBody>
          <a:bodyPr/>
          <a:lstStyle/>
          <a:p>
            <a:endParaRPr lang="en-US" dirty="0"/>
          </a:p>
        </p:txBody>
      </p:sp>
      <p:pic>
        <p:nvPicPr>
          <p:cNvPr id="5" name="ClipArt Placeholder 4"/>
          <p:cNvPicPr>
            <a:picLocks noGrp="1" noChangeAspect="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5481637" y="2967037"/>
            <a:ext cx="2143125" cy="2143125"/>
          </a:xfrm>
        </p:spPr>
      </p:pic>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438400"/>
            <a:ext cx="3381375" cy="3381375"/>
          </a:xfrm>
          <a:prstGeom prst="rect">
            <a:avLst/>
          </a:prstGeom>
        </p:spPr>
      </p:pic>
    </p:spTree>
    <p:extLst>
      <p:ext uri="{BB962C8B-B14F-4D97-AF65-F5344CB8AC3E}">
        <p14:creationId xmlns:p14="http://schemas.microsoft.com/office/powerpoint/2010/main" val="30211226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a:t>Lobbying groups representing interests like drugstores and patient organizations like the American Cancer Society had long argued that changing the medication’s scheduling would have broad patient effects and that other steps could be taken to curtail the drugs’ abuse. </a:t>
            </a:r>
            <a:r>
              <a:rPr lang="en-US" u="sng" dirty="0">
                <a:hlinkClick r:id="rId2" tooltip="Contributions to the American Cancer Society Cancer Action Network"/>
              </a:rPr>
              <a:t>Such patient groups</a:t>
            </a:r>
            <a:r>
              <a:rPr lang="en-US" dirty="0"/>
              <a:t> receive drug company contributions, </a:t>
            </a:r>
          </a:p>
          <a:p>
            <a:endParaRPr lang="en-US" dirty="0"/>
          </a:p>
        </p:txBody>
      </p:sp>
    </p:spTree>
    <p:extLst>
      <p:ext uri="{BB962C8B-B14F-4D97-AF65-F5344CB8AC3E}">
        <p14:creationId xmlns:p14="http://schemas.microsoft.com/office/powerpoint/2010/main" val="12992230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The End</a:t>
            </a:r>
          </a:p>
        </p:txBody>
      </p:sp>
      <p:sp>
        <p:nvSpPr>
          <p:cNvPr id="69635" name="Rectangle 3"/>
          <p:cNvSpPr>
            <a:spLocks noGrp="1" noChangeArrowheads="1"/>
          </p:cNvSpPr>
          <p:nvPr>
            <p:ph type="body" idx="1"/>
          </p:nvPr>
        </p:nvSpPr>
        <p:spPr/>
        <p:txBody>
          <a:bodyPr/>
          <a:lstStyle/>
          <a:p>
            <a:endParaRPr lang="en-US"/>
          </a:p>
        </p:txBody>
      </p:sp>
      <p:pic>
        <p:nvPicPr>
          <p:cNvPr id="69638" name="Picture 6" descr="beerdiet"/>
          <p:cNvPicPr>
            <a:picLocks noChangeAspect="1" noChangeArrowheads="1"/>
          </p:cNvPicPr>
          <p:nvPr/>
        </p:nvPicPr>
        <p:blipFill>
          <a:blip r:embed="rId3" cstate="print"/>
          <a:srcRect/>
          <a:stretch>
            <a:fillRect/>
          </a:stretch>
        </p:blipFill>
        <p:spPr bwMode="auto">
          <a:xfrm>
            <a:off x="-228600" y="14288"/>
            <a:ext cx="9372600" cy="6667500"/>
          </a:xfrm>
          <a:prstGeom prst="rect">
            <a:avLst/>
          </a:prstGeom>
          <a:noFill/>
        </p:spPr>
      </p:pic>
      <p:sp>
        <p:nvSpPr>
          <p:cNvPr id="69637" name="Text Box 5"/>
          <p:cNvSpPr txBox="1">
            <a:spLocks noChangeArrowheads="1"/>
          </p:cNvSpPr>
          <p:nvPr/>
        </p:nvSpPr>
        <p:spPr bwMode="auto">
          <a:xfrm>
            <a:off x="3429000" y="5181600"/>
            <a:ext cx="7391400" cy="1189038"/>
          </a:xfrm>
          <a:prstGeom prst="rect">
            <a:avLst/>
          </a:prstGeom>
          <a:noFill/>
          <a:ln w="12700">
            <a:noFill/>
            <a:miter lim="800000"/>
            <a:headEnd/>
            <a:tailEnd/>
          </a:ln>
          <a:effectLst/>
        </p:spPr>
        <p:txBody>
          <a:bodyPr>
            <a:spAutoFit/>
          </a:bodyPr>
          <a:lstStyle/>
          <a:p>
            <a:pPr>
              <a:spcBef>
                <a:spcPct val="50000"/>
              </a:spcBef>
            </a:pPr>
            <a:r>
              <a:rPr lang="en-US" sz="7200">
                <a:solidFill>
                  <a:srgbClr val="66FFFF"/>
                </a:solidFill>
                <a:latin typeface="Casablanca Heavy SF" pitchFamily="34" charset="0"/>
              </a:rPr>
              <a:t>The End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2277" y="1524000"/>
            <a:ext cx="6399447" cy="5030263"/>
          </a:xfrm>
        </p:spPr>
      </p:pic>
    </p:spTree>
    <p:extLst>
      <p:ext uri="{BB962C8B-B14F-4D97-AF65-F5344CB8AC3E}">
        <p14:creationId xmlns:p14="http://schemas.microsoft.com/office/powerpoint/2010/main" val="1404465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endParaRPr lang="en-US"/>
          </a:p>
        </p:txBody>
      </p:sp>
      <p:sp>
        <p:nvSpPr>
          <p:cNvPr id="139267" name="Rectangle 3"/>
          <p:cNvSpPr>
            <a:spLocks noGrp="1" noChangeArrowheads="1"/>
          </p:cNvSpPr>
          <p:nvPr>
            <p:ph type="body" idx="1"/>
          </p:nvPr>
        </p:nvSpPr>
        <p:spPr/>
        <p:txBody>
          <a:bodyPr/>
          <a:lstStyle/>
          <a:p>
            <a:endParaRPr lang="en-US"/>
          </a:p>
        </p:txBody>
      </p:sp>
      <p:pic>
        <p:nvPicPr>
          <p:cNvPr id="139268" name="Picture 4" descr="driving">
            <a:hlinkClick r:id="rId3" action="ppaction://hlinkfile"/>
          </p:cNvPr>
          <p:cNvPicPr>
            <a:picLocks noChangeAspect="1" noChangeArrowheads="1"/>
          </p:cNvPicPr>
          <p:nvPr/>
        </p:nvPicPr>
        <p:blipFill>
          <a:blip r:embed="rId4" cstate="print"/>
          <a:srcRect/>
          <a:stretch>
            <a:fillRect/>
          </a:stretch>
        </p:blipFill>
        <p:spPr bwMode="auto">
          <a:xfrm>
            <a:off x="762000" y="2057400"/>
            <a:ext cx="7696200" cy="41687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614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6148" name="Rectangle 4"/>
          <p:cNvSpPr>
            <a:spLocks noGrp="1" noChangeArrowheads="1"/>
          </p:cNvSpPr>
          <p:nvPr>
            <p:ph type="title"/>
          </p:nvPr>
        </p:nvSpPr>
        <p:spPr>
          <a:noFill/>
          <a:ln/>
        </p:spPr>
        <p:txBody>
          <a:bodyPr/>
          <a:lstStyle/>
          <a:p>
            <a:r>
              <a:rPr lang="en-US"/>
              <a:t>Prevalence of drinking</a:t>
            </a:r>
          </a:p>
        </p:txBody>
      </p:sp>
      <p:sp>
        <p:nvSpPr>
          <p:cNvPr id="6149" name="Rectangle 5"/>
          <p:cNvSpPr>
            <a:spLocks noGrp="1" noChangeArrowheads="1"/>
          </p:cNvSpPr>
          <p:nvPr>
            <p:ph type="body" idx="1"/>
          </p:nvPr>
        </p:nvSpPr>
        <p:spPr>
          <a:noFill/>
          <a:ln/>
        </p:spPr>
        <p:txBody>
          <a:bodyPr/>
          <a:lstStyle/>
          <a:p>
            <a:r>
              <a:rPr lang="en-US"/>
              <a:t>51% drink at least moderately. </a:t>
            </a:r>
          </a:p>
          <a:p>
            <a:pPr lvl="1"/>
            <a:r>
              <a:rPr lang="en-US"/>
              <a:t>49% nondrinkers</a:t>
            </a:r>
          </a:p>
          <a:p>
            <a:pPr lvl="1"/>
            <a:r>
              <a:rPr lang="en-US"/>
              <a:t>21.4% light drinkers</a:t>
            </a:r>
          </a:p>
          <a:p>
            <a:pPr lvl="1"/>
            <a:r>
              <a:rPr lang="en-US"/>
              <a:t>22.9% binge</a:t>
            </a:r>
          </a:p>
          <a:p>
            <a:pPr lvl="1"/>
            <a:r>
              <a:rPr lang="en-US"/>
              <a:t>6.7% heavy</a:t>
            </a:r>
          </a:p>
          <a:p>
            <a:r>
              <a:rPr lang="en-US"/>
              <a:t>10% of drinkers consume 50% of alcohol.</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Sparkle">
  <a:themeElements>
    <a:clrScheme name="">
      <a:dk1>
        <a:srgbClr val="000000"/>
      </a:dk1>
      <a:lt1>
        <a:srgbClr val="DDDDDD"/>
      </a:lt1>
      <a:dk2>
        <a:srgbClr val="0000FF"/>
      </a:dk2>
      <a:lt2>
        <a:srgbClr val="00CCCC"/>
      </a:lt2>
      <a:accent1>
        <a:srgbClr val="B2B2B2"/>
      </a:accent1>
      <a:accent2>
        <a:srgbClr val="FF9933"/>
      </a:accent2>
      <a:accent3>
        <a:srgbClr val="AAAAFF"/>
      </a:accent3>
      <a:accent4>
        <a:srgbClr val="BDBDBD"/>
      </a:accent4>
      <a:accent5>
        <a:srgbClr val="D5D5D5"/>
      </a:accent5>
      <a:accent6>
        <a:srgbClr val="E78A2D"/>
      </a:accent6>
      <a:hlink>
        <a:srgbClr val="CC00CC"/>
      </a:hlink>
      <a:folHlink>
        <a:srgbClr val="9999FF"/>
      </a:folHlink>
    </a:clrScheme>
    <a:fontScheme name="Spark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park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ark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ark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ark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ark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ark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ark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DDDDDD"/>
    </a:lt1>
    <a:dk2>
      <a:srgbClr val="0000FF"/>
    </a:dk2>
    <a:lt2>
      <a:srgbClr val="00CCCC"/>
    </a:lt2>
    <a:accent1>
      <a:srgbClr val="B2B2B2"/>
    </a:accent1>
    <a:accent2>
      <a:srgbClr val="FF9933"/>
    </a:accent2>
    <a:accent3>
      <a:srgbClr val="AAAAFF"/>
    </a:accent3>
    <a:accent4>
      <a:srgbClr val="BDBDBD"/>
    </a:accent4>
    <a:accent5>
      <a:srgbClr val="D5D5D5"/>
    </a:accent5>
    <a:accent6>
      <a:srgbClr val="E78A2D"/>
    </a:accent6>
    <a:hlink>
      <a:srgbClr val="CC00CC"/>
    </a:hlink>
    <a:folHlink>
      <a:srgbClr val="9999FF"/>
    </a:folHlink>
  </a:clrScheme>
</a:themeOverride>
</file>

<file path=docProps/app.xml><?xml version="1.0" encoding="utf-8"?>
<Properties xmlns="http://schemas.openxmlformats.org/officeDocument/2006/extended-properties" xmlns:vt="http://schemas.openxmlformats.org/officeDocument/2006/docPropsVTypes">
  <Template>C:\MSOFFICE\Templates\Presentation Designs\Sparkle.pot</Template>
  <TotalTime>1018</TotalTime>
  <Pages>7821048</Pages>
  <Words>1898</Words>
  <Application>Microsoft Office PowerPoint</Application>
  <PresentationFormat>On-screen Show (4:3)</PresentationFormat>
  <Paragraphs>179</Paragraphs>
  <Slides>68</Slides>
  <Notes>57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Sparkle</vt:lpstr>
      <vt:lpstr>Chart</vt:lpstr>
      <vt:lpstr>Alcohol and other drugs </vt:lpstr>
      <vt:lpstr>PowerPoint Presentation</vt:lpstr>
      <vt:lpstr>PowerPoint Presentation</vt:lpstr>
      <vt:lpstr>Behavior Change with applied psychology.</vt:lpstr>
      <vt:lpstr>PowerPoint Presentation</vt:lpstr>
      <vt:lpstr>PowerPoint Presentation</vt:lpstr>
      <vt:lpstr>PowerPoint Presentation</vt:lpstr>
      <vt:lpstr>PowerPoint Presentation</vt:lpstr>
      <vt:lpstr>Prevalence of drinking</vt:lpstr>
      <vt:lpstr>Abstinence</vt:lpstr>
      <vt:lpstr>2002 NSDUH</vt:lpstr>
      <vt:lpstr>PowerPoint Presentation</vt:lpstr>
      <vt:lpstr>PowerPoint Presentation</vt:lpstr>
      <vt:lpstr>PowerPoint Presentation</vt:lpstr>
      <vt:lpstr>Journal of the American Medical Association</vt:lpstr>
      <vt:lpstr>Suicide</vt:lpstr>
      <vt:lpstr>Murder</vt:lpstr>
      <vt:lpstr>Accidents</vt:lpstr>
      <vt:lpstr>MADD</vt:lpstr>
      <vt:lpstr>MADD</vt:lpstr>
      <vt:lpstr>Alcohol as a Risk Factor for Injuries </vt:lpstr>
      <vt:lpstr>Aviation</vt:lpstr>
      <vt:lpstr>Drowning</vt:lpstr>
      <vt:lpstr>Boating</vt:lpstr>
      <vt:lpstr>Commerce</vt:lpstr>
      <vt:lpstr>Fire</vt:lpstr>
      <vt:lpstr>Domestic Abuse</vt:lpstr>
      <vt:lpstr>Child Abuse</vt:lpstr>
      <vt:lpstr>Head Injuries</vt:lpstr>
      <vt:lpstr>Adolescent arrest</vt:lpstr>
      <vt:lpstr>Crime</vt:lpstr>
      <vt:lpstr>College Dropout</vt:lpstr>
      <vt:lpstr>Date rape</vt:lpstr>
      <vt:lpstr>National Institute on Alcohol Abuse and Alcoholism (NIAAA)</vt:lpstr>
      <vt:lpstr>Average consumption?</vt:lpstr>
      <vt:lpstr>National Institute on Alcohol Abuse and Alcoholism </vt:lpstr>
      <vt:lpstr>National Institute on Alcohol Abuse and Alcoholism </vt:lpstr>
      <vt:lpstr>NIAAA, Alcohol Health &amp; Research World </vt:lpstr>
      <vt:lpstr>NIAAA, Alcohol Health &amp; Research World</vt:lpstr>
      <vt:lpstr>National Center For Health  Statistics</vt:lpstr>
      <vt:lpstr>National Institute on Alcohol Abuse and Alcoholism </vt:lpstr>
      <vt:lpstr>DSM-V What Is Alcoholism?</vt:lpstr>
      <vt:lpstr>Substance use disorder, 2 or more within 12 months. </vt:lpstr>
      <vt:lpstr>Substance use disorder, 2 or more within 12 months. </vt:lpstr>
      <vt:lpstr>Substance use disorder, 2 or more within 12 months. </vt:lpstr>
      <vt:lpstr>Classes of substances</vt:lpstr>
      <vt:lpstr>Substance Abuse</vt:lpstr>
      <vt:lpstr>Intoxication vs. Dependence</vt:lpstr>
      <vt:lpstr>What Are the Signs of a Problem? </vt:lpstr>
      <vt:lpstr>Can Alcoholism Be Cured? (NIAAA)</vt:lpstr>
      <vt:lpstr>PowerPoint Presentation</vt:lpstr>
      <vt:lpstr>PowerPoint Presentation</vt:lpstr>
      <vt:lpstr>Controlled Drinking </vt:lpstr>
      <vt:lpstr>Youth drinking</vt:lpstr>
      <vt:lpstr>Mental retardation</vt:lpstr>
      <vt:lpstr>August 2001</vt:lpstr>
      <vt:lpstr>PowerPoint Presentation</vt:lpstr>
      <vt:lpstr>PowerPoint Presentation</vt:lpstr>
      <vt:lpstr>PowerPoint Presentation</vt:lpstr>
      <vt:lpstr>World Health Organization</vt:lpstr>
      <vt:lpstr>AMERICAN CANCER SOCIETY</vt:lpstr>
      <vt:lpstr>AMERICAN HEART ASSOCIATION</vt:lpstr>
      <vt:lpstr>AMERICAN HEART ASSOCIATION</vt:lpstr>
      <vt:lpstr>AMERICAN HEART ASSOCIATION</vt:lpstr>
      <vt:lpstr>Oxycontin and other prescription drugs. </vt:lpstr>
      <vt:lpstr>Over the counter pain relievers. </vt:lpstr>
      <vt:lpstr>PowerPoint Presentation</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and other drugs </dc:title>
  <dc:subject/>
  <dc:creator>Will Wattles</dc:creator>
  <cp:keywords/>
  <dc:description/>
  <cp:lastModifiedBy>WWattles</cp:lastModifiedBy>
  <cp:revision>54</cp:revision>
  <dcterms:created xsi:type="dcterms:W3CDTF">1997-11-10T15:06:48Z</dcterms:created>
  <dcterms:modified xsi:type="dcterms:W3CDTF">2015-11-24T16:30:15Z</dcterms:modified>
</cp:coreProperties>
</file>