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sldIdLst>
    <p:sldId id="281" r:id="rId2"/>
    <p:sldId id="425" r:id="rId3"/>
    <p:sldId id="450" r:id="rId4"/>
    <p:sldId id="456" r:id="rId5"/>
    <p:sldId id="452" r:id="rId6"/>
    <p:sldId id="453" r:id="rId7"/>
    <p:sldId id="454" r:id="rId8"/>
    <p:sldId id="480" r:id="rId9"/>
    <p:sldId id="482" r:id="rId10"/>
    <p:sldId id="483" r:id="rId11"/>
    <p:sldId id="484" r:id="rId12"/>
    <p:sldId id="485" r:id="rId13"/>
    <p:sldId id="457" r:id="rId14"/>
    <p:sldId id="473" r:id="rId15"/>
    <p:sldId id="477" r:id="rId16"/>
    <p:sldId id="474" r:id="rId17"/>
    <p:sldId id="479" r:id="rId18"/>
    <p:sldId id="475" r:id="rId19"/>
    <p:sldId id="472" r:id="rId20"/>
    <p:sldId id="282" r:id="rId21"/>
    <p:sldId id="405" r:id="rId22"/>
    <p:sldId id="283" r:id="rId23"/>
    <p:sldId id="284" r:id="rId24"/>
    <p:sldId id="285" r:id="rId25"/>
    <p:sldId id="286" r:id="rId26"/>
    <p:sldId id="287" r:id="rId27"/>
    <p:sldId id="292" r:id="rId28"/>
    <p:sldId id="293" r:id="rId29"/>
    <p:sldId id="294" r:id="rId30"/>
    <p:sldId id="295" r:id="rId31"/>
    <p:sldId id="296" r:id="rId32"/>
    <p:sldId id="297" r:id="rId33"/>
    <p:sldId id="298" r:id="rId34"/>
    <p:sldId id="299" r:id="rId35"/>
    <p:sldId id="300" r:id="rId36"/>
    <p:sldId id="301" r:id="rId37"/>
    <p:sldId id="302" r:id="rId38"/>
    <p:sldId id="458" r:id="rId39"/>
    <p:sldId id="303" r:id="rId40"/>
    <p:sldId id="304" r:id="rId41"/>
    <p:sldId id="349" r:id="rId42"/>
    <p:sldId id="350" r:id="rId43"/>
    <p:sldId id="351" r:id="rId44"/>
    <p:sldId id="352" r:id="rId45"/>
    <p:sldId id="306" r:id="rId46"/>
    <p:sldId id="305" r:id="rId47"/>
    <p:sldId id="307" r:id="rId48"/>
    <p:sldId id="311" r:id="rId49"/>
    <p:sldId id="383" r:id="rId50"/>
    <p:sldId id="309" r:id="rId51"/>
    <p:sldId id="310" r:id="rId52"/>
    <p:sldId id="312" r:id="rId53"/>
    <p:sldId id="429" r:id="rId54"/>
    <p:sldId id="430" r:id="rId55"/>
    <p:sldId id="431" r:id="rId56"/>
    <p:sldId id="432" r:id="rId57"/>
    <p:sldId id="433" r:id="rId58"/>
    <p:sldId id="434" r:id="rId59"/>
    <p:sldId id="435" r:id="rId60"/>
    <p:sldId id="436" r:id="rId61"/>
    <p:sldId id="314" r:id="rId62"/>
    <p:sldId id="315" r:id="rId63"/>
    <p:sldId id="316" r:id="rId64"/>
    <p:sldId id="317" r:id="rId65"/>
    <p:sldId id="318" r:id="rId66"/>
    <p:sldId id="365" r:id="rId67"/>
    <p:sldId id="320" r:id="rId68"/>
    <p:sldId id="355" r:id="rId69"/>
    <p:sldId id="461" r:id="rId70"/>
    <p:sldId id="356" r:id="rId71"/>
    <p:sldId id="323" r:id="rId72"/>
    <p:sldId id="423" r:id="rId73"/>
    <p:sldId id="424" r:id="rId74"/>
    <p:sldId id="321" r:id="rId75"/>
    <p:sldId id="364" r:id="rId76"/>
    <p:sldId id="354" r:id="rId77"/>
    <p:sldId id="324" r:id="rId78"/>
    <p:sldId id="325" r:id="rId79"/>
    <p:sldId id="357" r:id="rId80"/>
    <p:sldId id="358" r:id="rId81"/>
    <p:sldId id="362" r:id="rId82"/>
    <p:sldId id="363" r:id="rId83"/>
    <p:sldId id="387" r:id="rId84"/>
    <p:sldId id="328" r:id="rId85"/>
    <p:sldId id="329" r:id="rId86"/>
    <p:sldId id="360" r:id="rId87"/>
    <p:sldId id="361" r:id="rId88"/>
    <p:sldId id="359" r:id="rId89"/>
    <p:sldId id="330" r:id="rId90"/>
    <p:sldId id="459" r:id="rId91"/>
    <p:sldId id="460" r:id="rId92"/>
    <p:sldId id="366" r:id="rId93"/>
    <p:sldId id="367" r:id="rId94"/>
    <p:sldId id="398" r:id="rId95"/>
    <p:sldId id="399" r:id="rId96"/>
    <p:sldId id="331" r:id="rId97"/>
    <p:sldId id="384" r:id="rId98"/>
    <p:sldId id="385" r:id="rId99"/>
    <p:sldId id="332" r:id="rId100"/>
    <p:sldId id="333" r:id="rId101"/>
    <p:sldId id="334" r:id="rId102"/>
    <p:sldId id="335" r:id="rId103"/>
    <p:sldId id="336" r:id="rId104"/>
    <p:sldId id="337" r:id="rId105"/>
    <p:sldId id="346" r:id="rId106"/>
    <p:sldId id="404" r:id="rId107"/>
    <p:sldId id="338" r:id="rId108"/>
    <p:sldId id="339" r:id="rId109"/>
    <p:sldId id="340" r:id="rId110"/>
    <p:sldId id="341" r:id="rId111"/>
    <p:sldId id="344" r:id="rId112"/>
    <p:sldId id="376" r:id="rId113"/>
    <p:sldId id="488" r:id="rId114"/>
    <p:sldId id="489" r:id="rId115"/>
    <p:sldId id="375" r:id="rId116"/>
    <p:sldId id="259" r:id="rId117"/>
    <p:sldId id="396" r:id="rId118"/>
    <p:sldId id="260" r:id="rId119"/>
    <p:sldId id="261" r:id="rId120"/>
    <p:sldId id="262" r:id="rId121"/>
    <p:sldId id="263" r:id="rId122"/>
    <p:sldId id="264" r:id="rId123"/>
    <p:sldId id="266" r:id="rId124"/>
    <p:sldId id="267" r:id="rId125"/>
    <p:sldId id="268" r:id="rId126"/>
    <p:sldId id="269" r:id="rId127"/>
    <p:sldId id="275" r:id="rId128"/>
    <p:sldId id="276" r:id="rId129"/>
    <p:sldId id="277" r:id="rId130"/>
    <p:sldId id="278" r:id="rId131"/>
    <p:sldId id="279" r:id="rId132"/>
    <p:sldId id="280" r:id="rId133"/>
    <p:sldId id="381" r:id="rId134"/>
    <p:sldId id="466" r:id="rId135"/>
    <p:sldId id="467" r:id="rId136"/>
    <p:sldId id="468" r:id="rId137"/>
    <p:sldId id="469" r:id="rId138"/>
    <p:sldId id="470" r:id="rId139"/>
    <p:sldId id="347" r:id="rId140"/>
    <p:sldId id="471" r:id="rId1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663300"/>
    <a:srgbClr val="66CCFF"/>
    <a:srgbClr val="0000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6497" autoAdjust="0"/>
  </p:normalViewPr>
  <p:slideViewPr>
    <p:cSldViewPr>
      <p:cViewPr varScale="1">
        <p:scale>
          <a:sx n="110" d="100"/>
          <a:sy n="110" d="100"/>
        </p:scale>
        <p:origin x="-15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90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259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90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90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0886E400-2380-45E4-8622-B211481FE755}" type="slidenum">
              <a:rPr lang="en-US"/>
              <a:pPr>
                <a:defRPr/>
              </a:pPr>
              <a:t>‹#›</a:t>
            </a:fld>
            <a:endParaRPr lang="en-US"/>
          </a:p>
        </p:txBody>
      </p:sp>
    </p:spTree>
    <p:extLst>
      <p:ext uri="{BB962C8B-B14F-4D97-AF65-F5344CB8AC3E}">
        <p14:creationId xmlns:p14="http://schemas.microsoft.com/office/powerpoint/2010/main" val="2349499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Bradford_Hill_criteria#cite_note-bh65-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Englan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Bradford_Hill_criteria#cite_note-bh65-1" TargetMode="External"/><Relationship Id="rId5" Type="http://schemas.openxmlformats.org/officeDocument/2006/relationships/hyperlink" Target="http://en.wikipedia.org/wiki/Austin_Bradford_Hill" TargetMode="External"/><Relationship Id="rId4" Type="http://schemas.openxmlformats.org/officeDocument/2006/relationships/hyperlink" Target="http://en.wikipedia.org/wiki/Epidemiologist"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en.wikipedia.org/wiki/Chapter_11" TargetMode="External"/><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http://en.wikipedia.org/wiki/Atkins_diet#cite_note-bankruptcy-22" TargetMode="Externa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2F1BD4C7-498C-4C0D-BE8C-DD981366BCA7}" type="slidenum">
              <a:rPr lang="en-US" smtClean="0"/>
              <a:pPr/>
              <a:t>1</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50938" y="692150"/>
            <a:ext cx="4556125" cy="3416300"/>
          </a:xfrm>
          <a:ln/>
        </p:spPr>
      </p:sp>
      <p:sp>
        <p:nvSpPr>
          <p:cNvPr id="1300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2AC5D989-B4F3-405F-97D5-6F3ADC1A7926}" type="slidenum">
              <a:rPr lang="en-US" smtClean="0"/>
              <a:pPr/>
              <a:t>115</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7C0743A-2D65-4FE5-B92E-A2C247BC8110}" type="slidenum">
              <a:rPr lang="en-US" smtClean="0"/>
              <a:pPr/>
              <a:t>116</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A5D26C5C-2F94-43AD-BD80-B0B7BA044997}" type="slidenum">
              <a:rPr lang="en-US" smtClean="0"/>
              <a:pPr/>
              <a:t>117</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6796D482-5667-4983-8F7E-43E418267D2C}" type="slidenum">
              <a:rPr lang="en-US" smtClean="0"/>
              <a:pPr/>
              <a:t>118</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9759DFB2-B707-4BD4-B0E7-492DF57D7273}" type="slidenum">
              <a:rPr lang="en-US" smtClean="0"/>
              <a:pPr/>
              <a:t>119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9D41CA4-0D8D-44BA-9EDA-9EB055D1EEC9}" type="slidenum">
              <a:rPr lang="en-US" smtClean="0"/>
              <a:pPr/>
              <a:t>120</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2CA2D7B7-4B52-4AA7-932D-57130D4645E4}" type="slidenum">
              <a:rPr lang="en-US" smtClean="0"/>
              <a:pPr/>
              <a:t>121</a:t>
            </a:fld>
            <a:endParaRPr lang="en-US"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7A3BDBAB-9825-464B-A1EC-FEBF6FDA371C}" type="slidenum">
              <a:rPr lang="en-US" smtClean="0"/>
              <a:pPr/>
              <a:t>122</a:t>
            </a:fld>
            <a:endParaRPr lang="en-US"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11AC0EB2-3B8C-40FA-ABCF-8E6376C83F22}" type="slidenum">
              <a:rPr lang="en-US" smtClean="0"/>
              <a:pPr/>
              <a:t>123</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35CCC61F-FD8F-48AB-A7F3-28FD99BCBCB7}" type="slidenum">
              <a:rPr lang="en-US" smtClean="0"/>
              <a:pPr/>
              <a:t>124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6391AB-D4FE-432E-9C35-29D9E10CBDFC}" type="slidenum">
              <a:rPr lang="en-US" smtClean="0"/>
              <a:pPr/>
              <a:t>22</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5793D35A-11A4-46AD-AC12-7B6C4A5C85BE}" type="slidenum">
              <a:rPr lang="en-US" smtClean="0"/>
              <a:pPr/>
              <a:t>125</a:t>
            </a:fld>
            <a:endParaRPr lang="en-US"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CA97F2A3-26D7-442F-8C13-7E96196A128A}" type="slidenum">
              <a:rPr lang="en-US" smtClean="0"/>
              <a:pPr/>
              <a:t>126</a:t>
            </a:fld>
            <a:endParaRPr lang="en-US"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C1DFE5AA-1D4D-42AC-B4C5-B6E541C034B1}" type="slidenum">
              <a:rPr lang="en-US" smtClean="0"/>
              <a:pPr/>
              <a:t>127</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A949A1F1-D1B6-45EB-B273-D2BC86317C5A}" type="slidenum">
              <a:rPr lang="en-US" smtClean="0"/>
              <a:pPr/>
              <a:t>128</a:t>
            </a:fld>
            <a:endParaRPr lang="en-US"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B027388E-A126-448E-AE89-A2DCCC62ED39}" type="slidenum">
              <a:rPr lang="en-US" smtClean="0"/>
              <a:pPr/>
              <a:t>129</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47E4C43D-2A0C-4810-A38F-C02FE1170D43}" type="slidenum">
              <a:rPr lang="en-US" smtClean="0"/>
              <a:pPr/>
              <a:t>130</a:t>
            </a:fld>
            <a:endParaRPr lang="en-US"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2DA4A791-E551-4443-8752-0437B139118A}" type="slidenum">
              <a:rPr lang="en-US" smtClean="0"/>
              <a:pPr/>
              <a:t>131</a:t>
            </a:fld>
            <a:endParaRPr lang="en-US"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67D68709-A319-4DEF-B5F6-CBA679487162}" type="slidenum">
              <a:rPr lang="en-US" smtClean="0"/>
              <a:pPr/>
              <a:t>132</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A3ED5549-86DD-40A3-9051-57DF020A7565}" type="slidenum">
              <a:rPr lang="en-US" smtClean="0"/>
              <a:pPr/>
              <a:t>133</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86E400-2380-45E4-8622-B211481FE755}" type="slidenum">
              <a:rPr lang="en-US" smtClean="0"/>
              <a:pPr>
                <a:defRPr/>
              </a:pPr>
              <a:t>134</a:t>
            </a:fld>
            <a:endParaRPr lang="en-US"/>
          </a:p>
        </p:txBody>
      </p:sp>
    </p:spTree>
    <p:extLst>
      <p:ext uri="{BB962C8B-B14F-4D97-AF65-F5344CB8AC3E}">
        <p14:creationId xmlns:p14="http://schemas.microsoft.com/office/powerpoint/2010/main" val="68329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EA446A7-40CC-4928-8249-ECD8B90805CE}" type="slidenum">
              <a:rPr lang="en-US" smtClean="0"/>
              <a:pPr/>
              <a:t>23</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7127A1DB-42E7-4ACD-9FA3-F9811B24B275}" type="slidenum">
              <a:rPr lang="en-US" smtClean="0"/>
              <a:pPr/>
              <a:t>139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42BE8C7-9402-4087-A40A-F4AC3619584E}" type="slidenum">
              <a:rPr lang="en-US" smtClean="0"/>
              <a:pPr/>
              <a:t>24</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85793215-93BF-473E-8658-AE20C3A6FB57}" type="slidenum">
              <a:rPr lang="en-US" smtClean="0"/>
              <a:pPr/>
              <a:t>25</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EC795A7F-1B99-468A-AA47-D0BEA885AD7D}" type="slidenum">
              <a:rPr lang="en-US" smtClean="0"/>
              <a:pPr/>
              <a:t>26</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7CE8688-1A00-4AEC-A5B8-73D33F0CC16B}" type="slidenum">
              <a:rPr lang="en-US" smtClean="0"/>
              <a:pPr/>
              <a:t>27</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BBC17C9-8839-4AF3-8AA8-02F81C1F0749}" type="slidenum">
              <a:rPr lang="en-US" smtClean="0"/>
              <a:pPr/>
              <a:t>28</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659CE95-1602-4631-8C35-5F8E1E0D050F}" type="slidenum">
              <a:rPr lang="en-US" smtClean="0"/>
              <a:pPr/>
              <a:t>29</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7B04D35-BE1E-419E-8E38-E2714ED0FBC2}" type="slidenum">
              <a:rPr lang="en-US" smtClean="0"/>
              <a:pPr/>
              <a:t>30</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CF4B5EA-5C13-40EF-A23D-4B7B70B2692A}" type="slidenum">
              <a:rPr lang="en-US" smtClean="0"/>
              <a:pPr/>
              <a:t>31</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B470AC09-5AAA-4541-AB88-9CA873F8F6F4}" type="slidenum">
              <a:rPr lang="en-US" smtClean="0"/>
              <a:pPr/>
              <a:t>32</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0F9975A-BD0C-4DB5-B355-4CD903001014}" type="slidenum">
              <a:rPr lang="en-US" smtClean="0"/>
              <a:pPr/>
              <a:t>33</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C347C5A-BAE9-4C60-A7E9-22564C8493AF}" type="slidenum">
              <a:rPr lang="en-US" smtClean="0"/>
              <a:pPr/>
              <a:t>34</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B3C8F469-28A8-4A9F-B2CB-142D7CB72FF9}" type="slidenum">
              <a:rPr lang="en-US" smtClean="0"/>
              <a:pPr/>
              <a:t>35</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821206A2-231C-42BB-A4A7-66272161C56A}" type="slidenum">
              <a:rPr lang="en-US" smtClean="0"/>
              <a:pPr/>
              <a:t>36</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3C6F76B-D5C1-4231-AB2F-71ED3024FBC0}" type="slidenum">
              <a:rPr lang="en-US" smtClean="0"/>
              <a:pPr/>
              <a:t>37</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57870B76-43F0-4883-B254-FCFE07D79549}" type="slidenum">
              <a:rPr lang="en-US" smtClean="0"/>
              <a:pPr/>
              <a:t>39</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305F8033-496A-4417-8D75-A658A4A2778B}" type="slidenum">
              <a:rPr lang="en-US" smtClean="0"/>
              <a:pPr/>
              <a:t>40</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296002A5-37FE-4A2F-9B08-8DCDF6CA09E5}" type="slidenum">
              <a:rPr lang="en-US" smtClean="0"/>
              <a:pPr/>
              <a:t>41</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Times New Roman" pitchFamily="18" charset="0"/>
                <a:ea typeface="+mn-ea"/>
                <a:cs typeface="+mn-cs"/>
              </a:rPr>
              <a:t>Strength</a:t>
            </a:r>
            <a:r>
              <a:rPr lang="en-US" sz="1200" b="0" i="0" kern="1200" dirty="0" smtClean="0">
                <a:solidFill>
                  <a:schemeClr val="tx1"/>
                </a:solidFill>
                <a:effectLst/>
                <a:latin typeface="Times New Roman" pitchFamily="18" charset="0"/>
                <a:ea typeface="+mn-ea"/>
                <a:cs typeface="+mn-cs"/>
              </a:rPr>
              <a:t>: A small association does not mean that there is not a causal effect, though the larger the association, the more likely that it is causal.</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Consistency</a:t>
            </a:r>
            <a:r>
              <a:rPr lang="en-US" sz="1200" b="0" i="0" kern="1200" dirty="0" smtClean="0">
                <a:solidFill>
                  <a:schemeClr val="tx1"/>
                </a:solidFill>
                <a:effectLst/>
                <a:latin typeface="Times New Roman" pitchFamily="18" charset="0"/>
                <a:ea typeface="+mn-ea"/>
                <a:cs typeface="+mn-cs"/>
              </a:rPr>
              <a:t>: Consistent findings observed by different persons in different places with different samples strengthens the likelihood of an effect.</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Specificity</a:t>
            </a:r>
            <a:r>
              <a:rPr lang="en-US" sz="1200" b="0" i="0" kern="1200" dirty="0" smtClean="0">
                <a:solidFill>
                  <a:schemeClr val="tx1"/>
                </a:solidFill>
                <a:effectLst/>
                <a:latin typeface="Times New Roman" pitchFamily="18" charset="0"/>
                <a:ea typeface="+mn-ea"/>
                <a:cs typeface="+mn-cs"/>
              </a:rPr>
              <a:t>: Causation is likely if a very specific population at a specific site and disease with no other likely explanation. The more specific an association between a factor and an effect is, the bigger the probability of a causal relationship.</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Temporality</a:t>
            </a:r>
            <a:r>
              <a:rPr lang="en-US" sz="1200" b="0" i="0" kern="1200" dirty="0" smtClean="0">
                <a:solidFill>
                  <a:schemeClr val="tx1"/>
                </a:solidFill>
                <a:effectLst/>
                <a:latin typeface="Times New Roman" pitchFamily="18" charset="0"/>
                <a:ea typeface="+mn-ea"/>
                <a:cs typeface="+mn-cs"/>
              </a:rPr>
              <a:t>: The effect has to occur after the cause (and if there is an expected delay between the cause and expected effect, then the effect must occur after that delay).</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Biological gradient</a:t>
            </a:r>
            <a:r>
              <a:rPr lang="en-US" sz="1200" b="0" i="0" kern="1200" dirty="0" smtClean="0">
                <a:solidFill>
                  <a:schemeClr val="tx1"/>
                </a:solidFill>
                <a:effectLst/>
                <a:latin typeface="Times New Roman" pitchFamily="18" charset="0"/>
                <a:ea typeface="+mn-ea"/>
                <a:cs typeface="+mn-cs"/>
              </a:rPr>
              <a:t>: Greater exposure should generally lead to greater incidence of the effect. However, in some cases, the mere presence of the factor can trigger the effect. In other cases, an inverse proportion is observed: greater exposure leads to lower incidence.</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Plausibility</a:t>
            </a:r>
            <a:r>
              <a:rPr lang="en-US" sz="1200" b="0" i="0" kern="1200" dirty="0" smtClean="0">
                <a:solidFill>
                  <a:schemeClr val="tx1"/>
                </a:solidFill>
                <a:effectLst/>
                <a:latin typeface="Times New Roman" pitchFamily="18" charset="0"/>
                <a:ea typeface="+mn-ea"/>
                <a:cs typeface="+mn-cs"/>
              </a:rPr>
              <a:t>: A plausible mechanism between cause and effect is helpful (but Hill noted that knowledge of the mechanism is limited by current knowledge).</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Coherence</a:t>
            </a:r>
            <a:r>
              <a:rPr lang="en-US" sz="1200" b="0" i="0" kern="1200" dirty="0" smtClean="0">
                <a:solidFill>
                  <a:schemeClr val="tx1"/>
                </a:solidFill>
                <a:effectLst/>
                <a:latin typeface="Times New Roman" pitchFamily="18" charset="0"/>
                <a:ea typeface="+mn-ea"/>
                <a:cs typeface="+mn-cs"/>
              </a:rPr>
              <a:t>: Coherence between epidemiological and laboratory findings increases the likelihood of an effect. However, Hill noted that "... lack of such [laboratory] evidence cannot nullify the epidemiological effect on associations".</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Experiment</a:t>
            </a:r>
            <a:r>
              <a:rPr lang="en-US" sz="1200" b="0" i="0" kern="1200" dirty="0" smtClean="0">
                <a:solidFill>
                  <a:schemeClr val="tx1"/>
                </a:solidFill>
                <a:effectLst/>
                <a:latin typeface="Times New Roman" pitchFamily="18" charset="0"/>
                <a:ea typeface="+mn-ea"/>
                <a:cs typeface="+mn-cs"/>
              </a:rPr>
              <a:t>: "Occasionally it is possible to appeal to experimental evidence".</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Analogy</a:t>
            </a:r>
            <a:r>
              <a:rPr lang="en-US" sz="1200" b="0" i="0" kern="1200" dirty="0" smtClean="0">
                <a:solidFill>
                  <a:schemeClr val="tx1"/>
                </a:solidFill>
                <a:effectLst/>
                <a:latin typeface="Times New Roman" pitchFamily="18" charset="0"/>
                <a:ea typeface="+mn-ea"/>
                <a:cs typeface="+mn-cs"/>
              </a:rPr>
              <a:t>: The effect of similar factors may be considered.</a:t>
            </a:r>
            <a:r>
              <a:rPr lang="en-US" sz="1200" b="0" i="0" u="none" strike="noStrike" kern="1200" baseline="30000" dirty="0" smtClean="0">
                <a:solidFill>
                  <a:schemeClr val="tx1"/>
                </a:solidFill>
                <a:effectLst/>
                <a:latin typeface="Times New Roman" pitchFamily="18" charset="0"/>
                <a:ea typeface="+mn-ea"/>
                <a:cs typeface="+mn-cs"/>
                <a:hlinkClick r:id="rId3"/>
              </a:rPr>
              <a:t>[1]</a:t>
            </a:r>
            <a:endParaRPr lang="en-US" sz="1200" b="0" i="0" kern="1200" dirty="0" smtClean="0">
              <a:solidFill>
                <a:schemeClr val="tx1"/>
              </a:solidFill>
              <a:effectLst/>
              <a:latin typeface="Times New Roman" pitchFamily="18"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CD12F38-0300-4BEB-949A-039535E924F9}" type="slidenum">
              <a:rPr lang="en-US" smtClean="0"/>
              <a:pPr>
                <a:defRPr/>
              </a:pPr>
              <a:t>4</a:t>
            </a:fld>
            <a:endParaRPr lang="en-US"/>
          </a:p>
        </p:txBody>
      </p:sp>
    </p:spTree>
    <p:extLst>
      <p:ext uri="{BB962C8B-B14F-4D97-AF65-F5344CB8AC3E}">
        <p14:creationId xmlns:p14="http://schemas.microsoft.com/office/powerpoint/2010/main" val="3002543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B6F97CAA-8F5B-4E50-9129-BC5BF24606E0}" type="slidenum">
              <a:rPr lang="en-US" smtClean="0"/>
              <a:pPr/>
              <a:t>42</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44AABD78-8FCF-4DD9-ADAA-88A88D323E4D}" type="slidenum">
              <a:rPr lang="en-US" smtClean="0"/>
              <a:pPr/>
              <a:t>43</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FB52604-3549-4E63-B81F-BE0101A28ACE}" type="slidenum">
              <a:rPr lang="en-US" smtClean="0"/>
              <a:pPr/>
              <a:t>44</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DEFA65E1-D6F3-42F2-9806-D149F251AC14}" type="slidenum">
              <a:rPr lang="en-US" smtClean="0"/>
              <a:pPr/>
              <a:t>45</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9E749576-E4CE-4857-B436-95469233994B}" type="slidenum">
              <a:rPr lang="en-US" smtClean="0"/>
              <a:pPr/>
              <a:t>46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203EB4FB-B200-4C2A-A7D6-5F8A7EB9A38F}" type="slidenum">
              <a:rPr lang="en-US" smtClean="0"/>
              <a:pPr/>
              <a:t>47</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0971EF64-1F56-46C6-83CB-991BA3B43586}" type="slidenum">
              <a:rPr lang="en-US" smtClean="0"/>
              <a:pPr/>
              <a:t>48</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BFFBE406-506B-49A7-9179-100D86A7BC43}" type="slidenum">
              <a:rPr lang="en-US" smtClean="0"/>
              <a:pPr/>
              <a:t>49</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1640C3A0-4D0C-453A-A3BE-1CDBAFE2DE40}" type="slidenum">
              <a:rPr lang="en-US" smtClean="0"/>
              <a:pPr/>
              <a:t>50</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F91E50F1-CA8A-43F5-BDE4-184863D007F0}" type="slidenum">
              <a:rPr lang="en-US" smtClean="0"/>
              <a:pPr/>
              <a:t>51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The </a:t>
            </a:r>
            <a:r>
              <a:rPr lang="en-US" sz="1200" b="1" i="0" kern="1200" dirty="0" smtClean="0">
                <a:solidFill>
                  <a:schemeClr val="tx1"/>
                </a:solidFill>
                <a:effectLst/>
                <a:latin typeface="Times New Roman" pitchFamily="18" charset="0"/>
                <a:ea typeface="+mn-ea"/>
                <a:cs typeface="+mn-cs"/>
              </a:rPr>
              <a:t>Bradford Hill criteria</a:t>
            </a:r>
            <a:r>
              <a:rPr lang="en-US" sz="1200" b="0" i="0" kern="1200" dirty="0" smtClean="0">
                <a:solidFill>
                  <a:schemeClr val="tx1"/>
                </a:solidFill>
                <a:effectLst/>
                <a:latin typeface="Times New Roman" pitchFamily="18" charset="0"/>
                <a:ea typeface="+mn-ea"/>
                <a:cs typeface="+mn-cs"/>
              </a:rPr>
              <a:t>, otherwise known as </a:t>
            </a:r>
            <a:r>
              <a:rPr lang="en-US" sz="1200" b="1" i="0" kern="1200" dirty="0" smtClean="0">
                <a:solidFill>
                  <a:schemeClr val="tx1"/>
                </a:solidFill>
                <a:effectLst/>
                <a:latin typeface="Times New Roman" pitchFamily="18" charset="0"/>
                <a:ea typeface="+mn-ea"/>
                <a:cs typeface="+mn-cs"/>
              </a:rPr>
              <a:t>Hill's criteria for causation</a:t>
            </a:r>
            <a:r>
              <a:rPr lang="en-US" sz="1200" b="0" i="0" kern="1200" dirty="0" smtClean="0">
                <a:solidFill>
                  <a:schemeClr val="tx1"/>
                </a:solidFill>
                <a:effectLst/>
                <a:latin typeface="Times New Roman" pitchFamily="18" charset="0"/>
                <a:ea typeface="+mn-ea"/>
                <a:cs typeface="+mn-cs"/>
              </a:rPr>
              <a:t>, are a group of minimal conditions necessary to provide adequate evidence of a causal relationship between an incidence and a consequence, established by the </a:t>
            </a:r>
            <a:r>
              <a:rPr lang="en-US" sz="1200" b="0" i="0" u="none" strike="noStrike" kern="1200" dirty="0" smtClean="0">
                <a:solidFill>
                  <a:schemeClr val="tx1"/>
                </a:solidFill>
                <a:effectLst/>
                <a:latin typeface="Times New Roman" pitchFamily="18" charset="0"/>
                <a:ea typeface="+mn-ea"/>
                <a:cs typeface="+mn-cs"/>
                <a:hlinkClick r:id="rId3" tooltip="England"/>
              </a:rPr>
              <a:t>English</a:t>
            </a:r>
            <a:r>
              <a:rPr lang="en-US" sz="1200" b="0" i="0" kern="1200" dirty="0" smtClean="0">
                <a:solidFill>
                  <a:schemeClr val="tx1"/>
                </a:solidFill>
                <a:effectLst/>
                <a:latin typeface="Times New Roman" pitchFamily="18" charset="0"/>
                <a:ea typeface="+mn-ea"/>
                <a:cs typeface="+mn-cs"/>
              </a:rPr>
              <a:t> </a:t>
            </a:r>
            <a:r>
              <a:rPr lang="en-US" sz="1200" b="0" i="0" u="none" strike="noStrike" kern="1200" dirty="0" smtClean="0">
                <a:solidFill>
                  <a:schemeClr val="tx1"/>
                </a:solidFill>
                <a:effectLst/>
                <a:latin typeface="Times New Roman" pitchFamily="18" charset="0"/>
                <a:ea typeface="+mn-ea"/>
                <a:cs typeface="+mn-cs"/>
                <a:hlinkClick r:id="rId4" tooltip="Epidemiologist"/>
              </a:rPr>
              <a:t>epidemiologist</a:t>
            </a:r>
            <a:r>
              <a:rPr lang="en-US" sz="1200" b="0" i="0" kern="1200" dirty="0" smtClean="0">
                <a:solidFill>
                  <a:schemeClr val="tx1"/>
                </a:solidFill>
                <a:effectLst/>
                <a:latin typeface="Times New Roman" pitchFamily="18" charset="0"/>
                <a:ea typeface="+mn-ea"/>
                <a:cs typeface="+mn-cs"/>
              </a:rPr>
              <a:t> Sir </a:t>
            </a:r>
            <a:r>
              <a:rPr lang="en-US" sz="1200" b="0" i="0" u="none" strike="noStrike" kern="1200" dirty="0" smtClean="0">
                <a:solidFill>
                  <a:schemeClr val="tx1"/>
                </a:solidFill>
                <a:effectLst/>
                <a:latin typeface="Times New Roman" pitchFamily="18" charset="0"/>
                <a:ea typeface="+mn-ea"/>
                <a:cs typeface="+mn-cs"/>
                <a:hlinkClick r:id="rId5" tooltip="Austin Bradford Hill"/>
              </a:rPr>
              <a:t>Austin Bradford Hill</a:t>
            </a:r>
            <a:r>
              <a:rPr lang="en-US" sz="1200" b="0" i="0" kern="1200" dirty="0" smtClean="0">
                <a:solidFill>
                  <a:schemeClr val="tx1"/>
                </a:solidFill>
                <a:effectLst/>
                <a:latin typeface="Times New Roman" pitchFamily="18" charset="0"/>
                <a:ea typeface="+mn-ea"/>
                <a:cs typeface="+mn-cs"/>
              </a:rPr>
              <a:t>(1897–1991) in 1965.</a:t>
            </a:r>
          </a:p>
          <a:p>
            <a:r>
              <a:rPr lang="en-US" sz="1200" b="0" i="0" kern="1200" dirty="0" smtClean="0">
                <a:solidFill>
                  <a:schemeClr val="tx1"/>
                </a:solidFill>
                <a:effectLst/>
                <a:latin typeface="Times New Roman" pitchFamily="18" charset="0"/>
                <a:ea typeface="+mn-ea"/>
                <a:cs typeface="+mn-cs"/>
              </a:rPr>
              <a:t>The list of the criteria is as follows:</a:t>
            </a:r>
          </a:p>
          <a:p>
            <a:r>
              <a:rPr lang="en-US" sz="1200" b="1" i="0" kern="1200" dirty="0" smtClean="0">
                <a:solidFill>
                  <a:schemeClr val="tx1"/>
                </a:solidFill>
                <a:effectLst/>
                <a:latin typeface="Times New Roman" pitchFamily="18" charset="0"/>
                <a:ea typeface="+mn-ea"/>
                <a:cs typeface="+mn-cs"/>
              </a:rPr>
              <a:t>Strength</a:t>
            </a:r>
            <a:r>
              <a:rPr lang="en-US" sz="1200" b="0" i="0" kern="1200" dirty="0" smtClean="0">
                <a:solidFill>
                  <a:schemeClr val="tx1"/>
                </a:solidFill>
                <a:effectLst/>
                <a:latin typeface="Times New Roman" pitchFamily="18" charset="0"/>
                <a:ea typeface="+mn-ea"/>
                <a:cs typeface="+mn-cs"/>
              </a:rPr>
              <a:t>: A small association does not mean that there is not a causal effect, though the larger the association, the more likely that it is causal.</a:t>
            </a:r>
            <a:r>
              <a:rPr lang="en-US" sz="1200" b="0" i="0" u="none" strike="noStrike" kern="1200" baseline="30000" dirty="0" smtClean="0">
                <a:solidFill>
                  <a:schemeClr val="tx1"/>
                </a:solidFill>
                <a:effectLst/>
                <a:latin typeface="Times New Roman" pitchFamily="18" charset="0"/>
                <a:ea typeface="+mn-ea"/>
                <a:cs typeface="+mn-cs"/>
                <a:hlinkClick r:id="rId6"/>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Consistency</a:t>
            </a:r>
            <a:r>
              <a:rPr lang="en-US" sz="1200" b="0" i="0" kern="1200" dirty="0" smtClean="0">
                <a:solidFill>
                  <a:schemeClr val="tx1"/>
                </a:solidFill>
                <a:effectLst/>
                <a:latin typeface="Times New Roman" pitchFamily="18" charset="0"/>
                <a:ea typeface="+mn-ea"/>
                <a:cs typeface="+mn-cs"/>
              </a:rPr>
              <a:t>: Consistent findings observed by different persons in different places with different samples strengthens the likelihood of an effect.</a:t>
            </a:r>
            <a:r>
              <a:rPr lang="en-US" sz="1200" b="0" i="0" u="none" strike="noStrike" kern="1200" baseline="30000" dirty="0" smtClean="0">
                <a:solidFill>
                  <a:schemeClr val="tx1"/>
                </a:solidFill>
                <a:effectLst/>
                <a:latin typeface="Times New Roman" pitchFamily="18" charset="0"/>
                <a:ea typeface="+mn-ea"/>
                <a:cs typeface="+mn-cs"/>
                <a:hlinkClick r:id="rId6"/>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Specificity</a:t>
            </a:r>
            <a:r>
              <a:rPr lang="en-US" sz="1200" b="0" i="0" kern="1200" dirty="0" smtClean="0">
                <a:solidFill>
                  <a:schemeClr val="tx1"/>
                </a:solidFill>
                <a:effectLst/>
                <a:latin typeface="Times New Roman" pitchFamily="18" charset="0"/>
                <a:ea typeface="+mn-ea"/>
                <a:cs typeface="+mn-cs"/>
              </a:rPr>
              <a:t>: Causation is likely if a very specific population at a specific site and disease with no other likely explanation. The more specific an association between a factor and an effect is, the bigger the probability of a causal relationship.</a:t>
            </a:r>
            <a:r>
              <a:rPr lang="en-US" sz="1200" b="0" i="0" u="none" strike="noStrike" kern="1200" baseline="30000" dirty="0" smtClean="0">
                <a:solidFill>
                  <a:schemeClr val="tx1"/>
                </a:solidFill>
                <a:effectLst/>
                <a:latin typeface="Times New Roman" pitchFamily="18" charset="0"/>
                <a:ea typeface="+mn-ea"/>
                <a:cs typeface="+mn-cs"/>
                <a:hlinkClick r:id="rId6"/>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Temporality</a:t>
            </a:r>
            <a:r>
              <a:rPr lang="en-US" sz="1200" b="0" i="0" kern="1200" dirty="0" smtClean="0">
                <a:solidFill>
                  <a:schemeClr val="tx1"/>
                </a:solidFill>
                <a:effectLst/>
                <a:latin typeface="Times New Roman" pitchFamily="18" charset="0"/>
                <a:ea typeface="+mn-ea"/>
                <a:cs typeface="+mn-cs"/>
              </a:rPr>
              <a:t>: The effect has to occur after the cause (and if there is an expected delay between the cause and expected effect, then the effect must occur after that delay).</a:t>
            </a:r>
            <a:r>
              <a:rPr lang="en-US" sz="1200" b="0" i="0" u="none" strike="noStrike" kern="1200" baseline="30000" dirty="0" smtClean="0">
                <a:solidFill>
                  <a:schemeClr val="tx1"/>
                </a:solidFill>
                <a:effectLst/>
                <a:latin typeface="Times New Roman" pitchFamily="18" charset="0"/>
                <a:ea typeface="+mn-ea"/>
                <a:cs typeface="+mn-cs"/>
                <a:hlinkClick r:id="rId6"/>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Biological gradient</a:t>
            </a:r>
            <a:r>
              <a:rPr lang="en-US" sz="1200" b="0" i="0" kern="1200" dirty="0" smtClean="0">
                <a:solidFill>
                  <a:schemeClr val="tx1"/>
                </a:solidFill>
                <a:effectLst/>
                <a:latin typeface="Times New Roman" pitchFamily="18" charset="0"/>
                <a:ea typeface="+mn-ea"/>
                <a:cs typeface="+mn-cs"/>
              </a:rPr>
              <a:t>: Greater exposure should generally lead to greater incidence of the effect. However, in some cases, the mere presence of the factor can trigger the effect. In other cases, an inverse proportion is observed: greater exposure leads to lower incidence.</a:t>
            </a:r>
            <a:r>
              <a:rPr lang="en-US" sz="1200" b="0" i="0" u="none" strike="noStrike" kern="1200" baseline="30000" dirty="0" smtClean="0">
                <a:solidFill>
                  <a:schemeClr val="tx1"/>
                </a:solidFill>
                <a:effectLst/>
                <a:latin typeface="Times New Roman" pitchFamily="18" charset="0"/>
                <a:ea typeface="+mn-ea"/>
                <a:cs typeface="+mn-cs"/>
                <a:hlinkClick r:id="rId6"/>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Plausibility</a:t>
            </a:r>
            <a:r>
              <a:rPr lang="en-US" sz="1200" b="0" i="0" kern="1200" dirty="0" smtClean="0">
                <a:solidFill>
                  <a:schemeClr val="tx1"/>
                </a:solidFill>
                <a:effectLst/>
                <a:latin typeface="Times New Roman" pitchFamily="18" charset="0"/>
                <a:ea typeface="+mn-ea"/>
                <a:cs typeface="+mn-cs"/>
              </a:rPr>
              <a:t>: A plausible mechanism between cause and effect is helpful (but Hill noted that knowledge of the mechanism is limited by current knowledge).</a:t>
            </a:r>
            <a:r>
              <a:rPr lang="en-US" sz="1200" b="0" i="0" u="none" strike="noStrike" kern="1200" baseline="30000" dirty="0" smtClean="0">
                <a:solidFill>
                  <a:schemeClr val="tx1"/>
                </a:solidFill>
                <a:effectLst/>
                <a:latin typeface="Times New Roman" pitchFamily="18" charset="0"/>
                <a:ea typeface="+mn-ea"/>
                <a:cs typeface="+mn-cs"/>
                <a:hlinkClick r:id="rId6"/>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Coherence</a:t>
            </a:r>
            <a:r>
              <a:rPr lang="en-US" sz="1200" b="0" i="0" kern="1200" dirty="0" smtClean="0">
                <a:solidFill>
                  <a:schemeClr val="tx1"/>
                </a:solidFill>
                <a:effectLst/>
                <a:latin typeface="Times New Roman" pitchFamily="18" charset="0"/>
                <a:ea typeface="+mn-ea"/>
                <a:cs typeface="+mn-cs"/>
              </a:rPr>
              <a:t>: Coherence between epidemiological and laboratory findings increases the likelihood of an effect. However, Hill noted that "... lack of such [laboratory] evidence cannot nullify the epidemiological effect on associations".</a:t>
            </a:r>
            <a:r>
              <a:rPr lang="en-US" sz="1200" b="0" i="0" u="none" strike="noStrike" kern="1200" baseline="30000" dirty="0" smtClean="0">
                <a:solidFill>
                  <a:schemeClr val="tx1"/>
                </a:solidFill>
                <a:effectLst/>
                <a:latin typeface="Times New Roman" pitchFamily="18" charset="0"/>
                <a:ea typeface="+mn-ea"/>
                <a:cs typeface="+mn-cs"/>
                <a:hlinkClick r:id="rId6"/>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Experiment</a:t>
            </a:r>
            <a:r>
              <a:rPr lang="en-US" sz="1200" b="0" i="0" kern="1200" dirty="0" smtClean="0">
                <a:solidFill>
                  <a:schemeClr val="tx1"/>
                </a:solidFill>
                <a:effectLst/>
                <a:latin typeface="Times New Roman" pitchFamily="18" charset="0"/>
                <a:ea typeface="+mn-ea"/>
                <a:cs typeface="+mn-cs"/>
              </a:rPr>
              <a:t>: "Occasionally it is possible to appeal to experimental evidence".</a:t>
            </a:r>
            <a:r>
              <a:rPr lang="en-US" sz="1200" b="0" i="0" u="none" strike="noStrike" kern="1200" baseline="30000" dirty="0" smtClean="0">
                <a:solidFill>
                  <a:schemeClr val="tx1"/>
                </a:solidFill>
                <a:effectLst/>
                <a:latin typeface="Times New Roman" pitchFamily="18" charset="0"/>
                <a:ea typeface="+mn-ea"/>
                <a:cs typeface="+mn-cs"/>
                <a:hlinkClick r:id="rId6"/>
              </a:rPr>
              <a:t>[1]</a:t>
            </a:r>
            <a:endParaRPr lang="en-US" sz="1200" b="0"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Analogy</a:t>
            </a:r>
            <a:r>
              <a:rPr lang="en-US" sz="1200" b="0" i="0" kern="1200" dirty="0" smtClean="0">
                <a:solidFill>
                  <a:schemeClr val="tx1"/>
                </a:solidFill>
                <a:effectLst/>
                <a:latin typeface="Times New Roman" pitchFamily="18" charset="0"/>
                <a:ea typeface="+mn-ea"/>
                <a:cs typeface="+mn-cs"/>
              </a:rPr>
              <a:t>: The effect of similar factors may be considered.</a:t>
            </a:r>
            <a:r>
              <a:rPr lang="en-US" sz="1200" b="0" i="0" u="none" strike="noStrike" kern="1200" baseline="30000" dirty="0" smtClean="0">
                <a:solidFill>
                  <a:schemeClr val="tx1"/>
                </a:solidFill>
                <a:effectLst/>
                <a:latin typeface="Times New Roman" pitchFamily="18" charset="0"/>
                <a:ea typeface="+mn-ea"/>
                <a:cs typeface="+mn-cs"/>
                <a:hlinkClick r:id="rId6"/>
              </a:rPr>
              <a:t>[1]</a:t>
            </a:r>
            <a:endParaRPr lang="en-US" sz="1200" b="0" i="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886E400-2380-45E4-8622-B211481FE755}" type="slidenum">
              <a:rPr lang="en-US" smtClean="0"/>
              <a:pPr>
                <a:defRPr/>
              </a:pPr>
              <a:t>7</a:t>
            </a:fld>
            <a:endParaRPr lang="en-US"/>
          </a:p>
        </p:txBody>
      </p:sp>
    </p:spTree>
    <p:extLst>
      <p:ext uri="{BB962C8B-B14F-4D97-AF65-F5344CB8AC3E}">
        <p14:creationId xmlns:p14="http://schemas.microsoft.com/office/powerpoint/2010/main" val="12320493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91108171-A43B-46E3-A2B3-08D06BB756AF}" type="slidenum">
              <a:rPr lang="en-US" smtClean="0"/>
              <a:pPr/>
              <a:t>52</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522C96A9-9930-4F1A-84AF-3715A60162B2}" type="slidenum">
              <a:rPr lang="en-US" smtClean="0"/>
              <a:pPr/>
              <a:t>53</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907F98B6-B3DF-421B-9DA7-699171AA4EDA}" type="slidenum">
              <a:rPr lang="en-US" smtClean="0"/>
              <a:pPr/>
              <a:t>54</a:t>
            </a:fld>
            <a:endParaRPr 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2A06089D-7D78-401A-ADB7-334C2164AF37}" type="slidenum">
              <a:rPr lang="en-US" smtClean="0"/>
              <a:pPr/>
              <a:t>55</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r>
              <a:rPr lang="en-US" smtClean="0"/>
              <a:t>https://cspinet.org/news/new-nutrition-facts-labels-feature-added-sugars-daily-value-20160520 </a:t>
            </a:r>
          </a:p>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510A9FB5-FB5E-439E-BE4F-4F093D8C645B}" type="slidenum">
              <a:rPr lang="en-US" smtClean="0"/>
              <a:pPr/>
              <a:t>56</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652A41FF-158C-406B-9652-FDDFCB86D36E}" type="slidenum">
              <a:rPr lang="en-US" smtClean="0"/>
              <a:pPr/>
              <a:t>57</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BA2D1AC9-829C-4219-A410-A1F551591A65}" type="slidenum">
              <a:rPr lang="en-US" smtClean="0"/>
              <a:pPr/>
              <a:t>58</a:t>
            </a:fld>
            <a:endParaRPr lang="en-U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AB2CE67D-A1A3-434C-BAB3-44A48A4666D1}" type="slidenum">
              <a:rPr lang="en-US" smtClean="0"/>
              <a:pPr/>
              <a:t>59</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7C24BD7F-D231-4289-A311-30C73EFBD3FA}" type="slidenum">
              <a:rPr lang="en-US" smtClean="0"/>
              <a:pPr/>
              <a:t>60</a:t>
            </a:fld>
            <a:endParaRPr lang="en-U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r>
              <a:rPr lang="en-US" b="1" smtClean="0">
                <a:latin typeface="Verdana" pitchFamily="34" charset="0"/>
              </a:rPr>
              <a:t>Curarrehue </a:t>
            </a:r>
            <a:endParaRPr lang="en-US" smtClean="0">
              <a:latin typeface="Verdana" pitchFamily="34" charset="0"/>
            </a:endParaRPr>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B74428F8-BDF3-4739-A035-792C046B4769}" type="slidenum">
              <a:rPr lang="en-US" smtClean="0"/>
              <a:pPr/>
              <a:t>61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1"/>
                </a:solidFill>
                <a:latin typeface="Arial" charset="0"/>
              </a:defRPr>
            </a:lvl1pPr>
            <a:lvl2pPr marL="730840" indent="-281092">
              <a:defRPr sz="3100" b="1">
                <a:solidFill>
                  <a:schemeClr val="tx1"/>
                </a:solidFill>
                <a:latin typeface="Arial" charset="0"/>
              </a:defRPr>
            </a:lvl2pPr>
            <a:lvl3pPr marL="1124369" indent="-224874">
              <a:defRPr sz="3100" b="1">
                <a:solidFill>
                  <a:schemeClr val="tx1"/>
                </a:solidFill>
                <a:latin typeface="Arial" charset="0"/>
              </a:defRPr>
            </a:lvl3pPr>
            <a:lvl4pPr marL="1574117" indent="-224874">
              <a:defRPr sz="3100" b="1">
                <a:solidFill>
                  <a:schemeClr val="tx1"/>
                </a:solidFill>
                <a:latin typeface="Arial" charset="0"/>
              </a:defRPr>
            </a:lvl4pPr>
            <a:lvl5pPr marL="2023864" indent="-224874">
              <a:defRPr sz="3100" b="1">
                <a:solidFill>
                  <a:schemeClr val="tx1"/>
                </a:solidFill>
                <a:latin typeface="Arial" charset="0"/>
              </a:defRPr>
            </a:lvl5pPr>
            <a:lvl6pPr marL="2473612" indent="-224874" eaLnBrk="0" fontAlgn="base" hangingPunct="0">
              <a:spcBef>
                <a:spcPct val="0"/>
              </a:spcBef>
              <a:spcAft>
                <a:spcPct val="0"/>
              </a:spcAft>
              <a:defRPr sz="3100" b="1">
                <a:solidFill>
                  <a:schemeClr val="tx1"/>
                </a:solidFill>
                <a:latin typeface="Arial" charset="0"/>
              </a:defRPr>
            </a:lvl6pPr>
            <a:lvl7pPr marL="2923360" indent="-224874" eaLnBrk="0" fontAlgn="base" hangingPunct="0">
              <a:spcBef>
                <a:spcPct val="0"/>
              </a:spcBef>
              <a:spcAft>
                <a:spcPct val="0"/>
              </a:spcAft>
              <a:defRPr sz="3100" b="1">
                <a:solidFill>
                  <a:schemeClr val="tx1"/>
                </a:solidFill>
                <a:latin typeface="Arial" charset="0"/>
              </a:defRPr>
            </a:lvl7pPr>
            <a:lvl8pPr marL="3373107" indent="-224874" eaLnBrk="0" fontAlgn="base" hangingPunct="0">
              <a:spcBef>
                <a:spcPct val="0"/>
              </a:spcBef>
              <a:spcAft>
                <a:spcPct val="0"/>
              </a:spcAft>
              <a:defRPr sz="3100" b="1">
                <a:solidFill>
                  <a:schemeClr val="tx1"/>
                </a:solidFill>
                <a:latin typeface="Arial" charset="0"/>
              </a:defRPr>
            </a:lvl8pPr>
            <a:lvl9pPr marL="3822855" indent="-224874" eaLnBrk="0" fontAlgn="base" hangingPunct="0">
              <a:spcBef>
                <a:spcPct val="0"/>
              </a:spcBef>
              <a:spcAft>
                <a:spcPct val="0"/>
              </a:spcAft>
              <a:defRPr sz="3100" b="1">
                <a:solidFill>
                  <a:schemeClr val="tx1"/>
                </a:solidFill>
                <a:latin typeface="Arial" charset="0"/>
              </a:defRPr>
            </a:lvl9pPr>
          </a:lstStyle>
          <a:p>
            <a:fld id="{85AE76AF-84AF-4011-A0A0-1DE61216F3E4}" type="slidenum">
              <a:rPr lang="en-US" altLang="en-US" sz="1200"/>
              <a:pPr/>
              <a:t>9</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DB2A9BA0-A90F-4613-A14F-D57938287A6F}" type="slidenum">
              <a:rPr lang="en-US" smtClean="0"/>
              <a:pPr/>
              <a:t>62</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AF86FB5B-269B-4E28-AC5B-068170811D7C}" type="slidenum">
              <a:rPr lang="en-US" smtClean="0"/>
              <a:pPr/>
              <a:t>63</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8EC28719-C3FB-42EE-B8D5-12A615F2ED12}" type="slidenum">
              <a:rPr lang="en-US" smtClean="0"/>
              <a:pPr/>
              <a:t>64</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A673EBAE-F842-4CB5-8F5F-9F1B38FC41CF}" type="slidenum">
              <a:rPr lang="en-US" smtClean="0"/>
              <a:pPr/>
              <a:t>65</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0C13498A-45EB-42A8-95B2-9B1066AFDB5B}" type="slidenum">
              <a:rPr lang="en-US" smtClean="0"/>
              <a:pPr/>
              <a:t>66</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8" charset="0"/>
                <a:ea typeface="+mn-ea"/>
                <a:cs typeface="+mn-cs"/>
              </a:rPr>
              <a:t>One useful way to think about the relation of genes with obesity was expressed by</a:t>
            </a:r>
          </a:p>
          <a:p>
            <a:r>
              <a:rPr lang="en-US" sz="1200" kern="1200" baseline="0" dirty="0" smtClean="0">
                <a:solidFill>
                  <a:schemeClr val="tx1"/>
                </a:solidFill>
                <a:latin typeface="Times New Roman" pitchFamily="18" charset="0"/>
                <a:ea typeface="+mn-ea"/>
                <a:cs typeface="+mn-cs"/>
              </a:rPr>
              <a:t>George Bray when he said, “the genetic background loads the gun, but the</a:t>
            </a:r>
          </a:p>
          <a:p>
            <a:r>
              <a:rPr lang="en-US" sz="1200" kern="1200" baseline="0" dirty="0" smtClean="0">
                <a:solidFill>
                  <a:schemeClr val="tx1"/>
                </a:solidFill>
                <a:latin typeface="Times New Roman" pitchFamily="18" charset="0"/>
                <a:ea typeface="+mn-ea"/>
                <a:cs typeface="+mn-cs"/>
              </a:rPr>
              <a:t>environment pulls the trigger”.</a:t>
            </a:r>
            <a:endParaRPr lang="en-US" sz="1200" kern="1200" baseline="0" smtClean="0">
              <a:solidFill>
                <a:schemeClr val="tx1"/>
              </a:solidFill>
              <a:latin typeface="Times New Roman" pitchFamily="18" charset="0"/>
              <a:ea typeface="+mn-ea"/>
              <a:cs typeface="+mn-cs"/>
            </a:endParaRPr>
          </a:p>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F76DA4C3-A569-467F-A2BF-502E6A081299}" type="slidenum">
              <a:rPr lang="en-US" smtClean="0"/>
              <a:pPr/>
              <a:t>67</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6F45553C-2342-43EB-AF9D-851F1F3C7869}" type="slidenum">
              <a:rPr lang="en-US" smtClean="0"/>
              <a:pPr/>
              <a:t>68</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9CC214C4-28E4-45DF-83B4-1F818669847C}" type="slidenum">
              <a:rPr lang="en-US" smtClean="0"/>
              <a:pPr/>
              <a:t>70</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70ADA216-2AD7-460C-BFD5-EBF576A97175}" type="slidenum">
              <a:rPr lang="en-US" smtClean="0"/>
              <a:pPr/>
              <a:t>71</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rPr>
              <a:t>However, the researchers found that only 15% of parents saw nutritional information in the restaurants and fewer still (4%) used that information when ordering. "So they may not use it even if it's more accessible,“</a:t>
            </a:r>
          </a:p>
          <a:p>
            <a:pPr algn="just"/>
            <a:r>
              <a:rPr lang="en-US" sz="1200" b="0" i="0" kern="1200" dirty="0" smtClean="0">
                <a:solidFill>
                  <a:schemeClr val="tx1"/>
                </a:solidFill>
                <a:latin typeface="Times New Roman" pitchFamily="18" charset="0"/>
                <a:ea typeface="+mn-ea"/>
                <a:cs typeface="+mn-cs"/>
              </a:rPr>
              <a:t>Jason Block, MD, of Harvard Medical School in Boston, reported at the Obesity Society meeting here.</a:t>
            </a:r>
            <a:endParaRPr lang="en-US" dirty="0"/>
          </a:p>
        </p:txBody>
      </p:sp>
      <p:sp>
        <p:nvSpPr>
          <p:cNvPr id="4" name="Slide Number Placeholder 3"/>
          <p:cNvSpPr>
            <a:spLocks noGrp="1"/>
          </p:cNvSpPr>
          <p:nvPr>
            <p:ph type="sldNum" sz="quarter" idx="10"/>
          </p:nvPr>
        </p:nvSpPr>
        <p:spPr/>
        <p:txBody>
          <a:bodyPr/>
          <a:lstStyle/>
          <a:p>
            <a:pPr>
              <a:defRPr/>
            </a:pPr>
            <a:fld id="{0886E400-2380-45E4-8622-B211481FE755}" type="slidenum">
              <a:rPr lang="en-US" smtClean="0"/>
              <a:pPr>
                <a:defRPr/>
              </a:pPr>
              <a:t>72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1"/>
                </a:solidFill>
                <a:latin typeface="Arial" charset="0"/>
              </a:defRPr>
            </a:lvl1pPr>
            <a:lvl2pPr marL="730840" indent="-281092">
              <a:defRPr sz="3100" b="1">
                <a:solidFill>
                  <a:schemeClr val="tx1"/>
                </a:solidFill>
                <a:latin typeface="Arial" charset="0"/>
              </a:defRPr>
            </a:lvl2pPr>
            <a:lvl3pPr marL="1124369" indent="-224874">
              <a:defRPr sz="3100" b="1">
                <a:solidFill>
                  <a:schemeClr val="tx1"/>
                </a:solidFill>
                <a:latin typeface="Arial" charset="0"/>
              </a:defRPr>
            </a:lvl3pPr>
            <a:lvl4pPr marL="1574117" indent="-224874">
              <a:defRPr sz="3100" b="1">
                <a:solidFill>
                  <a:schemeClr val="tx1"/>
                </a:solidFill>
                <a:latin typeface="Arial" charset="0"/>
              </a:defRPr>
            </a:lvl4pPr>
            <a:lvl5pPr marL="2023864" indent="-224874">
              <a:defRPr sz="3100" b="1">
                <a:solidFill>
                  <a:schemeClr val="tx1"/>
                </a:solidFill>
                <a:latin typeface="Arial" charset="0"/>
              </a:defRPr>
            </a:lvl5pPr>
            <a:lvl6pPr marL="2473612" indent="-224874" eaLnBrk="0" fontAlgn="base" hangingPunct="0">
              <a:spcBef>
                <a:spcPct val="0"/>
              </a:spcBef>
              <a:spcAft>
                <a:spcPct val="0"/>
              </a:spcAft>
              <a:defRPr sz="3100" b="1">
                <a:solidFill>
                  <a:schemeClr val="tx1"/>
                </a:solidFill>
                <a:latin typeface="Arial" charset="0"/>
              </a:defRPr>
            </a:lvl6pPr>
            <a:lvl7pPr marL="2923360" indent="-224874" eaLnBrk="0" fontAlgn="base" hangingPunct="0">
              <a:spcBef>
                <a:spcPct val="0"/>
              </a:spcBef>
              <a:spcAft>
                <a:spcPct val="0"/>
              </a:spcAft>
              <a:defRPr sz="3100" b="1">
                <a:solidFill>
                  <a:schemeClr val="tx1"/>
                </a:solidFill>
                <a:latin typeface="Arial" charset="0"/>
              </a:defRPr>
            </a:lvl7pPr>
            <a:lvl8pPr marL="3373107" indent="-224874" eaLnBrk="0" fontAlgn="base" hangingPunct="0">
              <a:spcBef>
                <a:spcPct val="0"/>
              </a:spcBef>
              <a:spcAft>
                <a:spcPct val="0"/>
              </a:spcAft>
              <a:defRPr sz="3100" b="1">
                <a:solidFill>
                  <a:schemeClr val="tx1"/>
                </a:solidFill>
                <a:latin typeface="Arial" charset="0"/>
              </a:defRPr>
            </a:lvl8pPr>
            <a:lvl9pPr marL="3822855" indent="-224874" eaLnBrk="0" fontAlgn="base" hangingPunct="0">
              <a:spcBef>
                <a:spcPct val="0"/>
              </a:spcBef>
              <a:spcAft>
                <a:spcPct val="0"/>
              </a:spcAft>
              <a:defRPr sz="3100" b="1">
                <a:solidFill>
                  <a:schemeClr val="tx1"/>
                </a:solidFill>
                <a:latin typeface="Arial" charset="0"/>
              </a:defRPr>
            </a:lvl9pPr>
          </a:lstStyle>
          <a:p>
            <a:fld id="{50732B71-9EB1-4C10-A8FA-7748E1DB117A}" type="slidenum">
              <a:rPr lang="en-US" altLang="en-US" sz="1200"/>
              <a:pPr/>
              <a:t>10</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rPr>
              <a:t>Only 14% of the participants noticed any nutritional </a:t>
            </a:r>
            <a:r>
              <a:rPr lang="en-US" sz="1200" b="0" i="0" kern="1200" dirty="0" err="1" smtClean="0">
                <a:solidFill>
                  <a:schemeClr val="tx1"/>
                </a:solidFill>
                <a:latin typeface="Times New Roman" pitchFamily="18" charset="0"/>
                <a:ea typeface="+mn-ea"/>
                <a:cs typeface="+mn-cs"/>
              </a:rPr>
              <a:t>informa</a:t>
            </a:r>
            <a:endParaRPr lang="en-US" sz="1200" b="0" i="0" kern="1200" dirty="0" smtClean="0">
              <a:solidFill>
                <a:schemeClr val="tx1"/>
              </a:solidFill>
              <a:latin typeface="Times New Roman" pitchFamily="18" charset="0"/>
              <a:ea typeface="+mn-ea"/>
              <a:cs typeface="+mn-cs"/>
            </a:endParaRPr>
          </a:p>
          <a:p>
            <a:r>
              <a:rPr lang="en-US" sz="1200" b="0" i="0" kern="1200" smtClean="0">
                <a:solidFill>
                  <a:schemeClr val="tx1"/>
                </a:solidFill>
                <a:latin typeface="Times New Roman" pitchFamily="18" charset="0"/>
                <a:ea typeface="+mn-ea"/>
                <a:cs typeface="+mn-cs"/>
              </a:rPr>
              <a:t>Jason </a:t>
            </a:r>
            <a:r>
              <a:rPr lang="en-US" sz="1200" b="0" i="0" kern="1200" dirty="0" smtClean="0">
                <a:solidFill>
                  <a:schemeClr val="tx1"/>
                </a:solidFill>
                <a:latin typeface="Times New Roman" pitchFamily="18" charset="0"/>
                <a:ea typeface="+mn-ea"/>
                <a:cs typeface="+mn-cs"/>
              </a:rPr>
              <a:t>Block, MD, of Harvard Medical School in Boston, reported at the Obesity Society meeting </a:t>
            </a:r>
            <a:r>
              <a:rPr lang="en-US" sz="1200" b="0" i="0" kern="1200" dirty="0" err="1" smtClean="0">
                <a:solidFill>
                  <a:schemeClr val="tx1"/>
                </a:solidFill>
                <a:latin typeface="Times New Roman" pitchFamily="18" charset="0"/>
                <a:ea typeface="+mn-ea"/>
                <a:cs typeface="+mn-cs"/>
              </a:rPr>
              <a:t>here.tion</a:t>
            </a:r>
            <a:r>
              <a:rPr lang="en-US" sz="1200" b="0" i="0" kern="1200" dirty="0" smtClean="0">
                <a:solidFill>
                  <a:schemeClr val="tx1"/>
                </a:solidFill>
                <a:latin typeface="Times New Roman" pitchFamily="18" charset="0"/>
                <a:ea typeface="+mn-ea"/>
                <a:cs typeface="+mn-cs"/>
              </a:rPr>
              <a:t> in the restaurant, and fewer still -- 3% -- saw and used the information when ordering.</a:t>
            </a:r>
            <a:endParaRPr lang="en-US" dirty="0"/>
          </a:p>
        </p:txBody>
      </p:sp>
      <p:sp>
        <p:nvSpPr>
          <p:cNvPr id="4" name="Slide Number Placeholder 3"/>
          <p:cNvSpPr>
            <a:spLocks noGrp="1"/>
          </p:cNvSpPr>
          <p:nvPr>
            <p:ph type="sldNum" sz="quarter" idx="10"/>
          </p:nvPr>
        </p:nvSpPr>
        <p:spPr/>
        <p:txBody>
          <a:bodyPr/>
          <a:lstStyle/>
          <a:p>
            <a:pPr>
              <a:defRPr/>
            </a:pPr>
            <a:fld id="{0886E400-2380-45E4-8622-B211481FE755}" type="slidenum">
              <a:rPr lang="en-US" smtClean="0"/>
              <a:pPr>
                <a:defRPr/>
              </a:pPr>
              <a:t>73</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B443D47-D2E2-4DFE-8BD9-215DC44AAA83}" type="slidenum">
              <a:rPr lang="en-US" smtClean="0"/>
              <a:pPr/>
              <a:t>74</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3F7FB5F6-1926-42B4-A41C-E4C61092CD61}" type="slidenum">
              <a:rPr lang="en-US" smtClean="0"/>
              <a:pPr/>
              <a:t>75</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44463B99-BBEB-4F70-9B30-E494A7FC4D31}" type="slidenum">
              <a:rPr lang="en-US" smtClean="0"/>
              <a:pPr/>
              <a:t>76</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A4321BBA-0219-4133-8515-8C93EE9AC638}" type="slidenum">
              <a:rPr lang="en-US" smtClean="0"/>
              <a:pPr/>
              <a:t>77</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1AA85FF0-19EC-44F5-BE81-2E67B7ABF32E}" type="slidenum">
              <a:rPr lang="en-US" smtClean="0"/>
              <a:pPr/>
              <a:t>78</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B0BBB7EE-9099-4BA9-8BF4-7F89E60D847C}" type="slidenum">
              <a:rPr lang="en-US" smtClean="0"/>
              <a:pPr/>
              <a:t>79</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C2916E8-9804-4B36-A3BD-0F2BF99C10E1}" type="slidenum">
              <a:rPr lang="en-US" smtClean="0"/>
              <a:pPr/>
              <a:t>80</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854091E7-F65E-444D-9EC9-D2D49DE5BFB6}" type="slidenum">
              <a:rPr lang="en-US" smtClean="0"/>
              <a:pPr/>
              <a:t>81</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E3F4747-911F-4C50-90BD-371820BB1B1B}" type="slidenum">
              <a:rPr lang="en-US" smtClean="0"/>
              <a:pPr/>
              <a:t>82</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1"/>
                </a:solidFill>
                <a:latin typeface="Arial" charset="0"/>
              </a:defRPr>
            </a:lvl1pPr>
            <a:lvl2pPr marL="730840" indent="-281092">
              <a:defRPr sz="3100" b="1">
                <a:solidFill>
                  <a:schemeClr val="tx1"/>
                </a:solidFill>
                <a:latin typeface="Arial" charset="0"/>
              </a:defRPr>
            </a:lvl2pPr>
            <a:lvl3pPr marL="1124369" indent="-224874">
              <a:defRPr sz="3100" b="1">
                <a:solidFill>
                  <a:schemeClr val="tx1"/>
                </a:solidFill>
                <a:latin typeface="Arial" charset="0"/>
              </a:defRPr>
            </a:lvl3pPr>
            <a:lvl4pPr marL="1574117" indent="-224874">
              <a:defRPr sz="3100" b="1">
                <a:solidFill>
                  <a:schemeClr val="tx1"/>
                </a:solidFill>
                <a:latin typeface="Arial" charset="0"/>
              </a:defRPr>
            </a:lvl4pPr>
            <a:lvl5pPr marL="2023864" indent="-224874">
              <a:defRPr sz="3100" b="1">
                <a:solidFill>
                  <a:schemeClr val="tx1"/>
                </a:solidFill>
                <a:latin typeface="Arial" charset="0"/>
              </a:defRPr>
            </a:lvl5pPr>
            <a:lvl6pPr marL="2473612" indent="-224874" eaLnBrk="0" fontAlgn="base" hangingPunct="0">
              <a:spcBef>
                <a:spcPct val="0"/>
              </a:spcBef>
              <a:spcAft>
                <a:spcPct val="0"/>
              </a:spcAft>
              <a:defRPr sz="3100" b="1">
                <a:solidFill>
                  <a:schemeClr val="tx1"/>
                </a:solidFill>
                <a:latin typeface="Arial" charset="0"/>
              </a:defRPr>
            </a:lvl6pPr>
            <a:lvl7pPr marL="2923360" indent="-224874" eaLnBrk="0" fontAlgn="base" hangingPunct="0">
              <a:spcBef>
                <a:spcPct val="0"/>
              </a:spcBef>
              <a:spcAft>
                <a:spcPct val="0"/>
              </a:spcAft>
              <a:defRPr sz="3100" b="1">
                <a:solidFill>
                  <a:schemeClr val="tx1"/>
                </a:solidFill>
                <a:latin typeface="Arial" charset="0"/>
              </a:defRPr>
            </a:lvl7pPr>
            <a:lvl8pPr marL="3373107" indent="-224874" eaLnBrk="0" fontAlgn="base" hangingPunct="0">
              <a:spcBef>
                <a:spcPct val="0"/>
              </a:spcBef>
              <a:spcAft>
                <a:spcPct val="0"/>
              </a:spcAft>
              <a:defRPr sz="3100" b="1">
                <a:solidFill>
                  <a:schemeClr val="tx1"/>
                </a:solidFill>
                <a:latin typeface="Arial" charset="0"/>
              </a:defRPr>
            </a:lvl8pPr>
            <a:lvl9pPr marL="3822855" indent="-224874" eaLnBrk="0" fontAlgn="base" hangingPunct="0">
              <a:spcBef>
                <a:spcPct val="0"/>
              </a:spcBef>
              <a:spcAft>
                <a:spcPct val="0"/>
              </a:spcAft>
              <a:defRPr sz="3100" b="1">
                <a:solidFill>
                  <a:schemeClr val="tx1"/>
                </a:solidFill>
                <a:latin typeface="Arial" charset="0"/>
              </a:defRPr>
            </a:lvl9pPr>
          </a:lstStyle>
          <a:p>
            <a:fld id="{7F582E7C-647D-40B7-B4AA-E433B4035D22}" type="slidenum">
              <a:rPr lang="en-US" altLang="en-US" sz="1200"/>
              <a:pPr/>
              <a:t>11</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3FDE908A-1555-4528-A0F3-A7C7DD366E1F}" type="slidenum">
              <a:rPr lang="en-US" smtClean="0"/>
              <a:pPr/>
              <a:t>83</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EC92694C-E891-4201-A838-58FD79BC5686}" type="slidenum">
              <a:rPr lang="en-US" smtClean="0"/>
              <a:pPr/>
              <a:t>84</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21E96A29-7A3D-47B2-9765-3B212F5F046D}" type="slidenum">
              <a:rPr lang="en-US" smtClean="0"/>
              <a:pPr/>
              <a:t>85</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62C45870-6A94-484C-B04D-2F78529AF14C}" type="slidenum">
              <a:rPr lang="en-US" smtClean="0"/>
              <a:pPr/>
              <a:t>86</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B549E502-706C-44A0-95D0-69AB9A989B66}" type="slidenum">
              <a:rPr lang="en-US" smtClean="0"/>
              <a:pPr/>
              <a:t>87</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0835A961-2AF7-473B-833B-8AF96FF1121D}" type="slidenum">
              <a:rPr lang="en-US" smtClean="0"/>
              <a:pPr/>
              <a:t>88</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D8866EF-3F1F-44A6-B105-DE2CF4768C31}" type="slidenum">
              <a:rPr lang="en-US" smtClean="0"/>
              <a:pPr/>
              <a:t>89</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US" dirty="0" smtClean="0"/>
              <a:t>Atkins 258 pounds</a:t>
            </a:r>
            <a:r>
              <a:rPr lang="en-US" baseline="0" dirty="0" smtClean="0"/>
              <a:t> according to death certificate. </a:t>
            </a:r>
            <a:r>
              <a:rPr lang="en-US" sz="1200" b="0" i="0" kern="1200" dirty="0" smtClean="0">
                <a:solidFill>
                  <a:schemeClr val="tx1"/>
                </a:solidFill>
                <a:effectLst/>
                <a:latin typeface="Times New Roman" pitchFamily="18" charset="0"/>
                <a:ea typeface="+mn-ea"/>
                <a:cs typeface="+mn-cs"/>
              </a:rPr>
              <a:t>British experts say the popularity of the diet was damaged by reports it may increase the risk of heart disease and cancer.</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Times New Roman" pitchFamily="18" charset="0"/>
                <a:ea typeface="+mn-ea"/>
                <a:cs typeface="+mn-cs"/>
              </a:rPr>
              <a:t>But Australian nutritionist Catherine </a:t>
            </a:r>
            <a:r>
              <a:rPr lang="en-US" sz="1200" b="0" i="0" kern="1200" dirty="0" err="1" smtClean="0">
                <a:solidFill>
                  <a:schemeClr val="tx1"/>
                </a:solidFill>
                <a:effectLst/>
                <a:latin typeface="Times New Roman" pitchFamily="18" charset="0"/>
                <a:ea typeface="+mn-ea"/>
                <a:cs typeface="+mn-cs"/>
              </a:rPr>
              <a:t>Saxelby</a:t>
            </a:r>
            <a:r>
              <a:rPr lang="en-US" sz="1200" b="0" i="0" kern="1200" dirty="0" smtClean="0">
                <a:solidFill>
                  <a:schemeClr val="tx1"/>
                </a:solidFill>
                <a:effectLst/>
                <a:latin typeface="Times New Roman" pitchFamily="18" charset="0"/>
                <a:ea typeface="+mn-ea"/>
                <a:cs typeface="+mn-cs"/>
              </a:rPr>
              <a:t> said the fad had probably just run its course.  </a:t>
            </a:r>
            <a:r>
              <a:rPr lang="en-US" sz="1200" b="0" i="0" kern="1200" smtClean="0">
                <a:solidFill>
                  <a:schemeClr val="tx1"/>
                </a:solidFill>
                <a:effectLst/>
                <a:latin typeface="Times New Roman" pitchFamily="18" charset="0"/>
                <a:ea typeface="+mn-ea"/>
                <a:cs typeface="+mn-cs"/>
              </a:rPr>
              <a:t>Atkins Nutritional company filed for </a:t>
            </a:r>
            <a:r>
              <a:rPr lang="en-US" sz="1200" b="0" i="0" u="none" strike="noStrike" kern="1200" smtClean="0">
                <a:solidFill>
                  <a:schemeClr val="tx1"/>
                </a:solidFill>
                <a:effectLst/>
                <a:latin typeface="Times New Roman" pitchFamily="18" charset="0"/>
                <a:ea typeface="+mn-ea"/>
                <a:cs typeface="+mn-cs"/>
                <a:hlinkClick r:id="rId3" tooltip="Chapter 11"/>
              </a:rPr>
              <a:t>Chapter 11</a:t>
            </a:r>
            <a:r>
              <a:rPr lang="en-US" sz="1200" b="0" i="0" kern="1200" smtClean="0">
                <a:solidFill>
                  <a:schemeClr val="tx1"/>
                </a:solidFill>
                <a:effectLst/>
                <a:latin typeface="Times New Roman" pitchFamily="18" charset="0"/>
                <a:ea typeface="+mn-ea"/>
                <a:cs typeface="+mn-cs"/>
              </a:rPr>
              <a:t> bankruptcy protection after the percentage of adults on the diet declined to two percent and sales of Atkins brand product fell steeply in the second half of 2004.</a:t>
            </a:r>
            <a:r>
              <a:rPr lang="en-US" sz="1200" b="0" i="0" u="none" strike="noStrike" kern="1200" baseline="30000" smtClean="0">
                <a:solidFill>
                  <a:schemeClr val="tx1"/>
                </a:solidFill>
                <a:effectLst/>
                <a:latin typeface="Times New Roman" pitchFamily="18" charset="0"/>
                <a:ea typeface="+mn-ea"/>
                <a:cs typeface="+mn-cs"/>
                <a:hlinkClick r:id="rId4"/>
              </a:rPr>
              <a:t>[22]</a:t>
            </a:r>
            <a:r>
              <a:rPr lang="en-US" sz="1200" b="0" i="0" kern="1200" smtClean="0">
                <a:solidFill>
                  <a:schemeClr val="tx1"/>
                </a:solidFill>
                <a:effectLst/>
                <a:latin typeface="Times New Roman" pitchFamily="18" charset="0"/>
                <a:ea typeface="+mn-ea"/>
                <a:cs typeface="+mn-cs"/>
              </a:rPr>
              <a:t> The company continues to operate and the diet plan remains popular, although it has not regained its former popularity</a:t>
            </a:r>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Free Shipping when you order 4 or more boxes of The </a:t>
            </a:r>
            <a:r>
              <a:rPr lang="en-US" sz="1200" b="0" i="0" kern="1200" dirty="0" err="1" smtClean="0">
                <a:solidFill>
                  <a:schemeClr val="tx1"/>
                </a:solidFill>
                <a:effectLst/>
                <a:latin typeface="Times New Roman" pitchFamily="18" charset="0"/>
                <a:ea typeface="+mn-ea"/>
                <a:cs typeface="+mn-cs"/>
              </a:rPr>
              <a:t>Paleo</a:t>
            </a:r>
            <a:r>
              <a:rPr lang="en-US" sz="1200" b="0" i="0" kern="1200" dirty="0" smtClean="0">
                <a:solidFill>
                  <a:schemeClr val="tx1"/>
                </a:solidFill>
                <a:effectLst/>
                <a:latin typeface="Times New Roman" pitchFamily="18" charset="0"/>
                <a:ea typeface="+mn-ea"/>
                <a:cs typeface="+mn-cs"/>
              </a:rPr>
              <a:t> Diet Bar! Enter Code: SHIP4FREE at Checkout - See more at: http://www.tpdfoods.com/product/the-paleo-diet-bar-cinnamon-raisin/#sthash.G0WzGK38.dpuf</a:t>
            </a:r>
            <a:endParaRPr lang="en-US" dirty="0"/>
          </a:p>
        </p:txBody>
      </p:sp>
      <p:sp>
        <p:nvSpPr>
          <p:cNvPr id="4" name="Slide Number Placeholder 3"/>
          <p:cNvSpPr>
            <a:spLocks noGrp="1"/>
          </p:cNvSpPr>
          <p:nvPr>
            <p:ph type="sldNum" sz="quarter" idx="10"/>
          </p:nvPr>
        </p:nvSpPr>
        <p:spPr/>
        <p:txBody>
          <a:bodyPr/>
          <a:lstStyle/>
          <a:p>
            <a:pPr>
              <a:defRPr/>
            </a:pPr>
            <a:fld id="{0886E400-2380-45E4-8622-B211481FE755}" type="slidenum">
              <a:rPr lang="en-US" smtClean="0"/>
              <a:pPr>
                <a:defRPr/>
              </a:pPr>
              <a:t>90</a:t>
            </a:fld>
            <a:endParaRPr lang="en-US"/>
          </a:p>
        </p:txBody>
      </p:sp>
    </p:spTree>
    <p:extLst>
      <p:ext uri="{BB962C8B-B14F-4D97-AF65-F5344CB8AC3E}">
        <p14:creationId xmlns:p14="http://schemas.microsoft.com/office/powerpoint/2010/main" val="35102277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519AC20A-59F4-4CD1-A782-B14729B5985A}" type="slidenum">
              <a:rPr lang="en-US" smtClean="0"/>
              <a:pPr/>
              <a:t>92</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392A7EE8-3DCD-43AD-A2BC-AC3A4D0C985C}" type="slidenum">
              <a:rPr lang="en-US" smtClean="0"/>
              <a:pPr/>
              <a:t>93</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b="1">
                <a:solidFill>
                  <a:schemeClr val="tx1"/>
                </a:solidFill>
                <a:latin typeface="Arial" charset="0"/>
              </a:defRPr>
            </a:lvl1pPr>
            <a:lvl2pPr marL="730840" indent="-281092">
              <a:defRPr sz="3100" b="1">
                <a:solidFill>
                  <a:schemeClr val="tx1"/>
                </a:solidFill>
                <a:latin typeface="Arial" charset="0"/>
              </a:defRPr>
            </a:lvl2pPr>
            <a:lvl3pPr marL="1124369" indent="-224874">
              <a:defRPr sz="3100" b="1">
                <a:solidFill>
                  <a:schemeClr val="tx1"/>
                </a:solidFill>
                <a:latin typeface="Arial" charset="0"/>
              </a:defRPr>
            </a:lvl3pPr>
            <a:lvl4pPr marL="1574117" indent="-224874">
              <a:defRPr sz="3100" b="1">
                <a:solidFill>
                  <a:schemeClr val="tx1"/>
                </a:solidFill>
                <a:latin typeface="Arial" charset="0"/>
              </a:defRPr>
            </a:lvl4pPr>
            <a:lvl5pPr marL="2023864" indent="-224874">
              <a:defRPr sz="3100" b="1">
                <a:solidFill>
                  <a:schemeClr val="tx1"/>
                </a:solidFill>
                <a:latin typeface="Arial" charset="0"/>
              </a:defRPr>
            </a:lvl5pPr>
            <a:lvl6pPr marL="2473612" indent="-224874" eaLnBrk="0" fontAlgn="base" hangingPunct="0">
              <a:spcBef>
                <a:spcPct val="0"/>
              </a:spcBef>
              <a:spcAft>
                <a:spcPct val="0"/>
              </a:spcAft>
              <a:defRPr sz="3100" b="1">
                <a:solidFill>
                  <a:schemeClr val="tx1"/>
                </a:solidFill>
                <a:latin typeface="Arial" charset="0"/>
              </a:defRPr>
            </a:lvl6pPr>
            <a:lvl7pPr marL="2923360" indent="-224874" eaLnBrk="0" fontAlgn="base" hangingPunct="0">
              <a:spcBef>
                <a:spcPct val="0"/>
              </a:spcBef>
              <a:spcAft>
                <a:spcPct val="0"/>
              </a:spcAft>
              <a:defRPr sz="3100" b="1">
                <a:solidFill>
                  <a:schemeClr val="tx1"/>
                </a:solidFill>
                <a:latin typeface="Arial" charset="0"/>
              </a:defRPr>
            </a:lvl7pPr>
            <a:lvl8pPr marL="3373107" indent="-224874" eaLnBrk="0" fontAlgn="base" hangingPunct="0">
              <a:spcBef>
                <a:spcPct val="0"/>
              </a:spcBef>
              <a:spcAft>
                <a:spcPct val="0"/>
              </a:spcAft>
              <a:defRPr sz="3100" b="1">
                <a:solidFill>
                  <a:schemeClr val="tx1"/>
                </a:solidFill>
                <a:latin typeface="Arial" charset="0"/>
              </a:defRPr>
            </a:lvl8pPr>
            <a:lvl9pPr marL="3822855" indent="-224874" eaLnBrk="0" fontAlgn="base" hangingPunct="0">
              <a:spcBef>
                <a:spcPct val="0"/>
              </a:spcBef>
              <a:spcAft>
                <a:spcPct val="0"/>
              </a:spcAft>
              <a:defRPr sz="3100" b="1">
                <a:solidFill>
                  <a:schemeClr val="tx1"/>
                </a:solidFill>
                <a:latin typeface="Arial" charset="0"/>
              </a:defRPr>
            </a:lvl9pPr>
          </a:lstStyle>
          <a:p>
            <a:fld id="{45E93537-B873-4E72-B107-CE9E8883165F}" type="slidenum">
              <a:rPr lang="en-US" altLang="en-US" sz="1200"/>
              <a:pPr/>
              <a:t>12</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442E9D1C-385B-450F-8A68-54D56086CA0E}" type="slidenum">
              <a:rPr lang="en-US" smtClean="0"/>
              <a:pPr/>
              <a:t>94</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11D68890-4AE1-4C8D-8BEE-D9438105AD23}" type="slidenum">
              <a:rPr lang="en-US" smtClean="0"/>
              <a:pPr/>
              <a:t>95</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F12F2727-2BEC-406C-999E-27C83C60C329}" type="slidenum">
              <a:rPr lang="en-US" smtClean="0"/>
              <a:pPr/>
              <a:t>96</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913E7F04-DBF1-421C-8686-54F59CF96ED0}" type="slidenum">
              <a:rPr lang="en-US" smtClean="0"/>
              <a:pPr/>
              <a:t>97</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82479DA4-3155-4DDE-B72B-564238882015}" type="slidenum">
              <a:rPr lang="en-US" smtClean="0"/>
              <a:pPr/>
              <a:t>98</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844C0B6F-7181-4A62-9F3D-769E92D0421C}" type="slidenum">
              <a:rPr lang="en-US" smtClean="0"/>
              <a:pPr/>
              <a:t>99</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005B260D-0BB1-4934-9505-0E14ADBB3E9F}" type="slidenum">
              <a:rPr lang="en-US" smtClean="0"/>
              <a:pPr/>
              <a:t>100</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3CD9AF0F-B537-4482-A985-7836F66A948A}" type="slidenum">
              <a:rPr lang="en-US" smtClean="0"/>
              <a:pPr/>
              <a:t>101</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4724E4FA-6A43-4260-97D7-9FCF2F069F5B}" type="slidenum">
              <a:rPr lang="en-US" smtClean="0"/>
              <a:pPr/>
              <a:t>102</a:t>
            </a:fld>
            <a:endParaRPr lang="en-U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E780E0D3-1D28-4179-BDD8-DC61E8F13A40}" type="slidenum">
              <a:rPr lang="en-US" smtClean="0"/>
              <a:pPr/>
              <a:t>103</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C0C095A-2478-4D82-8EBD-8D0110D64673}" type="slidenum">
              <a:rPr lang="en-US" smtClean="0"/>
              <a:pPr/>
              <a:t>20</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BA496C8F-9CFC-4E04-91F0-551B3F85D877}" type="slidenum">
              <a:rPr lang="en-US" smtClean="0"/>
              <a:pPr/>
              <a:t>104</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3C6620B6-1969-4280-AE8B-1CCE38DE7BCC}" type="slidenum">
              <a:rPr lang="en-US" smtClean="0"/>
              <a:pPr/>
              <a:t>105</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569CDD02-FA82-401A-BB26-87B96C12F3AA}" type="slidenum">
              <a:rPr lang="en-US" smtClean="0"/>
              <a:pPr/>
              <a:t>106</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90943A62-078B-4F32-9279-809E542090D2}" type="slidenum">
              <a:rPr lang="en-US" smtClean="0"/>
              <a:pPr/>
              <a:t>107</a:t>
            </a:fld>
            <a:endParaRPr 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BE6D28CB-6515-42AC-82A5-B08D595F1606}" type="slidenum">
              <a:rPr lang="en-US" smtClean="0"/>
              <a:pPr/>
              <a:t>108</a:t>
            </a:fld>
            <a:endParaRPr 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7F1B1518-60AD-4DF1-ABF9-18522E428654}" type="slidenum">
              <a:rPr lang="en-US" smtClean="0"/>
              <a:pPr/>
              <a:t>109</a:t>
            </a:fld>
            <a:endParaRPr lang="en-US"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E2F3945D-79B2-4703-9869-A6C72702FC56}" type="slidenum">
              <a:rPr lang="en-US" smtClean="0"/>
              <a:pPr/>
              <a:t>110</a:t>
            </a:fld>
            <a:endParaRPr 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7BA0A9EF-8A08-485A-9B63-272E3E8761AC}" type="slidenum">
              <a:rPr lang="en-US" smtClean="0"/>
              <a:pPr/>
              <a:t>111</a:t>
            </a:fld>
            <a:endParaRPr lang="en-U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AE88D2E2-6762-44E1-9936-E740D39570D4}" type="slidenum">
              <a:rPr lang="en-US" smtClean="0"/>
              <a:pPr/>
              <a:t>112</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en-US" smtClean="0"/>
              <a:t>Nina’s slide</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Manufacturers will have until July 26, 2018 to comply with the final requirements,</a:t>
            </a:r>
            <a:endParaRPr lang="en-US" dirty="0"/>
          </a:p>
        </p:txBody>
      </p:sp>
      <p:sp>
        <p:nvSpPr>
          <p:cNvPr id="4" name="Slide Number Placeholder 3"/>
          <p:cNvSpPr>
            <a:spLocks noGrp="1"/>
          </p:cNvSpPr>
          <p:nvPr>
            <p:ph type="sldNum" sz="quarter" idx="10"/>
          </p:nvPr>
        </p:nvSpPr>
        <p:spPr/>
        <p:txBody>
          <a:bodyPr/>
          <a:lstStyle/>
          <a:p>
            <a:pPr>
              <a:defRPr/>
            </a:pPr>
            <a:fld id="{0886E400-2380-45E4-8622-B211481FE755}" type="slidenum">
              <a:rPr lang="en-US" smtClean="0"/>
              <a:pPr>
                <a:defRPr/>
              </a:pPr>
              <a:t>113</a:t>
            </a:fld>
            <a:endParaRPr lang="en-US"/>
          </a:p>
        </p:txBody>
      </p:sp>
    </p:spTree>
    <p:extLst>
      <p:ext uri="{BB962C8B-B14F-4D97-AF65-F5344CB8AC3E}">
        <p14:creationId xmlns:p14="http://schemas.microsoft.com/office/powerpoint/2010/main" val="423776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0FF701-8D23-4402-A85B-1C892BF7C9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150461-E322-432C-B9D9-3DD6959E1C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9DA436-A764-4AFE-B4F4-F679FA9ED54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E7B2B2-DB13-4FF6-B6AB-E10B0E263F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A469F4-8FF1-4FC6-A0F5-C44440634B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50F7B4-5AD0-4E21-9934-97A1ED48BD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20D42-DAA0-4CC9-82BC-96C3A9CD59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0D807F-FF1B-4F48-8FA3-85BCB5F9DD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CA2E46-183E-457A-A1EC-B6C884E75E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AAFA6B-D146-4512-90BE-6BDBC8E9AA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528978-51C7-497C-81AC-E60FDBE1F98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20A6D7-096F-4865-85C7-BF56B4EFE7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99"/>
                </a:solidFill>
                <a:latin typeface="Times New Roman" pitchFamily="18" charset="0"/>
              </a:defRPr>
            </a:lvl1pPr>
          </a:lstStyle>
          <a:p>
            <a:pPr>
              <a:defRPr/>
            </a:pPr>
            <a:fld id="{F4056D17-0238-43F2-A828-7924B0508A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rgbClr val="FFCC66"/>
          </a:solidFill>
          <a:latin typeface="+mj-lt"/>
          <a:ea typeface="+mj-ea"/>
          <a:cs typeface="+mj-cs"/>
        </a:defRPr>
      </a:lvl1pPr>
      <a:lvl2pPr algn="ctr" rtl="0" eaLnBrk="0" fontAlgn="base" hangingPunct="0">
        <a:spcBef>
          <a:spcPct val="0"/>
        </a:spcBef>
        <a:spcAft>
          <a:spcPct val="0"/>
        </a:spcAft>
        <a:defRPr sz="4400">
          <a:solidFill>
            <a:srgbClr val="FFCC66"/>
          </a:solidFill>
          <a:latin typeface="Times New Roman" pitchFamily="18" charset="0"/>
        </a:defRPr>
      </a:lvl2pPr>
      <a:lvl3pPr algn="ctr" rtl="0" eaLnBrk="0" fontAlgn="base" hangingPunct="0">
        <a:spcBef>
          <a:spcPct val="0"/>
        </a:spcBef>
        <a:spcAft>
          <a:spcPct val="0"/>
        </a:spcAft>
        <a:defRPr sz="4400">
          <a:solidFill>
            <a:srgbClr val="FFCC66"/>
          </a:solidFill>
          <a:latin typeface="Times New Roman" pitchFamily="18" charset="0"/>
        </a:defRPr>
      </a:lvl3pPr>
      <a:lvl4pPr algn="ctr" rtl="0" eaLnBrk="0" fontAlgn="base" hangingPunct="0">
        <a:spcBef>
          <a:spcPct val="0"/>
        </a:spcBef>
        <a:spcAft>
          <a:spcPct val="0"/>
        </a:spcAft>
        <a:defRPr sz="4400">
          <a:solidFill>
            <a:srgbClr val="FFCC66"/>
          </a:solidFill>
          <a:latin typeface="Times New Roman" pitchFamily="18" charset="0"/>
        </a:defRPr>
      </a:lvl4pPr>
      <a:lvl5pPr algn="ctr" rtl="0" eaLnBrk="0" fontAlgn="base" hangingPunct="0">
        <a:spcBef>
          <a:spcPct val="0"/>
        </a:spcBef>
        <a:spcAft>
          <a:spcPct val="0"/>
        </a:spcAft>
        <a:defRPr sz="4400">
          <a:solidFill>
            <a:srgbClr val="FFCC66"/>
          </a:solidFill>
          <a:latin typeface="Times New Roman" pitchFamily="18" charset="0"/>
        </a:defRPr>
      </a:lvl5pPr>
      <a:lvl6pPr marL="457200" algn="ctr" rtl="0" fontAlgn="base">
        <a:spcBef>
          <a:spcPct val="0"/>
        </a:spcBef>
        <a:spcAft>
          <a:spcPct val="0"/>
        </a:spcAft>
        <a:defRPr sz="4400">
          <a:solidFill>
            <a:srgbClr val="FFCC66"/>
          </a:solidFill>
          <a:latin typeface="Times New Roman" pitchFamily="18" charset="0"/>
        </a:defRPr>
      </a:lvl6pPr>
      <a:lvl7pPr marL="914400" algn="ctr" rtl="0" fontAlgn="base">
        <a:spcBef>
          <a:spcPct val="0"/>
        </a:spcBef>
        <a:spcAft>
          <a:spcPct val="0"/>
        </a:spcAft>
        <a:defRPr sz="4400">
          <a:solidFill>
            <a:srgbClr val="FFCC66"/>
          </a:solidFill>
          <a:latin typeface="Times New Roman" pitchFamily="18" charset="0"/>
        </a:defRPr>
      </a:lvl7pPr>
      <a:lvl8pPr marL="1371600" algn="ctr" rtl="0" fontAlgn="base">
        <a:spcBef>
          <a:spcPct val="0"/>
        </a:spcBef>
        <a:spcAft>
          <a:spcPct val="0"/>
        </a:spcAft>
        <a:defRPr sz="4400">
          <a:solidFill>
            <a:srgbClr val="FFCC66"/>
          </a:solidFill>
          <a:latin typeface="Times New Roman" pitchFamily="18" charset="0"/>
        </a:defRPr>
      </a:lvl8pPr>
      <a:lvl9pPr marL="1828800" algn="ctr" rtl="0" fontAlgn="base">
        <a:spcBef>
          <a:spcPct val="0"/>
        </a:spcBef>
        <a:spcAft>
          <a:spcPct val="0"/>
        </a:spcAft>
        <a:defRPr sz="4400">
          <a:solidFill>
            <a:srgbClr val="FFCC66"/>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FFCC99"/>
          </a:solidFill>
          <a:latin typeface="+mn-lt"/>
          <a:ea typeface="+mn-ea"/>
          <a:cs typeface="+mn-cs"/>
        </a:defRPr>
      </a:lvl1pPr>
      <a:lvl2pPr marL="742950" indent="-285750" algn="l" rtl="0" eaLnBrk="0" fontAlgn="base" hangingPunct="0">
        <a:spcBef>
          <a:spcPct val="20000"/>
        </a:spcBef>
        <a:spcAft>
          <a:spcPct val="0"/>
        </a:spcAft>
        <a:buChar char="–"/>
        <a:defRPr sz="2800">
          <a:solidFill>
            <a:srgbClr val="FFCC99"/>
          </a:solidFill>
          <a:latin typeface="+mn-lt"/>
        </a:defRPr>
      </a:lvl2pPr>
      <a:lvl3pPr marL="1143000" indent="-228600" algn="l" rtl="0" eaLnBrk="0" fontAlgn="base" hangingPunct="0">
        <a:spcBef>
          <a:spcPct val="20000"/>
        </a:spcBef>
        <a:spcAft>
          <a:spcPct val="0"/>
        </a:spcAft>
        <a:buChar char="•"/>
        <a:defRPr sz="2400">
          <a:solidFill>
            <a:srgbClr val="FFCC99"/>
          </a:solidFill>
          <a:latin typeface="+mn-lt"/>
        </a:defRPr>
      </a:lvl3pPr>
      <a:lvl4pPr marL="1600200" indent="-228600" algn="l" rtl="0" eaLnBrk="0" fontAlgn="base" hangingPunct="0">
        <a:spcBef>
          <a:spcPct val="20000"/>
        </a:spcBef>
        <a:spcAft>
          <a:spcPct val="0"/>
        </a:spcAft>
        <a:buChar char="–"/>
        <a:defRPr sz="2000">
          <a:solidFill>
            <a:srgbClr val="FFCC99"/>
          </a:solidFill>
          <a:latin typeface="+mn-lt"/>
        </a:defRPr>
      </a:lvl4pPr>
      <a:lvl5pPr marL="2057400" indent="-228600" algn="l" rtl="0" eaLnBrk="0" fontAlgn="base" hangingPunct="0">
        <a:spcBef>
          <a:spcPct val="20000"/>
        </a:spcBef>
        <a:spcAft>
          <a:spcPct val="0"/>
        </a:spcAft>
        <a:buChar char="»"/>
        <a:defRPr sz="2000">
          <a:solidFill>
            <a:srgbClr val="FFCC99"/>
          </a:solidFill>
          <a:latin typeface="+mn-lt"/>
        </a:defRPr>
      </a:lvl5pPr>
      <a:lvl6pPr marL="2514600" indent="-228600" algn="l" rtl="0" fontAlgn="base">
        <a:spcBef>
          <a:spcPct val="20000"/>
        </a:spcBef>
        <a:spcAft>
          <a:spcPct val="0"/>
        </a:spcAft>
        <a:buChar char="»"/>
        <a:defRPr sz="2000">
          <a:solidFill>
            <a:srgbClr val="FFCC99"/>
          </a:solidFill>
          <a:latin typeface="+mn-lt"/>
        </a:defRPr>
      </a:lvl6pPr>
      <a:lvl7pPr marL="2971800" indent="-228600" algn="l" rtl="0" fontAlgn="base">
        <a:spcBef>
          <a:spcPct val="20000"/>
        </a:spcBef>
        <a:spcAft>
          <a:spcPct val="0"/>
        </a:spcAft>
        <a:buChar char="»"/>
        <a:defRPr sz="2000">
          <a:solidFill>
            <a:srgbClr val="FFCC99"/>
          </a:solidFill>
          <a:latin typeface="+mn-lt"/>
        </a:defRPr>
      </a:lvl7pPr>
      <a:lvl8pPr marL="3429000" indent="-228600" algn="l" rtl="0" fontAlgn="base">
        <a:spcBef>
          <a:spcPct val="20000"/>
        </a:spcBef>
        <a:spcAft>
          <a:spcPct val="0"/>
        </a:spcAft>
        <a:buChar char="»"/>
        <a:defRPr sz="2000">
          <a:solidFill>
            <a:srgbClr val="FFCC99"/>
          </a:solidFill>
          <a:latin typeface="+mn-lt"/>
        </a:defRPr>
      </a:lvl8pPr>
      <a:lvl9pPr marL="3886200" indent="-228600" algn="l" rtl="0" fontAlgn="base">
        <a:spcBef>
          <a:spcPct val="20000"/>
        </a:spcBef>
        <a:spcAft>
          <a:spcPct val="0"/>
        </a:spcAft>
        <a:buChar char="»"/>
        <a:defRPr sz="2000">
          <a:solidFill>
            <a:srgbClr val="FFCC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1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3.emf"/><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4.emf"/><Relationship Id="rId5" Type="http://schemas.openxmlformats.org/officeDocument/2006/relationships/oleObject" Target="../embeddings/Microsoft_Excel_97-2003_Worksheet2.xls"/><Relationship Id="rId4" Type="http://schemas.openxmlformats.org/officeDocument/2006/relationships/oleObject" Target="../embeddings/oleObject4.bin"/></Relationships>
</file>

<file path=ppt/slides/_rels/slide1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ed.uottawa.ca/sim/data/Causation_e.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usda.gov/cnp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www.usda.gov/cnpp/pyrabklt.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mypyramid.gov/mypyramid/results.html?age=55&amp;gender=male&amp;activity=activ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cfsan.fda.gov/~dms/foodlab.html"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mailto:millie.h.griffin@vanderbilt.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www.diabete.fr/view.asp?ID=1478"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hyperlink" Target="http://nhlbisupport.com/bmi/bmicalc.htm"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hyperlink" Target="http://www.nytimes.com/2009/10/22/fashion/22Skin.html" TargetMode="External"/><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webterrace.com/fad/home.htm" TargetMode="External"/><Relationship Id="rId2" Type="http://schemas.openxmlformats.org/officeDocument/2006/relationships/notesSlide" Target="../notesSlides/notesSlide75.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8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6.xml"/><Relationship Id="rId1" Type="http://schemas.openxmlformats.org/officeDocument/2006/relationships/slideLayout" Target="../slideLayouts/slideLayout12.xml"/><Relationship Id="rId5" Type="http://schemas.openxmlformats.org/officeDocument/2006/relationships/image" Target="../media/image41.jp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2AC32BA2-AAD5-4873-8F14-EB396DEBBA32}" type="slidenum">
              <a:rPr lang="en-US" smtClean="0"/>
              <a:pPr/>
              <a:t>1</a:t>
            </a:fld>
            <a:endParaRPr lang="en-US" smtClean="0"/>
          </a:p>
        </p:txBody>
      </p:sp>
      <p:sp>
        <p:nvSpPr>
          <p:cNvPr id="512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124"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1</a:t>
            </a:r>
          </a:p>
        </p:txBody>
      </p:sp>
      <p:sp>
        <p:nvSpPr>
          <p:cNvPr id="5125"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126" name="Rectangle 5"/>
          <p:cNvSpPr>
            <a:spLocks noGrp="1" noChangeArrowheads="1"/>
          </p:cNvSpPr>
          <p:nvPr>
            <p:ph type="ctrTitle"/>
          </p:nvPr>
        </p:nvSpPr>
        <p:spPr>
          <a:xfrm>
            <a:off x="1293813" y="762000"/>
            <a:ext cx="7772400" cy="1143000"/>
          </a:xfrm>
          <a:noFill/>
        </p:spPr>
        <p:txBody>
          <a:bodyPr lIns="90488" tIns="44450" rIns="90488" bIns="44450" anchor="b"/>
          <a:lstStyle/>
          <a:p>
            <a:pPr algn="l" eaLnBrk="1" hangingPunct="1"/>
            <a:r>
              <a:rPr lang="en-US" smtClean="0"/>
              <a:t>Healthy Lifestyle and Diet</a:t>
            </a:r>
          </a:p>
        </p:txBody>
      </p:sp>
      <p:sp>
        <p:nvSpPr>
          <p:cNvPr id="5127" name="Rectangle 6"/>
          <p:cNvSpPr>
            <a:spLocks noGrp="1" noChangeArrowheads="1"/>
          </p:cNvSpPr>
          <p:nvPr>
            <p:ph type="subTitle" idx="1"/>
          </p:nvPr>
        </p:nvSpPr>
        <p:spPr>
          <a:xfrm>
            <a:off x="685800" y="3429000"/>
            <a:ext cx="6400800" cy="1752600"/>
          </a:xfrm>
          <a:noFill/>
        </p:spPr>
        <p:txBody>
          <a:bodyPr lIns="90488" tIns="44450" rIns="90488" bIns="44450" anchor="ctr"/>
          <a:lstStyle/>
          <a:p>
            <a:pPr algn="l" eaLnBrk="1" hangingPunct="1"/>
            <a:r>
              <a:rPr lang="en-US" smtClean="0"/>
              <a:t>William P. Wattles</a:t>
            </a:r>
          </a:p>
          <a:p>
            <a:pPr algn="l" eaLnBrk="1" hangingPunct="1"/>
            <a:r>
              <a:rPr lang="en-US" smtClean="0"/>
              <a:t>Psy 314 Behavioral Medicine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9"/>
          <p:cNvSpPr txBox="1">
            <a:spLocks noChangeArrowheads="1"/>
          </p:cNvSpPr>
          <p:nvPr/>
        </p:nvSpPr>
        <p:spPr bwMode="auto">
          <a:xfrm>
            <a:off x="2003425" y="2590800"/>
            <a:ext cx="5032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ctr">
              <a:spcBef>
                <a:spcPct val="50000"/>
              </a:spcBef>
            </a:pPr>
            <a:r>
              <a:rPr lang="en-US" altLang="en-US" dirty="0">
                <a:solidFill>
                  <a:srgbClr val="FFCC66"/>
                </a:solidFill>
              </a:rPr>
              <a:t>Why the Interest in Dose-Response?</a:t>
            </a:r>
          </a:p>
        </p:txBody>
      </p:sp>
    </p:spTree>
    <p:extLst>
      <p:ext uri="{BB962C8B-B14F-4D97-AF65-F5344CB8AC3E}">
        <p14:creationId xmlns:p14="http://schemas.microsoft.com/office/powerpoint/2010/main" val="31095809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F57472ED-AA1A-42AF-BC27-2D2F010EDE4B}" type="slidenum">
              <a:rPr lang="en-US" smtClean="0"/>
              <a:pPr/>
              <a:t>100</a:t>
            </a:fld>
            <a:endParaRPr lang="en-US" smtClean="0"/>
          </a:p>
        </p:txBody>
      </p:sp>
      <p:sp>
        <p:nvSpPr>
          <p:cNvPr id="75779" name="Rectangle 2"/>
          <p:cNvSpPr>
            <a:spLocks noGrp="1" noChangeArrowheads="1"/>
          </p:cNvSpPr>
          <p:nvPr>
            <p:ph type="title"/>
          </p:nvPr>
        </p:nvSpPr>
        <p:spPr/>
        <p:txBody>
          <a:bodyPr/>
          <a:lstStyle/>
          <a:p>
            <a:pPr eaLnBrk="1" hangingPunct="1"/>
            <a:r>
              <a:rPr lang="en-US" smtClean="0"/>
              <a:t>Weight Loss</a:t>
            </a:r>
          </a:p>
        </p:txBody>
      </p:sp>
      <p:sp>
        <p:nvSpPr>
          <p:cNvPr id="75780" name="Rectangle 3"/>
          <p:cNvSpPr>
            <a:spLocks noGrp="1" noChangeArrowheads="1"/>
          </p:cNvSpPr>
          <p:nvPr>
            <p:ph type="body" idx="1"/>
          </p:nvPr>
        </p:nvSpPr>
        <p:spPr/>
        <p:txBody>
          <a:bodyPr/>
          <a:lstStyle/>
          <a:p>
            <a:pPr eaLnBrk="1" hangingPunct="1"/>
            <a:r>
              <a:rPr lang="en-US" smtClean="0"/>
              <a:t>The average starting weight of the subjects was 240 lbs their goals were:</a:t>
            </a:r>
          </a:p>
          <a:p>
            <a:pPr lvl="1" eaLnBrk="1" hangingPunct="1"/>
            <a:r>
              <a:rPr lang="en-US" smtClean="0"/>
              <a:t>dream weight 142 lbs (41%)</a:t>
            </a:r>
          </a:p>
          <a:p>
            <a:pPr lvl="1" eaLnBrk="1" hangingPunct="1"/>
            <a:r>
              <a:rPr lang="en-US" smtClean="0"/>
              <a:t>happy at 160 lbs (33%) </a:t>
            </a:r>
          </a:p>
          <a:p>
            <a:pPr lvl="1" eaLnBrk="1" hangingPunct="1"/>
            <a:r>
              <a:rPr lang="en-US" smtClean="0"/>
              <a:t>disappointed at 198 lbs  (18%)</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2D647E83-8F57-4A64-8C8B-EB6281E1519E}" type="slidenum">
              <a:rPr lang="en-US" smtClean="0"/>
              <a:pPr/>
              <a:t>101</a:t>
            </a:fld>
            <a:endParaRPr lang="en-US" smtClean="0"/>
          </a:p>
        </p:txBody>
      </p:sp>
      <p:sp>
        <p:nvSpPr>
          <p:cNvPr id="7680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6804"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37</a:t>
            </a:r>
          </a:p>
        </p:txBody>
      </p:sp>
      <p:sp>
        <p:nvSpPr>
          <p:cNvPr id="76805"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6806" name="Rectangle 5"/>
          <p:cNvSpPr>
            <a:spLocks noGrp="1" noChangeArrowheads="1"/>
          </p:cNvSpPr>
          <p:nvPr>
            <p:ph type="title"/>
          </p:nvPr>
        </p:nvSpPr>
        <p:spPr>
          <a:noFill/>
        </p:spPr>
        <p:txBody>
          <a:bodyPr lIns="90488" tIns="44450" rIns="90488" bIns="44450"/>
          <a:lstStyle/>
          <a:p>
            <a:pPr eaLnBrk="1" hangingPunct="1"/>
            <a:r>
              <a:rPr lang="en-US" smtClean="0"/>
              <a:t>3. Reducing heart disease</a:t>
            </a:r>
          </a:p>
        </p:txBody>
      </p:sp>
      <p:sp>
        <p:nvSpPr>
          <p:cNvPr id="96262" name="Rectangle 6"/>
          <p:cNvSpPr>
            <a:spLocks noGrp="1" noChangeArrowheads="1"/>
          </p:cNvSpPr>
          <p:nvPr>
            <p:ph type="body" idx="1"/>
          </p:nvPr>
        </p:nvSpPr>
        <p:spPr/>
        <p:txBody>
          <a:bodyPr lIns="90488" tIns="44450" rIns="90488" bIns="44450"/>
          <a:lstStyle/>
          <a:p>
            <a:pPr eaLnBrk="1" hangingPunct="1">
              <a:defRPr/>
            </a:pPr>
            <a:r>
              <a:rPr lang="en-US" u="sng" smtClean="0">
                <a:effectLst>
                  <a:outerShdw blurRad="38100" dist="38100" dir="2700000" algn="tl">
                    <a:srgbClr val="C0C0C0"/>
                  </a:outerShdw>
                </a:effectLst>
              </a:rPr>
              <a:t>Cholesterol</a:t>
            </a:r>
            <a:r>
              <a:rPr lang="en-US" u="sng" smtClean="0"/>
              <a:t> </a:t>
            </a:r>
            <a:r>
              <a:rPr lang="en-US" smtClean="0"/>
              <a:t>Waxy, fat-like substance essential for life.</a:t>
            </a:r>
          </a:p>
          <a:p>
            <a:pPr eaLnBrk="1" hangingPunct="1">
              <a:defRPr/>
            </a:pPr>
            <a:r>
              <a:rPr lang="en-US" smtClean="0"/>
              <a:t>Too much leads to heart disease.</a:t>
            </a:r>
          </a:p>
          <a:p>
            <a:pPr eaLnBrk="1" hangingPunct="1">
              <a:defRPr/>
            </a:pPr>
            <a:r>
              <a:rPr lang="en-US" smtClean="0"/>
              <a:t>Serum of blood cholesterol is the level of blood circulating in the blood stream.</a:t>
            </a:r>
          </a:p>
          <a:p>
            <a:pPr eaLnBrk="1" hangingPunct="1">
              <a:defRPr/>
            </a:pPr>
            <a:r>
              <a:rPr lang="en-US" smtClean="0"/>
              <a:t>Related (but not perfectly) to dietary cholesterol and saturated fat.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p>
            <a:fld id="{7763ACCE-7E85-4926-97DE-B6E0DAFEC50D}" type="slidenum">
              <a:rPr lang="en-US" smtClean="0"/>
              <a:pPr/>
              <a:t>102</a:t>
            </a:fld>
            <a:endParaRPr lang="en-US" smtClean="0"/>
          </a:p>
        </p:txBody>
      </p:sp>
      <p:sp>
        <p:nvSpPr>
          <p:cNvPr id="7782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782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38</a:t>
            </a:r>
          </a:p>
        </p:txBody>
      </p:sp>
      <p:sp>
        <p:nvSpPr>
          <p:cNvPr id="7782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7830" name="Rectangle 5"/>
          <p:cNvSpPr>
            <a:spLocks noGrp="1" noChangeArrowheads="1"/>
          </p:cNvSpPr>
          <p:nvPr>
            <p:ph type="title"/>
          </p:nvPr>
        </p:nvSpPr>
        <p:spPr>
          <a:noFill/>
        </p:spPr>
        <p:txBody>
          <a:bodyPr lIns="90488" tIns="44450" rIns="90488" bIns="44450"/>
          <a:lstStyle/>
          <a:p>
            <a:pPr eaLnBrk="1" hangingPunct="1"/>
            <a:r>
              <a:rPr lang="en-US" smtClean="0"/>
              <a:t>Cholesterol</a:t>
            </a:r>
          </a:p>
        </p:txBody>
      </p:sp>
      <p:sp>
        <p:nvSpPr>
          <p:cNvPr id="77831" name="Rectangle 6"/>
          <p:cNvSpPr>
            <a:spLocks noGrp="1" noChangeArrowheads="1"/>
          </p:cNvSpPr>
          <p:nvPr>
            <p:ph type="body" idx="1"/>
          </p:nvPr>
        </p:nvSpPr>
        <p:spPr>
          <a:noFill/>
        </p:spPr>
        <p:txBody>
          <a:bodyPr lIns="90488" tIns="44450" rIns="90488" bIns="44450"/>
          <a:lstStyle/>
          <a:p>
            <a:pPr eaLnBrk="1" hangingPunct="1"/>
            <a:r>
              <a:rPr lang="en-US" smtClean="0"/>
              <a:t>Cholesterol raised by eating saturated fats and trans fats.</a:t>
            </a:r>
          </a:p>
          <a:p>
            <a:pPr eaLnBrk="1" hangingPunct="1"/>
            <a:r>
              <a:rPr lang="en-US" smtClean="0"/>
              <a:t>Dietary modification preferable to medication.</a:t>
            </a:r>
          </a:p>
          <a:p>
            <a:pPr eaLnBrk="1" hangingPunct="1"/>
            <a:r>
              <a:rPr lang="en-US" smtClean="0"/>
              <a:t>Lowering overall dietary fat tends to lower saturated and trans fats.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p>
            <a:fld id="{7A5A72A2-4985-4168-B18F-075E9D8CA6B2}" type="slidenum">
              <a:rPr lang="en-US" smtClean="0"/>
              <a:pPr/>
              <a:t>103</a:t>
            </a:fld>
            <a:endParaRPr lang="en-US" smtClean="0"/>
          </a:p>
        </p:txBody>
      </p:sp>
      <p:sp>
        <p:nvSpPr>
          <p:cNvPr id="7885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8852"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39</a:t>
            </a:r>
          </a:p>
        </p:txBody>
      </p:sp>
      <p:sp>
        <p:nvSpPr>
          <p:cNvPr id="78853"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8854" name="Rectangle 5"/>
          <p:cNvSpPr>
            <a:spLocks noGrp="1" noChangeArrowheads="1"/>
          </p:cNvSpPr>
          <p:nvPr>
            <p:ph type="title"/>
          </p:nvPr>
        </p:nvSpPr>
        <p:spPr>
          <a:noFill/>
        </p:spPr>
        <p:txBody>
          <a:bodyPr lIns="90488" tIns="44450" rIns="90488" bIns="44450"/>
          <a:lstStyle/>
          <a:p>
            <a:pPr eaLnBrk="1" hangingPunct="1"/>
            <a:r>
              <a:rPr lang="en-US" smtClean="0"/>
              <a:t>Cholesterol</a:t>
            </a:r>
          </a:p>
        </p:txBody>
      </p:sp>
      <p:sp>
        <p:nvSpPr>
          <p:cNvPr id="78855" name="Rectangle 6"/>
          <p:cNvSpPr>
            <a:spLocks noGrp="1" noChangeArrowheads="1"/>
          </p:cNvSpPr>
          <p:nvPr>
            <p:ph type="body" idx="1"/>
          </p:nvPr>
        </p:nvSpPr>
        <p:spPr>
          <a:noFill/>
        </p:spPr>
        <p:txBody>
          <a:bodyPr lIns="90488" tIns="44450" rIns="90488" bIns="44450"/>
          <a:lstStyle/>
          <a:p>
            <a:pPr eaLnBrk="1" hangingPunct="1"/>
            <a:r>
              <a:rPr lang="en-US" smtClean="0"/>
              <a:t>High &gt;240</a:t>
            </a:r>
          </a:p>
          <a:p>
            <a:pPr eaLnBrk="1" hangingPunct="1"/>
            <a:r>
              <a:rPr lang="en-US" smtClean="0"/>
              <a:t>Borderline high 200-239</a:t>
            </a:r>
          </a:p>
          <a:p>
            <a:pPr eaLnBrk="1" hangingPunct="1"/>
            <a:r>
              <a:rPr lang="en-US" smtClean="0"/>
              <a:t>Desirable &lt;200</a:t>
            </a:r>
          </a:p>
          <a:p>
            <a:pPr eaLnBrk="1" hangingPunct="1"/>
            <a:r>
              <a:rPr lang="en-US" smtClean="0"/>
              <a:t>Ratio of total cholesterol to HDL may be a better predictor.</a:t>
            </a:r>
          </a:p>
          <a:p>
            <a:pPr eaLnBrk="1" hangingPunct="1"/>
            <a:r>
              <a:rPr lang="en-US" smtClean="0"/>
              <a:t>Levels of trigylcerides also critical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p>
            <a:fld id="{52ECFC48-898F-4584-A9FA-04677D5C77D9}" type="slidenum">
              <a:rPr lang="en-US" smtClean="0"/>
              <a:pPr/>
              <a:t>104</a:t>
            </a:fld>
            <a:endParaRPr lang="en-US" smtClean="0"/>
          </a:p>
        </p:txBody>
      </p:sp>
      <p:sp>
        <p:nvSpPr>
          <p:cNvPr id="7987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79876"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40</a:t>
            </a:r>
          </a:p>
        </p:txBody>
      </p:sp>
      <p:sp>
        <p:nvSpPr>
          <p:cNvPr id="79877"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79878" name="Rectangle 5"/>
          <p:cNvSpPr>
            <a:spLocks noGrp="1" noChangeArrowheads="1"/>
          </p:cNvSpPr>
          <p:nvPr>
            <p:ph type="title"/>
          </p:nvPr>
        </p:nvSpPr>
        <p:spPr>
          <a:noFill/>
        </p:spPr>
        <p:txBody>
          <a:bodyPr lIns="90488" tIns="44450" rIns="90488" bIns="44450"/>
          <a:lstStyle/>
          <a:p>
            <a:pPr eaLnBrk="1" hangingPunct="1"/>
            <a:r>
              <a:rPr lang="en-US" smtClean="0"/>
              <a:t>4. Hypertension</a:t>
            </a:r>
          </a:p>
        </p:txBody>
      </p:sp>
      <p:sp>
        <p:nvSpPr>
          <p:cNvPr id="79879" name="Rectangle 6"/>
          <p:cNvSpPr>
            <a:spLocks noGrp="1" noChangeArrowheads="1"/>
          </p:cNvSpPr>
          <p:nvPr>
            <p:ph type="body" idx="1"/>
          </p:nvPr>
        </p:nvSpPr>
        <p:spPr>
          <a:noFill/>
        </p:spPr>
        <p:txBody>
          <a:bodyPr lIns="90488" tIns="44450" rIns="90488" bIns="44450"/>
          <a:lstStyle/>
          <a:p>
            <a:pPr eaLnBrk="1" hangingPunct="1"/>
            <a:r>
              <a:rPr lang="en-US" smtClean="0"/>
              <a:t>Diet, medication, relaxation and exercise used to treat hypertension.</a:t>
            </a:r>
          </a:p>
          <a:p>
            <a:pPr eaLnBrk="1" hangingPunct="1"/>
            <a:r>
              <a:rPr lang="en-US" smtClean="0"/>
              <a:t>Dietary interventions involve</a:t>
            </a:r>
          </a:p>
          <a:p>
            <a:pPr lvl="1" eaLnBrk="1" hangingPunct="1">
              <a:buSzPct val="75000"/>
            </a:pPr>
            <a:r>
              <a:rPr lang="en-US" smtClean="0"/>
              <a:t>sodium restriction</a:t>
            </a:r>
          </a:p>
          <a:p>
            <a:pPr lvl="1" eaLnBrk="1" hangingPunct="1">
              <a:buSzPct val="75000"/>
            </a:pPr>
            <a:r>
              <a:rPr lang="en-US" smtClean="0"/>
              <a:t>weight loss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6"/>
          <p:cNvSpPr>
            <a:spLocks noGrp="1"/>
          </p:cNvSpPr>
          <p:nvPr>
            <p:ph type="sldNum" sz="quarter" idx="12"/>
          </p:nvPr>
        </p:nvSpPr>
        <p:spPr>
          <a:noFill/>
        </p:spPr>
        <p:txBody>
          <a:bodyPr/>
          <a:lstStyle/>
          <a:p>
            <a:fld id="{4DE2B949-638A-457D-8A1F-DE7FA330F877}" type="slidenum">
              <a:rPr lang="en-US" smtClean="0"/>
              <a:pPr/>
              <a:t>105</a:t>
            </a:fld>
            <a:endParaRPr lang="en-US" smtClean="0"/>
          </a:p>
        </p:txBody>
      </p:sp>
      <p:sp>
        <p:nvSpPr>
          <p:cNvPr id="80899" name="Rectangle 2"/>
          <p:cNvSpPr>
            <a:spLocks noGrp="1" noChangeArrowheads="1"/>
          </p:cNvSpPr>
          <p:nvPr>
            <p:ph type="title"/>
          </p:nvPr>
        </p:nvSpPr>
        <p:spPr/>
        <p:txBody>
          <a:bodyPr/>
          <a:lstStyle/>
          <a:p>
            <a:pPr eaLnBrk="1" hangingPunct="1"/>
            <a:r>
              <a:rPr lang="en-US" smtClean="0"/>
              <a:t>Sodium</a:t>
            </a:r>
          </a:p>
        </p:txBody>
      </p:sp>
      <p:sp>
        <p:nvSpPr>
          <p:cNvPr id="80900" name="Rectangle 3"/>
          <p:cNvSpPr>
            <a:spLocks noGrp="1" noChangeArrowheads="1"/>
          </p:cNvSpPr>
          <p:nvPr>
            <p:ph type="body" sz="half" idx="1"/>
          </p:nvPr>
        </p:nvSpPr>
        <p:spPr/>
        <p:txBody>
          <a:bodyPr/>
          <a:lstStyle/>
          <a:p>
            <a:pPr eaLnBrk="1" hangingPunct="1"/>
            <a:r>
              <a:rPr lang="en-US" sz="2800" smtClean="0"/>
              <a:t>A higher intake of dietary sodium is a strong independent risk factor for CHF in overweight persons. </a:t>
            </a:r>
          </a:p>
          <a:p>
            <a:pPr eaLnBrk="1" hangingPunct="1"/>
            <a:r>
              <a:rPr lang="en-US" sz="2800" smtClean="0"/>
              <a:t>Arch Intern Med. 2002;162:1619-1624</a:t>
            </a:r>
          </a:p>
          <a:p>
            <a:pPr eaLnBrk="1" hangingPunct="1"/>
            <a:endParaRPr lang="en-US" sz="2800" smtClean="0"/>
          </a:p>
          <a:p>
            <a:pPr eaLnBrk="1" hangingPunct="1"/>
            <a:endParaRPr lang="en-US" sz="2800" smtClean="0"/>
          </a:p>
        </p:txBody>
      </p:sp>
      <p:pic>
        <p:nvPicPr>
          <p:cNvPr id="80901" name="Picture 5" descr="bs01292_"/>
          <p:cNvPicPr>
            <a:picLocks noGrp="1" noChangeAspect="1" noChangeArrowheads="1"/>
          </p:cNvPicPr>
          <p:nvPr>
            <p:ph type="clipArt" sz="half" idx="2"/>
          </p:nvPr>
        </p:nvPicPr>
        <p:blipFill>
          <a:blip r:embed="rId3" cstate="print"/>
          <a:srcRect/>
          <a:stretch>
            <a:fillRect/>
          </a:stretch>
        </p:blipFill>
        <p:spPr>
          <a:xfrm>
            <a:off x="4757738" y="1981200"/>
            <a:ext cx="3589337" cy="411480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6"/>
          <p:cNvSpPr>
            <a:spLocks noGrp="1"/>
          </p:cNvSpPr>
          <p:nvPr>
            <p:ph type="sldNum" sz="quarter" idx="12"/>
          </p:nvPr>
        </p:nvSpPr>
        <p:spPr>
          <a:noFill/>
        </p:spPr>
        <p:txBody>
          <a:bodyPr/>
          <a:lstStyle/>
          <a:p>
            <a:fld id="{F0CDFCF3-A9A3-4509-B19E-3AE4BD621FE4}" type="slidenum">
              <a:rPr lang="en-US" smtClean="0"/>
              <a:pPr/>
              <a:t>106</a:t>
            </a:fld>
            <a:endParaRPr lang="en-US" smtClean="0"/>
          </a:p>
        </p:txBody>
      </p:sp>
      <p:sp>
        <p:nvSpPr>
          <p:cNvPr id="81923" name="Rectangle 2"/>
          <p:cNvSpPr>
            <a:spLocks noGrp="1" noChangeArrowheads="1"/>
          </p:cNvSpPr>
          <p:nvPr>
            <p:ph type="title"/>
          </p:nvPr>
        </p:nvSpPr>
        <p:spPr/>
        <p:txBody>
          <a:bodyPr/>
          <a:lstStyle/>
          <a:p>
            <a:pPr eaLnBrk="1" hangingPunct="1"/>
            <a:r>
              <a:rPr lang="en-US" smtClean="0"/>
              <a:t>Sodium</a:t>
            </a:r>
          </a:p>
        </p:txBody>
      </p:sp>
      <p:sp>
        <p:nvSpPr>
          <p:cNvPr id="81924" name="Rectangle 3"/>
          <p:cNvSpPr>
            <a:spLocks noGrp="1" noChangeArrowheads="1"/>
          </p:cNvSpPr>
          <p:nvPr>
            <p:ph type="body" sz="half" idx="1"/>
          </p:nvPr>
        </p:nvSpPr>
        <p:spPr/>
        <p:txBody>
          <a:bodyPr/>
          <a:lstStyle/>
          <a:p>
            <a:pPr eaLnBrk="1" hangingPunct="1">
              <a:lnSpc>
                <a:spcPct val="90000"/>
              </a:lnSpc>
            </a:pPr>
            <a:r>
              <a:rPr lang="en-US" sz="2400" smtClean="0"/>
              <a:t>Not all people appear to be salt sensitive.</a:t>
            </a:r>
          </a:p>
          <a:p>
            <a:pPr eaLnBrk="1" hangingPunct="1">
              <a:lnSpc>
                <a:spcPct val="90000"/>
              </a:lnSpc>
            </a:pPr>
            <a:r>
              <a:rPr lang="en-US" sz="2400" smtClean="0"/>
              <a:t>Some estimates suggest that 26% of normal individuals are salt-sensitive. </a:t>
            </a:r>
          </a:p>
          <a:p>
            <a:pPr eaLnBrk="1" hangingPunct="1">
              <a:lnSpc>
                <a:spcPct val="90000"/>
              </a:lnSpc>
            </a:pPr>
            <a:r>
              <a:rPr lang="en-US" sz="2400" smtClean="0"/>
              <a:t>Most importantly it appears that the rate of salt-sensitivity is nearly twice as great (51%) in individuals who are "hypertensive". </a:t>
            </a:r>
          </a:p>
          <a:p>
            <a:pPr eaLnBrk="1" hangingPunct="1">
              <a:lnSpc>
                <a:spcPct val="90000"/>
              </a:lnSpc>
            </a:pPr>
            <a:endParaRPr lang="en-US" sz="2400" smtClean="0"/>
          </a:p>
        </p:txBody>
      </p:sp>
      <p:sp>
        <p:nvSpPr>
          <p:cNvPr id="81925" name="Rectangle 4"/>
          <p:cNvSpPr>
            <a:spLocks noGrp="1" noChangeArrowheads="1"/>
          </p:cNvSpPr>
          <p:nvPr>
            <p:ph type="body" sz="half" idx="2"/>
          </p:nvPr>
        </p:nvSpPr>
        <p:spPr/>
        <p:txBody>
          <a:bodyPr/>
          <a:lstStyle/>
          <a:p>
            <a:pPr eaLnBrk="1" hangingPunct="1"/>
            <a:r>
              <a:rPr lang="en-US" smtClean="0"/>
              <a:t>The highest values are found in black individuals who are hypertensive (73%).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p>
            <a:r>
              <a:rPr lang="en-US" i="1" smtClean="0"/>
              <a:t>JAMA.</a:t>
            </a:r>
            <a:r>
              <a:rPr lang="en-US" smtClean="0"/>
              <a:t> 1985;253(5):657-664.</a:t>
            </a:r>
            <a:fld id="{85B0FE9B-23CE-4CCD-9528-5F8A32EA9BA2}" type="slidenum">
              <a:rPr lang="en-US" smtClean="0"/>
              <a:pPr/>
              <a:t>107</a:t>
            </a:fld>
            <a:endParaRPr lang="en-US" smtClean="0"/>
          </a:p>
        </p:txBody>
      </p:sp>
      <p:sp>
        <p:nvSpPr>
          <p:cNvPr id="8294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8294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41</a:t>
            </a:r>
          </a:p>
        </p:txBody>
      </p:sp>
      <p:sp>
        <p:nvSpPr>
          <p:cNvPr id="8294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82950" name="Rectangle 5"/>
          <p:cNvSpPr>
            <a:spLocks noGrp="1" noChangeArrowheads="1"/>
          </p:cNvSpPr>
          <p:nvPr>
            <p:ph type="title"/>
          </p:nvPr>
        </p:nvSpPr>
        <p:spPr>
          <a:noFill/>
        </p:spPr>
        <p:txBody>
          <a:bodyPr lIns="90488" tIns="44450" rIns="90488" bIns="44450"/>
          <a:lstStyle/>
          <a:p>
            <a:pPr eaLnBrk="1" hangingPunct="1"/>
            <a:r>
              <a:rPr lang="en-US" smtClean="0"/>
              <a:t>Dietary success		</a:t>
            </a:r>
          </a:p>
        </p:txBody>
      </p:sp>
      <p:sp>
        <p:nvSpPr>
          <p:cNvPr id="82951" name="Rectangle 6"/>
          <p:cNvSpPr>
            <a:spLocks noGrp="1" noChangeArrowheads="1"/>
          </p:cNvSpPr>
          <p:nvPr>
            <p:ph type="body" idx="1"/>
          </p:nvPr>
        </p:nvSpPr>
        <p:spPr>
          <a:noFill/>
        </p:spPr>
        <p:txBody>
          <a:bodyPr lIns="90488" tIns="44450" rIns="90488" bIns="44450"/>
          <a:lstStyle/>
          <a:p>
            <a:pPr eaLnBrk="1" hangingPunct="1">
              <a:lnSpc>
                <a:spcPct val="90000"/>
              </a:lnSpc>
            </a:pPr>
            <a:r>
              <a:rPr lang="en-US" smtClean="0"/>
              <a:t>Langford et al. (1985)</a:t>
            </a:r>
          </a:p>
          <a:p>
            <a:pPr eaLnBrk="1" hangingPunct="1">
              <a:lnSpc>
                <a:spcPct val="90000"/>
              </a:lnSpc>
            </a:pPr>
            <a:r>
              <a:rPr lang="en-US" smtClean="0"/>
              <a:t>500 hypertensive patients had been on medication 5 years.</a:t>
            </a:r>
          </a:p>
          <a:p>
            <a:pPr eaLnBrk="1" hangingPunct="1">
              <a:lnSpc>
                <a:spcPct val="90000"/>
              </a:lnSpc>
            </a:pPr>
            <a:r>
              <a:rPr lang="en-US" smtClean="0"/>
              <a:t>Subjects able to remain in the normal range without medication:</a:t>
            </a:r>
          </a:p>
          <a:p>
            <a:pPr lvl="1" eaLnBrk="1" hangingPunct="1">
              <a:lnSpc>
                <a:spcPct val="90000"/>
              </a:lnSpc>
              <a:buSzPct val="75000"/>
            </a:pPr>
            <a:r>
              <a:rPr lang="en-US" smtClean="0"/>
              <a:t>78% of those who restricted sodium intake</a:t>
            </a:r>
          </a:p>
          <a:p>
            <a:pPr lvl="1" eaLnBrk="1" hangingPunct="1">
              <a:lnSpc>
                <a:spcPct val="90000"/>
              </a:lnSpc>
              <a:buSzPct val="75000"/>
            </a:pPr>
            <a:r>
              <a:rPr lang="en-US" smtClean="0"/>
              <a:t>72% of those who reduced weight (low-fat, high carbohydrate diet)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p>
            <a:fld id="{B0D27DCC-C6F8-40A0-8BB2-C334DBCE08BE}" type="slidenum">
              <a:rPr lang="en-US" smtClean="0"/>
              <a:pPr/>
              <a:t>108</a:t>
            </a:fld>
            <a:endParaRPr lang="en-US" smtClean="0"/>
          </a:p>
        </p:txBody>
      </p:sp>
      <p:sp>
        <p:nvSpPr>
          <p:cNvPr id="8397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83972"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42</a:t>
            </a:r>
          </a:p>
        </p:txBody>
      </p:sp>
      <p:sp>
        <p:nvSpPr>
          <p:cNvPr id="83973"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83974" name="Rectangle 5"/>
          <p:cNvSpPr>
            <a:spLocks noGrp="1" noChangeArrowheads="1"/>
          </p:cNvSpPr>
          <p:nvPr>
            <p:ph type="title"/>
          </p:nvPr>
        </p:nvSpPr>
        <p:spPr>
          <a:noFill/>
        </p:spPr>
        <p:txBody>
          <a:bodyPr lIns="90488" tIns="44450" rIns="90488" bIns="44450"/>
          <a:lstStyle/>
          <a:p>
            <a:pPr eaLnBrk="1" hangingPunct="1"/>
            <a:r>
              <a:rPr lang="en-US" smtClean="0"/>
              <a:t>5. Diet for athletic performance</a:t>
            </a:r>
          </a:p>
        </p:txBody>
      </p:sp>
      <p:sp>
        <p:nvSpPr>
          <p:cNvPr id="83975" name="Rectangle 6"/>
          <p:cNvSpPr>
            <a:spLocks noGrp="1" noChangeArrowheads="1"/>
          </p:cNvSpPr>
          <p:nvPr>
            <p:ph type="body" idx="1"/>
          </p:nvPr>
        </p:nvSpPr>
        <p:spPr>
          <a:noFill/>
        </p:spPr>
        <p:txBody>
          <a:bodyPr lIns="90488" tIns="44450" rIns="90488" bIns="44450"/>
          <a:lstStyle/>
          <a:p>
            <a:pPr eaLnBrk="1" hangingPunct="1"/>
            <a:r>
              <a:rPr lang="en-US" smtClean="0"/>
              <a:t>Recovery from exertion and injury</a:t>
            </a:r>
          </a:p>
          <a:p>
            <a:pPr eaLnBrk="1" hangingPunct="1"/>
            <a:r>
              <a:rPr lang="en-US" smtClean="0"/>
              <a:t>Energy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F0436DE7-62D3-4359-831E-92441C0516A8}" type="slidenum">
              <a:rPr lang="en-US" smtClean="0"/>
              <a:pPr/>
              <a:t>109</a:t>
            </a:fld>
            <a:endParaRPr lang="en-US" smtClean="0"/>
          </a:p>
        </p:txBody>
      </p:sp>
      <p:sp>
        <p:nvSpPr>
          <p:cNvPr id="8601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86020"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43</a:t>
            </a:r>
          </a:p>
        </p:txBody>
      </p:sp>
      <p:sp>
        <p:nvSpPr>
          <p:cNvPr id="86021"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86022" name="Rectangle 5"/>
          <p:cNvSpPr>
            <a:spLocks noGrp="1" noChangeArrowheads="1"/>
          </p:cNvSpPr>
          <p:nvPr>
            <p:ph type="title"/>
          </p:nvPr>
        </p:nvSpPr>
        <p:spPr>
          <a:noFill/>
        </p:spPr>
        <p:txBody>
          <a:bodyPr lIns="90488" tIns="44450" rIns="90488" bIns="44450"/>
          <a:lstStyle/>
          <a:p>
            <a:pPr eaLnBrk="1" hangingPunct="1"/>
            <a:r>
              <a:rPr lang="en-US" smtClean="0"/>
              <a:t>High protein intakes will not increase muscle</a:t>
            </a:r>
          </a:p>
        </p:txBody>
      </p:sp>
      <p:sp>
        <p:nvSpPr>
          <p:cNvPr id="86023" name="Rectangle 6"/>
          <p:cNvSpPr>
            <a:spLocks noGrp="1" noChangeArrowheads="1"/>
          </p:cNvSpPr>
          <p:nvPr>
            <p:ph type="body" idx="1"/>
          </p:nvPr>
        </p:nvSpPr>
        <p:spPr>
          <a:noFill/>
        </p:spPr>
        <p:txBody>
          <a:bodyPr lIns="90488" tIns="44450" rIns="90488" bIns="44450"/>
          <a:lstStyle/>
          <a:p>
            <a:pPr eaLnBrk="1" hangingPunct="1"/>
            <a:r>
              <a:rPr lang="en-US" smtClean="0"/>
              <a:t>“There is little scientific evidence that the consumption of large amounts of protein supplements will have any beneficial effects on muscle hypertrophy, muscular strength or physical performance, quite irrespective of the claims of the manufacturers.”</a:t>
            </a:r>
          </a:p>
          <a:p>
            <a:pPr algn="r" eaLnBrk="1" hangingPunct="1"/>
            <a:r>
              <a:rPr lang="en-US" smtClean="0"/>
              <a:t>Wooton, S. </a:t>
            </a:r>
            <a:r>
              <a:rPr lang="en-US" u="sng" smtClean="0"/>
              <a:t>Nutrition for Sport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09600" y="1219200"/>
            <a:ext cx="7843838"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spcBef>
                <a:spcPct val="50000"/>
              </a:spcBef>
              <a:buClr>
                <a:schemeClr val="tx2"/>
              </a:buClr>
            </a:pPr>
            <a:r>
              <a:rPr lang="en-US" altLang="en-US" sz="3000" dirty="0">
                <a:solidFill>
                  <a:srgbClr val="FFCC66"/>
                </a:solidFill>
              </a:rPr>
              <a:t>1.  Knowledge is useful in clinical and public health setting</a:t>
            </a:r>
          </a:p>
          <a:p>
            <a:pPr>
              <a:spcBef>
                <a:spcPct val="50000"/>
              </a:spcBef>
              <a:buClr>
                <a:schemeClr val="tx2"/>
              </a:buClr>
            </a:pPr>
            <a:r>
              <a:rPr lang="en-US" altLang="en-US" sz="3000" dirty="0">
                <a:solidFill>
                  <a:srgbClr val="FFCC66"/>
                </a:solidFill>
              </a:rPr>
              <a:t>2.	Dose-response is one criterion used to judge cause-and-effect relation in observational studies (most studies of PA-chronic disease are observational)</a:t>
            </a:r>
          </a:p>
          <a:p>
            <a:pPr>
              <a:spcBef>
                <a:spcPct val="50000"/>
              </a:spcBef>
              <a:buClr>
                <a:schemeClr val="tx2"/>
              </a:buClr>
            </a:pPr>
            <a:r>
              <a:rPr lang="en-US" altLang="en-US" sz="3000" dirty="0">
                <a:solidFill>
                  <a:srgbClr val="FFCC66"/>
                </a:solidFill>
              </a:rPr>
              <a:t>3.	Dose-response can help us understand the biology underlying physical activity-disease relation</a:t>
            </a:r>
          </a:p>
        </p:txBody>
      </p:sp>
    </p:spTree>
    <p:extLst>
      <p:ext uri="{BB962C8B-B14F-4D97-AF65-F5344CB8AC3E}">
        <p14:creationId xmlns:p14="http://schemas.microsoft.com/office/powerpoint/2010/main" val="203796865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p>
            <a:fld id="{A31E3564-5FB0-4EC7-98A4-10BADD44B0E4}" type="slidenum">
              <a:rPr lang="en-US" smtClean="0"/>
              <a:pPr/>
              <a:t>110</a:t>
            </a:fld>
            <a:endParaRPr lang="en-US" smtClean="0"/>
          </a:p>
        </p:txBody>
      </p:sp>
      <p:sp>
        <p:nvSpPr>
          <p:cNvPr id="8704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87044"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44</a:t>
            </a:r>
          </a:p>
        </p:txBody>
      </p:sp>
      <p:sp>
        <p:nvSpPr>
          <p:cNvPr id="87045"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87046" name="Rectangle 5"/>
          <p:cNvSpPr>
            <a:spLocks noGrp="1" noChangeArrowheads="1"/>
          </p:cNvSpPr>
          <p:nvPr>
            <p:ph type="title"/>
          </p:nvPr>
        </p:nvSpPr>
        <p:spPr>
          <a:noFill/>
        </p:spPr>
        <p:txBody>
          <a:bodyPr lIns="90488" tIns="44450" rIns="90488" bIns="44450"/>
          <a:lstStyle/>
          <a:p>
            <a:pPr eaLnBrk="1" hangingPunct="1"/>
            <a:r>
              <a:rPr lang="en-US" smtClean="0"/>
              <a:t>Maintaining glycogen reserves</a:t>
            </a:r>
          </a:p>
        </p:txBody>
      </p:sp>
      <p:sp>
        <p:nvSpPr>
          <p:cNvPr id="87047" name="Rectangle 6"/>
          <p:cNvSpPr>
            <a:spLocks noGrp="1" noChangeArrowheads="1"/>
          </p:cNvSpPr>
          <p:nvPr>
            <p:ph type="body" idx="1"/>
          </p:nvPr>
        </p:nvSpPr>
        <p:spPr>
          <a:noFill/>
        </p:spPr>
        <p:txBody>
          <a:bodyPr lIns="90488" tIns="44450" rIns="90488" bIns="44450"/>
          <a:lstStyle/>
          <a:p>
            <a:pPr eaLnBrk="1" hangingPunct="1"/>
            <a:r>
              <a:rPr lang="en-US" smtClean="0"/>
              <a:t>One of the greatest problems facing the athlete is achieving adequate glycogen repletion to maintain normal energy reserves. </a:t>
            </a:r>
          </a:p>
          <a:p>
            <a:pPr eaLnBrk="1" hangingPunct="1"/>
            <a:r>
              <a:rPr lang="en-US" smtClean="0"/>
              <a:t>Following a ten-mile run followed by some interval training glycogen stores in the muscles of the legs decreased by 60-70%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fld id="{82B2A02C-897E-42B3-A301-55B617F79195}" type="slidenum">
              <a:rPr lang="en-US" smtClean="0"/>
              <a:pPr/>
              <a:t>111</a:t>
            </a:fld>
            <a:endParaRPr lang="en-US" smtClean="0"/>
          </a:p>
        </p:txBody>
      </p:sp>
      <p:sp>
        <p:nvSpPr>
          <p:cNvPr id="1028" name="Rectangle 2"/>
          <p:cNvSpPr>
            <a:spLocks noGrp="1" noChangeArrowheads="1"/>
          </p:cNvSpPr>
          <p:nvPr>
            <p:ph type="title"/>
          </p:nvPr>
        </p:nvSpPr>
        <p:spPr/>
        <p:txBody>
          <a:bodyPr/>
          <a:lstStyle/>
          <a:p>
            <a:pPr eaLnBrk="1" hangingPunct="1"/>
            <a:endParaRPr lang="en-US" smtClean="0"/>
          </a:p>
        </p:txBody>
      </p:sp>
      <p:sp>
        <p:nvSpPr>
          <p:cNvPr id="1029" name="Rectangle 3"/>
          <p:cNvSpPr>
            <a:spLocks noGrp="1" noChangeArrowheads="1"/>
          </p:cNvSpPr>
          <p:nvPr>
            <p:ph type="body" idx="1"/>
          </p:nvPr>
        </p:nvSpPr>
        <p:spPr/>
        <p:txBody>
          <a:bodyPr/>
          <a:lstStyle/>
          <a:p>
            <a:pPr eaLnBrk="1" hangingPunct="1"/>
            <a:endParaRPr lang="en-US" smtClean="0"/>
          </a:p>
        </p:txBody>
      </p:sp>
      <p:graphicFrame>
        <p:nvGraphicFramePr>
          <p:cNvPr id="1026" name="Object 4">
            <a:hlinkClick r:id="" action="ppaction://ole?verb=0"/>
          </p:cNvPr>
          <p:cNvGraphicFramePr>
            <a:graphicFrameLocks/>
          </p:cNvGraphicFramePr>
          <p:nvPr/>
        </p:nvGraphicFramePr>
        <p:xfrm>
          <a:off x="228600" y="0"/>
          <a:ext cx="8686800" cy="6858000"/>
        </p:xfrm>
        <a:graphic>
          <a:graphicData uri="http://schemas.openxmlformats.org/presentationml/2006/ole">
            <mc:AlternateContent xmlns:mc="http://schemas.openxmlformats.org/markup-compatibility/2006">
              <mc:Choice xmlns:v="urn:schemas-microsoft-com:vml" Requires="v">
                <p:oleObj spid="_x0000_s2109" name="Chart" r:id="rId4" imgW="3057480" imgH="2114640" progId="">
                  <p:embed followColorScheme="full"/>
                </p:oleObj>
              </mc:Choice>
              <mc:Fallback>
                <p:oleObj name="Chart" r:id="rId4" imgW="3057480" imgH="2114640" progId="">
                  <p:embed followColorScheme="full"/>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8686800" cy="6858000"/>
                      </a:xfrm>
                      <a:prstGeom prst="rect">
                        <a:avLst/>
                      </a:prstGeom>
                      <a:solidFill>
                        <a:srgbClr val="FFCC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Center for science in the public interest. </a:t>
            </a:r>
            <a:endParaRPr lang="en-US" sz="3600" dirty="0"/>
          </a:p>
        </p:txBody>
      </p:sp>
      <p:sp>
        <p:nvSpPr>
          <p:cNvPr id="3" name="Content Placeholder 2"/>
          <p:cNvSpPr>
            <a:spLocks noGrp="1"/>
          </p:cNvSpPr>
          <p:nvPr>
            <p:ph sz="half" idx="1"/>
          </p:nvPr>
        </p:nvSpPr>
        <p:spPr/>
        <p:txBody>
          <a:bodyPr/>
          <a:lstStyle/>
          <a:p>
            <a:r>
              <a:rPr lang="en-US" dirty="0"/>
              <a:t>The new Daily Value for added sugars on the revised labels will be 50 grams, or about 12 teaspoons—an amount representing 10 percent of the daily 2,000 calories recommended for many adults.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4000" y="1688333"/>
            <a:ext cx="2590800" cy="4994315"/>
          </a:xfrm>
        </p:spPr>
      </p:pic>
      <p:sp>
        <p:nvSpPr>
          <p:cNvPr id="105474" name="Slide Number Placeholder 5"/>
          <p:cNvSpPr>
            <a:spLocks noGrp="1"/>
          </p:cNvSpPr>
          <p:nvPr>
            <p:ph type="sldNum" sz="quarter" idx="12"/>
          </p:nvPr>
        </p:nvSpPr>
        <p:spPr>
          <a:noFill/>
        </p:spPr>
        <p:txBody>
          <a:bodyPr/>
          <a:lstStyle/>
          <a:p>
            <a:fld id="{00EB8514-F08C-49B1-BAD5-C61C24BA2841}" type="slidenum">
              <a:rPr lang="en-US" smtClean="0"/>
              <a:pPr/>
              <a:t>112</a:t>
            </a:fld>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Center for science in the public interest. </a:t>
            </a:r>
          </a:p>
        </p:txBody>
      </p:sp>
      <p:sp>
        <p:nvSpPr>
          <p:cNvPr id="3" name="Content Placeholder 2"/>
          <p:cNvSpPr>
            <a:spLocks noGrp="1"/>
          </p:cNvSpPr>
          <p:nvPr>
            <p:ph sz="half" idx="1"/>
          </p:nvPr>
        </p:nvSpPr>
        <p:spPr/>
        <p:txBody>
          <a:bodyPr/>
          <a:lstStyle/>
          <a:p>
            <a:r>
              <a:rPr lang="en-US" dirty="0"/>
              <a:t>Once the rules are implemented, the Nutrition Facts label on a 20-ounce bottle of Coke, for example, would likely show that it had 130 percent of the added sugars limit for a day.</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773680"/>
            <a:ext cx="3810000" cy="2529840"/>
          </a:xfrm>
        </p:spPr>
      </p:pic>
      <p:sp>
        <p:nvSpPr>
          <p:cNvPr id="5" name="Slide Number Placeholder 4"/>
          <p:cNvSpPr>
            <a:spLocks noGrp="1"/>
          </p:cNvSpPr>
          <p:nvPr>
            <p:ph type="sldNum" sz="quarter" idx="12"/>
          </p:nvPr>
        </p:nvSpPr>
        <p:spPr/>
        <p:txBody>
          <a:bodyPr/>
          <a:lstStyle/>
          <a:p>
            <a:pPr>
              <a:defRPr/>
            </a:pPr>
            <a:fld id="{5E320D42-DAA0-4CC9-82BC-96C3A9CD59AC}" type="slidenum">
              <a:rPr lang="en-US" smtClean="0"/>
              <a:pPr>
                <a:defRPr/>
              </a:pPr>
              <a:t>113</a:t>
            </a:fld>
            <a:endParaRPr lang="en-US"/>
          </a:p>
        </p:txBody>
      </p:sp>
    </p:spTree>
    <p:extLst>
      <p:ext uri="{BB962C8B-B14F-4D97-AF65-F5344CB8AC3E}">
        <p14:creationId xmlns:p14="http://schemas.microsoft.com/office/powerpoint/2010/main" val="31857127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serving size</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2743200"/>
            <a:ext cx="4587962" cy="221518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53050" y="1981200"/>
            <a:ext cx="2400300" cy="4114800"/>
          </a:xfrm>
        </p:spPr>
      </p:pic>
      <p:sp>
        <p:nvSpPr>
          <p:cNvPr id="5" name="Slide Number Placeholder 4"/>
          <p:cNvSpPr>
            <a:spLocks noGrp="1"/>
          </p:cNvSpPr>
          <p:nvPr>
            <p:ph type="sldNum" sz="quarter" idx="12"/>
          </p:nvPr>
        </p:nvSpPr>
        <p:spPr/>
        <p:txBody>
          <a:bodyPr/>
          <a:lstStyle/>
          <a:p>
            <a:pPr>
              <a:defRPr/>
            </a:pPr>
            <a:fld id="{5E320D42-DAA0-4CC9-82BC-96C3A9CD59AC}" type="slidenum">
              <a:rPr lang="en-US" smtClean="0"/>
              <a:pPr>
                <a:defRPr/>
              </a:pPr>
              <a:t>114</a:t>
            </a:fld>
            <a:endParaRPr lang="en-US"/>
          </a:p>
        </p:txBody>
      </p:sp>
    </p:spTree>
    <p:extLst>
      <p:ext uri="{BB962C8B-B14F-4D97-AF65-F5344CB8AC3E}">
        <p14:creationId xmlns:p14="http://schemas.microsoft.com/office/powerpoint/2010/main" val="9704776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4" name="Rectangle 5"/>
          <p:cNvSpPr>
            <a:spLocks noGrp="1" noChangeArrowheads="1"/>
          </p:cNvSpPr>
          <p:nvPr>
            <p:ph type="title"/>
          </p:nvPr>
        </p:nvSpPr>
        <p:spPr>
          <a:noFill/>
        </p:spPr>
        <p:txBody>
          <a:bodyPr lIns="90488" tIns="44450" rIns="90488" bIns="44450"/>
          <a:lstStyle/>
          <a:p>
            <a:pPr eaLnBrk="1" hangingPunct="1"/>
            <a:r>
              <a:rPr lang="en-US" smtClean="0"/>
              <a:t>What counts as a serving?</a:t>
            </a:r>
          </a:p>
        </p:txBody>
      </p:sp>
      <p:sp>
        <p:nvSpPr>
          <p:cNvPr id="104455" name="Rectangle 6"/>
          <p:cNvSpPr>
            <a:spLocks noGrp="1" noChangeArrowheads="1"/>
          </p:cNvSpPr>
          <p:nvPr>
            <p:ph sz="half" idx="1"/>
          </p:nvPr>
        </p:nvSpPr>
        <p:spPr>
          <a:noFill/>
        </p:spPr>
        <p:txBody>
          <a:bodyPr lIns="90488" tIns="44450" rIns="90488" bIns="44450"/>
          <a:lstStyle/>
          <a:p>
            <a:pPr eaLnBrk="1" hangingPunct="1"/>
            <a:r>
              <a:rPr lang="en-US" smtClean="0"/>
              <a:t>Grain Products Group (bread, cereal, rice, and pasta) </a:t>
            </a:r>
          </a:p>
          <a:p>
            <a:pPr lvl="1" eaLnBrk="1" hangingPunct="1">
              <a:buSzPct val="75000"/>
            </a:pPr>
            <a:r>
              <a:rPr lang="en-US" smtClean="0"/>
              <a:t>1 slice of bread </a:t>
            </a:r>
          </a:p>
          <a:p>
            <a:pPr lvl="1" eaLnBrk="1" hangingPunct="1">
              <a:buSzPct val="75000"/>
            </a:pPr>
            <a:r>
              <a:rPr lang="en-US" smtClean="0"/>
              <a:t>1 ounce of ready-to-eat cereal </a:t>
            </a:r>
          </a:p>
          <a:p>
            <a:pPr lvl="1" eaLnBrk="1" hangingPunct="1">
              <a:buSzPct val="75000"/>
            </a:pPr>
            <a:r>
              <a:rPr lang="en-US" smtClean="0"/>
              <a:t> 1/2 cup of cooked cereal, rice, or pasta </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57475"/>
            <a:ext cx="3810000" cy="2762250"/>
          </a:xfrm>
        </p:spPr>
      </p:pic>
      <p:sp>
        <p:nvSpPr>
          <p:cNvPr id="104450" name="Slide Number Placeholder 5"/>
          <p:cNvSpPr>
            <a:spLocks noGrp="1"/>
          </p:cNvSpPr>
          <p:nvPr>
            <p:ph type="sldNum" sz="quarter" idx="12"/>
          </p:nvPr>
        </p:nvSpPr>
        <p:spPr>
          <a:noFill/>
        </p:spPr>
        <p:txBody>
          <a:bodyPr/>
          <a:lstStyle/>
          <a:p>
            <a:fld id="{81FB6DD0-F843-4503-AD3E-8F2F45DF31B2}" type="slidenum">
              <a:rPr lang="en-US" smtClean="0"/>
              <a:pPr/>
              <a:t>115</a:t>
            </a:fld>
            <a:endParaRPr lang="en-US" smtClean="0"/>
          </a:p>
        </p:txBody>
      </p:sp>
      <p:sp>
        <p:nvSpPr>
          <p:cNvPr id="10445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4452"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50</a:t>
            </a:r>
          </a:p>
        </p:txBody>
      </p:sp>
      <p:sp>
        <p:nvSpPr>
          <p:cNvPr id="104453"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p:spPr>
        <p:txBody>
          <a:bodyPr/>
          <a:lstStyle/>
          <a:p>
            <a:fld id="{334265AD-616B-4932-A729-92880919B0ED}" type="slidenum">
              <a:rPr lang="en-US" smtClean="0"/>
              <a:pPr/>
              <a:t>116</a:t>
            </a:fld>
            <a:endParaRPr lang="en-US" smtClean="0"/>
          </a:p>
        </p:txBody>
      </p:sp>
      <p:sp>
        <p:nvSpPr>
          <p:cNvPr id="10649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6500"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51</a:t>
            </a:r>
          </a:p>
        </p:txBody>
      </p:sp>
      <p:sp>
        <p:nvSpPr>
          <p:cNvPr id="106501"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06502" name="Rectangle 5"/>
          <p:cNvSpPr>
            <a:spLocks noGrp="1" noChangeArrowheads="1"/>
          </p:cNvSpPr>
          <p:nvPr>
            <p:ph type="title"/>
          </p:nvPr>
        </p:nvSpPr>
        <p:spPr>
          <a:noFill/>
        </p:spPr>
        <p:txBody>
          <a:bodyPr lIns="90488" tIns="44450" rIns="90488" bIns="44450"/>
          <a:lstStyle/>
          <a:p>
            <a:pPr eaLnBrk="1" hangingPunct="1"/>
            <a:r>
              <a:rPr lang="en-US" smtClean="0"/>
              <a:t>What counts as a serving?</a:t>
            </a:r>
          </a:p>
        </p:txBody>
      </p:sp>
      <p:sp>
        <p:nvSpPr>
          <p:cNvPr id="106503" name="Rectangle 6"/>
          <p:cNvSpPr>
            <a:spLocks noGrp="1" noChangeArrowheads="1"/>
          </p:cNvSpPr>
          <p:nvPr>
            <p:ph type="body" idx="1"/>
          </p:nvPr>
        </p:nvSpPr>
        <p:spPr>
          <a:noFill/>
        </p:spPr>
        <p:txBody>
          <a:bodyPr lIns="90488" tIns="44450" rIns="90488" bIns="44450"/>
          <a:lstStyle/>
          <a:p>
            <a:pPr eaLnBrk="1" hangingPunct="1"/>
            <a:r>
              <a:rPr lang="en-US" sz="2800" smtClean="0"/>
              <a:t>Vegetable Group </a:t>
            </a:r>
          </a:p>
          <a:p>
            <a:pPr lvl="1" eaLnBrk="1" hangingPunct="1">
              <a:buSzPct val="75000"/>
            </a:pPr>
            <a:r>
              <a:rPr lang="en-US" sz="2400" smtClean="0"/>
              <a:t>1 cup of raw leafy vegetables</a:t>
            </a:r>
          </a:p>
          <a:p>
            <a:pPr lvl="1" eaLnBrk="1" hangingPunct="1">
              <a:buSzPct val="75000"/>
            </a:pPr>
            <a:r>
              <a:rPr lang="en-US" sz="2400" smtClean="0"/>
              <a:t>1/2 cup of other vegetables -- cooked or chopped raw </a:t>
            </a:r>
          </a:p>
          <a:p>
            <a:pPr lvl="1" eaLnBrk="1" hangingPunct="1">
              <a:buSzPct val="75000"/>
            </a:pPr>
            <a:r>
              <a:rPr lang="en-US" sz="2400" smtClean="0"/>
              <a:t>3/4 cup of vegetable juice </a:t>
            </a:r>
          </a:p>
          <a:p>
            <a:pPr eaLnBrk="1" hangingPunct="1"/>
            <a:r>
              <a:rPr lang="en-US" sz="2800" smtClean="0"/>
              <a:t>Fruit Group </a:t>
            </a:r>
          </a:p>
          <a:p>
            <a:pPr lvl="1" eaLnBrk="1" hangingPunct="1">
              <a:buSzPct val="75000"/>
            </a:pPr>
            <a:r>
              <a:rPr lang="en-US" sz="2400" smtClean="0"/>
              <a:t>1 medium apple, banana, orange </a:t>
            </a:r>
          </a:p>
          <a:p>
            <a:pPr lvl="1" eaLnBrk="1" hangingPunct="1">
              <a:buSzPct val="75000"/>
            </a:pPr>
            <a:r>
              <a:rPr lang="en-US" sz="2400" smtClean="0"/>
              <a:t>1/2 cup of chopped, cooked, or canned fruit </a:t>
            </a:r>
          </a:p>
          <a:p>
            <a:pPr lvl="1" eaLnBrk="1" hangingPunct="1">
              <a:buSzPct val="75000"/>
            </a:pPr>
            <a:r>
              <a:rPr lang="en-US" sz="2400" smtClean="0"/>
              <a:t>3/4 cup of fruit juice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p>
            <a:fld id="{888635CC-4EEF-4129-B927-D84F1B6CB391}" type="slidenum">
              <a:rPr lang="en-US" smtClean="0"/>
              <a:pPr/>
              <a:t>117</a:t>
            </a:fld>
            <a:endParaRPr lang="en-US" smtClean="0"/>
          </a:p>
        </p:txBody>
      </p:sp>
      <p:sp>
        <p:nvSpPr>
          <p:cNvPr id="107523" name="Rectangle 2"/>
          <p:cNvSpPr>
            <a:spLocks noGrp="1" noChangeArrowheads="1"/>
          </p:cNvSpPr>
          <p:nvPr>
            <p:ph type="title"/>
          </p:nvPr>
        </p:nvSpPr>
        <p:spPr/>
        <p:txBody>
          <a:bodyPr/>
          <a:lstStyle/>
          <a:p>
            <a:pPr eaLnBrk="1" hangingPunct="1"/>
            <a:endParaRPr lang="en-US" smtClean="0"/>
          </a:p>
        </p:txBody>
      </p:sp>
      <p:sp>
        <p:nvSpPr>
          <p:cNvPr id="107524" name="Rectangle 3"/>
          <p:cNvSpPr>
            <a:spLocks noGrp="1" noChangeArrowheads="1"/>
          </p:cNvSpPr>
          <p:nvPr>
            <p:ph type="body" idx="1"/>
          </p:nvPr>
        </p:nvSpPr>
        <p:spPr/>
        <p:txBody>
          <a:bodyPr/>
          <a:lstStyle/>
          <a:p>
            <a:pPr eaLnBrk="1" hangingPunct="1"/>
            <a:endParaRPr lang="en-US" smtClean="0"/>
          </a:p>
        </p:txBody>
      </p:sp>
      <p:pic>
        <p:nvPicPr>
          <p:cNvPr id="107525" name="Picture 4" descr="skins"/>
          <p:cNvPicPr>
            <a:picLocks noChangeAspect="1" noChangeArrowheads="1"/>
          </p:cNvPicPr>
          <p:nvPr/>
        </p:nvPicPr>
        <p:blipFill>
          <a:blip r:embed="rId3" cstate="print"/>
          <a:srcRect/>
          <a:stretch>
            <a:fillRect/>
          </a:stretch>
        </p:blipFill>
        <p:spPr bwMode="auto">
          <a:xfrm>
            <a:off x="1066800" y="111125"/>
            <a:ext cx="6858000" cy="67833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p>
            <a:fld id="{8AD24F34-1CA0-436E-B884-D44F73275630}" type="slidenum">
              <a:rPr lang="en-US" smtClean="0"/>
              <a:pPr/>
              <a:t>118</a:t>
            </a:fld>
            <a:endParaRPr lang="en-US" smtClean="0"/>
          </a:p>
        </p:txBody>
      </p:sp>
      <p:sp>
        <p:nvSpPr>
          <p:cNvPr id="10854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854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52</a:t>
            </a:r>
          </a:p>
        </p:txBody>
      </p:sp>
      <p:sp>
        <p:nvSpPr>
          <p:cNvPr id="10854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08550" name="Rectangle 5"/>
          <p:cNvSpPr>
            <a:spLocks noGrp="1" noChangeArrowheads="1"/>
          </p:cNvSpPr>
          <p:nvPr>
            <p:ph type="title"/>
          </p:nvPr>
        </p:nvSpPr>
        <p:spPr>
          <a:noFill/>
        </p:spPr>
        <p:txBody>
          <a:bodyPr lIns="90488" tIns="44450" rIns="90488" bIns="44450"/>
          <a:lstStyle/>
          <a:p>
            <a:pPr eaLnBrk="1" hangingPunct="1"/>
            <a:r>
              <a:rPr lang="en-US" smtClean="0"/>
              <a:t>What counts as a serving?</a:t>
            </a:r>
          </a:p>
        </p:txBody>
      </p:sp>
      <p:sp>
        <p:nvSpPr>
          <p:cNvPr id="108551" name="Rectangle 6"/>
          <p:cNvSpPr>
            <a:spLocks noGrp="1" noChangeArrowheads="1"/>
          </p:cNvSpPr>
          <p:nvPr>
            <p:ph type="body" idx="1"/>
          </p:nvPr>
        </p:nvSpPr>
        <p:spPr>
          <a:xfrm>
            <a:off x="609600" y="1905000"/>
            <a:ext cx="7772400" cy="4114800"/>
          </a:xfrm>
          <a:noFill/>
        </p:spPr>
        <p:txBody>
          <a:bodyPr lIns="90488" tIns="44450" rIns="90488" bIns="44450"/>
          <a:lstStyle/>
          <a:p>
            <a:pPr eaLnBrk="1" hangingPunct="1"/>
            <a:r>
              <a:rPr lang="en-US" smtClean="0"/>
              <a:t>Milk Group (milk, yogurt, and cheese) </a:t>
            </a:r>
          </a:p>
          <a:p>
            <a:pPr lvl="1" eaLnBrk="1" hangingPunct="1">
              <a:buSzPct val="75000"/>
            </a:pPr>
            <a:r>
              <a:rPr lang="en-US" smtClean="0"/>
              <a:t>1 cup of milk or yogurt </a:t>
            </a:r>
          </a:p>
          <a:p>
            <a:pPr lvl="1" eaLnBrk="1" hangingPunct="1">
              <a:buSzPct val="75000"/>
            </a:pPr>
            <a:r>
              <a:rPr lang="en-US" smtClean="0"/>
              <a:t>1-1/2 ounces of natural cheese </a:t>
            </a:r>
          </a:p>
          <a:p>
            <a:pPr lvl="1" eaLnBrk="1" hangingPunct="1">
              <a:buSzPct val="75000"/>
            </a:pPr>
            <a:r>
              <a:rPr lang="en-US" smtClean="0"/>
              <a:t>2 ounces of processed cheese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p>
            <a:fld id="{36EC9D63-6234-40A1-84B3-0F8CBE2659BE}" type="slidenum">
              <a:rPr lang="en-US" smtClean="0"/>
              <a:pPr/>
              <a:t>119</a:t>
            </a:fld>
            <a:endParaRPr lang="en-US" smtClean="0"/>
          </a:p>
        </p:txBody>
      </p:sp>
      <p:sp>
        <p:nvSpPr>
          <p:cNvPr id="10957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9572"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53</a:t>
            </a:r>
          </a:p>
        </p:txBody>
      </p:sp>
      <p:sp>
        <p:nvSpPr>
          <p:cNvPr id="109573"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09574" name="Rectangle 5"/>
          <p:cNvSpPr>
            <a:spLocks noGrp="1" noChangeArrowheads="1"/>
          </p:cNvSpPr>
          <p:nvPr>
            <p:ph type="title"/>
          </p:nvPr>
        </p:nvSpPr>
        <p:spPr>
          <a:noFill/>
        </p:spPr>
        <p:txBody>
          <a:bodyPr lIns="90488" tIns="44450" rIns="90488" bIns="44450"/>
          <a:lstStyle/>
          <a:p>
            <a:pPr eaLnBrk="1" hangingPunct="1"/>
            <a:r>
              <a:rPr lang="en-US" smtClean="0"/>
              <a:t>What counts as a serving?</a:t>
            </a:r>
          </a:p>
        </p:txBody>
      </p:sp>
      <p:sp>
        <p:nvSpPr>
          <p:cNvPr id="109575" name="Rectangle 6"/>
          <p:cNvSpPr>
            <a:spLocks noGrp="1" noChangeArrowheads="1"/>
          </p:cNvSpPr>
          <p:nvPr>
            <p:ph type="body" idx="1"/>
          </p:nvPr>
        </p:nvSpPr>
        <p:spPr>
          <a:xfrm>
            <a:off x="609600" y="1905000"/>
            <a:ext cx="7772400" cy="4114800"/>
          </a:xfrm>
          <a:noFill/>
        </p:spPr>
        <p:txBody>
          <a:bodyPr lIns="90488" tIns="44450" rIns="90488" bIns="44450"/>
          <a:lstStyle/>
          <a:p>
            <a:pPr eaLnBrk="1" hangingPunct="1"/>
            <a:r>
              <a:rPr lang="en-US" smtClean="0"/>
              <a:t>Meat and Beans Group (meat, poultry, fish, dry beans, eggs, and nuts) </a:t>
            </a:r>
          </a:p>
          <a:p>
            <a:pPr lvl="1" eaLnBrk="1" hangingPunct="1">
              <a:buSzPct val="75000"/>
            </a:pPr>
            <a:r>
              <a:rPr lang="en-US" smtClean="0"/>
              <a:t>2-3 ounces of cooked lean meat, poultry, or fish</a:t>
            </a:r>
          </a:p>
          <a:p>
            <a:pPr lvl="1" eaLnBrk="1" hangingPunct="1">
              <a:buSzPct val="75000"/>
            </a:pPr>
            <a:r>
              <a:rPr lang="en-US" smtClean="0"/>
              <a:t>1/2 cup of cooked dry beans or 1 egg counts as 1 ounce of lean meat. </a:t>
            </a:r>
          </a:p>
          <a:p>
            <a:pPr lvl="1" eaLnBrk="1" hangingPunct="1">
              <a:buSzPct val="75000"/>
            </a:pPr>
            <a:r>
              <a:rPr lang="en-US" smtClean="0"/>
              <a:t>Two tablespoons of peanut butter or 1/3 cup of nuts count as 1 ounce of meat.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026"/>
          <p:cNvGraphicFramePr>
            <a:graphicFrameLocks noChangeAspect="1"/>
          </p:cNvGraphicFramePr>
          <p:nvPr/>
        </p:nvGraphicFramePr>
        <p:xfrm>
          <a:off x="965200" y="1590675"/>
          <a:ext cx="7231063" cy="4124325"/>
        </p:xfrm>
        <a:graphic>
          <a:graphicData uri="http://schemas.openxmlformats.org/presentationml/2006/ole">
            <mc:AlternateContent xmlns:mc="http://schemas.openxmlformats.org/markup-compatibility/2006">
              <mc:Choice xmlns:v="urn:schemas-microsoft-com:vml" Requires="v">
                <p:oleObj spid="_x0000_s6155" name="Document" r:id="rId4" imgW="5925240" imgH="3378960" progId="Word.Document.8">
                  <p:embed/>
                </p:oleObj>
              </mc:Choice>
              <mc:Fallback>
                <p:oleObj name="Document" r:id="rId4" imgW="5925240" imgH="33789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 y="1590675"/>
                        <a:ext cx="7231063"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1027"/>
          <p:cNvSpPr txBox="1">
            <a:spLocks noChangeArrowheads="1"/>
          </p:cNvSpPr>
          <p:nvPr/>
        </p:nvSpPr>
        <p:spPr bwMode="auto">
          <a:xfrm>
            <a:off x="1143000" y="304800"/>
            <a:ext cx="685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ctr">
              <a:spcBef>
                <a:spcPct val="50000"/>
              </a:spcBef>
            </a:pPr>
            <a:r>
              <a:rPr lang="en-US" altLang="en-US" sz="2400">
                <a:solidFill>
                  <a:schemeClr val="tx2"/>
                </a:solidFill>
              </a:rPr>
              <a:t>Dose-response curves for physical activity and physical fitness in relation to CVD</a:t>
            </a:r>
          </a:p>
        </p:txBody>
      </p:sp>
      <p:sp>
        <p:nvSpPr>
          <p:cNvPr id="1028" name="Rectangle 1028"/>
          <p:cNvSpPr>
            <a:spLocks noChangeArrowheads="1"/>
          </p:cNvSpPr>
          <p:nvPr/>
        </p:nvSpPr>
        <p:spPr bwMode="auto">
          <a:xfrm>
            <a:off x="5943600" y="6172200"/>
            <a:ext cx="276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r">
              <a:spcBef>
                <a:spcPct val="50000"/>
              </a:spcBef>
            </a:pPr>
            <a:r>
              <a:rPr lang="en-US" altLang="en-US" sz="1200"/>
              <a:t>Williams PT, MSSE 2001;33:754-761</a:t>
            </a:r>
          </a:p>
        </p:txBody>
      </p:sp>
    </p:spTree>
    <p:extLst>
      <p:ext uri="{BB962C8B-B14F-4D97-AF65-F5344CB8AC3E}">
        <p14:creationId xmlns:p14="http://schemas.microsoft.com/office/powerpoint/2010/main" val="377348227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p:spPr>
        <p:txBody>
          <a:bodyPr/>
          <a:lstStyle/>
          <a:p>
            <a:fld id="{83A32C29-EB55-4E64-969D-DEFFE4959EB6}" type="slidenum">
              <a:rPr lang="en-US" smtClean="0"/>
              <a:pPr/>
              <a:t>120</a:t>
            </a:fld>
            <a:endParaRPr lang="en-US" smtClean="0"/>
          </a:p>
        </p:txBody>
      </p:sp>
      <p:sp>
        <p:nvSpPr>
          <p:cNvPr id="11059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10596"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54</a:t>
            </a:r>
          </a:p>
        </p:txBody>
      </p:sp>
      <p:sp>
        <p:nvSpPr>
          <p:cNvPr id="110597"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10598" name="Rectangle 5"/>
          <p:cNvSpPr>
            <a:spLocks noGrp="1" noChangeArrowheads="1"/>
          </p:cNvSpPr>
          <p:nvPr>
            <p:ph type="title"/>
          </p:nvPr>
        </p:nvSpPr>
        <p:spPr>
          <a:noFill/>
        </p:spPr>
        <p:txBody>
          <a:bodyPr lIns="90488" tIns="44450" rIns="90488" bIns="44450"/>
          <a:lstStyle/>
          <a:p>
            <a:pPr eaLnBrk="1" hangingPunct="1"/>
            <a:r>
              <a:rPr lang="en-US" smtClean="0"/>
              <a:t>Definitions of terms used on labels</a:t>
            </a:r>
          </a:p>
        </p:txBody>
      </p:sp>
      <p:sp>
        <p:nvSpPr>
          <p:cNvPr id="110599" name="Rectangle 6"/>
          <p:cNvSpPr>
            <a:spLocks noGrp="1" noChangeArrowheads="1"/>
          </p:cNvSpPr>
          <p:nvPr>
            <p:ph type="body" idx="1"/>
          </p:nvPr>
        </p:nvSpPr>
        <p:spPr>
          <a:noFill/>
        </p:spPr>
        <p:txBody>
          <a:bodyPr lIns="90488" tIns="44450" rIns="90488" bIns="44450"/>
          <a:lstStyle/>
          <a:p>
            <a:pPr eaLnBrk="1" hangingPunct="1">
              <a:lnSpc>
                <a:spcPct val="90000"/>
              </a:lnSpc>
            </a:pPr>
            <a:r>
              <a:rPr lang="en-US" b="1" smtClean="0"/>
              <a:t>Free</a:t>
            </a:r>
            <a:r>
              <a:rPr lang="en-US" smtClean="0"/>
              <a:t>. Contains no amount of, or a physiologically inconsequential amount. Calorie free means less than 5 calories per serving.</a:t>
            </a:r>
          </a:p>
          <a:p>
            <a:pPr eaLnBrk="1" hangingPunct="1">
              <a:lnSpc>
                <a:spcPct val="90000"/>
              </a:lnSpc>
            </a:pPr>
            <a:r>
              <a:rPr lang="en-US" b="1" smtClean="0"/>
              <a:t>Low. </a:t>
            </a:r>
            <a:r>
              <a:rPr lang="en-US" smtClean="0"/>
              <a:t>Foods that can be eaten frequently without exceeding dietary guidelines.</a:t>
            </a:r>
          </a:p>
          <a:p>
            <a:pPr lvl="1" eaLnBrk="1" hangingPunct="1">
              <a:lnSpc>
                <a:spcPct val="90000"/>
              </a:lnSpc>
              <a:buSzPct val="75000"/>
            </a:pPr>
            <a:r>
              <a:rPr lang="en-US" smtClean="0"/>
              <a:t>low fat. 3 grams or less per serving</a:t>
            </a:r>
          </a:p>
          <a:p>
            <a:pPr lvl="1" eaLnBrk="1" hangingPunct="1">
              <a:lnSpc>
                <a:spcPct val="90000"/>
              </a:lnSpc>
              <a:buSzPct val="75000"/>
            </a:pPr>
            <a:r>
              <a:rPr lang="en-US" smtClean="0"/>
              <a:t>low sodium 140 mg or less per serving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p>
            <a:fld id="{7F12B60E-44E2-4A41-BBCF-B7CD7BB67575}" type="slidenum">
              <a:rPr lang="en-US" smtClean="0"/>
              <a:pPr/>
              <a:t>121</a:t>
            </a:fld>
            <a:endParaRPr lang="en-US" smtClean="0"/>
          </a:p>
        </p:txBody>
      </p:sp>
      <p:sp>
        <p:nvSpPr>
          <p:cNvPr id="11161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1162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11621" name="Rectangle 4"/>
          <p:cNvSpPr>
            <a:spLocks noGrp="1" noChangeArrowheads="1"/>
          </p:cNvSpPr>
          <p:nvPr>
            <p:ph type="title"/>
          </p:nvPr>
        </p:nvSpPr>
        <p:spPr>
          <a:noFill/>
        </p:spPr>
        <p:txBody>
          <a:bodyPr lIns="90488" tIns="44450" rIns="90488" bIns="44450"/>
          <a:lstStyle/>
          <a:p>
            <a:pPr eaLnBrk="1" hangingPunct="1"/>
            <a:r>
              <a:rPr lang="en-US" smtClean="0"/>
              <a:t>Definitions</a:t>
            </a:r>
          </a:p>
        </p:txBody>
      </p:sp>
      <p:sp>
        <p:nvSpPr>
          <p:cNvPr id="111622" name="Rectangle 5"/>
          <p:cNvSpPr>
            <a:spLocks noGrp="1" noChangeArrowheads="1"/>
          </p:cNvSpPr>
          <p:nvPr>
            <p:ph type="body" idx="1"/>
          </p:nvPr>
        </p:nvSpPr>
        <p:spPr>
          <a:noFill/>
        </p:spPr>
        <p:txBody>
          <a:bodyPr lIns="90488" tIns="44450" rIns="90488" bIns="44450"/>
          <a:lstStyle/>
          <a:p>
            <a:pPr eaLnBrk="1" hangingPunct="1"/>
            <a:r>
              <a:rPr lang="en-US" b="1" smtClean="0"/>
              <a:t>Lean</a:t>
            </a:r>
            <a:r>
              <a:rPr lang="en-US" smtClean="0"/>
              <a:t>. Less that 10 grams of fat, 4.5 g of saturated fat and less than 95 mg of cholesterol</a:t>
            </a:r>
          </a:p>
          <a:p>
            <a:pPr eaLnBrk="1" hangingPunct="1"/>
            <a:r>
              <a:rPr lang="en-US" b="1" smtClean="0"/>
              <a:t>High. </a:t>
            </a:r>
            <a:r>
              <a:rPr lang="en-US" smtClean="0"/>
              <a:t>Contains at least 20 percent of the Daily Value</a:t>
            </a:r>
          </a:p>
          <a:p>
            <a:pPr eaLnBrk="1" hangingPunct="1"/>
            <a:r>
              <a:rPr lang="en-US" b="1" smtClean="0"/>
              <a:t>Good Source</a:t>
            </a:r>
            <a:r>
              <a:rPr lang="en-US" smtClean="0"/>
              <a:t>. One serving contains 10-19 % of Daily Value for a nutrient.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p:spPr>
        <p:txBody>
          <a:bodyPr/>
          <a:lstStyle/>
          <a:p>
            <a:fld id="{2E042B6A-D0E6-4E96-834D-26B261A1D9FB}" type="slidenum">
              <a:rPr lang="en-US" smtClean="0"/>
              <a:pPr/>
              <a:t>122</a:t>
            </a:fld>
            <a:endParaRPr lang="en-US" smtClean="0"/>
          </a:p>
        </p:txBody>
      </p:sp>
      <p:sp>
        <p:nvSpPr>
          <p:cNvPr id="11264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1264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12645" name="Rectangle 4"/>
          <p:cNvSpPr>
            <a:spLocks noGrp="1" noChangeArrowheads="1"/>
          </p:cNvSpPr>
          <p:nvPr>
            <p:ph type="title"/>
          </p:nvPr>
        </p:nvSpPr>
        <p:spPr>
          <a:noFill/>
        </p:spPr>
        <p:txBody>
          <a:bodyPr lIns="90488" tIns="44450" rIns="90488" bIns="44450"/>
          <a:lstStyle/>
          <a:p>
            <a:pPr eaLnBrk="1" hangingPunct="1"/>
            <a:r>
              <a:rPr lang="en-US" smtClean="0"/>
              <a:t>Definitions</a:t>
            </a:r>
          </a:p>
        </p:txBody>
      </p:sp>
      <p:sp>
        <p:nvSpPr>
          <p:cNvPr id="112646" name="Rectangle 5"/>
          <p:cNvSpPr>
            <a:spLocks noGrp="1" noChangeArrowheads="1"/>
          </p:cNvSpPr>
          <p:nvPr>
            <p:ph type="body" idx="1"/>
          </p:nvPr>
        </p:nvSpPr>
        <p:spPr>
          <a:noFill/>
        </p:spPr>
        <p:txBody>
          <a:bodyPr lIns="90488" tIns="44450" rIns="90488" bIns="44450"/>
          <a:lstStyle/>
          <a:p>
            <a:pPr eaLnBrk="1" hangingPunct="1"/>
            <a:r>
              <a:rPr lang="en-US" b="1" smtClean="0"/>
              <a:t>Reduced</a:t>
            </a:r>
            <a:r>
              <a:rPr lang="en-US" smtClean="0"/>
              <a:t>. For a nutritionally altered product that is 25% less of a nutrient or calories than the reference product.</a:t>
            </a:r>
          </a:p>
          <a:p>
            <a:pPr eaLnBrk="1" hangingPunct="1"/>
            <a:r>
              <a:rPr lang="en-US" b="1" smtClean="0"/>
              <a:t>Light </a:t>
            </a:r>
            <a:r>
              <a:rPr lang="en-US" smtClean="0"/>
              <a:t>either</a:t>
            </a:r>
          </a:p>
          <a:p>
            <a:pPr lvl="1" eaLnBrk="1" hangingPunct="1">
              <a:buSzPct val="75000"/>
            </a:pPr>
            <a:r>
              <a:rPr lang="en-US" smtClean="0"/>
              <a:t>1/3 the calories, 1/2 the fat of the reference food</a:t>
            </a:r>
          </a:p>
          <a:p>
            <a:pPr lvl="1" eaLnBrk="1" hangingPunct="1">
              <a:buSzPct val="75000"/>
            </a:pPr>
            <a:r>
              <a:rPr lang="en-US" smtClean="0"/>
              <a:t>Sodium reduced 50%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p:spPr>
        <p:txBody>
          <a:bodyPr/>
          <a:lstStyle/>
          <a:p>
            <a:fld id="{C12B59CC-D15F-459E-B0AB-41CBFC299107}" type="slidenum">
              <a:rPr lang="en-US" smtClean="0"/>
              <a:pPr/>
              <a:t>123</a:t>
            </a:fld>
            <a:endParaRPr lang="en-US" smtClean="0"/>
          </a:p>
        </p:txBody>
      </p:sp>
      <p:sp>
        <p:nvSpPr>
          <p:cNvPr id="2052" name="Rectangle 2"/>
          <p:cNvSpPr>
            <a:spLocks noGrp="1" noChangeArrowheads="1"/>
          </p:cNvSpPr>
          <p:nvPr>
            <p:ph type="title"/>
          </p:nvPr>
        </p:nvSpPr>
        <p:spPr/>
        <p:txBody>
          <a:bodyPr/>
          <a:lstStyle/>
          <a:p>
            <a:pPr eaLnBrk="1" hangingPunct="1"/>
            <a:r>
              <a:rPr lang="en-US" smtClean="0"/>
              <a:t>Milk</a:t>
            </a:r>
          </a:p>
        </p:txBody>
      </p:sp>
      <p:graphicFrame>
        <p:nvGraphicFramePr>
          <p:cNvPr id="2050" name="Object 3"/>
          <p:cNvGraphicFramePr>
            <a:graphicFrameLocks noGrp="1" noChangeAspect="1"/>
          </p:cNvGraphicFramePr>
          <p:nvPr>
            <p:ph type="body" idx="1"/>
          </p:nvPr>
        </p:nvGraphicFramePr>
        <p:xfrm>
          <a:off x="685800" y="3203575"/>
          <a:ext cx="7772400" cy="1670050"/>
        </p:xfrm>
        <a:graphic>
          <a:graphicData uri="http://schemas.openxmlformats.org/presentationml/2006/ole">
            <mc:AlternateContent xmlns:mc="http://schemas.openxmlformats.org/markup-compatibility/2006">
              <mc:Choice xmlns:v="urn:schemas-microsoft-com:vml" Requires="v">
                <p:oleObj spid="_x0000_s3133" name="Worksheet" r:id="rId5" imgW="3047760" imgH="654120" progId="Excel.Sheet.8">
                  <p:embed/>
                </p:oleObj>
              </mc:Choice>
              <mc:Fallback>
                <p:oleObj name="Worksheet" r:id="rId5" imgW="3047760" imgH="65412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203575"/>
                        <a:ext cx="7772400" cy="1670050"/>
                      </a:xfrm>
                      <a:prstGeom prst="rect">
                        <a:avLst/>
                      </a:prstGeom>
                      <a:solidFill>
                        <a:srgbClr val="FFFFCC"/>
                      </a:solid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p>
            <a:fld id="{20DB4CE6-66FD-473C-B1B8-602D6049A0B3}" type="slidenum">
              <a:rPr lang="en-US" smtClean="0"/>
              <a:pPr/>
              <a:t>124</a:t>
            </a:fld>
            <a:endParaRPr lang="en-US" smtClean="0"/>
          </a:p>
        </p:txBody>
      </p:sp>
      <p:sp>
        <p:nvSpPr>
          <p:cNvPr id="3076" name="Rectangle 2"/>
          <p:cNvSpPr>
            <a:spLocks noGrp="1" noChangeArrowheads="1"/>
          </p:cNvSpPr>
          <p:nvPr>
            <p:ph type="title"/>
          </p:nvPr>
        </p:nvSpPr>
        <p:spPr/>
        <p:txBody>
          <a:bodyPr/>
          <a:lstStyle/>
          <a:p>
            <a:pPr eaLnBrk="1" hangingPunct="1"/>
            <a:r>
              <a:rPr lang="en-US" smtClean="0"/>
              <a:t>Milk</a:t>
            </a:r>
          </a:p>
        </p:txBody>
      </p:sp>
      <p:graphicFrame>
        <p:nvGraphicFramePr>
          <p:cNvPr id="3074" name="Object 3"/>
          <p:cNvGraphicFramePr>
            <a:graphicFrameLocks noGrp="1" noChangeAspect="1"/>
          </p:cNvGraphicFramePr>
          <p:nvPr>
            <p:ph type="body" idx="1"/>
          </p:nvPr>
        </p:nvGraphicFramePr>
        <p:xfrm>
          <a:off x="609600" y="1717675"/>
          <a:ext cx="7848600" cy="4597400"/>
        </p:xfrm>
        <a:graphic>
          <a:graphicData uri="http://schemas.openxmlformats.org/presentationml/2006/ole">
            <mc:AlternateContent xmlns:mc="http://schemas.openxmlformats.org/markup-compatibility/2006">
              <mc:Choice xmlns:v="urn:schemas-microsoft-com:vml" Requires="v">
                <p:oleObj spid="_x0000_s4157" name="Worksheet" r:id="rId5" imgW="3047760" imgH="1782360" progId="Excel.Sheet.8">
                  <p:embed/>
                </p:oleObj>
              </mc:Choice>
              <mc:Fallback>
                <p:oleObj name="Worksheet" r:id="rId5" imgW="3047760" imgH="178236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717675"/>
                        <a:ext cx="7848600" cy="4597400"/>
                      </a:xfrm>
                      <a:prstGeom prst="rect">
                        <a:avLst/>
                      </a:prstGeom>
                      <a:solidFill>
                        <a:srgbClr val="FFFFCC"/>
                      </a:solid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p:spPr>
        <p:txBody>
          <a:bodyPr/>
          <a:lstStyle/>
          <a:p>
            <a:fld id="{5832F319-CFA3-4996-AD6C-335598284808}" type="slidenum">
              <a:rPr lang="en-US" smtClean="0"/>
              <a:pPr/>
              <a:t>125</a:t>
            </a:fld>
            <a:endParaRPr lang="en-US" smtClean="0"/>
          </a:p>
        </p:txBody>
      </p:sp>
      <p:sp>
        <p:nvSpPr>
          <p:cNvPr id="114691" name="Rectangle 2"/>
          <p:cNvSpPr>
            <a:spLocks noGrp="1" noChangeArrowheads="1"/>
          </p:cNvSpPr>
          <p:nvPr>
            <p:ph type="title"/>
          </p:nvPr>
        </p:nvSpPr>
        <p:spPr/>
        <p:txBody>
          <a:bodyPr/>
          <a:lstStyle/>
          <a:p>
            <a:pPr eaLnBrk="1" hangingPunct="1"/>
            <a:endParaRPr lang="en-US" smtClean="0"/>
          </a:p>
        </p:txBody>
      </p:sp>
      <p:sp>
        <p:nvSpPr>
          <p:cNvPr id="114692" name="Rectangle 3"/>
          <p:cNvSpPr>
            <a:spLocks noGrp="1" noChangeArrowheads="1"/>
          </p:cNvSpPr>
          <p:nvPr>
            <p:ph type="body" idx="1"/>
          </p:nvPr>
        </p:nvSpPr>
        <p:spPr/>
        <p:txBody>
          <a:bodyPr/>
          <a:lstStyle/>
          <a:p>
            <a:pPr eaLnBrk="1" hangingPunct="1"/>
            <a:endParaRPr lang="en-US" smtClean="0"/>
          </a:p>
        </p:txBody>
      </p:sp>
      <p:pic>
        <p:nvPicPr>
          <p:cNvPr id="114693" name="Picture 4" descr="milkchrt"/>
          <p:cNvPicPr>
            <a:picLocks noChangeAspect="1" noChangeArrowheads="1"/>
          </p:cNvPicPr>
          <p:nvPr/>
        </p:nvPicPr>
        <p:blipFill>
          <a:blip r:embed="rId3" cstate="print"/>
          <a:srcRect/>
          <a:stretch>
            <a:fillRect/>
          </a:stretch>
        </p:blipFill>
        <p:spPr bwMode="auto">
          <a:xfrm>
            <a:off x="0" y="77788"/>
            <a:ext cx="9144000" cy="67024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p:spPr>
        <p:txBody>
          <a:bodyPr/>
          <a:lstStyle/>
          <a:p>
            <a:fld id="{6B995F6E-8A37-4EFF-92AE-5FB1A49DC63F}" type="slidenum">
              <a:rPr lang="en-US" smtClean="0"/>
              <a:pPr/>
              <a:t>126</a:t>
            </a:fld>
            <a:endParaRPr lang="en-US" smtClean="0"/>
          </a:p>
        </p:txBody>
      </p:sp>
      <p:sp>
        <p:nvSpPr>
          <p:cNvPr id="115715" name="Rectangle 2"/>
          <p:cNvSpPr>
            <a:spLocks noGrp="1" noChangeArrowheads="1"/>
          </p:cNvSpPr>
          <p:nvPr>
            <p:ph type="title"/>
          </p:nvPr>
        </p:nvSpPr>
        <p:spPr/>
        <p:txBody>
          <a:bodyPr/>
          <a:lstStyle/>
          <a:p>
            <a:pPr eaLnBrk="1" hangingPunct="1"/>
            <a:r>
              <a:rPr lang="en-US" smtClean="0"/>
              <a:t>Milk</a:t>
            </a:r>
          </a:p>
        </p:txBody>
      </p:sp>
      <p:sp>
        <p:nvSpPr>
          <p:cNvPr id="115716" name="Rectangle 3"/>
          <p:cNvSpPr>
            <a:spLocks noGrp="1" noChangeArrowheads="1"/>
          </p:cNvSpPr>
          <p:nvPr>
            <p:ph type="body" idx="1"/>
          </p:nvPr>
        </p:nvSpPr>
        <p:spPr/>
        <p:txBody>
          <a:bodyPr/>
          <a:lstStyle/>
          <a:p>
            <a:pPr eaLnBrk="1" hangingPunct="1"/>
            <a:r>
              <a:rPr lang="en-US" sz="2800" smtClean="0"/>
              <a:t>Fat-Reduced Milk Products Join the Food Labeling Fold</a:t>
            </a:r>
          </a:p>
          <a:p>
            <a:pPr eaLnBrk="1" hangingPunct="1"/>
            <a:r>
              <a:rPr lang="en-US" sz="2800" b="1" smtClean="0"/>
              <a:t>2 percent milk</a:t>
            </a:r>
            <a:r>
              <a:rPr lang="en-US" sz="2800" smtClean="0"/>
              <a:t> will become known, for example, as  "</a:t>
            </a:r>
            <a:r>
              <a:rPr lang="en-US" sz="2800" b="1" smtClean="0"/>
              <a:t>reduced fat</a:t>
            </a:r>
            <a:r>
              <a:rPr lang="en-US" sz="2800" smtClean="0"/>
              <a:t>" or "less fat" instead of "low fat"  </a:t>
            </a:r>
          </a:p>
          <a:p>
            <a:pPr eaLnBrk="1" hangingPunct="1"/>
            <a:r>
              <a:rPr lang="en-US" sz="2800" b="1" smtClean="0"/>
              <a:t>1 percent milk</a:t>
            </a:r>
            <a:r>
              <a:rPr lang="en-US" sz="2800" smtClean="0"/>
              <a:t> will remain "</a:t>
            </a:r>
            <a:r>
              <a:rPr lang="en-US" sz="2800" b="1" smtClean="0"/>
              <a:t>low fat</a:t>
            </a:r>
            <a:r>
              <a:rPr lang="en-US" sz="2800" smtClean="0"/>
              <a:t>" or become, for  example, "little fat" </a:t>
            </a:r>
          </a:p>
          <a:p>
            <a:pPr eaLnBrk="1" hangingPunct="1"/>
            <a:r>
              <a:rPr lang="en-US" sz="2800" b="1" smtClean="0"/>
              <a:t>skim</a:t>
            </a:r>
            <a:r>
              <a:rPr lang="en-US" sz="2800" smtClean="0"/>
              <a:t> will retain its name or be called, for example, </a:t>
            </a:r>
            <a:r>
              <a:rPr lang="en-US" sz="2800" b="1" smtClean="0"/>
              <a:t>fat-free</a:t>
            </a:r>
            <a:r>
              <a:rPr lang="en-US" sz="2800" smtClean="0"/>
              <a:t>,  zero-fat, or no-fat milk. </a:t>
            </a:r>
          </a:p>
          <a:p>
            <a:pPr eaLnBrk="1" hangingPunct="1"/>
            <a:endParaRPr lang="en-US" sz="28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p:spPr>
        <p:txBody>
          <a:bodyPr/>
          <a:lstStyle/>
          <a:p>
            <a:fld id="{386D5E72-8B38-4E98-81AD-91CB8133CB90}" type="slidenum">
              <a:rPr lang="en-US" smtClean="0"/>
              <a:pPr/>
              <a:t>127</a:t>
            </a:fld>
            <a:endParaRPr lang="en-US" smtClean="0"/>
          </a:p>
        </p:txBody>
      </p:sp>
      <p:sp>
        <p:nvSpPr>
          <p:cNvPr id="116739" name="Rectangle 2"/>
          <p:cNvSpPr>
            <a:spLocks noGrp="1" noChangeArrowheads="1"/>
          </p:cNvSpPr>
          <p:nvPr>
            <p:ph type="title"/>
          </p:nvPr>
        </p:nvSpPr>
        <p:spPr/>
        <p:txBody>
          <a:bodyPr/>
          <a:lstStyle/>
          <a:p>
            <a:pPr eaLnBrk="1" hangingPunct="1"/>
            <a:r>
              <a:rPr lang="en-US" smtClean="0"/>
              <a:t>October 6, 1999 edition</a:t>
            </a:r>
            <a:br>
              <a:rPr lang="en-US" smtClean="0"/>
            </a:br>
            <a:r>
              <a:rPr lang="en-US" smtClean="0"/>
              <a:t>of JAMA </a:t>
            </a:r>
          </a:p>
        </p:txBody>
      </p:sp>
      <p:sp>
        <p:nvSpPr>
          <p:cNvPr id="116740" name="Rectangle 3"/>
          <p:cNvSpPr>
            <a:spLocks noGrp="1" noChangeArrowheads="1"/>
          </p:cNvSpPr>
          <p:nvPr>
            <p:ph type="body" idx="1"/>
          </p:nvPr>
        </p:nvSpPr>
        <p:spPr/>
        <p:txBody>
          <a:bodyPr/>
          <a:lstStyle/>
          <a:p>
            <a:pPr eaLnBrk="1" hangingPunct="1"/>
            <a:r>
              <a:rPr lang="en-US" smtClean="0">
                <a:latin typeface="Arial" charset="0"/>
              </a:rPr>
              <a:t>analysis of 570 stroke patients among study populations of over 100,000 people found that after controlling statistically for the standard cardiovascular risk factors, those eating the most fruits and vegetables had a 30% reduction in the risk of stroke.</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p:spPr>
        <p:txBody>
          <a:bodyPr/>
          <a:lstStyle/>
          <a:p>
            <a:fld id="{72BBFF89-4C50-4394-B3A4-5E4464A4C355}" type="slidenum">
              <a:rPr lang="en-US" smtClean="0"/>
              <a:pPr/>
              <a:t>128</a:t>
            </a:fld>
            <a:endParaRPr lang="en-US" smtClean="0"/>
          </a:p>
        </p:txBody>
      </p:sp>
      <p:sp>
        <p:nvSpPr>
          <p:cNvPr id="117763" name="Rectangle 2"/>
          <p:cNvSpPr>
            <a:spLocks noGrp="1" noChangeArrowheads="1"/>
          </p:cNvSpPr>
          <p:nvPr>
            <p:ph type="title"/>
          </p:nvPr>
        </p:nvSpPr>
        <p:spPr/>
        <p:txBody>
          <a:bodyPr/>
          <a:lstStyle/>
          <a:p>
            <a:pPr eaLnBrk="1" hangingPunct="1"/>
            <a:r>
              <a:rPr lang="en-US" smtClean="0"/>
              <a:t>5 servings a day</a:t>
            </a:r>
          </a:p>
        </p:txBody>
      </p:sp>
      <p:sp>
        <p:nvSpPr>
          <p:cNvPr id="117764" name="Rectangle 3"/>
          <p:cNvSpPr>
            <a:spLocks noGrp="1" noChangeArrowheads="1"/>
          </p:cNvSpPr>
          <p:nvPr>
            <p:ph type="body" idx="1"/>
          </p:nvPr>
        </p:nvSpPr>
        <p:spPr/>
        <p:txBody>
          <a:bodyPr/>
          <a:lstStyle/>
          <a:p>
            <a:pPr eaLnBrk="1" hangingPunct="1"/>
            <a:r>
              <a:rPr lang="en-US" smtClean="0">
                <a:latin typeface="Arial" charset="0"/>
              </a:rPr>
              <a:t>These people averaged more than 5 servings of fruits and vegetables daily. This is much higher than the typical person so these groups’ experiences may not be representative of the rest of the population.</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noFill/>
        </p:spPr>
        <p:txBody>
          <a:bodyPr/>
          <a:lstStyle/>
          <a:p>
            <a:fld id="{3B63CFB7-E58B-4E35-9EB7-11AE8DD78012}" type="slidenum">
              <a:rPr lang="en-US" smtClean="0"/>
              <a:pPr/>
              <a:t>129</a:t>
            </a:fld>
            <a:endParaRPr lang="en-US" smtClean="0"/>
          </a:p>
        </p:txBody>
      </p:sp>
      <p:sp>
        <p:nvSpPr>
          <p:cNvPr id="118787" name="Rectangle 2"/>
          <p:cNvSpPr>
            <a:spLocks noGrp="1" noChangeArrowheads="1"/>
          </p:cNvSpPr>
          <p:nvPr>
            <p:ph type="title"/>
          </p:nvPr>
        </p:nvSpPr>
        <p:spPr/>
        <p:txBody>
          <a:bodyPr/>
          <a:lstStyle/>
          <a:p>
            <a:pPr eaLnBrk="1" hangingPunct="1"/>
            <a:r>
              <a:rPr lang="en-US" smtClean="0"/>
              <a:t>Cruciferous vegetables</a:t>
            </a:r>
          </a:p>
        </p:txBody>
      </p:sp>
      <p:sp>
        <p:nvSpPr>
          <p:cNvPr id="118788" name="Rectangle 3"/>
          <p:cNvSpPr>
            <a:spLocks noGrp="1" noChangeArrowheads="1"/>
          </p:cNvSpPr>
          <p:nvPr>
            <p:ph type="body" idx="1"/>
          </p:nvPr>
        </p:nvSpPr>
        <p:spPr/>
        <p:txBody>
          <a:bodyPr/>
          <a:lstStyle/>
          <a:p>
            <a:pPr eaLnBrk="1" hangingPunct="1"/>
            <a:r>
              <a:rPr lang="en-US" smtClean="0"/>
              <a:t>Crucifer. Any of various plants in the mustard family (Cruciferae or Brassicaceae), which includes the alyssum, candytuft, cabbage, radish, broccoli, and many weeds.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Unintended injury</a:t>
            </a:r>
            <a:endParaRPr lang="en-US" dirty="0"/>
          </a:p>
        </p:txBody>
      </p:sp>
      <p:sp>
        <p:nvSpPr>
          <p:cNvPr id="3" name="Content Placeholder 2"/>
          <p:cNvSpPr>
            <a:spLocks noGrp="1"/>
          </p:cNvSpPr>
          <p:nvPr>
            <p:ph idx="1"/>
          </p:nvPr>
        </p:nvSpPr>
        <p:spPr/>
        <p:txBody>
          <a:bodyPr/>
          <a:lstStyle/>
          <a:p>
            <a:r>
              <a:rPr lang="en-US" dirty="0" smtClean="0"/>
              <a:t>From text: “The terms injury and trauma are replacing use of the word </a:t>
            </a:r>
            <a:r>
              <a:rPr lang="en-US" i="1" dirty="0" smtClean="0"/>
              <a:t>accident</a:t>
            </a:r>
            <a:r>
              <a:rPr lang="en-US" dirty="0" smtClean="0"/>
              <a:t> to underscore the fact that most injuries are not random, unavoidable events—they are predictable and preventable.” </a:t>
            </a:r>
            <a:endParaRPr lang="en-US" dirty="0"/>
          </a:p>
        </p:txBody>
      </p:sp>
      <p:sp>
        <p:nvSpPr>
          <p:cNvPr id="5" name="Slide Number Placeholder 4"/>
          <p:cNvSpPr>
            <a:spLocks noGrp="1"/>
          </p:cNvSpPr>
          <p:nvPr>
            <p:ph type="sldNum" sz="quarter" idx="12"/>
          </p:nvPr>
        </p:nvSpPr>
        <p:spPr/>
        <p:txBody>
          <a:bodyPr/>
          <a:lstStyle/>
          <a:p>
            <a:pPr>
              <a:defRPr/>
            </a:pPr>
            <a:fld id="{5E320D42-DAA0-4CC9-82BC-96C3A9CD59AC}" type="slidenum">
              <a:rPr lang="en-US" smtClean="0"/>
              <a:pPr>
                <a:defRPr/>
              </a:pPr>
              <a:t>13</a:t>
            </a:fld>
            <a:endParaRPr lang="en-US"/>
          </a:p>
        </p:txBody>
      </p:sp>
    </p:spTree>
    <p:extLst>
      <p:ext uri="{BB962C8B-B14F-4D97-AF65-F5344CB8AC3E}">
        <p14:creationId xmlns:p14="http://schemas.microsoft.com/office/powerpoint/2010/main" val="1824011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p:spPr>
        <p:txBody>
          <a:bodyPr/>
          <a:lstStyle/>
          <a:p>
            <a:fld id="{3440B336-CD77-4B1C-A9FB-7AFBE671453F}" type="slidenum">
              <a:rPr lang="en-US" smtClean="0"/>
              <a:pPr/>
              <a:t>130</a:t>
            </a:fld>
            <a:endParaRPr lang="en-US" smtClean="0"/>
          </a:p>
        </p:txBody>
      </p:sp>
      <p:sp>
        <p:nvSpPr>
          <p:cNvPr id="119811" name="Rectangle 2"/>
          <p:cNvSpPr>
            <a:spLocks noGrp="1" noChangeArrowheads="1"/>
          </p:cNvSpPr>
          <p:nvPr>
            <p:ph type="title"/>
          </p:nvPr>
        </p:nvSpPr>
        <p:spPr/>
        <p:txBody>
          <a:bodyPr/>
          <a:lstStyle/>
          <a:p>
            <a:pPr eaLnBrk="1" hangingPunct="1"/>
            <a:r>
              <a:rPr lang="en-US" smtClean="0"/>
              <a:t>Legumes</a:t>
            </a:r>
          </a:p>
        </p:txBody>
      </p:sp>
      <p:sp>
        <p:nvSpPr>
          <p:cNvPr id="119812" name="Rectangle 3"/>
          <p:cNvSpPr>
            <a:spLocks noGrp="1" noChangeArrowheads="1"/>
          </p:cNvSpPr>
          <p:nvPr>
            <p:ph type="body" idx="1"/>
          </p:nvPr>
        </p:nvSpPr>
        <p:spPr/>
        <p:txBody>
          <a:bodyPr/>
          <a:lstStyle/>
          <a:p>
            <a:pPr eaLnBrk="1" hangingPunct="1"/>
            <a:r>
              <a:rPr lang="en-US" smtClean="0"/>
              <a:t>1. A pod, such as that of a pea or bean, that splits into two valves with the seeds attached to one edge of the valves. b. Such a pod or seed used as food.</a:t>
            </a:r>
          </a:p>
          <a:p>
            <a:pPr eaLnBrk="1" hangingPunct="1"/>
            <a:r>
              <a:rPr lang="en-US" smtClean="0"/>
              <a:t>2.	A plant of the pea family.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a:noFill/>
        </p:spPr>
        <p:txBody>
          <a:bodyPr/>
          <a:lstStyle/>
          <a:p>
            <a:fld id="{2C5C6B8B-849C-4BB6-A76A-64E3333BF156}" type="slidenum">
              <a:rPr lang="en-US" smtClean="0"/>
              <a:pPr/>
              <a:t>131</a:t>
            </a:fld>
            <a:endParaRPr lang="en-US" smtClean="0"/>
          </a:p>
        </p:txBody>
      </p:sp>
      <p:sp>
        <p:nvSpPr>
          <p:cNvPr id="120835" name="Rectangle 2"/>
          <p:cNvSpPr>
            <a:spLocks noGrp="1" noChangeArrowheads="1"/>
          </p:cNvSpPr>
          <p:nvPr>
            <p:ph type="title"/>
          </p:nvPr>
        </p:nvSpPr>
        <p:spPr/>
        <p:txBody>
          <a:bodyPr/>
          <a:lstStyle/>
          <a:p>
            <a:pPr eaLnBrk="1" hangingPunct="1"/>
            <a:r>
              <a:rPr lang="en-US" smtClean="0"/>
              <a:t>Fiber</a:t>
            </a:r>
          </a:p>
        </p:txBody>
      </p:sp>
      <p:sp>
        <p:nvSpPr>
          <p:cNvPr id="120836" name="Rectangle 3"/>
          <p:cNvSpPr>
            <a:spLocks noGrp="1" noChangeArrowheads="1"/>
          </p:cNvSpPr>
          <p:nvPr>
            <p:ph type="body" idx="1"/>
          </p:nvPr>
        </p:nvSpPr>
        <p:spPr/>
        <p:txBody>
          <a:bodyPr/>
          <a:lstStyle/>
          <a:p>
            <a:pPr eaLnBrk="1" hangingPunct="1"/>
            <a:r>
              <a:rPr lang="en-US" smtClean="0">
                <a:latin typeface="Arial" charset="0"/>
              </a:rPr>
              <a:t>A study of 2900 healthy adults found that dietary fiber intake was associated with lower levels of body weight, body-mass index, weight gain, fasting insulin, blood pressure, triglycerides, LDL-cholesterol, and fibrinogen (a blood clotting factor). These are all desirable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p:spPr>
        <p:txBody>
          <a:bodyPr/>
          <a:lstStyle/>
          <a:p>
            <a:fld id="{6547AB03-FFE4-4C96-8536-7B8DB6F51EDE}" type="slidenum">
              <a:rPr lang="en-US" smtClean="0"/>
              <a:pPr/>
              <a:t>132</a:t>
            </a:fld>
            <a:endParaRPr lang="en-US" smtClean="0"/>
          </a:p>
        </p:txBody>
      </p:sp>
      <p:sp>
        <p:nvSpPr>
          <p:cNvPr id="121859" name="Rectangle 2"/>
          <p:cNvSpPr>
            <a:spLocks noGrp="1" noChangeArrowheads="1"/>
          </p:cNvSpPr>
          <p:nvPr>
            <p:ph type="title"/>
          </p:nvPr>
        </p:nvSpPr>
        <p:spPr/>
        <p:txBody>
          <a:bodyPr/>
          <a:lstStyle/>
          <a:p>
            <a:pPr eaLnBrk="1" hangingPunct="1"/>
            <a:r>
              <a:rPr lang="en-US" smtClean="0"/>
              <a:t>Correlation not causation</a:t>
            </a:r>
          </a:p>
        </p:txBody>
      </p:sp>
      <p:sp>
        <p:nvSpPr>
          <p:cNvPr id="121860" name="Rectangle 3"/>
          <p:cNvSpPr>
            <a:spLocks noGrp="1" noChangeArrowheads="1"/>
          </p:cNvSpPr>
          <p:nvPr>
            <p:ph type="body" idx="1"/>
          </p:nvPr>
        </p:nvSpPr>
        <p:spPr/>
        <p:txBody>
          <a:bodyPr/>
          <a:lstStyle/>
          <a:p>
            <a:pPr eaLnBrk="1" hangingPunct="1"/>
            <a:r>
              <a:rPr lang="en-US" smtClean="0">
                <a:latin typeface="Arial" charset="0"/>
              </a:rPr>
              <a:t>People who ate the most fiber (about 25 grams per day) weighed 8 pounds less than those who ate the least (about 12 grams per day). However, people eating high fiber also smoked less, were more physically active, were more likely to be women, and were twice as likely to take vitamin supplements.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6"/>
          <p:cNvSpPr>
            <a:spLocks noGrp="1"/>
          </p:cNvSpPr>
          <p:nvPr>
            <p:ph type="sldNum" sz="quarter" idx="12"/>
          </p:nvPr>
        </p:nvSpPr>
        <p:spPr>
          <a:noFill/>
        </p:spPr>
        <p:txBody>
          <a:bodyPr/>
          <a:lstStyle/>
          <a:p>
            <a:fld id="{1061037B-D6DD-42EB-A470-CC533D6DE7A1}" type="slidenum">
              <a:rPr lang="en-US" smtClean="0"/>
              <a:pPr/>
              <a:t>133</a:t>
            </a:fld>
            <a:endParaRPr lang="en-US" smtClean="0"/>
          </a:p>
        </p:txBody>
      </p:sp>
      <p:sp>
        <p:nvSpPr>
          <p:cNvPr id="122883" name="Rectangle 2"/>
          <p:cNvSpPr>
            <a:spLocks noGrp="1" noChangeArrowheads="1"/>
          </p:cNvSpPr>
          <p:nvPr>
            <p:ph type="title"/>
          </p:nvPr>
        </p:nvSpPr>
        <p:spPr/>
        <p:txBody>
          <a:bodyPr/>
          <a:lstStyle/>
          <a:p>
            <a:pPr eaLnBrk="1" hangingPunct="1"/>
            <a:r>
              <a:rPr lang="en-US" smtClean="0"/>
              <a:t>Nutrition analysis on the fly</a:t>
            </a:r>
          </a:p>
        </p:txBody>
      </p:sp>
      <p:sp>
        <p:nvSpPr>
          <p:cNvPr id="122884" name="Rectangle 3"/>
          <p:cNvSpPr>
            <a:spLocks noGrp="1" noChangeArrowheads="1"/>
          </p:cNvSpPr>
          <p:nvPr>
            <p:ph type="body" sz="half" idx="1"/>
          </p:nvPr>
        </p:nvSpPr>
        <p:spPr/>
        <p:txBody>
          <a:bodyPr/>
          <a:lstStyle/>
          <a:p>
            <a:pPr eaLnBrk="1" hangingPunct="1"/>
            <a:r>
              <a:rPr lang="en-US" sz="2800" smtClean="0"/>
              <a:t>Three times fat calories should be less than total calories. </a:t>
            </a:r>
          </a:p>
        </p:txBody>
      </p:sp>
      <p:pic>
        <p:nvPicPr>
          <p:cNvPr id="122885" name="Picture 6" descr="medfruitbasket"/>
          <p:cNvPicPr>
            <a:picLocks noGrp="1" noChangeAspect="1" noChangeArrowheads="1"/>
          </p:cNvPicPr>
          <p:nvPr>
            <p:ph type="clipArt" sz="half" idx="2"/>
          </p:nvPr>
        </p:nvPicPr>
        <p:blipFill>
          <a:blip r:embed="rId3" cstate="print"/>
          <a:srcRect/>
          <a:stretch>
            <a:fillRect/>
          </a:stretch>
        </p:blipFill>
        <p:spPr>
          <a:xfrm>
            <a:off x="4648200" y="2300288"/>
            <a:ext cx="3810000" cy="3476625"/>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Weight Regulation</a:t>
            </a:r>
            <a:endParaRPr lang="en-US" dirty="0"/>
          </a:p>
        </p:txBody>
      </p:sp>
      <p:sp>
        <p:nvSpPr>
          <p:cNvPr id="3" name="Content Placeholder 2"/>
          <p:cNvSpPr>
            <a:spLocks noGrp="1"/>
          </p:cNvSpPr>
          <p:nvPr>
            <p:ph idx="1"/>
          </p:nvPr>
        </p:nvSpPr>
        <p:spPr/>
        <p:txBody>
          <a:bodyPr/>
          <a:lstStyle/>
          <a:p>
            <a:r>
              <a:rPr lang="en-US" dirty="0" smtClean="0"/>
              <a:t>Ghrelin-hunger-triggering hormone</a:t>
            </a:r>
          </a:p>
          <a:p>
            <a:pPr lvl="1"/>
            <a:r>
              <a:rPr lang="en-US" dirty="0" smtClean="0"/>
              <a:t>Released by the stomach</a:t>
            </a:r>
          </a:p>
          <a:p>
            <a:r>
              <a:rPr lang="en-US" dirty="0" smtClean="0"/>
              <a:t>Leptin-appetite-suppressing hormone</a:t>
            </a:r>
          </a:p>
          <a:p>
            <a:pPr lvl="1"/>
            <a:r>
              <a:rPr lang="en-US" dirty="0" smtClean="0"/>
              <a:t>Increased body fat leads to release of Leptin</a:t>
            </a:r>
          </a:p>
        </p:txBody>
      </p:sp>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134</a:t>
            </a:fld>
            <a:endParaRPr lang="en-US"/>
          </a:p>
        </p:txBody>
      </p:sp>
    </p:spTree>
    <p:extLst>
      <p:ext uri="{BB962C8B-B14F-4D97-AF65-F5344CB8AC3E}">
        <p14:creationId xmlns:p14="http://schemas.microsoft.com/office/powerpoint/2010/main" val="140828940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Leptin</a:t>
            </a:r>
            <a:endParaRPr lang="en-US" dirty="0"/>
          </a:p>
        </p:txBody>
      </p:sp>
      <p:sp>
        <p:nvSpPr>
          <p:cNvPr id="3" name="Content Placeholder 2"/>
          <p:cNvSpPr>
            <a:spLocks noGrp="1"/>
          </p:cNvSpPr>
          <p:nvPr>
            <p:ph idx="1"/>
          </p:nvPr>
        </p:nvSpPr>
        <p:spPr/>
        <p:txBody>
          <a:bodyPr/>
          <a:lstStyle/>
          <a:p>
            <a:r>
              <a:rPr lang="en-US" dirty="0"/>
              <a:t>hormone, leptin (</a:t>
            </a:r>
            <a:r>
              <a:rPr lang="en-US" dirty="0" err="1" smtClean="0"/>
              <a:t>leptos</a:t>
            </a:r>
            <a:r>
              <a:rPr lang="en-US" dirty="0" smtClean="0"/>
              <a:t> thin) </a:t>
            </a:r>
            <a:r>
              <a:rPr lang="en-US" dirty="0"/>
              <a:t>(Greek</a:t>
            </a:r>
            <a:r>
              <a:rPr lang="en-US" dirty="0" smtClean="0"/>
              <a:t>)\</a:t>
            </a:r>
          </a:p>
          <a:p>
            <a:r>
              <a:rPr lang="en-US" dirty="0" smtClean="0"/>
              <a:t>Leptin: appetite-suppressing </a:t>
            </a:r>
            <a:r>
              <a:rPr lang="en-US" dirty="0"/>
              <a:t>hormone</a:t>
            </a:r>
          </a:p>
          <a:p>
            <a:pPr lvl="1"/>
            <a:r>
              <a:rPr lang="en-US" dirty="0" smtClean="0"/>
              <a:t>Released into the circulatory system by adipose tissue as a function of energy stores.</a:t>
            </a:r>
            <a:endParaRPr lang="en-US" dirty="0"/>
          </a:p>
          <a:p>
            <a:pPr lvl="2"/>
            <a:r>
              <a:rPr lang="en-US" dirty="0"/>
              <a:t>Leads to decrease in food intake, increase in energy expenditure </a:t>
            </a:r>
          </a:p>
          <a:p>
            <a:endParaRPr lang="en-US" dirty="0"/>
          </a:p>
        </p:txBody>
      </p:sp>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135</a:t>
            </a:fld>
            <a:endParaRPr lang="en-US"/>
          </a:p>
        </p:txBody>
      </p:sp>
    </p:spTree>
    <p:extLst>
      <p:ext uri="{BB962C8B-B14F-4D97-AF65-F5344CB8AC3E}">
        <p14:creationId xmlns:p14="http://schemas.microsoft.com/office/powerpoint/2010/main" val="308878372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Ghrelin</a:t>
            </a:r>
            <a:endParaRPr lang="en-US" dirty="0"/>
          </a:p>
        </p:txBody>
      </p:sp>
      <p:sp>
        <p:nvSpPr>
          <p:cNvPr id="3" name="Content Placeholder 2"/>
          <p:cNvSpPr>
            <a:spLocks noGrp="1"/>
          </p:cNvSpPr>
          <p:nvPr>
            <p:ph idx="1"/>
          </p:nvPr>
        </p:nvSpPr>
        <p:spPr/>
        <p:txBody>
          <a:bodyPr/>
          <a:lstStyle/>
          <a:p>
            <a:r>
              <a:rPr lang="en-US" dirty="0" smtClean="0"/>
              <a:t>Ghrelin: hunger-triggering </a:t>
            </a:r>
            <a:r>
              <a:rPr lang="en-US" dirty="0"/>
              <a:t>hormone</a:t>
            </a:r>
          </a:p>
          <a:p>
            <a:pPr lvl="1"/>
            <a:r>
              <a:rPr lang="en-US" dirty="0"/>
              <a:t>Released by the stomach</a:t>
            </a:r>
          </a:p>
          <a:p>
            <a:r>
              <a:rPr lang="en-US" dirty="0" smtClean="0"/>
              <a:t>When </a:t>
            </a:r>
            <a:r>
              <a:rPr lang="en-US" dirty="0"/>
              <a:t>the stomach is empty, ghrelin is secreted. When the stomach is stretched, secretion stops</a:t>
            </a:r>
            <a:r>
              <a:rPr lang="en-US" dirty="0" smtClean="0"/>
              <a:t>.</a:t>
            </a:r>
          </a:p>
          <a:p>
            <a:r>
              <a:rPr lang="en-US" dirty="0" smtClean="0"/>
              <a:t>Ghrelin levels show </a:t>
            </a:r>
            <a:r>
              <a:rPr lang="en-US" smtClean="0"/>
              <a:t>pre-meal increases </a:t>
            </a:r>
            <a:r>
              <a:rPr lang="en-US" dirty="0" smtClean="0"/>
              <a:t>and post-meal decreases. </a:t>
            </a:r>
            <a:endParaRPr lang="en-US" dirty="0"/>
          </a:p>
        </p:txBody>
      </p:sp>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136</a:t>
            </a:fld>
            <a:endParaRPr lang="en-US"/>
          </a:p>
        </p:txBody>
      </p:sp>
    </p:spTree>
    <p:extLst>
      <p:ext uri="{BB962C8B-B14F-4D97-AF65-F5344CB8AC3E}">
        <p14:creationId xmlns:p14="http://schemas.microsoft.com/office/powerpoint/2010/main" val="62206422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137</a:t>
            </a:fld>
            <a:endParaRPr lang="en-US"/>
          </a:p>
        </p:txBody>
      </p:sp>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000" t="23333" r="48594" b="38611"/>
          <a:stretch/>
        </p:blipFill>
        <p:spPr bwMode="auto">
          <a:xfrm>
            <a:off x="1700235" y="2081189"/>
            <a:ext cx="5743529" cy="391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85742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Leptin</a:t>
            </a:r>
            <a:endParaRPr lang="en-US"/>
          </a:p>
        </p:txBody>
      </p:sp>
      <p:sp>
        <p:nvSpPr>
          <p:cNvPr id="3" name="Content Placeholder 2"/>
          <p:cNvSpPr>
            <a:spLocks noGrp="1"/>
          </p:cNvSpPr>
          <p:nvPr>
            <p:ph idx="1"/>
          </p:nvPr>
        </p:nvSpPr>
        <p:spPr/>
        <p:txBody>
          <a:bodyPr/>
          <a:lstStyle/>
          <a:p>
            <a:r>
              <a:rPr lang="en-US" dirty="0" smtClean="0"/>
              <a:t>As body fat increases higher levels of leptin signal the normal brain to suppress hunger. </a:t>
            </a:r>
            <a:endParaRPr lang="en-US" dirty="0"/>
          </a:p>
        </p:txBody>
      </p:sp>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138</a:t>
            </a:fld>
            <a:endParaRPr lang="en-US"/>
          </a:p>
        </p:txBody>
      </p:sp>
    </p:spTree>
    <p:extLst>
      <p:ext uri="{BB962C8B-B14F-4D97-AF65-F5344CB8AC3E}">
        <p14:creationId xmlns:p14="http://schemas.microsoft.com/office/powerpoint/2010/main" val="2718469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6"/>
          <p:cNvSpPr>
            <a:spLocks noGrp="1"/>
          </p:cNvSpPr>
          <p:nvPr>
            <p:ph type="sldNum" sz="quarter" idx="12"/>
          </p:nvPr>
        </p:nvSpPr>
        <p:spPr>
          <a:noFill/>
        </p:spPr>
        <p:txBody>
          <a:bodyPr/>
          <a:lstStyle/>
          <a:p>
            <a:fld id="{ACE99BAD-1B9F-4015-B769-3EF381E80BEA}" type="slidenum">
              <a:rPr lang="en-US" smtClean="0"/>
              <a:pPr/>
              <a:t>139</a:t>
            </a:fld>
            <a:endParaRPr lang="en-US" smtClean="0"/>
          </a:p>
        </p:txBody>
      </p:sp>
      <p:sp>
        <p:nvSpPr>
          <p:cNvPr id="123907" name="Rectangle 2"/>
          <p:cNvSpPr>
            <a:spLocks noGrp="1" noChangeArrowheads="1"/>
          </p:cNvSpPr>
          <p:nvPr>
            <p:ph type="title"/>
          </p:nvPr>
        </p:nvSpPr>
        <p:spPr/>
        <p:txBody>
          <a:bodyPr/>
          <a:lstStyle/>
          <a:p>
            <a:pPr eaLnBrk="1" hangingPunct="1"/>
            <a:endParaRPr lang="en-US" smtClean="0"/>
          </a:p>
        </p:txBody>
      </p:sp>
      <p:sp>
        <p:nvSpPr>
          <p:cNvPr id="123908" name="Rectangle 3"/>
          <p:cNvSpPr>
            <a:spLocks noGrp="1" noChangeArrowheads="1"/>
          </p:cNvSpPr>
          <p:nvPr>
            <p:ph type="body" sz="half" idx="1"/>
          </p:nvPr>
        </p:nvSpPr>
        <p:spPr/>
        <p:txBody>
          <a:bodyPr/>
          <a:lstStyle/>
          <a:p>
            <a:pPr eaLnBrk="1" hangingPunct="1"/>
            <a:endParaRPr lang="en-US" sz="2800" smtClean="0"/>
          </a:p>
        </p:txBody>
      </p:sp>
      <p:sp>
        <p:nvSpPr>
          <p:cNvPr id="123909" name="Rectangle 4"/>
          <p:cNvSpPr>
            <a:spLocks noGrp="1" noChangeArrowheads="1" noTextEdit="1"/>
          </p:cNvSpPr>
          <p:nvPr>
            <p:ph type="clipArt" sz="half" idx="2"/>
          </p:nvPr>
        </p:nvSpPr>
        <p:spPr/>
      </p:sp>
      <p:sp>
        <p:nvSpPr>
          <p:cNvPr id="123910" name="Text Box 6"/>
          <p:cNvSpPr txBox="1">
            <a:spLocks noChangeArrowheads="1"/>
          </p:cNvSpPr>
          <p:nvPr/>
        </p:nvSpPr>
        <p:spPr bwMode="auto">
          <a:xfrm>
            <a:off x="304800" y="2895600"/>
            <a:ext cx="3962400" cy="1098550"/>
          </a:xfrm>
          <a:prstGeom prst="rect">
            <a:avLst/>
          </a:prstGeom>
          <a:noFill/>
          <a:ln w="9525">
            <a:noFill/>
            <a:miter lim="800000"/>
            <a:headEnd/>
            <a:tailEnd/>
          </a:ln>
        </p:spPr>
        <p:txBody>
          <a:bodyPr>
            <a:spAutoFit/>
          </a:bodyPr>
          <a:lstStyle/>
          <a:p>
            <a:pPr>
              <a:spcBef>
                <a:spcPct val="50000"/>
              </a:spcBef>
            </a:pPr>
            <a:r>
              <a:rPr lang="en-US" sz="6600" b="1">
                <a:solidFill>
                  <a:srgbClr val="66CCFF"/>
                </a:solidFill>
              </a:rPr>
              <a:t>The End</a:t>
            </a:r>
          </a:p>
        </p:txBody>
      </p:sp>
      <p:pic>
        <p:nvPicPr>
          <p:cNvPr id="123911" name="Picture 10" descr="hands2"/>
          <p:cNvPicPr>
            <a:picLocks noChangeAspect="1" noChangeArrowheads="1"/>
          </p:cNvPicPr>
          <p:nvPr/>
        </p:nvPicPr>
        <p:blipFill>
          <a:blip r:embed="rId3" cstate="print"/>
          <a:srcRect/>
          <a:stretch>
            <a:fillRect/>
          </a:stretch>
        </p:blipFill>
        <p:spPr bwMode="auto">
          <a:xfrm>
            <a:off x="3810000" y="1371600"/>
            <a:ext cx="4114800" cy="4114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this sign?</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7250" y="2133600"/>
            <a:ext cx="3771900" cy="3810000"/>
          </a:xfrm>
        </p:spPr>
      </p:pic>
      <p:sp>
        <p:nvSpPr>
          <p:cNvPr id="5" name="Slide Number Placeholder 4"/>
          <p:cNvSpPr>
            <a:spLocks noGrp="1"/>
          </p:cNvSpPr>
          <p:nvPr>
            <p:ph type="sldNum" sz="quarter" idx="12"/>
          </p:nvPr>
        </p:nvSpPr>
        <p:spPr/>
        <p:txBody>
          <a:bodyPr/>
          <a:lstStyle/>
          <a:p>
            <a:pPr>
              <a:defRPr/>
            </a:pPr>
            <a:fld id="{5E320D42-DAA0-4CC9-82BC-96C3A9CD59AC}" type="slidenum">
              <a:rPr lang="en-US" smtClean="0"/>
              <a:pPr>
                <a:defRPr/>
              </a:pPr>
              <a:t>14</a:t>
            </a:fld>
            <a:endParaRPr lang="en-US"/>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5559" y="1904999"/>
            <a:ext cx="3159241" cy="4122057"/>
          </a:xfrm>
        </p:spPr>
      </p:pic>
    </p:spTree>
    <p:extLst>
      <p:ext uri="{BB962C8B-B14F-4D97-AF65-F5344CB8AC3E}">
        <p14:creationId xmlns:p14="http://schemas.microsoft.com/office/powerpoint/2010/main" val="292257031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731F395C-8CA2-4AFA-8FBE-1245A7E7CDE7}" type="slidenum">
              <a:rPr lang="en-US" smtClean="0"/>
              <a:pPr/>
              <a:t>140</a:t>
            </a:fld>
            <a:endParaRPr lang="en-US" smtClean="0"/>
          </a:p>
        </p:txBody>
      </p:sp>
      <p:sp>
        <p:nvSpPr>
          <p:cNvPr id="318466" name="Rectangle 2"/>
          <p:cNvSpPr>
            <a:spLocks noGrp="1" noChangeArrowheads="1"/>
          </p:cNvSpPr>
          <p:nvPr>
            <p:ph type="title"/>
          </p:nvPr>
        </p:nvSpPr>
        <p:spPr/>
        <p:txBody>
          <a:bodyPr/>
          <a:lstStyle/>
          <a:p>
            <a:pPr>
              <a:defRPr/>
            </a:pPr>
            <a:r>
              <a:rPr lang="en-US" sz="4000" smtClean="0"/>
              <a:t>Analyze nutrition from a chain restaurant.</a:t>
            </a:r>
          </a:p>
        </p:txBody>
      </p:sp>
      <p:sp>
        <p:nvSpPr>
          <p:cNvPr id="9220" name="Rectangle 3"/>
          <p:cNvSpPr>
            <a:spLocks noGrp="1" noChangeArrowheads="1"/>
          </p:cNvSpPr>
          <p:nvPr>
            <p:ph type="body" idx="1"/>
          </p:nvPr>
        </p:nvSpPr>
        <p:spPr/>
        <p:txBody>
          <a:bodyPr/>
          <a:lstStyle/>
          <a:p>
            <a:r>
              <a:rPr lang="en-US" smtClean="0"/>
              <a:t>Choose a restaurant not chosen by someone else. First come, first served. </a:t>
            </a:r>
          </a:p>
          <a:p>
            <a:endParaRPr lang="en-US" smtClean="0"/>
          </a:p>
          <a:p>
            <a:endParaRPr lang="en-US" smtClean="0"/>
          </a:p>
        </p:txBody>
      </p:sp>
    </p:spTree>
    <p:extLst>
      <p:ext uri="{BB962C8B-B14F-4D97-AF65-F5344CB8AC3E}">
        <p14:creationId xmlns:p14="http://schemas.microsoft.com/office/powerpoint/2010/main" val="1419711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this sign?</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7250" y="2133600"/>
            <a:ext cx="3771900" cy="3810000"/>
          </a:xfrm>
        </p:spPr>
      </p:pic>
      <p:sp>
        <p:nvSpPr>
          <p:cNvPr id="5" name="Slide Number Placeholder 4"/>
          <p:cNvSpPr>
            <a:spLocks noGrp="1"/>
          </p:cNvSpPr>
          <p:nvPr>
            <p:ph type="sldNum" sz="quarter" idx="12"/>
          </p:nvPr>
        </p:nvSpPr>
        <p:spPr/>
        <p:txBody>
          <a:bodyPr/>
          <a:lstStyle/>
          <a:p>
            <a:pPr>
              <a:defRPr/>
            </a:pPr>
            <a:fld id="{5E320D42-DAA0-4CC9-82BC-96C3A9CD59AC}" type="slidenum">
              <a:rPr lang="en-US" smtClean="0"/>
              <a:pPr>
                <a:defRPr/>
              </a:pPr>
              <a:t>15</a:t>
            </a:fld>
            <a:endParaRPr lang="en-US"/>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5800" y="2769722"/>
            <a:ext cx="3810000" cy="2537756"/>
          </a:xfrm>
        </p:spPr>
      </p:pic>
    </p:spTree>
    <p:extLst>
      <p:ext uri="{BB962C8B-B14F-4D97-AF65-F5344CB8AC3E}">
        <p14:creationId xmlns:p14="http://schemas.microsoft.com/office/powerpoint/2010/main" val="2952288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accurate term</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33800" y="2286000"/>
            <a:ext cx="5066390" cy="3374610"/>
          </a:xfrm>
        </p:spPr>
      </p:pic>
      <p:sp>
        <p:nvSpPr>
          <p:cNvPr id="5" name="Slide Number Placeholder 4"/>
          <p:cNvSpPr>
            <a:spLocks noGrp="1"/>
          </p:cNvSpPr>
          <p:nvPr>
            <p:ph type="sldNum" sz="quarter" idx="12"/>
          </p:nvPr>
        </p:nvSpPr>
        <p:spPr/>
        <p:txBody>
          <a:bodyPr/>
          <a:lstStyle/>
          <a:p>
            <a:pPr>
              <a:defRPr/>
            </a:pPr>
            <a:fld id="{5E320D42-DAA0-4CC9-82BC-96C3A9CD59AC}" type="slidenum">
              <a:rPr lang="en-US" smtClean="0"/>
              <a:pPr>
                <a:defRPr/>
              </a:pPr>
              <a:t>16</a:t>
            </a:fld>
            <a:endParaRPr lang="en-US"/>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2133600"/>
            <a:ext cx="3810000" cy="3810000"/>
          </a:xfrm>
        </p:spPr>
      </p:pic>
    </p:spTree>
    <p:extLst>
      <p:ext uri="{BB962C8B-B14F-4D97-AF65-F5344CB8AC3E}">
        <p14:creationId xmlns:p14="http://schemas.microsoft.com/office/powerpoint/2010/main" val="3171328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Chance </a:t>
            </a:r>
            <a:r>
              <a:rPr lang="en-US" smtClean="0"/>
              <a:t>or carelessness?</a:t>
            </a:r>
            <a:endParaRPr lang="en-US"/>
          </a:p>
        </p:txBody>
      </p:sp>
      <p:pic>
        <p:nvPicPr>
          <p:cNvPr id="7" name="lanechangedanger.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14400" y="1981200"/>
            <a:ext cx="7315200" cy="4114800"/>
          </a:xfrm>
        </p:spPr>
      </p:pic>
      <p:sp>
        <p:nvSpPr>
          <p:cNvPr id="4" name="Footer Placeholder 3"/>
          <p:cNvSpPr>
            <a:spLocks noGrp="1"/>
          </p:cNvSpPr>
          <p:nvPr>
            <p:ph type="ftr" sz="quarter" idx="11"/>
          </p:nvPr>
        </p:nvSpPr>
        <p:spPr/>
        <p:txBody>
          <a:bodyPr/>
          <a:lstStyle/>
          <a:p>
            <a:pPr>
              <a:defRPr/>
            </a:pPr>
            <a:r>
              <a:rPr lang="en-US" smtClean="0"/>
              <a:t>Psychology 314</a:t>
            </a:r>
            <a:endParaRPr lang="en-US"/>
          </a:p>
        </p:txBody>
      </p:sp>
      <p:sp>
        <p:nvSpPr>
          <p:cNvPr id="5" name="Slide Number Placeholder 4"/>
          <p:cNvSpPr>
            <a:spLocks noGrp="1"/>
          </p:cNvSpPr>
          <p:nvPr>
            <p:ph type="sldNum" sz="quarter" idx="12"/>
          </p:nvPr>
        </p:nvSpPr>
        <p:spPr/>
        <p:txBody>
          <a:bodyPr/>
          <a:lstStyle/>
          <a:p>
            <a:pPr>
              <a:defRPr/>
            </a:pPr>
            <a:fld id="{A903B635-6983-43EC-B274-69F3302BEC0B}" type="slidenum">
              <a:rPr lang="en-US" smtClean="0"/>
              <a:pPr>
                <a:defRPr/>
              </a:pPr>
              <a:t>17</a:t>
            </a:fld>
            <a:endParaRPr lang="en-US"/>
          </a:p>
        </p:txBody>
      </p:sp>
    </p:spTree>
    <p:extLst>
      <p:ext uri="{BB962C8B-B14F-4D97-AF65-F5344CB8AC3E}">
        <p14:creationId xmlns:p14="http://schemas.microsoft.com/office/powerpoint/2010/main" val="7641935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0" y="2286000"/>
            <a:ext cx="5753100" cy="3835400"/>
          </a:xfrm>
        </p:spPr>
      </p:pic>
      <p:sp>
        <p:nvSpPr>
          <p:cNvPr id="2" name="Title 1"/>
          <p:cNvSpPr>
            <a:spLocks noGrp="1"/>
          </p:cNvSpPr>
          <p:nvPr>
            <p:ph type="title"/>
          </p:nvPr>
        </p:nvSpPr>
        <p:spPr/>
        <p:txBody>
          <a:bodyPr/>
          <a:lstStyle/>
          <a:p>
            <a:r>
              <a:rPr lang="en-US" dirty="0" smtClean="0"/>
              <a:t>Minnesota bridge collapse</a:t>
            </a:r>
            <a:endParaRPr lang="en-US" dirty="0"/>
          </a:p>
        </p:txBody>
      </p:sp>
      <p:sp>
        <p:nvSpPr>
          <p:cNvPr id="3" name="Content Placeholder 2"/>
          <p:cNvSpPr>
            <a:spLocks noGrp="1"/>
          </p:cNvSpPr>
          <p:nvPr>
            <p:ph sz="half" idx="1"/>
          </p:nvPr>
        </p:nvSpPr>
        <p:spPr/>
        <p:txBody>
          <a:bodyPr/>
          <a:lstStyle/>
          <a:p>
            <a:r>
              <a:rPr lang="en-US" b="1" i="1" dirty="0"/>
              <a:t>Faulty Design Led to Minnesota Bridge Collapse, Inquiry Finds</a:t>
            </a:r>
          </a:p>
          <a:p>
            <a:endParaRPr lang="en-US" dirty="0"/>
          </a:p>
        </p:txBody>
      </p:sp>
      <p:sp>
        <p:nvSpPr>
          <p:cNvPr id="5" name="Slide Number Placeholder 4"/>
          <p:cNvSpPr>
            <a:spLocks noGrp="1"/>
          </p:cNvSpPr>
          <p:nvPr>
            <p:ph type="sldNum" sz="quarter" idx="12"/>
          </p:nvPr>
        </p:nvSpPr>
        <p:spPr/>
        <p:txBody>
          <a:bodyPr/>
          <a:lstStyle/>
          <a:p>
            <a:pPr>
              <a:defRPr/>
            </a:pPr>
            <a:fld id="{5E320D42-DAA0-4CC9-82BC-96C3A9CD59AC}" type="slidenum">
              <a:rPr lang="en-US" smtClean="0"/>
              <a:pPr>
                <a:defRPr/>
              </a:pPr>
              <a:t>18</a:t>
            </a:fld>
            <a:endParaRPr lang="en-US"/>
          </a:p>
        </p:txBody>
      </p:sp>
    </p:spTree>
    <p:extLst>
      <p:ext uri="{BB962C8B-B14F-4D97-AF65-F5344CB8AC3E}">
        <p14:creationId xmlns:p14="http://schemas.microsoft.com/office/powerpoint/2010/main" val="269105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8800" y="381000"/>
            <a:ext cx="1981200" cy="2971800"/>
          </a:xfrm>
        </p:spPr>
      </p:pic>
      <p:sp>
        <p:nvSpPr>
          <p:cNvPr id="2" name="Title 1"/>
          <p:cNvSpPr>
            <a:spLocks noGrp="1"/>
          </p:cNvSpPr>
          <p:nvPr>
            <p:ph type="title"/>
          </p:nvPr>
        </p:nvSpPr>
        <p:spPr/>
        <p:txBody>
          <a:bodyPr/>
          <a:lstStyle/>
          <a:p>
            <a:r>
              <a:rPr lang="en-US" dirty="0" smtClean="0"/>
              <a:t>Last Reaction Paper</a:t>
            </a:r>
            <a:endParaRPr lang="en-US" dirty="0"/>
          </a:p>
        </p:txBody>
      </p:sp>
      <p:sp>
        <p:nvSpPr>
          <p:cNvPr id="3" name="Content Placeholder 2"/>
          <p:cNvSpPr>
            <a:spLocks noGrp="1"/>
          </p:cNvSpPr>
          <p:nvPr>
            <p:ph sz="half" idx="1"/>
          </p:nvPr>
        </p:nvSpPr>
        <p:spPr/>
        <p:txBody>
          <a:bodyPr/>
          <a:lstStyle/>
          <a:p>
            <a:r>
              <a:rPr lang="en-US" dirty="0" smtClean="0"/>
              <a:t>Nutritional Update for Physicians: Plant-Based Diets. </a:t>
            </a:r>
            <a:endParaRPr lang="en-US" dirty="0"/>
          </a:p>
        </p:txBody>
      </p:sp>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19</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7685" y="1371600"/>
            <a:ext cx="2178939" cy="3276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3574675"/>
            <a:ext cx="2003778" cy="3048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3688976"/>
            <a:ext cx="1867152" cy="2819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3805304"/>
            <a:ext cx="1908168" cy="2938815"/>
          </a:xfrm>
          <a:prstGeom prst="rect">
            <a:avLst/>
          </a:prstGeom>
        </p:spPr>
      </p:pic>
    </p:spTree>
    <p:extLst>
      <p:ext uri="{BB962C8B-B14F-4D97-AF65-F5344CB8AC3E}">
        <p14:creationId xmlns:p14="http://schemas.microsoft.com/office/powerpoint/2010/main" val="1548415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2</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381000"/>
            <a:ext cx="5867399" cy="6090361"/>
          </a:xfrm>
        </p:spPr>
      </p:pic>
    </p:spTree>
    <p:extLst>
      <p:ext uri="{BB962C8B-B14F-4D97-AF65-F5344CB8AC3E}">
        <p14:creationId xmlns:p14="http://schemas.microsoft.com/office/powerpoint/2010/main" val="1355043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p:spPr>
        <p:txBody>
          <a:bodyPr/>
          <a:lstStyle/>
          <a:p>
            <a:fld id="{133DE1FB-3D33-4674-BA59-A860DD84CEA8}" type="slidenum">
              <a:rPr lang="en-US" smtClean="0"/>
              <a:pPr/>
              <a:t>20</a:t>
            </a:fld>
            <a:endParaRPr lang="en-US" smtClean="0"/>
          </a:p>
        </p:txBody>
      </p:sp>
      <p:sp>
        <p:nvSpPr>
          <p:cNvPr id="7171" name="Rectangle 2"/>
          <p:cNvSpPr>
            <a:spLocks noGrp="1" noChangeArrowheads="1"/>
          </p:cNvSpPr>
          <p:nvPr>
            <p:ph type="title"/>
          </p:nvPr>
        </p:nvSpPr>
        <p:spPr/>
        <p:txBody>
          <a:bodyPr/>
          <a:lstStyle/>
          <a:p>
            <a:pPr eaLnBrk="1" hangingPunct="1"/>
            <a:r>
              <a:rPr lang="en-US" smtClean="0"/>
              <a:t>Bring a Calculator to Class</a:t>
            </a:r>
          </a:p>
        </p:txBody>
      </p:sp>
      <p:sp>
        <p:nvSpPr>
          <p:cNvPr id="7172" name="Rectangle 3"/>
          <p:cNvSpPr>
            <a:spLocks noGrp="1" noChangeArrowheads="1"/>
          </p:cNvSpPr>
          <p:nvPr>
            <p:ph type="body" sz="half" idx="1"/>
          </p:nvPr>
        </p:nvSpPr>
        <p:spPr/>
        <p:txBody>
          <a:bodyPr/>
          <a:lstStyle/>
          <a:p>
            <a:pPr eaLnBrk="1" hangingPunct="1"/>
            <a:endParaRPr lang="en-US" sz="2800" smtClean="0"/>
          </a:p>
        </p:txBody>
      </p:sp>
      <p:pic>
        <p:nvPicPr>
          <p:cNvPr id="7173" name="Picture 4" descr="pe01891_"/>
          <p:cNvPicPr>
            <a:picLocks noGrp="1" noChangeAspect="1" noChangeArrowheads="1"/>
          </p:cNvPicPr>
          <p:nvPr>
            <p:ph type="clipArt" sz="half" idx="2"/>
          </p:nvPr>
        </p:nvPicPr>
        <p:blipFill>
          <a:blip r:embed="rId3" cstate="print"/>
          <a:srcRect/>
          <a:stretch>
            <a:fillRect/>
          </a:stretch>
        </p:blipFill>
        <p:spPr>
          <a:xfrm>
            <a:off x="5049838" y="1981200"/>
            <a:ext cx="3006725" cy="411480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Tuesday</a:t>
            </a:r>
          </a:p>
        </p:txBody>
      </p:sp>
      <p:sp>
        <p:nvSpPr>
          <p:cNvPr id="8195" name="Rectangle 3"/>
          <p:cNvSpPr>
            <a:spLocks noGrp="1" noChangeArrowheads="1"/>
          </p:cNvSpPr>
          <p:nvPr>
            <p:ph type="body" sz="half" idx="1"/>
          </p:nvPr>
        </p:nvSpPr>
        <p:spPr/>
        <p:txBody>
          <a:bodyPr/>
          <a:lstStyle/>
          <a:p>
            <a:pPr eaLnBrk="1" hangingPunct="1"/>
            <a:r>
              <a:rPr lang="en-US" sz="2800" smtClean="0"/>
              <a:t>Bring food labels to class</a:t>
            </a:r>
          </a:p>
          <a:p>
            <a:pPr eaLnBrk="1" hangingPunct="1"/>
            <a:endParaRPr lang="en-US" sz="2800" smtClean="0"/>
          </a:p>
        </p:txBody>
      </p:sp>
      <p:pic>
        <p:nvPicPr>
          <p:cNvPr id="8196" name="Picture 6" descr="label"/>
          <p:cNvPicPr>
            <a:picLocks noGrp="1" noChangeAspect="1" noChangeArrowheads="1"/>
          </p:cNvPicPr>
          <p:nvPr>
            <p:ph type="clipArt" sz="half" idx="2"/>
          </p:nvPr>
        </p:nvPicPr>
        <p:blipFill>
          <a:blip r:embed="rId3" cstate="print"/>
          <a:srcRect/>
          <a:stretch>
            <a:fillRect/>
          </a:stretch>
        </p:blipFill>
        <p:spPr>
          <a:xfrm>
            <a:off x="5156200" y="1981200"/>
            <a:ext cx="2794000" cy="4114800"/>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75EDCE1A-1B3A-4DDA-B7D7-E556D5909EE0}" type="slidenum">
              <a:rPr lang="en-US" smtClean="0"/>
              <a:pPr/>
              <a:t>22</a:t>
            </a:fld>
            <a:endParaRPr lang="en-US" smtClean="0"/>
          </a:p>
        </p:txBody>
      </p:sp>
      <p:sp>
        <p:nvSpPr>
          <p:cNvPr id="921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220"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2</a:t>
            </a:r>
          </a:p>
        </p:txBody>
      </p:sp>
      <p:sp>
        <p:nvSpPr>
          <p:cNvPr id="9221"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222" name="Rectangle 5"/>
          <p:cNvSpPr>
            <a:spLocks noGrp="1" noChangeArrowheads="1"/>
          </p:cNvSpPr>
          <p:nvPr>
            <p:ph type="title"/>
          </p:nvPr>
        </p:nvSpPr>
        <p:spPr>
          <a:noFill/>
        </p:spPr>
        <p:txBody>
          <a:bodyPr lIns="90488" tIns="44450" rIns="90488" bIns="44450"/>
          <a:lstStyle/>
          <a:p>
            <a:pPr eaLnBrk="1" hangingPunct="1"/>
            <a:r>
              <a:rPr lang="en-US" smtClean="0"/>
              <a:t>Lifestyle</a:t>
            </a:r>
          </a:p>
        </p:txBody>
      </p:sp>
      <p:sp>
        <p:nvSpPr>
          <p:cNvPr id="9223" name="Rectangle 6"/>
          <p:cNvSpPr>
            <a:spLocks noGrp="1" noChangeArrowheads="1"/>
          </p:cNvSpPr>
          <p:nvPr>
            <p:ph type="body" idx="1"/>
          </p:nvPr>
        </p:nvSpPr>
        <p:spPr>
          <a:noFill/>
        </p:spPr>
        <p:txBody>
          <a:bodyPr lIns="90488" tIns="44450" rIns="90488" bIns="44450"/>
          <a:lstStyle/>
          <a:p>
            <a:pPr eaLnBrk="1" hangingPunct="1"/>
            <a:r>
              <a:rPr lang="en-US" smtClean="0"/>
              <a:t>Refers to habits that make up the way that we live.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p:spPr>
        <p:txBody>
          <a:bodyPr/>
          <a:lstStyle/>
          <a:p>
            <a:fld id="{DAF1A609-6FDC-4F1A-9344-18F6DCE108B0}" type="slidenum">
              <a:rPr lang="en-US" smtClean="0"/>
              <a:pPr/>
              <a:t>23</a:t>
            </a:fld>
            <a:endParaRPr lang="en-US" smtClean="0"/>
          </a:p>
        </p:txBody>
      </p:sp>
      <p:sp>
        <p:nvSpPr>
          <p:cNvPr id="1024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244"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2</a:t>
            </a:r>
          </a:p>
        </p:txBody>
      </p:sp>
      <p:sp>
        <p:nvSpPr>
          <p:cNvPr id="10245"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0246" name="Rectangle 5"/>
          <p:cNvSpPr>
            <a:spLocks noGrp="1" noChangeArrowheads="1"/>
          </p:cNvSpPr>
          <p:nvPr>
            <p:ph type="title"/>
          </p:nvPr>
        </p:nvSpPr>
        <p:spPr>
          <a:noFill/>
        </p:spPr>
        <p:txBody>
          <a:bodyPr lIns="90488" tIns="44450" rIns="90488" bIns="44450"/>
          <a:lstStyle/>
          <a:p>
            <a:pPr eaLnBrk="1" hangingPunct="1"/>
            <a:r>
              <a:rPr lang="en-US" smtClean="0"/>
              <a:t>Lifestyle examples</a:t>
            </a:r>
          </a:p>
        </p:txBody>
      </p:sp>
      <p:sp>
        <p:nvSpPr>
          <p:cNvPr id="10247" name="Rectangle 6"/>
          <p:cNvSpPr>
            <a:spLocks noGrp="1" noChangeArrowheads="1"/>
          </p:cNvSpPr>
          <p:nvPr>
            <p:ph type="body" idx="1"/>
          </p:nvPr>
        </p:nvSpPr>
        <p:spPr>
          <a:xfrm>
            <a:off x="685800" y="1828800"/>
            <a:ext cx="3810000" cy="4114800"/>
          </a:xfrm>
          <a:noFill/>
        </p:spPr>
        <p:txBody>
          <a:bodyPr lIns="90488" tIns="44450" rIns="90488" bIns="44450"/>
          <a:lstStyle/>
          <a:p>
            <a:pPr eaLnBrk="1" hangingPunct="1"/>
            <a:r>
              <a:rPr lang="en-US" sz="3200" smtClean="0"/>
              <a:t>exercise</a:t>
            </a:r>
          </a:p>
          <a:p>
            <a:pPr eaLnBrk="1" hangingPunct="1"/>
            <a:r>
              <a:rPr lang="en-US" sz="3200" smtClean="0"/>
              <a:t>diet</a:t>
            </a:r>
          </a:p>
          <a:p>
            <a:pPr eaLnBrk="1" hangingPunct="1"/>
            <a:r>
              <a:rPr lang="en-US" sz="3200" smtClean="0"/>
              <a:t>no smoking</a:t>
            </a:r>
          </a:p>
          <a:p>
            <a:pPr eaLnBrk="1" hangingPunct="1"/>
            <a:r>
              <a:rPr lang="en-US" sz="3200" smtClean="0"/>
              <a:t>no drug/alcohol abuse</a:t>
            </a:r>
          </a:p>
          <a:p>
            <a:pPr eaLnBrk="1" hangingPunct="1"/>
            <a:r>
              <a:rPr lang="en-US" sz="3200" smtClean="0"/>
              <a:t>stress management</a:t>
            </a:r>
          </a:p>
          <a:p>
            <a:pPr eaLnBrk="1" hangingPunct="1"/>
            <a:r>
              <a:rPr lang="en-US" sz="3200" smtClean="0"/>
              <a:t>meaningfulness</a:t>
            </a:r>
          </a:p>
        </p:txBody>
      </p:sp>
      <p:sp>
        <p:nvSpPr>
          <p:cNvPr id="10248" name="Rectangle 7"/>
          <p:cNvSpPr>
            <a:spLocks noGrp="1" noChangeArrowheads="1"/>
          </p:cNvSpPr>
          <p:nvPr>
            <p:ph type="body" sz="half" idx="2"/>
          </p:nvPr>
        </p:nvSpPr>
        <p:spPr>
          <a:xfrm>
            <a:off x="4572000" y="1828800"/>
            <a:ext cx="3810000" cy="4114800"/>
          </a:xfrm>
          <a:noFill/>
        </p:spPr>
        <p:txBody>
          <a:bodyPr lIns="90488" tIns="44450" rIns="90488" bIns="44450"/>
          <a:lstStyle/>
          <a:p>
            <a:pPr eaLnBrk="1" hangingPunct="1"/>
            <a:r>
              <a:rPr lang="en-US" smtClean="0"/>
              <a:t>wear seat belts</a:t>
            </a:r>
          </a:p>
          <a:p>
            <a:pPr eaLnBrk="1" hangingPunct="1"/>
            <a:r>
              <a:rPr lang="en-US" smtClean="0"/>
              <a:t>take medication </a:t>
            </a:r>
          </a:p>
          <a:p>
            <a:pPr eaLnBrk="1" hangingPunct="1"/>
            <a:r>
              <a:rPr lang="en-US" smtClean="0"/>
              <a:t>follow medical advice </a:t>
            </a:r>
          </a:p>
          <a:p>
            <a:pPr eaLnBrk="1" hangingPunct="1"/>
            <a:r>
              <a:rPr lang="en-US" smtClean="0"/>
              <a:t>sleep</a:t>
            </a:r>
          </a:p>
          <a:p>
            <a:pPr eaLnBrk="1" hangingPunct="1"/>
            <a:r>
              <a:rPr lang="en-US" smtClean="0"/>
              <a:t>assertiveness</a:t>
            </a:r>
          </a:p>
          <a:p>
            <a:pPr eaLnBrk="1" hangingPunct="1"/>
            <a:r>
              <a:rPr lang="en-US" smtClean="0"/>
              <a:t>nonviolence </a:t>
            </a:r>
          </a:p>
          <a:p>
            <a:pPr eaLnBrk="1" hangingPunct="1"/>
            <a:r>
              <a:rPr lang="en-US" smtClean="0"/>
              <a:t>play</a:t>
            </a:r>
          </a:p>
          <a:p>
            <a:pPr eaLnBrk="1" hangingPunct="1"/>
            <a:r>
              <a:rPr lang="en-US" smtClean="0"/>
              <a:t>social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p:spPr>
        <p:txBody>
          <a:bodyPr/>
          <a:lstStyle/>
          <a:p>
            <a:fld id="{754BE154-DA6B-4753-AC78-45D17713223E}" type="slidenum">
              <a:rPr lang="en-US" smtClean="0"/>
              <a:pPr/>
              <a:t>24</a:t>
            </a:fld>
            <a:endParaRPr lang="en-US" smtClean="0"/>
          </a:p>
        </p:txBody>
      </p:sp>
      <p:sp>
        <p:nvSpPr>
          <p:cNvPr id="1126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126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3</a:t>
            </a:r>
          </a:p>
        </p:txBody>
      </p:sp>
      <p:sp>
        <p:nvSpPr>
          <p:cNvPr id="1126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1270" name="Rectangle 5"/>
          <p:cNvSpPr>
            <a:spLocks noGrp="1" noChangeArrowheads="1"/>
          </p:cNvSpPr>
          <p:nvPr>
            <p:ph type="title"/>
          </p:nvPr>
        </p:nvSpPr>
        <p:spPr/>
        <p:txBody>
          <a:bodyPr/>
          <a:lstStyle/>
          <a:p>
            <a:pPr eaLnBrk="1" hangingPunct="1"/>
            <a:r>
              <a:rPr lang="en-US" smtClean="0"/>
              <a:t>Healthy Lifestyle</a:t>
            </a:r>
          </a:p>
        </p:txBody>
      </p:sp>
      <p:sp>
        <p:nvSpPr>
          <p:cNvPr id="11271" name="Rectangle 6"/>
          <p:cNvSpPr>
            <a:spLocks noGrp="1" noChangeArrowheads="1"/>
          </p:cNvSpPr>
          <p:nvPr>
            <p:ph type="body" sz="half" idx="1"/>
          </p:nvPr>
        </p:nvSpPr>
        <p:spPr/>
        <p:txBody>
          <a:bodyPr/>
          <a:lstStyle/>
          <a:p>
            <a:pPr eaLnBrk="1" hangingPunct="1"/>
            <a:r>
              <a:rPr lang="en-US" smtClean="0"/>
              <a:t>Increases the likelihood of a long, disease-free life.</a:t>
            </a:r>
          </a:p>
          <a:p>
            <a:pPr eaLnBrk="1" hangingPunct="1"/>
            <a:r>
              <a:rPr lang="en-US" smtClean="0"/>
              <a:t>Deals with risk factors. How to put the odds in your favor.</a:t>
            </a:r>
          </a:p>
        </p:txBody>
      </p:sp>
      <p:sp>
        <p:nvSpPr>
          <p:cNvPr id="11272" name="Rectangle 7"/>
          <p:cNvSpPr>
            <a:spLocks noGrp="1" noChangeArrowheads="1"/>
          </p:cNvSpPr>
          <p:nvPr>
            <p:ph type="body" sz="half" idx="2"/>
          </p:nvPr>
        </p:nvSpPr>
        <p:spPr/>
        <p:txBody>
          <a:bodyPr/>
          <a:lstStyle/>
          <a:p>
            <a:pPr eaLnBrk="1" hangingPunct="1"/>
            <a:r>
              <a:rPr lang="en-US" smtClean="0"/>
              <a:t>Identification of factors under our control that predict death and illness.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6DD7CDEC-DFBE-4CC6-98C3-0EA05B034B66}" type="slidenum">
              <a:rPr lang="en-US" smtClean="0"/>
              <a:pPr/>
              <a:t>25</a:t>
            </a:fld>
            <a:endParaRPr lang="en-US" smtClean="0"/>
          </a:p>
        </p:txBody>
      </p:sp>
      <p:sp>
        <p:nvSpPr>
          <p:cNvPr id="1229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2292"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4</a:t>
            </a:r>
          </a:p>
        </p:txBody>
      </p:sp>
      <p:sp>
        <p:nvSpPr>
          <p:cNvPr id="12293"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2294" name="Rectangle 5"/>
          <p:cNvSpPr>
            <a:spLocks noGrp="1" noChangeArrowheads="1"/>
          </p:cNvSpPr>
          <p:nvPr>
            <p:ph type="title"/>
          </p:nvPr>
        </p:nvSpPr>
        <p:spPr>
          <a:noFill/>
        </p:spPr>
        <p:txBody>
          <a:bodyPr lIns="90488" tIns="44450" rIns="90488" bIns="44450"/>
          <a:lstStyle/>
          <a:p>
            <a:pPr eaLnBrk="1" hangingPunct="1"/>
            <a:r>
              <a:rPr lang="en-US" smtClean="0"/>
              <a:t>Idiographic vs Nomothetic data</a:t>
            </a:r>
          </a:p>
        </p:txBody>
      </p:sp>
      <p:sp>
        <p:nvSpPr>
          <p:cNvPr id="12295" name="Rectangle 6"/>
          <p:cNvSpPr>
            <a:spLocks noGrp="1" noChangeArrowheads="1"/>
          </p:cNvSpPr>
          <p:nvPr>
            <p:ph type="body" idx="1"/>
          </p:nvPr>
        </p:nvSpPr>
        <p:spPr>
          <a:noFill/>
        </p:spPr>
        <p:txBody>
          <a:bodyPr lIns="90488" tIns="44450" rIns="90488" bIns="44450"/>
          <a:lstStyle/>
          <a:p>
            <a:pPr eaLnBrk="1" hangingPunct="1"/>
            <a:r>
              <a:rPr lang="en-US" b="1" smtClean="0"/>
              <a:t>Idiographic</a:t>
            </a:r>
            <a:r>
              <a:rPr lang="en-US" smtClean="0"/>
              <a:t> refers to the individual.</a:t>
            </a:r>
          </a:p>
          <a:p>
            <a:pPr eaLnBrk="1" hangingPunct="1"/>
            <a:r>
              <a:rPr lang="en-US" b="1" smtClean="0"/>
              <a:t>Nomothetic</a:t>
            </a:r>
            <a:r>
              <a:rPr lang="en-US" smtClean="0"/>
              <a:t> - Of or relating to the study or discovery of general scientific laws.</a:t>
            </a:r>
          </a:p>
          <a:p>
            <a:pPr eaLnBrk="1" hangingPunct="1"/>
            <a:r>
              <a:rPr lang="en-US" smtClean="0"/>
              <a:t>When we use nomothetic data we gain and. We lose specificity to the individual but we gain in that we can now generalize to others.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C6FD3788-DB0A-4B97-BE19-9442B9418172}" type="slidenum">
              <a:rPr lang="en-US" smtClean="0"/>
              <a:pPr/>
              <a:t>26</a:t>
            </a:fld>
            <a:endParaRPr lang="en-US" smtClean="0"/>
          </a:p>
        </p:txBody>
      </p:sp>
      <p:sp>
        <p:nvSpPr>
          <p:cNvPr id="1331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3316"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5</a:t>
            </a:r>
          </a:p>
        </p:txBody>
      </p:sp>
      <p:sp>
        <p:nvSpPr>
          <p:cNvPr id="13317"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3318" name="Rectangle 5"/>
          <p:cNvSpPr>
            <a:spLocks noGrp="1" noChangeArrowheads="1"/>
          </p:cNvSpPr>
          <p:nvPr>
            <p:ph type="title"/>
          </p:nvPr>
        </p:nvSpPr>
        <p:spPr/>
        <p:txBody>
          <a:bodyPr/>
          <a:lstStyle/>
          <a:p>
            <a:pPr eaLnBrk="1" hangingPunct="1"/>
            <a:r>
              <a:rPr lang="en-US" smtClean="0"/>
              <a:t>Diet</a:t>
            </a:r>
          </a:p>
        </p:txBody>
      </p:sp>
      <p:sp>
        <p:nvSpPr>
          <p:cNvPr id="47110" name="Rectangle 6"/>
          <p:cNvSpPr>
            <a:spLocks noGrp="1" noChangeArrowheads="1"/>
          </p:cNvSpPr>
          <p:nvPr>
            <p:ph type="body" idx="1"/>
          </p:nvPr>
        </p:nvSpPr>
        <p:spPr/>
        <p:txBody>
          <a:bodyPr/>
          <a:lstStyle/>
          <a:p>
            <a:pPr eaLnBrk="1" hangingPunct="1"/>
            <a:r>
              <a:rPr lang="en-US" smtClean="0"/>
              <a:t>Pattern of everyday eating habits and food selection which result in a specific nutrient consumption</a:t>
            </a:r>
          </a:p>
          <a:p>
            <a:pPr eaLnBrk="1" hangingPunct="1"/>
            <a:r>
              <a:rPr lang="en-US" smtClean="0"/>
              <a:t>A good diet:</a:t>
            </a:r>
          </a:p>
          <a:p>
            <a:pPr lvl="1" eaLnBrk="1" hangingPunct="1"/>
            <a:r>
              <a:rPr lang="en-US" smtClean="0"/>
              <a:t>Provides necessary nutrients and calories</a:t>
            </a:r>
          </a:p>
          <a:p>
            <a:pPr lvl="1" eaLnBrk="1" hangingPunct="1"/>
            <a:r>
              <a:rPr lang="en-US" smtClean="0"/>
              <a:t>Avoids excessive or harmful elements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10">
                                            <p:txEl>
                                              <p:pRg st="0" end="0"/>
                                            </p:txEl>
                                          </p:spTgt>
                                        </p:tgtEl>
                                        <p:attrNameLst>
                                          <p:attrName>style.visibility</p:attrName>
                                        </p:attrNameLst>
                                      </p:cBhvr>
                                      <p:to>
                                        <p:strVal val="visible"/>
                                      </p:to>
                                    </p:set>
                                    <p:anim calcmode="lin" valueType="num">
                                      <p:cBhvr additive="base">
                                        <p:cTn id="7" dur="500" fill="hold"/>
                                        <p:tgtEl>
                                          <p:spTgt spid="471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10">
                                            <p:txEl>
                                              <p:pRg st="1" end="1"/>
                                            </p:txEl>
                                          </p:spTgt>
                                        </p:tgtEl>
                                        <p:attrNameLst>
                                          <p:attrName>style.visibility</p:attrName>
                                        </p:attrNameLst>
                                      </p:cBhvr>
                                      <p:to>
                                        <p:strVal val="visible"/>
                                      </p:to>
                                    </p:set>
                                    <p:anim calcmode="lin" valueType="num">
                                      <p:cBhvr additive="base">
                                        <p:cTn id="13" dur="500" fill="hold"/>
                                        <p:tgtEl>
                                          <p:spTgt spid="471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1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7110">
                                            <p:txEl>
                                              <p:pRg st="2" end="2"/>
                                            </p:txEl>
                                          </p:spTgt>
                                        </p:tgtEl>
                                        <p:attrNameLst>
                                          <p:attrName>style.visibility</p:attrName>
                                        </p:attrNameLst>
                                      </p:cBhvr>
                                      <p:to>
                                        <p:strVal val="visible"/>
                                      </p:to>
                                    </p:set>
                                    <p:anim calcmode="lin" valueType="num">
                                      <p:cBhvr additive="base">
                                        <p:cTn id="17" dur="500" fill="hold"/>
                                        <p:tgtEl>
                                          <p:spTgt spid="471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11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7110">
                                            <p:txEl>
                                              <p:pRg st="3" end="3"/>
                                            </p:txEl>
                                          </p:spTgt>
                                        </p:tgtEl>
                                        <p:attrNameLst>
                                          <p:attrName>style.visibility</p:attrName>
                                        </p:attrNameLst>
                                      </p:cBhvr>
                                      <p:to>
                                        <p:strVal val="visible"/>
                                      </p:to>
                                    </p:set>
                                    <p:anim calcmode="lin" valueType="num">
                                      <p:cBhvr additive="base">
                                        <p:cTn id="21" dur="500" fill="hold"/>
                                        <p:tgtEl>
                                          <p:spTgt spid="471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71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74A95662-E8EC-4FC2-8E16-BB28D897A438}" type="slidenum">
              <a:rPr lang="en-US" smtClean="0"/>
              <a:pPr/>
              <a:t>27</a:t>
            </a:fld>
            <a:endParaRPr lang="en-US" smtClean="0"/>
          </a:p>
        </p:txBody>
      </p:sp>
      <p:sp>
        <p:nvSpPr>
          <p:cNvPr id="1433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4340"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6</a:t>
            </a:r>
          </a:p>
        </p:txBody>
      </p:sp>
      <p:sp>
        <p:nvSpPr>
          <p:cNvPr id="14341"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4342" name="Rectangle 5"/>
          <p:cNvSpPr>
            <a:spLocks noGrp="1" noChangeArrowheads="1"/>
          </p:cNvSpPr>
          <p:nvPr>
            <p:ph type="title"/>
          </p:nvPr>
        </p:nvSpPr>
        <p:spPr>
          <a:noFill/>
        </p:spPr>
        <p:txBody>
          <a:bodyPr lIns="90488" tIns="44450" rIns="90488" bIns="44450"/>
          <a:lstStyle/>
          <a:p>
            <a:pPr eaLnBrk="1" hangingPunct="1"/>
            <a:r>
              <a:rPr lang="en-US" smtClean="0"/>
              <a:t>Dietary goals</a:t>
            </a:r>
          </a:p>
        </p:txBody>
      </p:sp>
      <p:sp>
        <p:nvSpPr>
          <p:cNvPr id="52230" name="Rectangle 6"/>
          <p:cNvSpPr>
            <a:spLocks noGrp="1" noChangeArrowheads="1"/>
          </p:cNvSpPr>
          <p:nvPr>
            <p:ph type="body" idx="1"/>
          </p:nvPr>
        </p:nvSpPr>
        <p:spPr>
          <a:noFill/>
        </p:spPr>
        <p:txBody>
          <a:bodyPr lIns="90488" tIns="44450" rIns="90488" bIns="44450"/>
          <a:lstStyle/>
          <a:p>
            <a:pPr eaLnBrk="1" hangingPunct="1"/>
            <a:r>
              <a:rPr lang="en-US" smtClean="0"/>
              <a:t>1. </a:t>
            </a:r>
            <a:r>
              <a:rPr lang="en-US" u="sng" smtClean="0"/>
              <a:t>Nutrition</a:t>
            </a:r>
            <a:r>
              <a:rPr lang="en-US" smtClean="0"/>
              <a:t>-provide body with essentials</a:t>
            </a:r>
          </a:p>
          <a:p>
            <a:pPr eaLnBrk="1" hangingPunct="1"/>
            <a:r>
              <a:rPr lang="en-US" smtClean="0"/>
              <a:t>2. </a:t>
            </a:r>
            <a:r>
              <a:rPr lang="en-US" u="sng" smtClean="0"/>
              <a:t>Weight control</a:t>
            </a:r>
            <a:r>
              <a:rPr lang="en-US" smtClean="0"/>
              <a:t> -Obesity correlates with many illnesses</a:t>
            </a:r>
          </a:p>
          <a:p>
            <a:pPr eaLnBrk="1" hangingPunct="1"/>
            <a:r>
              <a:rPr lang="en-US" smtClean="0"/>
              <a:t>3. </a:t>
            </a:r>
            <a:r>
              <a:rPr lang="en-US" u="sng" smtClean="0"/>
              <a:t>Reduce Coronary heart disease</a:t>
            </a:r>
            <a:endParaRPr lang="en-US" smtClean="0"/>
          </a:p>
          <a:p>
            <a:pPr eaLnBrk="1" hangingPunct="1"/>
            <a:r>
              <a:rPr lang="en-US" smtClean="0"/>
              <a:t>4. </a:t>
            </a:r>
            <a:r>
              <a:rPr lang="en-US" u="sng" smtClean="0"/>
              <a:t>Reduce hypertension</a:t>
            </a:r>
            <a:endParaRPr lang="en-US" smtClean="0"/>
          </a:p>
          <a:p>
            <a:pPr eaLnBrk="1" hangingPunct="1"/>
            <a:r>
              <a:rPr lang="en-US" smtClean="0"/>
              <a:t>5. </a:t>
            </a:r>
            <a:r>
              <a:rPr lang="en-US" u="sng" smtClean="0"/>
              <a:t>Maximize Athletic performance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2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629E896D-F139-459A-AA8C-DE14BA3ADEDF}" type="slidenum">
              <a:rPr lang="en-US" smtClean="0"/>
              <a:pPr/>
              <a:t>28</a:t>
            </a:fld>
            <a:endParaRPr lang="en-US" smtClean="0"/>
          </a:p>
        </p:txBody>
      </p:sp>
      <p:sp>
        <p:nvSpPr>
          <p:cNvPr id="1536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5364"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7</a:t>
            </a:r>
          </a:p>
        </p:txBody>
      </p:sp>
      <p:sp>
        <p:nvSpPr>
          <p:cNvPr id="15365"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5366" name="Rectangle 5"/>
          <p:cNvSpPr>
            <a:spLocks noGrp="1" noChangeArrowheads="1"/>
          </p:cNvSpPr>
          <p:nvPr>
            <p:ph type="title"/>
          </p:nvPr>
        </p:nvSpPr>
        <p:spPr>
          <a:noFill/>
        </p:spPr>
        <p:txBody>
          <a:bodyPr lIns="90488" tIns="44450" rIns="90488" bIns="44450"/>
          <a:lstStyle/>
          <a:p>
            <a:pPr eaLnBrk="1" hangingPunct="1"/>
            <a:r>
              <a:rPr lang="en-US" smtClean="0"/>
              <a:t>Seven Dietary Guidelines.</a:t>
            </a:r>
          </a:p>
        </p:txBody>
      </p:sp>
      <p:sp>
        <p:nvSpPr>
          <p:cNvPr id="15367" name="Rectangle 6"/>
          <p:cNvSpPr>
            <a:spLocks noGrp="1" noChangeArrowheads="1"/>
          </p:cNvSpPr>
          <p:nvPr>
            <p:ph type="body" idx="1"/>
          </p:nvPr>
        </p:nvSpPr>
        <p:spPr>
          <a:noFill/>
        </p:spPr>
        <p:txBody>
          <a:bodyPr lIns="90488" tIns="44450" rIns="90488" bIns="44450"/>
          <a:lstStyle/>
          <a:p>
            <a:pPr eaLnBrk="1" hangingPunct="1"/>
            <a:r>
              <a:rPr lang="en-US" smtClean="0"/>
              <a:t>1. Eat a variety of foods.</a:t>
            </a:r>
          </a:p>
          <a:p>
            <a:pPr eaLnBrk="1" hangingPunct="1"/>
            <a:r>
              <a:rPr lang="en-US" smtClean="0"/>
              <a:t>2. Maintain a healthy weight</a:t>
            </a:r>
          </a:p>
          <a:p>
            <a:pPr eaLnBrk="1" hangingPunct="1"/>
            <a:r>
              <a:rPr lang="en-US" smtClean="0"/>
              <a:t>3. Choose a diet low in fat, saturated fat and cholesterol.</a:t>
            </a:r>
          </a:p>
          <a:p>
            <a:pPr eaLnBrk="1" hangingPunct="1"/>
            <a:r>
              <a:rPr lang="en-US" smtClean="0"/>
              <a:t>4. Choose a diet with plenty of vegetables, fruits and grain products.</a:t>
            </a:r>
          </a:p>
          <a:p>
            <a:pPr eaLnBrk="1" hangingPunct="1"/>
            <a:r>
              <a:rPr lang="en-US" smtClean="0"/>
              <a:t>5. Use sugar in moderation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91721696-F97E-4B4D-A641-1412166652CA}" type="slidenum">
              <a:rPr lang="en-US" smtClean="0"/>
              <a:pPr/>
              <a:t>29</a:t>
            </a:fld>
            <a:endParaRPr lang="en-US" smtClean="0"/>
          </a:p>
        </p:txBody>
      </p:sp>
      <p:sp>
        <p:nvSpPr>
          <p:cNvPr id="1638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638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8</a:t>
            </a:r>
          </a:p>
        </p:txBody>
      </p:sp>
      <p:sp>
        <p:nvSpPr>
          <p:cNvPr id="1638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390" name="Rectangle 5"/>
          <p:cNvSpPr>
            <a:spLocks noGrp="1" noChangeArrowheads="1"/>
          </p:cNvSpPr>
          <p:nvPr>
            <p:ph type="title"/>
          </p:nvPr>
        </p:nvSpPr>
        <p:spPr>
          <a:noFill/>
        </p:spPr>
        <p:txBody>
          <a:bodyPr lIns="90488" tIns="44450" rIns="90488" bIns="44450"/>
          <a:lstStyle/>
          <a:p>
            <a:pPr eaLnBrk="1" hangingPunct="1"/>
            <a:r>
              <a:rPr lang="en-US" smtClean="0"/>
              <a:t>Seven Dietary Guidelines</a:t>
            </a:r>
          </a:p>
        </p:txBody>
      </p:sp>
      <p:sp>
        <p:nvSpPr>
          <p:cNvPr id="16391" name="Rectangle 6"/>
          <p:cNvSpPr>
            <a:spLocks noGrp="1" noChangeArrowheads="1"/>
          </p:cNvSpPr>
          <p:nvPr>
            <p:ph type="body" idx="1"/>
          </p:nvPr>
        </p:nvSpPr>
        <p:spPr>
          <a:noFill/>
        </p:spPr>
        <p:txBody>
          <a:bodyPr lIns="90488" tIns="44450" rIns="90488" bIns="44450"/>
          <a:lstStyle/>
          <a:p>
            <a:pPr eaLnBrk="1" hangingPunct="1"/>
            <a:r>
              <a:rPr lang="en-US" smtClean="0"/>
              <a:t>6. Use salt and other forms of sodium in moderation.</a:t>
            </a:r>
          </a:p>
          <a:p>
            <a:pPr eaLnBrk="1" hangingPunct="1"/>
            <a:r>
              <a:rPr lang="en-US" smtClean="0"/>
              <a:t>7. If you drink alcoholic beverages do so in moderation.</a:t>
            </a:r>
          </a:p>
          <a:p>
            <a:pPr eaLnBrk="1" hangingPunct="1"/>
            <a:r>
              <a:rPr lang="en-US" smtClean="0"/>
              <a:t>In moderation all foods can fit into a healthy diet.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49BD1E03-E286-4BE3-9C43-12B9C858882F}" type="slidenum">
              <a:rPr lang="en-US" smtClean="0"/>
              <a:pPr/>
              <a:t>3</a:t>
            </a:fld>
            <a:endParaRPr lang="en-US" smtClean="0"/>
          </a:p>
        </p:txBody>
      </p:sp>
      <p:sp>
        <p:nvSpPr>
          <p:cNvPr id="309250" name="Rectangle 2"/>
          <p:cNvSpPr>
            <a:spLocks noGrp="1" noChangeArrowheads="1"/>
          </p:cNvSpPr>
          <p:nvPr>
            <p:ph type="title"/>
          </p:nvPr>
        </p:nvSpPr>
        <p:spPr/>
        <p:txBody>
          <a:bodyPr/>
          <a:lstStyle/>
          <a:p>
            <a:pPr>
              <a:defRPr/>
            </a:pPr>
            <a:r>
              <a:rPr lang="en-US" smtClean="0"/>
              <a:t>Dose Response relationship</a:t>
            </a:r>
          </a:p>
        </p:txBody>
      </p:sp>
      <p:sp>
        <p:nvSpPr>
          <p:cNvPr id="8196" name="Rectangle 3"/>
          <p:cNvSpPr>
            <a:spLocks noGrp="1" noChangeArrowheads="1"/>
          </p:cNvSpPr>
          <p:nvPr>
            <p:ph type="body" idx="1"/>
          </p:nvPr>
        </p:nvSpPr>
        <p:spPr/>
        <p:txBody>
          <a:bodyPr/>
          <a:lstStyle/>
          <a:p>
            <a:r>
              <a:rPr lang="en-US" smtClean="0"/>
              <a:t>A quantitative relationship between the dose of a drug and the degree of an effect caused by the drug </a:t>
            </a:r>
          </a:p>
          <a:p>
            <a:endParaRPr lang="en-US" smtClean="0"/>
          </a:p>
        </p:txBody>
      </p:sp>
    </p:spTree>
    <p:extLst>
      <p:ext uri="{BB962C8B-B14F-4D97-AF65-F5344CB8AC3E}">
        <p14:creationId xmlns:p14="http://schemas.microsoft.com/office/powerpoint/2010/main" val="159472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6BC2ADFA-516B-4B03-B92C-A770E65B0BB4}" type="slidenum">
              <a:rPr lang="en-US" smtClean="0"/>
              <a:pPr/>
              <a:t>30</a:t>
            </a:fld>
            <a:endParaRPr lang="en-US" smtClean="0"/>
          </a:p>
        </p:txBody>
      </p:sp>
      <p:sp>
        <p:nvSpPr>
          <p:cNvPr id="1741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7412"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9</a:t>
            </a:r>
          </a:p>
        </p:txBody>
      </p:sp>
      <p:sp>
        <p:nvSpPr>
          <p:cNvPr id="17413"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7414" name="Rectangle 5"/>
          <p:cNvSpPr>
            <a:spLocks noGrp="1" noChangeArrowheads="1"/>
          </p:cNvSpPr>
          <p:nvPr>
            <p:ph type="title"/>
          </p:nvPr>
        </p:nvSpPr>
        <p:spPr>
          <a:noFill/>
        </p:spPr>
        <p:txBody>
          <a:bodyPr lIns="90488" tIns="44450" rIns="90488" bIns="44450"/>
          <a:lstStyle/>
          <a:p>
            <a:pPr eaLnBrk="1" hangingPunct="1"/>
            <a:r>
              <a:rPr lang="en-US" smtClean="0"/>
              <a:t> Nutrition</a:t>
            </a:r>
          </a:p>
        </p:txBody>
      </p:sp>
      <p:sp>
        <p:nvSpPr>
          <p:cNvPr id="17415" name="Rectangle 6"/>
          <p:cNvSpPr>
            <a:spLocks noGrp="1" noChangeArrowheads="1"/>
          </p:cNvSpPr>
          <p:nvPr>
            <p:ph type="body" idx="1"/>
          </p:nvPr>
        </p:nvSpPr>
        <p:spPr>
          <a:noFill/>
        </p:spPr>
        <p:txBody>
          <a:bodyPr lIns="90488" tIns="44450" rIns="90488" bIns="44450"/>
          <a:lstStyle/>
          <a:p>
            <a:pPr eaLnBrk="1" hangingPunct="1"/>
            <a:r>
              <a:rPr lang="en-US" smtClean="0"/>
              <a:t>The process by which materials from the environment are taken up by the body in order to provide the nutrients and energy necessary to keep the body alive and healthy.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p:spPr>
        <p:txBody>
          <a:bodyPr/>
          <a:lstStyle/>
          <a:p>
            <a:fld id="{4DB571A3-F921-424D-8A0A-907DFEB0FE9E}" type="slidenum">
              <a:rPr lang="en-US" smtClean="0"/>
              <a:pPr/>
              <a:t>31</a:t>
            </a:fld>
            <a:endParaRPr lang="en-US" smtClean="0"/>
          </a:p>
        </p:txBody>
      </p:sp>
      <p:sp>
        <p:nvSpPr>
          <p:cNvPr id="1843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8436"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10</a:t>
            </a:r>
          </a:p>
        </p:txBody>
      </p:sp>
      <p:sp>
        <p:nvSpPr>
          <p:cNvPr id="18437"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8438" name="Rectangle 5"/>
          <p:cNvSpPr>
            <a:spLocks noGrp="1" noChangeArrowheads="1"/>
          </p:cNvSpPr>
          <p:nvPr>
            <p:ph type="title"/>
          </p:nvPr>
        </p:nvSpPr>
        <p:spPr>
          <a:noFill/>
        </p:spPr>
        <p:txBody>
          <a:bodyPr lIns="90488" tIns="44450" rIns="90488" bIns="44450"/>
          <a:lstStyle/>
          <a:p>
            <a:pPr eaLnBrk="1" hangingPunct="1"/>
            <a:r>
              <a:rPr lang="en-US" smtClean="0"/>
              <a:t>Nutrients</a:t>
            </a:r>
          </a:p>
        </p:txBody>
      </p:sp>
      <p:sp>
        <p:nvSpPr>
          <p:cNvPr id="18439" name="Rectangle 6"/>
          <p:cNvSpPr>
            <a:spLocks noGrp="1" noChangeArrowheads="1"/>
          </p:cNvSpPr>
          <p:nvPr>
            <p:ph type="body" sz="half" idx="1"/>
          </p:nvPr>
        </p:nvSpPr>
        <p:spPr>
          <a:xfrm>
            <a:off x="762000" y="1828800"/>
            <a:ext cx="3810000" cy="4114800"/>
          </a:xfrm>
          <a:noFill/>
        </p:spPr>
        <p:txBody>
          <a:bodyPr lIns="90488" tIns="44450" rIns="90488" bIns="44450"/>
          <a:lstStyle/>
          <a:p>
            <a:pPr eaLnBrk="1" hangingPunct="1"/>
            <a:r>
              <a:rPr lang="en-US" smtClean="0"/>
              <a:t>Components in the food we eat that the body needs to be alive and healthy.</a:t>
            </a:r>
          </a:p>
          <a:p>
            <a:pPr eaLnBrk="1" hangingPunct="1"/>
            <a:r>
              <a:rPr lang="en-US" smtClean="0"/>
              <a:t>Carbohydrates</a:t>
            </a:r>
          </a:p>
          <a:p>
            <a:pPr eaLnBrk="1" hangingPunct="1"/>
            <a:r>
              <a:rPr lang="en-US" smtClean="0"/>
              <a:t>Fats</a:t>
            </a:r>
          </a:p>
          <a:p>
            <a:pPr eaLnBrk="1" hangingPunct="1"/>
            <a:r>
              <a:rPr lang="en-US" smtClean="0"/>
              <a:t>Proteins</a:t>
            </a:r>
          </a:p>
          <a:p>
            <a:pPr eaLnBrk="1" hangingPunct="1"/>
            <a:r>
              <a:rPr lang="en-US" smtClean="0"/>
              <a:t>Vitamins</a:t>
            </a:r>
          </a:p>
        </p:txBody>
      </p:sp>
      <p:sp>
        <p:nvSpPr>
          <p:cNvPr id="18440" name="Rectangle 7"/>
          <p:cNvSpPr>
            <a:spLocks noGrp="1" noChangeArrowheads="1"/>
          </p:cNvSpPr>
          <p:nvPr>
            <p:ph type="body" sz="half" idx="2"/>
          </p:nvPr>
        </p:nvSpPr>
        <p:spPr>
          <a:noFill/>
        </p:spPr>
        <p:txBody>
          <a:bodyPr lIns="90488" tIns="44450" rIns="90488" bIns="44450"/>
          <a:lstStyle/>
          <a:p>
            <a:pPr eaLnBrk="1" hangingPunct="1"/>
            <a:r>
              <a:rPr lang="en-US" smtClean="0"/>
              <a:t>Minerals</a:t>
            </a:r>
          </a:p>
          <a:p>
            <a:pPr eaLnBrk="1" hangingPunct="1"/>
            <a:r>
              <a:rPr lang="en-US" smtClean="0"/>
              <a:t>Trace elements</a:t>
            </a:r>
          </a:p>
          <a:p>
            <a:pPr eaLnBrk="1" hangingPunct="1"/>
            <a:r>
              <a:rPr lang="en-US" smtClean="0"/>
              <a:t>Dietary fiber</a:t>
            </a:r>
          </a:p>
          <a:p>
            <a:pPr eaLnBrk="1" hangingPunct="1"/>
            <a:r>
              <a:rPr lang="en-US" smtClean="0"/>
              <a:t>Water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C66793EF-CECC-4C04-B6C9-659EB0E45CE3}" type="slidenum">
              <a:rPr lang="en-US" smtClean="0"/>
              <a:pPr/>
              <a:t>32</a:t>
            </a:fld>
            <a:endParaRPr lang="en-US" smtClean="0"/>
          </a:p>
        </p:txBody>
      </p:sp>
      <p:sp>
        <p:nvSpPr>
          <p:cNvPr id="1945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9460"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11</a:t>
            </a:r>
          </a:p>
        </p:txBody>
      </p:sp>
      <p:sp>
        <p:nvSpPr>
          <p:cNvPr id="19461"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9462" name="Rectangle 5"/>
          <p:cNvSpPr>
            <a:spLocks noGrp="1" noChangeArrowheads="1"/>
          </p:cNvSpPr>
          <p:nvPr>
            <p:ph type="title"/>
          </p:nvPr>
        </p:nvSpPr>
        <p:spPr>
          <a:noFill/>
        </p:spPr>
        <p:txBody>
          <a:bodyPr lIns="90488" tIns="44450" rIns="90488" bIns="44450"/>
          <a:lstStyle/>
          <a:p>
            <a:pPr eaLnBrk="1" hangingPunct="1"/>
            <a:r>
              <a:rPr lang="en-US" smtClean="0"/>
              <a:t>Energy</a:t>
            </a:r>
          </a:p>
        </p:txBody>
      </p:sp>
      <p:sp>
        <p:nvSpPr>
          <p:cNvPr id="19463" name="Rectangle 6"/>
          <p:cNvSpPr>
            <a:spLocks noGrp="1" noChangeArrowheads="1"/>
          </p:cNvSpPr>
          <p:nvPr>
            <p:ph type="body" idx="1"/>
          </p:nvPr>
        </p:nvSpPr>
        <p:spPr>
          <a:noFill/>
        </p:spPr>
        <p:txBody>
          <a:bodyPr lIns="90488" tIns="44450" rIns="90488" bIns="44450"/>
          <a:lstStyle/>
          <a:p>
            <a:pPr eaLnBrk="1" hangingPunct="1">
              <a:lnSpc>
                <a:spcPct val="90000"/>
              </a:lnSpc>
            </a:pPr>
            <a:r>
              <a:rPr lang="en-US" smtClean="0"/>
              <a:t>Primary need for food is to provide energy .</a:t>
            </a:r>
          </a:p>
          <a:p>
            <a:pPr eaLnBrk="1" hangingPunct="1">
              <a:lnSpc>
                <a:spcPct val="90000"/>
              </a:lnSpc>
            </a:pPr>
            <a:r>
              <a:rPr lang="en-US" smtClean="0"/>
              <a:t>The ultimate source of energy is the sun</a:t>
            </a:r>
          </a:p>
          <a:p>
            <a:pPr eaLnBrk="1" hangingPunct="1">
              <a:lnSpc>
                <a:spcPct val="90000"/>
              </a:lnSpc>
            </a:pPr>
            <a:r>
              <a:rPr lang="en-US" smtClean="0"/>
              <a:t>Plants synthesize complex organic substances from light and inorganic materials such as carbon dioxide and water.</a:t>
            </a:r>
          </a:p>
          <a:p>
            <a:pPr eaLnBrk="1" hangingPunct="1">
              <a:lnSpc>
                <a:spcPct val="90000"/>
              </a:lnSpc>
            </a:pPr>
            <a:r>
              <a:rPr lang="en-US" smtClean="0"/>
              <a:t>We get energy either directly from the plants or via animal tissue that got it from plants.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E400C8B1-80D8-41CE-B2CD-2FA0F5CCCFC7}" type="slidenum">
              <a:rPr lang="en-US" smtClean="0"/>
              <a:pPr/>
              <a:t>33</a:t>
            </a:fld>
            <a:endParaRPr lang="en-US" smtClean="0"/>
          </a:p>
        </p:txBody>
      </p:sp>
      <p:sp>
        <p:nvSpPr>
          <p:cNvPr id="2048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484"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12</a:t>
            </a:r>
          </a:p>
        </p:txBody>
      </p:sp>
      <p:sp>
        <p:nvSpPr>
          <p:cNvPr id="20485"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486" name="Rectangle 5"/>
          <p:cNvSpPr>
            <a:spLocks noGrp="1" noChangeArrowheads="1"/>
          </p:cNvSpPr>
          <p:nvPr>
            <p:ph type="title"/>
          </p:nvPr>
        </p:nvSpPr>
        <p:spPr>
          <a:noFill/>
        </p:spPr>
        <p:txBody>
          <a:bodyPr lIns="90488" tIns="44450" rIns="90488" bIns="44450"/>
          <a:lstStyle/>
          <a:p>
            <a:pPr eaLnBrk="1" hangingPunct="1"/>
            <a:r>
              <a:rPr lang="en-US" smtClean="0"/>
              <a:t>Digestion	</a:t>
            </a:r>
          </a:p>
        </p:txBody>
      </p:sp>
      <p:sp>
        <p:nvSpPr>
          <p:cNvPr id="20487" name="Rectangle 6"/>
          <p:cNvSpPr>
            <a:spLocks noGrp="1" noChangeArrowheads="1"/>
          </p:cNvSpPr>
          <p:nvPr>
            <p:ph type="body" idx="1"/>
          </p:nvPr>
        </p:nvSpPr>
        <p:spPr>
          <a:noFill/>
        </p:spPr>
        <p:txBody>
          <a:bodyPr lIns="90488" tIns="44450" rIns="90488" bIns="44450"/>
          <a:lstStyle/>
          <a:p>
            <a:pPr eaLnBrk="1" hangingPunct="1">
              <a:lnSpc>
                <a:spcPct val="90000"/>
              </a:lnSpc>
            </a:pPr>
            <a:r>
              <a:rPr lang="en-US" smtClean="0"/>
              <a:t>The process by which food is converted into useful proteins, fats, carbohydrates, vitamins and minerals.</a:t>
            </a:r>
          </a:p>
          <a:p>
            <a:pPr eaLnBrk="1" hangingPunct="1">
              <a:lnSpc>
                <a:spcPct val="90000"/>
              </a:lnSpc>
            </a:pPr>
            <a:r>
              <a:rPr lang="en-US" smtClean="0"/>
              <a:t>Useful components of food converted into particles that can be absorbed rest is excreted.</a:t>
            </a:r>
          </a:p>
          <a:p>
            <a:pPr eaLnBrk="1" hangingPunct="1">
              <a:lnSpc>
                <a:spcPct val="90000"/>
              </a:lnSpc>
            </a:pPr>
            <a:r>
              <a:rPr lang="en-US" smtClean="0"/>
              <a:t>These molecules are carried by the blood to all cells for energy and repair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9508D58C-6735-4EA9-8E48-1CB18E5160DC}" type="slidenum">
              <a:rPr lang="en-US" smtClean="0"/>
              <a:pPr/>
              <a:t>34</a:t>
            </a:fld>
            <a:endParaRPr lang="en-US" smtClean="0"/>
          </a:p>
        </p:txBody>
      </p:sp>
      <p:sp>
        <p:nvSpPr>
          <p:cNvPr id="2150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150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13</a:t>
            </a:r>
          </a:p>
        </p:txBody>
      </p:sp>
      <p:sp>
        <p:nvSpPr>
          <p:cNvPr id="2150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1510" name="Rectangle 5"/>
          <p:cNvSpPr>
            <a:spLocks noGrp="1" noChangeArrowheads="1"/>
          </p:cNvSpPr>
          <p:nvPr>
            <p:ph type="title"/>
          </p:nvPr>
        </p:nvSpPr>
        <p:spPr>
          <a:noFill/>
        </p:spPr>
        <p:txBody>
          <a:bodyPr lIns="90488" tIns="44450" rIns="90488" bIns="44450"/>
          <a:lstStyle/>
          <a:p>
            <a:pPr eaLnBrk="1" hangingPunct="1"/>
            <a:r>
              <a:rPr lang="en-US" smtClean="0"/>
              <a:t>Protein</a:t>
            </a:r>
          </a:p>
        </p:txBody>
      </p:sp>
      <p:sp>
        <p:nvSpPr>
          <p:cNvPr id="21511" name="Rectangle 6"/>
          <p:cNvSpPr>
            <a:spLocks noGrp="1" noChangeArrowheads="1"/>
          </p:cNvSpPr>
          <p:nvPr>
            <p:ph type="body" idx="1"/>
          </p:nvPr>
        </p:nvSpPr>
        <p:spPr>
          <a:noFill/>
        </p:spPr>
        <p:txBody>
          <a:bodyPr lIns="90488" tIns="44450" rIns="90488" bIns="44450"/>
          <a:lstStyle/>
          <a:p>
            <a:pPr eaLnBrk="1" hangingPunct="1"/>
            <a:r>
              <a:rPr lang="en-US" smtClean="0"/>
              <a:t>Large molecules that are broken down into simply units called amino acids.</a:t>
            </a:r>
          </a:p>
          <a:p>
            <a:pPr eaLnBrk="1" hangingPunct="1"/>
            <a:r>
              <a:rPr lang="en-US" smtClean="0"/>
              <a:t>The body needs 21 amino acids.</a:t>
            </a:r>
          </a:p>
          <a:p>
            <a:pPr eaLnBrk="1" hangingPunct="1"/>
            <a:r>
              <a:rPr lang="en-US" smtClean="0"/>
              <a:t>8 essential amino acids. Cannot be made by the body and must be eaten in the diet.</a:t>
            </a:r>
          </a:p>
          <a:p>
            <a:pPr eaLnBrk="1" hangingPunct="1"/>
            <a:r>
              <a:rPr lang="en-US" smtClean="0"/>
              <a:t>These amino acids critical for restoring the body tissues, hormones and enzymes.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2BA78DC4-0CF9-4444-B6A3-FC6DD2864456}" type="slidenum">
              <a:rPr lang="en-US" smtClean="0"/>
              <a:pPr/>
              <a:t>35</a:t>
            </a:fld>
            <a:endParaRPr lang="en-US" smtClean="0"/>
          </a:p>
        </p:txBody>
      </p:sp>
      <p:sp>
        <p:nvSpPr>
          <p:cNvPr id="2253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2532"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14</a:t>
            </a:r>
          </a:p>
        </p:txBody>
      </p:sp>
      <p:sp>
        <p:nvSpPr>
          <p:cNvPr id="22533"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2534" name="Rectangle 5"/>
          <p:cNvSpPr>
            <a:spLocks noGrp="1" noChangeArrowheads="1"/>
          </p:cNvSpPr>
          <p:nvPr>
            <p:ph type="title"/>
          </p:nvPr>
        </p:nvSpPr>
        <p:spPr>
          <a:noFill/>
        </p:spPr>
        <p:txBody>
          <a:bodyPr lIns="90488" tIns="44450" rIns="90488" bIns="44450"/>
          <a:lstStyle/>
          <a:p>
            <a:pPr eaLnBrk="1" hangingPunct="1"/>
            <a:r>
              <a:rPr lang="en-US" smtClean="0"/>
              <a:t>Carbohydrates CHO</a:t>
            </a:r>
          </a:p>
        </p:txBody>
      </p:sp>
      <p:sp>
        <p:nvSpPr>
          <p:cNvPr id="22535" name="Rectangle 6"/>
          <p:cNvSpPr>
            <a:spLocks noGrp="1" noChangeArrowheads="1"/>
          </p:cNvSpPr>
          <p:nvPr>
            <p:ph type="body" idx="1"/>
          </p:nvPr>
        </p:nvSpPr>
        <p:spPr>
          <a:noFill/>
        </p:spPr>
        <p:txBody>
          <a:bodyPr lIns="90488" tIns="44450" rIns="90488" bIns="44450"/>
          <a:lstStyle/>
          <a:p>
            <a:pPr eaLnBrk="1" hangingPunct="1"/>
            <a:r>
              <a:rPr lang="en-US" smtClean="0"/>
              <a:t>Provide the energy for the body</a:t>
            </a:r>
          </a:p>
          <a:p>
            <a:pPr eaLnBrk="1" hangingPunct="1"/>
            <a:r>
              <a:rPr lang="en-US" smtClean="0"/>
              <a:t>Complex carbohydrates-contain vitamins, minerals and fiber in addition to energy</a:t>
            </a:r>
          </a:p>
          <a:p>
            <a:pPr eaLnBrk="1" hangingPunct="1"/>
            <a:r>
              <a:rPr lang="en-US" smtClean="0"/>
              <a:t>Simple sugars. Contain CHO but little else thus, less nutritious</a:t>
            </a:r>
          </a:p>
          <a:p>
            <a:pPr eaLnBrk="1" hangingPunct="1"/>
            <a:r>
              <a:rPr lang="en-US" smtClean="0"/>
              <a:t>Also used to synthesize important compounds in the body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3F2844F9-41D3-49D6-99D1-FC2A8CD53141}" type="slidenum">
              <a:rPr lang="en-US" smtClean="0"/>
              <a:pPr/>
              <a:t>36</a:t>
            </a:fld>
            <a:endParaRPr lang="en-US" smtClean="0"/>
          </a:p>
        </p:txBody>
      </p:sp>
      <p:sp>
        <p:nvSpPr>
          <p:cNvPr id="2355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3556"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15</a:t>
            </a:r>
          </a:p>
        </p:txBody>
      </p:sp>
      <p:sp>
        <p:nvSpPr>
          <p:cNvPr id="23557"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3558" name="Rectangle 5"/>
          <p:cNvSpPr>
            <a:spLocks noGrp="1" noChangeArrowheads="1"/>
          </p:cNvSpPr>
          <p:nvPr>
            <p:ph type="title"/>
          </p:nvPr>
        </p:nvSpPr>
        <p:spPr>
          <a:noFill/>
        </p:spPr>
        <p:txBody>
          <a:bodyPr lIns="90488" tIns="44450" rIns="90488" bIns="44450"/>
          <a:lstStyle/>
          <a:p>
            <a:pPr eaLnBrk="1" hangingPunct="1"/>
            <a:r>
              <a:rPr lang="en-US" smtClean="0"/>
              <a:t>Fats</a:t>
            </a:r>
          </a:p>
        </p:txBody>
      </p:sp>
      <p:sp>
        <p:nvSpPr>
          <p:cNvPr id="23559" name="Rectangle 6"/>
          <p:cNvSpPr>
            <a:spLocks noGrp="1" noChangeArrowheads="1"/>
          </p:cNvSpPr>
          <p:nvPr>
            <p:ph type="body" idx="1"/>
          </p:nvPr>
        </p:nvSpPr>
        <p:spPr>
          <a:noFill/>
        </p:spPr>
        <p:txBody>
          <a:bodyPr lIns="90488" tIns="44450" rIns="90488" bIns="44450"/>
          <a:lstStyle/>
          <a:p>
            <a:pPr eaLnBrk="1" hangingPunct="1">
              <a:lnSpc>
                <a:spcPct val="90000"/>
              </a:lnSpc>
            </a:pPr>
            <a:r>
              <a:rPr lang="en-US" smtClean="0"/>
              <a:t>Basic component is triglycerides. </a:t>
            </a:r>
          </a:p>
          <a:p>
            <a:pPr lvl="1" eaLnBrk="1" hangingPunct="1">
              <a:lnSpc>
                <a:spcPct val="90000"/>
              </a:lnSpc>
              <a:buSzPct val="75000"/>
            </a:pPr>
            <a:r>
              <a:rPr lang="en-US" smtClean="0"/>
              <a:t>Saturated</a:t>
            </a:r>
          </a:p>
          <a:p>
            <a:pPr lvl="1" eaLnBrk="1" hangingPunct="1">
              <a:lnSpc>
                <a:spcPct val="90000"/>
              </a:lnSpc>
              <a:buSzPct val="75000"/>
            </a:pPr>
            <a:r>
              <a:rPr lang="en-US" smtClean="0"/>
              <a:t>Monounsaturated</a:t>
            </a:r>
          </a:p>
          <a:p>
            <a:pPr lvl="1" eaLnBrk="1" hangingPunct="1">
              <a:lnSpc>
                <a:spcPct val="90000"/>
              </a:lnSpc>
              <a:buSzPct val="75000"/>
            </a:pPr>
            <a:r>
              <a:rPr lang="en-US" smtClean="0"/>
              <a:t>Polyunsaturated</a:t>
            </a:r>
          </a:p>
          <a:p>
            <a:pPr eaLnBrk="1" hangingPunct="1">
              <a:lnSpc>
                <a:spcPct val="90000"/>
              </a:lnSpc>
            </a:pPr>
            <a:r>
              <a:rPr lang="en-US" smtClean="0"/>
              <a:t>Average person needs about one tablespoon a day but gets about 6 per day.</a:t>
            </a:r>
          </a:p>
          <a:p>
            <a:pPr eaLnBrk="1" hangingPunct="1">
              <a:lnSpc>
                <a:spcPct val="90000"/>
              </a:lnSpc>
            </a:pPr>
            <a:r>
              <a:rPr lang="en-US" smtClean="0"/>
              <a:t>Fat need to produce energy and synthesize important compounds and tissue.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42265DFC-DB3B-4DAE-9CCB-ED7B78A5FE3A}" type="slidenum">
              <a:rPr lang="en-US" smtClean="0"/>
              <a:pPr/>
              <a:t>37</a:t>
            </a:fld>
            <a:endParaRPr lang="en-US" smtClean="0"/>
          </a:p>
        </p:txBody>
      </p:sp>
      <p:sp>
        <p:nvSpPr>
          <p:cNvPr id="2457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4580"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16</a:t>
            </a:r>
          </a:p>
        </p:txBody>
      </p:sp>
      <p:sp>
        <p:nvSpPr>
          <p:cNvPr id="24581"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4582" name="Rectangle 5"/>
          <p:cNvSpPr>
            <a:spLocks noGrp="1" noChangeArrowheads="1"/>
          </p:cNvSpPr>
          <p:nvPr>
            <p:ph type="title"/>
          </p:nvPr>
        </p:nvSpPr>
        <p:spPr>
          <a:noFill/>
        </p:spPr>
        <p:txBody>
          <a:bodyPr lIns="90488" tIns="44450" rIns="90488" bIns="44450"/>
          <a:lstStyle/>
          <a:p>
            <a:pPr eaLnBrk="1" hangingPunct="1"/>
            <a:r>
              <a:rPr lang="en-US" smtClean="0"/>
              <a:t>Cholesterol</a:t>
            </a:r>
          </a:p>
        </p:txBody>
      </p:sp>
      <p:sp>
        <p:nvSpPr>
          <p:cNvPr id="24583" name="Rectangle 6"/>
          <p:cNvSpPr>
            <a:spLocks noGrp="1" noChangeArrowheads="1"/>
          </p:cNvSpPr>
          <p:nvPr>
            <p:ph type="body" idx="1"/>
          </p:nvPr>
        </p:nvSpPr>
        <p:spPr>
          <a:noFill/>
        </p:spPr>
        <p:txBody>
          <a:bodyPr lIns="90488" tIns="44450" rIns="90488" bIns="44450"/>
          <a:lstStyle/>
          <a:p>
            <a:pPr eaLnBrk="1" hangingPunct="1">
              <a:lnSpc>
                <a:spcPct val="90000"/>
              </a:lnSpc>
            </a:pPr>
            <a:r>
              <a:rPr lang="en-US" smtClean="0"/>
              <a:t>A type of fat found in animal fat and produced by the body.</a:t>
            </a:r>
          </a:p>
          <a:p>
            <a:pPr eaLnBrk="1" hangingPunct="1">
              <a:lnSpc>
                <a:spcPct val="90000"/>
              </a:lnSpc>
            </a:pPr>
            <a:r>
              <a:rPr lang="en-US" smtClean="0"/>
              <a:t>High cholesterol linked to cardio-vascular disease. Major cause of death in the U.S.</a:t>
            </a:r>
          </a:p>
          <a:p>
            <a:pPr lvl="1" eaLnBrk="1" hangingPunct="1">
              <a:lnSpc>
                <a:spcPct val="90000"/>
              </a:lnSpc>
              <a:buSzPct val="75000"/>
            </a:pPr>
            <a:r>
              <a:rPr lang="en-US" smtClean="0"/>
              <a:t>heart disease</a:t>
            </a:r>
          </a:p>
          <a:p>
            <a:pPr lvl="1" eaLnBrk="1" hangingPunct="1">
              <a:lnSpc>
                <a:spcPct val="90000"/>
              </a:lnSpc>
              <a:buSzPct val="75000"/>
            </a:pPr>
            <a:r>
              <a:rPr lang="en-US" smtClean="0"/>
              <a:t>stroke </a:t>
            </a:r>
          </a:p>
          <a:p>
            <a:pPr eaLnBrk="1" hangingPunct="1">
              <a:lnSpc>
                <a:spcPct val="90000"/>
              </a:lnSpc>
            </a:pPr>
            <a:r>
              <a:rPr lang="en-US" smtClean="0"/>
              <a:t>Saturated fat in the diet raises levels of cholesterol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38</a:t>
            </a:fld>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486400" cy="411480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200400"/>
            <a:ext cx="4876800" cy="3657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131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AE64DCC8-CBB5-42C4-9364-E663CA0CB08C}" type="slidenum">
              <a:rPr lang="en-US" smtClean="0"/>
              <a:pPr/>
              <a:t>39</a:t>
            </a:fld>
            <a:endParaRPr lang="en-US" smtClean="0"/>
          </a:p>
        </p:txBody>
      </p:sp>
      <p:sp>
        <p:nvSpPr>
          <p:cNvPr id="2560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5604"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6</a:t>
            </a:r>
          </a:p>
        </p:txBody>
      </p:sp>
      <p:sp>
        <p:nvSpPr>
          <p:cNvPr id="25605"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5606" name="Rectangle 5"/>
          <p:cNvSpPr>
            <a:spLocks noGrp="1" noChangeArrowheads="1"/>
          </p:cNvSpPr>
          <p:nvPr>
            <p:ph type="title"/>
          </p:nvPr>
        </p:nvSpPr>
        <p:spPr>
          <a:noFill/>
        </p:spPr>
        <p:txBody>
          <a:bodyPr lIns="90488" tIns="44450" rIns="90488" bIns="44450"/>
          <a:lstStyle/>
          <a:p>
            <a:pPr eaLnBrk="1" hangingPunct="1"/>
            <a:r>
              <a:rPr lang="en-US" smtClean="0"/>
              <a:t>Dietary goals</a:t>
            </a:r>
          </a:p>
        </p:txBody>
      </p:sp>
      <p:sp>
        <p:nvSpPr>
          <p:cNvPr id="25607" name="Rectangle 6"/>
          <p:cNvSpPr>
            <a:spLocks noGrp="1" noChangeArrowheads="1"/>
          </p:cNvSpPr>
          <p:nvPr>
            <p:ph type="body" idx="1"/>
          </p:nvPr>
        </p:nvSpPr>
        <p:spPr>
          <a:noFill/>
        </p:spPr>
        <p:txBody>
          <a:bodyPr lIns="90488" tIns="44450" rIns="90488" bIns="44450"/>
          <a:lstStyle/>
          <a:p>
            <a:pPr eaLnBrk="1" hangingPunct="1"/>
            <a:r>
              <a:rPr lang="en-US" smtClean="0"/>
              <a:t>1. </a:t>
            </a:r>
            <a:r>
              <a:rPr lang="en-US" u="sng" smtClean="0"/>
              <a:t>Nutrition</a:t>
            </a:r>
            <a:r>
              <a:rPr lang="en-US" smtClean="0"/>
              <a:t>-provide body with essentials</a:t>
            </a:r>
          </a:p>
          <a:p>
            <a:pPr eaLnBrk="1" hangingPunct="1"/>
            <a:r>
              <a:rPr lang="en-US" smtClean="0"/>
              <a:t>2. </a:t>
            </a:r>
            <a:r>
              <a:rPr lang="en-US" u="sng" smtClean="0"/>
              <a:t>Weight control</a:t>
            </a:r>
            <a:r>
              <a:rPr lang="en-US" smtClean="0"/>
              <a:t> -Obesity correlates with many illnesses</a:t>
            </a:r>
          </a:p>
          <a:p>
            <a:pPr eaLnBrk="1" hangingPunct="1"/>
            <a:r>
              <a:rPr lang="en-US" smtClean="0"/>
              <a:t>3. </a:t>
            </a:r>
            <a:r>
              <a:rPr lang="en-US" u="sng" smtClean="0"/>
              <a:t>Reduce Coronary heart disease</a:t>
            </a:r>
            <a:endParaRPr lang="en-US" smtClean="0"/>
          </a:p>
          <a:p>
            <a:pPr eaLnBrk="1" hangingPunct="1"/>
            <a:r>
              <a:rPr lang="en-US" smtClean="0"/>
              <a:t>4. </a:t>
            </a:r>
            <a:r>
              <a:rPr lang="en-US" u="sng" smtClean="0"/>
              <a:t>Reduce hypertension</a:t>
            </a:r>
            <a:endParaRPr lang="en-US" smtClean="0"/>
          </a:p>
          <a:p>
            <a:pPr eaLnBrk="1" hangingPunct="1"/>
            <a:r>
              <a:rPr lang="en-US" smtClean="0"/>
              <a:t>5. </a:t>
            </a:r>
            <a:r>
              <a:rPr lang="en-US" u="sng" smtClean="0"/>
              <a:t>Maximize Athletic performance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Causation</a:t>
            </a:r>
            <a:endParaRPr lang="en-US" dirty="0"/>
          </a:p>
        </p:txBody>
      </p:sp>
      <p:sp>
        <p:nvSpPr>
          <p:cNvPr id="3" name="Text Placeholder 2"/>
          <p:cNvSpPr>
            <a:spLocks noGrp="1"/>
          </p:cNvSpPr>
          <p:nvPr>
            <p:ph sz="half" idx="1"/>
          </p:nvPr>
        </p:nvSpPr>
        <p:spPr/>
        <p:txBody>
          <a:bodyPr/>
          <a:lstStyle/>
          <a:p>
            <a:r>
              <a:rPr lang="en-US" dirty="0"/>
              <a:t>Sadly, there is no sufficient way to prove that an association between a factor and a disease is a </a:t>
            </a:r>
            <a:r>
              <a:rPr lang="en-US" dirty="0" smtClean="0"/>
              <a:t>causal </a:t>
            </a:r>
            <a:r>
              <a:rPr lang="en-US" dirty="0"/>
              <a:t>relationship</a:t>
            </a:r>
            <a:r>
              <a:rPr lang="en-US" dirty="0" smtClean="0"/>
              <a:t>.</a:t>
            </a:r>
          </a:p>
          <a:p>
            <a:endParaRPr lang="en-US" dirty="0"/>
          </a:p>
          <a:p>
            <a:endParaRPr lang="en-US" dirty="0" smtClean="0"/>
          </a:p>
          <a:p>
            <a:r>
              <a:rPr lang="en-US" sz="1800" dirty="0">
                <a:hlinkClick r:id="rId3"/>
              </a:rPr>
              <a:t>http://www.med.uottawa.ca/sim/data/Causation_e.htm</a:t>
            </a:r>
            <a:endParaRPr lang="en-US" sz="1800" dirty="0"/>
          </a:p>
        </p:txBody>
      </p:sp>
      <p:sp>
        <p:nvSpPr>
          <p:cNvPr id="6" name="Content Placeholder 5"/>
          <p:cNvSpPr>
            <a:spLocks noGrp="1"/>
          </p:cNvSpPr>
          <p:nvPr>
            <p:ph sz="half" idx="2"/>
          </p:nvPr>
        </p:nvSpPr>
        <p:spPr/>
        <p:txBody>
          <a:bodyPr/>
          <a:lstStyle/>
          <a:p>
            <a:r>
              <a:rPr lang="en-US" dirty="0" smtClean="0"/>
              <a:t>Strength</a:t>
            </a:r>
          </a:p>
          <a:p>
            <a:r>
              <a:rPr lang="en-US" dirty="0" smtClean="0"/>
              <a:t>Consistency</a:t>
            </a:r>
          </a:p>
          <a:p>
            <a:r>
              <a:rPr lang="en-US" dirty="0" smtClean="0"/>
              <a:t>Specificity</a:t>
            </a:r>
          </a:p>
          <a:p>
            <a:r>
              <a:rPr lang="en-US" dirty="0" smtClean="0"/>
              <a:t>Temporality</a:t>
            </a:r>
          </a:p>
          <a:p>
            <a:r>
              <a:rPr lang="en-US" dirty="0" smtClean="0"/>
              <a:t>Dose response (biological </a:t>
            </a:r>
            <a:r>
              <a:rPr lang="en-US" dirty="0" err="1" smtClean="0"/>
              <a:t>gradiant</a:t>
            </a:r>
            <a:r>
              <a:rPr lang="en-US" dirty="0" smtClean="0"/>
              <a:t>) </a:t>
            </a:r>
          </a:p>
          <a:p>
            <a:r>
              <a:rPr lang="en-US" dirty="0" smtClean="0"/>
              <a:t>Plausibility</a:t>
            </a:r>
          </a:p>
          <a:p>
            <a:r>
              <a:rPr lang="en-US" dirty="0" smtClean="0"/>
              <a:t>Coherence</a:t>
            </a:r>
          </a:p>
          <a:p>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876F61BA-B0F1-4F31-A240-BA0B6C36C1C7}" type="slidenum">
              <a:rPr lang="en-US" smtClean="0"/>
              <a:pPr>
                <a:defRPr/>
              </a:pPr>
              <a:t>4</a:t>
            </a:fld>
            <a:endParaRPr lang="en-US"/>
          </a:p>
        </p:txBody>
      </p:sp>
    </p:spTree>
    <p:extLst>
      <p:ext uri="{BB962C8B-B14F-4D97-AF65-F5344CB8AC3E}">
        <p14:creationId xmlns:p14="http://schemas.microsoft.com/office/powerpoint/2010/main" val="3069385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9376FF86-0D3A-4445-AA46-02200E62CE40}" type="slidenum">
              <a:rPr lang="en-US" smtClean="0"/>
              <a:pPr/>
              <a:t>40</a:t>
            </a:fld>
            <a:endParaRPr lang="en-US" smtClean="0"/>
          </a:p>
        </p:txBody>
      </p:sp>
      <p:sp>
        <p:nvSpPr>
          <p:cNvPr id="2662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662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5</a:t>
            </a:r>
          </a:p>
        </p:txBody>
      </p:sp>
      <p:sp>
        <p:nvSpPr>
          <p:cNvPr id="2662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6630" name="Rectangle 5"/>
          <p:cNvSpPr>
            <a:spLocks noGrp="1" noChangeArrowheads="1"/>
          </p:cNvSpPr>
          <p:nvPr>
            <p:ph type="title"/>
          </p:nvPr>
        </p:nvSpPr>
        <p:spPr/>
        <p:txBody>
          <a:bodyPr/>
          <a:lstStyle/>
          <a:p>
            <a:pPr eaLnBrk="1" hangingPunct="1"/>
            <a:r>
              <a:rPr lang="en-US" smtClean="0"/>
              <a:t>Diet</a:t>
            </a:r>
          </a:p>
        </p:txBody>
      </p:sp>
      <p:sp>
        <p:nvSpPr>
          <p:cNvPr id="26631" name="Rectangle 6"/>
          <p:cNvSpPr>
            <a:spLocks noGrp="1" noChangeArrowheads="1"/>
          </p:cNvSpPr>
          <p:nvPr>
            <p:ph type="body" idx="1"/>
          </p:nvPr>
        </p:nvSpPr>
        <p:spPr/>
        <p:txBody>
          <a:bodyPr/>
          <a:lstStyle/>
          <a:p>
            <a:pPr eaLnBrk="1" hangingPunct="1"/>
            <a:r>
              <a:rPr lang="en-US" smtClean="0"/>
              <a:t>Pattern of everyday eating habits and food selection which result in a specific nutrient consumption</a:t>
            </a:r>
          </a:p>
          <a:p>
            <a:pPr eaLnBrk="1" hangingPunct="1"/>
            <a:r>
              <a:rPr lang="en-US" smtClean="0"/>
              <a:t>A good diet:</a:t>
            </a:r>
          </a:p>
          <a:p>
            <a:pPr lvl="1" eaLnBrk="1" hangingPunct="1"/>
            <a:r>
              <a:rPr lang="en-US" smtClean="0"/>
              <a:t>Provides necessary nutrients and calories</a:t>
            </a:r>
          </a:p>
          <a:p>
            <a:pPr lvl="1" eaLnBrk="1" hangingPunct="1"/>
            <a:r>
              <a:rPr lang="en-US" smtClean="0"/>
              <a:t>Avoids excessive or harmful elements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E055AD0C-F6DA-4B1F-AA87-49057058EB45}" type="slidenum">
              <a:rPr lang="en-US" smtClean="0"/>
              <a:pPr/>
              <a:t>41</a:t>
            </a:fld>
            <a:endParaRPr lang="en-US" smtClean="0"/>
          </a:p>
        </p:txBody>
      </p:sp>
      <p:sp>
        <p:nvSpPr>
          <p:cNvPr id="27651" name="Rectangle 4"/>
          <p:cNvSpPr>
            <a:spLocks noGrp="1" noChangeArrowheads="1"/>
          </p:cNvSpPr>
          <p:nvPr>
            <p:ph type="title"/>
          </p:nvPr>
        </p:nvSpPr>
        <p:spPr/>
        <p:txBody>
          <a:bodyPr/>
          <a:lstStyle/>
          <a:p>
            <a:pPr eaLnBrk="1" hangingPunct="1"/>
            <a:r>
              <a:rPr lang="en-US" smtClean="0"/>
              <a:t>Nutrition research</a:t>
            </a:r>
          </a:p>
        </p:txBody>
      </p:sp>
      <p:sp>
        <p:nvSpPr>
          <p:cNvPr id="27652" name="Rectangle 5"/>
          <p:cNvSpPr>
            <a:spLocks noGrp="1" noChangeArrowheads="1"/>
          </p:cNvSpPr>
          <p:nvPr>
            <p:ph type="body" idx="1"/>
          </p:nvPr>
        </p:nvSpPr>
        <p:spPr/>
        <p:txBody>
          <a:bodyPr/>
          <a:lstStyle/>
          <a:p>
            <a:pPr eaLnBrk="1" hangingPunct="1"/>
            <a:r>
              <a:rPr lang="en-US" smtClean="0"/>
              <a:t>The role of fat tissue in the cholesterol lowering and the pleiotropic effects of statins – statins activate the generation of metabolically more capable adipocytes </a:t>
            </a:r>
          </a:p>
          <a:p>
            <a:pPr lvl="1" eaLnBrk="1" hangingPunct="1"/>
            <a:r>
              <a:rPr lang="en-US" i="1" smtClean="0"/>
              <a:t>Medical Hypotheses</a:t>
            </a:r>
            <a:r>
              <a:rPr lang="en-US" smtClean="0"/>
              <a:t>, Volume 64, Issue 1, 2005, Pages 69-73 </a:t>
            </a:r>
            <a:br>
              <a:rPr lang="en-US" smtClean="0"/>
            </a:br>
            <a:endParaRPr lang="en-US" smtClean="0"/>
          </a:p>
          <a:p>
            <a:pPr eaLnBrk="1" hangingPunct="1"/>
            <a:endParaRPr lang="en-US" smtClean="0"/>
          </a:p>
          <a:p>
            <a:pPr eaLnBrk="1" hangingPunct="1"/>
            <a:endParaRPr lang="en-US" smtClean="0"/>
          </a:p>
          <a:p>
            <a:pPr lvl="1"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15B9A113-EEC1-464E-B8B6-B2D5345E5EBE}" type="slidenum">
              <a:rPr lang="en-US" smtClean="0"/>
              <a:pPr/>
              <a:t>42</a:t>
            </a:fld>
            <a:endParaRPr lang="en-US" smtClean="0"/>
          </a:p>
        </p:txBody>
      </p:sp>
      <p:sp>
        <p:nvSpPr>
          <p:cNvPr id="28675" name="Rectangle 2"/>
          <p:cNvSpPr>
            <a:spLocks noGrp="1" noChangeArrowheads="1"/>
          </p:cNvSpPr>
          <p:nvPr>
            <p:ph type="title"/>
          </p:nvPr>
        </p:nvSpPr>
        <p:spPr/>
        <p:txBody>
          <a:bodyPr/>
          <a:lstStyle/>
          <a:p>
            <a:pPr eaLnBrk="1" hangingPunct="1"/>
            <a:r>
              <a:rPr lang="en-US" smtClean="0"/>
              <a:t>Nutrition research</a:t>
            </a:r>
          </a:p>
        </p:txBody>
      </p:sp>
      <p:sp>
        <p:nvSpPr>
          <p:cNvPr id="28676" name="Rectangle 3"/>
          <p:cNvSpPr>
            <a:spLocks noGrp="1" noChangeArrowheads="1"/>
          </p:cNvSpPr>
          <p:nvPr>
            <p:ph type="body" idx="1"/>
          </p:nvPr>
        </p:nvSpPr>
        <p:spPr/>
        <p:txBody>
          <a:bodyPr/>
          <a:lstStyle/>
          <a:p>
            <a:pPr eaLnBrk="1" hangingPunct="1"/>
            <a:r>
              <a:rPr lang="en-US" b="1" smtClean="0"/>
              <a:t>Serum </a:t>
            </a:r>
            <a:r>
              <a:rPr lang="en-US" b="1" smtClean="0">
                <a:solidFill>
                  <a:srgbClr val="FF0000"/>
                </a:solidFill>
              </a:rPr>
              <a:t>lipids</a:t>
            </a:r>
            <a:r>
              <a:rPr lang="en-US" b="1" smtClean="0"/>
              <a:t> of physically active adults consuming omega-3 fatty acid–enriched eggs or conventional eggs</a:t>
            </a:r>
            <a:endParaRPr lang="en-US" smtClean="0"/>
          </a:p>
          <a:p>
            <a:pPr lvl="1" eaLnBrk="1" hangingPunct="1"/>
            <a:r>
              <a:rPr lang="en-US" i="1" smtClean="0"/>
              <a:t>Nutrition Research, Volume 24, Issue 9, September 2004, Pages 731-739</a:t>
            </a:r>
            <a:endParaRPr lang="en-US" smtClean="0"/>
          </a:p>
          <a:p>
            <a:pPr eaLnBrk="1" hangingPunct="1"/>
            <a:endParaRPr lang="en-US" smtClean="0"/>
          </a:p>
          <a:p>
            <a:pPr eaLnBrk="1" hangingPunct="1"/>
            <a:endParaRPr lang="en-US" smtClean="0"/>
          </a:p>
          <a:p>
            <a:pPr lvl="1"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171B7574-E353-48D7-ABC3-35AEC71378C1}" type="slidenum">
              <a:rPr lang="en-US" smtClean="0"/>
              <a:pPr/>
              <a:t>43</a:t>
            </a:fld>
            <a:endParaRPr lang="en-US" smtClean="0"/>
          </a:p>
        </p:txBody>
      </p:sp>
      <p:sp>
        <p:nvSpPr>
          <p:cNvPr id="29699" name="Rectangle 2"/>
          <p:cNvSpPr>
            <a:spLocks noGrp="1" noChangeArrowheads="1"/>
          </p:cNvSpPr>
          <p:nvPr>
            <p:ph type="title"/>
          </p:nvPr>
        </p:nvSpPr>
        <p:spPr/>
        <p:txBody>
          <a:bodyPr/>
          <a:lstStyle/>
          <a:p>
            <a:pPr eaLnBrk="1" hangingPunct="1"/>
            <a:r>
              <a:rPr lang="en-US" smtClean="0"/>
              <a:t>Nutrition research</a:t>
            </a:r>
          </a:p>
        </p:txBody>
      </p:sp>
      <p:sp>
        <p:nvSpPr>
          <p:cNvPr id="29700" name="Rectangle 3"/>
          <p:cNvSpPr>
            <a:spLocks noGrp="1" noChangeArrowheads="1"/>
          </p:cNvSpPr>
          <p:nvPr>
            <p:ph type="body" idx="1"/>
          </p:nvPr>
        </p:nvSpPr>
        <p:spPr/>
        <p:txBody>
          <a:bodyPr/>
          <a:lstStyle/>
          <a:p>
            <a:pPr eaLnBrk="1" hangingPunct="1"/>
            <a:r>
              <a:rPr lang="en-US" b="1" smtClean="0"/>
              <a:t>Effect of reduced maternal </a:t>
            </a:r>
            <a:r>
              <a:rPr lang="en-US" b="1" smtClean="0">
                <a:solidFill>
                  <a:srgbClr val="FF0000"/>
                </a:solidFill>
              </a:rPr>
              <a:t>protein</a:t>
            </a:r>
            <a:r>
              <a:rPr lang="en-US" b="1" smtClean="0"/>
              <a:t> consumption during pregnancy in the rat on plasma </a:t>
            </a:r>
            <a:r>
              <a:rPr lang="en-US" b="1" smtClean="0">
                <a:solidFill>
                  <a:srgbClr val="FF0000"/>
                </a:solidFill>
              </a:rPr>
              <a:t>lipid</a:t>
            </a:r>
            <a:r>
              <a:rPr lang="en-US" b="1" smtClean="0"/>
              <a:t> concentrations and expression of peroxisomal proliferator–activated receptors in the liver and adipose tissue of the offspring</a:t>
            </a:r>
            <a:endParaRPr lang="en-US" smtClean="0"/>
          </a:p>
          <a:p>
            <a:pPr lvl="1" eaLnBrk="1" hangingPunct="1"/>
            <a:r>
              <a:rPr lang="en-US" i="1" smtClean="0"/>
              <a:t>Nutrition Research, Volume 24, Issue 8, August 2004, Pages 639-646</a:t>
            </a:r>
            <a:endParaRPr lang="en-US" smtClean="0"/>
          </a:p>
          <a:p>
            <a:pPr eaLnBrk="1" hangingPunct="1"/>
            <a:endParaRPr lang="en-US" smtClean="0"/>
          </a:p>
          <a:p>
            <a:pPr eaLnBrk="1" hangingPunct="1"/>
            <a:endParaRPr lang="en-US" smtClean="0"/>
          </a:p>
          <a:p>
            <a:pPr lvl="1"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1628AD31-C185-4B3D-8804-413E96242CE3}" type="slidenum">
              <a:rPr lang="en-US" smtClean="0"/>
              <a:pPr/>
              <a:t>44</a:t>
            </a:fld>
            <a:endParaRPr lang="en-US" smtClean="0"/>
          </a:p>
        </p:txBody>
      </p:sp>
      <p:sp>
        <p:nvSpPr>
          <p:cNvPr id="30723" name="Rectangle 4"/>
          <p:cNvSpPr>
            <a:spLocks noGrp="1" noChangeArrowheads="1"/>
          </p:cNvSpPr>
          <p:nvPr>
            <p:ph type="title"/>
          </p:nvPr>
        </p:nvSpPr>
        <p:spPr/>
        <p:txBody>
          <a:bodyPr/>
          <a:lstStyle/>
          <a:p>
            <a:pPr eaLnBrk="1" hangingPunct="1"/>
            <a:r>
              <a:rPr lang="en-US" smtClean="0"/>
              <a:t>Review Articles</a:t>
            </a:r>
          </a:p>
        </p:txBody>
      </p:sp>
      <p:sp>
        <p:nvSpPr>
          <p:cNvPr id="30724" name="Rectangle 5"/>
          <p:cNvSpPr>
            <a:spLocks noGrp="1" noChangeArrowheads="1"/>
          </p:cNvSpPr>
          <p:nvPr>
            <p:ph type="body" idx="1"/>
          </p:nvPr>
        </p:nvSpPr>
        <p:spPr/>
        <p:txBody>
          <a:bodyPr/>
          <a:lstStyle/>
          <a:p>
            <a:pPr eaLnBrk="1" hangingPunct="1"/>
            <a:r>
              <a:rPr lang="en-US" smtClean="0"/>
              <a:t>Common gene polymorphisms and nutrition: emerging links with pathogenesis of multifactorial chronic diseases (review)</a:t>
            </a:r>
          </a:p>
          <a:p>
            <a:pPr lvl="1" eaLnBrk="1" hangingPunct="1"/>
            <a:r>
              <a:rPr lang="en-US" i="1" smtClean="0"/>
              <a:t>The Journal of Nutritional Biochemistry</a:t>
            </a:r>
            <a:r>
              <a:rPr lang="en-US" smtClean="0"/>
              <a:t>, Volume 14, Issue 8, August 2003, Pages 426-451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D90B7CA4-218C-470B-BD8D-4599D21FDCDD}" type="slidenum">
              <a:rPr lang="en-US" smtClean="0"/>
              <a:pPr/>
              <a:t>45</a:t>
            </a:fld>
            <a:endParaRPr lang="en-US" smtClean="0"/>
          </a:p>
        </p:txBody>
      </p:sp>
      <p:sp>
        <p:nvSpPr>
          <p:cNvPr id="3174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174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18</a:t>
            </a:r>
          </a:p>
        </p:txBody>
      </p:sp>
      <p:sp>
        <p:nvSpPr>
          <p:cNvPr id="3174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1750" name="Rectangle 5"/>
          <p:cNvSpPr>
            <a:spLocks noGrp="1" noChangeArrowheads="1"/>
          </p:cNvSpPr>
          <p:nvPr>
            <p:ph type="title"/>
          </p:nvPr>
        </p:nvSpPr>
        <p:spPr>
          <a:noFill/>
        </p:spPr>
        <p:txBody>
          <a:bodyPr lIns="90488" tIns="44450" rIns="90488" bIns="44450"/>
          <a:lstStyle/>
          <a:p>
            <a:pPr eaLnBrk="1" hangingPunct="1"/>
            <a:r>
              <a:rPr lang="en-US" smtClean="0"/>
              <a:t>Dietary Guidelines developed by USDA</a:t>
            </a:r>
          </a:p>
        </p:txBody>
      </p:sp>
      <p:sp>
        <p:nvSpPr>
          <p:cNvPr id="31751" name="Rectangle 6"/>
          <p:cNvSpPr>
            <a:spLocks noGrp="1" noChangeArrowheads="1"/>
          </p:cNvSpPr>
          <p:nvPr>
            <p:ph type="body" idx="1"/>
          </p:nvPr>
        </p:nvSpPr>
        <p:spPr>
          <a:noFill/>
        </p:spPr>
        <p:txBody>
          <a:bodyPr lIns="90488" tIns="44450" rIns="90488" bIns="44450"/>
          <a:lstStyle/>
          <a:p>
            <a:pPr eaLnBrk="1" hangingPunct="1"/>
            <a:r>
              <a:rPr lang="en-US" smtClean="0"/>
              <a:t>Represent the best, most current advice for health American 2 years old and older.</a:t>
            </a:r>
          </a:p>
          <a:p>
            <a:pPr eaLnBrk="1" hangingPunct="1"/>
            <a:r>
              <a:rPr lang="en-US" smtClean="0"/>
              <a:t>Represent a </a:t>
            </a:r>
            <a:r>
              <a:rPr lang="en-US" b="1" smtClean="0"/>
              <a:t>consensus</a:t>
            </a:r>
            <a:r>
              <a:rPr lang="en-US" smtClean="0"/>
              <a:t> of nutrition experts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AF9A011C-E32A-419D-8DA1-AB2D0C90143C}" type="slidenum">
              <a:rPr lang="en-US" smtClean="0"/>
              <a:pPr/>
              <a:t>46</a:t>
            </a:fld>
            <a:endParaRPr lang="en-US" smtClean="0"/>
          </a:p>
        </p:txBody>
      </p:sp>
      <p:sp>
        <p:nvSpPr>
          <p:cNvPr id="3277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2772"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17</a:t>
            </a:r>
          </a:p>
        </p:txBody>
      </p:sp>
      <p:sp>
        <p:nvSpPr>
          <p:cNvPr id="32773"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2774" name="Rectangle 5"/>
          <p:cNvSpPr>
            <a:spLocks noGrp="1" noChangeArrowheads="1"/>
          </p:cNvSpPr>
          <p:nvPr>
            <p:ph type="title"/>
          </p:nvPr>
        </p:nvSpPr>
        <p:spPr>
          <a:noFill/>
        </p:spPr>
        <p:txBody>
          <a:bodyPr lIns="90488" tIns="44450" rIns="90488" bIns="44450"/>
          <a:lstStyle/>
          <a:p>
            <a:pPr eaLnBrk="1" hangingPunct="1"/>
            <a:r>
              <a:rPr lang="en-US" smtClean="0"/>
              <a:t>Dietary Guidelines for Americans</a:t>
            </a:r>
            <a:br>
              <a:rPr lang="en-US" smtClean="0"/>
            </a:br>
            <a:r>
              <a:rPr lang="en-US" smtClean="0"/>
              <a:t>USDA</a:t>
            </a:r>
          </a:p>
        </p:txBody>
      </p:sp>
      <p:sp>
        <p:nvSpPr>
          <p:cNvPr id="32775" name="Rectangle 6"/>
          <p:cNvSpPr>
            <a:spLocks noGrp="1" noChangeArrowheads="1"/>
          </p:cNvSpPr>
          <p:nvPr>
            <p:ph type="body" idx="1"/>
          </p:nvPr>
        </p:nvSpPr>
        <p:spPr>
          <a:noFill/>
        </p:spPr>
        <p:txBody>
          <a:bodyPr lIns="90488" tIns="44450" rIns="90488" bIns="44450"/>
          <a:lstStyle/>
          <a:p>
            <a:pPr eaLnBrk="1" hangingPunct="1"/>
            <a:r>
              <a:rPr lang="en-US" smtClean="0">
                <a:hlinkClick r:id="rId3"/>
              </a:rPr>
              <a:t>http://www.usda.gov/cnpp/</a:t>
            </a:r>
            <a:endParaRPr lang="en-US" smtClean="0"/>
          </a:p>
          <a:p>
            <a:pPr eaLnBrk="1" hangingPunct="1"/>
            <a:r>
              <a:rPr lang="en-US" smtClean="0"/>
              <a:t>Healthful diets contain the amounts of essential nutrients and calories needed to prevent nutritional deficiencies and excesses.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99195901-A21F-4822-93BF-9022C496387D}" type="slidenum">
              <a:rPr lang="en-US" smtClean="0"/>
              <a:pPr/>
              <a:t>47</a:t>
            </a:fld>
            <a:endParaRPr lang="en-US" smtClean="0"/>
          </a:p>
        </p:txBody>
      </p:sp>
      <p:sp>
        <p:nvSpPr>
          <p:cNvPr id="3379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3796"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19</a:t>
            </a:r>
          </a:p>
        </p:txBody>
      </p:sp>
      <p:sp>
        <p:nvSpPr>
          <p:cNvPr id="33797"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3798" name="Rectangle 5"/>
          <p:cNvSpPr>
            <a:spLocks noGrp="1" noChangeArrowheads="1"/>
          </p:cNvSpPr>
          <p:nvPr>
            <p:ph type="title"/>
          </p:nvPr>
        </p:nvSpPr>
        <p:spPr>
          <a:noFill/>
        </p:spPr>
        <p:txBody>
          <a:bodyPr lIns="90488" tIns="44450" rIns="90488" bIns="44450"/>
          <a:lstStyle/>
          <a:p>
            <a:pPr eaLnBrk="1" hangingPunct="1"/>
            <a:r>
              <a:rPr lang="en-US" smtClean="0"/>
              <a:t>Dietary Guidelines for Americans</a:t>
            </a:r>
            <a:br>
              <a:rPr lang="en-US" smtClean="0"/>
            </a:br>
            <a:r>
              <a:rPr lang="en-US" smtClean="0"/>
              <a:t>USDA</a:t>
            </a:r>
          </a:p>
        </p:txBody>
      </p:sp>
      <p:sp>
        <p:nvSpPr>
          <p:cNvPr id="33799" name="Rectangle 6"/>
          <p:cNvSpPr>
            <a:spLocks noGrp="1" noChangeArrowheads="1"/>
          </p:cNvSpPr>
          <p:nvPr>
            <p:ph type="body" idx="1"/>
          </p:nvPr>
        </p:nvSpPr>
        <p:spPr>
          <a:noFill/>
        </p:spPr>
        <p:txBody>
          <a:bodyPr lIns="90488" tIns="44450" rIns="90488" bIns="44450"/>
          <a:lstStyle/>
          <a:p>
            <a:pPr eaLnBrk="1" hangingPunct="1"/>
            <a:r>
              <a:rPr lang="en-US" smtClean="0"/>
              <a:t>Healthful diets also provide the right balance of carbohydrate, fat, and protein to reduce risks for chronic diseases, and are a part of a full and productive lifestyle. Such diets are obtained from a variety of foods that are available, affordable, and enjoyable.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p:spPr>
        <p:txBody>
          <a:bodyPr/>
          <a:lstStyle/>
          <a:p>
            <a:fld id="{4C0DBEBA-6338-402D-948B-420DA660E380}" type="slidenum">
              <a:rPr lang="en-US" smtClean="0"/>
              <a:pPr/>
              <a:t>48</a:t>
            </a:fld>
            <a:endParaRPr lang="en-US" smtClean="0"/>
          </a:p>
        </p:txBody>
      </p:sp>
      <p:sp>
        <p:nvSpPr>
          <p:cNvPr id="3481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4820"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21</a:t>
            </a:r>
          </a:p>
        </p:txBody>
      </p:sp>
      <p:sp>
        <p:nvSpPr>
          <p:cNvPr id="34821"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pic>
        <p:nvPicPr>
          <p:cNvPr id="34822" name="Picture 5"/>
          <p:cNvPicPr>
            <a:picLocks noChangeArrowheads="1"/>
          </p:cNvPicPr>
          <p:nvPr/>
        </p:nvPicPr>
        <p:blipFill>
          <a:blip r:embed="rId3" cstate="print"/>
          <a:srcRect/>
          <a:stretch>
            <a:fillRect/>
          </a:stretch>
        </p:blipFill>
        <p:spPr bwMode="auto">
          <a:xfrm>
            <a:off x="261938" y="0"/>
            <a:ext cx="8718550" cy="6794500"/>
          </a:xfrm>
          <a:prstGeom prst="rect">
            <a:avLst/>
          </a:prstGeom>
          <a:noFill/>
          <a:ln w="12700">
            <a:noFill/>
            <a:miter lim="800000"/>
            <a:headEnd/>
            <a:tailEnd/>
          </a:ln>
        </p:spPr>
      </p:pic>
      <p:sp>
        <p:nvSpPr>
          <p:cNvPr id="71686" name="Rectangle 6"/>
          <p:cNvSpPr>
            <a:spLocks noChangeArrowheads="1"/>
          </p:cNvSpPr>
          <p:nvPr/>
        </p:nvSpPr>
        <p:spPr bwMode="auto">
          <a:xfrm>
            <a:off x="0" y="685800"/>
            <a:ext cx="7772400" cy="1143000"/>
          </a:xfrm>
          <a:prstGeom prst="rect">
            <a:avLst/>
          </a:prstGeom>
          <a:noFill/>
          <a:ln w="12700">
            <a:noFill/>
            <a:miter lim="800000"/>
            <a:headEnd/>
            <a:tailEnd/>
          </a:ln>
          <a:effectLst>
            <a:outerShdw dist="53882" dir="2700000" algn="ctr" rotWithShape="0">
              <a:schemeClr val="accent1"/>
            </a:outerShdw>
          </a:effectLst>
        </p:spPr>
        <p:txBody>
          <a:bodyPr lIns="90488" tIns="44450" rIns="90488" bIns="44450" anchor="ctr"/>
          <a:lstStyle/>
          <a:p>
            <a:pPr algn="ctr" eaLnBrk="0" hangingPunct="0">
              <a:defRPr/>
            </a:pPr>
            <a:r>
              <a:rPr lang="en-US" sz="4400">
                <a:solidFill>
                  <a:schemeClr val="tx2"/>
                </a:solidFill>
                <a:hlinkClick r:id="rId4"/>
              </a:rPr>
              <a:t>The food pyramid</a:t>
            </a:r>
            <a:endParaRPr lang="en-US" sz="440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544E46F5-A01C-4ED3-8ADF-F10F16E73F31}" type="slidenum">
              <a:rPr lang="en-US" smtClean="0"/>
              <a:pPr/>
              <a:t>49</a:t>
            </a:fld>
            <a:endParaRPr lang="en-US" smtClean="0"/>
          </a:p>
        </p:txBody>
      </p:sp>
      <p:sp>
        <p:nvSpPr>
          <p:cNvPr id="35843" name="Rectangle 2"/>
          <p:cNvSpPr>
            <a:spLocks noGrp="1" noChangeArrowheads="1"/>
          </p:cNvSpPr>
          <p:nvPr>
            <p:ph type="title"/>
          </p:nvPr>
        </p:nvSpPr>
        <p:spPr/>
        <p:txBody>
          <a:bodyPr/>
          <a:lstStyle/>
          <a:p>
            <a:pPr eaLnBrk="1" hangingPunct="1"/>
            <a:endParaRPr lang="en-US" smtClean="0"/>
          </a:p>
        </p:txBody>
      </p:sp>
      <p:sp>
        <p:nvSpPr>
          <p:cNvPr id="35844" name="Rectangle 3"/>
          <p:cNvSpPr>
            <a:spLocks noGrp="1" noChangeArrowheads="1"/>
          </p:cNvSpPr>
          <p:nvPr>
            <p:ph type="body" idx="1"/>
          </p:nvPr>
        </p:nvSpPr>
        <p:spPr/>
        <p:txBody>
          <a:bodyPr/>
          <a:lstStyle/>
          <a:p>
            <a:pPr eaLnBrk="1" hangingPunct="1"/>
            <a:endParaRPr lang="en-US" smtClean="0"/>
          </a:p>
        </p:txBody>
      </p:sp>
      <p:pic>
        <p:nvPicPr>
          <p:cNvPr id="35845" name="Picture 4" descr="bgPyramid">
            <a:hlinkClick r:id="rId3"/>
          </p:cNvPr>
          <p:cNvPicPr>
            <a:picLocks noChangeAspect="1" noChangeArrowheads="1"/>
          </p:cNvPicPr>
          <p:nvPr/>
        </p:nvPicPr>
        <p:blipFill>
          <a:blip r:embed="rId4" cstate="print"/>
          <a:srcRect/>
          <a:stretch>
            <a:fillRect/>
          </a:stretch>
        </p:blipFill>
        <p:spPr bwMode="auto">
          <a:xfrm>
            <a:off x="457200" y="228600"/>
            <a:ext cx="8153400" cy="63214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a:t>
            </a:r>
            <a:r>
              <a:rPr lang="en-US" i="1" dirty="0"/>
              <a:t>British Journal of Sports Medicine</a:t>
            </a:r>
            <a:r>
              <a:rPr lang="en-US" dirty="0"/>
              <a:t>, UK researchers found an increase in regular exercise is linked to improved academic performance amongst teens. </a:t>
            </a:r>
            <a:endParaRPr lang="en-US" dirty="0" smtClean="0"/>
          </a:p>
          <a:p>
            <a:r>
              <a:rPr lang="en-US" dirty="0" smtClean="0"/>
              <a:t>The </a:t>
            </a:r>
            <a:r>
              <a:rPr lang="en-US" dirty="0"/>
              <a:t>academic improvements were seen over the long term, with the results indicating a </a:t>
            </a:r>
            <a:r>
              <a:rPr lang="en-US" b="1" dirty="0">
                <a:solidFill>
                  <a:schemeClr val="bg1"/>
                </a:solidFill>
              </a:rPr>
              <a:t>dose-response effect</a:t>
            </a:r>
            <a:r>
              <a:rPr lang="en-US" dirty="0"/>
              <a:t>, meaning more intensive exercise produced greater effects on test results.</a:t>
            </a:r>
          </a:p>
          <a:p>
            <a:endParaRPr lang="en-US" dirty="0"/>
          </a:p>
        </p:txBody>
      </p:sp>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5</a:t>
            </a:fld>
            <a:endParaRPr lang="en-US"/>
          </a:p>
        </p:txBody>
      </p:sp>
    </p:spTree>
    <p:extLst>
      <p:ext uri="{BB962C8B-B14F-4D97-AF65-F5344CB8AC3E}">
        <p14:creationId xmlns:p14="http://schemas.microsoft.com/office/powerpoint/2010/main" val="1887518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B068C4E2-EBCB-4E04-A71C-87B815A5C4CA}" type="slidenum">
              <a:rPr lang="en-US" smtClean="0"/>
              <a:pPr/>
              <a:t>50</a:t>
            </a:fld>
            <a:endParaRPr lang="en-US" smtClean="0"/>
          </a:p>
        </p:txBody>
      </p:sp>
      <p:sp>
        <p:nvSpPr>
          <p:cNvPr id="3686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686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20</a:t>
            </a:r>
          </a:p>
        </p:txBody>
      </p:sp>
      <p:sp>
        <p:nvSpPr>
          <p:cNvPr id="3686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6870" name="Rectangle 5"/>
          <p:cNvSpPr>
            <a:spLocks noGrp="1" noChangeArrowheads="1"/>
          </p:cNvSpPr>
          <p:nvPr>
            <p:ph type="title"/>
          </p:nvPr>
        </p:nvSpPr>
        <p:spPr>
          <a:xfrm>
            <a:off x="609600" y="533400"/>
            <a:ext cx="7772400" cy="1143000"/>
          </a:xfrm>
          <a:noFill/>
        </p:spPr>
        <p:txBody>
          <a:bodyPr lIns="90488" tIns="44450" rIns="90488" bIns="44450"/>
          <a:lstStyle/>
          <a:p>
            <a:pPr eaLnBrk="1" hangingPunct="1"/>
            <a:r>
              <a:rPr lang="en-US" smtClean="0"/>
              <a:t>1. Nutrition</a:t>
            </a:r>
          </a:p>
        </p:txBody>
      </p:sp>
      <p:sp>
        <p:nvSpPr>
          <p:cNvPr id="36871" name="Rectangle 6"/>
          <p:cNvSpPr>
            <a:spLocks noGrp="1" noChangeArrowheads="1"/>
          </p:cNvSpPr>
          <p:nvPr>
            <p:ph type="body" idx="1"/>
          </p:nvPr>
        </p:nvSpPr>
        <p:spPr>
          <a:xfrm>
            <a:off x="685800" y="1524000"/>
            <a:ext cx="7772400" cy="4114800"/>
          </a:xfrm>
          <a:noFill/>
        </p:spPr>
        <p:txBody>
          <a:bodyPr lIns="90488" tIns="44450" rIns="90488" bIns="44450"/>
          <a:lstStyle/>
          <a:p>
            <a:pPr eaLnBrk="1" hangingPunct="1">
              <a:lnSpc>
                <a:spcPct val="90000"/>
              </a:lnSpc>
            </a:pPr>
            <a:r>
              <a:rPr lang="en-US" sz="2800" smtClean="0"/>
              <a:t>Choose most of your foods from the: </a:t>
            </a:r>
          </a:p>
          <a:p>
            <a:pPr lvl="1" eaLnBrk="1" hangingPunct="1">
              <a:lnSpc>
                <a:spcPct val="90000"/>
              </a:lnSpc>
              <a:buSzPct val="75000"/>
            </a:pPr>
            <a:r>
              <a:rPr lang="en-US" sz="2400" smtClean="0"/>
              <a:t>grain products group (6-11 servings)</a:t>
            </a:r>
          </a:p>
          <a:p>
            <a:pPr lvl="1" eaLnBrk="1" hangingPunct="1">
              <a:lnSpc>
                <a:spcPct val="90000"/>
              </a:lnSpc>
              <a:buSzPct val="75000"/>
            </a:pPr>
            <a:r>
              <a:rPr lang="en-US" sz="2400" smtClean="0"/>
              <a:t>the vegetable group (3-5 servings)</a:t>
            </a:r>
          </a:p>
          <a:p>
            <a:pPr lvl="1" eaLnBrk="1" hangingPunct="1">
              <a:lnSpc>
                <a:spcPct val="90000"/>
              </a:lnSpc>
              <a:buSzPct val="75000"/>
            </a:pPr>
            <a:r>
              <a:rPr lang="en-US" sz="2400" smtClean="0"/>
              <a:t>the fruit group (2-4 servings). </a:t>
            </a:r>
          </a:p>
          <a:p>
            <a:pPr eaLnBrk="1" hangingPunct="1">
              <a:lnSpc>
                <a:spcPct val="90000"/>
              </a:lnSpc>
            </a:pPr>
            <a:r>
              <a:rPr lang="en-US" sz="2800" smtClean="0"/>
              <a:t> Eat moderate amounts of foods from the:</a:t>
            </a:r>
          </a:p>
          <a:p>
            <a:pPr lvl="1" eaLnBrk="1" hangingPunct="1">
              <a:lnSpc>
                <a:spcPct val="90000"/>
              </a:lnSpc>
              <a:buSzPct val="75000"/>
            </a:pPr>
            <a:r>
              <a:rPr lang="en-US" sz="2400" smtClean="0"/>
              <a:t>milk group (2-3 servings)</a:t>
            </a:r>
          </a:p>
          <a:p>
            <a:pPr lvl="1" eaLnBrk="1" hangingPunct="1">
              <a:lnSpc>
                <a:spcPct val="90000"/>
              </a:lnSpc>
              <a:buSzPct val="75000"/>
            </a:pPr>
            <a:r>
              <a:rPr lang="en-US" sz="2400" smtClean="0"/>
              <a:t>meat and beans group (2-3 servings). </a:t>
            </a:r>
          </a:p>
          <a:p>
            <a:pPr eaLnBrk="1" hangingPunct="1">
              <a:lnSpc>
                <a:spcPct val="90000"/>
              </a:lnSpc>
            </a:pPr>
            <a:r>
              <a:rPr lang="en-US" sz="2800" smtClean="0"/>
              <a:t> Choose sparingly foods that provide few nutrients and are high in fat and sugars.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1305EDD8-DA7E-486B-9F16-A00566B577CC}" type="slidenum">
              <a:rPr lang="en-US" smtClean="0"/>
              <a:pPr/>
              <a:t>51</a:t>
            </a:fld>
            <a:endParaRPr lang="en-US" smtClean="0"/>
          </a:p>
        </p:txBody>
      </p:sp>
      <p:sp>
        <p:nvSpPr>
          <p:cNvPr id="37891" name="Rectangle 1026"/>
          <p:cNvSpPr>
            <a:spLocks noGrp="1" noChangeArrowheads="1"/>
          </p:cNvSpPr>
          <p:nvPr>
            <p:ph type="title"/>
          </p:nvPr>
        </p:nvSpPr>
        <p:spPr/>
        <p:txBody>
          <a:bodyPr/>
          <a:lstStyle/>
          <a:p>
            <a:pPr eaLnBrk="1" hangingPunct="1"/>
            <a:r>
              <a:rPr lang="en-US" smtClean="0"/>
              <a:t>Vitamins</a:t>
            </a:r>
          </a:p>
        </p:txBody>
      </p:sp>
      <p:sp>
        <p:nvSpPr>
          <p:cNvPr id="37892" name="Rectangle 1027"/>
          <p:cNvSpPr>
            <a:spLocks noGrp="1" noChangeArrowheads="1"/>
          </p:cNvSpPr>
          <p:nvPr>
            <p:ph type="body" idx="1"/>
          </p:nvPr>
        </p:nvSpPr>
        <p:spPr/>
        <p:txBody>
          <a:bodyPr/>
          <a:lstStyle/>
          <a:p>
            <a:pPr eaLnBrk="1" hangingPunct="1"/>
            <a:r>
              <a:rPr lang="en-US" smtClean="0">
                <a:latin typeface="Arial" charset="0"/>
              </a:rPr>
              <a:t>Vitamins are chemicals that the body cannot make which are needed for many functions in the body. They don't provide calories but participate in reactions that release energy from foods.</a:t>
            </a:r>
          </a:p>
          <a:p>
            <a:pPr eaLnBrk="1" hangingPunct="1"/>
            <a:endParaRPr lang="en-US" smtClean="0">
              <a:latin typeface="Arial" charset="0"/>
            </a:endParaRP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p:spPr>
        <p:txBody>
          <a:bodyPr/>
          <a:lstStyle/>
          <a:p>
            <a:fld id="{8A887F32-016A-42B8-8D95-D87896A36F3A}" type="slidenum">
              <a:rPr lang="en-US" smtClean="0"/>
              <a:pPr/>
              <a:t>52</a:t>
            </a:fld>
            <a:endParaRPr lang="en-US" smtClean="0"/>
          </a:p>
        </p:txBody>
      </p:sp>
      <p:sp>
        <p:nvSpPr>
          <p:cNvPr id="3891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8916"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22</a:t>
            </a:r>
          </a:p>
        </p:txBody>
      </p:sp>
      <p:sp>
        <p:nvSpPr>
          <p:cNvPr id="38917"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8918" name="Rectangle 5"/>
          <p:cNvSpPr>
            <a:spLocks noGrp="1" noChangeArrowheads="1"/>
          </p:cNvSpPr>
          <p:nvPr>
            <p:ph type="title"/>
          </p:nvPr>
        </p:nvSpPr>
        <p:spPr>
          <a:noFill/>
        </p:spPr>
        <p:txBody>
          <a:bodyPr lIns="90488" tIns="44450" rIns="90488" bIns="44450"/>
          <a:lstStyle/>
          <a:p>
            <a:pPr eaLnBrk="1" hangingPunct="1"/>
            <a:r>
              <a:rPr lang="en-US" smtClean="0"/>
              <a:t>Percentage of total energy intake</a:t>
            </a:r>
          </a:p>
        </p:txBody>
      </p:sp>
      <p:sp>
        <p:nvSpPr>
          <p:cNvPr id="38919" name="Rectangle 6"/>
          <p:cNvSpPr>
            <a:spLocks noGrp="1" noChangeArrowheads="1"/>
          </p:cNvSpPr>
          <p:nvPr>
            <p:ph type="body" sz="half" idx="1"/>
          </p:nvPr>
        </p:nvSpPr>
        <p:spPr>
          <a:noFill/>
        </p:spPr>
        <p:txBody>
          <a:bodyPr lIns="90488" tIns="44450" rIns="90488" bIns="44450"/>
          <a:lstStyle/>
          <a:p>
            <a:pPr eaLnBrk="1" hangingPunct="1"/>
            <a:r>
              <a:rPr lang="en-US" b="1" u="sng" smtClean="0"/>
              <a:t>Present</a:t>
            </a:r>
            <a:endParaRPr lang="en-US" u="sng" smtClean="0"/>
          </a:p>
          <a:p>
            <a:pPr eaLnBrk="1" hangingPunct="1"/>
            <a:r>
              <a:rPr lang="en-US" b="1" smtClean="0"/>
              <a:t>Fat			42%</a:t>
            </a:r>
          </a:p>
          <a:p>
            <a:pPr eaLnBrk="1" hangingPunct="1"/>
            <a:r>
              <a:rPr lang="en-US" b="1" smtClean="0"/>
              <a:t>Protein		12%</a:t>
            </a:r>
          </a:p>
          <a:p>
            <a:pPr eaLnBrk="1" hangingPunct="1"/>
            <a:r>
              <a:rPr lang="en-US" b="1" smtClean="0"/>
              <a:t>Carbohydrate	46%</a:t>
            </a:r>
          </a:p>
        </p:txBody>
      </p:sp>
      <p:sp>
        <p:nvSpPr>
          <p:cNvPr id="38920" name="Rectangle 7"/>
          <p:cNvSpPr>
            <a:spLocks noGrp="1" noChangeArrowheads="1"/>
          </p:cNvSpPr>
          <p:nvPr>
            <p:ph type="body" sz="half" idx="2"/>
          </p:nvPr>
        </p:nvSpPr>
        <p:spPr>
          <a:noFill/>
        </p:spPr>
        <p:txBody>
          <a:bodyPr lIns="90488" tIns="44450" rIns="90488" bIns="44450"/>
          <a:lstStyle/>
          <a:p>
            <a:pPr eaLnBrk="1" hangingPunct="1"/>
            <a:r>
              <a:rPr lang="en-US" b="1" u="sng" smtClean="0"/>
              <a:t>Goal</a:t>
            </a:r>
            <a:endParaRPr lang="en-US" u="sng" smtClean="0"/>
          </a:p>
          <a:p>
            <a:pPr eaLnBrk="1" hangingPunct="1"/>
            <a:r>
              <a:rPr lang="en-US" b="1" smtClean="0"/>
              <a:t>Fat			30%</a:t>
            </a:r>
          </a:p>
          <a:p>
            <a:pPr eaLnBrk="1" hangingPunct="1"/>
            <a:r>
              <a:rPr lang="en-US" b="1" smtClean="0"/>
              <a:t>Protein		10%</a:t>
            </a:r>
          </a:p>
          <a:p>
            <a:pPr eaLnBrk="1" hangingPunct="1"/>
            <a:r>
              <a:rPr lang="en-US" b="1" smtClean="0"/>
              <a:t>Carbohydrate	60%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p:spPr>
        <p:txBody>
          <a:bodyPr/>
          <a:lstStyle/>
          <a:p>
            <a:fld id="{D0C0C8FE-08A0-4CA3-85BC-CCB7856A98A9}" type="slidenum">
              <a:rPr lang="en-US" smtClean="0"/>
              <a:pPr/>
              <a:t>53</a:t>
            </a:fld>
            <a:endParaRPr lang="en-US" smtClean="0"/>
          </a:p>
        </p:txBody>
      </p:sp>
      <p:sp>
        <p:nvSpPr>
          <p:cNvPr id="8806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8806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49</a:t>
            </a:r>
          </a:p>
        </p:txBody>
      </p:sp>
      <p:sp>
        <p:nvSpPr>
          <p:cNvPr id="8806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88070" name="Rectangle 5"/>
          <p:cNvSpPr>
            <a:spLocks noGrp="1" noChangeArrowheads="1"/>
          </p:cNvSpPr>
          <p:nvPr>
            <p:ph type="title"/>
          </p:nvPr>
        </p:nvSpPr>
        <p:spPr>
          <a:noFill/>
        </p:spPr>
        <p:txBody>
          <a:bodyPr lIns="90488" tIns="44450" rIns="90488" bIns="44450"/>
          <a:lstStyle/>
          <a:p>
            <a:pPr eaLnBrk="1" hangingPunct="1"/>
            <a:r>
              <a:rPr lang="en-US" smtClean="0"/>
              <a:t>Food Labels</a:t>
            </a:r>
          </a:p>
        </p:txBody>
      </p:sp>
      <p:sp>
        <p:nvSpPr>
          <p:cNvPr id="88071" name="Rectangle 6"/>
          <p:cNvSpPr>
            <a:spLocks noGrp="1" noChangeArrowheads="1"/>
          </p:cNvSpPr>
          <p:nvPr>
            <p:ph type="body" idx="1"/>
          </p:nvPr>
        </p:nvSpPr>
        <p:spPr>
          <a:noFill/>
        </p:spPr>
        <p:txBody>
          <a:bodyPr lIns="90488" tIns="44450" rIns="90488" bIns="44450"/>
          <a:lstStyle/>
          <a:p>
            <a:pPr eaLnBrk="1" hangingPunct="1"/>
            <a:r>
              <a:rPr lang="en-US" smtClean="0"/>
              <a:t>Recent big change by U. S. Government.</a:t>
            </a:r>
          </a:p>
          <a:p>
            <a:pPr eaLnBrk="1" hangingPunct="1"/>
            <a:r>
              <a:rPr lang="en-US" smtClean="0"/>
              <a:t>Bring labels to class.</a:t>
            </a:r>
          </a:p>
        </p:txBody>
      </p:sp>
    </p:spTree>
    <p:extLst>
      <p:ext uri="{BB962C8B-B14F-4D97-AF65-F5344CB8AC3E}">
        <p14:creationId xmlns:p14="http://schemas.microsoft.com/office/powerpoint/2010/main" val="1025800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57EB7AA1-A480-47F7-97DD-0F9DC7515AD2}" type="slidenum">
              <a:rPr lang="en-US" smtClean="0"/>
              <a:pPr/>
              <a:t>54</a:t>
            </a:fld>
            <a:endParaRPr lang="en-US" smtClean="0"/>
          </a:p>
        </p:txBody>
      </p:sp>
      <p:sp>
        <p:nvSpPr>
          <p:cNvPr id="89091" name="Rectangle 2"/>
          <p:cNvSpPr>
            <a:spLocks noGrp="1" noChangeArrowheads="1"/>
          </p:cNvSpPr>
          <p:nvPr>
            <p:ph type="title"/>
          </p:nvPr>
        </p:nvSpPr>
        <p:spPr/>
        <p:txBody>
          <a:bodyPr/>
          <a:lstStyle/>
          <a:p>
            <a:pPr eaLnBrk="1" hangingPunct="1"/>
            <a:endParaRPr lang="en-US" smtClean="0"/>
          </a:p>
        </p:txBody>
      </p:sp>
      <p:sp>
        <p:nvSpPr>
          <p:cNvPr id="89092" name="Rectangle 3"/>
          <p:cNvSpPr>
            <a:spLocks noGrp="1" noChangeArrowheads="1"/>
          </p:cNvSpPr>
          <p:nvPr>
            <p:ph type="body" idx="1"/>
          </p:nvPr>
        </p:nvSpPr>
        <p:spPr/>
        <p:txBody>
          <a:bodyPr/>
          <a:lstStyle/>
          <a:p>
            <a:pPr eaLnBrk="1" hangingPunct="1"/>
            <a:endParaRPr lang="en-US" smtClean="0"/>
          </a:p>
        </p:txBody>
      </p:sp>
      <p:pic>
        <p:nvPicPr>
          <p:cNvPr id="89093" name="Picture 4" descr="DSCF0001"/>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Tree>
    <p:extLst>
      <p:ext uri="{BB962C8B-B14F-4D97-AF65-F5344CB8AC3E}">
        <p14:creationId xmlns:p14="http://schemas.microsoft.com/office/powerpoint/2010/main" val="3751237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6"/>
          <p:cNvSpPr>
            <a:spLocks noGrp="1"/>
          </p:cNvSpPr>
          <p:nvPr>
            <p:ph type="sldNum" sz="quarter" idx="12"/>
          </p:nvPr>
        </p:nvSpPr>
        <p:spPr>
          <a:noFill/>
        </p:spPr>
        <p:txBody>
          <a:bodyPr/>
          <a:lstStyle/>
          <a:p>
            <a:fld id="{2E583100-A52C-4A71-A1C6-2BCD6641C63F}" type="slidenum">
              <a:rPr lang="en-US" smtClean="0"/>
              <a:pPr/>
              <a:t>55</a:t>
            </a:fld>
            <a:endParaRPr lang="en-US" smtClean="0"/>
          </a:p>
        </p:txBody>
      </p:sp>
      <p:sp>
        <p:nvSpPr>
          <p:cNvPr id="90115" name="Rectangle 2"/>
          <p:cNvSpPr>
            <a:spLocks noGrp="1" noChangeArrowheads="1"/>
          </p:cNvSpPr>
          <p:nvPr>
            <p:ph type="title"/>
          </p:nvPr>
        </p:nvSpPr>
        <p:spPr/>
        <p:txBody>
          <a:bodyPr/>
          <a:lstStyle/>
          <a:p>
            <a:pPr eaLnBrk="1" hangingPunct="1"/>
            <a:endParaRPr lang="en-US" smtClean="0"/>
          </a:p>
        </p:txBody>
      </p:sp>
      <p:sp>
        <p:nvSpPr>
          <p:cNvPr id="90116" name="Rectangle 3"/>
          <p:cNvSpPr>
            <a:spLocks noGrp="1" noChangeArrowheads="1"/>
          </p:cNvSpPr>
          <p:nvPr>
            <p:ph type="body" sz="half" idx="1"/>
          </p:nvPr>
        </p:nvSpPr>
        <p:spPr/>
        <p:txBody>
          <a:bodyPr/>
          <a:lstStyle/>
          <a:p>
            <a:pPr eaLnBrk="1" hangingPunct="1"/>
            <a:r>
              <a:rPr lang="en-US" dirty="0" smtClean="0">
                <a:hlinkClick r:id="rId3"/>
              </a:rPr>
              <a:t>http://www.cfsan.fda.gov/~dms/foodlab.html</a:t>
            </a:r>
            <a:endParaRPr lang="en-US" dirty="0" smtClean="0"/>
          </a:p>
        </p:txBody>
      </p:sp>
      <p:sp>
        <p:nvSpPr>
          <p:cNvPr id="90117" name="Rectangle 4"/>
          <p:cNvSpPr>
            <a:spLocks noGrp="1" noChangeArrowheads="1"/>
          </p:cNvSpPr>
          <p:nvPr>
            <p:ph type="body" sz="half" idx="2"/>
          </p:nvPr>
        </p:nvSpPr>
        <p:spPr/>
        <p:txBody>
          <a:bodyPr/>
          <a:lstStyle/>
          <a:p>
            <a:pPr eaLnBrk="1" hangingPunct="1"/>
            <a:endParaRPr lang="en-US" smtClean="0"/>
          </a:p>
        </p:txBody>
      </p:sp>
      <p:pic>
        <p:nvPicPr>
          <p:cNvPr id="90118" name="Picture 5" descr="build_figure3"/>
          <p:cNvPicPr>
            <a:picLocks noChangeAspect="1" noChangeArrowheads="1"/>
          </p:cNvPicPr>
          <p:nvPr/>
        </p:nvPicPr>
        <p:blipFill>
          <a:blip r:embed="rId4" cstate="print"/>
          <a:srcRect/>
          <a:stretch>
            <a:fillRect/>
          </a:stretch>
        </p:blipFill>
        <p:spPr bwMode="auto">
          <a:xfrm>
            <a:off x="5651500" y="0"/>
            <a:ext cx="3492500" cy="6858000"/>
          </a:xfrm>
          <a:prstGeom prst="rect">
            <a:avLst/>
          </a:prstGeom>
          <a:noFill/>
          <a:ln w="9525">
            <a:noFill/>
            <a:miter lim="800000"/>
            <a:headEnd/>
            <a:tailEnd/>
          </a:ln>
        </p:spPr>
      </p:pic>
    </p:spTree>
    <p:extLst>
      <p:ext uri="{BB962C8B-B14F-4D97-AF65-F5344CB8AC3E}">
        <p14:creationId xmlns:p14="http://schemas.microsoft.com/office/powerpoint/2010/main" val="2970019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A0D591E9-F6B8-4C2D-BDA0-10D7C69949EF}" type="slidenum">
              <a:rPr lang="en-US" smtClean="0"/>
              <a:pPr/>
              <a:t>56</a:t>
            </a:fld>
            <a:endParaRPr lang="en-US" smtClean="0"/>
          </a:p>
        </p:txBody>
      </p:sp>
      <p:sp>
        <p:nvSpPr>
          <p:cNvPr id="91139" name="Rectangle 2"/>
          <p:cNvSpPr>
            <a:spLocks noGrp="1" noChangeArrowheads="1"/>
          </p:cNvSpPr>
          <p:nvPr>
            <p:ph type="title"/>
          </p:nvPr>
        </p:nvSpPr>
        <p:spPr/>
        <p:txBody>
          <a:bodyPr/>
          <a:lstStyle/>
          <a:p>
            <a:pPr eaLnBrk="1" hangingPunct="1"/>
            <a:r>
              <a:rPr lang="en-US" smtClean="0"/>
              <a:t>Percent</a:t>
            </a:r>
          </a:p>
        </p:txBody>
      </p:sp>
      <p:sp>
        <p:nvSpPr>
          <p:cNvPr id="91140" name="Rectangle 3"/>
          <p:cNvSpPr>
            <a:spLocks noGrp="1" noChangeArrowheads="1"/>
          </p:cNvSpPr>
          <p:nvPr>
            <p:ph type="body" idx="1"/>
          </p:nvPr>
        </p:nvSpPr>
        <p:spPr/>
        <p:txBody>
          <a:bodyPr/>
          <a:lstStyle/>
          <a:p>
            <a:pPr eaLnBrk="1" hangingPunct="1"/>
            <a:r>
              <a:rPr lang="en-US" smtClean="0"/>
              <a:t>Percent of calories from fat </a:t>
            </a:r>
            <a:r>
              <a:rPr lang="en-US" b="1" smtClean="0"/>
              <a:t>=/=</a:t>
            </a:r>
            <a:r>
              <a:rPr lang="en-US" b="1" smtClean="0">
                <a:solidFill>
                  <a:srgbClr val="FF3300"/>
                </a:solidFill>
              </a:rPr>
              <a:t> </a:t>
            </a:r>
            <a:r>
              <a:rPr lang="en-US" smtClean="0"/>
              <a:t>Percent of daily allowance of fat</a:t>
            </a:r>
          </a:p>
        </p:txBody>
      </p:sp>
    </p:spTree>
    <p:extLst>
      <p:ext uri="{BB962C8B-B14F-4D97-AF65-F5344CB8AC3E}">
        <p14:creationId xmlns:p14="http://schemas.microsoft.com/office/powerpoint/2010/main" val="700905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p>
            <a:fld id="{235A2DAB-F199-434D-8DCE-DB196E83F3E6}" type="slidenum">
              <a:rPr lang="en-US" smtClean="0"/>
              <a:pPr/>
              <a:t>57</a:t>
            </a:fld>
            <a:endParaRPr lang="en-US" smtClean="0"/>
          </a:p>
        </p:txBody>
      </p:sp>
      <p:sp>
        <p:nvSpPr>
          <p:cNvPr id="92163" name="Rectangle 2"/>
          <p:cNvSpPr>
            <a:spLocks noGrp="1" noChangeArrowheads="1"/>
          </p:cNvSpPr>
          <p:nvPr>
            <p:ph type="title"/>
          </p:nvPr>
        </p:nvSpPr>
        <p:spPr/>
        <p:txBody>
          <a:bodyPr/>
          <a:lstStyle/>
          <a:p>
            <a:pPr eaLnBrk="1" hangingPunct="1"/>
            <a:r>
              <a:rPr lang="en-US" sz="4000" smtClean="0"/>
              <a:t>Percent allows us to compare foods</a:t>
            </a:r>
          </a:p>
        </p:txBody>
      </p:sp>
      <p:sp>
        <p:nvSpPr>
          <p:cNvPr id="92164" name="Rectangle 3"/>
          <p:cNvSpPr>
            <a:spLocks noGrp="1" noChangeArrowheads="1"/>
          </p:cNvSpPr>
          <p:nvPr>
            <p:ph type="body" idx="1"/>
          </p:nvPr>
        </p:nvSpPr>
        <p:spPr/>
        <p:txBody>
          <a:bodyPr/>
          <a:lstStyle/>
          <a:p>
            <a:pPr eaLnBrk="1" hangingPunct="1"/>
            <a:r>
              <a:rPr lang="en-US" smtClean="0"/>
              <a:t>Potato with Bacon</a:t>
            </a:r>
          </a:p>
          <a:p>
            <a:pPr eaLnBrk="1" hangingPunct="1"/>
            <a:r>
              <a:rPr lang="en-US" smtClean="0"/>
              <a:t>fat grams 	9		</a:t>
            </a:r>
          </a:p>
          <a:p>
            <a:pPr eaLnBrk="1" hangingPunct="1"/>
            <a:r>
              <a:rPr lang="en-US" smtClean="0"/>
              <a:t>Santa Fe Chicken</a:t>
            </a:r>
          </a:p>
          <a:p>
            <a:pPr eaLnBrk="1" hangingPunct="1"/>
            <a:r>
              <a:rPr lang="en-US" smtClean="0"/>
              <a:t>fat grams 	10		</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477417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p>
            <a:fld id="{4D3DF9F3-0BED-448F-BCC2-B7246595FE18}" type="slidenum">
              <a:rPr lang="en-US" smtClean="0"/>
              <a:pPr/>
              <a:t>58</a:t>
            </a:fld>
            <a:endParaRPr lang="en-US" smtClean="0"/>
          </a:p>
        </p:txBody>
      </p:sp>
      <p:sp>
        <p:nvSpPr>
          <p:cNvPr id="93187" name="Rectangle 2"/>
          <p:cNvSpPr>
            <a:spLocks noGrp="1" noChangeArrowheads="1"/>
          </p:cNvSpPr>
          <p:nvPr>
            <p:ph type="title"/>
          </p:nvPr>
        </p:nvSpPr>
        <p:spPr/>
        <p:txBody>
          <a:bodyPr/>
          <a:lstStyle/>
          <a:p>
            <a:pPr eaLnBrk="1" hangingPunct="1"/>
            <a:r>
              <a:rPr lang="en-US" sz="4000" smtClean="0"/>
              <a:t>Percent allows us to compare foods</a:t>
            </a:r>
          </a:p>
        </p:txBody>
      </p:sp>
      <p:sp>
        <p:nvSpPr>
          <p:cNvPr id="93188" name="Rectangle 3"/>
          <p:cNvSpPr>
            <a:spLocks noGrp="1" noChangeArrowheads="1"/>
          </p:cNvSpPr>
          <p:nvPr>
            <p:ph type="body" idx="1"/>
          </p:nvPr>
        </p:nvSpPr>
        <p:spPr/>
        <p:txBody>
          <a:bodyPr/>
          <a:lstStyle/>
          <a:p>
            <a:pPr eaLnBrk="1" hangingPunct="1"/>
            <a:r>
              <a:rPr lang="en-US" smtClean="0"/>
              <a:t>Potato with Bacon</a:t>
            </a:r>
          </a:p>
          <a:p>
            <a:pPr eaLnBrk="1" hangingPunct="1"/>
            <a:r>
              <a:rPr lang="en-US" smtClean="0"/>
              <a:t>182	9	81	</a:t>
            </a:r>
          </a:p>
          <a:p>
            <a:pPr eaLnBrk="1" hangingPunct="1"/>
            <a:r>
              <a:rPr lang="en-US" smtClean="0"/>
              <a:t>Santa Fe Chicken</a:t>
            </a:r>
          </a:p>
          <a:p>
            <a:pPr eaLnBrk="1" hangingPunct="1"/>
            <a:r>
              <a:rPr lang="en-US" smtClean="0"/>
              <a:t>425	10	90	</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2583525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p:spPr>
        <p:txBody>
          <a:bodyPr/>
          <a:lstStyle/>
          <a:p>
            <a:fld id="{32A783EB-B351-4CE3-B454-FC9007CB7B34}" type="slidenum">
              <a:rPr lang="en-US" smtClean="0"/>
              <a:pPr/>
              <a:t>59</a:t>
            </a:fld>
            <a:endParaRPr lang="en-US" smtClean="0"/>
          </a:p>
        </p:txBody>
      </p:sp>
      <p:sp>
        <p:nvSpPr>
          <p:cNvPr id="94211" name="Rectangle 2"/>
          <p:cNvSpPr>
            <a:spLocks noGrp="1" noChangeArrowheads="1"/>
          </p:cNvSpPr>
          <p:nvPr>
            <p:ph type="title"/>
          </p:nvPr>
        </p:nvSpPr>
        <p:spPr/>
        <p:txBody>
          <a:bodyPr/>
          <a:lstStyle/>
          <a:p>
            <a:pPr eaLnBrk="1" hangingPunct="1"/>
            <a:r>
              <a:rPr lang="en-US" sz="4000" smtClean="0"/>
              <a:t>Percent allows us to compare foods</a:t>
            </a:r>
          </a:p>
        </p:txBody>
      </p:sp>
      <p:sp>
        <p:nvSpPr>
          <p:cNvPr id="94212" name="Rectangle 3"/>
          <p:cNvSpPr>
            <a:spLocks noGrp="1" noChangeArrowheads="1"/>
          </p:cNvSpPr>
          <p:nvPr>
            <p:ph type="body" idx="1"/>
          </p:nvPr>
        </p:nvSpPr>
        <p:spPr/>
        <p:txBody>
          <a:bodyPr/>
          <a:lstStyle/>
          <a:p>
            <a:pPr eaLnBrk="1" hangingPunct="1"/>
            <a:r>
              <a:rPr lang="en-US" smtClean="0"/>
              <a:t>Potato with Bacon</a:t>
            </a:r>
          </a:p>
          <a:p>
            <a:pPr eaLnBrk="1" hangingPunct="1"/>
            <a:r>
              <a:rPr lang="en-US" smtClean="0"/>
              <a:t>182	9	81	45%</a:t>
            </a:r>
          </a:p>
          <a:p>
            <a:pPr eaLnBrk="1" hangingPunct="1"/>
            <a:r>
              <a:rPr lang="en-US" smtClean="0"/>
              <a:t>Santa Fe Chicken</a:t>
            </a:r>
          </a:p>
          <a:p>
            <a:pPr eaLnBrk="1" hangingPunct="1"/>
            <a:r>
              <a:rPr lang="en-US" smtClean="0"/>
              <a:t>425	10	90	21%</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1438342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761" y="2533838"/>
            <a:ext cx="6190477" cy="3009524"/>
          </a:xfrm>
        </p:spPr>
      </p:pic>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6</a:t>
            </a:fld>
            <a:endParaRPr lang="en-US"/>
          </a:p>
        </p:txBody>
      </p:sp>
    </p:spTree>
    <p:extLst>
      <p:ext uri="{BB962C8B-B14F-4D97-AF65-F5344CB8AC3E}">
        <p14:creationId xmlns:p14="http://schemas.microsoft.com/office/powerpoint/2010/main" val="382211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p:spPr>
        <p:txBody>
          <a:bodyPr/>
          <a:lstStyle/>
          <a:p>
            <a:fld id="{3BD82F7E-4EA5-42EF-9A29-8082CAB50349}" type="slidenum">
              <a:rPr lang="en-US" smtClean="0"/>
              <a:pPr/>
              <a:t>60</a:t>
            </a:fld>
            <a:endParaRPr lang="en-US" smtClean="0"/>
          </a:p>
        </p:txBody>
      </p:sp>
      <p:sp>
        <p:nvSpPr>
          <p:cNvPr id="95235" name="Rectangle 2"/>
          <p:cNvSpPr>
            <a:spLocks noGrp="1" noChangeArrowheads="1"/>
          </p:cNvSpPr>
          <p:nvPr>
            <p:ph type="title"/>
          </p:nvPr>
        </p:nvSpPr>
        <p:spPr/>
        <p:txBody>
          <a:bodyPr/>
          <a:lstStyle/>
          <a:p>
            <a:pPr eaLnBrk="1" hangingPunct="1"/>
            <a:endParaRPr lang="en-US" smtClean="0"/>
          </a:p>
        </p:txBody>
      </p:sp>
      <p:sp>
        <p:nvSpPr>
          <p:cNvPr id="95236" name="Rectangle 3"/>
          <p:cNvSpPr>
            <a:spLocks noGrp="1" noChangeArrowheads="1"/>
          </p:cNvSpPr>
          <p:nvPr>
            <p:ph type="body" idx="1"/>
          </p:nvPr>
        </p:nvSpPr>
        <p:spPr/>
        <p:txBody>
          <a:bodyPr/>
          <a:lstStyle/>
          <a:p>
            <a:pPr eaLnBrk="1" hangingPunct="1"/>
            <a:endParaRPr lang="en-US" smtClean="0"/>
          </a:p>
        </p:txBody>
      </p:sp>
      <p:pic>
        <p:nvPicPr>
          <p:cNvPr id="95237" name="Picture 4" descr="quiettw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5238" name="Text Box 5"/>
          <p:cNvSpPr txBox="1">
            <a:spLocks noChangeArrowheads="1"/>
          </p:cNvSpPr>
          <p:nvPr/>
        </p:nvSpPr>
        <p:spPr bwMode="auto">
          <a:xfrm>
            <a:off x="457200" y="5257800"/>
            <a:ext cx="2590800" cy="822325"/>
          </a:xfrm>
          <a:prstGeom prst="rect">
            <a:avLst/>
          </a:prstGeom>
          <a:noFill/>
          <a:ln w="9525">
            <a:noFill/>
            <a:miter lim="800000"/>
            <a:headEnd/>
            <a:tailEnd/>
          </a:ln>
        </p:spPr>
        <p:txBody>
          <a:bodyPr>
            <a:spAutoFit/>
          </a:bodyPr>
          <a:lstStyle/>
          <a:p>
            <a:pPr>
              <a:spcBef>
                <a:spcPct val="50000"/>
              </a:spcBef>
            </a:pPr>
            <a:r>
              <a:rPr lang="en-US">
                <a:solidFill>
                  <a:srgbClr val="FFCC66"/>
                </a:solidFill>
              </a:rPr>
              <a:t>Main Street</a:t>
            </a:r>
            <a:br>
              <a:rPr lang="en-US">
                <a:solidFill>
                  <a:srgbClr val="FFCC66"/>
                </a:solidFill>
              </a:rPr>
            </a:br>
            <a:r>
              <a:rPr lang="en-US">
                <a:solidFill>
                  <a:srgbClr val="FFCC66"/>
                </a:solidFill>
              </a:rPr>
              <a:t>Curarrehue, Chile</a:t>
            </a:r>
          </a:p>
        </p:txBody>
      </p:sp>
    </p:spTree>
    <p:extLst>
      <p:ext uri="{BB962C8B-B14F-4D97-AF65-F5344CB8AC3E}">
        <p14:creationId xmlns:p14="http://schemas.microsoft.com/office/powerpoint/2010/main" val="3845390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8C325DE9-D396-46EC-A8AC-3690F078229C}" type="slidenum">
              <a:rPr lang="en-US" smtClean="0"/>
              <a:pPr/>
              <a:t>61</a:t>
            </a:fld>
            <a:endParaRPr lang="en-US" smtClean="0"/>
          </a:p>
        </p:txBody>
      </p:sp>
      <p:sp>
        <p:nvSpPr>
          <p:cNvPr id="39939" name="Rectangle 2"/>
          <p:cNvSpPr>
            <a:spLocks noGrp="1" noChangeArrowheads="1"/>
          </p:cNvSpPr>
          <p:nvPr>
            <p:ph type="title"/>
          </p:nvPr>
        </p:nvSpPr>
        <p:spPr/>
        <p:txBody>
          <a:bodyPr/>
          <a:lstStyle/>
          <a:p>
            <a:pPr eaLnBrk="1" hangingPunct="1"/>
            <a:r>
              <a:rPr lang="en-US" smtClean="0"/>
              <a:t>Choose a Diet Moderate in Sugars</a:t>
            </a:r>
          </a:p>
        </p:txBody>
      </p:sp>
      <p:sp>
        <p:nvSpPr>
          <p:cNvPr id="39940" name="Rectangle 3"/>
          <p:cNvSpPr>
            <a:spLocks noGrp="1" noChangeArrowheads="1"/>
          </p:cNvSpPr>
          <p:nvPr>
            <p:ph type="body" idx="1"/>
          </p:nvPr>
        </p:nvSpPr>
        <p:spPr/>
        <p:txBody>
          <a:bodyPr/>
          <a:lstStyle/>
          <a:p>
            <a:pPr eaLnBrk="1" hangingPunct="1"/>
            <a:r>
              <a:rPr lang="en-US" smtClean="0"/>
              <a:t>The problem with sugar is that it is added to foods that offer little else from a nutritional point of view. </a:t>
            </a:r>
          </a:p>
          <a:p>
            <a:pPr eaLnBrk="1" hangingPunct="1"/>
            <a:r>
              <a:rPr lang="en-US" smtClean="0"/>
              <a:t>Cream- filled sandwich cookies are indeed delicious, but they don't provide much besides calories.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A2E40D8C-474E-4FFD-91A4-9A02453E3D7A}" type="slidenum">
              <a:rPr lang="en-US" smtClean="0"/>
              <a:pPr/>
              <a:t>62</a:t>
            </a:fld>
            <a:endParaRPr lang="en-US" smtClean="0"/>
          </a:p>
        </p:txBody>
      </p:sp>
      <p:sp>
        <p:nvSpPr>
          <p:cNvPr id="40963" name="Rectangle 2"/>
          <p:cNvSpPr>
            <a:spLocks noGrp="1" noChangeArrowheads="1"/>
          </p:cNvSpPr>
          <p:nvPr>
            <p:ph type="title"/>
          </p:nvPr>
        </p:nvSpPr>
        <p:spPr/>
        <p:txBody>
          <a:bodyPr/>
          <a:lstStyle/>
          <a:p>
            <a:pPr eaLnBrk="1" hangingPunct="1"/>
            <a:r>
              <a:rPr lang="en-US" smtClean="0"/>
              <a:t>Choose a Diet Moderate in Sugars</a:t>
            </a:r>
          </a:p>
        </p:txBody>
      </p:sp>
      <p:sp>
        <p:nvSpPr>
          <p:cNvPr id="40964" name="Rectangle 3"/>
          <p:cNvSpPr>
            <a:spLocks noGrp="1" noChangeArrowheads="1"/>
          </p:cNvSpPr>
          <p:nvPr>
            <p:ph type="body" idx="1"/>
          </p:nvPr>
        </p:nvSpPr>
        <p:spPr/>
        <p:txBody>
          <a:bodyPr/>
          <a:lstStyle/>
          <a:p>
            <a:pPr eaLnBrk="1" hangingPunct="1"/>
            <a:r>
              <a:rPr lang="en-US" smtClean="0"/>
              <a:t>Another issue is holes in your teeth if the sugar sticks to them. </a:t>
            </a:r>
          </a:p>
          <a:p>
            <a:pPr eaLnBrk="1" hangingPunct="1"/>
            <a:r>
              <a:rPr lang="en-US" smtClean="0"/>
              <a:t>Many of the other claims that sugar causes hyperactivity, criminal behavior, or obesity are simply not supported by peer-reviewed research.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5DCCA485-60F8-4FCC-B963-923FE6ABDACE}" type="slidenum">
              <a:rPr lang="en-US" smtClean="0"/>
              <a:pPr/>
              <a:t>63</a:t>
            </a:fld>
            <a:endParaRPr lang="en-US" smtClean="0"/>
          </a:p>
        </p:txBody>
      </p:sp>
      <p:sp>
        <p:nvSpPr>
          <p:cNvPr id="4198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198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24</a:t>
            </a:r>
          </a:p>
        </p:txBody>
      </p:sp>
      <p:sp>
        <p:nvSpPr>
          <p:cNvPr id="4198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1990" name="Rectangle 5"/>
          <p:cNvSpPr>
            <a:spLocks noGrp="1" noChangeArrowheads="1"/>
          </p:cNvSpPr>
          <p:nvPr>
            <p:ph type="title"/>
          </p:nvPr>
        </p:nvSpPr>
        <p:spPr>
          <a:noFill/>
        </p:spPr>
        <p:txBody>
          <a:bodyPr lIns="90488" tIns="44450" rIns="90488" bIns="44450"/>
          <a:lstStyle/>
          <a:p>
            <a:pPr eaLnBrk="1" hangingPunct="1"/>
            <a:r>
              <a:rPr lang="en-US" smtClean="0"/>
              <a:t>Choose a diet low in fat</a:t>
            </a:r>
          </a:p>
        </p:txBody>
      </p:sp>
      <p:sp>
        <p:nvSpPr>
          <p:cNvPr id="41991" name="Rectangle 6"/>
          <p:cNvSpPr>
            <a:spLocks noGrp="1" noChangeArrowheads="1"/>
          </p:cNvSpPr>
          <p:nvPr>
            <p:ph type="body" idx="1"/>
          </p:nvPr>
        </p:nvSpPr>
        <p:spPr>
          <a:noFill/>
        </p:spPr>
        <p:txBody>
          <a:bodyPr lIns="90488" tIns="44450" rIns="90488" bIns="44450"/>
          <a:lstStyle/>
          <a:p>
            <a:pPr eaLnBrk="1" hangingPunct="1"/>
            <a:r>
              <a:rPr lang="en-US" smtClean="0"/>
              <a:t>Some dietary fat is needed for good health. Fats supply energy and essential fatty acids and promote absorption of the fat-soluble vitamins A, D, E, and K. </a:t>
            </a:r>
          </a:p>
          <a:p>
            <a:pPr eaLnBrk="1" hangingPunct="1"/>
            <a:r>
              <a:rPr lang="en-US" smtClean="0"/>
              <a:t>Most people are aware that high levels of saturated fat and cholesterol in the diet are linked to increased blood cholesterol levels and a greater risk for heart disease.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3006CCEF-3504-4079-98BB-EB104B809B43}" type="slidenum">
              <a:rPr lang="en-US" smtClean="0"/>
              <a:pPr/>
              <a:t>64</a:t>
            </a:fld>
            <a:endParaRPr lang="en-US" smtClean="0"/>
          </a:p>
        </p:txBody>
      </p:sp>
      <p:sp>
        <p:nvSpPr>
          <p:cNvPr id="43011"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3012"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25</a:t>
            </a:r>
          </a:p>
        </p:txBody>
      </p:sp>
      <p:sp>
        <p:nvSpPr>
          <p:cNvPr id="43013"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3014" name="Rectangle 5"/>
          <p:cNvSpPr>
            <a:spLocks noGrp="1" noChangeArrowheads="1"/>
          </p:cNvSpPr>
          <p:nvPr>
            <p:ph type="title"/>
          </p:nvPr>
        </p:nvSpPr>
        <p:spPr>
          <a:noFill/>
        </p:spPr>
        <p:txBody>
          <a:bodyPr lIns="90488" tIns="44450" rIns="90488" bIns="44450"/>
          <a:lstStyle/>
          <a:p>
            <a:pPr eaLnBrk="1" hangingPunct="1"/>
            <a:r>
              <a:rPr lang="en-US" smtClean="0"/>
              <a:t>To reduce fat intake</a:t>
            </a:r>
          </a:p>
        </p:txBody>
      </p:sp>
      <p:sp>
        <p:nvSpPr>
          <p:cNvPr id="43015" name="Rectangle 6"/>
          <p:cNvSpPr>
            <a:spLocks noGrp="1" noChangeArrowheads="1"/>
          </p:cNvSpPr>
          <p:nvPr>
            <p:ph type="body" idx="1"/>
          </p:nvPr>
        </p:nvSpPr>
        <p:spPr>
          <a:noFill/>
        </p:spPr>
        <p:txBody>
          <a:bodyPr lIns="90488" tIns="44450" rIns="90488" bIns="44450"/>
          <a:lstStyle/>
          <a:p>
            <a:pPr eaLnBrk="1" hangingPunct="1"/>
            <a:r>
              <a:rPr lang="en-US" smtClean="0"/>
              <a:t>Use fats and oils sparingly. </a:t>
            </a:r>
          </a:p>
          <a:p>
            <a:pPr eaLnBrk="1" hangingPunct="1"/>
            <a:r>
              <a:rPr lang="en-US" smtClean="0"/>
              <a:t>Use the Nutrition Facts Label to help you choose foods lower in fat, saturated fat, and cholesterol. </a:t>
            </a:r>
          </a:p>
          <a:p>
            <a:pPr eaLnBrk="1" hangingPunct="1"/>
            <a:r>
              <a:rPr lang="en-US" smtClean="0"/>
              <a:t> Eat plenty of grain products, vegetables, and fruits.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CB11446E-2E30-45DF-BB1C-34FEFBEC66B3}" type="slidenum">
              <a:rPr lang="en-US" smtClean="0"/>
              <a:pPr/>
              <a:t>65</a:t>
            </a:fld>
            <a:endParaRPr lang="en-US" smtClean="0"/>
          </a:p>
        </p:txBody>
      </p:sp>
      <p:sp>
        <p:nvSpPr>
          <p:cNvPr id="4403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4036"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26</a:t>
            </a:r>
          </a:p>
        </p:txBody>
      </p:sp>
      <p:sp>
        <p:nvSpPr>
          <p:cNvPr id="44037"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4038" name="Rectangle 5"/>
          <p:cNvSpPr>
            <a:spLocks noGrp="1" noChangeArrowheads="1"/>
          </p:cNvSpPr>
          <p:nvPr>
            <p:ph type="title"/>
          </p:nvPr>
        </p:nvSpPr>
        <p:spPr>
          <a:noFill/>
        </p:spPr>
        <p:txBody>
          <a:bodyPr lIns="90488" tIns="44450" rIns="90488" bIns="44450"/>
          <a:lstStyle/>
          <a:p>
            <a:pPr eaLnBrk="1" hangingPunct="1"/>
            <a:r>
              <a:rPr lang="en-US" smtClean="0"/>
              <a:t>To reduce fat intake</a:t>
            </a:r>
          </a:p>
        </p:txBody>
      </p:sp>
      <p:sp>
        <p:nvSpPr>
          <p:cNvPr id="44039" name="Rectangle 6"/>
          <p:cNvSpPr>
            <a:spLocks noGrp="1" noChangeArrowheads="1"/>
          </p:cNvSpPr>
          <p:nvPr>
            <p:ph type="body" idx="1"/>
          </p:nvPr>
        </p:nvSpPr>
        <p:spPr>
          <a:noFill/>
        </p:spPr>
        <p:txBody>
          <a:bodyPr lIns="90488" tIns="44450" rIns="90488" bIns="44450"/>
          <a:lstStyle/>
          <a:p>
            <a:pPr eaLnBrk="1" hangingPunct="1"/>
            <a:r>
              <a:rPr lang="en-US" smtClean="0"/>
              <a:t> Choose low fat milk products, lean meats, fish, poultry, beans, and peas to get essential nutrients without substantially increasing calorie and saturated fat intakes.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a:spLocks noGrp="1"/>
          </p:cNvSpPr>
          <p:nvPr>
            <p:ph type="sldNum" sz="quarter" idx="12"/>
          </p:nvPr>
        </p:nvSpPr>
        <p:spPr>
          <a:noFill/>
        </p:spPr>
        <p:txBody>
          <a:bodyPr/>
          <a:lstStyle/>
          <a:p>
            <a:fld id="{59F47FF1-78CA-452A-9AF6-EB9258EC4FD0}" type="slidenum">
              <a:rPr lang="en-US" smtClean="0"/>
              <a:pPr/>
              <a:t>66</a:t>
            </a:fld>
            <a:endParaRPr lang="en-US" smtClean="0"/>
          </a:p>
        </p:txBody>
      </p:sp>
      <p:sp>
        <p:nvSpPr>
          <p:cNvPr id="46083" name="Rectangle 4"/>
          <p:cNvSpPr>
            <a:spLocks noGrp="1" noChangeArrowheads="1"/>
          </p:cNvSpPr>
          <p:nvPr>
            <p:ph type="title"/>
          </p:nvPr>
        </p:nvSpPr>
        <p:spPr/>
        <p:txBody>
          <a:bodyPr/>
          <a:lstStyle/>
          <a:p>
            <a:pPr eaLnBrk="1" hangingPunct="1"/>
            <a:r>
              <a:rPr lang="en-US" smtClean="0"/>
              <a:t>2. Dieting for Weight loss</a:t>
            </a:r>
          </a:p>
        </p:txBody>
      </p:sp>
      <p:sp>
        <p:nvSpPr>
          <p:cNvPr id="46084" name="Rectangle 5"/>
          <p:cNvSpPr>
            <a:spLocks noGrp="1" noChangeArrowheads="1"/>
          </p:cNvSpPr>
          <p:nvPr>
            <p:ph type="body" sz="half" idx="1"/>
          </p:nvPr>
        </p:nvSpPr>
        <p:spPr/>
        <p:txBody>
          <a:bodyPr/>
          <a:lstStyle/>
          <a:p>
            <a:pPr eaLnBrk="1" hangingPunct="1"/>
            <a:r>
              <a:rPr lang="en-US" sz="2800" dirty="0" smtClean="0"/>
              <a:t>Fundamentally, weight gain results when calories consumed are greater than calories expended.</a:t>
            </a:r>
          </a:p>
          <a:p>
            <a:pPr eaLnBrk="1" hangingPunct="1"/>
            <a:endParaRPr lang="en-US" sz="2800" dirty="0" smtClean="0"/>
          </a:p>
          <a:p>
            <a:pPr eaLnBrk="1" hangingPunct="1"/>
            <a:endParaRPr lang="en-US" sz="2800" dirty="0" smtClean="0"/>
          </a:p>
        </p:txBody>
      </p:sp>
      <p:pic>
        <p:nvPicPr>
          <p:cNvPr id="46085" name="Picture 8" descr="hurley"/>
          <p:cNvPicPr>
            <a:picLocks noGrp="1" noChangeAspect="1" noChangeArrowheads="1"/>
          </p:cNvPicPr>
          <p:nvPr>
            <p:ph type="clipArt" sz="half" idx="2"/>
          </p:nvPr>
        </p:nvPicPr>
        <p:blipFill>
          <a:blip r:embed="rId3" cstate="print"/>
          <a:srcRect/>
          <a:stretch>
            <a:fillRect/>
          </a:stretch>
        </p:blipFill>
        <p:spPr>
          <a:xfrm>
            <a:off x="5010150" y="1981200"/>
            <a:ext cx="3086100" cy="4114800"/>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D319C3C5-942D-429F-85FE-F6B3339E4824}" type="slidenum">
              <a:rPr lang="en-US" smtClean="0"/>
              <a:pPr/>
              <a:t>67</a:t>
            </a:fld>
            <a:endParaRPr lang="en-US" smtClean="0"/>
          </a:p>
        </p:txBody>
      </p:sp>
      <p:sp>
        <p:nvSpPr>
          <p:cNvPr id="4710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47108"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27</a:t>
            </a:r>
          </a:p>
        </p:txBody>
      </p:sp>
      <p:sp>
        <p:nvSpPr>
          <p:cNvPr id="47109"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7110" name="Rectangle 5"/>
          <p:cNvSpPr>
            <a:spLocks noGrp="1" noChangeArrowheads="1"/>
          </p:cNvSpPr>
          <p:nvPr>
            <p:ph type="title"/>
          </p:nvPr>
        </p:nvSpPr>
        <p:spPr/>
        <p:txBody>
          <a:bodyPr/>
          <a:lstStyle/>
          <a:p>
            <a:pPr eaLnBrk="1" hangingPunct="1"/>
            <a:endParaRPr lang="en-US" smtClean="0"/>
          </a:p>
        </p:txBody>
      </p:sp>
      <p:sp>
        <p:nvSpPr>
          <p:cNvPr id="47111" name="Rectangle 6"/>
          <p:cNvSpPr>
            <a:spLocks noGrp="1" noChangeArrowheads="1"/>
          </p:cNvSpPr>
          <p:nvPr>
            <p:ph type="body" idx="1"/>
          </p:nvPr>
        </p:nvSpPr>
        <p:spPr/>
        <p:txBody>
          <a:bodyPr/>
          <a:lstStyle/>
          <a:p>
            <a:pPr eaLnBrk="1" hangingPunct="1"/>
            <a:r>
              <a:rPr lang="en-US" smtClean="0"/>
              <a:t>Energy Balance occurs when</a:t>
            </a:r>
          </a:p>
          <a:p>
            <a:pPr lvl="1" eaLnBrk="1" hangingPunct="1">
              <a:buFontTx/>
              <a:buNone/>
            </a:pPr>
            <a:r>
              <a:rPr lang="en-US" smtClean="0">
                <a:solidFill>
                  <a:srgbClr val="FF9933"/>
                </a:solidFill>
              </a:rPr>
              <a:t>Energy intake=Energy output</a:t>
            </a:r>
          </a:p>
          <a:p>
            <a:pPr eaLnBrk="1" hangingPunct="1"/>
            <a:r>
              <a:rPr lang="en-US" smtClean="0"/>
              <a:t>If energy intake exceeds output we gain weight, the extra is stored as fat.</a:t>
            </a:r>
          </a:p>
          <a:p>
            <a:pPr eaLnBrk="1" hangingPunct="1"/>
            <a:r>
              <a:rPr lang="en-US" smtClean="0"/>
              <a:t>If energy intake is less than output then we gain weight as the body converts fat and other tissue for energy.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89772573-8D53-4ED8-B366-731FC9CBB7D2}" type="slidenum">
              <a:rPr lang="en-US" smtClean="0"/>
              <a:pPr/>
              <a:t>68</a:t>
            </a:fld>
            <a:endParaRPr lang="en-US" smtClean="0"/>
          </a:p>
        </p:txBody>
      </p:sp>
      <p:sp>
        <p:nvSpPr>
          <p:cNvPr id="48131" name="Rectangle 2"/>
          <p:cNvSpPr>
            <a:spLocks noGrp="1" noChangeArrowheads="1"/>
          </p:cNvSpPr>
          <p:nvPr>
            <p:ph type="title"/>
          </p:nvPr>
        </p:nvSpPr>
        <p:spPr/>
        <p:txBody>
          <a:bodyPr/>
          <a:lstStyle/>
          <a:p>
            <a:pPr eaLnBrk="1" hangingPunct="1"/>
            <a:r>
              <a:rPr lang="en-US" smtClean="0"/>
              <a:t>Calories</a:t>
            </a:r>
          </a:p>
        </p:txBody>
      </p:sp>
      <p:sp>
        <p:nvSpPr>
          <p:cNvPr id="48132" name="Rectangle 3"/>
          <p:cNvSpPr>
            <a:spLocks noGrp="1" noChangeArrowheads="1"/>
          </p:cNvSpPr>
          <p:nvPr>
            <p:ph type="body" idx="1"/>
          </p:nvPr>
        </p:nvSpPr>
        <p:spPr/>
        <p:txBody>
          <a:bodyPr/>
          <a:lstStyle/>
          <a:p>
            <a:pPr eaLnBrk="1" hangingPunct="1"/>
            <a:r>
              <a:rPr lang="en-US" smtClean="0"/>
              <a:t>Unit of heat; The heat required to raise 1 gram of water 1 degrees centigrade</a:t>
            </a:r>
          </a:p>
          <a:p>
            <a:pPr eaLnBrk="1" hangingPunct="1"/>
            <a:r>
              <a:rPr lang="en-US" smtClean="0"/>
              <a:t>A Calorie (or kilocalorie) describes the available energy in food. It is the amount of heat required to raise the temperature of 1,000 grams (Kilogram) of water by 1 degree Celsius</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Millie Griffin, psychology tutor</a:t>
            </a:r>
            <a:endParaRPr lang="en-US" dirty="0"/>
          </a:p>
        </p:txBody>
      </p:sp>
      <p:sp>
        <p:nvSpPr>
          <p:cNvPr id="3" name="Content Placeholder 2"/>
          <p:cNvSpPr>
            <a:spLocks noGrp="1"/>
          </p:cNvSpPr>
          <p:nvPr>
            <p:ph idx="1"/>
          </p:nvPr>
        </p:nvSpPr>
        <p:spPr/>
        <p:txBody>
          <a:bodyPr/>
          <a:lstStyle/>
          <a:p>
            <a:r>
              <a:rPr lang="en-US" dirty="0"/>
              <a:t>Psychology students may contact her directly via phone (843.625.9305) or email at </a:t>
            </a:r>
            <a:r>
              <a:rPr lang="en-US" u="sng" dirty="0">
                <a:hlinkClick r:id="rId2"/>
              </a:rPr>
              <a:t>millie.h.griffin@vanderbilt.edu</a:t>
            </a:r>
            <a:r>
              <a:rPr lang="en-US" dirty="0"/>
              <a:t>. </a:t>
            </a:r>
          </a:p>
        </p:txBody>
      </p:sp>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69</a:t>
            </a:fld>
            <a:endParaRPr lang="en-US"/>
          </a:p>
        </p:txBody>
      </p:sp>
    </p:spTree>
    <p:extLst>
      <p:ext uri="{BB962C8B-B14F-4D97-AF65-F5344CB8AC3E}">
        <p14:creationId xmlns:p14="http://schemas.microsoft.com/office/powerpoint/2010/main" val="3756987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Response	</a:t>
            </a:r>
            <a:endParaRPr lang="en-US" dirty="0"/>
          </a:p>
        </p:txBody>
      </p:sp>
      <p:sp>
        <p:nvSpPr>
          <p:cNvPr id="5" name="Content Placeholder 4"/>
          <p:cNvSpPr>
            <a:spLocks noGrp="1"/>
          </p:cNvSpPr>
          <p:nvPr>
            <p:ph sz="half" idx="1"/>
          </p:nvPr>
        </p:nvSpPr>
        <p:spPr/>
        <p:txBody>
          <a:bodyPr/>
          <a:lstStyle/>
          <a:p>
            <a:r>
              <a:rPr lang="en-US" dirty="0" smtClean="0"/>
              <a:t>The presence of a dose response relationship makes it less likely that a third variable explains the relationship thus providing support for a causal interpretation. </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04680"/>
            <a:ext cx="3810000" cy="3467840"/>
          </a:xfrm>
        </p:spPr>
      </p:pic>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7</a:t>
            </a:fld>
            <a:endParaRPr lang="en-US"/>
          </a:p>
        </p:txBody>
      </p:sp>
    </p:spTree>
    <p:extLst>
      <p:ext uri="{BB962C8B-B14F-4D97-AF65-F5344CB8AC3E}">
        <p14:creationId xmlns:p14="http://schemas.microsoft.com/office/powerpoint/2010/main" val="823244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CF6562A8-9932-440A-A192-131FDA55FECA}" type="slidenum">
              <a:rPr lang="en-US" smtClean="0"/>
              <a:pPr/>
              <a:t>70</a:t>
            </a:fld>
            <a:endParaRPr lang="en-US" smtClean="0"/>
          </a:p>
        </p:txBody>
      </p:sp>
      <p:sp>
        <p:nvSpPr>
          <p:cNvPr id="49155" name="Rectangle 2"/>
          <p:cNvSpPr>
            <a:spLocks noGrp="1" noChangeArrowheads="1"/>
          </p:cNvSpPr>
          <p:nvPr>
            <p:ph type="title"/>
          </p:nvPr>
        </p:nvSpPr>
        <p:spPr/>
        <p:txBody>
          <a:bodyPr/>
          <a:lstStyle/>
          <a:p>
            <a:pPr eaLnBrk="1" hangingPunct="1"/>
            <a:r>
              <a:rPr lang="en-US" smtClean="0"/>
              <a:t>Calories</a:t>
            </a:r>
          </a:p>
        </p:txBody>
      </p:sp>
      <p:sp>
        <p:nvSpPr>
          <p:cNvPr id="49156" name="Rectangle 3"/>
          <p:cNvSpPr>
            <a:spLocks noGrp="1" noChangeArrowheads="1"/>
          </p:cNvSpPr>
          <p:nvPr>
            <p:ph type="body" idx="1"/>
          </p:nvPr>
        </p:nvSpPr>
        <p:spPr/>
        <p:txBody>
          <a:bodyPr/>
          <a:lstStyle/>
          <a:p>
            <a:pPr eaLnBrk="1" hangingPunct="1"/>
            <a:r>
              <a:rPr lang="en-US" smtClean="0"/>
              <a:t>3500 calories = 1 pound of fat</a:t>
            </a:r>
          </a:p>
          <a:p>
            <a:pPr eaLnBrk="1" hangingPunct="1"/>
            <a:r>
              <a:rPr lang="en-US" smtClean="0"/>
              <a:t>A deficit of 112 calories a day = 1 pound a month weight loss.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A81149FE-288B-4497-B557-4563826A5A92}" type="slidenum">
              <a:rPr lang="en-US" smtClean="0"/>
              <a:pPr/>
              <a:t>71</a:t>
            </a:fld>
            <a:endParaRPr lang="en-US" smtClean="0"/>
          </a:p>
        </p:txBody>
      </p:sp>
      <p:sp>
        <p:nvSpPr>
          <p:cNvPr id="5017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0180"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29</a:t>
            </a:r>
          </a:p>
        </p:txBody>
      </p:sp>
      <p:sp>
        <p:nvSpPr>
          <p:cNvPr id="50181"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0182" name="Rectangle 5"/>
          <p:cNvSpPr>
            <a:spLocks noGrp="1" noChangeArrowheads="1"/>
          </p:cNvSpPr>
          <p:nvPr>
            <p:ph type="title"/>
          </p:nvPr>
        </p:nvSpPr>
        <p:spPr>
          <a:noFill/>
        </p:spPr>
        <p:txBody>
          <a:bodyPr lIns="90488" tIns="44450" rIns="90488" bIns="44450"/>
          <a:lstStyle/>
          <a:p>
            <a:pPr eaLnBrk="1" hangingPunct="1"/>
            <a:r>
              <a:rPr lang="en-US" smtClean="0"/>
              <a:t>Calories per gram</a:t>
            </a:r>
          </a:p>
        </p:txBody>
      </p:sp>
      <p:sp>
        <p:nvSpPr>
          <p:cNvPr id="50183" name="Rectangle 6"/>
          <p:cNvSpPr>
            <a:spLocks noGrp="1" noChangeArrowheads="1"/>
          </p:cNvSpPr>
          <p:nvPr>
            <p:ph type="body" idx="1"/>
          </p:nvPr>
        </p:nvSpPr>
        <p:spPr>
          <a:noFill/>
        </p:spPr>
        <p:txBody>
          <a:bodyPr lIns="90488" tIns="44450" rIns="90488" bIns="44450"/>
          <a:lstStyle/>
          <a:p>
            <a:pPr eaLnBrk="1" hangingPunct="1"/>
            <a:r>
              <a:rPr lang="en-US" smtClean="0"/>
              <a:t>Protein		4</a:t>
            </a:r>
          </a:p>
          <a:p>
            <a:pPr eaLnBrk="1" hangingPunct="1"/>
            <a:r>
              <a:rPr lang="en-US" smtClean="0"/>
              <a:t>Carbohydrate	4</a:t>
            </a:r>
          </a:p>
          <a:p>
            <a:pPr eaLnBrk="1" hangingPunct="1"/>
            <a:r>
              <a:rPr lang="en-US" smtClean="0"/>
              <a:t>Fat			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underestimate calories in fast food</a:t>
            </a:r>
            <a:endParaRPr lang="en-US" dirty="0"/>
          </a:p>
        </p:txBody>
      </p:sp>
      <p:sp>
        <p:nvSpPr>
          <p:cNvPr id="3" name="Content Placeholder 2"/>
          <p:cNvSpPr>
            <a:spLocks noGrp="1"/>
          </p:cNvSpPr>
          <p:nvPr>
            <p:ph idx="1"/>
          </p:nvPr>
        </p:nvSpPr>
        <p:spPr/>
        <p:txBody>
          <a:bodyPr/>
          <a:lstStyle/>
          <a:p>
            <a:r>
              <a:rPr lang="en-US" dirty="0" smtClean="0"/>
              <a:t>the average meal purchased contained 733 calories, and 21% contained more than 1,000 calories, </a:t>
            </a:r>
          </a:p>
          <a:p>
            <a:r>
              <a:rPr lang="en-US" dirty="0" smtClean="0"/>
              <a:t>the parents estimated an average of only 562 calories per meal, with 72% underestimating the actual content,</a:t>
            </a:r>
            <a:endParaRPr lang="en-US" dirty="0"/>
          </a:p>
        </p:txBody>
      </p:sp>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72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Teens underestimate calories</a:t>
            </a:r>
            <a:endParaRPr lang="en-US" dirty="0"/>
          </a:p>
        </p:txBody>
      </p:sp>
      <p:sp>
        <p:nvSpPr>
          <p:cNvPr id="3" name="Content Placeholder 2"/>
          <p:cNvSpPr>
            <a:spLocks noGrp="1"/>
          </p:cNvSpPr>
          <p:nvPr>
            <p:ph idx="1"/>
          </p:nvPr>
        </p:nvSpPr>
        <p:spPr/>
        <p:txBody>
          <a:bodyPr/>
          <a:lstStyle/>
          <a:p>
            <a:r>
              <a:rPr lang="en-US" dirty="0" smtClean="0"/>
              <a:t>Of those ages 11 to 20 surveyed outside of fast food chains in four U.S. cities, 80% underestimated the actual calorie content, and 30% misjudged the amount by at least 500 calories,</a:t>
            </a:r>
            <a:endParaRPr lang="en-US" dirty="0"/>
          </a:p>
        </p:txBody>
      </p:sp>
      <p:sp>
        <p:nvSpPr>
          <p:cNvPr id="4" name="Slide Number Placeholder 3"/>
          <p:cNvSpPr>
            <a:spLocks noGrp="1"/>
          </p:cNvSpPr>
          <p:nvPr>
            <p:ph type="sldNum" sz="quarter" idx="12"/>
          </p:nvPr>
        </p:nvSpPr>
        <p:spPr/>
        <p:txBody>
          <a:bodyPr/>
          <a:lstStyle/>
          <a:p>
            <a:pPr>
              <a:defRPr/>
            </a:pPr>
            <a:fld id="{04A469F4-8FF1-4FC6-A0F5-C44440634B34}" type="slidenum">
              <a:rPr lang="en-US" smtClean="0"/>
              <a:pPr>
                <a:defRPr/>
              </a:pPr>
              <a:t>73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6"/>
          <p:cNvSpPr>
            <a:spLocks noGrp="1"/>
          </p:cNvSpPr>
          <p:nvPr>
            <p:ph type="sldNum" sz="quarter" idx="12"/>
          </p:nvPr>
        </p:nvSpPr>
        <p:spPr>
          <a:noFill/>
        </p:spPr>
        <p:txBody>
          <a:bodyPr/>
          <a:lstStyle/>
          <a:p>
            <a:fld id="{59F54D5D-71BC-4C73-B07C-3FA7911ACFE2}" type="slidenum">
              <a:rPr lang="en-US" smtClean="0"/>
              <a:pPr/>
              <a:t>74</a:t>
            </a:fld>
            <a:endParaRPr lang="en-US" smtClean="0"/>
          </a:p>
        </p:txBody>
      </p:sp>
      <p:sp>
        <p:nvSpPr>
          <p:cNvPr id="51203"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1204"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28</a:t>
            </a:r>
          </a:p>
        </p:txBody>
      </p:sp>
      <p:sp>
        <p:nvSpPr>
          <p:cNvPr id="51205"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1206" name="Rectangle 5"/>
          <p:cNvSpPr>
            <a:spLocks noGrp="1" noChangeArrowheads="1"/>
          </p:cNvSpPr>
          <p:nvPr>
            <p:ph type="title"/>
          </p:nvPr>
        </p:nvSpPr>
        <p:spPr>
          <a:noFill/>
        </p:spPr>
        <p:txBody>
          <a:bodyPr lIns="90488" tIns="44450" rIns="90488" bIns="44450"/>
          <a:lstStyle/>
          <a:p>
            <a:pPr eaLnBrk="1" hangingPunct="1"/>
            <a:r>
              <a:rPr lang="en-US" smtClean="0"/>
              <a:t>Calories needed per day</a:t>
            </a:r>
          </a:p>
        </p:txBody>
      </p:sp>
      <p:sp>
        <p:nvSpPr>
          <p:cNvPr id="51207" name="Rectangle 6"/>
          <p:cNvSpPr>
            <a:spLocks noGrp="1" noChangeArrowheads="1"/>
          </p:cNvSpPr>
          <p:nvPr>
            <p:ph type="body" sz="half" idx="1"/>
          </p:nvPr>
        </p:nvSpPr>
        <p:spPr>
          <a:noFill/>
        </p:spPr>
        <p:txBody>
          <a:bodyPr lIns="90488" tIns="44450" rIns="90488" bIns="44450"/>
          <a:lstStyle/>
          <a:p>
            <a:pPr eaLnBrk="1" hangingPunct="1"/>
            <a:r>
              <a:rPr lang="en-US" smtClean="0"/>
              <a:t>Men</a:t>
            </a:r>
          </a:p>
          <a:p>
            <a:pPr eaLnBrk="1" hangingPunct="1"/>
            <a:r>
              <a:rPr lang="en-US" smtClean="0"/>
              <a:t>Sedentary</a:t>
            </a:r>
          </a:p>
          <a:p>
            <a:pPr lvl="1" eaLnBrk="1" hangingPunct="1">
              <a:buSzPct val="75000"/>
            </a:pPr>
            <a:r>
              <a:rPr lang="en-US" smtClean="0"/>
              <a:t>2510</a:t>
            </a:r>
          </a:p>
          <a:p>
            <a:pPr eaLnBrk="1" hangingPunct="1"/>
            <a:r>
              <a:rPr lang="en-US" smtClean="0"/>
              <a:t>Moderately active</a:t>
            </a:r>
          </a:p>
          <a:p>
            <a:pPr lvl="1" eaLnBrk="1" hangingPunct="1">
              <a:buSzPct val="75000"/>
            </a:pPr>
            <a:r>
              <a:rPr lang="en-US" smtClean="0"/>
              <a:t>2900</a:t>
            </a:r>
          </a:p>
          <a:p>
            <a:pPr eaLnBrk="1" hangingPunct="1"/>
            <a:r>
              <a:rPr lang="en-US" smtClean="0"/>
              <a:t>Very active</a:t>
            </a:r>
          </a:p>
          <a:p>
            <a:pPr lvl="1" eaLnBrk="1" hangingPunct="1">
              <a:buSzPct val="75000"/>
            </a:pPr>
            <a:r>
              <a:rPr lang="en-US" smtClean="0"/>
              <a:t>3350</a:t>
            </a:r>
          </a:p>
        </p:txBody>
      </p:sp>
      <p:sp>
        <p:nvSpPr>
          <p:cNvPr id="51208" name="Rectangle 7"/>
          <p:cNvSpPr>
            <a:spLocks noGrp="1" noChangeArrowheads="1"/>
          </p:cNvSpPr>
          <p:nvPr>
            <p:ph type="body" sz="half" idx="2"/>
          </p:nvPr>
        </p:nvSpPr>
        <p:spPr>
          <a:noFill/>
        </p:spPr>
        <p:txBody>
          <a:bodyPr lIns="90488" tIns="44450" rIns="90488" bIns="44450"/>
          <a:lstStyle/>
          <a:p>
            <a:pPr eaLnBrk="1" hangingPunct="1"/>
            <a:r>
              <a:rPr lang="en-US" smtClean="0"/>
              <a:t>Women</a:t>
            </a:r>
          </a:p>
          <a:p>
            <a:pPr eaLnBrk="1" hangingPunct="1"/>
            <a:r>
              <a:rPr lang="en-US" smtClean="0"/>
              <a:t>Most</a:t>
            </a:r>
          </a:p>
          <a:p>
            <a:pPr lvl="1" eaLnBrk="1" hangingPunct="1">
              <a:buSzPct val="75000"/>
            </a:pPr>
            <a:r>
              <a:rPr lang="en-US" smtClean="0"/>
              <a:t>2150</a:t>
            </a:r>
          </a:p>
          <a:p>
            <a:pPr eaLnBrk="1" hangingPunct="1"/>
            <a:r>
              <a:rPr lang="en-US" smtClean="0"/>
              <a:t>Very active</a:t>
            </a:r>
          </a:p>
          <a:p>
            <a:pPr lvl="1" eaLnBrk="1" hangingPunct="1">
              <a:buSzPct val="75000"/>
            </a:pPr>
            <a:r>
              <a:rPr lang="en-US" smtClean="0"/>
              <a:t>2500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4797E865-A64D-49A5-B948-AD8C45E67EEF}" type="slidenum">
              <a:rPr lang="en-US" smtClean="0"/>
              <a:pPr/>
              <a:t>75</a:t>
            </a:fld>
            <a:endParaRPr lang="en-US" smtClean="0"/>
          </a:p>
        </p:txBody>
      </p:sp>
      <p:sp>
        <p:nvSpPr>
          <p:cNvPr id="52227" name="Rectangle 2"/>
          <p:cNvSpPr>
            <a:spLocks noGrp="1" noChangeArrowheads="1"/>
          </p:cNvSpPr>
          <p:nvPr>
            <p:ph type="title"/>
          </p:nvPr>
        </p:nvSpPr>
        <p:spPr/>
        <p:txBody>
          <a:bodyPr/>
          <a:lstStyle/>
          <a:p>
            <a:pPr eaLnBrk="1" hangingPunct="1"/>
            <a:r>
              <a:rPr lang="en-US" smtClean="0"/>
              <a:t>Components of Energy Expenditure</a:t>
            </a:r>
          </a:p>
        </p:txBody>
      </p:sp>
      <p:sp>
        <p:nvSpPr>
          <p:cNvPr id="52228" name="Rectangle 3"/>
          <p:cNvSpPr>
            <a:spLocks noGrp="1" noChangeArrowheads="1"/>
          </p:cNvSpPr>
          <p:nvPr>
            <p:ph type="body" idx="1"/>
          </p:nvPr>
        </p:nvSpPr>
        <p:spPr/>
        <p:txBody>
          <a:bodyPr/>
          <a:lstStyle/>
          <a:p>
            <a:pPr eaLnBrk="1" hangingPunct="1"/>
            <a:r>
              <a:rPr lang="en-US" smtClean="0"/>
              <a:t>Resting metabolism	60-70%</a:t>
            </a:r>
          </a:p>
          <a:p>
            <a:pPr eaLnBrk="1" hangingPunct="1"/>
            <a:r>
              <a:rPr lang="en-US" smtClean="0"/>
              <a:t>Physical activity  20-30%</a:t>
            </a:r>
          </a:p>
          <a:p>
            <a:pPr eaLnBrk="1" hangingPunct="1"/>
            <a:r>
              <a:rPr lang="en-US" smtClean="0"/>
              <a:t>Thermal effect of food  10%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94EA6C31-BAE2-4102-8689-18DC390532DC}" type="slidenum">
              <a:rPr lang="en-US" smtClean="0"/>
              <a:pPr/>
              <a:t>76</a:t>
            </a:fld>
            <a:endParaRPr lang="en-US" smtClean="0"/>
          </a:p>
        </p:txBody>
      </p:sp>
      <p:sp>
        <p:nvSpPr>
          <p:cNvPr id="53251" name="Rectangle 2"/>
          <p:cNvSpPr>
            <a:spLocks noGrp="1" noChangeArrowheads="1"/>
          </p:cNvSpPr>
          <p:nvPr>
            <p:ph type="title"/>
          </p:nvPr>
        </p:nvSpPr>
        <p:spPr/>
        <p:txBody>
          <a:bodyPr/>
          <a:lstStyle/>
          <a:p>
            <a:pPr eaLnBrk="1" hangingPunct="1"/>
            <a:endParaRPr lang="en-US" smtClean="0"/>
          </a:p>
        </p:txBody>
      </p:sp>
      <p:sp>
        <p:nvSpPr>
          <p:cNvPr id="53252" name="Rectangle 3"/>
          <p:cNvSpPr>
            <a:spLocks noGrp="1" noChangeArrowheads="1"/>
          </p:cNvSpPr>
          <p:nvPr>
            <p:ph type="body" idx="1"/>
          </p:nvPr>
        </p:nvSpPr>
        <p:spPr/>
        <p:txBody>
          <a:bodyPr/>
          <a:lstStyle/>
          <a:p>
            <a:pPr eaLnBrk="1" hangingPunct="1"/>
            <a:endParaRPr lang="en-US" smtClean="0"/>
          </a:p>
        </p:txBody>
      </p:sp>
      <p:pic>
        <p:nvPicPr>
          <p:cNvPr id="53253" name="Picture 4"/>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p>
            <a:fld id="{618DD383-3499-4827-A018-ABC79987D95E}" type="slidenum">
              <a:rPr lang="en-US" smtClean="0"/>
              <a:pPr/>
              <a:t>77</a:t>
            </a:fld>
            <a:endParaRPr lang="en-US" smtClean="0"/>
          </a:p>
        </p:txBody>
      </p:sp>
      <p:sp>
        <p:nvSpPr>
          <p:cNvPr id="54275"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4276"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31</a:t>
            </a:r>
          </a:p>
        </p:txBody>
      </p:sp>
      <p:sp>
        <p:nvSpPr>
          <p:cNvPr id="54277"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4278" name="Rectangle 5"/>
          <p:cNvSpPr>
            <a:spLocks noGrp="1" noChangeArrowheads="1"/>
          </p:cNvSpPr>
          <p:nvPr>
            <p:ph type="title"/>
          </p:nvPr>
        </p:nvSpPr>
        <p:spPr>
          <a:noFill/>
        </p:spPr>
        <p:txBody>
          <a:bodyPr lIns="90488" tIns="44450" rIns="90488" bIns="44450"/>
          <a:lstStyle/>
          <a:p>
            <a:pPr eaLnBrk="1" hangingPunct="1"/>
            <a:r>
              <a:rPr lang="en-US" smtClean="0"/>
              <a:t>Caveat</a:t>
            </a:r>
          </a:p>
        </p:txBody>
      </p:sp>
      <p:sp>
        <p:nvSpPr>
          <p:cNvPr id="54279" name="Rectangle 6"/>
          <p:cNvSpPr>
            <a:spLocks noGrp="1" noChangeArrowheads="1"/>
          </p:cNvSpPr>
          <p:nvPr>
            <p:ph type="body" idx="1"/>
          </p:nvPr>
        </p:nvSpPr>
        <p:spPr>
          <a:noFill/>
        </p:spPr>
        <p:txBody>
          <a:bodyPr lIns="90488" tIns="44450" rIns="90488" bIns="44450"/>
          <a:lstStyle/>
          <a:p>
            <a:pPr eaLnBrk="1" hangingPunct="1"/>
            <a:r>
              <a:rPr lang="en-US" smtClean="0"/>
              <a:t>Assume a man who burns 2,510 calories per day. </a:t>
            </a:r>
          </a:p>
          <a:p>
            <a:pPr eaLnBrk="1" hangingPunct="1"/>
            <a:r>
              <a:rPr lang="en-US" smtClean="0"/>
              <a:t>If he eats 2,800 calories of CHO and Protein and zero fat he will gain weight.</a:t>
            </a:r>
          </a:p>
          <a:p>
            <a:pPr eaLnBrk="1" hangingPunct="1"/>
            <a:r>
              <a:rPr lang="en-US" smtClean="0"/>
              <a:t>If he eats 2,200 calories of pure fat per day he will lose weight.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6"/>
          <p:cNvSpPr>
            <a:spLocks noGrp="1"/>
          </p:cNvSpPr>
          <p:nvPr>
            <p:ph type="sldNum" sz="quarter" idx="12"/>
          </p:nvPr>
        </p:nvSpPr>
        <p:spPr>
          <a:noFill/>
        </p:spPr>
        <p:txBody>
          <a:bodyPr/>
          <a:lstStyle/>
          <a:p>
            <a:fld id="{35CAE072-9DE7-48C4-9297-59D502BAC2FB}" type="slidenum">
              <a:rPr lang="en-US" smtClean="0"/>
              <a:pPr/>
              <a:t>78</a:t>
            </a:fld>
            <a:endParaRPr lang="en-US" smtClean="0"/>
          </a:p>
        </p:txBody>
      </p:sp>
      <p:sp>
        <p:nvSpPr>
          <p:cNvPr id="5529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5300" name="Rectangle 3"/>
          <p:cNvSpPr>
            <a:spLocks noChangeArrowheads="1"/>
          </p:cNvSpPr>
          <p:nvPr/>
        </p:nvSpPr>
        <p:spPr bwMode="auto">
          <a:xfrm>
            <a:off x="6553200" y="6248400"/>
            <a:ext cx="1905000" cy="457200"/>
          </a:xfrm>
          <a:prstGeom prst="rect">
            <a:avLst/>
          </a:prstGeom>
          <a:noFill/>
          <a:ln w="12700">
            <a:noFill/>
            <a:miter lim="800000"/>
            <a:headEnd/>
            <a:tailEnd/>
          </a:ln>
        </p:spPr>
        <p:txBody>
          <a:bodyPr wrap="none" lIns="90488" tIns="44450" rIns="90488" bIns="44450" anchor="ctr"/>
          <a:lstStyle/>
          <a:p>
            <a:pPr algn="r" eaLnBrk="0" hangingPunct="0"/>
            <a:r>
              <a:rPr lang="en-US" sz="1400"/>
              <a:t>32</a:t>
            </a:r>
          </a:p>
        </p:txBody>
      </p:sp>
      <p:sp>
        <p:nvSpPr>
          <p:cNvPr id="55301"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5302" name="Rectangle 5"/>
          <p:cNvSpPr>
            <a:spLocks noGrp="1" noChangeArrowheads="1"/>
          </p:cNvSpPr>
          <p:nvPr>
            <p:ph type="title"/>
          </p:nvPr>
        </p:nvSpPr>
        <p:spPr>
          <a:noFill/>
        </p:spPr>
        <p:txBody>
          <a:bodyPr lIns="90488" tIns="44450" rIns="90488" bIns="44450"/>
          <a:lstStyle/>
          <a:p>
            <a:pPr eaLnBrk="1" hangingPunct="1"/>
            <a:r>
              <a:rPr lang="en-US" smtClean="0"/>
              <a:t>Percentage of total energy intake</a:t>
            </a:r>
          </a:p>
        </p:txBody>
      </p:sp>
      <p:sp>
        <p:nvSpPr>
          <p:cNvPr id="55303" name="Rectangle 6"/>
          <p:cNvSpPr>
            <a:spLocks noGrp="1" noChangeArrowheads="1"/>
          </p:cNvSpPr>
          <p:nvPr>
            <p:ph type="body" sz="half" idx="1"/>
          </p:nvPr>
        </p:nvSpPr>
        <p:spPr>
          <a:noFill/>
        </p:spPr>
        <p:txBody>
          <a:bodyPr lIns="90488" tIns="44450" rIns="90488" bIns="44450"/>
          <a:lstStyle/>
          <a:p>
            <a:pPr eaLnBrk="1" hangingPunct="1"/>
            <a:r>
              <a:rPr lang="en-US" b="1" u="sng" smtClean="0"/>
              <a:t>Present</a:t>
            </a:r>
            <a:endParaRPr lang="en-US" u="sng" smtClean="0"/>
          </a:p>
          <a:p>
            <a:pPr eaLnBrk="1" hangingPunct="1"/>
            <a:r>
              <a:rPr lang="en-US" b="1" smtClean="0"/>
              <a:t>Fat			42%</a:t>
            </a:r>
          </a:p>
          <a:p>
            <a:pPr eaLnBrk="1" hangingPunct="1"/>
            <a:r>
              <a:rPr lang="en-US" b="1" smtClean="0"/>
              <a:t>Protein		12%</a:t>
            </a:r>
          </a:p>
          <a:p>
            <a:pPr eaLnBrk="1" hangingPunct="1"/>
            <a:r>
              <a:rPr lang="en-US" b="1" smtClean="0"/>
              <a:t>Carbohydrate	46%</a:t>
            </a:r>
          </a:p>
        </p:txBody>
      </p:sp>
      <p:sp>
        <p:nvSpPr>
          <p:cNvPr id="55304" name="Rectangle 7"/>
          <p:cNvSpPr>
            <a:spLocks noGrp="1" noChangeArrowheads="1"/>
          </p:cNvSpPr>
          <p:nvPr>
            <p:ph type="body" sz="half" idx="2"/>
          </p:nvPr>
        </p:nvSpPr>
        <p:spPr>
          <a:noFill/>
        </p:spPr>
        <p:txBody>
          <a:bodyPr lIns="90488" tIns="44450" rIns="90488" bIns="44450"/>
          <a:lstStyle/>
          <a:p>
            <a:pPr eaLnBrk="1" hangingPunct="1"/>
            <a:r>
              <a:rPr lang="en-US" b="1" u="sng" smtClean="0"/>
              <a:t>Goal</a:t>
            </a:r>
            <a:endParaRPr lang="en-US" u="sng" smtClean="0"/>
          </a:p>
          <a:p>
            <a:pPr eaLnBrk="1" hangingPunct="1"/>
            <a:r>
              <a:rPr lang="en-US" b="1" smtClean="0"/>
              <a:t>Fat			30%</a:t>
            </a:r>
          </a:p>
          <a:p>
            <a:pPr eaLnBrk="1" hangingPunct="1"/>
            <a:r>
              <a:rPr lang="en-US" b="1" smtClean="0"/>
              <a:t>Protein		10%</a:t>
            </a:r>
          </a:p>
          <a:p>
            <a:pPr eaLnBrk="1" hangingPunct="1"/>
            <a:r>
              <a:rPr lang="en-US" b="1" smtClean="0"/>
              <a:t>Carbohydrate	60%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p:cNvSpPr>
          <p:nvPr>
            <p:ph type="sldNum" sz="quarter" idx="12"/>
          </p:nvPr>
        </p:nvSpPr>
        <p:spPr>
          <a:noFill/>
        </p:spPr>
        <p:txBody>
          <a:bodyPr/>
          <a:lstStyle/>
          <a:p>
            <a:fld id="{BCF1C896-26DD-419D-B3B6-DB120DB5231A}" type="slidenum">
              <a:rPr lang="en-US" smtClean="0"/>
              <a:pPr/>
              <a:t>79</a:t>
            </a:fld>
            <a:endParaRPr lang="en-US" smtClean="0"/>
          </a:p>
        </p:txBody>
      </p:sp>
      <p:sp>
        <p:nvSpPr>
          <p:cNvPr id="56323" name="Rectangle 2"/>
          <p:cNvSpPr>
            <a:spLocks noGrp="1" noChangeArrowheads="1"/>
          </p:cNvSpPr>
          <p:nvPr>
            <p:ph type="title"/>
          </p:nvPr>
        </p:nvSpPr>
        <p:spPr/>
        <p:txBody>
          <a:bodyPr/>
          <a:lstStyle/>
          <a:p>
            <a:pPr eaLnBrk="1" hangingPunct="1"/>
            <a:r>
              <a:rPr lang="en-US" smtClean="0"/>
              <a:t>Obesity Epidemic</a:t>
            </a:r>
          </a:p>
        </p:txBody>
      </p:sp>
      <p:sp>
        <p:nvSpPr>
          <p:cNvPr id="56324" name="Rectangle 3"/>
          <p:cNvSpPr>
            <a:spLocks noGrp="1" noChangeArrowheads="1"/>
          </p:cNvSpPr>
          <p:nvPr>
            <p:ph type="body" sz="half" idx="1"/>
          </p:nvPr>
        </p:nvSpPr>
        <p:spPr/>
        <p:txBody>
          <a:bodyPr/>
          <a:lstStyle/>
          <a:p>
            <a:pPr eaLnBrk="1" hangingPunct="1"/>
            <a:r>
              <a:rPr lang="en-US" smtClean="0"/>
              <a:t>2/3 of Americans are overweight</a:t>
            </a:r>
          </a:p>
          <a:p>
            <a:pPr eaLnBrk="1" hangingPunct="1"/>
            <a:r>
              <a:rPr lang="en-US" smtClean="0"/>
              <a:t>1 in 3 Americans are obese</a:t>
            </a:r>
          </a:p>
          <a:p>
            <a:pPr eaLnBrk="1" hangingPunct="1"/>
            <a:endParaRPr lang="en-US" smtClean="0"/>
          </a:p>
        </p:txBody>
      </p:sp>
      <p:sp>
        <p:nvSpPr>
          <p:cNvPr id="56325" name="Rectangle 8"/>
          <p:cNvSpPr>
            <a:spLocks noGrp="1" noChangeArrowheads="1"/>
          </p:cNvSpPr>
          <p:nvPr>
            <p:ph type="body" sz="half" idx="2"/>
          </p:nvPr>
        </p:nvSpPr>
        <p:spPr/>
        <p:txBody>
          <a:bodyPr/>
          <a:lstStyle/>
          <a:p>
            <a:pPr eaLnBrk="1" hangingPunct="1"/>
            <a:r>
              <a:rPr lang="en-US" smtClean="0">
                <a:hlinkClick r:id="rId3"/>
              </a:rPr>
              <a:t/>
            </a:r>
            <a:br>
              <a:rPr lang="en-US" smtClean="0">
                <a:hlinkClick r:id="rId3"/>
              </a:rPr>
            </a:br>
            <a:endParaRPr lang="en-US"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905000"/>
            <a:ext cx="3720142" cy="26289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A Dose-Response Study of the Effects of Dietary Cholesterol on Fasting and Postprandial Lipid and Lipoprotein Metabolism in Healthy Young Men</a:t>
            </a:r>
            <a:br>
              <a:rPr lang="en-US" sz="2400" b="1" dirty="0"/>
            </a:br>
            <a:endParaRPr lang="en-US" sz="2400"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5E320D42-DAA0-4CC9-82BC-96C3A9CD59AC}" type="slidenum">
              <a:rPr lang="en-US" smtClean="0"/>
              <a:pPr>
                <a:defRPr/>
              </a:pPr>
              <a:t>8</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2" t="11945" r="21250" b="9722"/>
          <a:stretch/>
        </p:blipFill>
        <p:spPr bwMode="auto">
          <a:xfrm>
            <a:off x="294736" y="1752600"/>
            <a:ext cx="8519606"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244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6"/>
          <p:cNvSpPr>
            <a:spLocks noGrp="1"/>
          </p:cNvSpPr>
          <p:nvPr>
            <p:ph type="sldNum" sz="quarter" idx="12"/>
          </p:nvPr>
        </p:nvSpPr>
        <p:spPr>
          <a:noFill/>
        </p:spPr>
        <p:txBody>
          <a:bodyPr/>
          <a:lstStyle/>
          <a:p>
            <a:fld id="{54D48950-02AB-4472-9B96-0E342A03BC87}" type="slidenum">
              <a:rPr lang="en-US" smtClean="0"/>
              <a:pPr/>
              <a:t>80</a:t>
            </a:fld>
            <a:endParaRPr lang="en-US" smtClean="0"/>
          </a:p>
        </p:txBody>
      </p:sp>
      <p:sp>
        <p:nvSpPr>
          <p:cNvPr id="57347" name="Rectangle 2"/>
          <p:cNvSpPr>
            <a:spLocks noGrp="1" noChangeArrowheads="1"/>
          </p:cNvSpPr>
          <p:nvPr>
            <p:ph type="title"/>
          </p:nvPr>
        </p:nvSpPr>
        <p:spPr/>
        <p:txBody>
          <a:bodyPr/>
          <a:lstStyle/>
          <a:p>
            <a:pPr eaLnBrk="1" hangingPunct="1"/>
            <a:r>
              <a:rPr lang="en-US" smtClean="0"/>
              <a:t>Weight loss dilemmas</a:t>
            </a:r>
          </a:p>
        </p:txBody>
      </p:sp>
      <p:sp>
        <p:nvSpPr>
          <p:cNvPr id="57348" name="Rectangle 3"/>
          <p:cNvSpPr>
            <a:spLocks noGrp="1" noChangeArrowheads="1"/>
          </p:cNvSpPr>
          <p:nvPr>
            <p:ph type="body" sz="half" idx="1"/>
          </p:nvPr>
        </p:nvSpPr>
        <p:spPr/>
        <p:txBody>
          <a:bodyPr/>
          <a:lstStyle/>
          <a:p>
            <a:pPr eaLnBrk="1" hangingPunct="1"/>
            <a:r>
              <a:rPr lang="en-US" sz="2800" smtClean="0"/>
              <a:t>Weight alone not a good measure</a:t>
            </a:r>
          </a:p>
          <a:p>
            <a:pPr lvl="1" eaLnBrk="1" hangingPunct="1"/>
            <a:r>
              <a:rPr lang="en-US" sz="2400" smtClean="0"/>
              <a:t>Lean muscle weighs more</a:t>
            </a:r>
          </a:p>
          <a:p>
            <a:pPr lvl="1" eaLnBrk="1" hangingPunct="1"/>
            <a:r>
              <a:rPr lang="en-US" sz="2400" smtClean="0"/>
              <a:t>Water levels fluctuate</a:t>
            </a:r>
          </a:p>
          <a:p>
            <a:pPr eaLnBrk="1" hangingPunct="1"/>
            <a:r>
              <a:rPr lang="en-US" sz="2800" smtClean="0"/>
              <a:t>Most interventions work short-term</a:t>
            </a:r>
          </a:p>
          <a:p>
            <a:pPr lvl="1" eaLnBrk="1" hangingPunct="1"/>
            <a:r>
              <a:rPr lang="en-US" sz="2400" smtClean="0"/>
              <a:t>Behavior change</a:t>
            </a:r>
          </a:p>
          <a:p>
            <a:pPr lvl="1" eaLnBrk="1" hangingPunct="1"/>
            <a:r>
              <a:rPr lang="en-US" sz="2400" smtClean="0"/>
              <a:t>Metabolic shift</a:t>
            </a:r>
          </a:p>
        </p:txBody>
      </p:sp>
      <p:pic>
        <p:nvPicPr>
          <p:cNvPr id="57349" name="Picture 6" descr="diet"/>
          <p:cNvPicPr>
            <a:picLocks noGrp="1" noChangeAspect="1" noChangeArrowheads="1"/>
          </p:cNvPicPr>
          <p:nvPr>
            <p:ph type="clipArt" sz="half" idx="2"/>
          </p:nvPr>
        </p:nvPicPr>
        <p:blipFill>
          <a:blip r:embed="rId3" cstate="print"/>
          <a:srcRect/>
          <a:stretch>
            <a:fillRect/>
          </a:stretch>
        </p:blipFill>
        <p:spPr>
          <a:xfrm>
            <a:off x="5280025" y="1981200"/>
            <a:ext cx="2546350" cy="4114800"/>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noFill/>
        </p:spPr>
        <p:txBody>
          <a:bodyPr/>
          <a:lstStyle/>
          <a:p>
            <a:fld id="{72016A9A-5B3D-4FE8-B99F-889F7558DF66}" type="slidenum">
              <a:rPr lang="en-US" smtClean="0"/>
              <a:pPr/>
              <a:t>81</a:t>
            </a:fld>
            <a:endParaRPr lang="en-US" smtClean="0"/>
          </a:p>
        </p:txBody>
      </p:sp>
      <p:sp>
        <p:nvSpPr>
          <p:cNvPr id="58371" name="Rectangle 2"/>
          <p:cNvSpPr>
            <a:spLocks noGrp="1" noChangeArrowheads="1"/>
          </p:cNvSpPr>
          <p:nvPr>
            <p:ph type="title"/>
          </p:nvPr>
        </p:nvSpPr>
        <p:spPr/>
        <p:txBody>
          <a:bodyPr/>
          <a:lstStyle/>
          <a:p>
            <a:pPr eaLnBrk="1" hangingPunct="1"/>
            <a:r>
              <a:rPr lang="en-US" smtClean="0"/>
              <a:t>Body Mass Index</a:t>
            </a:r>
          </a:p>
        </p:txBody>
      </p:sp>
      <p:sp>
        <p:nvSpPr>
          <p:cNvPr id="58372" name="Rectangle 3"/>
          <p:cNvSpPr>
            <a:spLocks noGrp="1" noChangeArrowheads="1"/>
          </p:cNvSpPr>
          <p:nvPr>
            <p:ph type="body" sz="half" idx="1"/>
          </p:nvPr>
        </p:nvSpPr>
        <p:spPr/>
        <p:txBody>
          <a:bodyPr/>
          <a:lstStyle/>
          <a:p>
            <a:pPr eaLnBrk="1" hangingPunct="1"/>
            <a:r>
              <a:rPr lang="en-US" smtClean="0"/>
              <a:t>Body weight in kilograms divided by height in meters squared.</a:t>
            </a:r>
          </a:p>
          <a:p>
            <a:pPr eaLnBrk="1" hangingPunct="1"/>
            <a:r>
              <a:rPr lang="en-US" smtClean="0"/>
              <a:t>Compute your </a:t>
            </a:r>
            <a:r>
              <a:rPr lang="en-US" smtClean="0">
                <a:hlinkClick r:id="rId3"/>
              </a:rPr>
              <a:t>BMI</a:t>
            </a:r>
            <a:endParaRPr lang="en-US" smtClean="0"/>
          </a:p>
        </p:txBody>
      </p:sp>
      <p:sp>
        <p:nvSpPr>
          <p:cNvPr id="58373" name="Rectangle 5"/>
          <p:cNvSpPr>
            <a:spLocks noGrp="1" noChangeArrowheads="1"/>
          </p:cNvSpPr>
          <p:nvPr>
            <p:ph type="body" sz="half" idx="2"/>
          </p:nvPr>
        </p:nvSpPr>
        <p:spPr>
          <a:xfrm>
            <a:off x="4343400" y="1981200"/>
            <a:ext cx="4114800" cy="4114800"/>
          </a:xfrm>
        </p:spPr>
        <p:txBody>
          <a:bodyPr/>
          <a:lstStyle/>
          <a:p>
            <a:pPr eaLnBrk="1" hangingPunct="1"/>
            <a:r>
              <a:rPr lang="en-US" smtClean="0"/>
              <a:t>BMI Categories: </a:t>
            </a:r>
          </a:p>
          <a:p>
            <a:pPr eaLnBrk="1" hangingPunct="1"/>
            <a:r>
              <a:rPr lang="en-US" smtClean="0"/>
              <a:t>Underweight = &lt;18.5 </a:t>
            </a:r>
          </a:p>
          <a:p>
            <a:pPr eaLnBrk="1" hangingPunct="1"/>
            <a:r>
              <a:rPr lang="en-US" smtClean="0"/>
              <a:t>Normal weight = 18.5-24.9 </a:t>
            </a:r>
          </a:p>
          <a:p>
            <a:pPr eaLnBrk="1" hangingPunct="1"/>
            <a:r>
              <a:rPr lang="en-US" smtClean="0"/>
              <a:t>Overweight = 25-29.9 </a:t>
            </a:r>
          </a:p>
          <a:p>
            <a:pPr eaLnBrk="1" hangingPunct="1"/>
            <a:r>
              <a:rPr lang="en-US" smtClean="0"/>
              <a:t>Obesity = BMI of 30 or greater </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6"/>
          <p:cNvSpPr>
            <a:spLocks noGrp="1"/>
          </p:cNvSpPr>
          <p:nvPr>
            <p:ph type="sldNum" sz="quarter" idx="12"/>
          </p:nvPr>
        </p:nvSpPr>
        <p:spPr>
          <a:noFill/>
        </p:spPr>
        <p:txBody>
          <a:bodyPr/>
          <a:lstStyle/>
          <a:p>
            <a:fld id="{99DDA842-048C-4223-9616-01E97627F03E}" type="slidenum">
              <a:rPr lang="en-US" smtClean="0"/>
              <a:pPr/>
              <a:t>82</a:t>
            </a:fld>
            <a:endParaRPr lang="en-US" smtClean="0"/>
          </a:p>
        </p:txBody>
      </p:sp>
      <p:sp>
        <p:nvSpPr>
          <p:cNvPr id="59395" name="Rectangle 2"/>
          <p:cNvSpPr>
            <a:spLocks noGrp="1" noChangeArrowheads="1"/>
          </p:cNvSpPr>
          <p:nvPr>
            <p:ph type="title"/>
          </p:nvPr>
        </p:nvSpPr>
        <p:spPr/>
        <p:txBody>
          <a:bodyPr/>
          <a:lstStyle/>
          <a:p>
            <a:pPr eaLnBrk="1" hangingPunct="1"/>
            <a:endParaRPr lang="en-US" smtClean="0"/>
          </a:p>
        </p:txBody>
      </p:sp>
      <p:sp>
        <p:nvSpPr>
          <p:cNvPr id="59396" name="Rectangle 3"/>
          <p:cNvSpPr>
            <a:spLocks noGrp="1" noChangeArrowheads="1"/>
          </p:cNvSpPr>
          <p:nvPr>
            <p:ph type="body" sz="half" idx="1"/>
          </p:nvPr>
        </p:nvSpPr>
        <p:spPr/>
        <p:txBody>
          <a:bodyPr/>
          <a:lstStyle/>
          <a:p>
            <a:pPr eaLnBrk="1" hangingPunct="1"/>
            <a:endParaRPr lang="en-US" smtClean="0"/>
          </a:p>
        </p:txBody>
      </p:sp>
      <p:sp>
        <p:nvSpPr>
          <p:cNvPr id="59397" name="Rectangle 4"/>
          <p:cNvSpPr>
            <a:spLocks noGrp="1" noChangeArrowheads="1"/>
          </p:cNvSpPr>
          <p:nvPr>
            <p:ph type="body" sz="half" idx="2"/>
          </p:nvPr>
        </p:nvSpPr>
        <p:spPr/>
        <p:txBody>
          <a:bodyPr/>
          <a:lstStyle/>
          <a:p>
            <a:pPr eaLnBrk="1" hangingPunct="1"/>
            <a:endParaRPr lang="en-US" smtClean="0"/>
          </a:p>
        </p:txBody>
      </p:sp>
      <p:pic>
        <p:nvPicPr>
          <p:cNvPr id="59398" name="Picture 5" descr="bmi"/>
          <p:cNvPicPr>
            <a:picLocks noChangeAspect="1" noChangeArrowheads="1"/>
          </p:cNvPicPr>
          <p:nvPr/>
        </p:nvPicPr>
        <p:blipFill>
          <a:blip r:embed="rId3" cstate="print"/>
          <a:srcRect/>
          <a:stretch>
            <a:fillRect/>
          </a:stretch>
        </p:blipFill>
        <p:spPr bwMode="auto">
          <a:xfrm>
            <a:off x="1295400" y="0"/>
            <a:ext cx="60102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noFill/>
        </p:spPr>
        <p:txBody>
          <a:bodyPr/>
          <a:lstStyle/>
          <a:p>
            <a:fld id="{C71956E2-FB8A-45FA-B505-4CF038962078}" type="slidenum">
              <a:rPr lang="en-US" smtClean="0"/>
              <a:pPr/>
              <a:t>83</a:t>
            </a:fld>
            <a:endParaRPr lang="en-US" smtClean="0"/>
          </a:p>
        </p:txBody>
      </p:sp>
      <p:sp>
        <p:nvSpPr>
          <p:cNvPr id="60419" name="Rectangle 4"/>
          <p:cNvSpPr>
            <a:spLocks noGrp="1" noChangeArrowheads="1"/>
          </p:cNvSpPr>
          <p:nvPr>
            <p:ph type="title"/>
          </p:nvPr>
        </p:nvSpPr>
        <p:spPr/>
        <p:txBody>
          <a:bodyPr/>
          <a:lstStyle/>
          <a:p>
            <a:pPr eaLnBrk="1" hangingPunct="1"/>
            <a:endParaRPr lang="en-US" smtClean="0"/>
          </a:p>
        </p:txBody>
      </p:sp>
      <p:sp>
        <p:nvSpPr>
          <p:cNvPr id="60420" name="Rectangle 3"/>
          <p:cNvSpPr>
            <a:spLocks noGrp="1" noChangeArrowheads="1"/>
          </p:cNvSpPr>
          <p:nvPr>
            <p:ph type="body" sz="half" idx="1"/>
          </p:nvPr>
        </p:nvSpPr>
        <p:spPr/>
        <p:txBody>
          <a:bodyPr/>
          <a:lstStyle/>
          <a:p>
            <a:pPr eaLnBrk="1" hangingPunct="1"/>
            <a:r>
              <a:rPr lang="en-US" sz="2800" smtClean="0"/>
              <a:t>Percentage of Body Fat</a:t>
            </a:r>
          </a:p>
          <a:p>
            <a:pPr lvl="1" eaLnBrk="1" hangingPunct="1"/>
            <a:r>
              <a:rPr lang="en-US" sz="2400" smtClean="0"/>
              <a:t>Measured by immersion</a:t>
            </a:r>
          </a:p>
        </p:txBody>
      </p:sp>
      <p:sp>
        <p:nvSpPr>
          <p:cNvPr id="60421" name="Rectangle 5"/>
          <p:cNvSpPr>
            <a:spLocks noGrp="1" noChangeArrowheads="1" noTextEdit="1"/>
          </p:cNvSpPr>
          <p:nvPr>
            <p:ph type="clipArt" sz="half" idx="2"/>
          </p:nvPr>
        </p:nvSpPr>
        <p:spPr/>
      </p:sp>
      <p:pic>
        <p:nvPicPr>
          <p:cNvPr id="60422" name="Picture 6" descr="a_bodyImmersionPix1"/>
          <p:cNvPicPr>
            <a:picLocks noChangeAspect="1" noChangeArrowheads="1"/>
          </p:cNvPicPr>
          <p:nvPr/>
        </p:nvPicPr>
        <p:blipFill>
          <a:blip r:embed="rId3" cstate="print"/>
          <a:srcRect/>
          <a:stretch>
            <a:fillRect/>
          </a:stretch>
        </p:blipFill>
        <p:spPr bwMode="auto">
          <a:xfrm>
            <a:off x="4648200" y="2743200"/>
            <a:ext cx="3829050" cy="23812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smtClean="0"/>
              <a:t>Fad Diets</a:t>
            </a:r>
          </a:p>
        </p:txBody>
      </p:sp>
      <p:sp>
        <p:nvSpPr>
          <p:cNvPr id="61444" name="Rectangle 3"/>
          <p:cNvSpPr>
            <a:spLocks noGrp="1" noChangeArrowheads="1"/>
          </p:cNvSpPr>
          <p:nvPr>
            <p:ph sz="half" idx="1"/>
          </p:nvPr>
        </p:nvSpPr>
        <p:spPr/>
        <p:txBody>
          <a:bodyPr/>
          <a:lstStyle/>
          <a:p>
            <a:pPr eaLnBrk="1" hangingPunct="1"/>
            <a:r>
              <a:rPr lang="en-US" dirty="0" smtClean="0"/>
              <a:t>Severely restricting or eliminating a food category may be nutritionally unwise.</a:t>
            </a:r>
          </a:p>
          <a:p>
            <a:pPr eaLnBrk="1" hangingPunct="1"/>
            <a:r>
              <a:rPr lang="en-US" dirty="0" smtClean="0">
                <a:hlinkClick r:id="rId3"/>
              </a:rPr>
              <a:t>The Cookie Diet</a:t>
            </a:r>
            <a:endParaRPr lang="en-US" dirty="0" smtClean="0"/>
          </a:p>
        </p:txBody>
      </p:sp>
      <p:pic>
        <p:nvPicPr>
          <p:cNvPr id="3"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46700" y="2254250"/>
            <a:ext cx="2413000" cy="3568700"/>
          </a:xfrm>
        </p:spPr>
      </p:pic>
      <p:sp>
        <p:nvSpPr>
          <p:cNvPr id="61442" name="Slide Number Placeholder 5"/>
          <p:cNvSpPr>
            <a:spLocks noGrp="1"/>
          </p:cNvSpPr>
          <p:nvPr>
            <p:ph type="sldNum" sz="quarter" idx="12"/>
          </p:nvPr>
        </p:nvSpPr>
        <p:spPr>
          <a:noFill/>
        </p:spPr>
        <p:txBody>
          <a:bodyPr/>
          <a:lstStyle/>
          <a:p>
            <a:fld id="{1F560DF6-61B2-48A5-A044-B061C5E43647}" type="slidenum">
              <a:rPr lang="en-US" smtClean="0"/>
              <a:pPr/>
              <a:t>84</a:t>
            </a:fld>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CB027AF3-D397-4A20-9C1E-E5289A117D15}" type="slidenum">
              <a:rPr lang="en-US" smtClean="0"/>
              <a:pPr/>
              <a:t>85</a:t>
            </a:fld>
            <a:endParaRPr lang="en-US" smtClean="0"/>
          </a:p>
        </p:txBody>
      </p:sp>
      <p:sp>
        <p:nvSpPr>
          <p:cNvPr id="62467" name="Rectangle 2"/>
          <p:cNvSpPr>
            <a:spLocks noGrp="1" noChangeArrowheads="1"/>
          </p:cNvSpPr>
          <p:nvPr>
            <p:ph type="title"/>
          </p:nvPr>
        </p:nvSpPr>
        <p:spPr/>
        <p:txBody>
          <a:bodyPr/>
          <a:lstStyle/>
          <a:p>
            <a:pPr eaLnBrk="1" hangingPunct="1"/>
            <a:r>
              <a:rPr lang="en-US" smtClean="0"/>
              <a:t>The Diet Industry</a:t>
            </a:r>
          </a:p>
        </p:txBody>
      </p:sp>
      <p:sp>
        <p:nvSpPr>
          <p:cNvPr id="62468" name="Rectangle 3"/>
          <p:cNvSpPr>
            <a:spLocks noGrp="1" noChangeArrowheads="1"/>
          </p:cNvSpPr>
          <p:nvPr>
            <p:ph type="body" idx="1"/>
          </p:nvPr>
        </p:nvSpPr>
        <p:spPr/>
        <p:txBody>
          <a:bodyPr/>
          <a:lstStyle/>
          <a:p>
            <a:pPr eaLnBrk="1" hangingPunct="1"/>
            <a:r>
              <a:rPr lang="en-US" smtClean="0"/>
              <a:t>Over 26,000 weight loss diets have been published in this century.</a:t>
            </a:r>
          </a:p>
          <a:p>
            <a:pPr eaLnBrk="1" hangingPunct="1"/>
            <a:r>
              <a:rPr lang="en-US" smtClean="0"/>
              <a:t>Overweight people spend close to $40 billion dollars a year on weight control. </a:t>
            </a:r>
          </a:p>
          <a:p>
            <a:pPr eaLnBrk="1" hangingPunct="1"/>
            <a:r>
              <a:rPr lang="en-US" smtClean="0"/>
              <a:t>“Data is not the plural of anecdote.”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E307EDAB-54B6-4AF7-9110-3308DA9E7F6D}" type="slidenum">
              <a:rPr lang="en-US" smtClean="0"/>
              <a:pPr/>
              <a:t>86</a:t>
            </a:fld>
            <a:endParaRPr lang="en-US" smtClean="0"/>
          </a:p>
        </p:txBody>
      </p:sp>
      <p:sp>
        <p:nvSpPr>
          <p:cNvPr id="63491" name="Rectangle 2"/>
          <p:cNvSpPr>
            <a:spLocks noGrp="1" noChangeArrowheads="1"/>
          </p:cNvSpPr>
          <p:nvPr>
            <p:ph type="title"/>
          </p:nvPr>
        </p:nvSpPr>
        <p:spPr/>
        <p:txBody>
          <a:bodyPr/>
          <a:lstStyle/>
          <a:p>
            <a:pPr eaLnBrk="1" hangingPunct="1"/>
            <a:endParaRPr lang="en-US" smtClean="0"/>
          </a:p>
        </p:txBody>
      </p:sp>
      <p:sp>
        <p:nvSpPr>
          <p:cNvPr id="63492" name="Rectangle 3"/>
          <p:cNvSpPr>
            <a:spLocks noGrp="1" noChangeArrowheads="1"/>
          </p:cNvSpPr>
          <p:nvPr>
            <p:ph type="body" idx="1"/>
          </p:nvPr>
        </p:nvSpPr>
        <p:spPr/>
        <p:txBody>
          <a:bodyPr/>
          <a:lstStyle/>
          <a:p>
            <a:pPr eaLnBrk="1" hangingPunct="1"/>
            <a:endParaRPr lang="en-US" smtClean="0"/>
          </a:p>
        </p:txBody>
      </p:sp>
      <p:pic>
        <p:nvPicPr>
          <p:cNvPr id="63493" name="Picture 4"/>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0D48673B-1B6F-4977-BCEB-53284DF26A92}" type="slidenum">
              <a:rPr lang="en-US" smtClean="0"/>
              <a:pPr/>
              <a:t>87</a:t>
            </a:fld>
            <a:endParaRPr lang="en-US" smtClean="0"/>
          </a:p>
        </p:txBody>
      </p:sp>
      <p:sp>
        <p:nvSpPr>
          <p:cNvPr id="64515" name="Rectangle 2"/>
          <p:cNvSpPr>
            <a:spLocks noGrp="1" noChangeArrowheads="1"/>
          </p:cNvSpPr>
          <p:nvPr>
            <p:ph type="title"/>
          </p:nvPr>
        </p:nvSpPr>
        <p:spPr/>
        <p:txBody>
          <a:bodyPr/>
          <a:lstStyle/>
          <a:p>
            <a:pPr eaLnBrk="1" hangingPunct="1"/>
            <a:endParaRPr lang="en-US" smtClean="0"/>
          </a:p>
        </p:txBody>
      </p:sp>
      <p:sp>
        <p:nvSpPr>
          <p:cNvPr id="64516" name="Rectangle 3"/>
          <p:cNvSpPr>
            <a:spLocks noGrp="1" noChangeArrowheads="1"/>
          </p:cNvSpPr>
          <p:nvPr>
            <p:ph type="body" idx="1"/>
          </p:nvPr>
        </p:nvSpPr>
        <p:spPr/>
        <p:txBody>
          <a:bodyPr/>
          <a:lstStyle/>
          <a:p>
            <a:pPr eaLnBrk="1" hangingPunct="1"/>
            <a:endParaRPr lang="en-US" smtClean="0"/>
          </a:p>
        </p:txBody>
      </p:sp>
      <p:pic>
        <p:nvPicPr>
          <p:cNvPr id="64517" name="Picture 4"/>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p:cNvSpPr>
          <p:nvPr>
            <p:ph type="sldNum" sz="quarter" idx="12"/>
          </p:nvPr>
        </p:nvSpPr>
        <p:spPr>
          <a:noFill/>
        </p:spPr>
        <p:txBody>
          <a:bodyPr/>
          <a:lstStyle/>
          <a:p>
            <a:fld id="{461848B2-9AEB-413D-A25B-6CA3E59A1A95}" type="slidenum">
              <a:rPr lang="en-US" smtClean="0"/>
              <a:pPr/>
              <a:t>88</a:t>
            </a:fld>
            <a:endParaRPr lang="en-US" smtClean="0"/>
          </a:p>
        </p:txBody>
      </p:sp>
      <p:sp>
        <p:nvSpPr>
          <p:cNvPr id="65539" name="Rectangle 10"/>
          <p:cNvSpPr>
            <a:spLocks noGrp="1" noChangeArrowheads="1"/>
          </p:cNvSpPr>
          <p:nvPr>
            <p:ph type="title"/>
          </p:nvPr>
        </p:nvSpPr>
        <p:spPr/>
        <p:txBody>
          <a:bodyPr/>
          <a:lstStyle/>
          <a:p>
            <a:pPr eaLnBrk="1" hangingPunct="1"/>
            <a:r>
              <a:rPr lang="en-US" smtClean="0"/>
              <a:t>Fad diets</a:t>
            </a:r>
          </a:p>
        </p:txBody>
      </p:sp>
      <p:sp>
        <p:nvSpPr>
          <p:cNvPr id="65540" name="Rectangle 11"/>
          <p:cNvSpPr>
            <a:spLocks noGrp="1" noChangeArrowheads="1"/>
          </p:cNvSpPr>
          <p:nvPr>
            <p:ph type="body" sz="half" idx="1"/>
          </p:nvPr>
        </p:nvSpPr>
        <p:spPr/>
        <p:txBody>
          <a:bodyPr/>
          <a:lstStyle/>
          <a:p>
            <a:pPr eaLnBrk="1" hangingPunct="1"/>
            <a:r>
              <a:rPr lang="en-US" sz="2800" smtClean="0">
                <a:hlinkClick r:id="rId3"/>
              </a:rPr>
              <a:t>Fad diet page</a:t>
            </a:r>
            <a:endParaRPr lang="en-US" sz="2800" smtClean="0"/>
          </a:p>
          <a:p>
            <a:pPr eaLnBrk="1" hangingPunct="1"/>
            <a:r>
              <a:rPr lang="en-US" sz="2800" smtClean="0"/>
              <a:t>Liquid diets</a:t>
            </a:r>
          </a:p>
          <a:p>
            <a:pPr eaLnBrk="1" hangingPunct="1"/>
            <a:r>
              <a:rPr lang="en-US" sz="2800" smtClean="0"/>
              <a:t>The Damage-Control Diet</a:t>
            </a:r>
          </a:p>
          <a:p>
            <a:pPr eaLnBrk="1" hangingPunct="1"/>
            <a:r>
              <a:rPr lang="en-US" sz="2800" smtClean="0"/>
              <a:t>The All-You-Can-Eat Soup Diet</a:t>
            </a:r>
          </a:p>
        </p:txBody>
      </p:sp>
      <p:pic>
        <p:nvPicPr>
          <p:cNvPr id="65541" name="Picture 12"/>
          <p:cNvPicPr>
            <a:picLocks noGrp="1" noChangeAspect="1" noChangeArrowheads="1"/>
          </p:cNvPicPr>
          <p:nvPr>
            <p:ph type="clipArt" sz="half" idx="2"/>
          </p:nvPr>
        </p:nvPicPr>
        <p:blipFill>
          <a:blip r:embed="rId4" cstate="print"/>
          <a:srcRect/>
          <a:stretch>
            <a:fillRect/>
          </a:stretch>
        </p:blipFill>
        <p:spPr>
          <a:xfrm>
            <a:off x="4419600" y="1981200"/>
            <a:ext cx="4419600" cy="411480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p:cNvSpPr>
            <a:spLocks noGrp="1"/>
          </p:cNvSpPr>
          <p:nvPr>
            <p:ph type="sldNum" sz="quarter" idx="12"/>
          </p:nvPr>
        </p:nvSpPr>
        <p:spPr>
          <a:noFill/>
        </p:spPr>
        <p:txBody>
          <a:bodyPr/>
          <a:lstStyle/>
          <a:p>
            <a:fld id="{93703C27-53F0-49B8-A6D9-23919471FDA2}" type="slidenum">
              <a:rPr lang="en-US" smtClean="0"/>
              <a:pPr/>
              <a:t>89</a:t>
            </a:fld>
            <a:endParaRPr lang="en-US" smtClean="0"/>
          </a:p>
        </p:txBody>
      </p:sp>
      <p:sp>
        <p:nvSpPr>
          <p:cNvPr id="66563" name="Rectangle 2"/>
          <p:cNvSpPr>
            <a:spLocks noGrp="1" noChangeArrowheads="1"/>
          </p:cNvSpPr>
          <p:nvPr>
            <p:ph type="title"/>
          </p:nvPr>
        </p:nvSpPr>
        <p:spPr/>
        <p:txBody>
          <a:bodyPr/>
          <a:lstStyle/>
          <a:p>
            <a:pPr eaLnBrk="1" hangingPunct="1"/>
            <a:r>
              <a:rPr lang="en-US" dirty="0" smtClean="0"/>
              <a:t>Low Carbohydrate or Protein Diet</a:t>
            </a:r>
          </a:p>
        </p:txBody>
      </p:sp>
      <p:sp>
        <p:nvSpPr>
          <p:cNvPr id="66564" name="Rectangle 3"/>
          <p:cNvSpPr>
            <a:spLocks noGrp="1" noChangeArrowheads="1"/>
          </p:cNvSpPr>
          <p:nvPr>
            <p:ph type="body" sz="half" idx="1"/>
          </p:nvPr>
        </p:nvSpPr>
        <p:spPr/>
        <p:txBody>
          <a:bodyPr/>
          <a:lstStyle/>
          <a:p>
            <a:pPr eaLnBrk="1" hangingPunct="1"/>
            <a:r>
              <a:rPr lang="en-US" sz="2800" dirty="0" smtClean="0"/>
              <a:t>Current fad diet.</a:t>
            </a:r>
          </a:p>
          <a:p>
            <a:pPr lvl="1" eaLnBrk="1" hangingPunct="1"/>
            <a:r>
              <a:rPr lang="en-US" sz="2400" dirty="0" smtClean="0"/>
              <a:t>Low carb no consistent meaning</a:t>
            </a:r>
          </a:p>
          <a:p>
            <a:pPr eaLnBrk="1" hangingPunct="1"/>
            <a:r>
              <a:rPr lang="en-US" sz="2800" dirty="0" smtClean="0"/>
              <a:t>Technical mumbo jumbo</a:t>
            </a:r>
          </a:p>
          <a:p>
            <a:pPr eaLnBrk="1" hangingPunct="1"/>
            <a:r>
              <a:rPr lang="en-US" sz="2800" dirty="0" smtClean="0"/>
              <a:t>Profitable: $14.99 </a:t>
            </a:r>
            <a:r>
              <a:rPr lang="en-US" sz="2800" smtClean="0"/>
              <a:t>bread </a:t>
            </a:r>
          </a:p>
          <a:p>
            <a:pPr eaLnBrk="1" hangingPunct="1"/>
            <a:r>
              <a:rPr lang="en-US" sz="2800" smtClean="0"/>
              <a:t>ice </a:t>
            </a:r>
            <a:r>
              <a:rPr lang="en-US" sz="2800" dirty="0" smtClean="0"/>
              <a:t>cream and fudge sauce $73</a:t>
            </a:r>
          </a:p>
          <a:p>
            <a:pPr eaLnBrk="1" hangingPunct="1"/>
            <a:endParaRPr lang="en-US" sz="2800" dirty="0" smtClean="0"/>
          </a:p>
          <a:p>
            <a:pPr eaLnBrk="1" hangingPunct="1"/>
            <a:endParaRPr lang="en-US" sz="2800" dirty="0" smtClean="0"/>
          </a:p>
        </p:txBody>
      </p:sp>
      <p:pic>
        <p:nvPicPr>
          <p:cNvPr id="2" name="ClipArt Placeholder 1"/>
          <p:cNvPicPr>
            <a:picLocks noGrp="1" noChangeAspect="1"/>
          </p:cNvPicPr>
          <p:nvPr>
            <p:ph type="clipArt" sz="half" idx="2"/>
          </p:nvPr>
        </p:nvPicPr>
        <p:blipFill>
          <a:blip r:embed="rId3">
            <a:extLst>
              <a:ext uri="{28A0092B-C50C-407E-A947-70E740481C1C}">
                <a14:useLocalDpi xmlns:a14="http://schemas.microsoft.com/office/drawing/2010/main" val="0"/>
              </a:ext>
            </a:extLst>
          </a:blip>
          <a:stretch>
            <a:fillRect/>
          </a:stretch>
        </p:blipFill>
        <p:spPr>
          <a:xfrm>
            <a:off x="4964474" y="1981200"/>
            <a:ext cx="3177451" cy="4114800"/>
          </a:xfrm>
        </p:spPr>
      </p:pic>
      <p:pic>
        <p:nvPicPr>
          <p:cNvPr id="66566" name="Picture 5" descr="south-beach-diet"/>
          <p:cNvPicPr>
            <a:picLocks noChangeAspect="1" noChangeArrowheads="1"/>
          </p:cNvPicPr>
          <p:nvPr/>
        </p:nvPicPr>
        <p:blipFill>
          <a:blip r:embed="rId4" cstate="print"/>
          <a:srcRect/>
          <a:stretch>
            <a:fillRect/>
          </a:stretch>
        </p:blipFill>
        <p:spPr bwMode="auto">
          <a:xfrm>
            <a:off x="5105400" y="1981200"/>
            <a:ext cx="2890838" cy="4114800"/>
          </a:xfrm>
          <a:prstGeom prst="rect">
            <a:avLst/>
          </a:prstGeom>
          <a:noFill/>
          <a:ln w="9525">
            <a:noFill/>
            <a:miter lim="800000"/>
            <a:headEnd/>
            <a:tailEnd/>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1981200"/>
            <a:ext cx="2890838" cy="434882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566"/>
                                        </p:tgtEl>
                                        <p:attrNameLst>
                                          <p:attrName>style.visibility</p:attrName>
                                        </p:attrNameLst>
                                      </p:cBhvr>
                                      <p:to>
                                        <p:strVal val="visible"/>
                                      </p:to>
                                    </p:set>
                                    <p:anim calcmode="lin" valueType="num">
                                      <p:cBhvr additive="base">
                                        <p:cTn id="13" dur="500" fill="hold"/>
                                        <p:tgtEl>
                                          <p:spTgt spid="66566"/>
                                        </p:tgtEl>
                                        <p:attrNameLst>
                                          <p:attrName>ppt_x</p:attrName>
                                        </p:attrNameLst>
                                      </p:cBhvr>
                                      <p:tavLst>
                                        <p:tav tm="0">
                                          <p:val>
                                            <p:strVal val="#ppt_x"/>
                                          </p:val>
                                        </p:tav>
                                        <p:tav tm="100000">
                                          <p:val>
                                            <p:strVal val="#ppt_x"/>
                                          </p:val>
                                        </p:tav>
                                      </p:tavLst>
                                    </p:anim>
                                    <p:anim calcmode="lin" valueType="num">
                                      <p:cBhvr additive="base">
                                        <p:cTn id="14" dur="500" fill="hold"/>
                                        <p:tgtEl>
                                          <p:spTgt spid="665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428625" y="1295400"/>
            <a:ext cx="81819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ctr">
              <a:spcBef>
                <a:spcPct val="50000"/>
              </a:spcBef>
            </a:pPr>
            <a:r>
              <a:rPr lang="en-US" altLang="en-US" dirty="0">
                <a:solidFill>
                  <a:srgbClr val="FFCC66"/>
                </a:solidFill>
              </a:rPr>
              <a:t>Dose-Response Relation between</a:t>
            </a:r>
            <a:br>
              <a:rPr lang="en-US" altLang="en-US" dirty="0">
                <a:solidFill>
                  <a:srgbClr val="FFCC66"/>
                </a:solidFill>
              </a:rPr>
            </a:br>
            <a:r>
              <a:rPr lang="en-US" altLang="en-US" dirty="0">
                <a:solidFill>
                  <a:srgbClr val="FFCC66"/>
                </a:solidFill>
              </a:rPr>
              <a:t>Physical Activity and Health:</a:t>
            </a:r>
          </a:p>
          <a:p>
            <a:pPr algn="ctr">
              <a:spcBef>
                <a:spcPct val="50000"/>
              </a:spcBef>
            </a:pPr>
            <a:r>
              <a:rPr lang="en-US" altLang="en-US" dirty="0">
                <a:solidFill>
                  <a:srgbClr val="FFCC66"/>
                </a:solidFill>
              </a:rPr>
              <a:t>An Observational Epidemiologic Perspective</a:t>
            </a:r>
          </a:p>
        </p:txBody>
      </p:sp>
      <p:sp>
        <p:nvSpPr>
          <p:cNvPr id="8195" name="Text Box 9"/>
          <p:cNvSpPr txBox="1">
            <a:spLocks noChangeArrowheads="1"/>
          </p:cNvSpPr>
          <p:nvPr/>
        </p:nvSpPr>
        <p:spPr bwMode="auto">
          <a:xfrm>
            <a:off x="4648200" y="5181600"/>
            <a:ext cx="39036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r">
              <a:spcBef>
                <a:spcPct val="50000"/>
              </a:spcBef>
            </a:pPr>
            <a:r>
              <a:rPr lang="en-US" altLang="en-US" sz="3000" dirty="0">
                <a:solidFill>
                  <a:srgbClr val="FFCC66"/>
                </a:solidFill>
              </a:rPr>
              <a:t>I-Min Lee, MD, ScD</a:t>
            </a:r>
          </a:p>
        </p:txBody>
      </p:sp>
    </p:spTree>
    <p:extLst>
      <p:ext uri="{BB962C8B-B14F-4D97-AF65-F5344CB8AC3E}">
        <p14:creationId xmlns:p14="http://schemas.microsoft.com/office/powerpoint/2010/main" val="21581798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lipArt Placeholder 3"/>
          <p:cNvSpPr>
            <a:spLocks noGrp="1"/>
          </p:cNvSpPr>
          <p:nvPr>
            <p:ph type="clipArt" sz="half" idx="2"/>
          </p:nvPr>
        </p:nvSpPr>
        <p:spPr/>
      </p:sp>
      <p:sp>
        <p:nvSpPr>
          <p:cNvPr id="5" name="Slide Number Placeholder 4"/>
          <p:cNvSpPr>
            <a:spLocks noGrp="1"/>
          </p:cNvSpPr>
          <p:nvPr>
            <p:ph type="sldNum" sz="quarter" idx="12"/>
          </p:nvPr>
        </p:nvSpPr>
        <p:spPr/>
        <p:txBody>
          <a:bodyPr/>
          <a:lstStyle/>
          <a:p>
            <a:pPr>
              <a:defRPr/>
            </a:pPr>
            <a:fld id="{3DE7B2B2-DB13-4FF6-B6AB-E10B0E263FC8}" type="slidenum">
              <a:rPr lang="en-US" smtClean="0"/>
              <a:pPr>
                <a:defRPr/>
              </a:pPr>
              <a:t>90</a:t>
            </a:fld>
            <a:endParaRPr lang="en-U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69" r="38594" b="17222"/>
          <a:stretch/>
        </p:blipFill>
        <p:spPr bwMode="auto">
          <a:xfrm>
            <a:off x="4572000" y="1752600"/>
            <a:ext cx="3756494" cy="455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97638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
        <p:nvSpPr>
          <p:cNvPr id="5" name="Slide Number Placeholder 4"/>
          <p:cNvSpPr>
            <a:spLocks noGrp="1"/>
          </p:cNvSpPr>
          <p:nvPr>
            <p:ph type="sldNum" sz="quarter" idx="12"/>
          </p:nvPr>
        </p:nvSpPr>
        <p:spPr/>
        <p:txBody>
          <a:bodyPr/>
          <a:lstStyle/>
          <a:p>
            <a:pPr>
              <a:defRPr/>
            </a:pPr>
            <a:fld id="{3DE7B2B2-DB13-4FF6-B6AB-E10B0E263FC8}" type="slidenum">
              <a:rPr lang="en-US" smtClean="0"/>
              <a:pPr>
                <a:defRPr/>
              </a:pPr>
              <a:t>91</a:t>
            </a:fld>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82" r="38281" b="25000"/>
          <a:stretch/>
        </p:blipFill>
        <p:spPr bwMode="auto">
          <a:xfrm>
            <a:off x="1143000" y="0"/>
            <a:ext cx="6248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7872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p>
            <a:fld id="{20ED6689-EEE1-4C9F-AD15-80119C20C55C}" type="slidenum">
              <a:rPr lang="en-US" smtClean="0"/>
              <a:pPr/>
              <a:t>92</a:t>
            </a:fld>
            <a:endParaRPr lang="en-US" smtClean="0"/>
          </a:p>
        </p:txBody>
      </p:sp>
      <p:sp>
        <p:nvSpPr>
          <p:cNvPr id="67587" name="Rectangle 2"/>
          <p:cNvSpPr>
            <a:spLocks noGrp="1" noChangeArrowheads="1"/>
          </p:cNvSpPr>
          <p:nvPr>
            <p:ph type="title"/>
          </p:nvPr>
        </p:nvSpPr>
        <p:spPr/>
        <p:txBody>
          <a:bodyPr/>
          <a:lstStyle/>
          <a:p>
            <a:pPr eaLnBrk="1" hangingPunct="1"/>
            <a:r>
              <a:rPr lang="en-US" smtClean="0"/>
              <a:t>Testimonials and Case Studies</a:t>
            </a:r>
          </a:p>
        </p:txBody>
      </p:sp>
      <p:sp>
        <p:nvSpPr>
          <p:cNvPr id="67588" name="Rectangle 3"/>
          <p:cNvSpPr>
            <a:spLocks noGrp="1" noChangeArrowheads="1"/>
          </p:cNvSpPr>
          <p:nvPr>
            <p:ph type="body" idx="1"/>
          </p:nvPr>
        </p:nvSpPr>
        <p:spPr/>
        <p:txBody>
          <a:bodyPr/>
          <a:lstStyle/>
          <a:p>
            <a:pPr eaLnBrk="1" hangingPunct="1"/>
            <a:r>
              <a:rPr lang="en-US" smtClean="0"/>
              <a:t>Dan &amp; Karen's Story: 11 months and 136 pounds ago. Atkins Diet</a:t>
            </a:r>
          </a:p>
          <a:p>
            <a:pPr eaLnBrk="1" hangingPunct="1"/>
            <a:r>
              <a:rPr lang="en-US" smtClean="0"/>
              <a:t>Jennifer Kushnier, 29 Pounds lost: 20 in 16 weeks. South Beach Diet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7878F2E4-D8A6-432D-87E0-D09E6C50A91B}" type="slidenum">
              <a:rPr lang="en-US" smtClean="0"/>
              <a:pPr/>
              <a:t>93</a:t>
            </a:fld>
            <a:endParaRPr lang="en-US" smtClean="0"/>
          </a:p>
        </p:txBody>
      </p:sp>
      <p:sp>
        <p:nvSpPr>
          <p:cNvPr id="68611" name="Rectangle 2"/>
          <p:cNvSpPr>
            <a:spLocks noGrp="1" noChangeArrowheads="1"/>
          </p:cNvSpPr>
          <p:nvPr>
            <p:ph type="title"/>
          </p:nvPr>
        </p:nvSpPr>
        <p:spPr/>
        <p:txBody>
          <a:bodyPr/>
          <a:lstStyle/>
          <a:p>
            <a:pPr eaLnBrk="1" hangingPunct="1"/>
            <a:r>
              <a:rPr lang="en-US" smtClean="0"/>
              <a:t>“Low Carb” diets</a:t>
            </a:r>
          </a:p>
        </p:txBody>
      </p:sp>
      <p:sp>
        <p:nvSpPr>
          <p:cNvPr id="68612" name="Rectangle 3"/>
          <p:cNvSpPr>
            <a:spLocks noGrp="1" noChangeArrowheads="1"/>
          </p:cNvSpPr>
          <p:nvPr>
            <p:ph type="body" idx="1"/>
          </p:nvPr>
        </p:nvSpPr>
        <p:spPr/>
        <p:txBody>
          <a:bodyPr/>
          <a:lstStyle/>
          <a:p>
            <a:pPr eaLnBrk="1" hangingPunct="1"/>
            <a:r>
              <a:rPr lang="en-US" smtClean="0"/>
              <a:t>Most research no controls</a:t>
            </a:r>
          </a:p>
          <a:p>
            <a:pPr eaLnBrk="1" hangingPunct="1"/>
            <a:r>
              <a:rPr lang="en-US" smtClean="0"/>
              <a:t>Weight loss attributed to calorie reduction not eating plan</a:t>
            </a:r>
          </a:p>
          <a:p>
            <a:pPr eaLnBrk="1" hangingPunct="1"/>
            <a:r>
              <a:rPr lang="en-US" smtClean="0"/>
              <a:t>Weight loss advantage lost after several months.</a:t>
            </a:r>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873B3CE9-F4B1-4385-8FA3-619AE1DF1AEB}" type="slidenum">
              <a:rPr lang="en-US" smtClean="0"/>
              <a:pPr/>
              <a:t>94</a:t>
            </a:fld>
            <a:endParaRPr lang="en-US" smtClean="0"/>
          </a:p>
        </p:txBody>
      </p:sp>
      <p:sp>
        <p:nvSpPr>
          <p:cNvPr id="69635" name="Rectangle 2"/>
          <p:cNvSpPr>
            <a:spLocks noGrp="1" noChangeArrowheads="1"/>
          </p:cNvSpPr>
          <p:nvPr>
            <p:ph type="title"/>
          </p:nvPr>
        </p:nvSpPr>
        <p:spPr/>
        <p:txBody>
          <a:bodyPr/>
          <a:lstStyle/>
          <a:p>
            <a:pPr eaLnBrk="1" hangingPunct="1"/>
            <a:r>
              <a:rPr lang="en-US" smtClean="0"/>
              <a:t>Vegetable</a:t>
            </a:r>
          </a:p>
        </p:txBody>
      </p:sp>
      <p:sp>
        <p:nvSpPr>
          <p:cNvPr id="69636" name="Rectangle 3"/>
          <p:cNvSpPr>
            <a:spLocks noGrp="1" noChangeArrowheads="1"/>
          </p:cNvSpPr>
          <p:nvPr>
            <p:ph type="body" idx="1"/>
          </p:nvPr>
        </p:nvSpPr>
        <p:spPr/>
        <p:txBody>
          <a:bodyPr/>
          <a:lstStyle/>
          <a:p>
            <a:pPr eaLnBrk="1" hangingPunct="1"/>
            <a:r>
              <a:rPr lang="en-US" smtClean="0"/>
              <a:t>any of various herbaceous plants cultivated for an edible part such as the fruit or the root of the beet or the leaf of spinach or the seeds of bean plants or the flower buds of broccoli or cauliflower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521A8322-4537-4C92-9330-CB7922C5D007}" type="slidenum">
              <a:rPr lang="en-US" smtClean="0"/>
              <a:pPr/>
              <a:t>95</a:t>
            </a:fld>
            <a:endParaRPr lang="en-US" smtClean="0"/>
          </a:p>
        </p:txBody>
      </p:sp>
      <p:sp>
        <p:nvSpPr>
          <p:cNvPr id="70659" name="Rectangle 2"/>
          <p:cNvSpPr>
            <a:spLocks noGrp="1" noChangeArrowheads="1"/>
          </p:cNvSpPr>
          <p:nvPr>
            <p:ph type="title"/>
          </p:nvPr>
        </p:nvSpPr>
        <p:spPr/>
        <p:txBody>
          <a:bodyPr/>
          <a:lstStyle/>
          <a:p>
            <a:pPr eaLnBrk="1" hangingPunct="1"/>
            <a:r>
              <a:rPr lang="en-US" smtClean="0"/>
              <a:t>Fruit</a:t>
            </a:r>
          </a:p>
        </p:txBody>
      </p:sp>
      <p:sp>
        <p:nvSpPr>
          <p:cNvPr id="70660" name="Rectangle 3"/>
          <p:cNvSpPr>
            <a:spLocks noGrp="1" noChangeArrowheads="1"/>
          </p:cNvSpPr>
          <p:nvPr>
            <p:ph type="body" idx="1"/>
          </p:nvPr>
        </p:nvSpPr>
        <p:spPr/>
        <p:txBody>
          <a:bodyPr/>
          <a:lstStyle/>
          <a:p>
            <a:pPr eaLnBrk="1" hangingPunct="1"/>
            <a:r>
              <a:rPr lang="en-US" smtClean="0"/>
              <a:t>The part of a plant that grows where a flower used to be, after the flower was pollinated and died. The fruit contains the seeds, which can grow new plants. Fruits are often fleshy with juices and nutrients for animals to eat.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02E689FB-BF57-4EFD-8FC3-5D795E03F31B}" type="slidenum">
              <a:rPr lang="en-US" smtClean="0"/>
              <a:pPr/>
              <a:t>96</a:t>
            </a:fld>
            <a:endParaRPr lang="en-US" smtClean="0"/>
          </a:p>
        </p:txBody>
      </p:sp>
      <p:sp>
        <p:nvSpPr>
          <p:cNvPr id="71683" name="Rectangle 2"/>
          <p:cNvSpPr>
            <a:spLocks noGrp="1" noChangeArrowheads="1"/>
          </p:cNvSpPr>
          <p:nvPr>
            <p:ph type="title"/>
          </p:nvPr>
        </p:nvSpPr>
        <p:spPr/>
        <p:txBody>
          <a:bodyPr/>
          <a:lstStyle/>
          <a:p>
            <a:pPr eaLnBrk="1" hangingPunct="1"/>
            <a:r>
              <a:rPr lang="en-US" smtClean="0"/>
              <a:t>Effective weight loss diet</a:t>
            </a:r>
          </a:p>
        </p:txBody>
      </p:sp>
      <p:sp>
        <p:nvSpPr>
          <p:cNvPr id="71684" name="Rectangle 3"/>
          <p:cNvSpPr>
            <a:spLocks noGrp="1" noChangeArrowheads="1"/>
          </p:cNvSpPr>
          <p:nvPr>
            <p:ph type="body" idx="1"/>
          </p:nvPr>
        </p:nvSpPr>
        <p:spPr/>
        <p:txBody>
          <a:bodyPr/>
          <a:lstStyle/>
          <a:p>
            <a:pPr eaLnBrk="1" hangingPunct="1"/>
            <a:r>
              <a:rPr lang="en-US" smtClean="0"/>
              <a:t>To be effective an diet must be one that a person will be able to maintain throughout life.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D904F872-186C-4724-8860-CBB56AFBB268}" type="slidenum">
              <a:rPr lang="en-US" smtClean="0"/>
              <a:pPr/>
              <a:t>97</a:t>
            </a:fld>
            <a:endParaRPr lang="en-US" smtClean="0"/>
          </a:p>
        </p:txBody>
      </p:sp>
      <p:sp>
        <p:nvSpPr>
          <p:cNvPr id="72707" name="Rectangle 2"/>
          <p:cNvSpPr>
            <a:spLocks noGrp="1" noChangeArrowheads="1"/>
          </p:cNvSpPr>
          <p:nvPr>
            <p:ph type="title"/>
          </p:nvPr>
        </p:nvSpPr>
        <p:spPr/>
        <p:txBody>
          <a:bodyPr/>
          <a:lstStyle/>
          <a:p>
            <a:pPr eaLnBrk="1" hangingPunct="1"/>
            <a:r>
              <a:rPr lang="en-US" smtClean="0"/>
              <a:t>Weight Control</a:t>
            </a:r>
          </a:p>
        </p:txBody>
      </p:sp>
      <p:sp>
        <p:nvSpPr>
          <p:cNvPr id="72708" name="Rectangle 3"/>
          <p:cNvSpPr>
            <a:spLocks noGrp="1" noChangeArrowheads="1"/>
          </p:cNvSpPr>
          <p:nvPr>
            <p:ph type="body" idx="1"/>
          </p:nvPr>
        </p:nvSpPr>
        <p:spPr/>
        <p:txBody>
          <a:bodyPr/>
          <a:lstStyle/>
          <a:p>
            <a:pPr eaLnBrk="1" hangingPunct="1"/>
            <a:r>
              <a:rPr lang="en-US" smtClean="0"/>
              <a:t>Calories count, no matter what you read in the press. The laws of thermodynamics have not been reversed.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p>
            <a:fld id="{B54744C7-5AB9-4408-9F6E-5AC1A05774FE}" type="slidenum">
              <a:rPr lang="en-US" smtClean="0"/>
              <a:pPr/>
              <a:t>98</a:t>
            </a:fld>
            <a:endParaRPr lang="en-US" smtClean="0"/>
          </a:p>
        </p:txBody>
      </p:sp>
      <p:pic>
        <p:nvPicPr>
          <p:cNvPr id="73731" name="Picture 2" descr="diet"/>
          <p:cNvPicPr>
            <a:picLocks noChangeAspect="1" noChangeArrowheads="1"/>
          </p:cNvPicPr>
          <p:nvPr/>
        </p:nvPicPr>
        <p:blipFill>
          <a:blip r:embed="rId3" cstate="print"/>
          <a:srcRect/>
          <a:stretch>
            <a:fillRect/>
          </a:stretch>
        </p:blipFill>
        <p:spPr bwMode="auto">
          <a:xfrm>
            <a:off x="1354138" y="885825"/>
            <a:ext cx="6435725" cy="50863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63F982D1-AC67-4A1E-A068-D9188D7D104F}" type="slidenum">
              <a:rPr lang="en-US" smtClean="0"/>
              <a:pPr/>
              <a:t>99</a:t>
            </a:fld>
            <a:endParaRPr lang="en-US" smtClean="0"/>
          </a:p>
        </p:txBody>
      </p:sp>
      <p:sp>
        <p:nvSpPr>
          <p:cNvPr id="74755" name="Rectangle 2"/>
          <p:cNvSpPr>
            <a:spLocks noGrp="1" noChangeArrowheads="1"/>
          </p:cNvSpPr>
          <p:nvPr>
            <p:ph type="title"/>
          </p:nvPr>
        </p:nvSpPr>
        <p:spPr/>
        <p:txBody>
          <a:bodyPr/>
          <a:lstStyle/>
          <a:p>
            <a:pPr eaLnBrk="1" hangingPunct="1"/>
            <a:r>
              <a:rPr lang="en-US" smtClean="0"/>
              <a:t>Weight Loss</a:t>
            </a:r>
          </a:p>
        </p:txBody>
      </p:sp>
      <p:sp>
        <p:nvSpPr>
          <p:cNvPr id="74756" name="Rectangle 3"/>
          <p:cNvSpPr>
            <a:spLocks noGrp="1" noChangeArrowheads="1"/>
          </p:cNvSpPr>
          <p:nvPr>
            <p:ph type="body" idx="1"/>
          </p:nvPr>
        </p:nvSpPr>
        <p:spPr/>
        <p:txBody>
          <a:bodyPr/>
          <a:lstStyle/>
          <a:p>
            <a:pPr eaLnBrk="1" hangingPunct="1"/>
            <a:r>
              <a:rPr lang="en-US" smtClean="0"/>
              <a:t>The typical weight loss program achieves an average of ten percent reduction in weight. </a:t>
            </a:r>
          </a:p>
          <a:p>
            <a:pPr eaLnBrk="1" hangingPunct="1"/>
            <a:r>
              <a:rPr lang="en-US" smtClean="0"/>
              <a:t>A survey of almost 400 obese individuals in the September 24, 2001 issue of the  Archives of Internal Medicine revealed that expectations are often unrealistic.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3138</TotalTime>
  <Words>4490</Words>
  <Application>Microsoft Office PowerPoint</Application>
  <PresentationFormat>On-screen Show (4:3)</PresentationFormat>
  <Paragraphs>803</Paragraphs>
  <Slides>140</Slides>
  <Notes>121</Notes>
  <HiddenSlides>0</HiddenSlides>
  <MMClips>1</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140</vt:i4>
      </vt:variant>
    </vt:vector>
  </HeadingPairs>
  <TitlesOfParts>
    <vt:vector size="144" baseType="lpstr">
      <vt:lpstr>Default Design</vt:lpstr>
      <vt:lpstr>Document</vt:lpstr>
      <vt:lpstr>Chart</vt:lpstr>
      <vt:lpstr>Worksheet</vt:lpstr>
      <vt:lpstr>Healthy Lifestyle and Diet</vt:lpstr>
      <vt:lpstr>PowerPoint Presentation</vt:lpstr>
      <vt:lpstr>Dose Response relationship</vt:lpstr>
      <vt:lpstr>Causation</vt:lpstr>
      <vt:lpstr>PowerPoint Presentation</vt:lpstr>
      <vt:lpstr>PowerPoint Presentation</vt:lpstr>
      <vt:lpstr>Dose Response </vt:lpstr>
      <vt:lpstr>A Dose-Response Study of the Effects of Dietary Cholesterol on Fasting and Postprandial Lipid and Lipoprotein Metabolism in Healthy Young Men </vt:lpstr>
      <vt:lpstr>PowerPoint Presentation</vt:lpstr>
      <vt:lpstr>PowerPoint Presentation</vt:lpstr>
      <vt:lpstr>PowerPoint Presentation</vt:lpstr>
      <vt:lpstr>PowerPoint Presentation</vt:lpstr>
      <vt:lpstr>Unintended injury</vt:lpstr>
      <vt:lpstr>What’s wrong with this sign?</vt:lpstr>
      <vt:lpstr>What’s wrong with this sign?</vt:lpstr>
      <vt:lpstr>More accurate term</vt:lpstr>
      <vt:lpstr>Chance or carelessness?</vt:lpstr>
      <vt:lpstr>Minnesota bridge collapse</vt:lpstr>
      <vt:lpstr>Last Reaction Paper</vt:lpstr>
      <vt:lpstr>Bring a Calculator to Class</vt:lpstr>
      <vt:lpstr>Tuesday</vt:lpstr>
      <vt:lpstr>Lifestyle</vt:lpstr>
      <vt:lpstr>Lifestyle examples</vt:lpstr>
      <vt:lpstr>Healthy Lifestyle</vt:lpstr>
      <vt:lpstr>Idiographic vs Nomothetic data</vt:lpstr>
      <vt:lpstr>Diet</vt:lpstr>
      <vt:lpstr>Dietary goals</vt:lpstr>
      <vt:lpstr>Seven Dietary Guidelines.</vt:lpstr>
      <vt:lpstr>Seven Dietary Guidelines</vt:lpstr>
      <vt:lpstr> Nutrition</vt:lpstr>
      <vt:lpstr>Nutrients</vt:lpstr>
      <vt:lpstr>Energy</vt:lpstr>
      <vt:lpstr>Digestion </vt:lpstr>
      <vt:lpstr>Protein</vt:lpstr>
      <vt:lpstr>Carbohydrates CHO</vt:lpstr>
      <vt:lpstr>Fats</vt:lpstr>
      <vt:lpstr>Cholesterol</vt:lpstr>
      <vt:lpstr>PowerPoint Presentation</vt:lpstr>
      <vt:lpstr>Dietary goals</vt:lpstr>
      <vt:lpstr>Diet</vt:lpstr>
      <vt:lpstr>Nutrition research</vt:lpstr>
      <vt:lpstr>Nutrition research</vt:lpstr>
      <vt:lpstr>Nutrition research</vt:lpstr>
      <vt:lpstr>Review Articles</vt:lpstr>
      <vt:lpstr>Dietary Guidelines developed by USDA</vt:lpstr>
      <vt:lpstr>Dietary Guidelines for Americans USDA</vt:lpstr>
      <vt:lpstr>Dietary Guidelines for Americans USDA</vt:lpstr>
      <vt:lpstr>PowerPoint Presentation</vt:lpstr>
      <vt:lpstr>PowerPoint Presentation</vt:lpstr>
      <vt:lpstr>1. Nutrition</vt:lpstr>
      <vt:lpstr>Vitamins</vt:lpstr>
      <vt:lpstr>Percentage of total energy intake</vt:lpstr>
      <vt:lpstr>Food Labels</vt:lpstr>
      <vt:lpstr>PowerPoint Presentation</vt:lpstr>
      <vt:lpstr>PowerPoint Presentation</vt:lpstr>
      <vt:lpstr>Percent</vt:lpstr>
      <vt:lpstr>Percent allows us to compare foods</vt:lpstr>
      <vt:lpstr>Percent allows us to compare foods</vt:lpstr>
      <vt:lpstr>Percent allows us to compare foods</vt:lpstr>
      <vt:lpstr>PowerPoint Presentation</vt:lpstr>
      <vt:lpstr>Choose a Diet Moderate in Sugars</vt:lpstr>
      <vt:lpstr>Choose a Diet Moderate in Sugars</vt:lpstr>
      <vt:lpstr>Choose a diet low in fat</vt:lpstr>
      <vt:lpstr>To reduce fat intake</vt:lpstr>
      <vt:lpstr>To reduce fat intake</vt:lpstr>
      <vt:lpstr>2. Dieting for Weight loss</vt:lpstr>
      <vt:lpstr>PowerPoint Presentation</vt:lpstr>
      <vt:lpstr>Calories</vt:lpstr>
      <vt:lpstr>Millie Griffin, psychology tutor</vt:lpstr>
      <vt:lpstr>Calories</vt:lpstr>
      <vt:lpstr>Calories per gram</vt:lpstr>
      <vt:lpstr>Parents underestimate calories in fast food</vt:lpstr>
      <vt:lpstr>Teens underestimate calories</vt:lpstr>
      <vt:lpstr>Calories needed per day</vt:lpstr>
      <vt:lpstr>Components of Energy Expenditure</vt:lpstr>
      <vt:lpstr>PowerPoint Presentation</vt:lpstr>
      <vt:lpstr>Caveat</vt:lpstr>
      <vt:lpstr>Percentage of total energy intake</vt:lpstr>
      <vt:lpstr>Obesity Epidemic</vt:lpstr>
      <vt:lpstr>Weight loss dilemmas</vt:lpstr>
      <vt:lpstr>Body Mass Index</vt:lpstr>
      <vt:lpstr>PowerPoint Presentation</vt:lpstr>
      <vt:lpstr>PowerPoint Presentation</vt:lpstr>
      <vt:lpstr>Fad Diets</vt:lpstr>
      <vt:lpstr>The Diet Industry</vt:lpstr>
      <vt:lpstr>PowerPoint Presentation</vt:lpstr>
      <vt:lpstr>PowerPoint Presentation</vt:lpstr>
      <vt:lpstr>Fad diets</vt:lpstr>
      <vt:lpstr>Low Carbohydrate or Protein Diet</vt:lpstr>
      <vt:lpstr>PowerPoint Presentation</vt:lpstr>
      <vt:lpstr>PowerPoint Presentation</vt:lpstr>
      <vt:lpstr>Testimonials and Case Studies</vt:lpstr>
      <vt:lpstr>“Low Carb” diets</vt:lpstr>
      <vt:lpstr>Vegetable</vt:lpstr>
      <vt:lpstr>Fruit</vt:lpstr>
      <vt:lpstr>Effective weight loss diet</vt:lpstr>
      <vt:lpstr>Weight Control</vt:lpstr>
      <vt:lpstr>PowerPoint Presentation</vt:lpstr>
      <vt:lpstr>Weight Loss</vt:lpstr>
      <vt:lpstr>Weight Loss</vt:lpstr>
      <vt:lpstr>3. Reducing heart disease</vt:lpstr>
      <vt:lpstr>Cholesterol</vt:lpstr>
      <vt:lpstr>Cholesterol</vt:lpstr>
      <vt:lpstr>4. Hypertension</vt:lpstr>
      <vt:lpstr>Sodium</vt:lpstr>
      <vt:lpstr>Sodium</vt:lpstr>
      <vt:lpstr>Dietary success  </vt:lpstr>
      <vt:lpstr>5. Diet for athletic performance</vt:lpstr>
      <vt:lpstr>High protein intakes will not increase muscle</vt:lpstr>
      <vt:lpstr>Maintaining glycogen reserves</vt:lpstr>
      <vt:lpstr>PowerPoint Presentation</vt:lpstr>
      <vt:lpstr>Center for science in the public interest. </vt:lpstr>
      <vt:lpstr>Center for science in the public interest. </vt:lpstr>
      <vt:lpstr>Change in serving size</vt:lpstr>
      <vt:lpstr>What counts as a serving?</vt:lpstr>
      <vt:lpstr>What counts as a serving?</vt:lpstr>
      <vt:lpstr>PowerPoint Presentation</vt:lpstr>
      <vt:lpstr>What counts as a serving?</vt:lpstr>
      <vt:lpstr>What counts as a serving?</vt:lpstr>
      <vt:lpstr>Definitions of terms used on labels</vt:lpstr>
      <vt:lpstr>Definitions</vt:lpstr>
      <vt:lpstr>Definitions</vt:lpstr>
      <vt:lpstr>Milk</vt:lpstr>
      <vt:lpstr>Milk</vt:lpstr>
      <vt:lpstr>PowerPoint Presentation</vt:lpstr>
      <vt:lpstr>Milk</vt:lpstr>
      <vt:lpstr>October 6, 1999 edition of JAMA </vt:lpstr>
      <vt:lpstr>5 servings a day</vt:lpstr>
      <vt:lpstr>Cruciferous vegetables</vt:lpstr>
      <vt:lpstr>Legumes</vt:lpstr>
      <vt:lpstr>Fiber</vt:lpstr>
      <vt:lpstr>Correlation not causation</vt:lpstr>
      <vt:lpstr>Nutrition analysis on the fly</vt:lpstr>
      <vt:lpstr>Body Weight Regulation</vt:lpstr>
      <vt:lpstr>Leptin</vt:lpstr>
      <vt:lpstr>Ghrelin</vt:lpstr>
      <vt:lpstr>PowerPoint Presentation</vt:lpstr>
      <vt:lpstr>Leptin</vt:lpstr>
      <vt:lpstr>PowerPoint Presentation</vt:lpstr>
      <vt:lpstr>Analyze nutrition from a chain restaurant.</vt:lpstr>
    </vt:vector>
  </TitlesOfParts>
  <Company>Francis Marion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Lifestyle and Diet</dc:title>
  <dc:creator>William Wattles</dc:creator>
  <cp:lastModifiedBy>WWattles</cp:lastModifiedBy>
  <cp:revision>145</cp:revision>
  <dcterms:created xsi:type="dcterms:W3CDTF">2001-11-19T14:47:20Z</dcterms:created>
  <dcterms:modified xsi:type="dcterms:W3CDTF">2016-11-11T14:48:03Z</dcterms:modified>
</cp:coreProperties>
</file>