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doc" ContentType="application/msword"/>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theme/themeOverride1.xml" ContentType="application/vnd.openxmlformats-officedocument.themeOverr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3"/>
  </p:notesMasterIdLst>
  <p:sldIdLst>
    <p:sldId id="256" r:id="rId2"/>
    <p:sldId id="356" r:id="rId3"/>
    <p:sldId id="355" r:id="rId4"/>
    <p:sldId id="353" r:id="rId5"/>
    <p:sldId id="357" r:id="rId6"/>
    <p:sldId id="358" r:id="rId7"/>
    <p:sldId id="349" r:id="rId8"/>
    <p:sldId id="348" r:id="rId9"/>
    <p:sldId id="351" r:id="rId10"/>
    <p:sldId id="350" r:id="rId11"/>
    <p:sldId id="321" r:id="rId12"/>
    <p:sldId id="322" r:id="rId13"/>
    <p:sldId id="320" r:id="rId14"/>
    <p:sldId id="354" r:id="rId15"/>
    <p:sldId id="337" r:id="rId16"/>
    <p:sldId id="257" r:id="rId17"/>
    <p:sldId id="258" r:id="rId18"/>
    <p:sldId id="260" r:id="rId19"/>
    <p:sldId id="336" r:id="rId20"/>
    <p:sldId id="359" r:id="rId21"/>
    <p:sldId id="261" r:id="rId22"/>
    <p:sldId id="277" r:id="rId23"/>
    <p:sldId id="278" r:id="rId24"/>
    <p:sldId id="279" r:id="rId25"/>
    <p:sldId id="280" r:id="rId26"/>
    <p:sldId id="281" r:id="rId27"/>
    <p:sldId id="282" r:id="rId28"/>
    <p:sldId id="352" r:id="rId29"/>
    <p:sldId id="283" r:id="rId30"/>
    <p:sldId id="296" r:id="rId31"/>
    <p:sldId id="297" r:id="rId32"/>
    <p:sldId id="298" r:id="rId33"/>
    <p:sldId id="340" r:id="rId34"/>
    <p:sldId id="341" r:id="rId35"/>
    <p:sldId id="343" r:id="rId36"/>
    <p:sldId id="344" r:id="rId37"/>
    <p:sldId id="346" r:id="rId38"/>
    <p:sldId id="345" r:id="rId39"/>
    <p:sldId id="342" r:id="rId40"/>
    <p:sldId id="259" r:id="rId41"/>
    <p:sldId id="265" r:id="rId42"/>
    <p:sldId id="266" r:id="rId43"/>
    <p:sldId id="271" r:id="rId44"/>
    <p:sldId id="268" r:id="rId45"/>
    <p:sldId id="269" r:id="rId46"/>
    <p:sldId id="270" r:id="rId47"/>
    <p:sldId id="272" r:id="rId48"/>
    <p:sldId id="273" r:id="rId49"/>
    <p:sldId id="274" r:id="rId50"/>
    <p:sldId id="275" r:id="rId51"/>
    <p:sldId id="267" r:id="rId52"/>
    <p:sldId id="262" r:id="rId53"/>
    <p:sldId id="263" r:id="rId54"/>
    <p:sldId id="264" r:id="rId55"/>
    <p:sldId id="284" r:id="rId56"/>
    <p:sldId id="288" r:id="rId57"/>
    <p:sldId id="289" r:id="rId58"/>
    <p:sldId id="290" r:id="rId59"/>
    <p:sldId id="285" r:id="rId60"/>
    <p:sldId id="360" r:id="rId61"/>
    <p:sldId id="302" r:id="rId62"/>
    <p:sldId id="286" r:id="rId63"/>
    <p:sldId id="291" r:id="rId64"/>
    <p:sldId id="292" r:id="rId65"/>
    <p:sldId id="293" r:id="rId66"/>
    <p:sldId id="294" r:id="rId67"/>
    <p:sldId id="287" r:id="rId68"/>
    <p:sldId id="329" r:id="rId69"/>
    <p:sldId id="295" r:id="rId70"/>
    <p:sldId id="330" r:id="rId71"/>
    <p:sldId id="331" r:id="rId72"/>
    <p:sldId id="332" r:id="rId73"/>
    <p:sldId id="335" r:id="rId74"/>
    <p:sldId id="334" r:id="rId75"/>
    <p:sldId id="318" r:id="rId76"/>
    <p:sldId id="319" r:id="rId77"/>
    <p:sldId id="362" r:id="rId78"/>
    <p:sldId id="363" r:id="rId79"/>
    <p:sldId id="364" r:id="rId80"/>
    <p:sldId id="361" r:id="rId81"/>
    <p:sldId id="276" r:id="rId82"/>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FF6600"/>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640" autoAdjust="0"/>
  </p:normalViewPr>
  <p:slideViewPr>
    <p:cSldViewPr>
      <p:cViewPr varScale="1">
        <p:scale>
          <a:sx n="107" d="100"/>
          <a:sy n="107" d="100"/>
        </p:scale>
        <p:origin x="-1650" y="-84"/>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Lst>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s>
</file>

<file path=ppt/_rels/viewProps.xml.rels><?xml version="1.0" encoding="UTF-8" standalone="yes"?>
<Relationships xmlns="http://schemas.openxmlformats.org/package/2006/relationships"><Relationship Id="rId8" Type="http://schemas.openxmlformats.org/officeDocument/2006/relationships/slide" Target="slides/slide51.xml"/><Relationship Id="rId3" Type="http://schemas.openxmlformats.org/officeDocument/2006/relationships/slide" Target="slides/slide25.xml"/><Relationship Id="rId7" Type="http://schemas.openxmlformats.org/officeDocument/2006/relationships/slide" Target="slides/slide32.xml"/><Relationship Id="rId2" Type="http://schemas.openxmlformats.org/officeDocument/2006/relationships/slide" Target="slides/slide24.xml"/><Relationship Id="rId1" Type="http://schemas.openxmlformats.org/officeDocument/2006/relationships/slide" Target="slides/slide23.xml"/><Relationship Id="rId6" Type="http://schemas.openxmlformats.org/officeDocument/2006/relationships/slide" Target="slides/slide31.xml"/><Relationship Id="rId11" Type="http://schemas.openxmlformats.org/officeDocument/2006/relationships/slide" Target="slides/slide67.xml"/><Relationship Id="rId5" Type="http://schemas.openxmlformats.org/officeDocument/2006/relationships/slide" Target="slides/slide29.xml"/><Relationship Id="rId10" Type="http://schemas.openxmlformats.org/officeDocument/2006/relationships/slide" Target="slides/slide62.xml"/><Relationship Id="rId4" Type="http://schemas.openxmlformats.org/officeDocument/2006/relationships/slide" Target="slides/slide27.xml"/><Relationship Id="rId9" Type="http://schemas.openxmlformats.org/officeDocument/2006/relationships/slide" Target="slides/slide59.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image" Target="../media/image34.wmf"/><Relationship Id="rId1" Type="http://schemas.openxmlformats.org/officeDocument/2006/relationships/image" Target="../media/image3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307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7782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307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D7B5D7E9-EC44-4AB7-BD06-E930E69512AD}" type="slidenum">
              <a:rPr lang="en-US"/>
              <a:pPr>
                <a:defRPr/>
              </a:pPr>
              <a:t>‹#›</a:t>
            </a:fld>
            <a:endParaRPr lang="en-US"/>
          </a:p>
        </p:txBody>
      </p:sp>
    </p:spTree>
    <p:extLst>
      <p:ext uri="{BB962C8B-B14F-4D97-AF65-F5344CB8AC3E}">
        <p14:creationId xmlns:p14="http://schemas.microsoft.com/office/powerpoint/2010/main" val="54950934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nytimes.com/2010/03/09/health/09brod.html?scp=9&amp;sq=exercise&amp;st=cse"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adultfitnesstest.org/resources/datacollection.pdf"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cdc.gov/nccdphp/sgr/ataglan.htm"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54E4B767-DCC1-41C0-835E-4E3B42A9145B}" type="slidenum">
              <a:rPr lang="en-US" smtClean="0"/>
              <a:pPr/>
              <a:t>1</a:t>
            </a:fld>
            <a:endParaRPr lang="en-US" smtClean="0"/>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393DBDFD-A698-42E9-BCB5-D1EF63BE6D8E}" type="slidenum">
              <a:rPr lang="en-US" smtClean="0"/>
              <a:pPr/>
              <a:t>16</a:t>
            </a:fld>
            <a:endParaRPr lang="en-US" smtClean="0"/>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5C69B483-5438-4A4B-8344-C771D0C81D0A}" type="slidenum">
              <a:rPr lang="en-US" smtClean="0"/>
              <a:pPr/>
              <a:t>17</a:t>
            </a:fld>
            <a:endParaRPr lang="en-US" smtClean="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3826E872-D39E-48F2-BC03-5A19F77E4C21}" type="slidenum">
              <a:rPr lang="en-US" smtClean="0"/>
              <a:pPr/>
              <a:t>18</a:t>
            </a:fld>
            <a:endParaRPr lang="en-US" smtClean="0"/>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07B7C5D5-EDF1-472C-8F80-1FB675AECFA7}" type="slidenum">
              <a:rPr lang="en-US" smtClean="0"/>
              <a:pPr/>
              <a:t>19</a:t>
            </a:fld>
            <a:endParaRPr lang="en-US" smtClean="0"/>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p:spPr>
        <p:txBody>
          <a:bodyPr/>
          <a:lstStyle/>
          <a:p>
            <a:pPr eaLnBrk="1" hangingPunct="1"/>
            <a:r>
              <a:rPr lang="en-US" smtClean="0">
                <a:hlinkClick r:id="rId3"/>
              </a:rPr>
              <a:t>http://www.nytimes.com/2010/03/09/health/09brod.html?scp=9&amp;sq=exercise&amp;st=cse</a:t>
            </a:r>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3FB36F0A-401F-4CA4-8F5F-60D8A0E29246}" type="slidenum">
              <a:rPr lang="en-US" smtClean="0"/>
              <a:pPr/>
              <a:t>21</a:t>
            </a:fld>
            <a:endParaRPr lang="en-US" smtClean="0"/>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3F242EBB-D1B1-4001-B181-D3493EA5EAAD}" type="slidenum">
              <a:rPr lang="en-US" smtClean="0"/>
              <a:pPr/>
              <a:t>22</a:t>
            </a:fld>
            <a:endParaRPr lang="en-US" smtClean="0"/>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67E90A9B-702B-4196-9093-441C9ED77729}" type="slidenum">
              <a:rPr lang="en-US" smtClean="0"/>
              <a:pPr/>
              <a:t>23</a:t>
            </a:fld>
            <a:endParaRPr lang="en-US" smtClean="0"/>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5DE0E8F7-CC19-4689-BC07-90D0EAA5A7EF}" type="slidenum">
              <a:rPr lang="en-US" smtClean="0"/>
              <a:pPr/>
              <a:t>24</a:t>
            </a:fld>
            <a:endParaRPr lang="en-US" smtClean="0"/>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B16D3961-4988-4229-AEA6-43BDD2E669F2}" type="slidenum">
              <a:rPr lang="en-US" smtClean="0"/>
              <a:pPr/>
              <a:t>25</a:t>
            </a:fld>
            <a:endParaRPr lang="en-US" smtClean="0"/>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B5979AA2-A5AF-4CE1-9EA3-F3DF2E8B312D}" type="slidenum">
              <a:rPr lang="en-US" smtClean="0"/>
              <a:pPr/>
              <a:t>26</a:t>
            </a:fld>
            <a:endParaRPr lang="en-US" smtClean="0"/>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p:spPr>
        <p:txBody>
          <a:bodyPr/>
          <a:lstStyle/>
          <a:p>
            <a:fld id="{3F7FB5F6-1926-42B4-A41C-E4C61092CD61}" type="slidenum">
              <a:rPr lang="en-US" smtClean="0"/>
              <a:pPr/>
              <a:t>5</a:t>
            </a:fld>
            <a:endParaRPr lang="en-US" smtClean="0"/>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7A5C6F2B-B0F6-449B-A0C0-D12BC4C8238B}" type="slidenum">
              <a:rPr lang="en-US" smtClean="0"/>
              <a:pPr/>
              <a:t>27</a:t>
            </a:fld>
            <a:endParaRPr lang="en-US" smtClean="0"/>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5DCCA215-58EC-41B7-A606-548494CD19AA}" type="slidenum">
              <a:rPr lang="en-US" smtClean="0"/>
              <a:pPr/>
              <a:t>29</a:t>
            </a:fld>
            <a:endParaRPr lang="en-US" smtClean="0"/>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45E4F83D-78EA-426D-9B0A-7E1F2594AF71}" type="slidenum">
              <a:rPr lang="en-US" smtClean="0"/>
              <a:pPr/>
              <a:t>30</a:t>
            </a:fld>
            <a:endParaRPr lang="en-US" smtClean="0"/>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8A5C1C87-A887-433D-B924-BD2190293ED4}" type="slidenum">
              <a:rPr lang="en-US" smtClean="0"/>
              <a:pPr/>
              <a:t>31</a:t>
            </a:fld>
            <a:endParaRPr lang="en-US" smtClean="0"/>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9C97EF78-8E55-430B-A40A-4DE35346CD41}" type="slidenum">
              <a:rPr lang="en-US" smtClean="0"/>
              <a:pPr/>
              <a:t>32</a:t>
            </a:fld>
            <a:endParaRPr lang="en-US" smtClean="0"/>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C0C44DDA-EE34-4EA7-BCAF-400A38EC70E7}" type="slidenum">
              <a:rPr lang="en-US" smtClean="0"/>
              <a:pPr/>
              <a:t>33</a:t>
            </a:fld>
            <a:endParaRPr lang="en-US" smtClean="0"/>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p:spPr>
        <p:txBody>
          <a:bodyPr/>
          <a:lstStyle/>
          <a:p>
            <a:pPr eaLnBrk="1" hangingPunct="1"/>
            <a:r>
              <a:rPr lang="en-US" smtClean="0"/>
              <a:t>33. Pratt M, Macera CA,Wang G. 2000. Higher</a:t>
            </a:r>
          </a:p>
          <a:p>
            <a:pPr eaLnBrk="1" hangingPunct="1"/>
            <a:r>
              <a:rPr lang="en-US" smtClean="0"/>
              <a:t>direct medical costs associated with physical</a:t>
            </a:r>
          </a:p>
          <a:p>
            <a:pPr eaLnBrk="1" hangingPunct="1"/>
            <a:r>
              <a:rPr lang="en-US" smtClean="0"/>
              <a:t>inactivity. </a:t>
            </a:r>
            <a:r>
              <a:rPr lang="en-US" i="1" smtClean="0"/>
              <a:t>Physician Sportsmedicine</a:t>
            </a:r>
          </a:p>
          <a:p>
            <a:pPr eaLnBrk="1" hangingPunct="1"/>
            <a:r>
              <a:rPr lang="en-US" smtClean="0"/>
              <a:t>28:63–70</a:t>
            </a:r>
          </a:p>
          <a:p>
            <a:pPr eaLnBrk="1" hangingPunct="1"/>
            <a:r>
              <a:rPr lang="en-US" smtClean="0"/>
              <a:t>34. Putnam RD.</a:t>
            </a:r>
          </a:p>
          <a:p>
            <a:pPr eaLnBrk="1" hangingPunct="1"/>
            <a:r>
              <a:rPr lang="en-US" smtClean="0"/>
              <a:t>For example, traffic congestion has grown in urban areas over</a:t>
            </a:r>
          </a:p>
          <a:p>
            <a:pPr eaLnBrk="1" hangingPunct="1"/>
            <a:r>
              <a:rPr lang="en-US" smtClean="0"/>
              <a:t>the past few decades—the average annual traffic delay per person was 7 hours</a:t>
            </a:r>
          </a:p>
          <a:p>
            <a:pPr eaLnBrk="1" hangingPunct="1"/>
            <a:r>
              <a:rPr lang="en-US" smtClean="0"/>
              <a:t>in 1982 and 26 hours in 2001</a:t>
            </a:r>
          </a:p>
          <a:p>
            <a:pPr eaLnBrk="1" hangingPunct="1"/>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556CD8A8-64FC-4E49-A74F-EBF81368AE86}" type="slidenum">
              <a:rPr lang="en-US" smtClean="0"/>
              <a:pPr/>
              <a:t>34</a:t>
            </a:fld>
            <a:endParaRPr lang="en-US" smtClean="0"/>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p:spPr>
        <p:txBody>
          <a:bodyPr/>
          <a:lstStyle/>
          <a:p>
            <a:pPr eaLnBrk="1" hangingPunct="1"/>
            <a:r>
              <a:rPr lang="en-US" smtClean="0"/>
              <a:t>U.S. households now have more automobiles than registered drivers, nd the likelihood of walking or biking is inversely related to the number of</a:t>
            </a:r>
          </a:p>
          <a:p>
            <a:pPr eaLnBrk="1" hangingPunct="1"/>
            <a:r>
              <a:rPr lang="en-US" smtClean="0"/>
              <a:t>automobiles per household. </a:t>
            </a:r>
            <a:r>
              <a:rPr lang="en-US" b="1" smtClean="0"/>
              <a:t>The </a:t>
            </a:r>
            <a:r>
              <a:rPr lang="en-US" b="1" i="1" smtClean="0"/>
              <a:t>Annual Review of Public Health </a:t>
            </a:r>
            <a:r>
              <a:rPr lang="en-US" b="1" smtClean="0"/>
              <a:t>is online at</a:t>
            </a:r>
          </a:p>
          <a:p>
            <a:pPr eaLnBrk="1" hangingPunct="1"/>
            <a:r>
              <a:rPr lang="en-US" b="1" smtClean="0"/>
              <a:t>http://publhealth.annualreviews.org</a:t>
            </a:r>
            <a:endParaRPr lang="en-US" smtClean="0"/>
          </a:p>
          <a:p>
            <a:pPr eaLnBrk="1" hangingPunct="1"/>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p:spPr>
        <p:txBody>
          <a:bodyPr/>
          <a:lstStyle/>
          <a:p>
            <a:pPr eaLnBrk="1" hangingPunct="1"/>
            <a:endParaRPr lang="en-US" smtClean="0"/>
          </a:p>
        </p:txBody>
      </p:sp>
      <p:sp>
        <p:nvSpPr>
          <p:cNvPr id="103428" name="Slide Number Placeholder 3"/>
          <p:cNvSpPr>
            <a:spLocks noGrp="1"/>
          </p:cNvSpPr>
          <p:nvPr>
            <p:ph type="sldNum" sz="quarter" idx="5"/>
          </p:nvPr>
        </p:nvSpPr>
        <p:spPr>
          <a:noFill/>
        </p:spPr>
        <p:txBody>
          <a:bodyPr/>
          <a:lstStyle/>
          <a:p>
            <a:fld id="{0A148713-0A3A-4618-978A-024336117AF8}" type="slidenum">
              <a:rPr lang="en-US" smtClean="0"/>
              <a:pPr/>
              <a:t>35</a:t>
            </a:fld>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ln/>
        </p:spPr>
        <p:txBody>
          <a:bodyPr/>
          <a:lstStyle/>
          <a:p>
            <a:pPr eaLnBrk="1" hangingPunct="1"/>
            <a:endParaRPr lang="en-US" smtClean="0"/>
          </a:p>
        </p:txBody>
      </p:sp>
      <p:sp>
        <p:nvSpPr>
          <p:cNvPr id="104452" name="Slide Number Placeholder 3"/>
          <p:cNvSpPr>
            <a:spLocks noGrp="1"/>
          </p:cNvSpPr>
          <p:nvPr>
            <p:ph type="sldNum" sz="quarter" idx="5"/>
          </p:nvPr>
        </p:nvSpPr>
        <p:spPr>
          <a:noFill/>
        </p:spPr>
        <p:txBody>
          <a:bodyPr/>
          <a:lstStyle/>
          <a:p>
            <a:fld id="{0AFDA145-1731-4E52-B81D-1C745C5F9949}" type="slidenum">
              <a:rPr lang="en-US" smtClean="0"/>
              <a:pPr/>
              <a:t>36</a:t>
            </a:fld>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105475" name="Notes Placeholder 2"/>
          <p:cNvSpPr>
            <a:spLocks noGrp="1"/>
          </p:cNvSpPr>
          <p:nvPr>
            <p:ph type="body" idx="1"/>
          </p:nvPr>
        </p:nvSpPr>
        <p:spPr>
          <a:noFill/>
          <a:ln/>
        </p:spPr>
        <p:txBody>
          <a:bodyPr/>
          <a:lstStyle/>
          <a:p>
            <a:pPr eaLnBrk="1" hangingPunct="1"/>
            <a:endParaRPr lang="en-US" smtClean="0"/>
          </a:p>
        </p:txBody>
      </p:sp>
      <p:sp>
        <p:nvSpPr>
          <p:cNvPr id="105476" name="Slide Number Placeholder 3"/>
          <p:cNvSpPr>
            <a:spLocks noGrp="1"/>
          </p:cNvSpPr>
          <p:nvPr>
            <p:ph type="sldNum" sz="quarter" idx="5"/>
          </p:nvPr>
        </p:nvSpPr>
        <p:spPr>
          <a:noFill/>
        </p:spPr>
        <p:txBody>
          <a:bodyPr/>
          <a:lstStyle/>
          <a:p>
            <a:fld id="{E012D09C-CB4E-48DB-AEF0-947DB15BB273}" type="slidenum">
              <a:rPr lang="en-US" smtClean="0"/>
              <a:pPr/>
              <a:t>37</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p:spPr>
        <p:txBody>
          <a:bodyPr/>
          <a:lstStyle/>
          <a:p>
            <a:fld id="{82479DA4-3155-4DDE-B72B-564238882015}" type="slidenum">
              <a:rPr lang="en-US" smtClean="0"/>
              <a:pPr/>
              <a:t>6</a:t>
            </a:fld>
            <a:endParaRPr lang="en-US" smtClean="0"/>
          </a:p>
        </p:txBody>
      </p:sp>
      <p:sp>
        <p:nvSpPr>
          <p:cNvPr id="195587" name="Rectangle 2"/>
          <p:cNvSpPr>
            <a:spLocks noGrp="1" noRot="1" noChangeAspect="1" noChangeArrowheads="1" noTextEdit="1"/>
          </p:cNvSpPr>
          <p:nvPr>
            <p:ph type="sldImg"/>
          </p:nvPr>
        </p:nvSpPr>
        <p:spPr>
          <a:ln/>
        </p:spPr>
      </p:sp>
      <p:sp>
        <p:nvSpPr>
          <p:cNvPr id="1955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a:ln/>
        </p:spPr>
        <p:txBody>
          <a:bodyPr/>
          <a:lstStyle/>
          <a:p>
            <a:pPr eaLnBrk="1" hangingPunct="1"/>
            <a:endParaRPr lang="en-US" smtClean="0"/>
          </a:p>
        </p:txBody>
      </p:sp>
      <p:sp>
        <p:nvSpPr>
          <p:cNvPr id="106500" name="Slide Number Placeholder 3"/>
          <p:cNvSpPr>
            <a:spLocks noGrp="1"/>
          </p:cNvSpPr>
          <p:nvPr>
            <p:ph type="sldNum" sz="quarter" idx="5"/>
          </p:nvPr>
        </p:nvSpPr>
        <p:spPr>
          <a:noFill/>
        </p:spPr>
        <p:txBody>
          <a:bodyPr/>
          <a:lstStyle/>
          <a:p>
            <a:fld id="{5D84EDFC-95CB-4734-B5A7-0C7D686CA71C}" type="slidenum">
              <a:rPr lang="en-US" smtClean="0"/>
              <a:pPr/>
              <a:t>38</a:t>
            </a:fld>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p:spPr>
        <p:txBody>
          <a:bodyPr/>
          <a:lstStyle/>
          <a:p>
            <a:pPr eaLnBrk="1" hangingPunct="1"/>
            <a:endParaRPr lang="en-US" smtClean="0"/>
          </a:p>
        </p:txBody>
      </p:sp>
      <p:sp>
        <p:nvSpPr>
          <p:cNvPr id="107524" name="Slide Number Placeholder 3"/>
          <p:cNvSpPr>
            <a:spLocks noGrp="1"/>
          </p:cNvSpPr>
          <p:nvPr>
            <p:ph type="sldNum" sz="quarter" idx="5"/>
          </p:nvPr>
        </p:nvSpPr>
        <p:spPr>
          <a:noFill/>
        </p:spPr>
        <p:txBody>
          <a:bodyPr/>
          <a:lstStyle/>
          <a:p>
            <a:fld id="{7D5459F8-F6EA-41BD-959A-1FCA59E9EA51}" type="slidenum">
              <a:rPr lang="en-US" smtClean="0"/>
              <a:pPr/>
              <a:t>39</a:t>
            </a:fld>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92615156-624E-40BC-8259-D2EDB6897E3F}" type="slidenum">
              <a:rPr lang="en-US" smtClean="0"/>
              <a:pPr/>
              <a:t>40</a:t>
            </a:fld>
            <a:endParaRPr lang="en-US" smtClean="0"/>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0ACFB654-35F3-4DB5-9BD8-77E913485FB7}" type="slidenum">
              <a:rPr lang="en-US" smtClean="0"/>
              <a:pPr/>
              <a:t>41</a:t>
            </a:fld>
            <a:endParaRPr lang="en-US" smtClean="0"/>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5FECA917-E4E9-49C0-A02D-F697A215B9FD}" type="slidenum">
              <a:rPr lang="en-US" smtClean="0"/>
              <a:pPr/>
              <a:t>42</a:t>
            </a:fld>
            <a:endParaRPr lang="en-US" smtClean="0"/>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4CAE47BE-8AAB-4C3C-A9C7-CF1EB602135B}" type="slidenum">
              <a:rPr lang="en-US" smtClean="0"/>
              <a:pPr/>
              <a:t>43</a:t>
            </a:fld>
            <a:endParaRPr lang="en-US" smtClean="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8676C371-A7C9-4BC1-9390-DDAC35422BE1}" type="slidenum">
              <a:rPr lang="en-US" smtClean="0"/>
              <a:pPr/>
              <a:t>44</a:t>
            </a:fld>
            <a:endParaRPr lang="en-US" smtClean="0"/>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52CFD121-275C-4227-B17B-E9577F227BF2}" type="slidenum">
              <a:rPr lang="en-US" smtClean="0"/>
              <a:pPr/>
              <a:t>45</a:t>
            </a:fld>
            <a:endParaRPr lang="en-US" smtClean="0"/>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EA92E27D-567B-4D6C-B97A-ADBB591A6C2E}" type="slidenum">
              <a:rPr lang="en-US" smtClean="0"/>
              <a:pPr/>
              <a:t>46</a:t>
            </a:fld>
            <a:endParaRPr lang="en-US" smtClean="0"/>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EEF27437-4172-486E-90B7-7428B66B15D6}" type="slidenum">
              <a:rPr lang="en-US" smtClean="0"/>
              <a:pPr/>
              <a:t>47</a:t>
            </a:fld>
            <a:endParaRPr lang="en-US" smtClean="0"/>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p:spPr>
        <p:txBody>
          <a:bodyPr/>
          <a:lstStyle/>
          <a:p>
            <a:r>
              <a:rPr lang="en-US" smtClean="0">
                <a:hlinkClick r:id="rId3"/>
              </a:rPr>
              <a:t>http://www.adultfitnesstest.org/resources/datacollection.pdf</a:t>
            </a:r>
            <a:endParaRPr lang="en-US" smtClean="0"/>
          </a:p>
        </p:txBody>
      </p:sp>
      <p:sp>
        <p:nvSpPr>
          <p:cNvPr id="79876" name="Slide Number Placeholder 3"/>
          <p:cNvSpPr>
            <a:spLocks noGrp="1"/>
          </p:cNvSpPr>
          <p:nvPr>
            <p:ph type="sldNum" sz="quarter" idx="5"/>
          </p:nvPr>
        </p:nvSpPr>
        <p:spPr>
          <a:noFill/>
        </p:spPr>
        <p:txBody>
          <a:bodyPr/>
          <a:lstStyle/>
          <a:p>
            <a:fld id="{2B9E7505-0996-44DB-96C6-70E84870D2B3}" type="slidenum">
              <a:rPr lang="en-US" smtClean="0"/>
              <a:pPr/>
              <a:t>7</a:t>
            </a:fld>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2DFD1A8C-BF9A-44A0-B8B5-D0955EBCE06D}" type="slidenum">
              <a:rPr lang="en-US" smtClean="0"/>
              <a:pPr/>
              <a:t>48</a:t>
            </a:fld>
            <a:endParaRPr lang="en-US" smtClean="0"/>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2924D6AA-CA83-4D10-81EE-9DFF139B1A8C}" type="slidenum">
              <a:rPr lang="en-US" smtClean="0"/>
              <a:pPr/>
              <a:t>49</a:t>
            </a:fld>
            <a:endParaRPr lang="en-US" smtClean="0"/>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434CBEBA-5882-4E40-A304-62A20D0614A5}" type="slidenum">
              <a:rPr lang="en-US" smtClean="0"/>
              <a:pPr/>
              <a:t>50</a:t>
            </a:fld>
            <a:endParaRPr lang="en-US" smtClean="0"/>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p>
            <a:fld id="{653A52CE-9043-4F03-8EE0-EECD1011ABB5}" type="slidenum">
              <a:rPr lang="en-US" smtClean="0"/>
              <a:pPr/>
              <a:t>51</a:t>
            </a:fld>
            <a:endParaRPr lang="en-US" smtClean="0"/>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5E0858F3-016F-411E-B752-1262E5FB5EF9}" type="slidenum">
              <a:rPr lang="en-US" smtClean="0"/>
              <a:pPr/>
              <a:t>52</a:t>
            </a:fld>
            <a:endParaRPr lang="en-US" smtClean="0"/>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fld id="{82CC69C8-614C-4EE1-81DA-C89B45BC361A}" type="slidenum">
              <a:rPr lang="en-US" smtClean="0"/>
              <a:pPr/>
              <a:t>53</a:t>
            </a:fld>
            <a:endParaRPr lang="en-US" smtClean="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p>
            <a:fld id="{61C4B3DB-7E4E-4FDF-BD33-32C986C00FB0}" type="slidenum">
              <a:rPr lang="en-US" smtClean="0"/>
              <a:pPr/>
              <a:t>54</a:t>
            </a:fld>
            <a:endParaRPr lang="en-US" smtClean="0"/>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fld id="{1A20F7E5-F30E-4906-9517-C8DFB9E3AD1F}" type="slidenum">
              <a:rPr lang="en-US" smtClean="0"/>
              <a:pPr/>
              <a:t>55</a:t>
            </a:fld>
            <a:endParaRPr lang="en-US" smtClean="0"/>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fld id="{2F26C8FD-1FB7-46E4-904F-821C62363FA9}" type="slidenum">
              <a:rPr lang="en-US" smtClean="0"/>
              <a:pPr/>
              <a:t>56</a:t>
            </a:fld>
            <a:endParaRPr lang="en-US" smtClean="0"/>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p>
            <a:fld id="{067F6CDD-FEB3-42DB-8012-0F9B366582C6}" type="slidenum">
              <a:rPr lang="en-US" smtClean="0"/>
              <a:pPr/>
              <a:t>57</a:t>
            </a:fld>
            <a:endParaRPr lang="en-US" smtClean="0"/>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a:ln/>
        </p:spPr>
        <p:txBody>
          <a:bodyPr/>
          <a:lstStyle/>
          <a:p>
            <a:r>
              <a:rPr lang="en-US" b="1" smtClean="0">
                <a:hlinkClick r:id="rId3"/>
              </a:rPr>
              <a:t>http://www.cdc.gov/nccdphp/sgr/ataglan.htm</a:t>
            </a:r>
            <a:endParaRPr lang="en-US" b="1" smtClean="0"/>
          </a:p>
          <a:p>
            <a:endParaRPr lang="en-US" smtClean="0"/>
          </a:p>
        </p:txBody>
      </p:sp>
      <p:sp>
        <p:nvSpPr>
          <p:cNvPr id="80900" name="Slide Number Placeholder 3"/>
          <p:cNvSpPr>
            <a:spLocks noGrp="1"/>
          </p:cNvSpPr>
          <p:nvPr>
            <p:ph type="sldNum" sz="quarter" idx="5"/>
          </p:nvPr>
        </p:nvSpPr>
        <p:spPr>
          <a:noFill/>
        </p:spPr>
        <p:txBody>
          <a:bodyPr/>
          <a:lstStyle/>
          <a:p>
            <a:fld id="{11F3B7E5-D370-4405-8A10-A06B32C535D0}" type="slidenum">
              <a:rPr lang="en-US" smtClean="0"/>
              <a:pPr/>
              <a:t>9</a:t>
            </a:fld>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p>
            <a:fld id="{5941DE73-4982-4106-BAE1-004A74C34811}" type="slidenum">
              <a:rPr lang="en-US" smtClean="0"/>
              <a:pPr/>
              <a:t>58</a:t>
            </a:fld>
            <a:endParaRPr lang="en-US" smtClean="0"/>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fld id="{D1F884F3-8407-4AD6-A0AF-5E2E8FB7B0BC}" type="slidenum">
              <a:rPr lang="en-US" smtClean="0"/>
              <a:pPr/>
              <a:t>59</a:t>
            </a:fld>
            <a:endParaRPr lang="en-US" smtClean="0"/>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1531B9CF-C55E-4029-82C8-24524DE7E014}" type="slidenum">
              <a:rPr lang="en-US" smtClean="0"/>
              <a:pPr/>
              <a:t>61</a:t>
            </a:fld>
            <a:endParaRPr lang="en-US" smtClean="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p>
            <a:fld id="{9F6DA7DC-8677-402C-97CA-79C8AD01D020}" type="slidenum">
              <a:rPr lang="en-US" smtClean="0"/>
              <a:pPr/>
              <a:t>62</a:t>
            </a:fld>
            <a:endParaRPr lang="en-US" smtClean="0"/>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p>
            <a:fld id="{87955FEE-D8F4-43CE-BA4A-5CD62BB57DD6}" type="slidenum">
              <a:rPr lang="en-US" smtClean="0"/>
              <a:pPr/>
              <a:t>63</a:t>
            </a:fld>
            <a:endParaRPr lang="en-US" smtClean="0"/>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p>
            <a:fld id="{66C80CCD-6506-4E16-B2E9-A96F5AF18C96}" type="slidenum">
              <a:rPr lang="en-US" smtClean="0"/>
              <a:pPr/>
              <a:t>64</a:t>
            </a:fld>
            <a:endParaRPr lang="en-US" smtClean="0"/>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p>
            <a:fld id="{85931DD9-F07C-4234-B24B-3F0EBA71C180}" type="slidenum">
              <a:rPr lang="en-US" smtClean="0"/>
              <a:pPr/>
              <a:t>65</a:t>
            </a:fld>
            <a:endParaRPr lang="en-US" smtClean="0"/>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fld id="{05FC1722-BF1E-429B-B02F-7B8D6AAA9DD5}" type="slidenum">
              <a:rPr lang="en-US" smtClean="0"/>
              <a:pPr/>
              <a:t>66</a:t>
            </a:fld>
            <a:endParaRPr lang="en-US" smtClean="0"/>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p>
            <a:fld id="{D43D80AC-5739-43FE-84ED-57F0722D0A4E}" type="slidenum">
              <a:rPr lang="en-US" smtClean="0"/>
              <a:pPr/>
              <a:t>67</a:t>
            </a:fld>
            <a:endParaRPr lang="en-US" smtClean="0"/>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p>
            <a:fld id="{79050C1B-874A-48AA-9910-C8BA374F3D8D}" type="slidenum">
              <a:rPr lang="en-US" smtClean="0"/>
              <a:pPr/>
              <a:t>68</a:t>
            </a:fld>
            <a:endParaRPr lang="en-US" smtClean="0"/>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A05A05E0-7BFA-4CE5-AEE8-8457B77EF665}" type="slidenum">
              <a:rPr lang="en-US" smtClean="0"/>
              <a:pPr/>
              <a:t>11</a:t>
            </a:fld>
            <a:endParaRPr lang="en-US" smtClean="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p>
            <a:fld id="{B2507CBA-FDF9-4C02-BCAC-C6FBC405583C}" type="slidenum">
              <a:rPr lang="en-US" smtClean="0"/>
              <a:pPr/>
              <a:t>69</a:t>
            </a:fld>
            <a:endParaRPr lang="en-US" smtClean="0"/>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757C82C2-E648-458A-A0D8-2A41BBCD9264}" type="slidenum">
              <a:rPr lang="en-US" smtClean="0"/>
              <a:pPr/>
              <a:t>70</a:t>
            </a:fld>
            <a:endParaRPr lang="en-US" smtClean="0"/>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p>
            <a:fld id="{ECB1FE17-C2C1-4EB4-BCFD-BCDCD7A23020}" type="slidenum">
              <a:rPr lang="en-US" smtClean="0"/>
              <a:pPr/>
              <a:t>71</a:t>
            </a:fld>
            <a:endParaRPr lang="en-US" smtClean="0"/>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p>
            <a:fld id="{F615BA62-E41D-43A2-8922-C4789F143D0A}" type="slidenum">
              <a:rPr lang="en-US" smtClean="0"/>
              <a:pPr/>
              <a:t>72</a:t>
            </a:fld>
            <a:endParaRPr lang="en-US" smtClean="0"/>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p>
            <a:fld id="{D96A4990-68AB-4974-BAF4-54ABFDC6D661}" type="slidenum">
              <a:rPr lang="en-US" smtClean="0"/>
              <a:pPr/>
              <a:t>73</a:t>
            </a:fld>
            <a:endParaRPr lang="en-US" smtClean="0"/>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p:spPr>
        <p:txBody>
          <a:bodyPr/>
          <a:lstStyle/>
          <a:p>
            <a:fld id="{184CEC7E-D256-4DCA-B7F3-01F8912AD680}" type="slidenum">
              <a:rPr lang="en-US" smtClean="0"/>
              <a:pPr/>
              <a:t>74</a:t>
            </a:fld>
            <a:endParaRPr lang="en-US" smtClean="0"/>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p:spPr>
        <p:txBody>
          <a:bodyPr/>
          <a:lstStyle/>
          <a:p>
            <a:fld id="{2B9B0B3D-9914-4E10-9B00-C81850739BBF}" type="slidenum">
              <a:rPr lang="en-US" smtClean="0"/>
              <a:pPr/>
              <a:t>75</a:t>
            </a:fld>
            <a:endParaRPr lang="en-US" smtClean="0"/>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p>
            <a:fld id="{D09C2CD0-FC46-46AD-8E57-2309F674FBD4}" type="slidenum">
              <a:rPr lang="en-US" smtClean="0"/>
              <a:pPr/>
              <a:t>76</a:t>
            </a:fld>
            <a:endParaRPr lang="en-US" smtClean="0"/>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p>
            <a:fld id="{10806011-742A-4D77-A1E6-FB7E9367A48C}" type="slidenum">
              <a:rPr lang="en-US" smtClean="0"/>
              <a:pPr/>
              <a:t>81</a:t>
            </a:fld>
            <a:endParaRPr lang="en-US" smtClean="0"/>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89194F44-A7A9-49DC-B250-F7C28C2DE312}" type="slidenum">
              <a:rPr lang="en-US" smtClean="0"/>
              <a:pPr/>
              <a:t>12</a:t>
            </a:fld>
            <a:endParaRPr lang="en-US" smtClean="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DC774036-CA73-420B-9E33-5C69A91609A5}" type="slidenum">
              <a:rPr lang="en-US" smtClean="0"/>
              <a:pPr/>
              <a:t>13</a:t>
            </a:fld>
            <a:endParaRPr lang="en-US"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12640BA1-FBC6-4B96-8A3B-EF25DF0B16CE}" type="slidenum">
              <a:rPr lang="en-US" smtClean="0"/>
              <a:pPr/>
              <a:t>15</a:t>
            </a:fld>
            <a:endParaRPr lang="en-US" smtClean="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pPr eaLnBrk="1" hangingPunct="1"/>
            <a:r>
              <a:rPr lang="en-US" smtClean="0"/>
              <a:t>2005, age 80</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B111E6B-B99D-4DBA-870D-187AC9D8BC49}"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B7E9E33-9246-406F-84FB-BEBF6E4BE0A6}"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69B0E72-C03A-4D04-95A8-9C1F463B88CD}"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707CE5C-5492-4BD2-8994-BE072E2DDB4C}"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3EF6462-1145-4D54-9D28-3588F2B19284}"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9E73BE3-7505-433A-B9BA-740E9225CE32}"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76DD26-36F0-4F89-9148-1D616E56A28F}"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71FC785-A3EB-4808-AD7F-6A421DE38DFF}"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319F2D5-8C51-458A-9E45-FC35CB855C3F}"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7CB2E72-D2D7-42E9-9895-E36900E9E423}"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290DF5C-4CC2-4D51-8EEA-CC91E9880C0E}"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498A7C8-4660-4EBF-8A6E-527C965EDF66}"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CAB2A6B-5503-4CB8-937B-50EA6A8528AB}"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66FFFF"/>
                </a:solidFill>
              </a:defRPr>
            </a:lvl1pPr>
          </a:lstStyle>
          <a:p>
            <a:pPr>
              <a:defRPr/>
            </a:pPr>
            <a:fld id="{B9275DC5-A0D1-417E-9899-145FFBD7D92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ctr" rtl="0" eaLnBrk="0" fontAlgn="base" hangingPunct="0">
        <a:spcBef>
          <a:spcPct val="0"/>
        </a:spcBef>
        <a:spcAft>
          <a:spcPct val="0"/>
        </a:spcAft>
        <a:defRPr sz="4400">
          <a:solidFill>
            <a:srgbClr val="66FFFF"/>
          </a:solidFill>
          <a:latin typeface="+mj-lt"/>
          <a:ea typeface="+mj-ea"/>
          <a:cs typeface="+mj-cs"/>
        </a:defRPr>
      </a:lvl1pPr>
      <a:lvl2pPr algn="ctr" rtl="0" eaLnBrk="0" fontAlgn="base" hangingPunct="0">
        <a:spcBef>
          <a:spcPct val="0"/>
        </a:spcBef>
        <a:spcAft>
          <a:spcPct val="0"/>
        </a:spcAft>
        <a:defRPr sz="4400">
          <a:solidFill>
            <a:srgbClr val="66FFFF"/>
          </a:solidFill>
          <a:latin typeface="Times New Roman" pitchFamily="18" charset="0"/>
        </a:defRPr>
      </a:lvl2pPr>
      <a:lvl3pPr algn="ctr" rtl="0" eaLnBrk="0" fontAlgn="base" hangingPunct="0">
        <a:spcBef>
          <a:spcPct val="0"/>
        </a:spcBef>
        <a:spcAft>
          <a:spcPct val="0"/>
        </a:spcAft>
        <a:defRPr sz="4400">
          <a:solidFill>
            <a:srgbClr val="66FFFF"/>
          </a:solidFill>
          <a:latin typeface="Times New Roman" pitchFamily="18" charset="0"/>
        </a:defRPr>
      </a:lvl3pPr>
      <a:lvl4pPr algn="ctr" rtl="0" eaLnBrk="0" fontAlgn="base" hangingPunct="0">
        <a:spcBef>
          <a:spcPct val="0"/>
        </a:spcBef>
        <a:spcAft>
          <a:spcPct val="0"/>
        </a:spcAft>
        <a:defRPr sz="4400">
          <a:solidFill>
            <a:srgbClr val="66FFFF"/>
          </a:solidFill>
          <a:latin typeface="Times New Roman" pitchFamily="18" charset="0"/>
        </a:defRPr>
      </a:lvl4pPr>
      <a:lvl5pPr algn="ctr" rtl="0" eaLnBrk="0" fontAlgn="base" hangingPunct="0">
        <a:spcBef>
          <a:spcPct val="0"/>
        </a:spcBef>
        <a:spcAft>
          <a:spcPct val="0"/>
        </a:spcAft>
        <a:defRPr sz="4400">
          <a:solidFill>
            <a:srgbClr val="66FFFF"/>
          </a:solidFill>
          <a:latin typeface="Times New Roman" pitchFamily="18" charset="0"/>
        </a:defRPr>
      </a:lvl5pPr>
      <a:lvl6pPr marL="457200" algn="ctr" rtl="0" fontAlgn="base">
        <a:spcBef>
          <a:spcPct val="0"/>
        </a:spcBef>
        <a:spcAft>
          <a:spcPct val="0"/>
        </a:spcAft>
        <a:defRPr sz="4400">
          <a:solidFill>
            <a:srgbClr val="66FFFF"/>
          </a:solidFill>
          <a:latin typeface="Times New Roman" pitchFamily="18" charset="0"/>
        </a:defRPr>
      </a:lvl6pPr>
      <a:lvl7pPr marL="914400" algn="ctr" rtl="0" fontAlgn="base">
        <a:spcBef>
          <a:spcPct val="0"/>
        </a:spcBef>
        <a:spcAft>
          <a:spcPct val="0"/>
        </a:spcAft>
        <a:defRPr sz="4400">
          <a:solidFill>
            <a:srgbClr val="66FFFF"/>
          </a:solidFill>
          <a:latin typeface="Times New Roman" pitchFamily="18" charset="0"/>
        </a:defRPr>
      </a:lvl7pPr>
      <a:lvl8pPr marL="1371600" algn="ctr" rtl="0" fontAlgn="base">
        <a:spcBef>
          <a:spcPct val="0"/>
        </a:spcBef>
        <a:spcAft>
          <a:spcPct val="0"/>
        </a:spcAft>
        <a:defRPr sz="4400">
          <a:solidFill>
            <a:srgbClr val="66FFFF"/>
          </a:solidFill>
          <a:latin typeface="Times New Roman" pitchFamily="18" charset="0"/>
        </a:defRPr>
      </a:lvl8pPr>
      <a:lvl9pPr marL="1828800" algn="ctr" rtl="0" fontAlgn="base">
        <a:spcBef>
          <a:spcPct val="0"/>
        </a:spcBef>
        <a:spcAft>
          <a:spcPct val="0"/>
        </a:spcAft>
        <a:defRPr sz="4400">
          <a:solidFill>
            <a:srgbClr val="66FFFF"/>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rgbClr val="66FFFF"/>
          </a:solidFill>
          <a:latin typeface="+mn-lt"/>
          <a:ea typeface="+mn-ea"/>
          <a:cs typeface="+mn-cs"/>
        </a:defRPr>
      </a:lvl1pPr>
      <a:lvl2pPr marL="742950" indent="-285750" algn="l" rtl="0" eaLnBrk="0" fontAlgn="base" hangingPunct="0">
        <a:spcBef>
          <a:spcPct val="20000"/>
        </a:spcBef>
        <a:spcAft>
          <a:spcPct val="0"/>
        </a:spcAft>
        <a:buChar char="–"/>
        <a:defRPr sz="2800">
          <a:solidFill>
            <a:srgbClr val="66FFFF"/>
          </a:solidFill>
          <a:latin typeface="+mn-lt"/>
        </a:defRPr>
      </a:lvl2pPr>
      <a:lvl3pPr marL="1143000" indent="-228600" algn="l" rtl="0" eaLnBrk="0" fontAlgn="base" hangingPunct="0">
        <a:spcBef>
          <a:spcPct val="20000"/>
        </a:spcBef>
        <a:spcAft>
          <a:spcPct val="0"/>
        </a:spcAft>
        <a:buChar char="•"/>
        <a:defRPr sz="2400">
          <a:solidFill>
            <a:srgbClr val="66FFFF"/>
          </a:solidFill>
          <a:latin typeface="+mn-lt"/>
        </a:defRPr>
      </a:lvl3pPr>
      <a:lvl4pPr marL="1600200" indent="-228600" algn="l" rtl="0" eaLnBrk="0" fontAlgn="base" hangingPunct="0">
        <a:spcBef>
          <a:spcPct val="20000"/>
        </a:spcBef>
        <a:spcAft>
          <a:spcPct val="0"/>
        </a:spcAft>
        <a:buChar char="–"/>
        <a:defRPr sz="2000">
          <a:solidFill>
            <a:srgbClr val="66FFFF"/>
          </a:solidFill>
          <a:latin typeface="+mn-lt"/>
        </a:defRPr>
      </a:lvl4pPr>
      <a:lvl5pPr marL="2057400" indent="-228600" algn="l" rtl="0" eaLnBrk="0" fontAlgn="base" hangingPunct="0">
        <a:spcBef>
          <a:spcPct val="20000"/>
        </a:spcBef>
        <a:spcAft>
          <a:spcPct val="0"/>
        </a:spcAft>
        <a:buChar char="»"/>
        <a:defRPr sz="2000">
          <a:solidFill>
            <a:srgbClr val="66FFFF"/>
          </a:solidFill>
          <a:latin typeface="+mn-lt"/>
        </a:defRPr>
      </a:lvl5pPr>
      <a:lvl6pPr marL="2514600" indent="-228600" algn="l" rtl="0" fontAlgn="base">
        <a:spcBef>
          <a:spcPct val="20000"/>
        </a:spcBef>
        <a:spcAft>
          <a:spcPct val="0"/>
        </a:spcAft>
        <a:buChar char="»"/>
        <a:defRPr sz="2000">
          <a:solidFill>
            <a:srgbClr val="66FFFF"/>
          </a:solidFill>
          <a:latin typeface="+mn-lt"/>
        </a:defRPr>
      </a:lvl6pPr>
      <a:lvl7pPr marL="2971800" indent="-228600" algn="l" rtl="0" fontAlgn="base">
        <a:spcBef>
          <a:spcPct val="20000"/>
        </a:spcBef>
        <a:spcAft>
          <a:spcPct val="0"/>
        </a:spcAft>
        <a:buChar char="»"/>
        <a:defRPr sz="2000">
          <a:solidFill>
            <a:srgbClr val="66FFFF"/>
          </a:solidFill>
          <a:latin typeface="+mn-lt"/>
        </a:defRPr>
      </a:lvl7pPr>
      <a:lvl8pPr marL="3429000" indent="-228600" algn="l" rtl="0" fontAlgn="base">
        <a:spcBef>
          <a:spcPct val="20000"/>
        </a:spcBef>
        <a:spcAft>
          <a:spcPct val="0"/>
        </a:spcAft>
        <a:buChar char="»"/>
        <a:defRPr sz="2000">
          <a:solidFill>
            <a:srgbClr val="66FFFF"/>
          </a:solidFill>
          <a:latin typeface="+mn-lt"/>
        </a:defRPr>
      </a:lvl8pPr>
      <a:lvl9pPr marL="3886200" indent="-228600" algn="l" rtl="0" fontAlgn="base">
        <a:spcBef>
          <a:spcPct val="20000"/>
        </a:spcBef>
        <a:spcAft>
          <a:spcPct val="0"/>
        </a:spcAft>
        <a:buChar char="»"/>
        <a:defRPr sz="2000">
          <a:solidFill>
            <a:srgbClr val="66FF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www.exerciseismedicine.org/documents/HCProActionGuide_HQ.pdf" TargetMode="External"/><Relationship Id="rId1" Type="http://schemas.openxmlformats.org/officeDocument/2006/relationships/slideLayout" Target="../slideLayouts/slideLayout12.xml"/><Relationship Id="rId5" Type="http://schemas.openxmlformats.org/officeDocument/2006/relationships/image" Target="../media/image9.jpeg"/><Relationship Id="rId4" Type="http://schemas.openxmlformats.org/officeDocument/2006/relationships/hyperlink" Target="http://www.exerciseismedicine.or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www.nytimes.com/2010/03/09/health/09brod.html?scp=9&amp;sq=exercise&amp;st=cse"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www.viralviralvideos.com/2013/11/11/moscow-subway-ticket-machine-accepts-30-squats-as-payment/" TargetMode="External"/><Relationship Id="rId2" Type="http://schemas.openxmlformats.org/officeDocument/2006/relationships/hyperlink" Target="http://well.blogs.nytimes.com/2013/04/10/how-exercise-may-boost-the-brain/"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hyperlink" Target="http://content.nejm.org/cgi/content/abstract/347/10/716" TargetMode="External"/><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25.jpeg"/></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www.nytimes.com/2010/04/18/magazine/18exercise-t.html?src=me&amp;ref=general"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aje.oxfordjournals.org/content/154/4/336.abstract"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1.xml"/><Relationship Id="rId1" Type="http://schemas.openxmlformats.org/officeDocument/2006/relationships/slideLayout" Target="../slideLayouts/slideLayout12.xml"/><Relationship Id="rId4" Type="http://schemas.openxmlformats.org/officeDocument/2006/relationships/image" Target="../media/image30.wmf"/></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54.xml"/><Relationship Id="rId7" Type="http://schemas.openxmlformats.org/officeDocument/2006/relationships/image" Target="../media/image34.w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33.wmf"/><Relationship Id="rId4" Type="http://schemas.openxmlformats.org/officeDocument/2006/relationships/oleObject" Target="../embeddings/oleObject1.bin"/><Relationship Id="rId9" Type="http://schemas.openxmlformats.org/officeDocument/2006/relationships/image" Target="../media/image35.wmf"/></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mlDrawing" Target="../drawings/vmlDrawing2.vml"/><Relationship Id="rId1" Type="http://schemas.openxmlformats.org/officeDocument/2006/relationships/themeOverride" Target="../theme/themeOverride1.xml"/><Relationship Id="rId6" Type="http://schemas.openxmlformats.org/officeDocument/2006/relationships/image" Target="../media/image36.wmf"/><Relationship Id="rId5" Type="http://schemas.openxmlformats.org/officeDocument/2006/relationships/oleObject" Target="../embeddings/Microsoft_Word_97_-_2003_Document1.doc"/><Relationship Id="rId4" Type="http://schemas.openxmlformats.org/officeDocument/2006/relationships/notesSlide" Target="../notesSlides/notesSlide5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hyperlink" Target="http://www.adultfitnesstest.org/adultFitnesstestLanding.aspx"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4.jpeg"/></Relationships>
</file>

<file path=ppt/slides/_rels/slide7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1.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2.xm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3.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7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Number Placeholder 5"/>
          <p:cNvSpPr>
            <a:spLocks noGrp="1"/>
          </p:cNvSpPr>
          <p:nvPr>
            <p:ph type="sldNum" sz="quarter" idx="12"/>
          </p:nvPr>
        </p:nvSpPr>
        <p:spPr>
          <a:noFill/>
        </p:spPr>
        <p:txBody>
          <a:bodyPr/>
          <a:lstStyle/>
          <a:p>
            <a:fld id="{08D9DCCD-A54F-45C8-8537-78E46118F688}" type="slidenum">
              <a:rPr lang="en-US" smtClean="0"/>
              <a:pPr/>
              <a:t>1</a:t>
            </a:fld>
            <a:endParaRPr lang="en-US" smtClean="0"/>
          </a:p>
        </p:txBody>
      </p:sp>
      <p:sp>
        <p:nvSpPr>
          <p:cNvPr id="4099" name="Rectangle 2"/>
          <p:cNvSpPr>
            <a:spLocks noGrp="1" noChangeArrowheads="1"/>
          </p:cNvSpPr>
          <p:nvPr>
            <p:ph type="ctrTitle"/>
          </p:nvPr>
        </p:nvSpPr>
        <p:spPr>
          <a:xfrm>
            <a:off x="685800" y="2286000"/>
            <a:ext cx="7772400" cy="1143000"/>
          </a:xfrm>
        </p:spPr>
        <p:txBody>
          <a:bodyPr/>
          <a:lstStyle/>
          <a:p>
            <a:pPr eaLnBrk="1" hangingPunct="1"/>
            <a:r>
              <a:rPr lang="en-US" smtClean="0"/>
              <a:t>Exercising and Health</a:t>
            </a:r>
          </a:p>
        </p:txBody>
      </p:sp>
      <p:sp>
        <p:nvSpPr>
          <p:cNvPr id="4100" name="Rectangle 3"/>
          <p:cNvSpPr>
            <a:spLocks noGrp="1" noChangeArrowheads="1"/>
          </p:cNvSpPr>
          <p:nvPr>
            <p:ph type="subTitle" idx="1"/>
          </p:nvPr>
        </p:nvSpPr>
        <p:spPr/>
        <p:txBody>
          <a:bodyPr/>
          <a:lstStyle/>
          <a:p>
            <a:pPr eaLnBrk="1" hangingPunct="1"/>
            <a:r>
              <a:rPr lang="en-US" smtClean="0"/>
              <a:t>William P. Wattles, Ph.D.</a:t>
            </a:r>
          </a:p>
          <a:p>
            <a:pPr eaLnBrk="1" hangingPunct="1"/>
            <a:r>
              <a:rPr lang="en-US" smtClean="0"/>
              <a:t>Psychology 314</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8"/>
          <p:cNvSpPr>
            <a:spLocks noGrp="1"/>
          </p:cNvSpPr>
          <p:nvPr>
            <p:ph type="title"/>
          </p:nvPr>
        </p:nvSpPr>
        <p:spPr/>
        <p:txBody>
          <a:bodyPr/>
          <a:lstStyle/>
          <a:p>
            <a:endParaRPr lang="en-US" smtClean="0"/>
          </a:p>
        </p:txBody>
      </p:sp>
      <p:sp>
        <p:nvSpPr>
          <p:cNvPr id="9219" name="Text Placeholder 9"/>
          <p:cNvSpPr>
            <a:spLocks noGrp="1"/>
          </p:cNvSpPr>
          <p:nvPr>
            <p:ph type="body" sz="half" idx="1"/>
          </p:nvPr>
        </p:nvSpPr>
        <p:spPr/>
        <p:txBody>
          <a:bodyPr/>
          <a:lstStyle/>
          <a:p>
            <a:r>
              <a:rPr lang="en-US" b="1" smtClean="0"/>
              <a:t>When will we treat physical activity as a legitimate medical therapy…even though it does not come in a pill?</a:t>
            </a:r>
          </a:p>
          <a:p>
            <a:endParaRPr lang="en-US" smtClean="0"/>
          </a:p>
        </p:txBody>
      </p:sp>
      <p:pic>
        <p:nvPicPr>
          <p:cNvPr id="9220" name="Picture 2">
            <a:hlinkClick r:id="rId2"/>
          </p:cNvPr>
          <p:cNvPicPr>
            <a:picLocks noGrp="1" noChangeAspect="1" noChangeArrowheads="1"/>
          </p:cNvPicPr>
          <p:nvPr>
            <p:ph type="clipArt" sz="half" idx="2"/>
          </p:nvPr>
        </p:nvPicPr>
        <p:blipFill>
          <a:blip r:embed="rId3" cstate="print"/>
          <a:srcRect/>
          <a:stretch>
            <a:fillRect/>
          </a:stretch>
        </p:blipFill>
        <p:spPr>
          <a:xfrm>
            <a:off x="4648200" y="2790825"/>
            <a:ext cx="3810000" cy="2495550"/>
          </a:xfrm>
        </p:spPr>
      </p:pic>
      <p:sp>
        <p:nvSpPr>
          <p:cNvPr id="9221" name="Slide Number Placeholder 4"/>
          <p:cNvSpPr>
            <a:spLocks noGrp="1"/>
          </p:cNvSpPr>
          <p:nvPr>
            <p:ph type="sldNum" sz="quarter" idx="12"/>
          </p:nvPr>
        </p:nvSpPr>
        <p:spPr>
          <a:noFill/>
        </p:spPr>
        <p:txBody>
          <a:bodyPr/>
          <a:lstStyle/>
          <a:p>
            <a:fld id="{3372F82C-E362-462E-BA13-58099C89ED43}" type="slidenum">
              <a:rPr lang="en-US" smtClean="0"/>
              <a:pPr/>
              <a:t>10</a:t>
            </a:fld>
            <a:endParaRPr lang="en-US" smtClean="0"/>
          </a:p>
        </p:txBody>
      </p:sp>
      <p:pic>
        <p:nvPicPr>
          <p:cNvPr id="9222" name="Content Placeholder 5" descr="logBG.jpg">
            <a:hlinkClick r:id="rId4"/>
          </p:cNvPr>
          <p:cNvPicPr>
            <a:picLocks noGrp="1" noChangeAspect="1"/>
          </p:cNvPicPr>
          <p:nvPr>
            <p:ph sz="half" idx="4294967295"/>
          </p:nvPr>
        </p:nvPicPr>
        <p:blipFill>
          <a:blip r:embed="rId5" cstate="print"/>
          <a:srcRect/>
          <a:stretch>
            <a:fillRect/>
          </a:stretch>
        </p:blipFill>
        <p:spPr>
          <a:xfrm>
            <a:off x="2659063" y="609600"/>
            <a:ext cx="6484937" cy="1074738"/>
          </a:xfr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Number Placeholder 5"/>
          <p:cNvSpPr>
            <a:spLocks noGrp="1"/>
          </p:cNvSpPr>
          <p:nvPr>
            <p:ph type="sldNum" sz="quarter" idx="12"/>
          </p:nvPr>
        </p:nvSpPr>
        <p:spPr>
          <a:noFill/>
        </p:spPr>
        <p:txBody>
          <a:bodyPr/>
          <a:lstStyle/>
          <a:p>
            <a:fld id="{F469FDB5-3924-4416-B257-DD3A1DEBFC53}" type="slidenum">
              <a:rPr lang="en-US" smtClean="0"/>
              <a:pPr/>
              <a:t>11</a:t>
            </a:fld>
            <a:endParaRPr lang="en-US" smtClean="0"/>
          </a:p>
        </p:txBody>
      </p:sp>
      <p:sp>
        <p:nvSpPr>
          <p:cNvPr id="10243" name="Rectangle 2"/>
          <p:cNvSpPr>
            <a:spLocks noGrp="1" noChangeArrowheads="1"/>
          </p:cNvSpPr>
          <p:nvPr>
            <p:ph type="title"/>
          </p:nvPr>
        </p:nvSpPr>
        <p:spPr/>
        <p:txBody>
          <a:bodyPr/>
          <a:lstStyle/>
          <a:p>
            <a:pPr eaLnBrk="1" hangingPunct="1"/>
            <a:endParaRPr lang="en-US" smtClean="0"/>
          </a:p>
        </p:txBody>
      </p:sp>
      <p:sp>
        <p:nvSpPr>
          <p:cNvPr id="10244" name="Rectangle 3"/>
          <p:cNvSpPr>
            <a:spLocks noGrp="1" noChangeArrowheads="1"/>
          </p:cNvSpPr>
          <p:nvPr>
            <p:ph type="body" idx="1"/>
          </p:nvPr>
        </p:nvSpPr>
        <p:spPr/>
        <p:txBody>
          <a:bodyPr/>
          <a:lstStyle/>
          <a:p>
            <a:pPr eaLnBrk="1" hangingPunct="1"/>
            <a:endParaRPr lang="en-US" smtClean="0"/>
          </a:p>
        </p:txBody>
      </p:sp>
      <p:pic>
        <p:nvPicPr>
          <p:cNvPr id="10245" name="Picture 6" descr="Ivan%20on%20lawnmower"/>
          <p:cNvPicPr>
            <a:picLocks noChangeAspect="1" noChangeArrowheads="1"/>
          </p:cNvPicPr>
          <p:nvPr/>
        </p:nvPicPr>
        <p:blipFill>
          <a:blip r:embed="rId3" cstate="print"/>
          <a:srcRect/>
          <a:stretch>
            <a:fillRect/>
          </a:stretch>
        </p:blipFill>
        <p:spPr bwMode="auto">
          <a:xfrm>
            <a:off x="1066800" y="0"/>
            <a:ext cx="6858000" cy="68405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Number Placeholder 5"/>
          <p:cNvSpPr>
            <a:spLocks noGrp="1"/>
          </p:cNvSpPr>
          <p:nvPr>
            <p:ph type="sldNum" sz="quarter" idx="12"/>
          </p:nvPr>
        </p:nvSpPr>
        <p:spPr>
          <a:noFill/>
        </p:spPr>
        <p:txBody>
          <a:bodyPr/>
          <a:lstStyle/>
          <a:p>
            <a:fld id="{E28A3AEC-8AED-477D-863F-9733A9BDE3F3}" type="slidenum">
              <a:rPr lang="en-US" smtClean="0"/>
              <a:pPr/>
              <a:t>12</a:t>
            </a:fld>
            <a:endParaRPr lang="en-US" smtClean="0"/>
          </a:p>
        </p:txBody>
      </p:sp>
      <p:sp>
        <p:nvSpPr>
          <p:cNvPr id="11267" name="Rectangle 2"/>
          <p:cNvSpPr>
            <a:spLocks noGrp="1" noChangeArrowheads="1"/>
          </p:cNvSpPr>
          <p:nvPr>
            <p:ph type="title"/>
          </p:nvPr>
        </p:nvSpPr>
        <p:spPr/>
        <p:txBody>
          <a:bodyPr/>
          <a:lstStyle/>
          <a:p>
            <a:pPr eaLnBrk="1" hangingPunct="1"/>
            <a:endParaRPr lang="en-US" smtClean="0"/>
          </a:p>
        </p:txBody>
      </p:sp>
      <p:sp>
        <p:nvSpPr>
          <p:cNvPr id="11268" name="Rectangle 3"/>
          <p:cNvSpPr>
            <a:spLocks noGrp="1" noChangeArrowheads="1"/>
          </p:cNvSpPr>
          <p:nvPr>
            <p:ph type="body" idx="1"/>
          </p:nvPr>
        </p:nvSpPr>
        <p:spPr/>
        <p:txBody>
          <a:bodyPr/>
          <a:lstStyle/>
          <a:p>
            <a:pPr eaLnBrk="1" hangingPunct="1"/>
            <a:endParaRPr lang="en-US" smtClean="0"/>
          </a:p>
        </p:txBody>
      </p:sp>
      <p:pic>
        <p:nvPicPr>
          <p:cNvPr id="11269" name="Picture 5" descr="tubbiesinatub.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Number Placeholder 5"/>
          <p:cNvSpPr>
            <a:spLocks noGrp="1"/>
          </p:cNvSpPr>
          <p:nvPr>
            <p:ph type="sldNum" sz="quarter" idx="12"/>
          </p:nvPr>
        </p:nvSpPr>
        <p:spPr>
          <a:noFill/>
        </p:spPr>
        <p:txBody>
          <a:bodyPr/>
          <a:lstStyle/>
          <a:p>
            <a:fld id="{416B7BE5-4B29-4B10-8E74-40ACBE804271}" type="slidenum">
              <a:rPr lang="en-US" smtClean="0"/>
              <a:pPr/>
              <a:t>13</a:t>
            </a:fld>
            <a:endParaRPr lang="en-US" smtClean="0"/>
          </a:p>
        </p:txBody>
      </p:sp>
      <p:sp>
        <p:nvSpPr>
          <p:cNvPr id="12291" name="Rectangle 2"/>
          <p:cNvSpPr>
            <a:spLocks noGrp="1" noChangeArrowheads="1"/>
          </p:cNvSpPr>
          <p:nvPr>
            <p:ph type="title"/>
          </p:nvPr>
        </p:nvSpPr>
        <p:spPr/>
        <p:txBody>
          <a:bodyPr/>
          <a:lstStyle/>
          <a:p>
            <a:pPr eaLnBrk="1" hangingPunct="1"/>
            <a:endParaRPr lang="en-US" smtClean="0"/>
          </a:p>
        </p:txBody>
      </p:sp>
      <p:sp>
        <p:nvSpPr>
          <p:cNvPr id="12292" name="Rectangle 3"/>
          <p:cNvSpPr>
            <a:spLocks noGrp="1" noChangeArrowheads="1"/>
          </p:cNvSpPr>
          <p:nvPr>
            <p:ph type="body" idx="1"/>
          </p:nvPr>
        </p:nvSpPr>
        <p:spPr/>
        <p:txBody>
          <a:bodyPr/>
          <a:lstStyle/>
          <a:p>
            <a:pPr eaLnBrk="1" hangingPunct="1"/>
            <a:endParaRPr lang="en-US" smtClean="0"/>
          </a:p>
        </p:txBody>
      </p:sp>
      <p:pic>
        <p:nvPicPr>
          <p:cNvPr id="12293" name="Picture 4" descr="Deer%20Stand%20-%20Hardwoods"/>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endParaRPr lang="en-US" smtClean="0"/>
          </a:p>
        </p:txBody>
      </p:sp>
      <p:sp>
        <p:nvSpPr>
          <p:cNvPr id="13315" name="Content Placeholder 2"/>
          <p:cNvSpPr>
            <a:spLocks noGrp="1"/>
          </p:cNvSpPr>
          <p:nvPr>
            <p:ph idx="1"/>
          </p:nvPr>
        </p:nvSpPr>
        <p:spPr/>
        <p:txBody>
          <a:bodyPr/>
          <a:lstStyle/>
          <a:p>
            <a:endParaRPr lang="en-US" smtClean="0"/>
          </a:p>
        </p:txBody>
      </p:sp>
      <p:sp>
        <p:nvSpPr>
          <p:cNvPr id="13316" name="Slide Number Placeholder 3"/>
          <p:cNvSpPr>
            <a:spLocks noGrp="1"/>
          </p:cNvSpPr>
          <p:nvPr>
            <p:ph type="sldNum" sz="quarter" idx="12"/>
          </p:nvPr>
        </p:nvSpPr>
        <p:spPr>
          <a:noFill/>
        </p:spPr>
        <p:txBody>
          <a:bodyPr/>
          <a:lstStyle/>
          <a:p>
            <a:fld id="{2139A647-E51A-4987-A28E-DB2CC6D0ABE3}" type="slidenum">
              <a:rPr lang="en-US" smtClean="0"/>
              <a:pPr/>
              <a:t>14</a:t>
            </a:fld>
            <a:endParaRPr lang="en-US" smtClean="0"/>
          </a:p>
        </p:txBody>
      </p:sp>
      <p:pic>
        <p:nvPicPr>
          <p:cNvPr id="13317" name="Picture 2"/>
          <p:cNvPicPr>
            <a:picLocks noChangeAspect="1" noChangeArrowheads="1"/>
          </p:cNvPicPr>
          <p:nvPr/>
        </p:nvPicPr>
        <p:blipFill>
          <a:blip r:embed="rId2" cstate="print"/>
          <a:srcRect/>
          <a:stretch>
            <a:fillRect/>
          </a:stretch>
        </p:blipFill>
        <p:spPr bwMode="auto">
          <a:xfrm>
            <a:off x="0" y="0"/>
            <a:ext cx="9753600" cy="7315200"/>
          </a:xfrm>
          <a:prstGeom prst="rect">
            <a:avLst/>
          </a:prstGeom>
          <a:noFill/>
          <a:ln w="9525">
            <a:noFill/>
            <a:miter lim="800000"/>
            <a:headEnd/>
            <a:tailEnd/>
          </a:ln>
        </p:spPr>
      </p:pic>
      <p:sp>
        <p:nvSpPr>
          <p:cNvPr id="6" name="Freeform 5"/>
          <p:cNvSpPr/>
          <p:nvPr/>
        </p:nvSpPr>
        <p:spPr>
          <a:xfrm>
            <a:off x="122238" y="3098800"/>
            <a:ext cx="1965325" cy="1624013"/>
          </a:xfrm>
          <a:custGeom>
            <a:avLst/>
            <a:gdLst>
              <a:gd name="connsiteX0" fmla="*/ 968991 w 1965277"/>
              <a:gd name="connsiteY0" fmla="*/ 27295 h 1624083"/>
              <a:gd name="connsiteX1" fmla="*/ 968991 w 1965277"/>
              <a:gd name="connsiteY1" fmla="*/ 27295 h 1624083"/>
              <a:gd name="connsiteX2" fmla="*/ 641445 w 1965277"/>
              <a:gd name="connsiteY2" fmla="*/ 54591 h 1624083"/>
              <a:gd name="connsiteX3" fmla="*/ 68239 w 1965277"/>
              <a:gd name="connsiteY3" fmla="*/ 68239 h 1624083"/>
              <a:gd name="connsiteX4" fmla="*/ 13648 w 1965277"/>
              <a:gd name="connsiteY4" fmla="*/ 95534 h 1624083"/>
              <a:gd name="connsiteX5" fmla="*/ 27295 w 1965277"/>
              <a:gd name="connsiteY5" fmla="*/ 777922 h 1624083"/>
              <a:gd name="connsiteX6" fmla="*/ 13648 w 1965277"/>
              <a:gd name="connsiteY6" fmla="*/ 1433015 h 1624083"/>
              <a:gd name="connsiteX7" fmla="*/ 0 w 1965277"/>
              <a:gd name="connsiteY7" fmla="*/ 1610436 h 1624083"/>
              <a:gd name="connsiteX8" fmla="*/ 1269242 w 1965277"/>
              <a:gd name="connsiteY8" fmla="*/ 1624083 h 1624083"/>
              <a:gd name="connsiteX9" fmla="*/ 1269242 w 1965277"/>
              <a:gd name="connsiteY9" fmla="*/ 1446662 h 1624083"/>
              <a:gd name="connsiteX10" fmla="*/ 1883391 w 1965277"/>
              <a:gd name="connsiteY10" fmla="*/ 1460310 h 1624083"/>
              <a:gd name="connsiteX11" fmla="*/ 1965277 w 1965277"/>
              <a:gd name="connsiteY11" fmla="*/ 0 h 1624083"/>
              <a:gd name="connsiteX12" fmla="*/ 968991 w 1965277"/>
              <a:gd name="connsiteY12" fmla="*/ 27295 h 1624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65277" h="1624083">
                <a:moveTo>
                  <a:pt x="968991" y="27295"/>
                </a:moveTo>
                <a:lnTo>
                  <a:pt x="968991" y="27295"/>
                </a:lnTo>
                <a:cubicBezTo>
                  <a:pt x="859809" y="36394"/>
                  <a:pt x="750892" y="49616"/>
                  <a:pt x="641445" y="54591"/>
                </a:cubicBezTo>
                <a:cubicBezTo>
                  <a:pt x="450519" y="63270"/>
                  <a:pt x="259173" y="59753"/>
                  <a:pt x="68239" y="68239"/>
                </a:cubicBezTo>
                <a:cubicBezTo>
                  <a:pt x="35413" y="69698"/>
                  <a:pt x="31107" y="78073"/>
                  <a:pt x="13648" y="95534"/>
                </a:cubicBezTo>
                <a:lnTo>
                  <a:pt x="27295" y="777922"/>
                </a:lnTo>
                <a:lnTo>
                  <a:pt x="13648" y="1433015"/>
                </a:lnTo>
                <a:lnTo>
                  <a:pt x="0" y="1610436"/>
                </a:lnTo>
                <a:lnTo>
                  <a:pt x="1269242" y="1624083"/>
                </a:lnTo>
                <a:lnTo>
                  <a:pt x="1269242" y="1446662"/>
                </a:lnTo>
                <a:lnTo>
                  <a:pt x="1883391" y="1460310"/>
                </a:lnTo>
                <a:lnTo>
                  <a:pt x="1965277" y="0"/>
                </a:lnTo>
                <a:lnTo>
                  <a:pt x="968991" y="27295"/>
                </a:lnTo>
                <a:close/>
              </a:path>
            </a:pathLst>
          </a:custGeom>
          <a:no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5"/>
          <p:cNvSpPr>
            <a:spLocks noGrp="1"/>
          </p:cNvSpPr>
          <p:nvPr>
            <p:ph type="sldNum" sz="quarter" idx="12"/>
          </p:nvPr>
        </p:nvSpPr>
        <p:spPr>
          <a:noFill/>
        </p:spPr>
        <p:txBody>
          <a:bodyPr/>
          <a:lstStyle/>
          <a:p>
            <a:fld id="{60414EA5-C6FE-4C37-867A-70FD4346512F}" type="slidenum">
              <a:rPr lang="en-US" smtClean="0"/>
              <a:pPr/>
              <a:t>15</a:t>
            </a:fld>
            <a:endParaRPr lang="en-US" smtClean="0"/>
          </a:p>
        </p:txBody>
      </p:sp>
      <p:sp>
        <p:nvSpPr>
          <p:cNvPr id="14339" name="Rectangle 2"/>
          <p:cNvSpPr>
            <a:spLocks noGrp="1" noChangeArrowheads="1"/>
          </p:cNvSpPr>
          <p:nvPr>
            <p:ph type="title"/>
          </p:nvPr>
        </p:nvSpPr>
        <p:spPr/>
        <p:txBody>
          <a:bodyPr/>
          <a:lstStyle/>
          <a:p>
            <a:pPr eaLnBrk="1" hangingPunct="1"/>
            <a:endParaRPr lang="en-US" smtClean="0"/>
          </a:p>
        </p:txBody>
      </p:sp>
      <p:sp>
        <p:nvSpPr>
          <p:cNvPr id="14340" name="Rectangle 3"/>
          <p:cNvSpPr>
            <a:spLocks noGrp="1" noChangeArrowheads="1"/>
          </p:cNvSpPr>
          <p:nvPr>
            <p:ph type="body" idx="1"/>
          </p:nvPr>
        </p:nvSpPr>
        <p:spPr/>
        <p:txBody>
          <a:bodyPr/>
          <a:lstStyle/>
          <a:p>
            <a:pPr eaLnBrk="1" hangingPunct="1"/>
            <a:endParaRPr lang="en-US" smtClean="0"/>
          </a:p>
        </p:txBody>
      </p:sp>
      <p:pic>
        <p:nvPicPr>
          <p:cNvPr id="14341" name="Picture 4" descr="machainsaw2"/>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Number Placeholder 5"/>
          <p:cNvSpPr>
            <a:spLocks noGrp="1"/>
          </p:cNvSpPr>
          <p:nvPr>
            <p:ph type="sldNum" sz="quarter" idx="12"/>
          </p:nvPr>
        </p:nvSpPr>
        <p:spPr>
          <a:noFill/>
        </p:spPr>
        <p:txBody>
          <a:bodyPr/>
          <a:lstStyle/>
          <a:p>
            <a:fld id="{4B257072-97D7-4352-8D00-5ECF6F524ADA}" type="slidenum">
              <a:rPr lang="en-US" smtClean="0"/>
              <a:pPr/>
              <a:t>16</a:t>
            </a:fld>
            <a:endParaRPr lang="en-US" smtClean="0"/>
          </a:p>
        </p:txBody>
      </p:sp>
      <p:sp>
        <p:nvSpPr>
          <p:cNvPr id="15363" name="Rectangle 2"/>
          <p:cNvSpPr>
            <a:spLocks noGrp="1" noChangeArrowheads="1"/>
          </p:cNvSpPr>
          <p:nvPr>
            <p:ph type="title"/>
          </p:nvPr>
        </p:nvSpPr>
        <p:spPr/>
        <p:txBody>
          <a:bodyPr/>
          <a:lstStyle/>
          <a:p>
            <a:pPr eaLnBrk="1" hangingPunct="1"/>
            <a:r>
              <a:rPr lang="en-US" smtClean="0"/>
              <a:t>5 types physical activity</a:t>
            </a:r>
          </a:p>
        </p:txBody>
      </p:sp>
      <p:sp>
        <p:nvSpPr>
          <p:cNvPr id="15364" name="Rectangle 3"/>
          <p:cNvSpPr>
            <a:spLocks noGrp="1" noChangeArrowheads="1"/>
          </p:cNvSpPr>
          <p:nvPr>
            <p:ph type="body" idx="1"/>
          </p:nvPr>
        </p:nvSpPr>
        <p:spPr/>
        <p:txBody>
          <a:bodyPr/>
          <a:lstStyle/>
          <a:p>
            <a:pPr marL="533400" indent="-533400" eaLnBrk="1" hangingPunct="1">
              <a:buFontTx/>
              <a:buAutoNum type="arabicPeriod"/>
            </a:pPr>
            <a:r>
              <a:rPr lang="en-US" sz="2800" smtClean="0"/>
              <a:t>Isometric exercise-contracting muscles against an immovable object. Improves muscle strength.</a:t>
            </a:r>
          </a:p>
          <a:p>
            <a:pPr marL="533400" indent="-533400" eaLnBrk="1" hangingPunct="1">
              <a:buFontTx/>
              <a:buAutoNum type="arabicPeriod"/>
            </a:pPr>
            <a:r>
              <a:rPr lang="en-US" sz="2800" smtClean="0"/>
              <a:t>Isotonic exercise-Weightlifting and many forms of calisthenics. Improve strength and endurance</a:t>
            </a:r>
          </a:p>
          <a:p>
            <a:pPr marL="533400" indent="-533400" eaLnBrk="1" hangingPunct="1">
              <a:buFontTx/>
              <a:buAutoNum type="arabicPeriod"/>
            </a:pPr>
            <a:r>
              <a:rPr lang="en-US" sz="2800" smtClean="0"/>
              <a:t>Isokinetic exercise-Resistance occurs continuously. Weight-lifting machines. Superior to isometrics and isotonics.</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5"/>
          <p:cNvSpPr>
            <a:spLocks noGrp="1"/>
          </p:cNvSpPr>
          <p:nvPr>
            <p:ph type="sldNum" sz="quarter" idx="12"/>
          </p:nvPr>
        </p:nvSpPr>
        <p:spPr>
          <a:noFill/>
        </p:spPr>
        <p:txBody>
          <a:bodyPr/>
          <a:lstStyle/>
          <a:p>
            <a:fld id="{66F362D4-601F-4C36-A3BC-8D6CA4559173}" type="slidenum">
              <a:rPr lang="en-US" smtClean="0"/>
              <a:pPr/>
              <a:t>17</a:t>
            </a:fld>
            <a:endParaRPr lang="en-US" smtClean="0"/>
          </a:p>
        </p:txBody>
      </p:sp>
      <p:sp>
        <p:nvSpPr>
          <p:cNvPr id="16387" name="Rectangle 2"/>
          <p:cNvSpPr>
            <a:spLocks noGrp="1" noChangeArrowheads="1"/>
          </p:cNvSpPr>
          <p:nvPr>
            <p:ph type="title"/>
          </p:nvPr>
        </p:nvSpPr>
        <p:spPr/>
        <p:txBody>
          <a:bodyPr/>
          <a:lstStyle/>
          <a:p>
            <a:pPr eaLnBrk="1" hangingPunct="1"/>
            <a:r>
              <a:rPr lang="en-US" smtClean="0"/>
              <a:t>Physical Activity</a:t>
            </a:r>
          </a:p>
        </p:txBody>
      </p:sp>
      <p:sp>
        <p:nvSpPr>
          <p:cNvPr id="16388" name="Rectangle 3"/>
          <p:cNvSpPr>
            <a:spLocks noGrp="1" noChangeArrowheads="1"/>
          </p:cNvSpPr>
          <p:nvPr>
            <p:ph type="body" idx="1"/>
          </p:nvPr>
        </p:nvSpPr>
        <p:spPr/>
        <p:txBody>
          <a:bodyPr/>
          <a:lstStyle/>
          <a:p>
            <a:pPr marL="609600" indent="-609600" eaLnBrk="1" hangingPunct="1">
              <a:buFontTx/>
              <a:buAutoNum type="arabicPeriod" startAt="4"/>
            </a:pPr>
            <a:r>
              <a:rPr lang="en-US" smtClean="0"/>
              <a:t>Anaerobic exercise-(without oxygen) exercise that burn more oxygen than the body can take in. Short bursts.</a:t>
            </a:r>
          </a:p>
          <a:p>
            <a:pPr marL="609600" indent="-609600" eaLnBrk="1" hangingPunct="1">
              <a:buFontTx/>
              <a:buAutoNum type="arabicPeriod" startAt="4"/>
            </a:pPr>
            <a:r>
              <a:rPr lang="en-US" smtClean="0"/>
              <a:t>Aerobic exercise-any exercise that requires dramatically increased oxygen consumption over an extended period of time. </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5"/>
          <p:cNvSpPr>
            <a:spLocks noGrp="1"/>
          </p:cNvSpPr>
          <p:nvPr>
            <p:ph type="sldNum" sz="quarter" idx="12"/>
          </p:nvPr>
        </p:nvSpPr>
        <p:spPr>
          <a:noFill/>
        </p:spPr>
        <p:txBody>
          <a:bodyPr/>
          <a:lstStyle/>
          <a:p>
            <a:fld id="{68CFBECD-B5B0-49C2-85FB-A8D1B34A74DC}" type="slidenum">
              <a:rPr lang="en-US" smtClean="0"/>
              <a:pPr/>
              <a:t>18</a:t>
            </a:fld>
            <a:endParaRPr lang="en-US" smtClean="0"/>
          </a:p>
        </p:txBody>
      </p:sp>
      <p:sp>
        <p:nvSpPr>
          <p:cNvPr id="17411" name="Rectangle 2"/>
          <p:cNvSpPr>
            <a:spLocks noGrp="1" noChangeArrowheads="1"/>
          </p:cNvSpPr>
          <p:nvPr>
            <p:ph type="title"/>
          </p:nvPr>
        </p:nvSpPr>
        <p:spPr/>
        <p:txBody>
          <a:bodyPr/>
          <a:lstStyle/>
          <a:p>
            <a:pPr eaLnBrk="1" hangingPunct="1"/>
            <a:r>
              <a:rPr lang="en-US" smtClean="0"/>
              <a:t>Reasons to exercise</a:t>
            </a:r>
          </a:p>
        </p:txBody>
      </p:sp>
      <p:sp>
        <p:nvSpPr>
          <p:cNvPr id="17412" name="Rectangle 3"/>
          <p:cNvSpPr>
            <a:spLocks noGrp="1" noChangeArrowheads="1"/>
          </p:cNvSpPr>
          <p:nvPr>
            <p:ph type="body" idx="1"/>
          </p:nvPr>
        </p:nvSpPr>
        <p:spPr/>
        <p:txBody>
          <a:bodyPr/>
          <a:lstStyle/>
          <a:p>
            <a:pPr eaLnBrk="1" hangingPunct="1"/>
            <a:r>
              <a:rPr lang="en-US" smtClean="0"/>
              <a:t>Physical Fitness</a:t>
            </a:r>
          </a:p>
          <a:p>
            <a:pPr eaLnBrk="1" hangingPunct="1"/>
            <a:r>
              <a:rPr lang="en-US" smtClean="0"/>
              <a:t>Weight Control</a:t>
            </a:r>
          </a:p>
          <a:p>
            <a:pPr eaLnBrk="1" hangingPunct="1"/>
            <a:r>
              <a:rPr lang="en-US" smtClean="0"/>
              <a:t>Cardiovascular Health</a:t>
            </a:r>
          </a:p>
          <a:p>
            <a:pPr eaLnBrk="1" hangingPunct="1"/>
            <a:r>
              <a:rPr lang="en-US" smtClean="0"/>
              <a:t>Other Health Benefits</a:t>
            </a:r>
          </a:p>
          <a:p>
            <a:pPr eaLnBrk="1" hangingPunct="1"/>
            <a:r>
              <a:rPr lang="en-US" smtClean="0"/>
              <a:t>Psychological Benefits</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5"/>
          <p:cNvSpPr>
            <a:spLocks noGrp="1"/>
          </p:cNvSpPr>
          <p:nvPr>
            <p:ph type="sldNum" sz="quarter" idx="12"/>
          </p:nvPr>
        </p:nvSpPr>
        <p:spPr>
          <a:noFill/>
        </p:spPr>
        <p:txBody>
          <a:bodyPr/>
          <a:lstStyle/>
          <a:p>
            <a:fld id="{A21FE302-505B-4048-9654-DA5607AC7BEC}" type="slidenum">
              <a:rPr lang="en-US" smtClean="0"/>
              <a:pPr/>
              <a:t>19</a:t>
            </a:fld>
            <a:endParaRPr lang="en-US" smtClean="0"/>
          </a:p>
        </p:txBody>
      </p:sp>
      <p:sp>
        <p:nvSpPr>
          <p:cNvPr id="18435" name="Rectangle 2"/>
          <p:cNvSpPr>
            <a:spLocks noGrp="1" noChangeArrowheads="1"/>
          </p:cNvSpPr>
          <p:nvPr>
            <p:ph type="title"/>
          </p:nvPr>
        </p:nvSpPr>
        <p:spPr/>
        <p:txBody>
          <a:bodyPr/>
          <a:lstStyle/>
          <a:p>
            <a:pPr eaLnBrk="1" hangingPunct="1"/>
            <a:endParaRPr lang="en-US" smtClean="0"/>
          </a:p>
        </p:txBody>
      </p:sp>
      <p:sp>
        <p:nvSpPr>
          <p:cNvPr id="18436" name="Rectangle 3"/>
          <p:cNvSpPr>
            <a:spLocks noGrp="1" noChangeArrowheads="1"/>
          </p:cNvSpPr>
          <p:nvPr>
            <p:ph type="body" idx="1"/>
          </p:nvPr>
        </p:nvSpPr>
        <p:spPr/>
        <p:txBody>
          <a:bodyPr/>
          <a:lstStyle/>
          <a:p>
            <a:pPr eaLnBrk="1" hangingPunct="1"/>
            <a:endParaRPr lang="en-US" smtClean="0"/>
          </a:p>
        </p:txBody>
      </p:sp>
      <p:pic>
        <p:nvPicPr>
          <p:cNvPr id="18437" name="Picture 4" descr="bridgeusers"/>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8438" name="Text Box 5"/>
          <p:cNvSpPr txBox="1">
            <a:spLocks noChangeArrowheads="1"/>
          </p:cNvSpPr>
          <p:nvPr/>
        </p:nvSpPr>
        <p:spPr bwMode="auto">
          <a:xfrm>
            <a:off x="4038600" y="5257800"/>
            <a:ext cx="3505200" cy="1555750"/>
          </a:xfrm>
          <a:prstGeom prst="rect">
            <a:avLst/>
          </a:prstGeom>
          <a:noFill/>
          <a:ln w="9525">
            <a:noFill/>
            <a:miter lim="800000"/>
            <a:headEnd/>
            <a:tailEnd/>
          </a:ln>
        </p:spPr>
        <p:txBody>
          <a:bodyPr>
            <a:spAutoFit/>
          </a:bodyPr>
          <a:lstStyle/>
          <a:p>
            <a:pPr>
              <a:spcBef>
                <a:spcPct val="50000"/>
              </a:spcBef>
            </a:pPr>
            <a:r>
              <a:rPr lang="en-US" sz="4800">
                <a:solidFill>
                  <a:srgbClr val="66FFFF"/>
                </a:solidFill>
              </a:rPr>
              <a:t>Exercise as fun!</a:t>
            </a:r>
          </a:p>
        </p:txBody>
      </p:sp>
      <p:sp>
        <p:nvSpPr>
          <p:cNvPr id="18439" name="Rectangle 7"/>
          <p:cNvSpPr>
            <a:spLocks noChangeArrowheads="1"/>
          </p:cNvSpPr>
          <p:nvPr/>
        </p:nvSpPr>
        <p:spPr bwMode="auto">
          <a:xfrm>
            <a:off x="6172200" y="6211888"/>
            <a:ext cx="2743200" cy="646112"/>
          </a:xfrm>
          <a:prstGeom prst="rect">
            <a:avLst/>
          </a:prstGeom>
          <a:noFill/>
          <a:ln w="9525">
            <a:noFill/>
            <a:miter lim="800000"/>
            <a:headEnd/>
            <a:tailEnd/>
          </a:ln>
        </p:spPr>
        <p:txBody>
          <a:bodyPr>
            <a:spAutoFit/>
          </a:bodyPr>
          <a:lstStyle/>
          <a:p>
            <a:r>
              <a:rPr lang="en-US" sz="1200">
                <a:hlinkClick r:id="rId4"/>
              </a:rPr>
              <a:t>http://www.nytimes.com/2010/03/09/health/09brod.html?scp=9&amp;sq=exercise&amp;st=cse</a:t>
            </a:r>
            <a:endParaRPr lang="en-US" sz="120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hlinkClick r:id="rId2"/>
              </a:rPr>
              <a:t>http://well.blogs.nytimes.com/2013/04/10/how-exercise-may-boost-the-brain</a:t>
            </a:r>
            <a:r>
              <a:rPr lang="en-US" dirty="0" smtClean="0">
                <a:hlinkClick r:id="rId2"/>
              </a:rPr>
              <a:t>/</a:t>
            </a:r>
            <a:endParaRPr lang="en-US" dirty="0" smtClean="0"/>
          </a:p>
          <a:p>
            <a:r>
              <a:rPr lang="en-US" dirty="0" smtClean="0"/>
              <a:t>Reinforce exercise video (Moscow) </a:t>
            </a:r>
            <a:r>
              <a:rPr lang="en-US" dirty="0">
                <a:hlinkClick r:id="rId3"/>
              </a:rPr>
              <a:t>http://www.viralviralvideos.com/2013/11/11/moscow-subway-ticket-machine-accepts-30-squats-as-payment/</a:t>
            </a:r>
            <a:endParaRPr lang="en-US" dirty="0"/>
          </a:p>
        </p:txBody>
      </p:sp>
      <p:sp>
        <p:nvSpPr>
          <p:cNvPr id="4" name="Slide Number Placeholder 3"/>
          <p:cNvSpPr>
            <a:spLocks noGrp="1"/>
          </p:cNvSpPr>
          <p:nvPr>
            <p:ph type="sldNum" sz="quarter" idx="12"/>
          </p:nvPr>
        </p:nvSpPr>
        <p:spPr/>
        <p:txBody>
          <a:bodyPr/>
          <a:lstStyle/>
          <a:p>
            <a:pPr>
              <a:defRPr/>
            </a:pPr>
            <a:fld id="{D9E73BE3-7505-433A-B9BA-740E9225CE32}" type="slidenum">
              <a:rPr lang="en-US" smtClean="0"/>
              <a:pPr>
                <a:defRPr/>
              </a:pPr>
              <a:t>2</a:t>
            </a:fld>
            <a:endParaRPr lang="en-US" dirty="0"/>
          </a:p>
        </p:txBody>
      </p:sp>
    </p:spTree>
    <p:extLst>
      <p:ext uri="{BB962C8B-B14F-4D97-AF65-F5344CB8AC3E}">
        <p14:creationId xmlns:p14="http://schemas.microsoft.com/office/powerpoint/2010/main" val="315289930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D9E73BE3-7505-433A-B9BA-740E9225CE32}" type="slidenum">
              <a:rPr lang="en-US" smtClean="0"/>
              <a:pPr>
                <a:defRPr/>
              </a:pPr>
              <a:t>20</a:t>
            </a:fld>
            <a:endParaRPr lang="en-US"/>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9143794"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4970486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5"/>
          <p:cNvSpPr>
            <a:spLocks noGrp="1"/>
          </p:cNvSpPr>
          <p:nvPr>
            <p:ph type="sldNum" sz="quarter" idx="12"/>
          </p:nvPr>
        </p:nvSpPr>
        <p:spPr>
          <a:noFill/>
        </p:spPr>
        <p:txBody>
          <a:bodyPr/>
          <a:lstStyle/>
          <a:p>
            <a:fld id="{DEA3A49C-F7B9-47D2-B086-337F96A53CA1}" type="slidenum">
              <a:rPr lang="en-US" smtClean="0"/>
              <a:pPr/>
              <a:t>21</a:t>
            </a:fld>
            <a:endParaRPr lang="en-US" smtClean="0"/>
          </a:p>
        </p:txBody>
      </p:sp>
      <p:sp>
        <p:nvSpPr>
          <p:cNvPr id="19459" name="Rectangle 2"/>
          <p:cNvSpPr>
            <a:spLocks noGrp="1" noChangeArrowheads="1"/>
          </p:cNvSpPr>
          <p:nvPr>
            <p:ph type="title"/>
          </p:nvPr>
        </p:nvSpPr>
        <p:spPr/>
        <p:txBody>
          <a:bodyPr/>
          <a:lstStyle/>
          <a:p>
            <a:pPr eaLnBrk="1" hangingPunct="1"/>
            <a:r>
              <a:rPr lang="en-US" smtClean="0"/>
              <a:t>Physical Fitness</a:t>
            </a:r>
          </a:p>
        </p:txBody>
      </p:sp>
      <p:sp>
        <p:nvSpPr>
          <p:cNvPr id="19460" name="Rectangle 3"/>
          <p:cNvSpPr>
            <a:spLocks noGrp="1" noChangeArrowheads="1"/>
          </p:cNvSpPr>
          <p:nvPr>
            <p:ph type="body" idx="1"/>
          </p:nvPr>
        </p:nvSpPr>
        <p:spPr/>
        <p:txBody>
          <a:bodyPr/>
          <a:lstStyle/>
          <a:p>
            <a:pPr eaLnBrk="1" hangingPunct="1"/>
            <a:r>
              <a:rPr lang="en-US" smtClean="0"/>
              <a:t>Four aspects of fitness</a:t>
            </a:r>
          </a:p>
          <a:p>
            <a:pPr lvl="1" eaLnBrk="1" hangingPunct="1"/>
            <a:r>
              <a:rPr lang="en-US" smtClean="0"/>
              <a:t>Muscle strength</a:t>
            </a:r>
          </a:p>
          <a:p>
            <a:pPr lvl="1" eaLnBrk="1" hangingPunct="1"/>
            <a:r>
              <a:rPr lang="en-US" smtClean="0"/>
              <a:t>Muscle endurance</a:t>
            </a:r>
          </a:p>
          <a:p>
            <a:pPr lvl="1" eaLnBrk="1" hangingPunct="1"/>
            <a:r>
              <a:rPr lang="en-US" smtClean="0"/>
              <a:t>Flexibility</a:t>
            </a:r>
          </a:p>
          <a:p>
            <a:pPr lvl="1" eaLnBrk="1" hangingPunct="1"/>
            <a:r>
              <a:rPr lang="en-US" smtClean="0"/>
              <a:t>Cardiorespiratory fitness</a:t>
            </a:r>
          </a:p>
          <a:p>
            <a:pPr eaLnBrk="1" hangingPunct="1"/>
            <a:r>
              <a:rPr lang="en-US" smtClean="0"/>
              <a:t>Quality and quantity of life</a:t>
            </a:r>
          </a:p>
          <a:p>
            <a:pPr eaLnBrk="1" hangingPunct="1"/>
            <a:endParaRPr lang="en-US" smtClean="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5"/>
          <p:cNvSpPr>
            <a:spLocks noGrp="1"/>
          </p:cNvSpPr>
          <p:nvPr>
            <p:ph type="sldNum" sz="quarter" idx="12"/>
          </p:nvPr>
        </p:nvSpPr>
        <p:spPr>
          <a:noFill/>
        </p:spPr>
        <p:txBody>
          <a:bodyPr/>
          <a:lstStyle/>
          <a:p>
            <a:fld id="{6E0E2A27-004A-4BBB-82C0-361852C21A38}" type="slidenum">
              <a:rPr lang="en-US" smtClean="0"/>
              <a:pPr/>
              <a:t>22</a:t>
            </a:fld>
            <a:endParaRPr lang="en-US" smtClean="0"/>
          </a:p>
        </p:txBody>
      </p:sp>
      <p:sp>
        <p:nvSpPr>
          <p:cNvPr id="20483" name="Rectangle 1026"/>
          <p:cNvSpPr>
            <a:spLocks noGrp="1" noChangeArrowheads="1"/>
          </p:cNvSpPr>
          <p:nvPr>
            <p:ph type="title"/>
          </p:nvPr>
        </p:nvSpPr>
        <p:spPr/>
        <p:txBody>
          <a:bodyPr/>
          <a:lstStyle/>
          <a:p>
            <a:pPr eaLnBrk="1" hangingPunct="1"/>
            <a:r>
              <a:rPr lang="en-US" smtClean="0"/>
              <a:t>Physical Fitness</a:t>
            </a:r>
          </a:p>
        </p:txBody>
      </p:sp>
      <p:sp>
        <p:nvSpPr>
          <p:cNvPr id="20484" name="Rectangle 1027"/>
          <p:cNvSpPr>
            <a:spLocks noGrp="1" noChangeArrowheads="1"/>
          </p:cNvSpPr>
          <p:nvPr>
            <p:ph type="body" idx="1"/>
          </p:nvPr>
        </p:nvSpPr>
        <p:spPr/>
        <p:txBody>
          <a:bodyPr/>
          <a:lstStyle/>
          <a:p>
            <a:pPr eaLnBrk="1" hangingPunct="1"/>
            <a:r>
              <a:rPr lang="en-US" smtClean="0"/>
              <a:t>The effects of exercise depend on</a:t>
            </a:r>
          </a:p>
          <a:p>
            <a:pPr lvl="1" eaLnBrk="1" hangingPunct="1"/>
            <a:r>
              <a:rPr lang="en-US" smtClean="0"/>
              <a:t>Duration</a:t>
            </a:r>
          </a:p>
          <a:p>
            <a:pPr lvl="1" eaLnBrk="1" hangingPunct="1"/>
            <a:r>
              <a:rPr lang="en-US" smtClean="0"/>
              <a:t>Intensity</a:t>
            </a:r>
          </a:p>
          <a:p>
            <a:pPr eaLnBrk="1" hangingPunct="1"/>
            <a:endParaRPr lang="en-US" smtClean="0"/>
          </a:p>
          <a:p>
            <a:pPr eaLnBrk="1" hangingPunct="1"/>
            <a:endParaRPr lang="en-US" smtClean="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6"/>
          <p:cNvSpPr>
            <a:spLocks noGrp="1"/>
          </p:cNvSpPr>
          <p:nvPr>
            <p:ph type="sldNum" sz="quarter" idx="12"/>
          </p:nvPr>
        </p:nvSpPr>
        <p:spPr>
          <a:noFill/>
        </p:spPr>
        <p:txBody>
          <a:bodyPr/>
          <a:lstStyle/>
          <a:p>
            <a:fld id="{39AFD785-8FB6-4004-BB9D-CCA21990E8C5}" type="slidenum">
              <a:rPr lang="en-US" smtClean="0"/>
              <a:pPr/>
              <a:t>23</a:t>
            </a:fld>
            <a:endParaRPr lang="en-US" smtClean="0"/>
          </a:p>
        </p:txBody>
      </p:sp>
      <p:sp>
        <p:nvSpPr>
          <p:cNvPr id="21507" name="Rectangle 2"/>
          <p:cNvSpPr>
            <a:spLocks noGrp="1" noChangeArrowheads="1"/>
          </p:cNvSpPr>
          <p:nvPr>
            <p:ph type="title"/>
          </p:nvPr>
        </p:nvSpPr>
        <p:spPr/>
        <p:txBody>
          <a:bodyPr/>
          <a:lstStyle/>
          <a:p>
            <a:pPr eaLnBrk="1" hangingPunct="1"/>
            <a:r>
              <a:rPr lang="en-US" smtClean="0"/>
              <a:t>London Bus Study</a:t>
            </a:r>
          </a:p>
        </p:txBody>
      </p:sp>
      <p:sp>
        <p:nvSpPr>
          <p:cNvPr id="21508" name="Rectangle 3"/>
          <p:cNvSpPr>
            <a:spLocks noGrp="1" noChangeArrowheads="1"/>
          </p:cNvSpPr>
          <p:nvPr>
            <p:ph type="body" sz="half" idx="1"/>
          </p:nvPr>
        </p:nvSpPr>
        <p:spPr/>
        <p:txBody>
          <a:bodyPr/>
          <a:lstStyle/>
          <a:p>
            <a:pPr eaLnBrk="1" hangingPunct="1"/>
            <a:r>
              <a:rPr lang="en-US" sz="2800" smtClean="0"/>
              <a:t>In the 50’s researchers found that conductors on double-decker buses in London had less heart disease than drivers.</a:t>
            </a:r>
          </a:p>
          <a:p>
            <a:pPr eaLnBrk="1" hangingPunct="1"/>
            <a:r>
              <a:rPr lang="en-US" sz="2800" smtClean="0"/>
              <a:t>Correlational</a:t>
            </a:r>
          </a:p>
        </p:txBody>
      </p:sp>
      <p:pic>
        <p:nvPicPr>
          <p:cNvPr id="21509" name="Picture 5" descr="j0152243"/>
          <p:cNvPicPr>
            <a:picLocks noGrp="1" noChangeAspect="1" noChangeArrowheads="1"/>
          </p:cNvPicPr>
          <p:nvPr>
            <p:ph type="clipArt" sz="half" idx="2"/>
          </p:nvPr>
        </p:nvPicPr>
        <p:blipFill>
          <a:blip r:embed="rId3" cstate="print"/>
          <a:srcRect/>
          <a:stretch>
            <a:fillRect/>
          </a:stretch>
        </p:blipFill>
        <p:spPr>
          <a:xfrm>
            <a:off x="4876800" y="1828800"/>
            <a:ext cx="3810000" cy="2530475"/>
          </a:xfr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6"/>
          <p:cNvSpPr>
            <a:spLocks noGrp="1"/>
          </p:cNvSpPr>
          <p:nvPr>
            <p:ph type="sldNum" sz="quarter" idx="12"/>
          </p:nvPr>
        </p:nvSpPr>
        <p:spPr>
          <a:noFill/>
        </p:spPr>
        <p:txBody>
          <a:bodyPr/>
          <a:lstStyle/>
          <a:p>
            <a:fld id="{F20A4763-9E5E-4397-8EDE-F9E3AD0FEC2C}" type="slidenum">
              <a:rPr lang="en-US" smtClean="0"/>
              <a:pPr/>
              <a:t>24</a:t>
            </a:fld>
            <a:endParaRPr lang="en-US" smtClean="0"/>
          </a:p>
        </p:txBody>
      </p:sp>
      <p:sp>
        <p:nvSpPr>
          <p:cNvPr id="22531" name="Rectangle 2"/>
          <p:cNvSpPr>
            <a:spLocks noGrp="1" noChangeArrowheads="1"/>
          </p:cNvSpPr>
          <p:nvPr>
            <p:ph type="title"/>
          </p:nvPr>
        </p:nvSpPr>
        <p:spPr/>
        <p:txBody>
          <a:bodyPr/>
          <a:lstStyle/>
          <a:p>
            <a:pPr eaLnBrk="1" hangingPunct="1"/>
            <a:r>
              <a:rPr lang="en-US" smtClean="0"/>
              <a:t>San Francisco Longshoremen</a:t>
            </a:r>
          </a:p>
        </p:txBody>
      </p:sp>
      <p:sp>
        <p:nvSpPr>
          <p:cNvPr id="22532" name="Rectangle 3"/>
          <p:cNvSpPr>
            <a:spLocks noGrp="1" noChangeArrowheads="1"/>
          </p:cNvSpPr>
          <p:nvPr>
            <p:ph type="body" sz="half" idx="1"/>
          </p:nvPr>
        </p:nvSpPr>
        <p:spPr/>
        <p:txBody>
          <a:bodyPr/>
          <a:lstStyle/>
          <a:p>
            <a:pPr eaLnBrk="1" hangingPunct="1"/>
            <a:r>
              <a:rPr lang="en-US" sz="2800" smtClean="0"/>
              <a:t>Followed for 20 years</a:t>
            </a:r>
          </a:p>
          <a:p>
            <a:pPr eaLnBrk="1" hangingPunct="1"/>
            <a:r>
              <a:rPr lang="en-US" sz="2800" smtClean="0"/>
              <a:t>Controlled for self-selection</a:t>
            </a:r>
          </a:p>
          <a:p>
            <a:pPr eaLnBrk="1" hangingPunct="1"/>
            <a:r>
              <a:rPr lang="en-US" sz="2800" smtClean="0"/>
              <a:t>CHD death rates much higher for low activity workers</a:t>
            </a:r>
          </a:p>
        </p:txBody>
      </p:sp>
      <p:pic>
        <p:nvPicPr>
          <p:cNvPr id="22533" name="Picture 5" descr="j0178519"/>
          <p:cNvPicPr>
            <a:picLocks noGrp="1" noChangeAspect="1" noChangeArrowheads="1"/>
          </p:cNvPicPr>
          <p:nvPr>
            <p:ph type="clipArt" sz="half" idx="2"/>
          </p:nvPr>
        </p:nvPicPr>
        <p:blipFill>
          <a:blip r:embed="rId3" cstate="print"/>
          <a:srcRect/>
          <a:stretch>
            <a:fillRect/>
          </a:stretch>
        </p:blipFill>
        <p:spPr>
          <a:xfrm>
            <a:off x="5170488" y="1981200"/>
            <a:ext cx="2765425" cy="4114800"/>
          </a:xfr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6"/>
          <p:cNvSpPr>
            <a:spLocks noGrp="1"/>
          </p:cNvSpPr>
          <p:nvPr>
            <p:ph type="sldNum" sz="quarter" idx="12"/>
          </p:nvPr>
        </p:nvSpPr>
        <p:spPr>
          <a:noFill/>
        </p:spPr>
        <p:txBody>
          <a:bodyPr/>
          <a:lstStyle/>
          <a:p>
            <a:fld id="{56A50832-AC04-4F78-B3D6-DA88219025DF}" type="slidenum">
              <a:rPr lang="en-US" smtClean="0"/>
              <a:pPr/>
              <a:t>25</a:t>
            </a:fld>
            <a:endParaRPr lang="en-US" smtClean="0"/>
          </a:p>
        </p:txBody>
      </p:sp>
      <p:sp>
        <p:nvSpPr>
          <p:cNvPr id="23555" name="Rectangle 2"/>
          <p:cNvSpPr>
            <a:spLocks noGrp="1" noChangeArrowheads="1"/>
          </p:cNvSpPr>
          <p:nvPr>
            <p:ph type="title"/>
          </p:nvPr>
        </p:nvSpPr>
        <p:spPr/>
        <p:txBody>
          <a:bodyPr/>
          <a:lstStyle/>
          <a:p>
            <a:pPr eaLnBrk="1" hangingPunct="1"/>
            <a:r>
              <a:rPr lang="en-US" smtClean="0"/>
              <a:t>Harvard Alumni</a:t>
            </a:r>
          </a:p>
        </p:txBody>
      </p:sp>
      <p:sp>
        <p:nvSpPr>
          <p:cNvPr id="23556" name="Rectangle 3"/>
          <p:cNvSpPr>
            <a:spLocks noGrp="1" noChangeArrowheads="1"/>
          </p:cNvSpPr>
          <p:nvPr>
            <p:ph type="body" sz="half" idx="1"/>
          </p:nvPr>
        </p:nvSpPr>
        <p:spPr/>
        <p:txBody>
          <a:bodyPr/>
          <a:lstStyle/>
          <a:p>
            <a:pPr eaLnBrk="1" hangingPunct="1"/>
            <a:r>
              <a:rPr lang="en-US" sz="2800" smtClean="0"/>
              <a:t>Medical records dating back to 1916</a:t>
            </a:r>
          </a:p>
          <a:p>
            <a:pPr eaLnBrk="1" hangingPunct="1"/>
            <a:r>
              <a:rPr lang="en-US" sz="2800" smtClean="0"/>
              <a:t>Measured weekly energy expenditure</a:t>
            </a:r>
          </a:p>
          <a:p>
            <a:pPr eaLnBrk="1" hangingPunct="1">
              <a:buFontTx/>
              <a:buNone/>
            </a:pPr>
            <a:endParaRPr lang="en-US" sz="2800" smtClean="0"/>
          </a:p>
        </p:txBody>
      </p:sp>
      <p:pic>
        <p:nvPicPr>
          <p:cNvPr id="23557" name="Picture 7" descr="j0128398"/>
          <p:cNvPicPr>
            <a:picLocks noGrp="1" noChangeAspect="1" noChangeArrowheads="1"/>
          </p:cNvPicPr>
          <p:nvPr>
            <p:ph type="clipArt" sz="half" idx="2"/>
          </p:nvPr>
        </p:nvPicPr>
        <p:blipFill>
          <a:blip r:embed="rId3" cstate="print"/>
          <a:srcRect/>
          <a:stretch>
            <a:fillRect/>
          </a:stretch>
        </p:blipFill>
        <p:spPr>
          <a:xfrm>
            <a:off x="4659313" y="1981200"/>
            <a:ext cx="3786187" cy="4114800"/>
          </a:xfr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6"/>
          <p:cNvSpPr>
            <a:spLocks noGrp="1"/>
          </p:cNvSpPr>
          <p:nvPr>
            <p:ph type="sldNum" sz="quarter" idx="12"/>
          </p:nvPr>
        </p:nvSpPr>
        <p:spPr>
          <a:noFill/>
        </p:spPr>
        <p:txBody>
          <a:bodyPr/>
          <a:lstStyle/>
          <a:p>
            <a:fld id="{ED884FA3-33B6-4E7F-A202-6553BAA19EA0}" type="slidenum">
              <a:rPr lang="en-US" smtClean="0"/>
              <a:pPr/>
              <a:t>26</a:t>
            </a:fld>
            <a:endParaRPr lang="en-US" smtClean="0"/>
          </a:p>
        </p:txBody>
      </p:sp>
      <p:pic>
        <p:nvPicPr>
          <p:cNvPr id="24579" name="Picture 6" descr="harvard3"/>
          <p:cNvPicPr>
            <a:picLocks noGrp="1" noChangeAspect="1" noChangeArrowheads="1"/>
          </p:cNvPicPr>
          <p:nvPr>
            <p:ph type="clipArt" sz="half" idx="2"/>
          </p:nvPr>
        </p:nvPicPr>
        <p:blipFill>
          <a:blip r:embed="rId3" cstate="print"/>
          <a:srcRect/>
          <a:stretch>
            <a:fillRect/>
          </a:stretch>
        </p:blipFill>
        <p:spPr>
          <a:xfrm>
            <a:off x="4038600" y="2114550"/>
            <a:ext cx="5105400" cy="3829050"/>
          </a:xfrm>
          <a:noFill/>
        </p:spPr>
      </p:pic>
      <p:sp>
        <p:nvSpPr>
          <p:cNvPr id="24580" name="Rectangle 2"/>
          <p:cNvSpPr>
            <a:spLocks noGrp="1" noChangeArrowheads="1"/>
          </p:cNvSpPr>
          <p:nvPr>
            <p:ph type="title"/>
          </p:nvPr>
        </p:nvSpPr>
        <p:spPr/>
        <p:txBody>
          <a:bodyPr/>
          <a:lstStyle/>
          <a:p>
            <a:pPr eaLnBrk="1" hangingPunct="1"/>
            <a:r>
              <a:rPr lang="en-US" smtClean="0"/>
              <a:t>Harvard Alumni</a:t>
            </a:r>
          </a:p>
        </p:txBody>
      </p:sp>
      <p:sp>
        <p:nvSpPr>
          <p:cNvPr id="24581" name="Rectangle 3"/>
          <p:cNvSpPr>
            <a:spLocks noGrp="1" noChangeArrowheads="1"/>
          </p:cNvSpPr>
          <p:nvPr>
            <p:ph type="body" sz="half" idx="1"/>
          </p:nvPr>
        </p:nvSpPr>
        <p:spPr/>
        <p:txBody>
          <a:bodyPr/>
          <a:lstStyle/>
          <a:p>
            <a:pPr eaLnBrk="1" hangingPunct="1"/>
            <a:r>
              <a:rPr lang="en-US" sz="2800" smtClean="0"/>
              <a:t>60% low activity</a:t>
            </a:r>
          </a:p>
          <a:p>
            <a:pPr lvl="1" eaLnBrk="1" hangingPunct="1"/>
            <a:r>
              <a:rPr lang="en-US" sz="2400" smtClean="0"/>
              <a:t>&lt;2,000 kcal week</a:t>
            </a:r>
          </a:p>
          <a:p>
            <a:pPr eaLnBrk="1" hangingPunct="1"/>
            <a:r>
              <a:rPr lang="en-US" sz="2800" smtClean="0"/>
              <a:t>40% high activity</a:t>
            </a:r>
          </a:p>
          <a:p>
            <a:pPr lvl="1" eaLnBrk="1" hangingPunct="1"/>
            <a:r>
              <a:rPr lang="en-US" sz="2400" smtClean="0"/>
              <a:t>&gt;2,000 kcal week</a:t>
            </a:r>
          </a:p>
          <a:p>
            <a:pPr eaLnBrk="1" hangingPunct="1"/>
            <a:r>
              <a:rPr lang="en-US" sz="2800" smtClean="0"/>
              <a:t>High activity men had lower risk of heart attack</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Number Placeholder 6"/>
          <p:cNvSpPr>
            <a:spLocks noGrp="1"/>
          </p:cNvSpPr>
          <p:nvPr>
            <p:ph type="sldNum" sz="quarter" idx="12"/>
          </p:nvPr>
        </p:nvSpPr>
        <p:spPr>
          <a:noFill/>
        </p:spPr>
        <p:txBody>
          <a:bodyPr/>
          <a:lstStyle/>
          <a:p>
            <a:fld id="{732C6C75-D4B8-42D5-B81A-62852A253999}" type="slidenum">
              <a:rPr lang="en-US" smtClean="0"/>
              <a:pPr/>
              <a:t>27</a:t>
            </a:fld>
            <a:endParaRPr lang="en-US" smtClean="0"/>
          </a:p>
        </p:txBody>
      </p:sp>
      <p:pic>
        <p:nvPicPr>
          <p:cNvPr id="25603" name="Picture 9" descr="framingham"/>
          <p:cNvPicPr>
            <a:picLocks noChangeAspect="1" noChangeArrowheads="1"/>
          </p:cNvPicPr>
          <p:nvPr/>
        </p:nvPicPr>
        <p:blipFill>
          <a:blip r:embed="rId3" cstate="print"/>
          <a:srcRect l="31685" t="12726"/>
          <a:stretch>
            <a:fillRect/>
          </a:stretch>
        </p:blipFill>
        <p:spPr bwMode="auto">
          <a:xfrm>
            <a:off x="4038600" y="1765300"/>
            <a:ext cx="5105400" cy="4505325"/>
          </a:xfrm>
          <a:prstGeom prst="rect">
            <a:avLst/>
          </a:prstGeom>
          <a:noFill/>
          <a:ln w="9525">
            <a:noFill/>
            <a:miter lim="800000"/>
            <a:headEnd/>
            <a:tailEnd/>
          </a:ln>
        </p:spPr>
      </p:pic>
      <p:sp>
        <p:nvSpPr>
          <p:cNvPr id="25604" name="Rectangle 2"/>
          <p:cNvSpPr>
            <a:spLocks noGrp="1" noChangeArrowheads="1"/>
          </p:cNvSpPr>
          <p:nvPr>
            <p:ph type="title"/>
          </p:nvPr>
        </p:nvSpPr>
        <p:spPr/>
        <p:txBody>
          <a:bodyPr/>
          <a:lstStyle/>
          <a:p>
            <a:pPr eaLnBrk="1" hangingPunct="1"/>
            <a:r>
              <a:rPr lang="en-US" smtClean="0"/>
              <a:t>Framingham Heart Study</a:t>
            </a:r>
          </a:p>
        </p:txBody>
      </p:sp>
      <p:sp>
        <p:nvSpPr>
          <p:cNvPr id="25605" name="Rectangle 3"/>
          <p:cNvSpPr>
            <a:spLocks noGrp="1" noChangeArrowheads="1"/>
          </p:cNvSpPr>
          <p:nvPr>
            <p:ph type="body" sz="half" idx="1"/>
          </p:nvPr>
        </p:nvSpPr>
        <p:spPr>
          <a:xfrm>
            <a:off x="685800" y="1981200"/>
            <a:ext cx="3352800" cy="4114800"/>
          </a:xfrm>
        </p:spPr>
        <p:txBody>
          <a:bodyPr/>
          <a:lstStyle/>
          <a:p>
            <a:pPr eaLnBrk="1" hangingPunct="1"/>
            <a:r>
              <a:rPr lang="en-US" sz="2800" smtClean="0"/>
              <a:t>Limited focus on exercise</a:t>
            </a:r>
          </a:p>
          <a:p>
            <a:pPr eaLnBrk="1" hangingPunct="1"/>
            <a:r>
              <a:rPr lang="en-US" sz="2800" smtClean="0"/>
              <a:t>Least active men </a:t>
            </a:r>
            <a:br>
              <a:rPr lang="en-US" sz="2800" smtClean="0"/>
            </a:br>
            <a:r>
              <a:rPr lang="en-US" sz="2800" smtClean="0"/>
              <a:t>and women had three times the risk of developing heart disease. </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7"/>
          <p:cNvSpPr>
            <a:spLocks noGrp="1"/>
          </p:cNvSpPr>
          <p:nvPr>
            <p:ph type="title"/>
          </p:nvPr>
        </p:nvSpPr>
        <p:spPr/>
        <p:txBody>
          <a:bodyPr/>
          <a:lstStyle/>
          <a:p>
            <a:endParaRPr lang="en-US" smtClean="0"/>
          </a:p>
        </p:txBody>
      </p:sp>
      <p:sp>
        <p:nvSpPr>
          <p:cNvPr id="26627" name="Text Placeholder 2"/>
          <p:cNvSpPr>
            <a:spLocks noGrp="1"/>
          </p:cNvSpPr>
          <p:nvPr>
            <p:ph sz="half" idx="1"/>
          </p:nvPr>
        </p:nvSpPr>
        <p:spPr>
          <a:xfrm>
            <a:off x="381000" y="1981200"/>
            <a:ext cx="4114800" cy="4114800"/>
          </a:xfrm>
        </p:spPr>
        <p:txBody>
          <a:bodyPr/>
          <a:lstStyle/>
          <a:p>
            <a:r>
              <a:rPr lang="en-US" smtClean="0"/>
              <a:t>Quality of life is a function of one’s ability to do what is enjoyed and required to remain independent. </a:t>
            </a:r>
          </a:p>
          <a:p>
            <a:endParaRPr lang="en-US" smtClean="0"/>
          </a:p>
        </p:txBody>
      </p:sp>
      <p:sp>
        <p:nvSpPr>
          <p:cNvPr id="26628" name="Content Placeholder 8"/>
          <p:cNvSpPr>
            <a:spLocks noGrp="1"/>
          </p:cNvSpPr>
          <p:nvPr>
            <p:ph sz="half" idx="2"/>
          </p:nvPr>
        </p:nvSpPr>
        <p:spPr/>
        <p:txBody>
          <a:bodyPr/>
          <a:lstStyle/>
          <a:p>
            <a:r>
              <a:rPr lang="en-US" smtClean="0"/>
              <a:t>In people who</a:t>
            </a:r>
          </a:p>
          <a:p>
            <a:r>
              <a:rPr lang="en-US" smtClean="0"/>
              <a:t>have a level of fitness that compromises their daily physical</a:t>
            </a:r>
          </a:p>
          <a:p>
            <a:r>
              <a:rPr lang="en-US" smtClean="0"/>
              <a:t>functioning, both endurance exercise and RT may contribute</a:t>
            </a:r>
          </a:p>
          <a:p>
            <a:r>
              <a:rPr lang="en-US" smtClean="0"/>
              <a:t>to an improved health-related quality of life.</a:t>
            </a:r>
          </a:p>
        </p:txBody>
      </p:sp>
      <p:sp>
        <p:nvSpPr>
          <p:cNvPr id="26629" name="Slide Number Placeholder 4"/>
          <p:cNvSpPr>
            <a:spLocks noGrp="1"/>
          </p:cNvSpPr>
          <p:nvPr>
            <p:ph type="sldNum" sz="quarter" idx="12"/>
          </p:nvPr>
        </p:nvSpPr>
        <p:spPr>
          <a:noFill/>
        </p:spPr>
        <p:txBody>
          <a:bodyPr/>
          <a:lstStyle/>
          <a:p>
            <a:fld id="{C22D184A-AC86-4062-87F2-F2E1B8248EF3}" type="slidenum">
              <a:rPr lang="en-US" smtClean="0"/>
              <a:pPr/>
              <a:t>28</a:t>
            </a:fld>
            <a:endParaRPr lang="en-US" smtClean="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Number Placeholder 6"/>
          <p:cNvSpPr>
            <a:spLocks noGrp="1"/>
          </p:cNvSpPr>
          <p:nvPr>
            <p:ph type="sldNum" sz="quarter" idx="12"/>
          </p:nvPr>
        </p:nvSpPr>
        <p:spPr>
          <a:noFill/>
        </p:spPr>
        <p:txBody>
          <a:bodyPr/>
          <a:lstStyle/>
          <a:p>
            <a:fld id="{B902CA91-AED2-4EC8-B986-E9AF45904C50}" type="slidenum">
              <a:rPr lang="en-US" smtClean="0"/>
              <a:pPr/>
              <a:t>29</a:t>
            </a:fld>
            <a:endParaRPr lang="en-US" smtClean="0"/>
          </a:p>
        </p:txBody>
      </p:sp>
      <p:sp>
        <p:nvSpPr>
          <p:cNvPr id="27651" name="Rectangle 2"/>
          <p:cNvSpPr>
            <a:spLocks noGrp="1" noChangeArrowheads="1"/>
          </p:cNvSpPr>
          <p:nvPr>
            <p:ph type="title"/>
          </p:nvPr>
        </p:nvSpPr>
        <p:spPr/>
        <p:txBody>
          <a:bodyPr/>
          <a:lstStyle/>
          <a:p>
            <a:pPr eaLnBrk="1" hangingPunct="1"/>
            <a:r>
              <a:rPr lang="en-US" smtClean="0"/>
              <a:t>Alameda County Study</a:t>
            </a:r>
          </a:p>
        </p:txBody>
      </p:sp>
      <p:sp>
        <p:nvSpPr>
          <p:cNvPr id="27652" name="Rectangle 3"/>
          <p:cNvSpPr>
            <a:spLocks noGrp="1" noChangeArrowheads="1"/>
          </p:cNvSpPr>
          <p:nvPr>
            <p:ph type="body" sz="half" idx="1"/>
          </p:nvPr>
        </p:nvSpPr>
        <p:spPr/>
        <p:txBody>
          <a:bodyPr/>
          <a:lstStyle/>
          <a:p>
            <a:pPr eaLnBrk="1" hangingPunct="1"/>
            <a:r>
              <a:rPr lang="en-US" sz="2800" smtClean="0"/>
              <a:t>Men and women can decrease cardiovascular disease and increase life span through leisure-time physical activity</a:t>
            </a:r>
          </a:p>
        </p:txBody>
      </p:sp>
      <p:sp>
        <p:nvSpPr>
          <p:cNvPr id="27653" name="Rectangle 4"/>
          <p:cNvSpPr>
            <a:spLocks noGrp="1" noChangeArrowheads="1" noTextEdit="1"/>
          </p:cNvSpPr>
          <p:nvPr>
            <p:ph type="clipArt" sz="half" idx="2"/>
          </p:nvPr>
        </p:nvSpPr>
        <p:spPr/>
      </p:sp>
      <p:pic>
        <p:nvPicPr>
          <p:cNvPr id="27654" name="Picture 5" descr="x-flubber06"/>
          <p:cNvPicPr>
            <a:picLocks noChangeAspect="1" noChangeArrowheads="1"/>
          </p:cNvPicPr>
          <p:nvPr/>
        </p:nvPicPr>
        <p:blipFill>
          <a:blip r:embed="rId3" cstate="print"/>
          <a:srcRect/>
          <a:stretch>
            <a:fillRect/>
          </a:stretch>
        </p:blipFill>
        <p:spPr bwMode="auto">
          <a:xfrm>
            <a:off x="4267200" y="1730375"/>
            <a:ext cx="4648200" cy="45418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D9E73BE3-7505-433A-B9BA-740E9225CE32}" type="slidenum">
              <a:rPr lang="en-US" smtClean="0"/>
              <a:pPr>
                <a:defRPr/>
              </a:pPr>
              <a:t>3</a:t>
            </a:fld>
            <a:endParaRPr lang="en-US"/>
          </a:p>
        </p:txBody>
      </p:sp>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65590" y="0"/>
            <a:ext cx="9372600" cy="7029450"/>
          </a:xfrm>
        </p:spPr>
      </p:pic>
    </p:spTree>
    <p:extLst>
      <p:ext uri="{BB962C8B-B14F-4D97-AF65-F5344CB8AC3E}">
        <p14:creationId xmlns:p14="http://schemas.microsoft.com/office/powerpoint/2010/main" val="368144197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6"/>
          <p:cNvSpPr>
            <a:spLocks noGrp="1"/>
          </p:cNvSpPr>
          <p:nvPr>
            <p:ph type="sldNum" sz="quarter" idx="12"/>
          </p:nvPr>
        </p:nvSpPr>
        <p:spPr>
          <a:noFill/>
        </p:spPr>
        <p:txBody>
          <a:bodyPr/>
          <a:lstStyle/>
          <a:p>
            <a:fld id="{C748580C-61D4-4AA6-9369-B1D5F1A8A07F}" type="slidenum">
              <a:rPr lang="en-US" smtClean="0"/>
              <a:pPr/>
              <a:t>30</a:t>
            </a:fld>
            <a:endParaRPr lang="en-US" smtClean="0"/>
          </a:p>
        </p:txBody>
      </p:sp>
      <p:sp>
        <p:nvSpPr>
          <p:cNvPr id="28675" name="Rectangle 5"/>
          <p:cNvSpPr>
            <a:spLocks noGrp="1" noChangeArrowheads="1"/>
          </p:cNvSpPr>
          <p:nvPr>
            <p:ph type="title"/>
          </p:nvPr>
        </p:nvSpPr>
        <p:spPr/>
        <p:txBody>
          <a:bodyPr/>
          <a:lstStyle/>
          <a:p>
            <a:pPr eaLnBrk="1" hangingPunct="1"/>
            <a:r>
              <a:rPr lang="en-US" smtClean="0"/>
              <a:t>Women’s Health Initiative Study</a:t>
            </a:r>
          </a:p>
        </p:txBody>
      </p:sp>
      <p:sp>
        <p:nvSpPr>
          <p:cNvPr id="28676" name="Rectangle 6"/>
          <p:cNvSpPr>
            <a:spLocks noGrp="1" noChangeArrowheads="1"/>
          </p:cNvSpPr>
          <p:nvPr>
            <p:ph type="body" sz="half" idx="1"/>
          </p:nvPr>
        </p:nvSpPr>
        <p:spPr/>
        <p:txBody>
          <a:bodyPr/>
          <a:lstStyle/>
          <a:p>
            <a:pPr eaLnBrk="1" hangingPunct="1"/>
            <a:r>
              <a:rPr lang="en-US" sz="2800" smtClean="0"/>
              <a:t>This well designed study  found a dose- response relationship between physical activity level and reduced risk of cardiovascular disease in post-menopausal women. </a:t>
            </a:r>
          </a:p>
        </p:txBody>
      </p:sp>
      <p:pic>
        <p:nvPicPr>
          <p:cNvPr id="28677" name="Picture 9" descr="17ladieswalking"/>
          <p:cNvPicPr>
            <a:picLocks noGrp="1" noChangeAspect="1" noChangeArrowheads="1"/>
          </p:cNvPicPr>
          <p:nvPr>
            <p:ph type="clipArt" sz="half" idx="2"/>
          </p:nvPr>
        </p:nvPicPr>
        <p:blipFill>
          <a:blip r:embed="rId3" cstate="print"/>
          <a:srcRect/>
          <a:stretch>
            <a:fillRect/>
          </a:stretch>
        </p:blipFill>
        <p:spPr>
          <a:xfrm>
            <a:off x="5184775" y="1981200"/>
            <a:ext cx="2736850" cy="4114800"/>
          </a:xfr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Number Placeholder 6"/>
          <p:cNvSpPr>
            <a:spLocks noGrp="1"/>
          </p:cNvSpPr>
          <p:nvPr>
            <p:ph type="sldNum" sz="quarter" idx="12"/>
          </p:nvPr>
        </p:nvSpPr>
        <p:spPr>
          <a:noFill/>
        </p:spPr>
        <p:txBody>
          <a:bodyPr/>
          <a:lstStyle/>
          <a:p>
            <a:fld id="{94ED04AB-26FE-446F-A690-D4A688D36C92}" type="slidenum">
              <a:rPr lang="en-US" smtClean="0"/>
              <a:pPr/>
              <a:t>31</a:t>
            </a:fld>
            <a:endParaRPr lang="en-US" smtClean="0"/>
          </a:p>
        </p:txBody>
      </p:sp>
      <p:sp>
        <p:nvSpPr>
          <p:cNvPr id="29699" name="Rectangle 2"/>
          <p:cNvSpPr>
            <a:spLocks noGrp="1" noChangeArrowheads="1"/>
          </p:cNvSpPr>
          <p:nvPr>
            <p:ph type="title"/>
          </p:nvPr>
        </p:nvSpPr>
        <p:spPr/>
        <p:txBody>
          <a:bodyPr/>
          <a:lstStyle/>
          <a:p>
            <a:pPr eaLnBrk="1" hangingPunct="1"/>
            <a:r>
              <a:rPr lang="en-US" smtClean="0"/>
              <a:t>Women’s Health Initiative Study</a:t>
            </a:r>
          </a:p>
        </p:txBody>
      </p:sp>
      <p:sp>
        <p:nvSpPr>
          <p:cNvPr id="29700" name="Rectangle 3"/>
          <p:cNvSpPr>
            <a:spLocks noGrp="1" noChangeArrowheads="1"/>
          </p:cNvSpPr>
          <p:nvPr>
            <p:ph type="body" sz="half" idx="1"/>
          </p:nvPr>
        </p:nvSpPr>
        <p:spPr/>
        <p:txBody>
          <a:bodyPr/>
          <a:lstStyle/>
          <a:p>
            <a:pPr eaLnBrk="1" hangingPunct="1"/>
            <a:r>
              <a:rPr lang="en-US" sz="2800" smtClean="0"/>
              <a:t>The total physical-activity score at base line had a strong inverse relationship with the risk of coronary heart disease during the follow-up period. </a:t>
            </a:r>
          </a:p>
        </p:txBody>
      </p:sp>
      <p:pic>
        <p:nvPicPr>
          <p:cNvPr id="29701" name="Picture 10" descr="women"/>
          <p:cNvPicPr>
            <a:picLocks noGrp="1" noChangeAspect="1" noChangeArrowheads="1"/>
          </p:cNvPicPr>
          <p:nvPr>
            <p:ph type="clipArt" sz="half" idx="2"/>
          </p:nvPr>
        </p:nvPicPr>
        <p:blipFill>
          <a:blip r:embed="rId3" cstate="print"/>
          <a:srcRect r="3999"/>
          <a:stretch>
            <a:fillRect/>
          </a:stretch>
        </p:blipFill>
        <p:spPr>
          <a:xfrm>
            <a:off x="4648200" y="2535238"/>
            <a:ext cx="3657600" cy="3005137"/>
          </a:xfr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Number Placeholder 6"/>
          <p:cNvSpPr>
            <a:spLocks noGrp="1"/>
          </p:cNvSpPr>
          <p:nvPr>
            <p:ph type="sldNum" sz="quarter" idx="12"/>
          </p:nvPr>
        </p:nvSpPr>
        <p:spPr>
          <a:noFill/>
        </p:spPr>
        <p:txBody>
          <a:bodyPr/>
          <a:lstStyle/>
          <a:p>
            <a:fld id="{39FA772F-BBDB-4066-A2DF-6C4BFBBD868A}" type="slidenum">
              <a:rPr lang="en-US" smtClean="0"/>
              <a:pPr/>
              <a:t>32</a:t>
            </a:fld>
            <a:endParaRPr lang="en-US" smtClean="0"/>
          </a:p>
        </p:txBody>
      </p:sp>
      <p:sp>
        <p:nvSpPr>
          <p:cNvPr id="30723" name="Rectangle 2"/>
          <p:cNvSpPr>
            <a:spLocks noGrp="1" noChangeArrowheads="1"/>
          </p:cNvSpPr>
          <p:nvPr>
            <p:ph type="title"/>
          </p:nvPr>
        </p:nvSpPr>
        <p:spPr/>
        <p:txBody>
          <a:bodyPr/>
          <a:lstStyle/>
          <a:p>
            <a:pPr eaLnBrk="1" hangingPunct="1"/>
            <a:r>
              <a:rPr lang="en-US" smtClean="0"/>
              <a:t>Women’s Health Initiative Study</a:t>
            </a:r>
          </a:p>
        </p:txBody>
      </p:sp>
      <p:sp>
        <p:nvSpPr>
          <p:cNvPr id="30724" name="Rectangle 3"/>
          <p:cNvSpPr>
            <a:spLocks noGrp="1" noChangeArrowheads="1"/>
          </p:cNvSpPr>
          <p:nvPr>
            <p:ph type="body" sz="half" idx="1"/>
          </p:nvPr>
        </p:nvSpPr>
        <p:spPr/>
        <p:txBody>
          <a:bodyPr/>
          <a:lstStyle/>
          <a:p>
            <a:pPr eaLnBrk="1" hangingPunct="1"/>
            <a:r>
              <a:rPr lang="en-US" sz="2800" smtClean="0"/>
              <a:t>The consistency of the findings across strata of age, race and body-mass index lead further credence to a causal interpretation. </a:t>
            </a:r>
          </a:p>
          <a:p>
            <a:pPr eaLnBrk="1" hangingPunct="1"/>
            <a:endParaRPr lang="en-US" sz="2800" smtClean="0"/>
          </a:p>
          <a:p>
            <a:pPr eaLnBrk="1" hangingPunct="1"/>
            <a:r>
              <a:rPr lang="en-US" sz="2800" smtClean="0"/>
              <a:t>New England Journal of </a:t>
            </a:r>
            <a:r>
              <a:rPr lang="en-US" sz="2800" smtClean="0">
                <a:hlinkClick r:id="rId3"/>
              </a:rPr>
              <a:t>Medicine</a:t>
            </a:r>
            <a:r>
              <a:rPr lang="en-US" sz="2800" smtClean="0"/>
              <a:t>, 9/5/02</a:t>
            </a:r>
          </a:p>
        </p:txBody>
      </p:sp>
      <p:pic>
        <p:nvPicPr>
          <p:cNvPr id="30725" name="Picture 4" descr="wmnaerobic"/>
          <p:cNvPicPr>
            <a:picLocks noGrp="1" noChangeAspect="1" noChangeArrowheads="1"/>
          </p:cNvPicPr>
          <p:nvPr>
            <p:ph type="clipArt" sz="half" idx="2"/>
          </p:nvPr>
        </p:nvPicPr>
        <p:blipFill>
          <a:blip r:embed="rId4" cstate="print"/>
          <a:srcRect/>
          <a:stretch>
            <a:fillRect/>
          </a:stretch>
        </p:blipFill>
        <p:spPr>
          <a:xfrm>
            <a:off x="4648200" y="2463800"/>
            <a:ext cx="3810000" cy="3149600"/>
          </a:xfr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Number Placeholder 5"/>
          <p:cNvSpPr>
            <a:spLocks noGrp="1"/>
          </p:cNvSpPr>
          <p:nvPr>
            <p:ph type="sldNum" sz="quarter" idx="12"/>
          </p:nvPr>
        </p:nvSpPr>
        <p:spPr>
          <a:noFill/>
        </p:spPr>
        <p:txBody>
          <a:bodyPr/>
          <a:lstStyle/>
          <a:p>
            <a:fld id="{448F89DC-A2E8-428C-8B47-6DF89140F23B}" type="slidenum">
              <a:rPr lang="en-US" smtClean="0"/>
              <a:pPr/>
              <a:t>33</a:t>
            </a:fld>
            <a:endParaRPr lang="en-US" smtClean="0"/>
          </a:p>
        </p:txBody>
      </p:sp>
      <p:sp>
        <p:nvSpPr>
          <p:cNvPr id="31747" name="Rectangle 5"/>
          <p:cNvSpPr>
            <a:spLocks noChangeArrowheads="1"/>
          </p:cNvSpPr>
          <p:nvPr/>
        </p:nvSpPr>
        <p:spPr bwMode="auto">
          <a:xfrm>
            <a:off x="1143000" y="685800"/>
            <a:ext cx="7239000" cy="946150"/>
          </a:xfrm>
          <a:prstGeom prst="rect">
            <a:avLst/>
          </a:prstGeom>
          <a:noFill/>
          <a:ln w="9525">
            <a:noFill/>
            <a:miter lim="800000"/>
            <a:headEnd/>
            <a:tailEnd/>
          </a:ln>
        </p:spPr>
        <p:txBody>
          <a:bodyPr>
            <a:spAutoFit/>
          </a:bodyPr>
          <a:lstStyle/>
          <a:p>
            <a:r>
              <a:rPr lang="en-US" sz="2800">
                <a:solidFill>
                  <a:srgbClr val="66FFFF"/>
                </a:solidFill>
              </a:rPr>
              <a:t>THE PHYSICIAN AND SPORTSMEDICINE - VOL 28 - NO. 10 - OCTOBER 2000</a:t>
            </a:r>
            <a:r>
              <a:rPr lang="en-US" sz="2800"/>
              <a:t> </a:t>
            </a:r>
          </a:p>
        </p:txBody>
      </p:sp>
      <p:sp>
        <p:nvSpPr>
          <p:cNvPr id="31748" name="Rectangle 2"/>
          <p:cNvSpPr>
            <a:spLocks noGrp="1" noChangeArrowheads="1"/>
          </p:cNvSpPr>
          <p:nvPr>
            <p:ph type="title"/>
          </p:nvPr>
        </p:nvSpPr>
        <p:spPr>
          <a:xfrm>
            <a:off x="457200" y="609600"/>
            <a:ext cx="8001000" cy="1524000"/>
          </a:xfrm>
        </p:spPr>
        <p:txBody>
          <a:bodyPr/>
          <a:lstStyle/>
          <a:p>
            <a:pPr eaLnBrk="1" hangingPunct="1"/>
            <a:endParaRPr lang="en-US" sz="2400" smtClean="0"/>
          </a:p>
        </p:txBody>
      </p:sp>
      <p:sp>
        <p:nvSpPr>
          <p:cNvPr id="31749" name="Rectangle 3"/>
          <p:cNvSpPr>
            <a:spLocks noGrp="1" noChangeArrowheads="1"/>
          </p:cNvSpPr>
          <p:nvPr>
            <p:ph type="body" idx="1"/>
          </p:nvPr>
        </p:nvSpPr>
        <p:spPr/>
        <p:txBody>
          <a:bodyPr/>
          <a:lstStyle/>
          <a:p>
            <a:pPr eaLnBrk="1" hangingPunct="1"/>
            <a:endParaRPr lang="en-US" smtClean="0"/>
          </a:p>
        </p:txBody>
      </p:sp>
      <p:pic>
        <p:nvPicPr>
          <p:cNvPr id="171012" name="Picture 4" descr="prattab"/>
          <p:cNvPicPr>
            <a:picLocks noChangeAspect="1" noChangeArrowheads="1"/>
          </p:cNvPicPr>
          <p:nvPr/>
        </p:nvPicPr>
        <p:blipFill>
          <a:blip r:embed="rId3" cstate="print"/>
          <a:srcRect/>
          <a:stretch>
            <a:fillRect/>
          </a:stretch>
        </p:blipFill>
        <p:spPr bwMode="auto">
          <a:xfrm>
            <a:off x="381000" y="276225"/>
            <a:ext cx="6667500" cy="65817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71012"/>
                                        </p:tgtEl>
                                        <p:attrNameLst>
                                          <p:attrName>style.visibility</p:attrName>
                                        </p:attrNameLst>
                                      </p:cBhvr>
                                      <p:to>
                                        <p:strVal val="visible"/>
                                      </p:to>
                                    </p:set>
                                    <p:animEffect transition="in" filter="blinds(horizontal)">
                                      <p:cBhvr>
                                        <p:cTn id="7" dur="500"/>
                                        <p:tgtEl>
                                          <p:spTgt spid="1710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Number Placeholder 5"/>
          <p:cNvSpPr>
            <a:spLocks noGrp="1"/>
          </p:cNvSpPr>
          <p:nvPr>
            <p:ph type="sldNum" sz="quarter" idx="12"/>
          </p:nvPr>
        </p:nvSpPr>
        <p:spPr>
          <a:noFill/>
        </p:spPr>
        <p:txBody>
          <a:bodyPr/>
          <a:lstStyle/>
          <a:p>
            <a:fld id="{17B3DD9F-B612-480B-AF32-DF6ECDFBC7AD}" type="slidenum">
              <a:rPr lang="en-US" smtClean="0"/>
              <a:pPr/>
              <a:t>34</a:t>
            </a:fld>
            <a:endParaRPr lang="en-US" smtClean="0"/>
          </a:p>
        </p:txBody>
      </p:sp>
      <p:sp>
        <p:nvSpPr>
          <p:cNvPr id="32771" name="Rectangle 2"/>
          <p:cNvSpPr>
            <a:spLocks noGrp="1" noChangeArrowheads="1"/>
          </p:cNvSpPr>
          <p:nvPr>
            <p:ph type="title"/>
          </p:nvPr>
        </p:nvSpPr>
        <p:spPr/>
        <p:txBody>
          <a:bodyPr/>
          <a:lstStyle/>
          <a:p>
            <a:pPr eaLnBrk="1" hangingPunct="1"/>
            <a:r>
              <a:rPr lang="en-US" sz="4000" smtClean="0"/>
              <a:t>Behavioral Risk Factor Surveillance System (BRFSS)</a:t>
            </a:r>
          </a:p>
        </p:txBody>
      </p:sp>
      <p:sp>
        <p:nvSpPr>
          <p:cNvPr id="32772" name="Rectangle 3"/>
          <p:cNvSpPr>
            <a:spLocks noGrp="1" noChangeArrowheads="1"/>
          </p:cNvSpPr>
          <p:nvPr>
            <p:ph type="body" idx="1"/>
          </p:nvPr>
        </p:nvSpPr>
        <p:spPr/>
        <p:txBody>
          <a:bodyPr/>
          <a:lstStyle/>
          <a:p>
            <a:pPr eaLnBrk="1" hangingPunct="1"/>
            <a:r>
              <a:rPr lang="en-US" smtClean="0"/>
              <a:t>For example, traffic congestion has grown in urban areas over the past few decades—the average annual traffic delay per person was 7 hours in 1982 and 26 hours in 2001</a:t>
            </a:r>
          </a:p>
          <a:p>
            <a:pPr eaLnBrk="1" hangingPunct="1"/>
            <a:r>
              <a:rPr lang="en-US" smtClean="0"/>
              <a:t>Adults drove a personal vehicle for an average of 55 min and 29 miles per day. Men and women each average four trips per day.</a:t>
            </a:r>
          </a:p>
          <a:p>
            <a:pPr eaLnBrk="1" hangingPunct="1"/>
            <a:endParaRPr lang="en-US" smtClean="0"/>
          </a:p>
          <a:p>
            <a:pPr eaLnBrk="1" hangingPunct="1"/>
            <a:endParaRPr lang="en-US" smtClean="0"/>
          </a:p>
          <a:p>
            <a:pPr eaLnBrk="1" hangingPunct="1"/>
            <a:endParaRPr lang="en-US" smtClean="0"/>
          </a:p>
          <a:p>
            <a:pPr eaLnBrk="1" hangingPunct="1"/>
            <a:endParaRPr lang="en-US" smtClean="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5"/>
          <p:cNvSpPr>
            <a:spLocks noGrp="1"/>
          </p:cNvSpPr>
          <p:nvPr>
            <p:ph type="sldNum" sz="quarter" idx="12"/>
          </p:nvPr>
        </p:nvSpPr>
        <p:spPr>
          <a:noFill/>
        </p:spPr>
        <p:txBody>
          <a:bodyPr/>
          <a:lstStyle/>
          <a:p>
            <a:fld id="{A2904DEE-64D1-49CD-80AC-F6F3C31F2689}" type="slidenum">
              <a:rPr lang="en-US" smtClean="0"/>
              <a:pPr/>
              <a:t>35</a:t>
            </a:fld>
            <a:endParaRPr lang="en-US" smtClean="0"/>
          </a:p>
        </p:txBody>
      </p:sp>
      <p:sp>
        <p:nvSpPr>
          <p:cNvPr id="33795" name="Rectangle 2"/>
          <p:cNvSpPr>
            <a:spLocks noGrp="1" noChangeArrowheads="1"/>
          </p:cNvSpPr>
          <p:nvPr>
            <p:ph type="title"/>
          </p:nvPr>
        </p:nvSpPr>
        <p:spPr/>
        <p:txBody>
          <a:bodyPr/>
          <a:lstStyle/>
          <a:p>
            <a:pPr eaLnBrk="1" hangingPunct="1"/>
            <a:endParaRPr lang="en-US" smtClean="0"/>
          </a:p>
        </p:txBody>
      </p:sp>
      <p:sp>
        <p:nvSpPr>
          <p:cNvPr id="33796" name="Rectangle 3"/>
          <p:cNvSpPr>
            <a:spLocks noGrp="1" noChangeArrowheads="1"/>
          </p:cNvSpPr>
          <p:nvPr>
            <p:ph type="body" idx="1"/>
          </p:nvPr>
        </p:nvSpPr>
        <p:spPr/>
        <p:txBody>
          <a:bodyPr/>
          <a:lstStyle/>
          <a:p>
            <a:pPr eaLnBrk="1" hangingPunct="1"/>
            <a:endParaRPr lang="en-US" smtClean="0"/>
          </a:p>
        </p:txBody>
      </p:sp>
      <p:pic>
        <p:nvPicPr>
          <p:cNvPr id="33797" name="Picture 4"/>
          <p:cNvPicPr>
            <a:picLocks noChangeAspect="1" noChangeArrowheads="1"/>
          </p:cNvPicPr>
          <p:nvPr/>
        </p:nvPicPr>
        <p:blipFill>
          <a:blip r:embed="rId3" cstate="print"/>
          <a:srcRect/>
          <a:stretch>
            <a:fillRect/>
          </a:stretch>
        </p:blipFill>
        <p:spPr bwMode="auto">
          <a:xfrm>
            <a:off x="-381000" y="-9525"/>
            <a:ext cx="10058400" cy="6877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Number Placeholder 5"/>
          <p:cNvSpPr>
            <a:spLocks noGrp="1"/>
          </p:cNvSpPr>
          <p:nvPr>
            <p:ph type="sldNum" sz="quarter" idx="12"/>
          </p:nvPr>
        </p:nvSpPr>
        <p:spPr>
          <a:noFill/>
        </p:spPr>
        <p:txBody>
          <a:bodyPr/>
          <a:lstStyle/>
          <a:p>
            <a:fld id="{5EDF1727-8022-4224-B37A-6047032C31EC}" type="slidenum">
              <a:rPr lang="en-US" smtClean="0"/>
              <a:pPr/>
              <a:t>36</a:t>
            </a:fld>
            <a:endParaRPr lang="en-US" smtClean="0"/>
          </a:p>
        </p:txBody>
      </p:sp>
      <p:sp>
        <p:nvSpPr>
          <p:cNvPr id="34819" name="Rectangle 2"/>
          <p:cNvSpPr>
            <a:spLocks noGrp="1" noChangeArrowheads="1"/>
          </p:cNvSpPr>
          <p:nvPr>
            <p:ph type="title"/>
          </p:nvPr>
        </p:nvSpPr>
        <p:spPr/>
        <p:txBody>
          <a:bodyPr/>
          <a:lstStyle/>
          <a:p>
            <a:pPr eaLnBrk="1" hangingPunct="1"/>
            <a:endParaRPr lang="en-US" smtClean="0"/>
          </a:p>
        </p:txBody>
      </p:sp>
      <p:sp>
        <p:nvSpPr>
          <p:cNvPr id="34820" name="Rectangle 3"/>
          <p:cNvSpPr>
            <a:spLocks noGrp="1" noChangeArrowheads="1"/>
          </p:cNvSpPr>
          <p:nvPr>
            <p:ph type="body" idx="1"/>
          </p:nvPr>
        </p:nvSpPr>
        <p:spPr/>
        <p:txBody>
          <a:bodyPr/>
          <a:lstStyle/>
          <a:p>
            <a:pPr eaLnBrk="1" hangingPunct="1"/>
            <a:endParaRPr lang="en-US" smtClean="0"/>
          </a:p>
        </p:txBody>
      </p:sp>
      <p:pic>
        <p:nvPicPr>
          <p:cNvPr id="34821" name="Picture 4"/>
          <p:cNvPicPr>
            <a:picLocks noChangeAspect="1" noChangeArrowheads="1"/>
          </p:cNvPicPr>
          <p:nvPr/>
        </p:nvPicPr>
        <p:blipFill>
          <a:blip r:embed="rId3" cstate="print"/>
          <a:srcRect/>
          <a:stretch>
            <a:fillRect/>
          </a:stretch>
        </p:blipFill>
        <p:spPr bwMode="auto">
          <a:xfrm>
            <a:off x="685800" y="1489075"/>
            <a:ext cx="8153400" cy="5368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Number Placeholder 5"/>
          <p:cNvSpPr>
            <a:spLocks noGrp="1"/>
          </p:cNvSpPr>
          <p:nvPr>
            <p:ph type="sldNum" sz="quarter" idx="12"/>
          </p:nvPr>
        </p:nvSpPr>
        <p:spPr>
          <a:noFill/>
        </p:spPr>
        <p:txBody>
          <a:bodyPr/>
          <a:lstStyle/>
          <a:p>
            <a:fld id="{D00B7009-6655-40B5-9DFD-FCA67A86673D}" type="slidenum">
              <a:rPr lang="en-US" smtClean="0"/>
              <a:pPr/>
              <a:t>37</a:t>
            </a:fld>
            <a:endParaRPr lang="en-US" smtClean="0"/>
          </a:p>
        </p:txBody>
      </p:sp>
      <p:sp>
        <p:nvSpPr>
          <p:cNvPr id="35843" name="Rectangle 2"/>
          <p:cNvSpPr>
            <a:spLocks noGrp="1" noChangeArrowheads="1"/>
          </p:cNvSpPr>
          <p:nvPr>
            <p:ph type="title"/>
          </p:nvPr>
        </p:nvSpPr>
        <p:spPr/>
        <p:txBody>
          <a:bodyPr/>
          <a:lstStyle/>
          <a:p>
            <a:pPr eaLnBrk="1" hangingPunct="1"/>
            <a:endParaRPr lang="en-US" smtClean="0"/>
          </a:p>
        </p:txBody>
      </p:sp>
      <p:sp>
        <p:nvSpPr>
          <p:cNvPr id="35844" name="Rectangle 3"/>
          <p:cNvSpPr>
            <a:spLocks noGrp="1" noChangeArrowheads="1"/>
          </p:cNvSpPr>
          <p:nvPr>
            <p:ph type="body" idx="1"/>
          </p:nvPr>
        </p:nvSpPr>
        <p:spPr/>
        <p:txBody>
          <a:bodyPr/>
          <a:lstStyle/>
          <a:p>
            <a:pPr eaLnBrk="1" hangingPunct="1">
              <a:lnSpc>
                <a:spcPct val="80000"/>
              </a:lnSpc>
            </a:pPr>
            <a:r>
              <a:rPr lang="en-US" sz="2000" smtClean="0"/>
              <a:t>Reduces the risk of dying prematurely. </a:t>
            </a:r>
          </a:p>
          <a:p>
            <a:pPr eaLnBrk="1" hangingPunct="1">
              <a:lnSpc>
                <a:spcPct val="80000"/>
              </a:lnSpc>
            </a:pPr>
            <a:r>
              <a:rPr lang="en-US" sz="2000" smtClean="0"/>
              <a:t>Reduces the risk of dying from heart disease. </a:t>
            </a:r>
          </a:p>
          <a:p>
            <a:pPr eaLnBrk="1" hangingPunct="1">
              <a:lnSpc>
                <a:spcPct val="80000"/>
              </a:lnSpc>
            </a:pPr>
            <a:r>
              <a:rPr lang="en-US" sz="2000" smtClean="0"/>
              <a:t>Reduces the risk of developing diabetes. </a:t>
            </a:r>
          </a:p>
          <a:p>
            <a:pPr eaLnBrk="1" hangingPunct="1">
              <a:lnSpc>
                <a:spcPct val="80000"/>
              </a:lnSpc>
            </a:pPr>
            <a:r>
              <a:rPr lang="en-US" sz="2000" smtClean="0"/>
              <a:t>Reduces the risk of developing high blood pressure. </a:t>
            </a:r>
          </a:p>
          <a:p>
            <a:pPr eaLnBrk="1" hangingPunct="1">
              <a:lnSpc>
                <a:spcPct val="80000"/>
              </a:lnSpc>
            </a:pPr>
            <a:r>
              <a:rPr lang="en-US" sz="2000" smtClean="0"/>
              <a:t>Helps reduce blood pressure in people who already have high blood pressure. </a:t>
            </a:r>
          </a:p>
          <a:p>
            <a:pPr eaLnBrk="1" hangingPunct="1">
              <a:lnSpc>
                <a:spcPct val="80000"/>
              </a:lnSpc>
            </a:pPr>
            <a:r>
              <a:rPr lang="en-US" sz="2000" smtClean="0"/>
              <a:t>Reduces the risk of developing colon cancer. </a:t>
            </a:r>
          </a:p>
          <a:p>
            <a:pPr eaLnBrk="1" hangingPunct="1">
              <a:lnSpc>
                <a:spcPct val="80000"/>
              </a:lnSpc>
            </a:pPr>
            <a:r>
              <a:rPr lang="en-US" sz="2000" smtClean="0"/>
              <a:t>Reduces feelings of depression and anxiety. </a:t>
            </a:r>
          </a:p>
          <a:p>
            <a:pPr eaLnBrk="1" hangingPunct="1">
              <a:lnSpc>
                <a:spcPct val="80000"/>
              </a:lnSpc>
            </a:pPr>
            <a:r>
              <a:rPr lang="en-US" sz="2000" smtClean="0"/>
              <a:t>Helps control weight. </a:t>
            </a:r>
          </a:p>
          <a:p>
            <a:pPr eaLnBrk="1" hangingPunct="1">
              <a:lnSpc>
                <a:spcPct val="80000"/>
              </a:lnSpc>
            </a:pPr>
            <a:r>
              <a:rPr lang="en-US" sz="2000" smtClean="0"/>
              <a:t>Helps build and maintain healthy bones, muscles, and joints. </a:t>
            </a:r>
          </a:p>
          <a:p>
            <a:pPr eaLnBrk="1" hangingPunct="1">
              <a:lnSpc>
                <a:spcPct val="80000"/>
              </a:lnSpc>
            </a:pPr>
            <a:r>
              <a:rPr lang="en-US" sz="2000" smtClean="0"/>
              <a:t>Helps older adults become stronger and better able to move about without falling. </a:t>
            </a:r>
          </a:p>
          <a:p>
            <a:pPr eaLnBrk="1" hangingPunct="1">
              <a:lnSpc>
                <a:spcPct val="80000"/>
              </a:lnSpc>
            </a:pPr>
            <a:r>
              <a:rPr lang="en-US" sz="2000" smtClean="0"/>
              <a:t>Promotes psychological well-being.</a:t>
            </a:r>
          </a:p>
          <a:p>
            <a:pPr eaLnBrk="1" hangingPunct="1">
              <a:lnSpc>
                <a:spcPct val="80000"/>
              </a:lnSpc>
            </a:pPr>
            <a:endParaRPr lang="en-US" sz="2000" smtClean="0"/>
          </a:p>
        </p:txBody>
      </p:sp>
      <p:pic>
        <p:nvPicPr>
          <p:cNvPr id="35845" name="Picture 4" descr="SGR3b"/>
          <p:cNvPicPr>
            <a:picLocks noChangeAspect="1" noChangeArrowheads="1"/>
          </p:cNvPicPr>
          <p:nvPr/>
        </p:nvPicPr>
        <p:blipFill>
          <a:blip r:embed="rId3" cstate="print"/>
          <a:srcRect/>
          <a:stretch>
            <a:fillRect/>
          </a:stretch>
        </p:blipFill>
        <p:spPr bwMode="auto">
          <a:xfrm>
            <a:off x="685800" y="914400"/>
            <a:ext cx="7696200" cy="555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Number Placeholder 5"/>
          <p:cNvSpPr>
            <a:spLocks noGrp="1"/>
          </p:cNvSpPr>
          <p:nvPr>
            <p:ph type="sldNum" sz="quarter" idx="12"/>
          </p:nvPr>
        </p:nvSpPr>
        <p:spPr>
          <a:noFill/>
        </p:spPr>
        <p:txBody>
          <a:bodyPr/>
          <a:lstStyle/>
          <a:p>
            <a:fld id="{38944AF3-041D-4D2E-AAB1-47DDF9E96543}" type="slidenum">
              <a:rPr lang="en-US" smtClean="0"/>
              <a:pPr/>
              <a:t>38</a:t>
            </a:fld>
            <a:endParaRPr lang="en-US" smtClean="0"/>
          </a:p>
        </p:txBody>
      </p:sp>
      <p:sp>
        <p:nvSpPr>
          <p:cNvPr id="36867" name="Rectangle 2"/>
          <p:cNvSpPr>
            <a:spLocks noGrp="1" noChangeArrowheads="1"/>
          </p:cNvSpPr>
          <p:nvPr>
            <p:ph type="title"/>
          </p:nvPr>
        </p:nvSpPr>
        <p:spPr/>
        <p:txBody>
          <a:bodyPr/>
          <a:lstStyle/>
          <a:p>
            <a:pPr eaLnBrk="1" hangingPunct="1"/>
            <a:r>
              <a:rPr lang="en-US" sz="4000" smtClean="0"/>
              <a:t>Trends according to major type of physical activity</a:t>
            </a:r>
          </a:p>
        </p:txBody>
      </p:sp>
      <p:sp>
        <p:nvSpPr>
          <p:cNvPr id="36868" name="Rectangle 3"/>
          <p:cNvSpPr>
            <a:spLocks noGrp="1" noChangeArrowheads="1"/>
          </p:cNvSpPr>
          <p:nvPr>
            <p:ph type="body" idx="1"/>
          </p:nvPr>
        </p:nvSpPr>
        <p:spPr/>
        <p:txBody>
          <a:bodyPr/>
          <a:lstStyle/>
          <a:p>
            <a:pPr eaLnBrk="1" hangingPunct="1">
              <a:buFontTx/>
              <a:buNone/>
            </a:pPr>
            <a:r>
              <a:rPr lang="en-US" smtClean="0"/>
              <a:t>total physical activity: declining.</a:t>
            </a:r>
          </a:p>
          <a:p>
            <a:pPr eaLnBrk="1" hangingPunct="1">
              <a:buFontTx/>
              <a:buNone/>
            </a:pPr>
            <a:r>
              <a:rPr lang="en-US" smtClean="0"/>
              <a:t>■ leisure-time physical activity: level or slightly increasing;</a:t>
            </a:r>
          </a:p>
          <a:p>
            <a:pPr eaLnBrk="1" hangingPunct="1">
              <a:buFontTx/>
              <a:buNone/>
            </a:pPr>
            <a:r>
              <a:rPr lang="en-US" smtClean="0"/>
              <a:t>■ work-related activity: declining;</a:t>
            </a:r>
          </a:p>
          <a:p>
            <a:pPr eaLnBrk="1" hangingPunct="1">
              <a:buFontTx/>
              <a:buNone/>
            </a:pPr>
            <a:r>
              <a:rPr lang="en-US" smtClean="0"/>
              <a:t>■ transportation activity: declining;</a:t>
            </a:r>
          </a:p>
          <a:p>
            <a:pPr eaLnBrk="1" hangingPunct="1">
              <a:buFontTx/>
              <a:buNone/>
            </a:pPr>
            <a:r>
              <a:rPr lang="en-US" smtClean="0"/>
              <a:t>■ activity in the home: declining;</a:t>
            </a:r>
          </a:p>
          <a:p>
            <a:pPr eaLnBrk="1" hangingPunct="1">
              <a:buFontTx/>
              <a:buNone/>
            </a:pPr>
            <a:r>
              <a:rPr lang="en-US" smtClean="0"/>
              <a:t>■ sedentary activity: increasing; </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Number Placeholder 5"/>
          <p:cNvSpPr>
            <a:spLocks noGrp="1"/>
          </p:cNvSpPr>
          <p:nvPr>
            <p:ph type="sldNum" sz="quarter" idx="12"/>
          </p:nvPr>
        </p:nvSpPr>
        <p:spPr>
          <a:noFill/>
        </p:spPr>
        <p:txBody>
          <a:bodyPr/>
          <a:lstStyle/>
          <a:p>
            <a:fld id="{931487C2-DDFA-46C4-91D8-FED3ED87796C}" type="slidenum">
              <a:rPr lang="en-US" smtClean="0"/>
              <a:pPr/>
              <a:t>39</a:t>
            </a:fld>
            <a:endParaRPr lang="en-US" smtClean="0"/>
          </a:p>
        </p:txBody>
      </p:sp>
      <p:sp>
        <p:nvSpPr>
          <p:cNvPr id="37891" name="Rectangle 2"/>
          <p:cNvSpPr>
            <a:spLocks noGrp="1" noChangeArrowheads="1"/>
          </p:cNvSpPr>
          <p:nvPr>
            <p:ph type="title"/>
          </p:nvPr>
        </p:nvSpPr>
        <p:spPr/>
        <p:txBody>
          <a:bodyPr/>
          <a:lstStyle/>
          <a:p>
            <a:pPr eaLnBrk="1" hangingPunct="1"/>
            <a:endParaRPr lang="en-US" smtClean="0"/>
          </a:p>
        </p:txBody>
      </p:sp>
      <p:sp>
        <p:nvSpPr>
          <p:cNvPr id="37892" name="Rectangle 3"/>
          <p:cNvSpPr>
            <a:spLocks noGrp="1" noChangeArrowheads="1"/>
          </p:cNvSpPr>
          <p:nvPr>
            <p:ph type="body" idx="1"/>
          </p:nvPr>
        </p:nvSpPr>
        <p:spPr/>
        <p:txBody>
          <a:bodyPr/>
          <a:lstStyle/>
          <a:p>
            <a:pPr eaLnBrk="1" hangingPunct="1"/>
            <a:r>
              <a:rPr lang="en-US" sz="2800" smtClean="0"/>
              <a:t>Rates are lowest in southern states such as Kentucky (17.7%), Louisiana (18.3%), and Mississippi (21.3%) and are highest in western states such as Hawaii (34.8%), Washington (32.4%), and Oregon (32.4%)</a:t>
            </a:r>
          </a:p>
          <a:p>
            <a:pPr eaLnBrk="1" hangingPunct="1"/>
            <a:r>
              <a:rPr lang="en-US" sz="2800" smtClean="0"/>
              <a:t>On the basis of BRFSS data from 2000, 26.2% of U.S. adults engaged in recommended levels of physical activity during recreational pursuits.</a:t>
            </a:r>
          </a:p>
          <a:p>
            <a:pPr eaLnBrk="1" hangingPunct="1"/>
            <a:endParaRPr lang="en-US" sz="2800" smtClean="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smtClean="0"/>
              <a:t>Weighing the Evidence on Exercise</a:t>
            </a:r>
          </a:p>
        </p:txBody>
      </p:sp>
      <p:sp>
        <p:nvSpPr>
          <p:cNvPr id="5123" name="Content Placeholder 2"/>
          <p:cNvSpPr>
            <a:spLocks noGrp="1"/>
          </p:cNvSpPr>
          <p:nvPr>
            <p:ph idx="1"/>
          </p:nvPr>
        </p:nvSpPr>
        <p:spPr/>
        <p:txBody>
          <a:bodyPr/>
          <a:lstStyle/>
          <a:p>
            <a:r>
              <a:rPr lang="en-US" dirty="0" smtClean="0">
                <a:hlinkClick r:id="rId2"/>
              </a:rPr>
              <a:t>http://www.nytimes.com/2010/04/18/magazine/18exercise-t.html?src=me&amp;ref=general</a:t>
            </a:r>
            <a:endParaRPr lang="en-US" dirty="0" smtClean="0"/>
          </a:p>
          <a:p>
            <a:r>
              <a:rPr lang="en-US" dirty="0" smtClean="0"/>
              <a:t>Exercise important for weight loss but easily trumped by diet</a:t>
            </a:r>
          </a:p>
        </p:txBody>
      </p:sp>
      <p:sp>
        <p:nvSpPr>
          <p:cNvPr id="5124" name="Slide Number Placeholder 3"/>
          <p:cNvSpPr>
            <a:spLocks noGrp="1"/>
          </p:cNvSpPr>
          <p:nvPr>
            <p:ph type="sldNum" sz="quarter" idx="12"/>
          </p:nvPr>
        </p:nvSpPr>
        <p:spPr>
          <a:noFill/>
        </p:spPr>
        <p:txBody>
          <a:bodyPr/>
          <a:lstStyle/>
          <a:p>
            <a:fld id="{2729F095-AC5E-49EE-818A-8D632A5EC2A1}" type="slidenum">
              <a:rPr lang="en-US" smtClean="0"/>
              <a:pPr/>
              <a:t>4</a:t>
            </a:fld>
            <a:endParaRPr lang="en-US" smtClean="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Number Placeholder 5"/>
          <p:cNvSpPr>
            <a:spLocks noGrp="1"/>
          </p:cNvSpPr>
          <p:nvPr>
            <p:ph type="sldNum" sz="quarter" idx="12"/>
          </p:nvPr>
        </p:nvSpPr>
        <p:spPr>
          <a:noFill/>
        </p:spPr>
        <p:txBody>
          <a:bodyPr/>
          <a:lstStyle/>
          <a:p>
            <a:fld id="{0066614C-B612-4429-A516-6A0E62533183}" type="slidenum">
              <a:rPr lang="en-US" smtClean="0"/>
              <a:pPr/>
              <a:t>40</a:t>
            </a:fld>
            <a:endParaRPr lang="en-US" smtClean="0"/>
          </a:p>
        </p:txBody>
      </p:sp>
      <p:sp>
        <p:nvSpPr>
          <p:cNvPr id="39939" name="Rectangle 2"/>
          <p:cNvSpPr>
            <a:spLocks noGrp="1" noChangeArrowheads="1"/>
          </p:cNvSpPr>
          <p:nvPr>
            <p:ph type="title"/>
          </p:nvPr>
        </p:nvSpPr>
        <p:spPr/>
        <p:txBody>
          <a:bodyPr/>
          <a:lstStyle/>
          <a:p>
            <a:pPr eaLnBrk="1" hangingPunct="1"/>
            <a:r>
              <a:rPr lang="en-US" smtClean="0"/>
              <a:t>Aerobic Exercise</a:t>
            </a:r>
          </a:p>
        </p:txBody>
      </p:sp>
      <p:sp>
        <p:nvSpPr>
          <p:cNvPr id="39940" name="Rectangle 3"/>
          <p:cNvSpPr>
            <a:spLocks noGrp="1" noChangeArrowheads="1"/>
          </p:cNvSpPr>
          <p:nvPr>
            <p:ph type="body" idx="1"/>
          </p:nvPr>
        </p:nvSpPr>
        <p:spPr/>
        <p:txBody>
          <a:bodyPr/>
          <a:lstStyle/>
          <a:p>
            <a:pPr eaLnBrk="1" hangingPunct="1"/>
            <a:r>
              <a:rPr lang="en-US" smtClean="0"/>
              <a:t>Jogging, walking, cross-country skiing, swimming and cycling.</a:t>
            </a:r>
          </a:p>
          <a:p>
            <a:pPr eaLnBrk="1" hangingPunct="1"/>
            <a:r>
              <a:rPr lang="en-US" smtClean="0"/>
              <a:t>Key issues are intensity and duration</a:t>
            </a:r>
          </a:p>
          <a:p>
            <a:pPr eaLnBrk="1" hangingPunct="1"/>
            <a:r>
              <a:rPr lang="en-US" smtClean="0"/>
              <a:t>Needs to be regular, of sufficient intensity and should last a minimum of 15-20 minutes.</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Number Placeholder 5"/>
          <p:cNvSpPr>
            <a:spLocks noGrp="1"/>
          </p:cNvSpPr>
          <p:nvPr>
            <p:ph type="sldNum" sz="quarter" idx="12"/>
          </p:nvPr>
        </p:nvSpPr>
        <p:spPr>
          <a:noFill/>
        </p:spPr>
        <p:txBody>
          <a:bodyPr/>
          <a:lstStyle/>
          <a:p>
            <a:fld id="{650EF65A-1C60-4615-BD35-BA35EDFA0992}" type="slidenum">
              <a:rPr lang="en-US" smtClean="0"/>
              <a:pPr/>
              <a:t>41</a:t>
            </a:fld>
            <a:endParaRPr lang="en-US" smtClean="0"/>
          </a:p>
        </p:txBody>
      </p:sp>
      <p:sp>
        <p:nvSpPr>
          <p:cNvPr id="40963" name="Rectangle 2"/>
          <p:cNvSpPr>
            <a:spLocks noGrp="1" noChangeArrowheads="1"/>
          </p:cNvSpPr>
          <p:nvPr>
            <p:ph type="title"/>
          </p:nvPr>
        </p:nvSpPr>
        <p:spPr/>
        <p:txBody>
          <a:bodyPr/>
          <a:lstStyle/>
          <a:p>
            <a:pPr eaLnBrk="1" hangingPunct="1"/>
            <a:r>
              <a:rPr lang="en-US" smtClean="0"/>
              <a:t>Aerobic Fitness</a:t>
            </a:r>
          </a:p>
        </p:txBody>
      </p:sp>
      <p:sp>
        <p:nvSpPr>
          <p:cNvPr id="40964" name="Rectangle 3"/>
          <p:cNvSpPr>
            <a:spLocks noGrp="1" noChangeArrowheads="1"/>
          </p:cNvSpPr>
          <p:nvPr>
            <p:ph type="body" idx="1"/>
          </p:nvPr>
        </p:nvSpPr>
        <p:spPr/>
        <p:txBody>
          <a:bodyPr/>
          <a:lstStyle/>
          <a:p>
            <a:pPr eaLnBrk="1" hangingPunct="1"/>
            <a:r>
              <a:rPr lang="en-US" smtClean="0"/>
              <a:t>Your resting pulse rate (RPR) is a good indicator of your cardiovascular fitness level. A normal RPR is between 72 to 86 beats per minute, while a well-conditioned athlete's is between 55 and 60, or lower</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Number Placeholder 5"/>
          <p:cNvSpPr>
            <a:spLocks noGrp="1"/>
          </p:cNvSpPr>
          <p:nvPr>
            <p:ph type="sldNum" sz="quarter" idx="12"/>
          </p:nvPr>
        </p:nvSpPr>
        <p:spPr>
          <a:noFill/>
        </p:spPr>
        <p:txBody>
          <a:bodyPr/>
          <a:lstStyle/>
          <a:p>
            <a:fld id="{F506C63C-C75B-4B28-B270-027026D7A1D8}" type="slidenum">
              <a:rPr lang="en-US" smtClean="0"/>
              <a:pPr/>
              <a:t>42</a:t>
            </a:fld>
            <a:endParaRPr lang="en-US" smtClean="0"/>
          </a:p>
        </p:txBody>
      </p:sp>
      <p:sp>
        <p:nvSpPr>
          <p:cNvPr id="41987" name="Rectangle 2"/>
          <p:cNvSpPr>
            <a:spLocks noGrp="1" noChangeArrowheads="1"/>
          </p:cNvSpPr>
          <p:nvPr>
            <p:ph type="title"/>
          </p:nvPr>
        </p:nvSpPr>
        <p:spPr/>
        <p:txBody>
          <a:bodyPr/>
          <a:lstStyle/>
          <a:p>
            <a:pPr eaLnBrk="1" hangingPunct="1"/>
            <a:r>
              <a:rPr lang="en-US" smtClean="0"/>
              <a:t>Aerobic Fitness</a:t>
            </a:r>
          </a:p>
        </p:txBody>
      </p:sp>
      <p:sp>
        <p:nvSpPr>
          <p:cNvPr id="41988" name="Rectangle 3"/>
          <p:cNvSpPr>
            <a:spLocks noGrp="1" noChangeArrowheads="1"/>
          </p:cNvSpPr>
          <p:nvPr>
            <p:ph type="body" idx="1"/>
          </p:nvPr>
        </p:nvSpPr>
        <p:spPr/>
        <p:txBody>
          <a:bodyPr/>
          <a:lstStyle/>
          <a:p>
            <a:pPr eaLnBrk="1" hangingPunct="1">
              <a:lnSpc>
                <a:spcPct val="90000"/>
              </a:lnSpc>
            </a:pPr>
            <a:r>
              <a:rPr lang="en-US" sz="2800" b="1" smtClean="0"/>
              <a:t>Maximum heart rate</a:t>
            </a:r>
            <a:r>
              <a:rPr lang="en-US" sz="2800" smtClean="0"/>
              <a:t> (MHR) or the highest number of times a minute your heart should beat during strenuous activity.</a:t>
            </a:r>
          </a:p>
          <a:p>
            <a:pPr eaLnBrk="1" hangingPunct="1">
              <a:lnSpc>
                <a:spcPct val="90000"/>
              </a:lnSpc>
            </a:pPr>
            <a:r>
              <a:rPr lang="en-US" sz="2800" smtClean="0"/>
              <a:t>An accepted formula used to calculate maximum heart rate (MHR) has been to subtract your age from 220. </a:t>
            </a:r>
          </a:p>
          <a:p>
            <a:pPr eaLnBrk="1" hangingPunct="1">
              <a:lnSpc>
                <a:spcPct val="90000"/>
              </a:lnSpc>
            </a:pPr>
            <a:r>
              <a:rPr lang="en-US" sz="2800" smtClean="0"/>
              <a:t>By measuring your pulse several times while you exercise, you can make sure your heart is staying within a desirable range for your age and fitness level.</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Number Placeholder 5"/>
          <p:cNvSpPr>
            <a:spLocks noGrp="1"/>
          </p:cNvSpPr>
          <p:nvPr>
            <p:ph type="sldNum" sz="quarter" idx="12"/>
          </p:nvPr>
        </p:nvSpPr>
        <p:spPr>
          <a:noFill/>
        </p:spPr>
        <p:txBody>
          <a:bodyPr/>
          <a:lstStyle/>
          <a:p>
            <a:fld id="{BEE4A1C7-E143-4408-BF51-1A6996FA3F95}" type="slidenum">
              <a:rPr lang="en-US" smtClean="0"/>
              <a:pPr/>
              <a:t>43</a:t>
            </a:fld>
            <a:endParaRPr lang="en-US" smtClean="0"/>
          </a:p>
        </p:txBody>
      </p:sp>
      <p:sp>
        <p:nvSpPr>
          <p:cNvPr id="43011" name="Rectangle 3074"/>
          <p:cNvSpPr>
            <a:spLocks noGrp="1" noChangeArrowheads="1"/>
          </p:cNvSpPr>
          <p:nvPr>
            <p:ph type="title"/>
          </p:nvPr>
        </p:nvSpPr>
        <p:spPr/>
        <p:txBody>
          <a:bodyPr/>
          <a:lstStyle/>
          <a:p>
            <a:pPr eaLnBrk="1" hangingPunct="1"/>
            <a:r>
              <a:rPr lang="en-US" smtClean="0"/>
              <a:t>Aerobic Fitness</a:t>
            </a:r>
          </a:p>
        </p:txBody>
      </p:sp>
      <p:sp>
        <p:nvSpPr>
          <p:cNvPr id="43012" name="Rectangle 3075"/>
          <p:cNvSpPr>
            <a:spLocks noGrp="1" noChangeArrowheads="1"/>
          </p:cNvSpPr>
          <p:nvPr>
            <p:ph type="body" idx="1"/>
          </p:nvPr>
        </p:nvSpPr>
        <p:spPr/>
        <p:txBody>
          <a:bodyPr/>
          <a:lstStyle/>
          <a:p>
            <a:pPr eaLnBrk="1" hangingPunct="1"/>
            <a:r>
              <a:rPr lang="en-US" smtClean="0"/>
              <a:t>The American Council on Exercise recommends that your pulse reach 50 to 80 percent of your maximum heart rate when you exercise. </a:t>
            </a:r>
          </a:p>
          <a:p>
            <a:pPr eaLnBrk="1" hangingPunct="1"/>
            <a:r>
              <a:rPr lang="en-US" smtClean="0"/>
              <a:t>Here's how to calculate and use your training heart rate. </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Number Placeholder 5"/>
          <p:cNvSpPr>
            <a:spLocks noGrp="1"/>
          </p:cNvSpPr>
          <p:nvPr>
            <p:ph type="sldNum" sz="quarter" idx="12"/>
          </p:nvPr>
        </p:nvSpPr>
        <p:spPr>
          <a:noFill/>
        </p:spPr>
        <p:txBody>
          <a:bodyPr/>
          <a:lstStyle/>
          <a:p>
            <a:fld id="{FC84BBAB-35AA-4D9A-B25A-847D927F164F}" type="slidenum">
              <a:rPr lang="en-US" smtClean="0"/>
              <a:pPr/>
              <a:t>44</a:t>
            </a:fld>
            <a:endParaRPr lang="en-US" smtClean="0"/>
          </a:p>
        </p:txBody>
      </p:sp>
      <p:sp>
        <p:nvSpPr>
          <p:cNvPr id="44035" name="Rectangle 1026"/>
          <p:cNvSpPr>
            <a:spLocks noGrp="1" noChangeArrowheads="1"/>
          </p:cNvSpPr>
          <p:nvPr>
            <p:ph type="title"/>
          </p:nvPr>
        </p:nvSpPr>
        <p:spPr/>
        <p:txBody>
          <a:bodyPr/>
          <a:lstStyle/>
          <a:p>
            <a:pPr eaLnBrk="1" hangingPunct="1"/>
            <a:r>
              <a:rPr lang="en-US" smtClean="0"/>
              <a:t>Calculate Your Training Heart Rate Range</a:t>
            </a:r>
          </a:p>
        </p:txBody>
      </p:sp>
      <p:sp>
        <p:nvSpPr>
          <p:cNvPr id="44036" name="Rectangle 1027"/>
          <p:cNvSpPr>
            <a:spLocks noGrp="1" noChangeArrowheads="1"/>
          </p:cNvSpPr>
          <p:nvPr>
            <p:ph type="body" idx="1"/>
          </p:nvPr>
        </p:nvSpPr>
        <p:spPr/>
        <p:txBody>
          <a:bodyPr/>
          <a:lstStyle/>
          <a:p>
            <a:pPr eaLnBrk="1" hangingPunct="1"/>
            <a:r>
              <a:rPr lang="en-US" sz="2800" smtClean="0"/>
              <a:t>Subtract your age from 220. (Example for a 28-year-old: 220 - 28 = 192.) </a:t>
            </a:r>
          </a:p>
          <a:p>
            <a:pPr eaLnBrk="1" hangingPunct="1"/>
            <a:r>
              <a:rPr lang="en-US" sz="2800" smtClean="0"/>
              <a:t>Multiply the result by 0.50 to determine 50 percent of your estimated maximum heart rate. (For a 28-year-old: 192 x 0.5 = 96 beats per minute.)</a:t>
            </a:r>
          </a:p>
          <a:p>
            <a:pPr eaLnBrk="1" hangingPunct="1"/>
            <a:r>
              <a:rPr lang="en-US" sz="2800" smtClean="0"/>
              <a:t> This is the low end of your training range, or the slowest your heart should beat when  you exercise. </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Number Placeholder 5"/>
          <p:cNvSpPr>
            <a:spLocks noGrp="1"/>
          </p:cNvSpPr>
          <p:nvPr>
            <p:ph type="sldNum" sz="quarter" idx="12"/>
          </p:nvPr>
        </p:nvSpPr>
        <p:spPr>
          <a:noFill/>
        </p:spPr>
        <p:txBody>
          <a:bodyPr/>
          <a:lstStyle/>
          <a:p>
            <a:fld id="{1B515180-A3DF-4BA7-864E-880AA19CAC5F}" type="slidenum">
              <a:rPr lang="en-US" smtClean="0"/>
              <a:pPr/>
              <a:t>45</a:t>
            </a:fld>
            <a:endParaRPr lang="en-US" smtClean="0"/>
          </a:p>
        </p:txBody>
      </p:sp>
      <p:sp>
        <p:nvSpPr>
          <p:cNvPr id="45059" name="Rectangle 1026"/>
          <p:cNvSpPr>
            <a:spLocks noGrp="1" noChangeArrowheads="1"/>
          </p:cNvSpPr>
          <p:nvPr>
            <p:ph type="title"/>
          </p:nvPr>
        </p:nvSpPr>
        <p:spPr/>
        <p:txBody>
          <a:bodyPr/>
          <a:lstStyle/>
          <a:p>
            <a:pPr eaLnBrk="1" hangingPunct="1"/>
            <a:r>
              <a:rPr lang="en-US" smtClean="0"/>
              <a:t>Aerobic Fitness</a:t>
            </a:r>
          </a:p>
        </p:txBody>
      </p:sp>
      <p:sp>
        <p:nvSpPr>
          <p:cNvPr id="45060" name="Rectangle 1027"/>
          <p:cNvSpPr>
            <a:spLocks noGrp="1" noChangeArrowheads="1"/>
          </p:cNvSpPr>
          <p:nvPr>
            <p:ph type="body" idx="1"/>
          </p:nvPr>
        </p:nvSpPr>
        <p:spPr/>
        <p:txBody>
          <a:bodyPr/>
          <a:lstStyle/>
          <a:p>
            <a:pPr eaLnBrk="1" hangingPunct="1">
              <a:lnSpc>
                <a:spcPct val="90000"/>
              </a:lnSpc>
            </a:pPr>
            <a:r>
              <a:rPr lang="en-US" smtClean="0"/>
              <a:t>Multiply the result from step 1 by 0.80 to calculate 80 percent of your estimated maximum heart rate. </a:t>
            </a:r>
          </a:p>
          <a:p>
            <a:pPr eaLnBrk="1" hangingPunct="1">
              <a:lnSpc>
                <a:spcPct val="90000"/>
              </a:lnSpc>
            </a:pPr>
            <a:r>
              <a:rPr lang="en-US" smtClean="0"/>
              <a:t>(For a 28-year-old: 192 x 0.80 =153 beats per minute.) </a:t>
            </a:r>
          </a:p>
          <a:p>
            <a:pPr eaLnBrk="1" hangingPunct="1">
              <a:lnSpc>
                <a:spcPct val="90000"/>
              </a:lnSpc>
            </a:pPr>
            <a:r>
              <a:rPr lang="en-US" smtClean="0"/>
              <a:t>This is the high end of your training range, or the fastest that your heart should beat when you exercise. </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Number Placeholder 5"/>
          <p:cNvSpPr>
            <a:spLocks noGrp="1"/>
          </p:cNvSpPr>
          <p:nvPr>
            <p:ph type="sldNum" sz="quarter" idx="12"/>
          </p:nvPr>
        </p:nvSpPr>
        <p:spPr>
          <a:noFill/>
        </p:spPr>
        <p:txBody>
          <a:bodyPr/>
          <a:lstStyle/>
          <a:p>
            <a:fld id="{8796DF01-83D9-4B1E-8306-EE84CD7DAE61}" type="slidenum">
              <a:rPr lang="en-US" smtClean="0"/>
              <a:pPr/>
              <a:t>46</a:t>
            </a:fld>
            <a:endParaRPr lang="en-US" smtClean="0"/>
          </a:p>
        </p:txBody>
      </p:sp>
      <p:sp>
        <p:nvSpPr>
          <p:cNvPr id="46083" name="Rectangle 2"/>
          <p:cNvSpPr>
            <a:spLocks noGrp="1" noChangeArrowheads="1"/>
          </p:cNvSpPr>
          <p:nvPr>
            <p:ph type="title"/>
          </p:nvPr>
        </p:nvSpPr>
        <p:spPr/>
        <p:txBody>
          <a:bodyPr/>
          <a:lstStyle/>
          <a:p>
            <a:pPr eaLnBrk="1" hangingPunct="1"/>
            <a:r>
              <a:rPr lang="en-US" smtClean="0"/>
              <a:t>Aerobic Fitness</a:t>
            </a:r>
          </a:p>
        </p:txBody>
      </p:sp>
      <p:sp>
        <p:nvSpPr>
          <p:cNvPr id="46084" name="Rectangle 3"/>
          <p:cNvSpPr>
            <a:spLocks noGrp="1" noChangeArrowheads="1"/>
          </p:cNvSpPr>
          <p:nvPr>
            <p:ph type="body" idx="1"/>
          </p:nvPr>
        </p:nvSpPr>
        <p:spPr/>
        <p:txBody>
          <a:bodyPr/>
          <a:lstStyle/>
          <a:p>
            <a:pPr eaLnBrk="1" hangingPunct="1"/>
            <a:r>
              <a:rPr lang="en-US" smtClean="0"/>
              <a:t>Use your answers from steps 2 and 3 to determine your training heart rate range. </a:t>
            </a:r>
          </a:p>
          <a:p>
            <a:pPr eaLnBrk="1" hangingPunct="1"/>
            <a:r>
              <a:rPr lang="en-US" smtClean="0"/>
              <a:t>(A 28-year-old's training range is 96 to 153 beats per minute.)</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Number Placeholder 5"/>
          <p:cNvSpPr>
            <a:spLocks noGrp="1"/>
          </p:cNvSpPr>
          <p:nvPr>
            <p:ph type="sldNum" sz="quarter" idx="12"/>
          </p:nvPr>
        </p:nvSpPr>
        <p:spPr>
          <a:noFill/>
        </p:spPr>
        <p:txBody>
          <a:bodyPr/>
          <a:lstStyle/>
          <a:p>
            <a:fld id="{5D614EB5-3915-41BD-A224-EC3102A3FA1C}" type="slidenum">
              <a:rPr lang="en-US" smtClean="0"/>
              <a:pPr/>
              <a:t>47</a:t>
            </a:fld>
            <a:endParaRPr lang="en-US" smtClean="0"/>
          </a:p>
        </p:txBody>
      </p:sp>
      <p:sp>
        <p:nvSpPr>
          <p:cNvPr id="47107" name="Rectangle 2"/>
          <p:cNvSpPr>
            <a:spLocks noGrp="1" noChangeArrowheads="1"/>
          </p:cNvSpPr>
          <p:nvPr>
            <p:ph type="title"/>
          </p:nvPr>
        </p:nvSpPr>
        <p:spPr/>
        <p:txBody>
          <a:bodyPr/>
          <a:lstStyle/>
          <a:p>
            <a:pPr eaLnBrk="1" hangingPunct="1"/>
            <a:r>
              <a:rPr lang="en-US" smtClean="0"/>
              <a:t>Aerobic Fitness</a:t>
            </a:r>
          </a:p>
        </p:txBody>
      </p:sp>
      <p:sp>
        <p:nvSpPr>
          <p:cNvPr id="47108" name="Rectangle 3"/>
          <p:cNvSpPr>
            <a:spLocks noGrp="1" noChangeArrowheads="1"/>
          </p:cNvSpPr>
          <p:nvPr>
            <p:ph type="body" idx="1"/>
          </p:nvPr>
        </p:nvSpPr>
        <p:spPr/>
        <p:txBody>
          <a:bodyPr/>
          <a:lstStyle/>
          <a:p>
            <a:pPr eaLnBrk="1" hangingPunct="1"/>
            <a:r>
              <a:rPr lang="en-US" smtClean="0"/>
              <a:t>Accurate pulse-count assessment  is crucial when monitoring exercise intensity. By using the first two fingers of  one hand and locating the artery, a pulse rate can be easily determined.</a:t>
            </a:r>
          </a:p>
          <a:p>
            <a:pPr eaLnBrk="1" hangingPunct="1"/>
            <a:endParaRPr lang="en-US" smtClean="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Number Placeholder 5"/>
          <p:cNvSpPr>
            <a:spLocks noGrp="1"/>
          </p:cNvSpPr>
          <p:nvPr>
            <p:ph type="sldNum" sz="quarter" idx="12"/>
          </p:nvPr>
        </p:nvSpPr>
        <p:spPr>
          <a:noFill/>
        </p:spPr>
        <p:txBody>
          <a:bodyPr/>
          <a:lstStyle/>
          <a:p>
            <a:fld id="{D179770F-9469-4AEA-8803-1E014AA8B6EC}" type="slidenum">
              <a:rPr lang="en-US" smtClean="0"/>
              <a:pPr/>
              <a:t>48</a:t>
            </a:fld>
            <a:endParaRPr lang="en-US" smtClean="0"/>
          </a:p>
        </p:txBody>
      </p:sp>
      <p:sp>
        <p:nvSpPr>
          <p:cNvPr id="48131" name="Rectangle 2"/>
          <p:cNvSpPr>
            <a:spLocks noGrp="1" noChangeArrowheads="1"/>
          </p:cNvSpPr>
          <p:nvPr>
            <p:ph type="title"/>
          </p:nvPr>
        </p:nvSpPr>
        <p:spPr/>
        <p:txBody>
          <a:bodyPr/>
          <a:lstStyle/>
          <a:p>
            <a:pPr eaLnBrk="1" hangingPunct="1"/>
            <a:r>
              <a:rPr lang="en-US" smtClean="0"/>
              <a:t>Aerobic Fitness</a:t>
            </a:r>
          </a:p>
        </p:txBody>
      </p:sp>
      <p:sp>
        <p:nvSpPr>
          <p:cNvPr id="48132" name="Rectangle 3"/>
          <p:cNvSpPr>
            <a:spLocks noGrp="1" noChangeArrowheads="1"/>
          </p:cNvSpPr>
          <p:nvPr>
            <p:ph type="body" idx="1"/>
          </p:nvPr>
        </p:nvSpPr>
        <p:spPr/>
        <p:txBody>
          <a:bodyPr/>
          <a:lstStyle/>
          <a:p>
            <a:pPr eaLnBrk="1" hangingPunct="1"/>
            <a:r>
              <a:rPr lang="en-US" smtClean="0"/>
              <a:t>Immediately after exercise, isolate your pulse and count the number of beats  in a 10-second period. To determine the heart rate in beats per minute,  multiply the number of beats per 10 seconds by six.</a:t>
            </a:r>
          </a:p>
          <a:p>
            <a:pPr eaLnBrk="1" hangingPunct="1"/>
            <a:r>
              <a:rPr lang="en-US" smtClean="0"/>
              <a:t>For instance, if a 10-second pulse count were 20, then the heart rate would be 120 bpm. </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Number Placeholder 5"/>
          <p:cNvSpPr>
            <a:spLocks noGrp="1"/>
          </p:cNvSpPr>
          <p:nvPr>
            <p:ph type="sldNum" sz="quarter" idx="12"/>
          </p:nvPr>
        </p:nvSpPr>
        <p:spPr>
          <a:noFill/>
        </p:spPr>
        <p:txBody>
          <a:bodyPr/>
          <a:lstStyle/>
          <a:p>
            <a:fld id="{CC6C6AAB-A458-4465-A156-7970686E3E9B}" type="slidenum">
              <a:rPr lang="en-US" smtClean="0"/>
              <a:pPr/>
              <a:t>49</a:t>
            </a:fld>
            <a:endParaRPr lang="en-US" smtClean="0"/>
          </a:p>
        </p:txBody>
      </p:sp>
      <p:sp>
        <p:nvSpPr>
          <p:cNvPr id="49155" name="Rectangle 2"/>
          <p:cNvSpPr>
            <a:spLocks noGrp="1" noChangeArrowheads="1"/>
          </p:cNvSpPr>
          <p:nvPr>
            <p:ph type="title"/>
          </p:nvPr>
        </p:nvSpPr>
        <p:spPr/>
        <p:txBody>
          <a:bodyPr/>
          <a:lstStyle/>
          <a:p>
            <a:pPr eaLnBrk="1" hangingPunct="1"/>
            <a:r>
              <a:rPr lang="en-US" smtClean="0"/>
              <a:t>Definition of Aerobics:</a:t>
            </a:r>
          </a:p>
        </p:txBody>
      </p:sp>
      <p:sp>
        <p:nvSpPr>
          <p:cNvPr id="49156" name="Rectangle 3"/>
          <p:cNvSpPr>
            <a:spLocks noGrp="1" noChangeArrowheads="1"/>
          </p:cNvSpPr>
          <p:nvPr>
            <p:ph type="body" idx="1"/>
          </p:nvPr>
        </p:nvSpPr>
        <p:spPr/>
        <p:txBody>
          <a:bodyPr/>
          <a:lstStyle/>
          <a:p>
            <a:pPr eaLnBrk="1" hangingPunct="1"/>
            <a:r>
              <a:rPr lang="en-US" smtClean="0"/>
              <a:t>Using the same large muscle group, rhythmically, for a period of 15 to 20 minutes or longer while maintaining 60-80% of your maximum heart rate. </a:t>
            </a:r>
          </a:p>
          <a:p>
            <a:pPr eaLnBrk="1" hangingPunct="1"/>
            <a:r>
              <a:rPr lang="en-US" smtClean="0"/>
              <a:t>Aerobic means with air or oxygen. You should be able to carry on a short conversation while doing aerobic exercise. </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Number Placeholder 5"/>
          <p:cNvSpPr>
            <a:spLocks noGrp="1"/>
          </p:cNvSpPr>
          <p:nvPr>
            <p:ph type="sldNum" sz="quarter" idx="12"/>
          </p:nvPr>
        </p:nvSpPr>
        <p:spPr>
          <a:noFill/>
        </p:spPr>
        <p:txBody>
          <a:bodyPr/>
          <a:lstStyle/>
          <a:p>
            <a:fld id="{4797E865-A64D-49A5-B948-AD8C45E67EEF}" type="slidenum">
              <a:rPr lang="en-US" smtClean="0"/>
              <a:pPr/>
              <a:t>5</a:t>
            </a:fld>
            <a:endParaRPr lang="en-US" smtClean="0"/>
          </a:p>
        </p:txBody>
      </p:sp>
      <p:sp>
        <p:nvSpPr>
          <p:cNvPr id="52227" name="Rectangle 2"/>
          <p:cNvSpPr>
            <a:spLocks noGrp="1" noChangeArrowheads="1"/>
          </p:cNvSpPr>
          <p:nvPr>
            <p:ph type="title"/>
          </p:nvPr>
        </p:nvSpPr>
        <p:spPr/>
        <p:txBody>
          <a:bodyPr/>
          <a:lstStyle/>
          <a:p>
            <a:pPr eaLnBrk="1" hangingPunct="1"/>
            <a:r>
              <a:rPr lang="en-US" smtClean="0"/>
              <a:t>Components of Energy Expenditure</a:t>
            </a:r>
          </a:p>
        </p:txBody>
      </p:sp>
      <p:sp>
        <p:nvSpPr>
          <p:cNvPr id="52228" name="Rectangle 3"/>
          <p:cNvSpPr>
            <a:spLocks noGrp="1" noChangeArrowheads="1"/>
          </p:cNvSpPr>
          <p:nvPr>
            <p:ph type="body" idx="1"/>
          </p:nvPr>
        </p:nvSpPr>
        <p:spPr/>
        <p:txBody>
          <a:bodyPr/>
          <a:lstStyle/>
          <a:p>
            <a:pPr eaLnBrk="1" hangingPunct="1"/>
            <a:r>
              <a:rPr lang="en-US" smtClean="0"/>
              <a:t>Resting metabolism	60-70%</a:t>
            </a:r>
          </a:p>
          <a:p>
            <a:pPr eaLnBrk="1" hangingPunct="1"/>
            <a:r>
              <a:rPr lang="en-US" smtClean="0"/>
              <a:t>Physical activity  20-30%</a:t>
            </a:r>
          </a:p>
          <a:p>
            <a:pPr eaLnBrk="1" hangingPunct="1"/>
            <a:r>
              <a:rPr lang="en-US" smtClean="0"/>
              <a:t>Thermal effect of food  10%</a:t>
            </a:r>
          </a:p>
        </p:txBody>
      </p:sp>
    </p:spTree>
    <p:extLst>
      <p:ext uri="{BB962C8B-B14F-4D97-AF65-F5344CB8AC3E}">
        <p14:creationId xmlns:p14="http://schemas.microsoft.com/office/powerpoint/2010/main" val="13766595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Number Placeholder 5"/>
          <p:cNvSpPr>
            <a:spLocks noGrp="1"/>
          </p:cNvSpPr>
          <p:nvPr>
            <p:ph type="sldNum" sz="quarter" idx="12"/>
          </p:nvPr>
        </p:nvSpPr>
        <p:spPr>
          <a:noFill/>
        </p:spPr>
        <p:txBody>
          <a:bodyPr/>
          <a:lstStyle/>
          <a:p>
            <a:fld id="{21F01C7B-262B-48BE-B4CD-8B6B471C1C25}" type="slidenum">
              <a:rPr lang="en-US" smtClean="0"/>
              <a:pPr/>
              <a:t>50</a:t>
            </a:fld>
            <a:endParaRPr lang="en-US" smtClean="0"/>
          </a:p>
        </p:txBody>
      </p:sp>
      <p:sp>
        <p:nvSpPr>
          <p:cNvPr id="50179" name="Rectangle 2"/>
          <p:cNvSpPr>
            <a:spLocks noGrp="1" noChangeArrowheads="1"/>
          </p:cNvSpPr>
          <p:nvPr>
            <p:ph type="title"/>
          </p:nvPr>
        </p:nvSpPr>
        <p:spPr/>
        <p:txBody>
          <a:bodyPr/>
          <a:lstStyle/>
          <a:p>
            <a:pPr eaLnBrk="1" hangingPunct="1"/>
            <a:r>
              <a:rPr lang="en-US" smtClean="0"/>
              <a:t>Aerobic Fitness</a:t>
            </a:r>
          </a:p>
        </p:txBody>
      </p:sp>
      <p:sp>
        <p:nvSpPr>
          <p:cNvPr id="50180" name="Rectangle 3"/>
          <p:cNvSpPr>
            <a:spLocks noGrp="1" noChangeArrowheads="1"/>
          </p:cNvSpPr>
          <p:nvPr>
            <p:ph type="body" idx="1"/>
          </p:nvPr>
        </p:nvSpPr>
        <p:spPr/>
        <p:txBody>
          <a:bodyPr/>
          <a:lstStyle/>
          <a:p>
            <a:pPr eaLnBrk="1" hangingPunct="1"/>
            <a:r>
              <a:rPr lang="en-US" smtClean="0"/>
              <a:t>Cardiovascular fitness is an ongoing process and requires consistent reinforcement. To maintain your current level of fitness you should do aerobic exercise at least 3 times a week. To increase your level of fitness, try exercising 4 to 5 times per week. </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Number Placeholder 5"/>
          <p:cNvSpPr>
            <a:spLocks noGrp="1"/>
          </p:cNvSpPr>
          <p:nvPr>
            <p:ph type="sldNum" sz="quarter" idx="12"/>
          </p:nvPr>
        </p:nvSpPr>
        <p:spPr>
          <a:noFill/>
        </p:spPr>
        <p:txBody>
          <a:bodyPr/>
          <a:lstStyle/>
          <a:p>
            <a:fld id="{D5BDA920-9465-493D-9292-BA227012136D}" type="slidenum">
              <a:rPr lang="en-US" smtClean="0"/>
              <a:pPr/>
              <a:t>51</a:t>
            </a:fld>
            <a:endParaRPr lang="en-US" smtClean="0"/>
          </a:p>
        </p:txBody>
      </p:sp>
      <p:sp>
        <p:nvSpPr>
          <p:cNvPr id="51203" name="Rectangle 5"/>
          <p:cNvSpPr>
            <a:spLocks noGrp="1" noChangeArrowheads="1"/>
          </p:cNvSpPr>
          <p:nvPr>
            <p:ph type="title"/>
          </p:nvPr>
        </p:nvSpPr>
        <p:spPr/>
        <p:txBody>
          <a:bodyPr/>
          <a:lstStyle/>
          <a:p>
            <a:pPr eaLnBrk="1" hangingPunct="1"/>
            <a:endParaRPr lang="en-US" smtClean="0"/>
          </a:p>
        </p:txBody>
      </p:sp>
      <p:sp>
        <p:nvSpPr>
          <p:cNvPr id="51204" name="Rectangle 6"/>
          <p:cNvSpPr>
            <a:spLocks noGrp="1" noChangeArrowheads="1"/>
          </p:cNvSpPr>
          <p:nvPr>
            <p:ph type="body" idx="1"/>
          </p:nvPr>
        </p:nvSpPr>
        <p:spPr/>
        <p:txBody>
          <a:bodyPr/>
          <a:lstStyle/>
          <a:p>
            <a:pPr eaLnBrk="1" hangingPunct="1"/>
            <a:r>
              <a:rPr lang="en-US" smtClean="0"/>
              <a:t>Target heart rate calculator</a:t>
            </a:r>
          </a:p>
          <a:p>
            <a:pPr eaLnBrk="1" hangingPunct="1"/>
            <a:r>
              <a:rPr lang="en-US" smtClean="0"/>
              <a:t>http://www.stevenscreek.com/goodies/hr.shtml</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Number Placeholder 5"/>
          <p:cNvSpPr>
            <a:spLocks noGrp="1"/>
          </p:cNvSpPr>
          <p:nvPr>
            <p:ph type="sldNum" sz="quarter" idx="12"/>
          </p:nvPr>
        </p:nvSpPr>
        <p:spPr>
          <a:noFill/>
        </p:spPr>
        <p:txBody>
          <a:bodyPr/>
          <a:lstStyle/>
          <a:p>
            <a:fld id="{975F835F-9453-4803-84FB-F82A4EE82C14}" type="slidenum">
              <a:rPr lang="en-US" smtClean="0"/>
              <a:pPr/>
              <a:t>52</a:t>
            </a:fld>
            <a:endParaRPr lang="en-US" smtClean="0"/>
          </a:p>
        </p:txBody>
      </p:sp>
      <p:sp>
        <p:nvSpPr>
          <p:cNvPr id="52227" name="Rectangle 2"/>
          <p:cNvSpPr>
            <a:spLocks noGrp="1" noChangeArrowheads="1"/>
          </p:cNvSpPr>
          <p:nvPr>
            <p:ph type="title"/>
          </p:nvPr>
        </p:nvSpPr>
        <p:spPr/>
        <p:txBody>
          <a:bodyPr/>
          <a:lstStyle/>
          <a:p>
            <a:pPr eaLnBrk="1" hangingPunct="1"/>
            <a:r>
              <a:rPr lang="en-US" smtClean="0"/>
              <a:t>American Heart Assn.</a:t>
            </a:r>
          </a:p>
        </p:txBody>
      </p:sp>
      <p:sp>
        <p:nvSpPr>
          <p:cNvPr id="9219" name="Rectangle 3"/>
          <p:cNvSpPr>
            <a:spLocks noGrp="1" noChangeArrowheads="1"/>
          </p:cNvSpPr>
          <p:nvPr>
            <p:ph type="body" idx="1"/>
          </p:nvPr>
        </p:nvSpPr>
        <p:spPr/>
        <p:txBody>
          <a:bodyPr/>
          <a:lstStyle/>
          <a:p>
            <a:pPr eaLnBrk="1" hangingPunct="1">
              <a:defRPr/>
            </a:pPr>
            <a:r>
              <a:rPr lang="en-US" smtClean="0">
                <a:cs typeface="Times New Roman" pitchFamily="18" charset="0"/>
              </a:rPr>
              <a:t>Surveys show that 24 percent of Americans age 18 or older are not active at all. 54 percent of adults get some exercise, but they don't do it regularly or intensely enough to protect their hearts. Only </a:t>
            </a:r>
            <a:r>
              <a:rPr lang="en-US" b="1" smtClean="0">
                <a:effectLst>
                  <a:outerShdw blurRad="38100" dist="38100" dir="2700000" algn="tl">
                    <a:srgbClr val="C0C0C0"/>
                  </a:outerShdw>
                </a:effectLst>
                <a:cs typeface="Times New Roman" pitchFamily="18" charset="0"/>
              </a:rPr>
              <a:t>22 percent</a:t>
            </a:r>
            <a:r>
              <a:rPr lang="en-US" smtClean="0">
                <a:cs typeface="Times New Roman" pitchFamily="18" charset="0"/>
              </a:rPr>
              <a:t> of American adults get enough leisure time exercise to achieve cardiovascular fitness. </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Number Placeholder 5"/>
          <p:cNvSpPr>
            <a:spLocks noGrp="1"/>
          </p:cNvSpPr>
          <p:nvPr>
            <p:ph type="sldNum" sz="quarter" idx="12"/>
          </p:nvPr>
        </p:nvSpPr>
        <p:spPr>
          <a:noFill/>
        </p:spPr>
        <p:txBody>
          <a:bodyPr/>
          <a:lstStyle/>
          <a:p>
            <a:fld id="{D78A3734-A890-401E-8E3A-03A42A191618}" type="slidenum">
              <a:rPr lang="en-US" smtClean="0"/>
              <a:pPr/>
              <a:t>53</a:t>
            </a:fld>
            <a:endParaRPr lang="en-US" smtClean="0"/>
          </a:p>
        </p:txBody>
      </p:sp>
      <p:sp>
        <p:nvSpPr>
          <p:cNvPr id="53251" name="Rectangle 2"/>
          <p:cNvSpPr>
            <a:spLocks noGrp="1" noChangeArrowheads="1"/>
          </p:cNvSpPr>
          <p:nvPr>
            <p:ph type="title"/>
          </p:nvPr>
        </p:nvSpPr>
        <p:spPr/>
        <p:txBody>
          <a:bodyPr/>
          <a:lstStyle/>
          <a:p>
            <a:pPr eaLnBrk="1" hangingPunct="1"/>
            <a:r>
              <a:rPr lang="en-US" smtClean="0"/>
              <a:t>American Heart Assn.</a:t>
            </a:r>
          </a:p>
        </p:txBody>
      </p:sp>
      <p:sp>
        <p:nvSpPr>
          <p:cNvPr id="53252" name="Rectangle 3"/>
          <p:cNvSpPr>
            <a:spLocks noGrp="1" noChangeArrowheads="1"/>
          </p:cNvSpPr>
          <p:nvPr>
            <p:ph type="body" idx="1"/>
          </p:nvPr>
        </p:nvSpPr>
        <p:spPr/>
        <p:txBody>
          <a:bodyPr/>
          <a:lstStyle/>
          <a:p>
            <a:pPr eaLnBrk="1" hangingPunct="1"/>
            <a:r>
              <a:rPr lang="en-US" smtClean="0">
                <a:cs typeface="Times New Roman" pitchFamily="18" charset="0"/>
              </a:rPr>
              <a:t>Participation in regular physical activity gradually increased during the 1960s, 70s and early '80s but seems to have leveled off in recent years. </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Number Placeholder 5"/>
          <p:cNvSpPr>
            <a:spLocks noGrp="1"/>
          </p:cNvSpPr>
          <p:nvPr>
            <p:ph type="sldNum" sz="quarter" idx="12"/>
          </p:nvPr>
        </p:nvSpPr>
        <p:spPr>
          <a:noFill/>
        </p:spPr>
        <p:txBody>
          <a:bodyPr/>
          <a:lstStyle/>
          <a:p>
            <a:fld id="{D278BAA4-777A-4C58-843D-7C950DF7FD07}" type="slidenum">
              <a:rPr lang="en-US" smtClean="0"/>
              <a:pPr/>
              <a:t>54</a:t>
            </a:fld>
            <a:endParaRPr lang="en-US" smtClean="0"/>
          </a:p>
        </p:txBody>
      </p:sp>
      <p:sp>
        <p:nvSpPr>
          <p:cNvPr id="54275" name="Rectangle 2"/>
          <p:cNvSpPr>
            <a:spLocks noGrp="1" noChangeArrowheads="1"/>
          </p:cNvSpPr>
          <p:nvPr>
            <p:ph type="title"/>
          </p:nvPr>
        </p:nvSpPr>
        <p:spPr/>
        <p:txBody>
          <a:bodyPr/>
          <a:lstStyle/>
          <a:p>
            <a:pPr eaLnBrk="1" hangingPunct="1"/>
            <a:r>
              <a:rPr lang="en-US" smtClean="0"/>
              <a:t>American Heart Assn.</a:t>
            </a:r>
          </a:p>
        </p:txBody>
      </p:sp>
      <p:sp>
        <p:nvSpPr>
          <p:cNvPr id="54276" name="Rectangle 3"/>
          <p:cNvSpPr>
            <a:spLocks noGrp="1" noChangeArrowheads="1"/>
          </p:cNvSpPr>
          <p:nvPr>
            <p:ph type="body" idx="1"/>
          </p:nvPr>
        </p:nvSpPr>
        <p:spPr/>
        <p:txBody>
          <a:bodyPr/>
          <a:lstStyle/>
          <a:p>
            <a:pPr eaLnBrk="1" hangingPunct="1"/>
            <a:r>
              <a:rPr lang="en-US" sz="2800" smtClean="0">
                <a:cs typeface="Times New Roman" pitchFamily="18" charset="0"/>
              </a:rPr>
              <a:t> Estimates are that up to 250,000 deaths per year in the United States. — about 12 percent of total deaths — are due to a lack of regular physical activity. </a:t>
            </a:r>
          </a:p>
          <a:p>
            <a:pPr eaLnBrk="1" hangingPunct="1"/>
            <a:r>
              <a:rPr lang="en-US" sz="2800" smtClean="0">
                <a:cs typeface="Times New Roman" pitchFamily="18" charset="0"/>
              </a:rPr>
              <a:t>  The relative risk of coronary heart disease associated with physical inactivity ranges from 1.5 to 2.4, an increase in risk comparable with that observed for high cholesterol, high blood pressure and cigarette smoking. </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Number Placeholder 6"/>
          <p:cNvSpPr>
            <a:spLocks noGrp="1"/>
          </p:cNvSpPr>
          <p:nvPr>
            <p:ph type="sldNum" sz="quarter" idx="12"/>
          </p:nvPr>
        </p:nvSpPr>
        <p:spPr>
          <a:noFill/>
        </p:spPr>
        <p:txBody>
          <a:bodyPr/>
          <a:lstStyle/>
          <a:p>
            <a:fld id="{EF574204-0744-4A2E-9E22-02E0088CE74A}" type="slidenum">
              <a:rPr lang="en-US" smtClean="0"/>
              <a:pPr/>
              <a:t>55</a:t>
            </a:fld>
            <a:endParaRPr lang="en-US" smtClean="0"/>
          </a:p>
        </p:txBody>
      </p:sp>
      <p:sp>
        <p:nvSpPr>
          <p:cNvPr id="55299" name="Rectangle 2"/>
          <p:cNvSpPr>
            <a:spLocks noGrp="1" noChangeArrowheads="1"/>
          </p:cNvSpPr>
          <p:nvPr>
            <p:ph type="title"/>
          </p:nvPr>
        </p:nvSpPr>
        <p:spPr/>
        <p:txBody>
          <a:bodyPr/>
          <a:lstStyle/>
          <a:p>
            <a:pPr eaLnBrk="1" hangingPunct="1"/>
            <a:r>
              <a:rPr lang="en-US" smtClean="0"/>
              <a:t>Other benefits of Exercise</a:t>
            </a:r>
          </a:p>
        </p:txBody>
      </p:sp>
      <p:sp>
        <p:nvSpPr>
          <p:cNvPr id="55300" name="Rectangle 3"/>
          <p:cNvSpPr>
            <a:spLocks noGrp="1" noChangeArrowheads="1"/>
          </p:cNvSpPr>
          <p:nvPr>
            <p:ph type="body" sz="half" idx="1"/>
          </p:nvPr>
        </p:nvSpPr>
        <p:spPr>
          <a:xfrm>
            <a:off x="457200" y="1981200"/>
            <a:ext cx="4038600" cy="4114800"/>
          </a:xfrm>
        </p:spPr>
        <p:txBody>
          <a:bodyPr/>
          <a:lstStyle/>
          <a:p>
            <a:pPr eaLnBrk="1" hangingPunct="1"/>
            <a:r>
              <a:rPr lang="en-US" smtClean="0"/>
              <a:t>Protection against stroke</a:t>
            </a:r>
          </a:p>
          <a:p>
            <a:pPr eaLnBrk="1" hangingPunct="1"/>
            <a:r>
              <a:rPr lang="en-US" smtClean="0"/>
              <a:t>Increased levels of HDL “good” cholesterol</a:t>
            </a:r>
          </a:p>
          <a:p>
            <a:pPr eaLnBrk="1" hangingPunct="1"/>
            <a:r>
              <a:rPr lang="en-US" smtClean="0"/>
              <a:t>Protection against cancer</a:t>
            </a:r>
          </a:p>
          <a:p>
            <a:pPr eaLnBrk="1" hangingPunct="1"/>
            <a:r>
              <a:rPr lang="en-US" smtClean="0"/>
              <a:t>Prevention of bone density loss</a:t>
            </a:r>
          </a:p>
          <a:p>
            <a:pPr lvl="1" eaLnBrk="1" hangingPunct="1"/>
            <a:r>
              <a:rPr lang="en-US" smtClean="0"/>
              <a:t>Ostoporosis</a:t>
            </a:r>
          </a:p>
          <a:p>
            <a:pPr lvl="1" eaLnBrk="1" hangingPunct="1"/>
            <a:endParaRPr lang="en-US" smtClean="0"/>
          </a:p>
        </p:txBody>
      </p:sp>
      <p:sp>
        <p:nvSpPr>
          <p:cNvPr id="55301" name="Rectangle 5"/>
          <p:cNvSpPr>
            <a:spLocks noGrp="1" noChangeArrowheads="1"/>
          </p:cNvSpPr>
          <p:nvPr>
            <p:ph type="body" sz="half" idx="2"/>
          </p:nvPr>
        </p:nvSpPr>
        <p:spPr/>
        <p:txBody>
          <a:bodyPr/>
          <a:lstStyle/>
          <a:p>
            <a:pPr eaLnBrk="1" hangingPunct="1"/>
            <a:r>
              <a:rPr lang="en-US" smtClean="0"/>
              <a:t>Control of Diabetes</a:t>
            </a:r>
          </a:p>
          <a:p>
            <a:pPr eaLnBrk="1" hangingPunct="1"/>
            <a:r>
              <a:rPr lang="en-US" smtClean="0"/>
              <a:t>Aid to Sleep</a:t>
            </a:r>
          </a:p>
          <a:p>
            <a:pPr eaLnBrk="1" hangingPunct="1">
              <a:buFontTx/>
              <a:buNone/>
            </a:pPr>
            <a:endParaRPr lang="en-US" smtClean="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Number Placeholder 5"/>
          <p:cNvSpPr>
            <a:spLocks noGrp="1"/>
          </p:cNvSpPr>
          <p:nvPr>
            <p:ph type="sldNum" sz="quarter" idx="12"/>
          </p:nvPr>
        </p:nvSpPr>
        <p:spPr>
          <a:noFill/>
        </p:spPr>
        <p:txBody>
          <a:bodyPr/>
          <a:lstStyle/>
          <a:p>
            <a:fld id="{FD905D8F-73F0-47E7-9401-7B3FD8AE811C}" type="slidenum">
              <a:rPr lang="en-US" smtClean="0"/>
              <a:pPr/>
              <a:t>56</a:t>
            </a:fld>
            <a:endParaRPr lang="en-US" smtClean="0"/>
          </a:p>
        </p:txBody>
      </p:sp>
      <p:sp>
        <p:nvSpPr>
          <p:cNvPr id="56323" name="Rectangle 2"/>
          <p:cNvSpPr>
            <a:spLocks noGrp="1" noChangeArrowheads="1"/>
          </p:cNvSpPr>
          <p:nvPr>
            <p:ph type="title"/>
          </p:nvPr>
        </p:nvSpPr>
        <p:spPr/>
        <p:txBody>
          <a:bodyPr/>
          <a:lstStyle/>
          <a:p>
            <a:pPr eaLnBrk="1" hangingPunct="1"/>
            <a:r>
              <a:rPr lang="en-US" smtClean="0"/>
              <a:t>Exercise and cancer</a:t>
            </a:r>
          </a:p>
        </p:txBody>
      </p:sp>
      <p:sp>
        <p:nvSpPr>
          <p:cNvPr id="56324" name="Rectangle 3"/>
          <p:cNvSpPr>
            <a:spLocks noGrp="1" noChangeArrowheads="1"/>
          </p:cNvSpPr>
          <p:nvPr>
            <p:ph type="body" idx="1"/>
          </p:nvPr>
        </p:nvSpPr>
        <p:spPr/>
        <p:txBody>
          <a:bodyPr/>
          <a:lstStyle/>
          <a:p>
            <a:pPr eaLnBrk="1" hangingPunct="1"/>
            <a:r>
              <a:rPr lang="en-US" smtClean="0"/>
              <a:t>There are many studies examining a possible relationship between physical activity and different types of cancer.  </a:t>
            </a:r>
          </a:p>
          <a:p>
            <a:pPr eaLnBrk="1" hangingPunct="1"/>
            <a:r>
              <a:rPr lang="en-US" smtClean="0"/>
              <a:t>In general, most show the more you do, the less likely you are to get cancer.</a:t>
            </a:r>
          </a:p>
          <a:p>
            <a:pPr eaLnBrk="1" hangingPunct="1"/>
            <a:endParaRPr lang="en-US" smtClean="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Number Placeholder 5"/>
          <p:cNvSpPr>
            <a:spLocks noGrp="1"/>
          </p:cNvSpPr>
          <p:nvPr>
            <p:ph type="sldNum" sz="quarter" idx="12"/>
          </p:nvPr>
        </p:nvSpPr>
        <p:spPr>
          <a:noFill/>
        </p:spPr>
        <p:txBody>
          <a:bodyPr/>
          <a:lstStyle/>
          <a:p>
            <a:fld id="{735AE75A-FBD0-4843-8510-9610420E784A}" type="slidenum">
              <a:rPr lang="en-US" smtClean="0"/>
              <a:pPr/>
              <a:t>57</a:t>
            </a:fld>
            <a:endParaRPr lang="en-US" smtClean="0"/>
          </a:p>
        </p:txBody>
      </p:sp>
      <p:sp>
        <p:nvSpPr>
          <p:cNvPr id="57347" name="Rectangle 2"/>
          <p:cNvSpPr>
            <a:spLocks noGrp="1" noChangeArrowheads="1"/>
          </p:cNvSpPr>
          <p:nvPr>
            <p:ph type="title"/>
          </p:nvPr>
        </p:nvSpPr>
        <p:spPr/>
        <p:txBody>
          <a:bodyPr/>
          <a:lstStyle/>
          <a:p>
            <a:pPr eaLnBrk="1" hangingPunct="1"/>
            <a:r>
              <a:rPr lang="en-US" smtClean="0"/>
              <a:t>Exercise and cancer</a:t>
            </a:r>
          </a:p>
        </p:txBody>
      </p:sp>
      <p:sp>
        <p:nvSpPr>
          <p:cNvPr id="57348" name="Rectangle 3"/>
          <p:cNvSpPr>
            <a:spLocks noGrp="1" noChangeArrowheads="1"/>
          </p:cNvSpPr>
          <p:nvPr>
            <p:ph type="body" idx="1"/>
          </p:nvPr>
        </p:nvSpPr>
        <p:spPr/>
        <p:txBody>
          <a:bodyPr/>
          <a:lstStyle/>
          <a:p>
            <a:pPr eaLnBrk="1" hangingPunct="1"/>
            <a:r>
              <a:rPr lang="en-US" dirty="0" smtClean="0"/>
              <a:t>American Journal of Epidemiology </a:t>
            </a:r>
          </a:p>
          <a:p>
            <a:pPr eaLnBrk="1" hangingPunct="1"/>
            <a:r>
              <a:rPr lang="en-US" dirty="0" smtClean="0"/>
              <a:t>This study provides evidence that lifetime total activity reduces risk of postmenopausal breast cancer. </a:t>
            </a:r>
          </a:p>
          <a:p>
            <a:pPr eaLnBrk="1" hangingPunct="1"/>
            <a:r>
              <a:rPr lang="en-US" dirty="0" smtClean="0">
                <a:hlinkClick r:id="rId3"/>
              </a:rPr>
              <a:t>http://aje.oupjournals.org/cgi/content/abstract/154/4/336 </a:t>
            </a:r>
            <a:endParaRPr lang="en-US" dirty="0" smtClean="0"/>
          </a:p>
          <a:p>
            <a:pPr eaLnBrk="1" hangingPunct="1"/>
            <a:endParaRPr lang="en-US" dirty="0" smtClean="0"/>
          </a:p>
          <a:p>
            <a:pPr eaLnBrk="1" hangingPunct="1"/>
            <a:endParaRPr lang="en-US" dirty="0" smtClean="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Number Placeholder 5"/>
          <p:cNvSpPr>
            <a:spLocks noGrp="1"/>
          </p:cNvSpPr>
          <p:nvPr>
            <p:ph type="sldNum" sz="quarter" idx="12"/>
          </p:nvPr>
        </p:nvSpPr>
        <p:spPr>
          <a:noFill/>
        </p:spPr>
        <p:txBody>
          <a:bodyPr/>
          <a:lstStyle/>
          <a:p>
            <a:fld id="{FE7357EB-0F6D-4CF7-959A-E4011644CA32}" type="slidenum">
              <a:rPr lang="en-US" smtClean="0"/>
              <a:pPr/>
              <a:t>58</a:t>
            </a:fld>
            <a:endParaRPr lang="en-US" smtClean="0"/>
          </a:p>
        </p:txBody>
      </p:sp>
      <p:sp>
        <p:nvSpPr>
          <p:cNvPr id="58371" name="Rectangle 4"/>
          <p:cNvSpPr>
            <a:spLocks noGrp="1" noChangeArrowheads="1"/>
          </p:cNvSpPr>
          <p:nvPr>
            <p:ph type="title"/>
          </p:nvPr>
        </p:nvSpPr>
        <p:spPr/>
        <p:txBody>
          <a:bodyPr/>
          <a:lstStyle/>
          <a:p>
            <a:pPr eaLnBrk="1" hangingPunct="1"/>
            <a:r>
              <a:rPr lang="en-US" smtClean="0"/>
              <a:t>Exercise and cancer</a:t>
            </a:r>
          </a:p>
        </p:txBody>
      </p:sp>
      <p:sp>
        <p:nvSpPr>
          <p:cNvPr id="58372" name="Rectangle 5"/>
          <p:cNvSpPr>
            <a:spLocks noGrp="1" noChangeArrowheads="1"/>
          </p:cNvSpPr>
          <p:nvPr>
            <p:ph type="body" idx="1"/>
          </p:nvPr>
        </p:nvSpPr>
        <p:spPr/>
        <p:txBody>
          <a:bodyPr/>
          <a:lstStyle/>
          <a:p>
            <a:pPr eaLnBrk="1" hangingPunct="1"/>
            <a:r>
              <a:rPr lang="en-US" smtClean="0"/>
              <a:t>Exercise was inversely associated with pancreatic cancer, especially in people who weighed more.  This study appeared in the August 22, 2001 edition of the Journal of the American Medical Association.</a:t>
            </a:r>
          </a:p>
          <a:p>
            <a:pPr eaLnBrk="1" hangingPunct="1"/>
            <a:endParaRPr lang="en-US" smtClean="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9394" name="Slide Number Placeholder 6"/>
          <p:cNvSpPr>
            <a:spLocks noGrp="1"/>
          </p:cNvSpPr>
          <p:nvPr>
            <p:ph type="sldNum" sz="quarter" idx="12"/>
          </p:nvPr>
        </p:nvSpPr>
        <p:spPr>
          <a:noFill/>
        </p:spPr>
        <p:txBody>
          <a:bodyPr/>
          <a:lstStyle/>
          <a:p>
            <a:fld id="{2C386D01-3655-4B2F-81FF-11B4606047A3}" type="slidenum">
              <a:rPr lang="en-US" smtClean="0"/>
              <a:pPr/>
              <a:t>59</a:t>
            </a:fld>
            <a:endParaRPr lang="en-US" smtClean="0"/>
          </a:p>
        </p:txBody>
      </p:sp>
      <p:sp>
        <p:nvSpPr>
          <p:cNvPr id="59395" name="Rectangle 2"/>
          <p:cNvSpPr>
            <a:spLocks noGrp="1" noChangeArrowheads="1"/>
          </p:cNvSpPr>
          <p:nvPr>
            <p:ph type="title"/>
          </p:nvPr>
        </p:nvSpPr>
        <p:spPr/>
        <p:txBody>
          <a:bodyPr/>
          <a:lstStyle/>
          <a:p>
            <a:pPr eaLnBrk="1" hangingPunct="1"/>
            <a:r>
              <a:rPr lang="en-US" smtClean="0">
                <a:solidFill>
                  <a:schemeClr val="tx1"/>
                </a:solidFill>
              </a:rPr>
              <a:t>Psychological Benefits of Exercise</a:t>
            </a:r>
          </a:p>
        </p:txBody>
      </p:sp>
      <p:sp>
        <p:nvSpPr>
          <p:cNvPr id="59396" name="Rectangle 3"/>
          <p:cNvSpPr>
            <a:spLocks noGrp="1" noChangeArrowheads="1"/>
          </p:cNvSpPr>
          <p:nvPr>
            <p:ph type="body" sz="half" idx="1"/>
          </p:nvPr>
        </p:nvSpPr>
        <p:spPr/>
        <p:txBody>
          <a:bodyPr/>
          <a:lstStyle/>
          <a:p>
            <a:pPr eaLnBrk="1" hangingPunct="1"/>
            <a:r>
              <a:rPr lang="en-US" sz="2800" smtClean="0"/>
              <a:t>Decreased depression</a:t>
            </a:r>
          </a:p>
          <a:p>
            <a:pPr eaLnBrk="1" hangingPunct="1"/>
            <a:r>
              <a:rPr lang="en-US" sz="2800" smtClean="0"/>
              <a:t>Reduced anxiety</a:t>
            </a:r>
          </a:p>
          <a:p>
            <a:pPr eaLnBrk="1" hangingPunct="1"/>
            <a:r>
              <a:rPr lang="en-US" sz="2800" smtClean="0"/>
              <a:t>Buffer against stress</a:t>
            </a:r>
          </a:p>
          <a:p>
            <a:pPr eaLnBrk="1" hangingPunct="1"/>
            <a:r>
              <a:rPr lang="en-US" sz="2800" smtClean="0"/>
              <a:t>Increased self-esteem</a:t>
            </a:r>
          </a:p>
        </p:txBody>
      </p:sp>
      <p:pic>
        <p:nvPicPr>
          <p:cNvPr id="59397" name="Picture 6" descr="j0151323"/>
          <p:cNvPicPr>
            <a:picLocks noGrp="1" noChangeAspect="1" noChangeArrowheads="1"/>
          </p:cNvPicPr>
          <p:nvPr>
            <p:ph type="clipArt" sz="half" idx="2"/>
          </p:nvPr>
        </p:nvPicPr>
        <p:blipFill>
          <a:blip r:embed="rId4" cstate="print"/>
          <a:srcRect/>
          <a:stretch>
            <a:fillRect/>
          </a:stretch>
        </p:blipFill>
        <p:spPr>
          <a:xfrm>
            <a:off x="5370513" y="1981200"/>
            <a:ext cx="2365375" cy="4114800"/>
          </a:xfr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Number Placeholder 3"/>
          <p:cNvSpPr>
            <a:spLocks noGrp="1"/>
          </p:cNvSpPr>
          <p:nvPr>
            <p:ph type="sldNum" sz="quarter" idx="12"/>
          </p:nvPr>
        </p:nvSpPr>
        <p:spPr>
          <a:noFill/>
        </p:spPr>
        <p:txBody>
          <a:bodyPr/>
          <a:lstStyle/>
          <a:p>
            <a:fld id="{B54744C7-5AB9-4408-9F6E-5AC1A05774FE}" type="slidenum">
              <a:rPr lang="en-US" smtClean="0"/>
              <a:pPr/>
              <a:t>6</a:t>
            </a:fld>
            <a:endParaRPr lang="en-US" smtClean="0"/>
          </a:p>
        </p:txBody>
      </p:sp>
      <p:pic>
        <p:nvPicPr>
          <p:cNvPr id="73731" name="Picture 2" descr="diet"/>
          <p:cNvPicPr>
            <a:picLocks noChangeAspect="1" noChangeArrowheads="1"/>
          </p:cNvPicPr>
          <p:nvPr/>
        </p:nvPicPr>
        <p:blipFill>
          <a:blip r:embed="rId3" cstate="print"/>
          <a:srcRect/>
          <a:stretch>
            <a:fillRect/>
          </a:stretch>
        </p:blipFill>
        <p:spPr bwMode="auto">
          <a:xfrm>
            <a:off x="1354138" y="885825"/>
            <a:ext cx="6435725" cy="5086350"/>
          </a:xfrm>
          <a:prstGeom prst="rect">
            <a:avLst/>
          </a:prstGeom>
          <a:noFill/>
          <a:ln w="9525">
            <a:noFill/>
            <a:miter lim="800000"/>
            <a:headEnd/>
            <a:tailEnd/>
          </a:ln>
        </p:spPr>
      </p:pic>
    </p:spTree>
    <p:extLst>
      <p:ext uri="{BB962C8B-B14F-4D97-AF65-F5344CB8AC3E}">
        <p14:creationId xmlns:p14="http://schemas.microsoft.com/office/powerpoint/2010/main" val="3249906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half" idx="1"/>
          </p:nvPr>
        </p:nvSpPr>
        <p:spPr/>
        <p:txBody>
          <a:bodyPr/>
          <a:lstStyle/>
          <a:p>
            <a:r>
              <a:rPr lang="en-US"/>
              <a:t>In October 2008, Obama told Men's Health magazine that he works out for 45 minutes a day, six days a week</a:t>
            </a:r>
          </a:p>
          <a:p>
            <a:endParaRPr lang="en-US"/>
          </a:p>
        </p:txBody>
      </p:sp>
      <p:pic>
        <p:nvPicPr>
          <p:cNvPr id="6" name="ClipArt Placeholder 5"/>
          <p:cNvPicPr>
            <a:picLocks noGrp="1" noChangeAspect="1"/>
          </p:cNvPicPr>
          <p:nvPr>
            <p:ph type="clipArt" sz="half" idx="2"/>
          </p:nvPr>
        </p:nvPicPr>
        <p:blipFill>
          <a:blip r:embed="rId2">
            <a:extLst>
              <a:ext uri="{28A0092B-C50C-407E-A947-70E740481C1C}">
                <a14:useLocalDpi xmlns:a14="http://schemas.microsoft.com/office/drawing/2010/main" val="0"/>
              </a:ext>
            </a:extLst>
          </a:blip>
          <a:stretch>
            <a:fillRect/>
          </a:stretch>
        </p:blipFill>
        <p:spPr>
          <a:xfrm>
            <a:off x="4962288" y="1981200"/>
            <a:ext cx="3181824" cy="4114800"/>
          </a:xfrm>
        </p:spPr>
      </p:pic>
      <p:sp>
        <p:nvSpPr>
          <p:cNvPr id="5" name="Slide Number Placeholder 4"/>
          <p:cNvSpPr>
            <a:spLocks noGrp="1"/>
          </p:cNvSpPr>
          <p:nvPr>
            <p:ph type="sldNum" sz="quarter" idx="12"/>
          </p:nvPr>
        </p:nvSpPr>
        <p:spPr/>
        <p:txBody>
          <a:bodyPr/>
          <a:lstStyle/>
          <a:p>
            <a:pPr>
              <a:defRPr/>
            </a:pPr>
            <a:fld id="{8707CE5C-5492-4BD2-8994-BE072E2DDB4C}" type="slidenum">
              <a:rPr lang="en-US" smtClean="0"/>
              <a:pPr>
                <a:defRPr/>
              </a:pPr>
              <a:t>60</a:t>
            </a:fld>
            <a:endParaRPr lang="en-US"/>
          </a:p>
        </p:txBody>
      </p:sp>
    </p:spTree>
    <p:extLst>
      <p:ext uri="{BB962C8B-B14F-4D97-AF65-F5344CB8AC3E}">
        <p14:creationId xmlns:p14="http://schemas.microsoft.com/office/powerpoint/2010/main" val="386393874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Number Placeholder 6"/>
          <p:cNvSpPr>
            <a:spLocks noGrp="1"/>
          </p:cNvSpPr>
          <p:nvPr>
            <p:ph type="sldNum" sz="quarter" idx="12"/>
          </p:nvPr>
        </p:nvSpPr>
        <p:spPr>
          <a:noFill/>
        </p:spPr>
        <p:txBody>
          <a:bodyPr/>
          <a:lstStyle/>
          <a:p>
            <a:fld id="{D5445A3A-FE6F-40CB-B862-5F90D8DBF7EB}" type="slidenum">
              <a:rPr lang="en-US" smtClean="0"/>
              <a:pPr/>
              <a:t>61</a:t>
            </a:fld>
            <a:endParaRPr lang="en-US" smtClean="0"/>
          </a:p>
        </p:txBody>
      </p:sp>
      <p:sp>
        <p:nvSpPr>
          <p:cNvPr id="60419" name="Rectangle 2"/>
          <p:cNvSpPr>
            <a:spLocks noGrp="1" noChangeArrowheads="1"/>
          </p:cNvSpPr>
          <p:nvPr>
            <p:ph type="title"/>
          </p:nvPr>
        </p:nvSpPr>
        <p:spPr/>
        <p:txBody>
          <a:bodyPr/>
          <a:lstStyle/>
          <a:p>
            <a:pPr eaLnBrk="1" hangingPunct="1"/>
            <a:r>
              <a:rPr lang="en-US" smtClean="0"/>
              <a:t>Excuses </a:t>
            </a:r>
          </a:p>
        </p:txBody>
      </p:sp>
      <p:sp>
        <p:nvSpPr>
          <p:cNvPr id="60420" name="Rectangle 3"/>
          <p:cNvSpPr>
            <a:spLocks noGrp="1" noChangeArrowheads="1"/>
          </p:cNvSpPr>
          <p:nvPr>
            <p:ph type="body" sz="half" idx="1"/>
          </p:nvPr>
        </p:nvSpPr>
        <p:spPr/>
        <p:txBody>
          <a:bodyPr/>
          <a:lstStyle/>
          <a:p>
            <a:pPr eaLnBrk="1" hangingPunct="1"/>
            <a:r>
              <a:rPr lang="en-US" smtClean="0">
                <a:cs typeface="Times New Roman" pitchFamily="18" charset="0"/>
              </a:rPr>
              <a:t> Although he does his running on a treadmill, many can not afford that. As everyone knows you do not need any type of exercise equipment to run. </a:t>
            </a:r>
          </a:p>
        </p:txBody>
      </p:sp>
      <p:sp>
        <p:nvSpPr>
          <p:cNvPr id="60421" name="Rectangle 6"/>
          <p:cNvSpPr>
            <a:spLocks noGrp="1" noChangeArrowheads="1"/>
          </p:cNvSpPr>
          <p:nvPr>
            <p:ph type="body" sz="half" idx="2"/>
          </p:nvPr>
        </p:nvSpPr>
        <p:spPr/>
        <p:txBody>
          <a:bodyPr/>
          <a:lstStyle/>
          <a:p>
            <a:pPr eaLnBrk="1" hangingPunct="1"/>
            <a:r>
              <a:rPr lang="en-US" smtClean="0">
                <a:cs typeface="Times New Roman" pitchFamily="18" charset="0"/>
              </a:rPr>
              <a:t>One does not have to have a membership in order to exercise. People make up many excuses when it comes to doing things that they do not want to do.</a:t>
            </a:r>
          </a:p>
          <a:p>
            <a:pPr eaLnBrk="1" hangingPunct="1"/>
            <a:endParaRPr lang="en-US" smtClean="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Number Placeholder 6"/>
          <p:cNvSpPr>
            <a:spLocks noGrp="1"/>
          </p:cNvSpPr>
          <p:nvPr>
            <p:ph type="sldNum" sz="quarter" idx="12"/>
          </p:nvPr>
        </p:nvSpPr>
        <p:spPr>
          <a:noFill/>
        </p:spPr>
        <p:txBody>
          <a:bodyPr/>
          <a:lstStyle/>
          <a:p>
            <a:fld id="{22E96F86-5C17-418B-9414-7C63525F34A0}" type="slidenum">
              <a:rPr lang="en-US" smtClean="0"/>
              <a:pPr/>
              <a:t>62</a:t>
            </a:fld>
            <a:endParaRPr lang="en-US" smtClean="0"/>
          </a:p>
        </p:txBody>
      </p:sp>
      <p:sp>
        <p:nvSpPr>
          <p:cNvPr id="61443" name="Rectangle 2"/>
          <p:cNvSpPr>
            <a:spLocks noGrp="1" noChangeArrowheads="1"/>
          </p:cNvSpPr>
          <p:nvPr>
            <p:ph type="title"/>
          </p:nvPr>
        </p:nvSpPr>
        <p:spPr/>
        <p:txBody>
          <a:bodyPr/>
          <a:lstStyle/>
          <a:p>
            <a:pPr eaLnBrk="1" hangingPunct="1"/>
            <a:r>
              <a:rPr lang="en-US" smtClean="0"/>
              <a:t>Adherence</a:t>
            </a:r>
          </a:p>
        </p:txBody>
      </p:sp>
      <p:sp>
        <p:nvSpPr>
          <p:cNvPr id="61444" name="Rectangle 3"/>
          <p:cNvSpPr>
            <a:spLocks noGrp="1" noChangeArrowheads="1"/>
          </p:cNvSpPr>
          <p:nvPr>
            <p:ph type="body" sz="half" idx="1"/>
          </p:nvPr>
        </p:nvSpPr>
        <p:spPr/>
        <p:txBody>
          <a:bodyPr/>
          <a:lstStyle/>
          <a:p>
            <a:pPr eaLnBrk="1" hangingPunct="1"/>
            <a:r>
              <a:rPr lang="en-US" sz="2800" smtClean="0"/>
              <a:t>A major problem</a:t>
            </a:r>
          </a:p>
          <a:p>
            <a:pPr eaLnBrk="1" hangingPunct="1"/>
            <a:r>
              <a:rPr lang="en-US" sz="2800" smtClean="0"/>
              <a:t>The majority do not stick to an exercise program</a:t>
            </a:r>
          </a:p>
          <a:p>
            <a:pPr eaLnBrk="1" hangingPunct="1"/>
            <a:r>
              <a:rPr lang="en-US" sz="2800" smtClean="0"/>
              <a:t>Reasons for quitting</a:t>
            </a:r>
          </a:p>
          <a:p>
            <a:pPr lvl="1" eaLnBrk="1" hangingPunct="1"/>
            <a:r>
              <a:rPr lang="en-US" sz="2400" smtClean="0"/>
              <a:t>Time</a:t>
            </a:r>
          </a:p>
          <a:p>
            <a:pPr lvl="1" eaLnBrk="1" hangingPunct="1"/>
            <a:r>
              <a:rPr lang="en-US" sz="2400" smtClean="0"/>
              <a:t>No Facility</a:t>
            </a:r>
          </a:p>
          <a:p>
            <a:pPr lvl="1" eaLnBrk="1" hangingPunct="1"/>
            <a:r>
              <a:rPr lang="en-US" sz="2400" smtClean="0"/>
              <a:t>Injury </a:t>
            </a:r>
          </a:p>
          <a:p>
            <a:pPr eaLnBrk="1" hangingPunct="1"/>
            <a:endParaRPr lang="en-US" sz="2800" smtClean="0"/>
          </a:p>
        </p:txBody>
      </p:sp>
      <p:pic>
        <p:nvPicPr>
          <p:cNvPr id="61445" name="Picture 5" descr="pe01468_"/>
          <p:cNvPicPr>
            <a:picLocks noGrp="1" noChangeAspect="1" noChangeArrowheads="1"/>
          </p:cNvPicPr>
          <p:nvPr>
            <p:ph type="clipArt" sz="half" idx="2"/>
          </p:nvPr>
        </p:nvPicPr>
        <p:blipFill>
          <a:blip r:embed="rId3" cstate="print"/>
          <a:srcRect/>
          <a:stretch>
            <a:fillRect/>
          </a:stretch>
        </p:blipFill>
        <p:spPr>
          <a:xfrm>
            <a:off x="5137150" y="1981200"/>
            <a:ext cx="2832100" cy="4114800"/>
          </a:xfrm>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Slide Number Placeholder 3"/>
          <p:cNvSpPr>
            <a:spLocks noGrp="1"/>
          </p:cNvSpPr>
          <p:nvPr>
            <p:ph type="sldNum" sz="quarter" idx="12"/>
          </p:nvPr>
        </p:nvSpPr>
        <p:spPr>
          <a:noFill/>
        </p:spPr>
        <p:txBody>
          <a:bodyPr/>
          <a:lstStyle/>
          <a:p>
            <a:fld id="{039A34B6-9BC9-4457-B827-C6EAFEDF41AC}" type="slidenum">
              <a:rPr lang="en-US" smtClean="0"/>
              <a:pPr/>
              <a:t>63</a:t>
            </a:fld>
            <a:endParaRPr lang="en-US" smtClean="0"/>
          </a:p>
        </p:txBody>
      </p:sp>
      <p:sp>
        <p:nvSpPr>
          <p:cNvPr id="1030" name="Rectangle 2"/>
          <p:cNvSpPr>
            <a:spLocks noChangeArrowheads="1"/>
          </p:cNvSpPr>
          <p:nvPr/>
        </p:nvSpPr>
        <p:spPr bwMode="auto">
          <a:xfrm>
            <a:off x="685800" y="6248400"/>
            <a:ext cx="1905000" cy="457200"/>
          </a:xfrm>
          <a:prstGeom prst="rect">
            <a:avLst/>
          </a:prstGeom>
          <a:noFill/>
          <a:ln w="12700">
            <a:noFill/>
            <a:miter lim="800000"/>
            <a:headEnd/>
            <a:tailEnd/>
          </a:ln>
        </p:spPr>
        <p:txBody>
          <a:bodyPr wrap="none" anchor="ctr"/>
          <a:lstStyle/>
          <a:p>
            <a:endParaRPr lang="en-US"/>
          </a:p>
        </p:txBody>
      </p:sp>
      <p:sp>
        <p:nvSpPr>
          <p:cNvPr id="1031" name="Rectangle 3"/>
          <p:cNvSpPr>
            <a:spLocks noChangeArrowheads="1"/>
          </p:cNvSpPr>
          <p:nvPr/>
        </p:nvSpPr>
        <p:spPr bwMode="auto">
          <a:xfrm>
            <a:off x="3124200" y="6248400"/>
            <a:ext cx="2895600" cy="457200"/>
          </a:xfrm>
          <a:prstGeom prst="rect">
            <a:avLst/>
          </a:prstGeom>
          <a:noFill/>
          <a:ln w="12700">
            <a:noFill/>
            <a:miter lim="800000"/>
            <a:headEnd/>
            <a:tailEnd/>
          </a:ln>
        </p:spPr>
        <p:txBody>
          <a:bodyPr wrap="none" anchor="ctr"/>
          <a:lstStyle/>
          <a:p>
            <a:endParaRPr lang="en-US"/>
          </a:p>
        </p:txBody>
      </p:sp>
      <p:sp>
        <p:nvSpPr>
          <p:cNvPr id="1032" name="Rectangle 4"/>
          <p:cNvSpPr>
            <a:spLocks noChangeArrowheads="1"/>
          </p:cNvSpPr>
          <p:nvPr/>
        </p:nvSpPr>
        <p:spPr bwMode="auto">
          <a:xfrm>
            <a:off x="0" y="1981200"/>
            <a:ext cx="3810000" cy="4114800"/>
          </a:xfrm>
          <a:prstGeom prst="rect">
            <a:avLst/>
          </a:prstGeom>
          <a:noFill/>
          <a:ln w="12700">
            <a:noFill/>
            <a:miter lim="800000"/>
            <a:headEnd/>
            <a:tailEnd/>
          </a:ln>
        </p:spPr>
        <p:txBody>
          <a:bodyPr wrap="none" anchor="ctr"/>
          <a:lstStyle/>
          <a:p>
            <a:endParaRPr lang="en-US"/>
          </a:p>
        </p:txBody>
      </p:sp>
      <p:graphicFrame>
        <p:nvGraphicFramePr>
          <p:cNvPr id="1026" name="Object 5">
            <a:hlinkClick r:id="" action="ppaction://ole?verb=0"/>
          </p:cNvPr>
          <p:cNvGraphicFramePr>
            <a:graphicFrameLocks/>
          </p:cNvGraphicFramePr>
          <p:nvPr/>
        </p:nvGraphicFramePr>
        <p:xfrm>
          <a:off x="5105400" y="5259388"/>
          <a:ext cx="2082800" cy="1011237"/>
        </p:xfrm>
        <a:graphic>
          <a:graphicData uri="http://schemas.openxmlformats.org/presentationml/2006/ole">
            <mc:AlternateContent xmlns:mc="http://schemas.openxmlformats.org/markup-compatibility/2006">
              <mc:Choice xmlns:v="urn:schemas-microsoft-com:vml" Requires="v">
                <p:oleObj spid="_x0000_s1068" name="Clip" r:id="rId4" imgW="2081160" imgH="1009440" progId="MS_ClipArt_Gallery.2">
                  <p:embed/>
                </p:oleObj>
              </mc:Choice>
              <mc:Fallback>
                <p:oleObj name="Clip" r:id="rId4" imgW="2081160" imgH="1009440" progId="MS_ClipArt_Gallery.2">
                  <p:embed/>
                  <p:pic>
                    <p:nvPicPr>
                      <p:cNvPr id="0" name="Object 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5259388"/>
                        <a:ext cx="2082800" cy="1011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7" name="Object 6">
            <a:hlinkClick r:id="" action="ppaction://ole?verb=0"/>
          </p:cNvPr>
          <p:cNvGraphicFramePr>
            <a:graphicFrameLocks/>
          </p:cNvGraphicFramePr>
          <p:nvPr/>
        </p:nvGraphicFramePr>
        <p:xfrm>
          <a:off x="5637213" y="2519363"/>
          <a:ext cx="865187" cy="1279525"/>
        </p:xfrm>
        <a:graphic>
          <a:graphicData uri="http://schemas.openxmlformats.org/presentationml/2006/ole">
            <mc:AlternateContent xmlns:mc="http://schemas.openxmlformats.org/markup-compatibility/2006">
              <mc:Choice xmlns:v="urn:schemas-microsoft-com:vml" Requires="v">
                <p:oleObj spid="_x0000_s1069" name="Clip" r:id="rId6" imgW="863280" imgH="1277640" progId="MS_ClipArt_Gallery.2">
                  <p:embed/>
                </p:oleObj>
              </mc:Choice>
              <mc:Fallback>
                <p:oleObj name="Clip" r:id="rId6" imgW="863280" imgH="1277640" progId="MS_ClipArt_Gallery.2">
                  <p:embed/>
                  <p:pic>
                    <p:nvPicPr>
                      <p:cNvPr id="0" name="Object 6"/>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37213" y="2519363"/>
                        <a:ext cx="865187" cy="127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33" name="AutoShape 7"/>
          <p:cNvSpPr>
            <a:spLocks noChangeArrowheads="1"/>
          </p:cNvSpPr>
          <p:nvPr/>
        </p:nvSpPr>
        <p:spPr bwMode="auto">
          <a:xfrm rot="16200000" flipH="1">
            <a:off x="5721350" y="4349750"/>
            <a:ext cx="825500" cy="368300"/>
          </a:xfrm>
          <a:prstGeom prst="rightArrow">
            <a:avLst>
              <a:gd name="adj1" fmla="val 50000"/>
              <a:gd name="adj2" fmla="val 112121"/>
            </a:avLst>
          </a:prstGeom>
          <a:solidFill>
            <a:schemeClr val="accent1"/>
          </a:solidFill>
          <a:ln w="12700">
            <a:solidFill>
              <a:schemeClr val="tx1"/>
            </a:solidFill>
            <a:miter lim="800000"/>
            <a:headEnd/>
            <a:tailEnd/>
          </a:ln>
        </p:spPr>
        <p:txBody>
          <a:bodyPr wrap="none" anchor="ctr"/>
          <a:lstStyle/>
          <a:p>
            <a:endParaRPr lang="en-US"/>
          </a:p>
        </p:txBody>
      </p:sp>
      <p:graphicFrame>
        <p:nvGraphicFramePr>
          <p:cNvPr id="1028" name="Object 8">
            <a:hlinkClick r:id="" action="ppaction://ole?verb=0"/>
          </p:cNvPr>
          <p:cNvGraphicFramePr>
            <a:graphicFrameLocks/>
          </p:cNvGraphicFramePr>
          <p:nvPr/>
        </p:nvGraphicFramePr>
        <p:xfrm>
          <a:off x="5170488" y="304800"/>
          <a:ext cx="2012950" cy="1798638"/>
        </p:xfrm>
        <a:graphic>
          <a:graphicData uri="http://schemas.openxmlformats.org/presentationml/2006/ole">
            <mc:AlternateContent xmlns:mc="http://schemas.openxmlformats.org/markup-compatibility/2006">
              <mc:Choice xmlns:v="urn:schemas-microsoft-com:vml" Requires="v">
                <p:oleObj spid="_x0000_s1070" name="Clip" r:id="rId8" imgW="2011320" imgH="1796760" progId="MS_ClipArt_Gallery.2">
                  <p:embed/>
                </p:oleObj>
              </mc:Choice>
              <mc:Fallback>
                <p:oleObj name="Clip" r:id="rId8" imgW="2011320" imgH="1796760" progId="MS_ClipArt_Gallery.2">
                  <p:embed/>
                  <p:pic>
                    <p:nvPicPr>
                      <p:cNvPr id="0" name="Object 8"/>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70488" y="304800"/>
                        <a:ext cx="2012950" cy="1798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34" name="AutoShape 9"/>
          <p:cNvSpPr>
            <a:spLocks noChangeArrowheads="1"/>
          </p:cNvSpPr>
          <p:nvPr/>
        </p:nvSpPr>
        <p:spPr bwMode="auto">
          <a:xfrm rot="16200000" flipH="1">
            <a:off x="5721350" y="1758950"/>
            <a:ext cx="825500" cy="368300"/>
          </a:xfrm>
          <a:prstGeom prst="rightArrow">
            <a:avLst>
              <a:gd name="adj1" fmla="val 50000"/>
              <a:gd name="adj2" fmla="val 112121"/>
            </a:avLst>
          </a:prstGeom>
          <a:solidFill>
            <a:schemeClr val="accent1"/>
          </a:solidFill>
          <a:ln w="12700">
            <a:solidFill>
              <a:schemeClr val="tx1"/>
            </a:solidFill>
            <a:miter lim="800000"/>
            <a:headEnd/>
            <a:tailEnd/>
          </a:ln>
        </p:spPr>
        <p:txBody>
          <a:bodyPr wrap="none" anchor="ctr"/>
          <a:lstStyle/>
          <a:p>
            <a:endParaRPr lang="en-US"/>
          </a:p>
        </p:txBody>
      </p:sp>
      <p:sp>
        <p:nvSpPr>
          <p:cNvPr id="1035" name="Rectangle 10"/>
          <p:cNvSpPr>
            <a:spLocks noChangeArrowheads="1"/>
          </p:cNvSpPr>
          <p:nvPr/>
        </p:nvSpPr>
        <p:spPr bwMode="auto">
          <a:xfrm>
            <a:off x="1443038" y="985838"/>
            <a:ext cx="2676525" cy="638175"/>
          </a:xfrm>
          <a:prstGeom prst="rect">
            <a:avLst/>
          </a:prstGeom>
          <a:noFill/>
          <a:ln w="12700">
            <a:noFill/>
            <a:miter lim="800000"/>
            <a:headEnd/>
            <a:tailEnd/>
          </a:ln>
        </p:spPr>
        <p:txBody>
          <a:bodyPr lIns="90488" tIns="44450" rIns="90488" bIns="44450">
            <a:spAutoFit/>
          </a:bodyPr>
          <a:lstStyle/>
          <a:p>
            <a:pPr eaLnBrk="0" hangingPunct="0">
              <a:spcBef>
                <a:spcPct val="50000"/>
              </a:spcBef>
            </a:pPr>
            <a:r>
              <a:rPr lang="en-US" sz="3600" b="1">
                <a:solidFill>
                  <a:srgbClr val="00279F"/>
                </a:solidFill>
              </a:rPr>
              <a:t>A</a:t>
            </a:r>
            <a:r>
              <a:rPr lang="en-US" sz="3200"/>
              <a:t>ntecedent</a:t>
            </a:r>
          </a:p>
        </p:txBody>
      </p:sp>
      <p:sp>
        <p:nvSpPr>
          <p:cNvPr id="1036" name="Rectangle 11"/>
          <p:cNvSpPr>
            <a:spLocks noChangeArrowheads="1"/>
          </p:cNvSpPr>
          <p:nvPr/>
        </p:nvSpPr>
        <p:spPr bwMode="auto">
          <a:xfrm>
            <a:off x="1443038" y="3043238"/>
            <a:ext cx="2219325" cy="638175"/>
          </a:xfrm>
          <a:prstGeom prst="rect">
            <a:avLst/>
          </a:prstGeom>
          <a:noFill/>
          <a:ln w="12700">
            <a:noFill/>
            <a:miter lim="800000"/>
            <a:headEnd/>
            <a:tailEnd/>
          </a:ln>
        </p:spPr>
        <p:txBody>
          <a:bodyPr lIns="90488" tIns="44450" rIns="90488" bIns="44450">
            <a:spAutoFit/>
          </a:bodyPr>
          <a:lstStyle/>
          <a:p>
            <a:pPr eaLnBrk="0" hangingPunct="0">
              <a:spcBef>
                <a:spcPct val="50000"/>
              </a:spcBef>
            </a:pPr>
            <a:r>
              <a:rPr lang="en-US" sz="3600" b="1">
                <a:solidFill>
                  <a:srgbClr val="00279F"/>
                </a:solidFill>
              </a:rPr>
              <a:t>B</a:t>
            </a:r>
            <a:r>
              <a:rPr lang="en-US" sz="3200"/>
              <a:t>ehavior</a:t>
            </a:r>
          </a:p>
        </p:txBody>
      </p:sp>
      <p:sp>
        <p:nvSpPr>
          <p:cNvPr id="1037" name="Rectangle 12"/>
          <p:cNvSpPr>
            <a:spLocks noChangeArrowheads="1"/>
          </p:cNvSpPr>
          <p:nvPr/>
        </p:nvSpPr>
        <p:spPr bwMode="auto">
          <a:xfrm>
            <a:off x="1290638" y="5481638"/>
            <a:ext cx="2600325" cy="638175"/>
          </a:xfrm>
          <a:prstGeom prst="rect">
            <a:avLst/>
          </a:prstGeom>
          <a:noFill/>
          <a:ln w="12700">
            <a:noFill/>
            <a:miter lim="800000"/>
            <a:headEnd/>
            <a:tailEnd/>
          </a:ln>
        </p:spPr>
        <p:txBody>
          <a:bodyPr lIns="90488" tIns="44450" rIns="90488" bIns="44450">
            <a:spAutoFit/>
          </a:bodyPr>
          <a:lstStyle/>
          <a:p>
            <a:pPr eaLnBrk="0" hangingPunct="0">
              <a:spcBef>
                <a:spcPct val="50000"/>
              </a:spcBef>
            </a:pPr>
            <a:r>
              <a:rPr lang="en-US" sz="3600" b="1">
                <a:solidFill>
                  <a:srgbClr val="00279F"/>
                </a:solidFill>
              </a:rPr>
              <a:t>C</a:t>
            </a:r>
            <a:r>
              <a:rPr lang="en-US" sz="3200"/>
              <a:t>onsequence</a:t>
            </a:r>
          </a:p>
        </p:txBody>
      </p:sp>
    </p:spTree>
  </p:cSld>
  <p:clrMapOvr>
    <a:masterClrMapping/>
  </p:clrMapOvr>
  <p:transition>
    <p:cove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Slide Number Placeholder 5"/>
          <p:cNvSpPr>
            <a:spLocks noGrp="1"/>
          </p:cNvSpPr>
          <p:nvPr>
            <p:ph type="sldNum" sz="quarter" idx="12"/>
          </p:nvPr>
        </p:nvSpPr>
        <p:spPr>
          <a:noFill/>
        </p:spPr>
        <p:txBody>
          <a:bodyPr/>
          <a:lstStyle/>
          <a:p>
            <a:fld id="{2E3F1B43-2C41-48E4-9A07-80A0B9CC2954}" type="slidenum">
              <a:rPr lang="en-US" smtClean="0"/>
              <a:pPr/>
              <a:t>64</a:t>
            </a:fld>
            <a:endParaRPr lang="en-US" smtClean="0"/>
          </a:p>
        </p:txBody>
      </p:sp>
      <p:sp>
        <p:nvSpPr>
          <p:cNvPr id="2052" name="Rectangle 2"/>
          <p:cNvSpPr>
            <a:spLocks noChangeArrowheads="1"/>
          </p:cNvSpPr>
          <p:nvPr/>
        </p:nvSpPr>
        <p:spPr bwMode="auto">
          <a:xfrm>
            <a:off x="685800" y="6248400"/>
            <a:ext cx="1905000" cy="457200"/>
          </a:xfrm>
          <a:prstGeom prst="rect">
            <a:avLst/>
          </a:prstGeom>
          <a:noFill/>
          <a:ln w="12700">
            <a:noFill/>
            <a:miter lim="800000"/>
            <a:headEnd/>
            <a:tailEnd/>
          </a:ln>
        </p:spPr>
        <p:txBody>
          <a:bodyPr wrap="none" anchor="ctr"/>
          <a:lstStyle/>
          <a:p>
            <a:endParaRPr lang="en-US"/>
          </a:p>
        </p:txBody>
      </p:sp>
      <p:sp>
        <p:nvSpPr>
          <p:cNvPr id="2053" name="Rectangle 3"/>
          <p:cNvSpPr>
            <a:spLocks noChangeArrowheads="1"/>
          </p:cNvSpPr>
          <p:nvPr/>
        </p:nvSpPr>
        <p:spPr bwMode="auto">
          <a:xfrm>
            <a:off x="3124200" y="6248400"/>
            <a:ext cx="2895600" cy="457200"/>
          </a:xfrm>
          <a:prstGeom prst="rect">
            <a:avLst/>
          </a:prstGeom>
          <a:noFill/>
          <a:ln w="12700">
            <a:noFill/>
            <a:miter lim="800000"/>
            <a:headEnd/>
            <a:tailEnd/>
          </a:ln>
        </p:spPr>
        <p:txBody>
          <a:bodyPr wrap="none" anchor="ctr"/>
          <a:lstStyle/>
          <a:p>
            <a:endParaRPr lang="en-US"/>
          </a:p>
        </p:txBody>
      </p:sp>
      <p:sp>
        <p:nvSpPr>
          <p:cNvPr id="2054" name="Rectangle 4"/>
          <p:cNvSpPr>
            <a:spLocks noGrp="1" noChangeArrowheads="1"/>
          </p:cNvSpPr>
          <p:nvPr>
            <p:ph type="title"/>
          </p:nvPr>
        </p:nvSpPr>
        <p:spPr>
          <a:noFill/>
        </p:spPr>
        <p:txBody>
          <a:bodyPr lIns="90488" tIns="44450" rIns="90488" bIns="44450"/>
          <a:lstStyle/>
          <a:p>
            <a:pPr eaLnBrk="1" hangingPunct="1"/>
            <a:r>
              <a:rPr lang="en-US" smtClean="0"/>
              <a:t>Operant conditioning</a:t>
            </a:r>
          </a:p>
        </p:txBody>
      </p:sp>
      <p:graphicFrame>
        <p:nvGraphicFramePr>
          <p:cNvPr id="2050" name="Object 5">
            <a:hlinkClick r:id="" action="ppaction://ole?verb=0"/>
          </p:cNvPr>
          <p:cNvGraphicFramePr>
            <a:graphicFrameLocks/>
          </p:cNvGraphicFramePr>
          <p:nvPr/>
        </p:nvGraphicFramePr>
        <p:xfrm>
          <a:off x="533400" y="2209800"/>
          <a:ext cx="7761288" cy="4110038"/>
        </p:xfrm>
        <a:graphic>
          <a:graphicData uri="http://schemas.openxmlformats.org/presentationml/2006/ole">
            <mc:AlternateContent xmlns:mc="http://schemas.openxmlformats.org/markup-compatibility/2006">
              <mc:Choice xmlns:v="urn:schemas-microsoft-com:vml" Requires="v">
                <p:oleObj spid="_x0000_s2064" name="Document" r:id="rId5" imgW="7775280" imgH="4123800" progId="Word.Document.8">
                  <p:embed/>
                </p:oleObj>
              </mc:Choice>
              <mc:Fallback>
                <p:oleObj name="Document" r:id="rId5" imgW="7775280" imgH="4123800" progId="Word.Document.8">
                  <p:embed/>
                  <p:pic>
                    <p:nvPicPr>
                      <p:cNvPr id="0" name="Object 5"/>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 y="2209800"/>
                        <a:ext cx="7761288" cy="4110038"/>
                      </a:xfrm>
                      <a:prstGeom prst="rect">
                        <a:avLst/>
                      </a:prstGeom>
                      <a:solidFill>
                        <a:srgbClr val="99CCFF"/>
                      </a:solidFill>
                      <a:ln>
                        <a:noFill/>
                      </a:ln>
                      <a:effectLst/>
                      <a:extLst>
                        <a:ext uri="{91240B29-F687-4F45-9708-019B960494DF}">
                          <a14:hiddenLine xmlns:a14="http://schemas.microsoft.com/office/drawing/2010/main" w="12700">
                            <a:solidFill>
                              <a:srgbClr val="FFFFFF"/>
                            </a:solidFill>
                            <a:miter lim="800000"/>
                            <a:headEnd/>
                            <a:tailEnd/>
                          </a14:hiddenLine>
                        </a:ext>
                        <a:ext uri="{AF507438-7753-43E0-B8FC-AC1667EBCBE1}">
                          <a14:hiddenEffects xmlns:a14="http://schemas.microsoft.com/office/drawing/2010/main">
                            <a:effectLst>
                              <a:outerShdw dist="35921" dir="2700000" algn="ctr" rotWithShape="0">
                                <a:srgbClr val="000080"/>
                              </a:outerShdw>
                            </a:effectLst>
                          </a14:hiddenEffects>
                        </a:ext>
                      </a:extLst>
                    </p:spPr>
                  </p:pic>
                </p:oleObj>
              </mc:Fallback>
            </mc:AlternateContent>
          </a:graphicData>
        </a:graphic>
      </p:graphicFrame>
      <p:sp>
        <p:nvSpPr>
          <p:cNvPr id="2055" name="Line 6"/>
          <p:cNvSpPr>
            <a:spLocks noChangeShapeType="1"/>
          </p:cNvSpPr>
          <p:nvPr/>
        </p:nvSpPr>
        <p:spPr bwMode="auto">
          <a:xfrm>
            <a:off x="5638800" y="2286000"/>
            <a:ext cx="0" cy="3733800"/>
          </a:xfrm>
          <a:prstGeom prst="line">
            <a:avLst/>
          </a:prstGeom>
          <a:noFill/>
          <a:ln w="12700">
            <a:solidFill>
              <a:schemeClr val="tx1"/>
            </a:solidFill>
            <a:round/>
            <a:headEnd/>
            <a:tailEnd/>
          </a:ln>
        </p:spPr>
        <p:txBody>
          <a:bodyPr wrap="none" anchor="ctr"/>
          <a:lstStyle/>
          <a:p>
            <a:endParaRPr lang="en-US"/>
          </a:p>
        </p:txBody>
      </p:sp>
      <p:sp>
        <p:nvSpPr>
          <p:cNvPr id="2056" name="Line 7"/>
          <p:cNvSpPr>
            <a:spLocks noChangeShapeType="1"/>
          </p:cNvSpPr>
          <p:nvPr/>
        </p:nvSpPr>
        <p:spPr bwMode="auto">
          <a:xfrm>
            <a:off x="762000" y="4495800"/>
            <a:ext cx="7696200" cy="0"/>
          </a:xfrm>
          <a:prstGeom prst="line">
            <a:avLst/>
          </a:prstGeom>
          <a:noFill/>
          <a:ln w="12700">
            <a:solidFill>
              <a:schemeClr val="tx1"/>
            </a:solidFill>
            <a:round/>
            <a:headEnd/>
            <a:tailEnd/>
          </a:ln>
        </p:spPr>
        <p:txBody>
          <a:bodyPr wrap="none" anchor="ctr"/>
          <a:lstStyle/>
          <a:p>
            <a:endParaRPr lang="en-US"/>
          </a:p>
        </p:txBody>
      </p:sp>
    </p:spTree>
  </p:cSld>
  <p:clrMapOvr>
    <a:overrideClrMapping bg1="dk2" tx1="lt1" bg2="dk1" tx2="lt2" accent1="accent1" accent2="accent2" accent3="accent3" accent4="accent4" accent5="accent5" accent6="accent6" hlink="hlink" folHlink="folHlink"/>
  </p:clrMapOvr>
  <p:transition>
    <p:cove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Number Placeholder 5"/>
          <p:cNvSpPr>
            <a:spLocks noGrp="1"/>
          </p:cNvSpPr>
          <p:nvPr>
            <p:ph type="sldNum" sz="quarter" idx="12"/>
          </p:nvPr>
        </p:nvSpPr>
        <p:spPr>
          <a:noFill/>
        </p:spPr>
        <p:txBody>
          <a:bodyPr/>
          <a:lstStyle/>
          <a:p>
            <a:fld id="{EE6ECA1E-39ED-4843-ABFD-FC600E835DC8}" type="slidenum">
              <a:rPr lang="en-US" smtClean="0"/>
              <a:pPr/>
              <a:t>65</a:t>
            </a:fld>
            <a:endParaRPr lang="en-US" smtClean="0"/>
          </a:p>
        </p:txBody>
      </p:sp>
      <p:sp>
        <p:nvSpPr>
          <p:cNvPr id="63491" name="Rectangle 2"/>
          <p:cNvSpPr>
            <a:spLocks noGrp="1" noChangeArrowheads="1"/>
          </p:cNvSpPr>
          <p:nvPr>
            <p:ph type="title"/>
          </p:nvPr>
        </p:nvSpPr>
        <p:spPr/>
        <p:txBody>
          <a:bodyPr/>
          <a:lstStyle/>
          <a:p>
            <a:pPr eaLnBrk="1" hangingPunct="1"/>
            <a:r>
              <a:rPr lang="en-US" smtClean="0"/>
              <a:t>Operant conditioning</a:t>
            </a:r>
          </a:p>
        </p:txBody>
      </p:sp>
      <p:sp>
        <p:nvSpPr>
          <p:cNvPr id="63492" name="Rectangle 4"/>
          <p:cNvSpPr>
            <a:spLocks noGrp="1" noChangeArrowheads="1"/>
          </p:cNvSpPr>
          <p:nvPr>
            <p:ph type="body" idx="1"/>
          </p:nvPr>
        </p:nvSpPr>
        <p:spPr/>
        <p:txBody>
          <a:bodyPr/>
          <a:lstStyle/>
          <a:p>
            <a:pPr eaLnBrk="1" hangingPunct="1"/>
            <a:r>
              <a:rPr lang="en-US" sz="2800" smtClean="0"/>
              <a:t>Reinforce desired behavior</a:t>
            </a:r>
          </a:p>
          <a:p>
            <a:pPr lvl="1" eaLnBrk="1" hangingPunct="1"/>
            <a:r>
              <a:rPr lang="en-US" sz="2400" smtClean="0"/>
              <a:t>Consistency</a:t>
            </a:r>
          </a:p>
          <a:p>
            <a:pPr lvl="1" eaLnBrk="1" hangingPunct="1"/>
            <a:r>
              <a:rPr lang="en-US" sz="2400" smtClean="0"/>
              <a:t>Immediacy</a:t>
            </a:r>
          </a:p>
          <a:p>
            <a:pPr lvl="1" eaLnBrk="1" hangingPunct="1"/>
            <a:r>
              <a:rPr lang="en-US" sz="2400" smtClean="0"/>
              <a:t>Idiosyncratic</a:t>
            </a:r>
          </a:p>
          <a:p>
            <a:pPr lvl="1" eaLnBrk="1" hangingPunct="1"/>
            <a:r>
              <a:rPr lang="en-US" sz="2400" smtClean="0"/>
              <a:t>Reasonable goals</a:t>
            </a:r>
          </a:p>
          <a:p>
            <a:pPr lvl="2" eaLnBrk="1" hangingPunct="1"/>
            <a:r>
              <a:rPr lang="en-US" sz="2000" smtClean="0"/>
              <a:t>Weight loss</a:t>
            </a:r>
          </a:p>
          <a:p>
            <a:pPr eaLnBrk="1" hangingPunct="1"/>
            <a:r>
              <a:rPr lang="en-US" sz="2800" smtClean="0"/>
              <a:t>Minimize punishment</a:t>
            </a:r>
          </a:p>
          <a:p>
            <a:pPr lvl="1" eaLnBrk="1" hangingPunct="1"/>
            <a:r>
              <a:rPr lang="en-US" sz="2400" smtClean="0"/>
              <a:t>unpleasantness</a:t>
            </a:r>
          </a:p>
          <a:p>
            <a:pPr lvl="1" eaLnBrk="1" hangingPunct="1"/>
            <a:r>
              <a:rPr lang="en-US" sz="2400" smtClean="0"/>
              <a:t>injury</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Number Placeholder 5"/>
          <p:cNvSpPr>
            <a:spLocks noGrp="1"/>
          </p:cNvSpPr>
          <p:nvPr>
            <p:ph type="sldNum" sz="quarter" idx="12"/>
          </p:nvPr>
        </p:nvSpPr>
        <p:spPr>
          <a:noFill/>
        </p:spPr>
        <p:txBody>
          <a:bodyPr/>
          <a:lstStyle/>
          <a:p>
            <a:fld id="{F09BF2A0-FC42-48DE-A9BE-95F54343C566}" type="slidenum">
              <a:rPr lang="en-US" smtClean="0"/>
              <a:pPr/>
              <a:t>66</a:t>
            </a:fld>
            <a:endParaRPr lang="en-US" smtClean="0"/>
          </a:p>
        </p:txBody>
      </p:sp>
      <p:sp>
        <p:nvSpPr>
          <p:cNvPr id="64515" name="Rectangle 2"/>
          <p:cNvSpPr>
            <a:spLocks noGrp="1" noChangeArrowheads="1"/>
          </p:cNvSpPr>
          <p:nvPr>
            <p:ph type="title"/>
          </p:nvPr>
        </p:nvSpPr>
        <p:spPr/>
        <p:txBody>
          <a:bodyPr/>
          <a:lstStyle/>
          <a:p>
            <a:pPr eaLnBrk="1" hangingPunct="1"/>
            <a:r>
              <a:rPr lang="en-US" smtClean="0"/>
              <a:t>Operant conditioning</a:t>
            </a:r>
          </a:p>
        </p:txBody>
      </p:sp>
      <p:sp>
        <p:nvSpPr>
          <p:cNvPr id="64516" name="Rectangle 3"/>
          <p:cNvSpPr>
            <a:spLocks noGrp="1" noChangeArrowheads="1"/>
          </p:cNvSpPr>
          <p:nvPr>
            <p:ph type="body" idx="1"/>
          </p:nvPr>
        </p:nvSpPr>
        <p:spPr/>
        <p:txBody>
          <a:bodyPr/>
          <a:lstStyle/>
          <a:p>
            <a:pPr eaLnBrk="1" hangingPunct="1"/>
            <a:r>
              <a:rPr lang="en-US" smtClean="0"/>
              <a:t>Minimize behavioral requirement</a:t>
            </a:r>
          </a:p>
          <a:p>
            <a:pPr lvl="1" eaLnBrk="1" hangingPunct="1"/>
            <a:r>
              <a:rPr lang="en-US" smtClean="0"/>
              <a:t>Start slowly</a:t>
            </a:r>
          </a:p>
          <a:p>
            <a:pPr lvl="1" eaLnBrk="1" hangingPunct="1"/>
            <a:r>
              <a:rPr lang="en-US" smtClean="0"/>
              <a:t>Use correct equipment</a:t>
            </a:r>
          </a:p>
          <a:p>
            <a:pPr lvl="1" eaLnBrk="1" hangingPunct="1"/>
            <a:r>
              <a:rPr lang="en-US" smtClean="0"/>
              <a:t>Moderate intensity</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Number Placeholder 6"/>
          <p:cNvSpPr>
            <a:spLocks noGrp="1"/>
          </p:cNvSpPr>
          <p:nvPr>
            <p:ph type="sldNum" sz="quarter" idx="12"/>
          </p:nvPr>
        </p:nvSpPr>
        <p:spPr>
          <a:noFill/>
        </p:spPr>
        <p:txBody>
          <a:bodyPr/>
          <a:lstStyle/>
          <a:p>
            <a:fld id="{AF7D2B7F-BD7A-404C-AE24-86C2925B78C7}" type="slidenum">
              <a:rPr lang="en-US" smtClean="0"/>
              <a:pPr/>
              <a:t>67</a:t>
            </a:fld>
            <a:endParaRPr lang="en-US" smtClean="0"/>
          </a:p>
        </p:txBody>
      </p:sp>
      <p:sp>
        <p:nvSpPr>
          <p:cNvPr id="65539" name="Rectangle 2"/>
          <p:cNvSpPr>
            <a:spLocks noGrp="1" noChangeArrowheads="1"/>
          </p:cNvSpPr>
          <p:nvPr>
            <p:ph type="title"/>
          </p:nvPr>
        </p:nvSpPr>
        <p:spPr/>
        <p:txBody>
          <a:bodyPr/>
          <a:lstStyle/>
          <a:p>
            <a:pPr eaLnBrk="1" hangingPunct="1"/>
            <a:r>
              <a:rPr lang="en-US" smtClean="0"/>
              <a:t>Improving Adherence</a:t>
            </a:r>
          </a:p>
        </p:txBody>
      </p:sp>
      <p:sp>
        <p:nvSpPr>
          <p:cNvPr id="65540" name="Rectangle 3"/>
          <p:cNvSpPr>
            <a:spLocks noGrp="1" noChangeArrowheads="1"/>
          </p:cNvSpPr>
          <p:nvPr>
            <p:ph type="body" sz="half" idx="1"/>
          </p:nvPr>
        </p:nvSpPr>
        <p:spPr/>
        <p:txBody>
          <a:bodyPr/>
          <a:lstStyle/>
          <a:p>
            <a:pPr eaLnBrk="1" hangingPunct="1"/>
            <a:r>
              <a:rPr lang="en-US" sz="2800" smtClean="0"/>
              <a:t>Social Support</a:t>
            </a:r>
          </a:p>
          <a:p>
            <a:pPr eaLnBrk="1" hangingPunct="1"/>
            <a:r>
              <a:rPr lang="en-US" sz="2800" smtClean="0"/>
              <a:t>Goal Setting</a:t>
            </a:r>
          </a:p>
          <a:p>
            <a:pPr eaLnBrk="1" hangingPunct="1"/>
            <a:r>
              <a:rPr lang="en-US" sz="2800" smtClean="0"/>
              <a:t>Matching person to exercise</a:t>
            </a:r>
          </a:p>
          <a:p>
            <a:pPr eaLnBrk="1" hangingPunct="1"/>
            <a:r>
              <a:rPr lang="en-US" sz="2800" smtClean="0"/>
              <a:t>Education and training</a:t>
            </a:r>
          </a:p>
          <a:p>
            <a:pPr eaLnBrk="1" hangingPunct="1"/>
            <a:r>
              <a:rPr lang="en-US" sz="2800" smtClean="0"/>
              <a:t>Emphasis on low levels of exercise</a:t>
            </a:r>
          </a:p>
        </p:txBody>
      </p:sp>
      <p:pic>
        <p:nvPicPr>
          <p:cNvPr id="65541" name="Picture 5" descr="pe00005_"/>
          <p:cNvPicPr>
            <a:picLocks noGrp="1" noChangeAspect="1" noChangeArrowheads="1"/>
          </p:cNvPicPr>
          <p:nvPr>
            <p:ph type="clipArt" sz="half" idx="2"/>
          </p:nvPr>
        </p:nvPicPr>
        <p:blipFill>
          <a:blip r:embed="rId3" cstate="print"/>
          <a:srcRect/>
          <a:stretch>
            <a:fillRect/>
          </a:stretch>
        </p:blipFill>
        <p:spPr>
          <a:xfrm>
            <a:off x="4648200" y="2022475"/>
            <a:ext cx="3810000" cy="4032250"/>
          </a:xfrm>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Number Placeholder 5"/>
          <p:cNvSpPr>
            <a:spLocks noGrp="1"/>
          </p:cNvSpPr>
          <p:nvPr>
            <p:ph type="sldNum" sz="quarter" idx="12"/>
          </p:nvPr>
        </p:nvSpPr>
        <p:spPr>
          <a:noFill/>
        </p:spPr>
        <p:txBody>
          <a:bodyPr/>
          <a:lstStyle/>
          <a:p>
            <a:fld id="{3EFA480D-4BBB-4B27-99A9-E4476CDE6052}" type="slidenum">
              <a:rPr lang="en-US" smtClean="0"/>
              <a:pPr/>
              <a:t>68</a:t>
            </a:fld>
            <a:endParaRPr lang="en-US" smtClean="0"/>
          </a:p>
        </p:txBody>
      </p:sp>
      <p:sp>
        <p:nvSpPr>
          <p:cNvPr id="66563" name="Rectangle 6"/>
          <p:cNvSpPr>
            <a:spLocks noGrp="1" noChangeArrowheads="1"/>
          </p:cNvSpPr>
          <p:nvPr>
            <p:ph type="title"/>
          </p:nvPr>
        </p:nvSpPr>
        <p:spPr/>
        <p:txBody>
          <a:bodyPr/>
          <a:lstStyle/>
          <a:p>
            <a:pPr eaLnBrk="1" hangingPunct="1"/>
            <a:endParaRPr lang="en-US" smtClean="0"/>
          </a:p>
        </p:txBody>
      </p:sp>
      <p:sp>
        <p:nvSpPr>
          <p:cNvPr id="66564" name="Rectangle 7"/>
          <p:cNvSpPr>
            <a:spLocks noGrp="1" noChangeArrowheads="1"/>
          </p:cNvSpPr>
          <p:nvPr>
            <p:ph type="body" idx="1"/>
          </p:nvPr>
        </p:nvSpPr>
        <p:spPr/>
        <p:txBody>
          <a:bodyPr/>
          <a:lstStyle/>
          <a:p>
            <a:pPr eaLnBrk="1" hangingPunct="1"/>
            <a:r>
              <a:rPr lang="en-US" sz="2800" smtClean="0"/>
              <a:t>People who are usually inactive can improve their health and well-being by becoming even moderately active on a regular basis. </a:t>
            </a:r>
          </a:p>
          <a:p>
            <a:pPr eaLnBrk="1" hangingPunct="1"/>
            <a:r>
              <a:rPr lang="en-US" sz="2800" smtClean="0"/>
              <a:t>Physical activity need not be strenuous to achieve health benefits. </a:t>
            </a:r>
          </a:p>
          <a:p>
            <a:pPr eaLnBrk="1" hangingPunct="1"/>
            <a:r>
              <a:rPr lang="en-US" sz="2800" smtClean="0"/>
              <a:t>Greater health benefits can be achieved by increasing the amount (duration, frequency, or intensity) of physical activity. </a:t>
            </a:r>
          </a:p>
          <a:p>
            <a:pPr eaLnBrk="1" hangingPunct="1"/>
            <a:endParaRPr lang="en-US" sz="2800" smtClean="0"/>
          </a:p>
        </p:txBody>
      </p:sp>
      <p:pic>
        <p:nvPicPr>
          <p:cNvPr id="66565" name="Picture 5" descr="SGR3b"/>
          <p:cNvPicPr>
            <a:picLocks noChangeAspect="1" noChangeArrowheads="1"/>
          </p:cNvPicPr>
          <p:nvPr/>
        </p:nvPicPr>
        <p:blipFill>
          <a:blip r:embed="rId3" cstate="print"/>
          <a:srcRect/>
          <a:stretch>
            <a:fillRect/>
          </a:stretch>
        </p:blipFill>
        <p:spPr bwMode="auto">
          <a:xfrm>
            <a:off x="685800" y="914400"/>
            <a:ext cx="8001000" cy="577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Number Placeholder 6"/>
          <p:cNvSpPr>
            <a:spLocks noGrp="1"/>
          </p:cNvSpPr>
          <p:nvPr>
            <p:ph type="sldNum" sz="quarter" idx="12"/>
          </p:nvPr>
        </p:nvSpPr>
        <p:spPr>
          <a:noFill/>
        </p:spPr>
        <p:txBody>
          <a:bodyPr/>
          <a:lstStyle/>
          <a:p>
            <a:fld id="{7AC861AB-4E2B-4C77-9D62-09608D9633C0}" type="slidenum">
              <a:rPr lang="en-US" smtClean="0"/>
              <a:pPr/>
              <a:t>69</a:t>
            </a:fld>
            <a:endParaRPr lang="en-US" smtClean="0"/>
          </a:p>
        </p:txBody>
      </p:sp>
      <p:sp>
        <p:nvSpPr>
          <p:cNvPr id="67587" name="Rectangle 2"/>
          <p:cNvSpPr>
            <a:spLocks noGrp="1" noChangeArrowheads="1"/>
          </p:cNvSpPr>
          <p:nvPr>
            <p:ph type="title"/>
          </p:nvPr>
        </p:nvSpPr>
        <p:spPr/>
        <p:txBody>
          <a:bodyPr/>
          <a:lstStyle/>
          <a:p>
            <a:pPr eaLnBrk="1" hangingPunct="1"/>
            <a:endParaRPr lang="en-US" smtClean="0"/>
          </a:p>
        </p:txBody>
      </p:sp>
      <p:sp>
        <p:nvSpPr>
          <p:cNvPr id="67588" name="Rectangle 3"/>
          <p:cNvSpPr>
            <a:spLocks noGrp="1" noChangeArrowheads="1"/>
          </p:cNvSpPr>
          <p:nvPr>
            <p:ph type="body" sz="half" idx="1"/>
          </p:nvPr>
        </p:nvSpPr>
        <p:spPr/>
        <p:txBody>
          <a:bodyPr/>
          <a:lstStyle/>
          <a:p>
            <a:pPr eaLnBrk="1" hangingPunct="1"/>
            <a:endParaRPr lang="en-US" sz="2800" smtClean="0"/>
          </a:p>
        </p:txBody>
      </p:sp>
      <p:sp>
        <p:nvSpPr>
          <p:cNvPr id="67589" name="Rectangle 4"/>
          <p:cNvSpPr>
            <a:spLocks noGrp="1" noChangeArrowheads="1" noTextEdit="1"/>
          </p:cNvSpPr>
          <p:nvPr>
            <p:ph type="clipArt" sz="half" idx="2"/>
          </p:nvPr>
        </p:nvSpPr>
        <p:spPr/>
      </p:sp>
      <p:sp>
        <p:nvSpPr>
          <p:cNvPr id="67590" name="Text Box 6"/>
          <p:cNvSpPr txBox="1">
            <a:spLocks noChangeArrowheads="1"/>
          </p:cNvSpPr>
          <p:nvPr/>
        </p:nvSpPr>
        <p:spPr bwMode="auto">
          <a:xfrm>
            <a:off x="457200" y="5562600"/>
            <a:ext cx="5334000" cy="457200"/>
          </a:xfrm>
          <a:prstGeom prst="rect">
            <a:avLst/>
          </a:prstGeom>
          <a:noFill/>
          <a:ln w="9525">
            <a:noFill/>
            <a:miter lim="800000"/>
            <a:headEnd/>
            <a:tailEnd/>
          </a:ln>
        </p:spPr>
        <p:txBody>
          <a:bodyPr>
            <a:spAutoFit/>
          </a:bodyPr>
          <a:lstStyle/>
          <a:p>
            <a:pPr>
              <a:spcBef>
                <a:spcPct val="50000"/>
              </a:spcBef>
            </a:pPr>
            <a:r>
              <a:rPr lang="en-US"/>
              <a:t>http://adbusters.org/spoofads/misc/riders/</a:t>
            </a:r>
          </a:p>
        </p:txBody>
      </p:sp>
      <p:pic>
        <p:nvPicPr>
          <p:cNvPr id="67591" name="Picture 7" descr="graph1"/>
          <p:cNvPicPr>
            <a:picLocks noChangeAspect="1" noChangeArrowheads="1"/>
          </p:cNvPicPr>
          <p:nvPr/>
        </p:nvPicPr>
        <p:blipFill>
          <a:blip r:embed="rId3" cstate="print"/>
          <a:srcRect/>
          <a:stretch>
            <a:fillRect/>
          </a:stretch>
        </p:blipFill>
        <p:spPr bwMode="auto">
          <a:xfrm>
            <a:off x="609600" y="195263"/>
            <a:ext cx="8077200" cy="6591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1"/>
          <p:cNvSpPr>
            <a:spLocks noGrp="1"/>
          </p:cNvSpPr>
          <p:nvPr>
            <p:ph type="title"/>
          </p:nvPr>
        </p:nvSpPr>
        <p:spPr/>
        <p:txBody>
          <a:bodyPr/>
          <a:lstStyle/>
          <a:p>
            <a:endParaRPr lang="en-US" smtClean="0"/>
          </a:p>
        </p:txBody>
      </p:sp>
      <p:sp>
        <p:nvSpPr>
          <p:cNvPr id="6147" name="Content Placeholder 3"/>
          <p:cNvSpPr>
            <a:spLocks noGrp="1"/>
          </p:cNvSpPr>
          <p:nvPr>
            <p:ph sz="half" idx="2"/>
          </p:nvPr>
        </p:nvSpPr>
        <p:spPr/>
        <p:txBody>
          <a:bodyPr/>
          <a:lstStyle/>
          <a:p>
            <a:r>
              <a:rPr lang="en-US" smtClean="0"/>
              <a:t>Do moderately intense cardio (i.e. walking briskly) 30 minutes a day, five days a week</a:t>
            </a:r>
          </a:p>
        </p:txBody>
      </p:sp>
      <p:sp>
        <p:nvSpPr>
          <p:cNvPr id="6148" name="Slide Number Placeholder 4"/>
          <p:cNvSpPr>
            <a:spLocks noGrp="1"/>
          </p:cNvSpPr>
          <p:nvPr>
            <p:ph type="sldNum" sz="quarter" idx="12"/>
          </p:nvPr>
        </p:nvSpPr>
        <p:spPr>
          <a:noFill/>
        </p:spPr>
        <p:txBody>
          <a:bodyPr/>
          <a:lstStyle/>
          <a:p>
            <a:fld id="{354DACBC-C127-4296-BCFC-357689C9A196}" type="slidenum">
              <a:rPr lang="en-US" smtClean="0"/>
              <a:pPr/>
              <a:t>7</a:t>
            </a:fld>
            <a:endParaRPr lang="en-US" smtClean="0"/>
          </a:p>
        </p:txBody>
      </p:sp>
      <p:sp>
        <p:nvSpPr>
          <p:cNvPr id="6149" name="Content Placeholder 12"/>
          <p:cNvSpPr>
            <a:spLocks noGrp="1"/>
          </p:cNvSpPr>
          <p:nvPr>
            <p:ph sz="half" idx="1"/>
          </p:nvPr>
        </p:nvSpPr>
        <p:spPr/>
        <p:txBody>
          <a:bodyPr/>
          <a:lstStyle/>
          <a:p>
            <a:r>
              <a:rPr lang="en-US" smtClean="0"/>
              <a:t>The American College of Sports Medicine (ACSM) and the American Heart Association (AHA) released updated physical activity guidelines in 2007</a:t>
            </a:r>
          </a:p>
        </p:txBody>
      </p:sp>
      <p:pic>
        <p:nvPicPr>
          <p:cNvPr id="6150" name="Content Placeholder 6" descr="header_subpage.jpg">
            <a:hlinkClick r:id="rId3"/>
          </p:cNvPr>
          <p:cNvPicPr>
            <a:picLocks noGrp="1" noChangeAspect="1"/>
          </p:cNvPicPr>
          <p:nvPr>
            <p:ph sz="half" idx="1"/>
          </p:nvPr>
        </p:nvPicPr>
        <p:blipFill>
          <a:blip r:embed="rId4" cstate="print"/>
          <a:srcRect/>
          <a:stretch>
            <a:fillRect/>
          </a:stretch>
        </p:blipFill>
        <p:spPr>
          <a:xfrm>
            <a:off x="2362200" y="609600"/>
            <a:ext cx="3810000" cy="1143000"/>
          </a:xfrm>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Number Placeholder 6"/>
          <p:cNvSpPr>
            <a:spLocks noGrp="1"/>
          </p:cNvSpPr>
          <p:nvPr>
            <p:ph type="sldNum" sz="quarter" idx="12"/>
          </p:nvPr>
        </p:nvSpPr>
        <p:spPr>
          <a:noFill/>
        </p:spPr>
        <p:txBody>
          <a:bodyPr/>
          <a:lstStyle/>
          <a:p>
            <a:fld id="{0213F5D7-468B-4D6A-9A3C-43CAD56BE9E2}" type="slidenum">
              <a:rPr lang="en-US" smtClean="0"/>
              <a:pPr/>
              <a:t>70</a:t>
            </a:fld>
            <a:endParaRPr lang="en-US" smtClean="0"/>
          </a:p>
        </p:txBody>
      </p:sp>
      <p:sp>
        <p:nvSpPr>
          <p:cNvPr id="68611" name="Rectangle 4"/>
          <p:cNvSpPr>
            <a:spLocks noGrp="1" noChangeArrowheads="1"/>
          </p:cNvSpPr>
          <p:nvPr>
            <p:ph type="title"/>
          </p:nvPr>
        </p:nvSpPr>
        <p:spPr/>
        <p:txBody>
          <a:bodyPr/>
          <a:lstStyle/>
          <a:p>
            <a:pPr eaLnBrk="1" hangingPunct="1"/>
            <a:r>
              <a:rPr lang="en-US" smtClean="0"/>
              <a:t>THE BENEFITS OF REGULAR PHYSICAL ACTIVITY</a:t>
            </a:r>
            <a:br>
              <a:rPr lang="en-US" smtClean="0"/>
            </a:br>
            <a:endParaRPr lang="en-US" smtClean="0"/>
          </a:p>
        </p:txBody>
      </p:sp>
      <p:sp>
        <p:nvSpPr>
          <p:cNvPr id="68612" name="Rectangle 5"/>
          <p:cNvSpPr>
            <a:spLocks noGrp="1" noChangeArrowheads="1"/>
          </p:cNvSpPr>
          <p:nvPr>
            <p:ph type="body" sz="half" idx="1"/>
          </p:nvPr>
        </p:nvSpPr>
        <p:spPr/>
        <p:txBody>
          <a:bodyPr/>
          <a:lstStyle/>
          <a:p>
            <a:pPr eaLnBrk="1" hangingPunct="1"/>
            <a:r>
              <a:rPr lang="en-US" sz="2400" smtClean="0">
                <a:latin typeface="Verdana" pitchFamily="34" charset="0"/>
              </a:rPr>
              <a:t>Reduces the risk of dying prematurely.</a:t>
            </a:r>
            <a:r>
              <a:rPr lang="en-US" sz="2400" smtClean="0"/>
              <a:t> </a:t>
            </a:r>
          </a:p>
          <a:p>
            <a:pPr eaLnBrk="1" hangingPunct="1"/>
            <a:r>
              <a:rPr lang="en-US" sz="2400" smtClean="0">
                <a:latin typeface="Verdana" pitchFamily="34" charset="0"/>
              </a:rPr>
              <a:t>Reduces the risk of dying from heart disease.</a:t>
            </a:r>
            <a:r>
              <a:rPr lang="en-US" sz="2400" smtClean="0"/>
              <a:t> </a:t>
            </a:r>
          </a:p>
          <a:p>
            <a:pPr eaLnBrk="1" hangingPunct="1"/>
            <a:r>
              <a:rPr lang="en-US" sz="2400" smtClean="0">
                <a:latin typeface="Verdana" pitchFamily="34" charset="0"/>
              </a:rPr>
              <a:t>Reduces the risk of developing diabetes.</a:t>
            </a:r>
            <a:r>
              <a:rPr lang="en-US" sz="2400" smtClean="0"/>
              <a:t> </a:t>
            </a:r>
          </a:p>
          <a:p>
            <a:pPr eaLnBrk="1" hangingPunct="1"/>
            <a:r>
              <a:rPr lang="en-US" sz="2400" smtClean="0">
                <a:latin typeface="Verdana" pitchFamily="34" charset="0"/>
              </a:rPr>
              <a:t>Reduces the risk of developing high blood pressure</a:t>
            </a:r>
            <a:endParaRPr lang="en-US" sz="2400" smtClean="0"/>
          </a:p>
          <a:p>
            <a:pPr eaLnBrk="1" hangingPunct="1"/>
            <a:endParaRPr lang="en-US" sz="2400" smtClean="0"/>
          </a:p>
        </p:txBody>
      </p:sp>
      <p:pic>
        <p:nvPicPr>
          <p:cNvPr id="68613" name="Picture 9" descr="swimming"/>
          <p:cNvPicPr>
            <a:picLocks noGrp="1" noChangeAspect="1" noChangeArrowheads="1"/>
          </p:cNvPicPr>
          <p:nvPr>
            <p:ph type="clipArt" sz="half" idx="2"/>
          </p:nvPr>
        </p:nvPicPr>
        <p:blipFill>
          <a:blip r:embed="rId3" cstate="print"/>
          <a:srcRect/>
          <a:stretch>
            <a:fillRect/>
          </a:stretch>
        </p:blipFill>
        <p:spPr>
          <a:xfrm>
            <a:off x="4648200" y="2609850"/>
            <a:ext cx="3810000" cy="2857500"/>
          </a:xfrm>
          <a:noFill/>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Number Placeholder 6"/>
          <p:cNvSpPr>
            <a:spLocks noGrp="1"/>
          </p:cNvSpPr>
          <p:nvPr>
            <p:ph type="sldNum" sz="quarter" idx="12"/>
          </p:nvPr>
        </p:nvSpPr>
        <p:spPr>
          <a:noFill/>
        </p:spPr>
        <p:txBody>
          <a:bodyPr/>
          <a:lstStyle/>
          <a:p>
            <a:fld id="{721EF976-3779-4F78-85D1-BE25AD245544}" type="slidenum">
              <a:rPr lang="en-US" smtClean="0"/>
              <a:pPr/>
              <a:t>71</a:t>
            </a:fld>
            <a:endParaRPr lang="en-US" smtClean="0"/>
          </a:p>
        </p:txBody>
      </p:sp>
      <p:sp>
        <p:nvSpPr>
          <p:cNvPr id="69635" name="Rectangle 2"/>
          <p:cNvSpPr>
            <a:spLocks noGrp="1" noChangeArrowheads="1"/>
          </p:cNvSpPr>
          <p:nvPr>
            <p:ph type="title"/>
          </p:nvPr>
        </p:nvSpPr>
        <p:spPr/>
        <p:txBody>
          <a:bodyPr/>
          <a:lstStyle/>
          <a:p>
            <a:pPr eaLnBrk="1" hangingPunct="1"/>
            <a:r>
              <a:rPr lang="en-US" smtClean="0"/>
              <a:t>THE BENEFITS OF REGULAR PHYSICAL ACTIVITY</a:t>
            </a:r>
            <a:br>
              <a:rPr lang="en-US" smtClean="0"/>
            </a:br>
            <a:endParaRPr lang="en-US" smtClean="0"/>
          </a:p>
        </p:txBody>
      </p:sp>
      <p:sp>
        <p:nvSpPr>
          <p:cNvPr id="69636" name="Rectangle 3"/>
          <p:cNvSpPr>
            <a:spLocks noGrp="1" noChangeArrowheads="1"/>
          </p:cNvSpPr>
          <p:nvPr>
            <p:ph type="body" sz="half" idx="1"/>
          </p:nvPr>
        </p:nvSpPr>
        <p:spPr/>
        <p:txBody>
          <a:bodyPr/>
          <a:lstStyle/>
          <a:p>
            <a:pPr eaLnBrk="1" hangingPunct="1">
              <a:lnSpc>
                <a:spcPct val="90000"/>
              </a:lnSpc>
            </a:pPr>
            <a:r>
              <a:rPr lang="en-US" sz="2400" smtClean="0">
                <a:latin typeface="Verdana" pitchFamily="34" charset="0"/>
              </a:rPr>
              <a:t>Helps reduce blood pressure in people who already have high blood pressure.</a:t>
            </a:r>
            <a:r>
              <a:rPr lang="en-US" sz="2400" smtClean="0"/>
              <a:t> </a:t>
            </a:r>
          </a:p>
          <a:p>
            <a:pPr eaLnBrk="1" hangingPunct="1">
              <a:lnSpc>
                <a:spcPct val="90000"/>
              </a:lnSpc>
            </a:pPr>
            <a:r>
              <a:rPr lang="en-US" sz="2400" smtClean="0">
                <a:latin typeface="Verdana" pitchFamily="34" charset="0"/>
              </a:rPr>
              <a:t>Reduces the risk of developing colon cancer.</a:t>
            </a:r>
            <a:r>
              <a:rPr lang="en-US" sz="2400" smtClean="0"/>
              <a:t> </a:t>
            </a:r>
          </a:p>
          <a:p>
            <a:pPr eaLnBrk="1" hangingPunct="1">
              <a:lnSpc>
                <a:spcPct val="90000"/>
              </a:lnSpc>
            </a:pPr>
            <a:r>
              <a:rPr lang="en-US" sz="2400" smtClean="0">
                <a:latin typeface="Verdana" pitchFamily="34" charset="0"/>
              </a:rPr>
              <a:t>Reduces feelings of depression and anxiety.</a:t>
            </a:r>
            <a:r>
              <a:rPr lang="en-US" sz="2400" smtClean="0"/>
              <a:t> </a:t>
            </a:r>
          </a:p>
          <a:p>
            <a:pPr eaLnBrk="1" hangingPunct="1">
              <a:lnSpc>
                <a:spcPct val="90000"/>
              </a:lnSpc>
            </a:pPr>
            <a:r>
              <a:rPr lang="en-US" sz="2400" smtClean="0">
                <a:latin typeface="Verdana" pitchFamily="34" charset="0"/>
              </a:rPr>
              <a:t>Helps control weight.</a:t>
            </a:r>
            <a:r>
              <a:rPr lang="en-US" sz="2400" smtClean="0"/>
              <a:t> </a:t>
            </a:r>
          </a:p>
          <a:p>
            <a:pPr eaLnBrk="1" hangingPunct="1">
              <a:lnSpc>
                <a:spcPct val="90000"/>
              </a:lnSpc>
            </a:pPr>
            <a:endParaRPr lang="en-US" sz="2400" smtClean="0"/>
          </a:p>
        </p:txBody>
      </p:sp>
      <p:pic>
        <p:nvPicPr>
          <p:cNvPr id="69637" name="Picture 6" descr="hiking-new"/>
          <p:cNvPicPr>
            <a:picLocks noGrp="1" noChangeAspect="1" noChangeArrowheads="1"/>
          </p:cNvPicPr>
          <p:nvPr>
            <p:ph type="clipArt" sz="half" idx="2"/>
          </p:nvPr>
        </p:nvPicPr>
        <p:blipFill>
          <a:blip r:embed="rId3" cstate="print"/>
          <a:srcRect/>
          <a:stretch>
            <a:fillRect/>
          </a:stretch>
        </p:blipFill>
        <p:spPr>
          <a:xfrm>
            <a:off x="5240338" y="1981200"/>
            <a:ext cx="2624137" cy="4114800"/>
          </a:xfrm>
          <a:noFill/>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Number Placeholder 6"/>
          <p:cNvSpPr>
            <a:spLocks noGrp="1"/>
          </p:cNvSpPr>
          <p:nvPr>
            <p:ph type="sldNum" sz="quarter" idx="12"/>
          </p:nvPr>
        </p:nvSpPr>
        <p:spPr>
          <a:noFill/>
        </p:spPr>
        <p:txBody>
          <a:bodyPr/>
          <a:lstStyle/>
          <a:p>
            <a:fld id="{409B4114-B4ED-48EA-B0F0-5560738ED413}" type="slidenum">
              <a:rPr lang="en-US" smtClean="0"/>
              <a:pPr/>
              <a:t>72</a:t>
            </a:fld>
            <a:endParaRPr lang="en-US" smtClean="0"/>
          </a:p>
        </p:txBody>
      </p:sp>
      <p:sp>
        <p:nvSpPr>
          <p:cNvPr id="70659" name="Rectangle 2"/>
          <p:cNvSpPr>
            <a:spLocks noGrp="1" noChangeArrowheads="1"/>
          </p:cNvSpPr>
          <p:nvPr>
            <p:ph type="title"/>
          </p:nvPr>
        </p:nvSpPr>
        <p:spPr/>
        <p:txBody>
          <a:bodyPr/>
          <a:lstStyle/>
          <a:p>
            <a:pPr eaLnBrk="1" hangingPunct="1"/>
            <a:r>
              <a:rPr lang="en-US" smtClean="0"/>
              <a:t>THE BENEFITS OF REGULAR PHYSICAL ACTIVITY</a:t>
            </a:r>
            <a:br>
              <a:rPr lang="en-US" smtClean="0"/>
            </a:br>
            <a:endParaRPr lang="en-US" smtClean="0"/>
          </a:p>
        </p:txBody>
      </p:sp>
      <p:sp>
        <p:nvSpPr>
          <p:cNvPr id="70660" name="Rectangle 3"/>
          <p:cNvSpPr>
            <a:spLocks noGrp="1" noChangeArrowheads="1"/>
          </p:cNvSpPr>
          <p:nvPr>
            <p:ph type="body" sz="half" idx="1"/>
          </p:nvPr>
        </p:nvSpPr>
        <p:spPr/>
        <p:txBody>
          <a:bodyPr/>
          <a:lstStyle/>
          <a:p>
            <a:pPr eaLnBrk="1" hangingPunct="1">
              <a:lnSpc>
                <a:spcPct val="90000"/>
              </a:lnSpc>
            </a:pPr>
            <a:r>
              <a:rPr lang="en-US" sz="2400" smtClean="0">
                <a:latin typeface="Verdana" pitchFamily="34" charset="0"/>
              </a:rPr>
              <a:t>Helps build and maintain healthy bones, muscles, and joints.</a:t>
            </a:r>
            <a:r>
              <a:rPr lang="en-US" sz="2400" smtClean="0"/>
              <a:t> </a:t>
            </a:r>
          </a:p>
          <a:p>
            <a:pPr eaLnBrk="1" hangingPunct="1">
              <a:lnSpc>
                <a:spcPct val="90000"/>
              </a:lnSpc>
            </a:pPr>
            <a:r>
              <a:rPr lang="en-US" sz="2400" smtClean="0">
                <a:latin typeface="Verdana" pitchFamily="34" charset="0"/>
              </a:rPr>
              <a:t>Helps older adults become stronger and better able to move about without falling.</a:t>
            </a:r>
            <a:r>
              <a:rPr lang="en-US" sz="2400" smtClean="0"/>
              <a:t> </a:t>
            </a:r>
          </a:p>
          <a:p>
            <a:pPr eaLnBrk="1" hangingPunct="1">
              <a:lnSpc>
                <a:spcPct val="90000"/>
              </a:lnSpc>
            </a:pPr>
            <a:r>
              <a:rPr lang="en-US" sz="2400" smtClean="0">
                <a:latin typeface="Verdana" pitchFamily="34" charset="0"/>
              </a:rPr>
              <a:t>Promotes psychological well-being.</a:t>
            </a:r>
            <a:endParaRPr lang="en-US" sz="2400" smtClean="0"/>
          </a:p>
          <a:p>
            <a:pPr eaLnBrk="1" hangingPunct="1">
              <a:lnSpc>
                <a:spcPct val="90000"/>
              </a:lnSpc>
              <a:buFontTx/>
              <a:buNone/>
            </a:pPr>
            <a:endParaRPr lang="en-US" sz="2400" smtClean="0"/>
          </a:p>
          <a:p>
            <a:pPr eaLnBrk="1" hangingPunct="1">
              <a:lnSpc>
                <a:spcPct val="90000"/>
              </a:lnSpc>
            </a:pPr>
            <a:endParaRPr lang="en-US" sz="2400" smtClean="0"/>
          </a:p>
        </p:txBody>
      </p:sp>
      <p:pic>
        <p:nvPicPr>
          <p:cNvPr id="70661" name="Picture 6" descr="beach%20running"/>
          <p:cNvPicPr>
            <a:picLocks noGrp="1" noChangeAspect="1" noChangeArrowheads="1"/>
          </p:cNvPicPr>
          <p:nvPr>
            <p:ph type="clipArt" sz="half" idx="2"/>
          </p:nvPr>
        </p:nvPicPr>
        <p:blipFill>
          <a:blip r:embed="rId3" cstate="print"/>
          <a:srcRect/>
          <a:stretch>
            <a:fillRect/>
          </a:stretch>
        </p:blipFill>
        <p:spPr>
          <a:xfrm>
            <a:off x="4648200" y="2808288"/>
            <a:ext cx="3810000" cy="2459037"/>
          </a:xfrm>
          <a:noFill/>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Number Placeholder 6"/>
          <p:cNvSpPr>
            <a:spLocks noGrp="1"/>
          </p:cNvSpPr>
          <p:nvPr>
            <p:ph type="sldNum" sz="quarter" idx="12"/>
          </p:nvPr>
        </p:nvSpPr>
        <p:spPr>
          <a:noFill/>
        </p:spPr>
        <p:txBody>
          <a:bodyPr/>
          <a:lstStyle/>
          <a:p>
            <a:fld id="{69E75EC1-A7F0-4F3D-B35E-43785C0CFDB0}" type="slidenum">
              <a:rPr lang="en-US" smtClean="0"/>
              <a:pPr/>
              <a:t>73</a:t>
            </a:fld>
            <a:endParaRPr lang="en-US" smtClean="0"/>
          </a:p>
        </p:txBody>
      </p:sp>
      <p:sp>
        <p:nvSpPr>
          <p:cNvPr id="71683" name="Rectangle 2"/>
          <p:cNvSpPr>
            <a:spLocks noGrp="1" noChangeArrowheads="1"/>
          </p:cNvSpPr>
          <p:nvPr>
            <p:ph type="title"/>
          </p:nvPr>
        </p:nvSpPr>
        <p:spPr/>
        <p:txBody>
          <a:bodyPr/>
          <a:lstStyle/>
          <a:p>
            <a:pPr eaLnBrk="1" hangingPunct="1"/>
            <a:r>
              <a:rPr lang="en-US" smtClean="0"/>
              <a:t>Moderate Exercise</a:t>
            </a:r>
          </a:p>
        </p:txBody>
      </p:sp>
      <p:sp>
        <p:nvSpPr>
          <p:cNvPr id="71684" name="Rectangle 3"/>
          <p:cNvSpPr>
            <a:spLocks noGrp="1" noChangeArrowheads="1"/>
          </p:cNvSpPr>
          <p:nvPr>
            <p:ph type="body" sz="half" idx="1"/>
          </p:nvPr>
        </p:nvSpPr>
        <p:spPr/>
        <p:txBody>
          <a:bodyPr/>
          <a:lstStyle/>
          <a:p>
            <a:pPr eaLnBrk="1" hangingPunct="1"/>
            <a:r>
              <a:rPr lang="en-US" sz="2400" smtClean="0">
                <a:latin typeface="Verdana" pitchFamily="34" charset="0"/>
              </a:rPr>
              <a:t>A moderate amount of physical activity is roughly equivalent to physical activity that uses approximately 150 Calories (kcal) of energy per day, or 1,000 Calories per week.</a:t>
            </a:r>
            <a:br>
              <a:rPr lang="en-US" sz="2400" smtClean="0">
                <a:latin typeface="Verdana" pitchFamily="34" charset="0"/>
              </a:rPr>
            </a:br>
            <a:endParaRPr lang="en-US" sz="2400" smtClean="0"/>
          </a:p>
          <a:p>
            <a:pPr eaLnBrk="1" hangingPunct="1"/>
            <a:endParaRPr lang="en-US" sz="2400" smtClean="0"/>
          </a:p>
        </p:txBody>
      </p:sp>
      <p:pic>
        <p:nvPicPr>
          <p:cNvPr id="71685" name="Picture 6" descr="inthebay"/>
          <p:cNvPicPr>
            <a:picLocks noGrp="1" noChangeAspect="1" noChangeArrowheads="1"/>
          </p:cNvPicPr>
          <p:nvPr>
            <p:ph type="clipArt" sz="half" idx="2"/>
          </p:nvPr>
        </p:nvPicPr>
        <p:blipFill>
          <a:blip r:embed="rId3" cstate="print"/>
          <a:srcRect/>
          <a:stretch>
            <a:fillRect/>
          </a:stretch>
        </p:blipFill>
        <p:spPr>
          <a:xfrm>
            <a:off x="4648200" y="2106613"/>
            <a:ext cx="3810000" cy="3863975"/>
          </a:xfrm>
          <a:noFill/>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Number Placeholder 3"/>
          <p:cNvSpPr>
            <a:spLocks noGrp="1"/>
          </p:cNvSpPr>
          <p:nvPr>
            <p:ph type="sldNum" sz="quarter" idx="12"/>
          </p:nvPr>
        </p:nvSpPr>
        <p:spPr>
          <a:noFill/>
        </p:spPr>
        <p:txBody>
          <a:bodyPr/>
          <a:lstStyle/>
          <a:p>
            <a:fld id="{A3398CCA-77C6-4A40-A29B-A8E182076E71}" type="slidenum">
              <a:rPr lang="en-US" smtClean="0"/>
              <a:pPr/>
              <a:t>74</a:t>
            </a:fld>
            <a:endParaRPr lang="en-US" smtClean="0"/>
          </a:p>
        </p:txBody>
      </p:sp>
      <p:pic>
        <p:nvPicPr>
          <p:cNvPr id="72707" name="Picture 2"/>
          <p:cNvPicPr>
            <a:picLocks noChangeAspect="1" noChangeArrowheads="1"/>
          </p:cNvPicPr>
          <p:nvPr/>
        </p:nvPicPr>
        <p:blipFill>
          <a:blip r:embed="rId3" cstate="print"/>
          <a:srcRect l="16667" t="7333" r="24167" b="11333"/>
          <a:stretch>
            <a:fillRect/>
          </a:stretch>
        </p:blipFill>
        <p:spPr bwMode="auto">
          <a:xfrm>
            <a:off x="1014413" y="0"/>
            <a:ext cx="665162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Number Placeholder 5"/>
          <p:cNvSpPr>
            <a:spLocks noGrp="1"/>
          </p:cNvSpPr>
          <p:nvPr>
            <p:ph type="sldNum" sz="quarter" idx="12"/>
          </p:nvPr>
        </p:nvSpPr>
        <p:spPr>
          <a:noFill/>
        </p:spPr>
        <p:txBody>
          <a:bodyPr/>
          <a:lstStyle/>
          <a:p>
            <a:fld id="{F4ADC410-0AC6-4A26-9C36-CA384D3D97AF}" type="slidenum">
              <a:rPr lang="en-US" smtClean="0"/>
              <a:pPr/>
              <a:t>75</a:t>
            </a:fld>
            <a:endParaRPr lang="en-US" smtClean="0"/>
          </a:p>
        </p:txBody>
      </p:sp>
      <p:sp>
        <p:nvSpPr>
          <p:cNvPr id="73731" name="Rectangle 2"/>
          <p:cNvSpPr>
            <a:spLocks noGrp="1" noChangeArrowheads="1"/>
          </p:cNvSpPr>
          <p:nvPr>
            <p:ph type="title"/>
          </p:nvPr>
        </p:nvSpPr>
        <p:spPr>
          <a:xfrm>
            <a:off x="685800" y="920750"/>
            <a:ext cx="7486650" cy="654050"/>
          </a:xfrm>
        </p:spPr>
        <p:txBody>
          <a:bodyPr/>
          <a:lstStyle/>
          <a:p>
            <a:pPr eaLnBrk="1" hangingPunct="1"/>
            <a:r>
              <a:rPr lang="en-US" b="1" smtClean="0"/>
              <a:t>Table 16.1  (p. 473)</a:t>
            </a:r>
            <a:br>
              <a:rPr lang="en-US" b="1" smtClean="0"/>
            </a:br>
            <a:r>
              <a:rPr lang="en-US" sz="3600" smtClean="0"/>
              <a:t>Reasons for Exercising and Research Supporting These Reasons (continued on next slide)</a:t>
            </a:r>
          </a:p>
        </p:txBody>
      </p:sp>
      <p:pic>
        <p:nvPicPr>
          <p:cNvPr id="73732" name="Picture 3"/>
          <p:cNvPicPr>
            <a:picLocks noGrp="1" noChangeAspect="1" noChangeArrowheads="1"/>
          </p:cNvPicPr>
          <p:nvPr>
            <p:ph idx="1"/>
          </p:nvPr>
        </p:nvPicPr>
        <p:blipFill>
          <a:blip r:embed="rId3" cstate="print"/>
          <a:srcRect b="33571"/>
          <a:stretch>
            <a:fillRect/>
          </a:stretch>
        </p:blipFill>
        <p:spPr>
          <a:xfrm>
            <a:off x="0" y="1981200"/>
            <a:ext cx="9144000" cy="4103688"/>
          </a:xfrm>
          <a:noFill/>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Number Placeholder 5"/>
          <p:cNvSpPr>
            <a:spLocks noGrp="1"/>
          </p:cNvSpPr>
          <p:nvPr>
            <p:ph type="sldNum" sz="quarter" idx="12"/>
          </p:nvPr>
        </p:nvSpPr>
        <p:spPr>
          <a:noFill/>
        </p:spPr>
        <p:txBody>
          <a:bodyPr/>
          <a:lstStyle/>
          <a:p>
            <a:fld id="{F9160395-E66F-4210-8315-6F82245C75F1}" type="slidenum">
              <a:rPr lang="en-US" smtClean="0"/>
              <a:pPr/>
              <a:t>76</a:t>
            </a:fld>
            <a:endParaRPr lang="en-US" smtClean="0"/>
          </a:p>
        </p:txBody>
      </p:sp>
      <p:sp>
        <p:nvSpPr>
          <p:cNvPr id="74755" name="Rectangle 2"/>
          <p:cNvSpPr>
            <a:spLocks noGrp="1" noChangeArrowheads="1"/>
          </p:cNvSpPr>
          <p:nvPr>
            <p:ph type="title"/>
          </p:nvPr>
        </p:nvSpPr>
        <p:spPr>
          <a:xfrm>
            <a:off x="228600" y="4038600"/>
            <a:ext cx="8001000" cy="479425"/>
          </a:xfrm>
        </p:spPr>
        <p:txBody>
          <a:bodyPr/>
          <a:lstStyle/>
          <a:p>
            <a:pPr eaLnBrk="1" hangingPunct="1"/>
            <a:r>
              <a:rPr lang="en-US" b="1" smtClean="0"/>
              <a:t>Table 16.1  (cont.)</a:t>
            </a:r>
            <a:endParaRPr lang="en-US" sz="3600" smtClean="0"/>
          </a:p>
        </p:txBody>
      </p:sp>
      <p:pic>
        <p:nvPicPr>
          <p:cNvPr id="74756" name="Picture 3"/>
          <p:cNvPicPr>
            <a:picLocks noGrp="1" noChangeAspect="1" noChangeArrowheads="1"/>
          </p:cNvPicPr>
          <p:nvPr>
            <p:ph idx="1"/>
          </p:nvPr>
        </p:nvPicPr>
        <p:blipFill>
          <a:blip r:embed="rId3" cstate="print"/>
          <a:srcRect/>
          <a:stretch>
            <a:fillRect/>
          </a:stretch>
        </p:blipFill>
        <p:spPr>
          <a:xfrm>
            <a:off x="685800" y="2735263"/>
            <a:ext cx="7772400" cy="1795462"/>
          </a:xfrm>
        </p:spPr>
      </p:pic>
      <p:pic>
        <p:nvPicPr>
          <p:cNvPr id="74757" name="Picture 4"/>
          <p:cNvPicPr>
            <a:picLocks noChangeAspect="1" noChangeArrowheads="1"/>
          </p:cNvPicPr>
          <p:nvPr/>
        </p:nvPicPr>
        <p:blipFill>
          <a:blip r:embed="rId4" cstate="print"/>
          <a:srcRect/>
          <a:stretch>
            <a:fillRect/>
          </a:stretch>
        </p:blipFill>
        <p:spPr bwMode="auto">
          <a:xfrm>
            <a:off x="304800" y="533400"/>
            <a:ext cx="8001000" cy="606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Citi Bike</a:t>
            </a:r>
            <a:endParaRPr lang="en-US" dirty="0"/>
          </a:p>
        </p:txBody>
      </p:sp>
      <p:sp>
        <p:nvSpPr>
          <p:cNvPr id="4" name="Slide Number Placeholder 3"/>
          <p:cNvSpPr>
            <a:spLocks noGrp="1"/>
          </p:cNvSpPr>
          <p:nvPr>
            <p:ph type="sldNum" sz="quarter" idx="12"/>
          </p:nvPr>
        </p:nvSpPr>
        <p:spPr/>
        <p:txBody>
          <a:bodyPr/>
          <a:lstStyle/>
          <a:p>
            <a:pPr>
              <a:defRPr/>
            </a:pPr>
            <a:fld id="{D9E73BE3-7505-433A-B9BA-740E9225CE32}" type="slidenum">
              <a:rPr lang="en-US" smtClean="0"/>
              <a:pPr>
                <a:defRPr/>
              </a:pPr>
              <a:t>77</a:t>
            </a:fld>
            <a:endParaRPr lang="en-US"/>
          </a:p>
        </p:txBody>
      </p:sp>
      <p:pic>
        <p:nvPicPr>
          <p:cNvPr id="10" name="Content Placeholder 9"/>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381000" y="2286000"/>
            <a:ext cx="5263064" cy="3505200"/>
          </a:xfrm>
        </p:spPr>
      </p:pic>
      <p:pic>
        <p:nvPicPr>
          <p:cNvPr id="3074" name="Picture 2"/>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l="25728" t="21867" r="43981" b="21797"/>
          <a:stretch/>
        </p:blipFill>
        <p:spPr bwMode="auto">
          <a:xfrm>
            <a:off x="4952999" y="2362201"/>
            <a:ext cx="3571587" cy="37364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8350304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sp>
        <p:nvSpPr>
          <p:cNvPr id="5" name="Slide Number Placeholder 4"/>
          <p:cNvSpPr>
            <a:spLocks noGrp="1"/>
          </p:cNvSpPr>
          <p:nvPr>
            <p:ph type="sldNum" sz="quarter" idx="12"/>
          </p:nvPr>
        </p:nvSpPr>
        <p:spPr/>
        <p:txBody>
          <a:bodyPr/>
          <a:lstStyle/>
          <a:p>
            <a:pPr>
              <a:defRPr/>
            </a:pPr>
            <a:fld id="{B71FC785-A3EB-4808-AD7F-6A421DE38DFF}" type="slidenum">
              <a:rPr lang="en-US" smtClean="0"/>
              <a:pPr>
                <a:defRPr/>
              </a:pPr>
              <a:t>78</a:t>
            </a:fld>
            <a:endParaRPr lang="en-US"/>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375" t="13240" r="47031" b="22500"/>
          <a:stretch/>
        </p:blipFill>
        <p:spPr bwMode="auto">
          <a:xfrm>
            <a:off x="104775" y="95251"/>
            <a:ext cx="8886825" cy="66103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3205212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sp>
        <p:nvSpPr>
          <p:cNvPr id="5" name="Slide Number Placeholder 4"/>
          <p:cNvSpPr>
            <a:spLocks noGrp="1"/>
          </p:cNvSpPr>
          <p:nvPr>
            <p:ph type="sldNum" sz="quarter" idx="12"/>
          </p:nvPr>
        </p:nvSpPr>
        <p:spPr/>
        <p:txBody>
          <a:bodyPr/>
          <a:lstStyle/>
          <a:p>
            <a:pPr>
              <a:defRPr/>
            </a:pPr>
            <a:fld id="{B71FC785-A3EB-4808-AD7F-6A421DE38DFF}" type="slidenum">
              <a:rPr lang="en-US" smtClean="0"/>
              <a:pPr>
                <a:defRPr/>
              </a:pPr>
              <a:t>79</a:t>
            </a:fld>
            <a:endParaRPr lang="en-US"/>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687" r="47969" b="33333"/>
          <a:stretch/>
        </p:blipFill>
        <p:spPr bwMode="auto">
          <a:xfrm>
            <a:off x="228600" y="-38100"/>
            <a:ext cx="865822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235481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4"/>
          <p:cNvSpPr>
            <a:spLocks noGrp="1"/>
          </p:cNvSpPr>
          <p:nvPr>
            <p:ph type="title"/>
          </p:nvPr>
        </p:nvSpPr>
        <p:spPr/>
        <p:txBody>
          <a:bodyPr/>
          <a:lstStyle/>
          <a:p>
            <a:r>
              <a:rPr lang="en-US" smtClean="0"/>
              <a:t>Limiting our daily sitting/lying to just 23.5 hours: too ambitious?</a:t>
            </a:r>
          </a:p>
        </p:txBody>
      </p:sp>
      <p:sp>
        <p:nvSpPr>
          <p:cNvPr id="7171" name="Content Placeholder 5"/>
          <p:cNvSpPr>
            <a:spLocks noGrp="1"/>
          </p:cNvSpPr>
          <p:nvPr>
            <p:ph sz="half" idx="1"/>
          </p:nvPr>
        </p:nvSpPr>
        <p:spPr/>
        <p:txBody>
          <a:bodyPr/>
          <a:lstStyle/>
          <a:p>
            <a:endParaRPr lang="en-US" smtClean="0"/>
          </a:p>
        </p:txBody>
      </p:sp>
      <p:pic>
        <p:nvPicPr>
          <p:cNvPr id="7172" name="Content Placeholder 7" descr="2648216473_561ae135c3_o.jpg"/>
          <p:cNvPicPr>
            <a:picLocks noGrp="1" noChangeAspect="1"/>
          </p:cNvPicPr>
          <p:nvPr>
            <p:ph sz="half" idx="2"/>
          </p:nvPr>
        </p:nvPicPr>
        <p:blipFill>
          <a:blip r:embed="rId2" cstate="print"/>
          <a:srcRect/>
          <a:stretch>
            <a:fillRect/>
          </a:stretch>
        </p:blipFill>
        <p:spPr>
          <a:xfrm>
            <a:off x="5029200" y="2000250"/>
            <a:ext cx="3048000" cy="4076700"/>
          </a:xfrm>
        </p:spPr>
      </p:pic>
      <p:sp>
        <p:nvSpPr>
          <p:cNvPr id="7173" name="Slide Number Placeholder 3"/>
          <p:cNvSpPr>
            <a:spLocks noGrp="1"/>
          </p:cNvSpPr>
          <p:nvPr>
            <p:ph type="sldNum" sz="quarter" idx="12"/>
          </p:nvPr>
        </p:nvSpPr>
        <p:spPr>
          <a:noFill/>
        </p:spPr>
        <p:txBody>
          <a:bodyPr/>
          <a:lstStyle/>
          <a:p>
            <a:fld id="{AF9124EB-85A2-4A26-BB87-70A886753659}" type="slidenum">
              <a:rPr lang="en-US" smtClean="0"/>
              <a:pPr/>
              <a:t>8</a:t>
            </a:fld>
            <a:endParaRPr lang="en-US" smtClean="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After 23 million rides, no deaths in U.S. bike share </a:t>
            </a:r>
            <a:r>
              <a:rPr lang="en-US" dirty="0" smtClean="0"/>
              <a:t>programs</a:t>
            </a:r>
            <a:endParaRPr lang="en-US" dirty="0"/>
          </a:p>
        </p:txBody>
      </p:sp>
      <p:sp>
        <p:nvSpPr>
          <p:cNvPr id="6" name="Content Placeholder 5"/>
          <p:cNvSpPr>
            <a:spLocks noGrp="1"/>
          </p:cNvSpPr>
          <p:nvPr>
            <p:ph sz="half" idx="1"/>
          </p:nvPr>
        </p:nvSpPr>
        <p:spPr/>
        <p:txBody>
          <a:bodyPr/>
          <a:lstStyle/>
          <a:p>
            <a:r>
              <a:rPr lang="en-US" dirty="0"/>
              <a:t>In fact, experts say no fatalities have been logged in any U.S. public bike share program since the first one launched in Tulsa, Oklahoma, in 2007. </a:t>
            </a:r>
          </a:p>
        </p:txBody>
      </p:sp>
      <p:sp>
        <p:nvSpPr>
          <p:cNvPr id="7" name="Content Placeholder 6"/>
          <p:cNvSpPr>
            <a:spLocks noGrp="1"/>
          </p:cNvSpPr>
          <p:nvPr>
            <p:ph sz="half" idx="2"/>
          </p:nvPr>
        </p:nvSpPr>
        <p:spPr/>
        <p:txBody>
          <a:bodyPr/>
          <a:lstStyle/>
          <a:p>
            <a:r>
              <a:rPr lang="en-US" dirty="0" smtClean="0"/>
              <a:t>There </a:t>
            </a:r>
            <a:r>
              <a:rPr lang="en-US" dirty="0"/>
              <a:t>are now programs in 36 cities, including Chicago, Minneapolis and San </a:t>
            </a:r>
            <a:r>
              <a:rPr lang="en-US" dirty="0" smtClean="0"/>
              <a:t>Francisco</a:t>
            </a:r>
            <a:endParaRPr lang="en-US" dirty="0"/>
          </a:p>
        </p:txBody>
      </p:sp>
      <p:sp>
        <p:nvSpPr>
          <p:cNvPr id="4" name="Slide Number Placeholder 3"/>
          <p:cNvSpPr>
            <a:spLocks noGrp="1"/>
          </p:cNvSpPr>
          <p:nvPr>
            <p:ph type="sldNum" sz="quarter" idx="12"/>
          </p:nvPr>
        </p:nvSpPr>
        <p:spPr/>
        <p:txBody>
          <a:bodyPr/>
          <a:lstStyle/>
          <a:p>
            <a:pPr>
              <a:defRPr/>
            </a:pPr>
            <a:fld id="{D9E73BE3-7505-433A-B9BA-740E9225CE32}" type="slidenum">
              <a:rPr lang="en-US" smtClean="0"/>
              <a:pPr>
                <a:defRPr/>
              </a:pPr>
              <a:t>80</a:t>
            </a:fld>
            <a:endParaRPr lang="en-US"/>
          </a:p>
        </p:txBody>
      </p:sp>
    </p:spTree>
    <p:extLst>
      <p:ext uri="{BB962C8B-B14F-4D97-AF65-F5344CB8AC3E}">
        <p14:creationId xmlns:p14="http://schemas.microsoft.com/office/powerpoint/2010/main" val="283843588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Number Placeholder 5"/>
          <p:cNvSpPr>
            <a:spLocks noGrp="1"/>
          </p:cNvSpPr>
          <p:nvPr>
            <p:ph type="sldNum" sz="quarter" idx="12"/>
          </p:nvPr>
        </p:nvSpPr>
        <p:spPr>
          <a:noFill/>
        </p:spPr>
        <p:txBody>
          <a:bodyPr/>
          <a:lstStyle/>
          <a:p>
            <a:fld id="{7D8E4565-2B5D-4FA1-BD49-202D704FB4E1}" type="slidenum">
              <a:rPr lang="en-US" smtClean="0"/>
              <a:pPr/>
              <a:t>81</a:t>
            </a:fld>
            <a:endParaRPr lang="en-US" smtClean="0"/>
          </a:p>
        </p:txBody>
      </p:sp>
      <p:sp>
        <p:nvSpPr>
          <p:cNvPr id="76803" name="Rectangle 2"/>
          <p:cNvSpPr>
            <a:spLocks noGrp="1" noChangeArrowheads="1"/>
          </p:cNvSpPr>
          <p:nvPr>
            <p:ph type="title"/>
          </p:nvPr>
        </p:nvSpPr>
        <p:spPr/>
        <p:txBody>
          <a:bodyPr/>
          <a:lstStyle/>
          <a:p>
            <a:pPr eaLnBrk="1" hangingPunct="1"/>
            <a:r>
              <a:rPr lang="en-US" sz="5400" smtClean="0"/>
              <a:t>The End</a:t>
            </a:r>
          </a:p>
        </p:txBody>
      </p:sp>
      <p:sp>
        <p:nvSpPr>
          <p:cNvPr id="76804" name="Rectangle 3"/>
          <p:cNvSpPr>
            <a:spLocks noGrp="1" noChangeArrowheads="1"/>
          </p:cNvSpPr>
          <p:nvPr>
            <p:ph type="body" idx="1"/>
          </p:nvPr>
        </p:nvSpPr>
        <p:spPr/>
        <p:txBody>
          <a:bodyPr/>
          <a:lstStyle/>
          <a:p>
            <a:pPr eaLnBrk="1" hangingPunct="1"/>
            <a:endParaRPr lang="en-US" smtClean="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0"/>
          <p:cNvSpPr>
            <a:spLocks noGrp="1"/>
          </p:cNvSpPr>
          <p:nvPr>
            <p:ph type="title"/>
          </p:nvPr>
        </p:nvSpPr>
        <p:spPr/>
        <p:txBody>
          <a:bodyPr/>
          <a:lstStyle/>
          <a:p>
            <a:endParaRPr lang="en-US" smtClean="0"/>
          </a:p>
        </p:txBody>
      </p:sp>
      <p:sp>
        <p:nvSpPr>
          <p:cNvPr id="8195" name="Text Placeholder 11"/>
          <p:cNvSpPr>
            <a:spLocks noGrp="1"/>
          </p:cNvSpPr>
          <p:nvPr>
            <p:ph type="body" sz="half" idx="1"/>
          </p:nvPr>
        </p:nvSpPr>
        <p:spPr/>
        <p:txBody>
          <a:bodyPr/>
          <a:lstStyle/>
          <a:p>
            <a:r>
              <a:rPr lang="en-US" smtClean="0"/>
              <a:t>More than 60 percent of adults do not achieve the recommended amount of regular physical activity.</a:t>
            </a:r>
          </a:p>
        </p:txBody>
      </p:sp>
      <p:pic>
        <p:nvPicPr>
          <p:cNvPr id="8196" name="Content Placeholder 5" descr="graph1.gif"/>
          <p:cNvPicPr>
            <a:picLocks noGrp="1" noChangeAspect="1"/>
          </p:cNvPicPr>
          <p:nvPr>
            <p:ph type="clipArt" sz="half" idx="2"/>
          </p:nvPr>
        </p:nvPicPr>
        <p:blipFill>
          <a:blip r:embed="rId3" cstate="print"/>
          <a:srcRect/>
          <a:stretch>
            <a:fillRect/>
          </a:stretch>
        </p:blipFill>
        <p:spPr>
          <a:xfrm>
            <a:off x="4648200" y="2484438"/>
            <a:ext cx="3810000" cy="3108325"/>
          </a:xfrm>
        </p:spPr>
      </p:pic>
      <p:sp>
        <p:nvSpPr>
          <p:cNvPr id="8197" name="Slide Number Placeholder 4"/>
          <p:cNvSpPr>
            <a:spLocks noGrp="1"/>
          </p:cNvSpPr>
          <p:nvPr>
            <p:ph type="sldNum" sz="quarter" idx="12"/>
          </p:nvPr>
        </p:nvSpPr>
        <p:spPr>
          <a:noFill/>
        </p:spPr>
        <p:txBody>
          <a:bodyPr/>
          <a:lstStyle/>
          <a:p>
            <a:fld id="{C545C595-A84B-49C0-9CF0-A23DF64F22DE}" type="slidenum">
              <a:rPr lang="en-US" smtClean="0"/>
              <a:pPr/>
              <a:t>9</a:t>
            </a:fld>
            <a:endParaRPr lang="en-US" smtClean="0"/>
          </a:p>
        </p:txBody>
      </p:sp>
      <p:pic>
        <p:nvPicPr>
          <p:cNvPr id="8198" name="Content Placeholder 9" descr="SGR3b.gif"/>
          <p:cNvPicPr>
            <a:picLocks noGrp="1" noChangeAspect="1"/>
          </p:cNvPicPr>
          <p:nvPr>
            <p:ph sz="half" idx="4294967295"/>
          </p:nvPr>
        </p:nvPicPr>
        <p:blipFill>
          <a:blip r:embed="rId4" cstate="print"/>
          <a:srcRect/>
          <a:stretch>
            <a:fillRect/>
          </a:stretch>
        </p:blipFill>
        <p:spPr>
          <a:xfrm>
            <a:off x="685800" y="914400"/>
            <a:ext cx="7385050" cy="533400"/>
          </a:xfr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
    <a:dk1>
      <a:srgbClr val="000080"/>
    </a:dk1>
    <a:lt1>
      <a:srgbClr val="FFFFFF"/>
    </a:lt1>
    <a:dk2>
      <a:srgbClr val="000000"/>
    </a:dk2>
    <a:lt2>
      <a:srgbClr val="FFCC66"/>
    </a:lt2>
    <a:accent1>
      <a:srgbClr val="99CCFF"/>
    </a:accent1>
    <a:accent2>
      <a:srgbClr val="00CCCC"/>
    </a:accent2>
    <a:accent3>
      <a:srgbClr val="AAAAAA"/>
    </a:accent3>
    <a:accent4>
      <a:srgbClr val="DADADA"/>
    </a:accent4>
    <a:accent5>
      <a:srgbClr val="CAE2FF"/>
    </a:accent5>
    <a:accent6>
      <a:srgbClr val="00B9B9"/>
    </a:accent6>
    <a:hlink>
      <a:srgbClr val="FF0033"/>
    </a:hlink>
    <a:folHlink>
      <a:srgbClr val="CCECFF"/>
    </a:folHlink>
  </a:clrScheme>
</a:themeOverride>
</file>

<file path=docProps/app.xml><?xml version="1.0" encoding="utf-8"?>
<Properties xmlns="http://schemas.openxmlformats.org/officeDocument/2006/extended-properties" xmlns:vt="http://schemas.openxmlformats.org/officeDocument/2006/docPropsVTypes">
  <TotalTime>4860</TotalTime>
  <Words>2317</Words>
  <Application>Microsoft Office PowerPoint</Application>
  <PresentationFormat>On-screen Show (4:3)</PresentationFormat>
  <Paragraphs>395</Paragraphs>
  <Slides>81</Slides>
  <Notes>68</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81</vt:i4>
      </vt:variant>
    </vt:vector>
  </HeadingPairs>
  <TitlesOfParts>
    <vt:vector size="84" baseType="lpstr">
      <vt:lpstr>Default Design</vt:lpstr>
      <vt:lpstr>Document</vt:lpstr>
      <vt:lpstr>Clip</vt:lpstr>
      <vt:lpstr>Exercising and Health</vt:lpstr>
      <vt:lpstr>PowerPoint Presentation</vt:lpstr>
      <vt:lpstr>PowerPoint Presentation</vt:lpstr>
      <vt:lpstr>Weighing the Evidence on Exercise</vt:lpstr>
      <vt:lpstr>Components of Energy Expenditure</vt:lpstr>
      <vt:lpstr>PowerPoint Presentation</vt:lpstr>
      <vt:lpstr>PowerPoint Presentation</vt:lpstr>
      <vt:lpstr>Limiting our daily sitting/lying to just 23.5 hours: too ambitious?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5 types physical activity</vt:lpstr>
      <vt:lpstr>Physical Activity</vt:lpstr>
      <vt:lpstr>Reasons to exercise</vt:lpstr>
      <vt:lpstr>PowerPoint Presentation</vt:lpstr>
      <vt:lpstr>PowerPoint Presentation</vt:lpstr>
      <vt:lpstr>Physical Fitness</vt:lpstr>
      <vt:lpstr>Physical Fitness</vt:lpstr>
      <vt:lpstr>London Bus Study</vt:lpstr>
      <vt:lpstr>San Francisco Longshoremen</vt:lpstr>
      <vt:lpstr>Harvard Alumni</vt:lpstr>
      <vt:lpstr>Harvard Alumni</vt:lpstr>
      <vt:lpstr>Framingham Heart Study</vt:lpstr>
      <vt:lpstr>PowerPoint Presentation</vt:lpstr>
      <vt:lpstr>Alameda County Study</vt:lpstr>
      <vt:lpstr>Women’s Health Initiative Study</vt:lpstr>
      <vt:lpstr>Women’s Health Initiative Study</vt:lpstr>
      <vt:lpstr>Women’s Health Initiative Study</vt:lpstr>
      <vt:lpstr>PowerPoint Presentation</vt:lpstr>
      <vt:lpstr>Behavioral Risk Factor Surveillance System (BRFSS)</vt:lpstr>
      <vt:lpstr>PowerPoint Presentation</vt:lpstr>
      <vt:lpstr>PowerPoint Presentation</vt:lpstr>
      <vt:lpstr>PowerPoint Presentation</vt:lpstr>
      <vt:lpstr>Trends according to major type of physical activity</vt:lpstr>
      <vt:lpstr>PowerPoint Presentation</vt:lpstr>
      <vt:lpstr>Aerobic Exercise</vt:lpstr>
      <vt:lpstr>Aerobic Fitness</vt:lpstr>
      <vt:lpstr>Aerobic Fitness</vt:lpstr>
      <vt:lpstr>Aerobic Fitness</vt:lpstr>
      <vt:lpstr>Calculate Your Training Heart Rate Range</vt:lpstr>
      <vt:lpstr>Aerobic Fitness</vt:lpstr>
      <vt:lpstr>Aerobic Fitness</vt:lpstr>
      <vt:lpstr>Aerobic Fitness</vt:lpstr>
      <vt:lpstr>Aerobic Fitness</vt:lpstr>
      <vt:lpstr>Definition of Aerobics:</vt:lpstr>
      <vt:lpstr>Aerobic Fitness</vt:lpstr>
      <vt:lpstr>PowerPoint Presentation</vt:lpstr>
      <vt:lpstr>American Heart Assn.</vt:lpstr>
      <vt:lpstr>American Heart Assn.</vt:lpstr>
      <vt:lpstr>American Heart Assn.</vt:lpstr>
      <vt:lpstr>Other benefits of Exercise</vt:lpstr>
      <vt:lpstr>Exercise and cancer</vt:lpstr>
      <vt:lpstr>Exercise and cancer</vt:lpstr>
      <vt:lpstr>Exercise and cancer</vt:lpstr>
      <vt:lpstr>Psychological Benefits of Exercise</vt:lpstr>
      <vt:lpstr>PowerPoint Presentation</vt:lpstr>
      <vt:lpstr>Excuses </vt:lpstr>
      <vt:lpstr>Adherence</vt:lpstr>
      <vt:lpstr>PowerPoint Presentation</vt:lpstr>
      <vt:lpstr>Operant conditioning</vt:lpstr>
      <vt:lpstr>Operant conditioning</vt:lpstr>
      <vt:lpstr>Operant conditioning</vt:lpstr>
      <vt:lpstr>Improving Adherence</vt:lpstr>
      <vt:lpstr>PowerPoint Presentation</vt:lpstr>
      <vt:lpstr>PowerPoint Presentation</vt:lpstr>
      <vt:lpstr>THE BENEFITS OF REGULAR PHYSICAL ACTIVITY </vt:lpstr>
      <vt:lpstr>THE BENEFITS OF REGULAR PHYSICAL ACTIVITY </vt:lpstr>
      <vt:lpstr>THE BENEFITS OF REGULAR PHYSICAL ACTIVITY </vt:lpstr>
      <vt:lpstr>Moderate Exercise</vt:lpstr>
      <vt:lpstr>PowerPoint Presentation</vt:lpstr>
      <vt:lpstr>Table 16.1  (p. 473) Reasons for Exercising and Research Supporting These Reasons (continued on next slide)</vt:lpstr>
      <vt:lpstr>Table 16.1  (cont.)</vt:lpstr>
      <vt:lpstr>Citi Bike</vt:lpstr>
      <vt:lpstr>PowerPoint Presentation</vt:lpstr>
      <vt:lpstr>PowerPoint Presentation</vt:lpstr>
      <vt:lpstr>After 23 million rides, no deaths in U.S. bike share programs</vt:lpstr>
      <vt:lpstr>The End</vt:lpstr>
    </vt:vector>
  </TitlesOfParts>
  <Company>Francis Marion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Exercising and Health</dc:title>
  <dc:creator>William Wattles</dc:creator>
  <cp:lastModifiedBy>WWattles</cp:lastModifiedBy>
  <cp:revision>176</cp:revision>
  <dcterms:created xsi:type="dcterms:W3CDTF">2000-11-09T20:10:37Z</dcterms:created>
  <dcterms:modified xsi:type="dcterms:W3CDTF">2015-10-27T13:23:23Z</dcterms:modified>
</cp:coreProperties>
</file>