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2.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8"/>
  </p:notesMasterIdLst>
  <p:handoutMasterIdLst>
    <p:handoutMasterId r:id="rId99"/>
  </p:handoutMasterIdLst>
  <p:sldIdLst>
    <p:sldId id="256" r:id="rId2"/>
    <p:sldId id="388" r:id="rId3"/>
    <p:sldId id="391" r:id="rId4"/>
    <p:sldId id="392" r:id="rId5"/>
    <p:sldId id="389" r:id="rId6"/>
    <p:sldId id="396" r:id="rId7"/>
    <p:sldId id="394" r:id="rId8"/>
    <p:sldId id="395" r:id="rId9"/>
    <p:sldId id="393" r:id="rId10"/>
    <p:sldId id="257" r:id="rId11"/>
    <p:sldId id="295" r:id="rId12"/>
    <p:sldId id="307" r:id="rId13"/>
    <p:sldId id="324" r:id="rId14"/>
    <p:sldId id="365" r:id="rId15"/>
    <p:sldId id="258" r:id="rId16"/>
    <p:sldId id="259" r:id="rId17"/>
    <p:sldId id="260" r:id="rId18"/>
    <p:sldId id="298" r:id="rId19"/>
    <p:sldId id="299" r:id="rId20"/>
    <p:sldId id="261" r:id="rId21"/>
    <p:sldId id="309" r:id="rId22"/>
    <p:sldId id="262" r:id="rId23"/>
    <p:sldId id="300" r:id="rId24"/>
    <p:sldId id="318" r:id="rId25"/>
    <p:sldId id="263" r:id="rId26"/>
    <p:sldId id="264" r:id="rId27"/>
    <p:sldId id="265" r:id="rId28"/>
    <p:sldId id="301" r:id="rId29"/>
    <p:sldId id="302" r:id="rId30"/>
    <p:sldId id="303" r:id="rId31"/>
    <p:sldId id="304" r:id="rId32"/>
    <p:sldId id="305" r:id="rId33"/>
    <p:sldId id="379" r:id="rId34"/>
    <p:sldId id="308" r:id="rId35"/>
    <p:sldId id="266" r:id="rId36"/>
    <p:sldId id="267" r:id="rId37"/>
    <p:sldId id="297" r:id="rId38"/>
    <p:sldId id="326" r:id="rId39"/>
    <p:sldId id="327" r:id="rId40"/>
    <p:sldId id="344" r:id="rId41"/>
    <p:sldId id="345" r:id="rId42"/>
    <p:sldId id="347" r:id="rId43"/>
    <p:sldId id="348" r:id="rId44"/>
    <p:sldId id="349" r:id="rId45"/>
    <p:sldId id="350" r:id="rId46"/>
    <p:sldId id="351" r:id="rId47"/>
    <p:sldId id="346" r:id="rId48"/>
    <p:sldId id="368" r:id="rId49"/>
    <p:sldId id="369" r:id="rId50"/>
    <p:sldId id="372" r:id="rId51"/>
    <p:sldId id="370" r:id="rId52"/>
    <p:sldId id="373" r:id="rId53"/>
    <p:sldId id="352" r:id="rId54"/>
    <p:sldId id="353" r:id="rId55"/>
    <p:sldId id="354" r:id="rId56"/>
    <p:sldId id="355" r:id="rId57"/>
    <p:sldId id="356" r:id="rId58"/>
    <p:sldId id="357" r:id="rId59"/>
    <p:sldId id="359" r:id="rId60"/>
    <p:sldId id="358" r:id="rId61"/>
    <p:sldId id="268" r:id="rId62"/>
    <p:sldId id="269" r:id="rId63"/>
    <p:sldId id="271" r:id="rId64"/>
    <p:sldId id="272" r:id="rId65"/>
    <p:sldId id="306" r:id="rId66"/>
    <p:sldId id="270" r:id="rId67"/>
    <p:sldId id="273" r:id="rId68"/>
    <p:sldId id="274" r:id="rId69"/>
    <p:sldId id="275" r:id="rId70"/>
    <p:sldId id="276" r:id="rId71"/>
    <p:sldId id="277" r:id="rId72"/>
    <p:sldId id="278" r:id="rId73"/>
    <p:sldId id="279" r:id="rId74"/>
    <p:sldId id="280" r:id="rId75"/>
    <p:sldId id="281" r:id="rId76"/>
    <p:sldId id="282" r:id="rId77"/>
    <p:sldId id="283" r:id="rId78"/>
    <p:sldId id="284" r:id="rId79"/>
    <p:sldId id="285" r:id="rId80"/>
    <p:sldId id="286" r:id="rId81"/>
    <p:sldId id="380" r:id="rId82"/>
    <p:sldId id="287" r:id="rId83"/>
    <p:sldId id="288" r:id="rId84"/>
    <p:sldId id="289" r:id="rId85"/>
    <p:sldId id="290" r:id="rId86"/>
    <p:sldId id="291" r:id="rId87"/>
    <p:sldId id="292" r:id="rId88"/>
    <p:sldId id="320" r:id="rId89"/>
    <p:sldId id="363" r:id="rId90"/>
    <p:sldId id="387" r:id="rId91"/>
    <p:sldId id="367" r:id="rId92"/>
    <p:sldId id="361" r:id="rId93"/>
    <p:sldId id="362" r:id="rId94"/>
    <p:sldId id="310" r:id="rId95"/>
    <p:sldId id="321" r:id="rId96"/>
    <p:sldId id="322" r:id="rId97"/>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87345" autoAdjust="0"/>
  </p:normalViewPr>
  <p:slideViewPr>
    <p:cSldViewPr>
      <p:cViewPr varScale="1">
        <p:scale>
          <a:sx n="99" d="100"/>
          <a:sy n="99" d="100"/>
        </p:scale>
        <p:origin x="-189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827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6019"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42116986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youtube.com/watch?v=xiEFjt6ouqI&amp;feature=relate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en.wikipedia.org/wiki/Tetanus" TargetMode="External"/><Relationship Id="rId3" Type="http://schemas.openxmlformats.org/officeDocument/2006/relationships/hyperlink" Target="http://www.who.int/immunization_safety/aefi/immunization_misconceptions/en/index4.html" TargetMode="External"/><Relationship Id="rId7" Type="http://schemas.openxmlformats.org/officeDocument/2006/relationships/hyperlink" Target="http://en.wikipedia.org/wiki/Pertussi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en.wikipedia.org/wiki/DTP_vaccine" TargetMode="External"/><Relationship Id="rId5" Type="http://schemas.openxmlformats.org/officeDocument/2006/relationships/hyperlink" Target="http://en.wikipedia.org/wiki/Diphtheria" TargetMode="External"/><Relationship Id="rId4" Type="http://schemas.openxmlformats.org/officeDocument/2006/relationships/hyperlink" Target="http://www.youtube.com/watch?v=8T_jwq9ph8k"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150938" y="692150"/>
            <a:ext cx="4556125" cy="3416300"/>
          </a:xfrm>
          <a:ln/>
        </p:spPr>
      </p:sp>
      <p:sp>
        <p:nvSpPr>
          <p:cNvPr id="8704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150938" y="692150"/>
            <a:ext cx="4556125" cy="3416300"/>
          </a:xfrm>
          <a:ln/>
        </p:spPr>
      </p:sp>
      <p:sp>
        <p:nvSpPr>
          <p:cNvPr id="9728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150938" y="692150"/>
            <a:ext cx="4556125" cy="3416300"/>
          </a:xfrm>
          <a:ln/>
        </p:spPr>
      </p:sp>
      <p:sp>
        <p:nvSpPr>
          <p:cNvPr id="98307" name="Rectangle 3"/>
          <p:cNvSpPr>
            <a:spLocks noGrp="1" noChangeArrowheads="1"/>
          </p:cNvSpPr>
          <p:nvPr>
            <p:ph type="body" idx="1"/>
          </p:nvPr>
        </p:nvSpPr>
        <p:spPr>
          <a:noFill/>
          <a:ln w="9525"/>
        </p:spPr>
        <p:txBody>
          <a:bodyPr/>
          <a:lstStyle/>
          <a:p>
            <a:r>
              <a:rPr lang="en-US" smtClean="0"/>
              <a:t>Swimming after lunch</a:t>
            </a:r>
          </a:p>
          <a:p>
            <a:r>
              <a:rPr lang="en-US" smtClean="0"/>
              <a:t>Copernicus and Galileo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50938" y="692150"/>
            <a:ext cx="4556125" cy="3416300"/>
          </a:xfrm>
          <a:ln/>
        </p:spPr>
      </p:sp>
      <p:sp>
        <p:nvSpPr>
          <p:cNvPr id="9933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150938" y="692150"/>
            <a:ext cx="4556125" cy="3416300"/>
          </a:xfrm>
          <a:ln/>
        </p:spPr>
      </p:sp>
      <p:sp>
        <p:nvSpPr>
          <p:cNvPr id="10035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150938" y="692150"/>
            <a:ext cx="4556125" cy="3416300"/>
          </a:xfrm>
          <a:ln/>
        </p:spPr>
      </p:sp>
      <p:sp>
        <p:nvSpPr>
          <p:cNvPr id="10137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150938" y="692150"/>
            <a:ext cx="4556125" cy="3416300"/>
          </a:xfrm>
          <a:ln/>
        </p:spPr>
      </p:sp>
      <p:sp>
        <p:nvSpPr>
          <p:cNvPr id="10240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1150938" y="692150"/>
            <a:ext cx="4556125" cy="3416300"/>
          </a:xfrm>
          <a:ln/>
        </p:spPr>
      </p:sp>
      <p:sp>
        <p:nvSpPr>
          <p:cNvPr id="10342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1150938" y="692150"/>
            <a:ext cx="4556125" cy="3416300"/>
          </a:xfrm>
          <a:ln/>
        </p:spPr>
      </p:sp>
      <p:sp>
        <p:nvSpPr>
          <p:cNvPr id="10445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50938" y="692150"/>
            <a:ext cx="4556125" cy="3416300"/>
          </a:xfrm>
          <a:ln/>
        </p:spPr>
      </p:sp>
      <p:sp>
        <p:nvSpPr>
          <p:cNvPr id="10547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p:spPr>
      </p:sp>
      <p:sp>
        <p:nvSpPr>
          <p:cNvPr id="10649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1150938" y="692150"/>
            <a:ext cx="4556125" cy="3416300"/>
          </a:xfrm>
          <a:ln/>
        </p:spPr>
      </p:sp>
      <p:sp>
        <p:nvSpPr>
          <p:cNvPr id="90115"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p:spPr>
      </p:sp>
      <p:sp>
        <p:nvSpPr>
          <p:cNvPr id="10752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1150938" y="692150"/>
            <a:ext cx="4556125" cy="3416300"/>
          </a:xfrm>
          <a:ln/>
        </p:spPr>
      </p:sp>
      <p:sp>
        <p:nvSpPr>
          <p:cNvPr id="10854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1150938" y="692150"/>
            <a:ext cx="4556125" cy="3416300"/>
          </a:xfrm>
          <a:ln/>
        </p:spPr>
      </p:sp>
      <p:sp>
        <p:nvSpPr>
          <p:cNvPr id="10957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1150938" y="692150"/>
            <a:ext cx="4556125" cy="3416300"/>
          </a:xfrm>
          <a:ln/>
        </p:spPr>
      </p:sp>
      <p:sp>
        <p:nvSpPr>
          <p:cNvPr id="11059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1150938" y="692150"/>
            <a:ext cx="4556125" cy="3416300"/>
          </a:xfrm>
          <a:ln/>
        </p:spPr>
      </p:sp>
      <p:sp>
        <p:nvSpPr>
          <p:cNvPr id="11161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1150938" y="692150"/>
            <a:ext cx="4556125" cy="3416300"/>
          </a:xfrm>
          <a:ln/>
        </p:spPr>
      </p:sp>
      <p:sp>
        <p:nvSpPr>
          <p:cNvPr id="11264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1150938" y="692150"/>
            <a:ext cx="4556125" cy="3416300"/>
          </a:xfrm>
          <a:ln/>
        </p:spPr>
      </p:sp>
      <p:sp>
        <p:nvSpPr>
          <p:cNvPr id="11366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1150938" y="692150"/>
            <a:ext cx="4556125" cy="3416300"/>
          </a:xfrm>
          <a:ln/>
        </p:spPr>
      </p:sp>
      <p:sp>
        <p:nvSpPr>
          <p:cNvPr id="11469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1150938" y="692150"/>
            <a:ext cx="4556125" cy="3416300"/>
          </a:xfrm>
          <a:ln/>
        </p:spPr>
      </p:sp>
      <p:sp>
        <p:nvSpPr>
          <p:cNvPr id="11571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AB1ACC4B-6149-44F1-B05E-2AC53C5C2375}" type="slidenum">
              <a:rPr lang="en-US"/>
              <a:pPr/>
              <a:t>38</a:t>
            </a:fld>
            <a:endParaRPr lang="en-US"/>
          </a:p>
        </p:txBody>
      </p:sp>
      <p:sp>
        <p:nvSpPr>
          <p:cNvPr id="11673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150938" y="692150"/>
            <a:ext cx="4556125" cy="3416300"/>
          </a:xfrm>
          <a:ln/>
        </p:spPr>
      </p:sp>
      <p:sp>
        <p:nvSpPr>
          <p:cNvPr id="91139"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89630E38-B2A6-4517-B99B-3975021FC5BC}" type="slidenum">
              <a:rPr lang="en-US"/>
              <a:pPr/>
              <a:t>39</a:t>
            </a:fld>
            <a:endParaRPr lang="en-US"/>
          </a:p>
        </p:txBody>
      </p:sp>
      <p:sp>
        <p:nvSpPr>
          <p:cNvPr id="1177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xfrm>
            <a:off x="1150938" y="692150"/>
            <a:ext cx="4556125" cy="3416300"/>
          </a:xfrm>
          <a:ln/>
        </p:spPr>
      </p:sp>
      <p:sp>
        <p:nvSpPr>
          <p:cNvPr id="11878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1150938" y="692150"/>
            <a:ext cx="4556125" cy="3416300"/>
          </a:xfrm>
          <a:ln/>
        </p:spPr>
      </p:sp>
      <p:sp>
        <p:nvSpPr>
          <p:cNvPr id="11981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xfrm>
            <a:off x="1150938" y="692150"/>
            <a:ext cx="4556125" cy="3416300"/>
          </a:xfrm>
          <a:ln/>
        </p:spPr>
      </p:sp>
      <p:sp>
        <p:nvSpPr>
          <p:cNvPr id="12083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1150938" y="692150"/>
            <a:ext cx="4556125" cy="3416300"/>
          </a:xfrm>
          <a:ln/>
        </p:spPr>
      </p:sp>
      <p:sp>
        <p:nvSpPr>
          <p:cNvPr id="12185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xfrm>
            <a:off x="1150938" y="692150"/>
            <a:ext cx="4556125" cy="3416300"/>
          </a:xfrm>
          <a:ln/>
        </p:spPr>
      </p:sp>
      <p:sp>
        <p:nvSpPr>
          <p:cNvPr id="12288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xfrm>
            <a:off x="1150938" y="692150"/>
            <a:ext cx="4556125" cy="3416300"/>
          </a:xfrm>
          <a:ln/>
        </p:spPr>
      </p:sp>
      <p:sp>
        <p:nvSpPr>
          <p:cNvPr id="12390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1150938" y="692150"/>
            <a:ext cx="4556125" cy="3416300"/>
          </a:xfrm>
          <a:ln/>
        </p:spPr>
      </p:sp>
      <p:sp>
        <p:nvSpPr>
          <p:cNvPr id="12493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1150938" y="692150"/>
            <a:ext cx="4556125" cy="3416300"/>
          </a:xfrm>
          <a:ln/>
        </p:spPr>
      </p:sp>
      <p:sp>
        <p:nvSpPr>
          <p:cNvPr id="12595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50938" y="692150"/>
            <a:ext cx="4556125" cy="3416300"/>
          </a:xfrm>
          <a:ln/>
        </p:spPr>
      </p:sp>
      <p:sp>
        <p:nvSpPr>
          <p:cNvPr id="12697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150938" y="692150"/>
            <a:ext cx="4556125" cy="3416300"/>
          </a:xfrm>
          <a:ln/>
        </p:spPr>
      </p:sp>
      <p:sp>
        <p:nvSpPr>
          <p:cNvPr id="8909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1150938" y="692150"/>
            <a:ext cx="4556125" cy="3416300"/>
          </a:xfrm>
          <a:ln/>
        </p:spPr>
      </p:sp>
      <p:sp>
        <p:nvSpPr>
          <p:cNvPr id="12800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1150938" y="692150"/>
            <a:ext cx="4556125" cy="3416300"/>
          </a:xfrm>
          <a:ln/>
        </p:spPr>
      </p:sp>
      <p:sp>
        <p:nvSpPr>
          <p:cNvPr id="12902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1150938" y="692150"/>
            <a:ext cx="4556125" cy="3416300"/>
          </a:xfrm>
          <a:ln/>
        </p:spPr>
      </p:sp>
      <p:sp>
        <p:nvSpPr>
          <p:cNvPr id="13005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xfrm>
            <a:off x="1150938" y="692150"/>
            <a:ext cx="4556125" cy="3416300"/>
          </a:xfrm>
          <a:ln/>
        </p:spPr>
      </p:sp>
      <p:sp>
        <p:nvSpPr>
          <p:cNvPr id="13107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1150938" y="692150"/>
            <a:ext cx="4556125" cy="3416300"/>
          </a:xfrm>
          <a:ln/>
        </p:spPr>
      </p:sp>
      <p:sp>
        <p:nvSpPr>
          <p:cNvPr id="13209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1150938" y="692150"/>
            <a:ext cx="4556125" cy="3416300"/>
          </a:xfrm>
          <a:ln/>
        </p:spPr>
      </p:sp>
      <p:sp>
        <p:nvSpPr>
          <p:cNvPr id="13312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1150938" y="692150"/>
            <a:ext cx="4556125" cy="3416300"/>
          </a:xfrm>
          <a:ln/>
        </p:spPr>
      </p:sp>
      <p:sp>
        <p:nvSpPr>
          <p:cNvPr id="13414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1150938" y="692150"/>
            <a:ext cx="4556125" cy="3416300"/>
          </a:xfrm>
          <a:ln/>
        </p:spPr>
      </p:sp>
      <p:sp>
        <p:nvSpPr>
          <p:cNvPr id="13517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xfrm>
            <a:off x="1150938" y="692150"/>
            <a:ext cx="4556125" cy="3416300"/>
          </a:xfrm>
          <a:ln/>
        </p:spPr>
      </p:sp>
      <p:sp>
        <p:nvSpPr>
          <p:cNvPr id="13619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1150938" y="692150"/>
            <a:ext cx="4556125" cy="3416300"/>
          </a:xfrm>
          <a:ln/>
        </p:spPr>
      </p:sp>
      <p:sp>
        <p:nvSpPr>
          <p:cNvPr id="13721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1150938" y="692150"/>
            <a:ext cx="4556125" cy="3416300"/>
          </a:xfrm>
          <a:ln/>
        </p:spPr>
      </p:sp>
      <p:sp>
        <p:nvSpPr>
          <p:cNvPr id="92163" name="Notes Placeholder 2"/>
          <p:cNvSpPr>
            <a:spLocks noGrp="1"/>
          </p:cNvSpPr>
          <p:nvPr>
            <p:ph type="body" idx="1"/>
          </p:nvPr>
        </p:nvSpPr>
        <p:spPr>
          <a:noFill/>
          <a:ln w="9525"/>
        </p:spPr>
        <p:txBody>
          <a:bodyPr/>
          <a:lstStyle/>
          <a:p>
            <a:r>
              <a:rPr lang="en-US" dirty="0" smtClean="0">
                <a:hlinkClick r:id="rId3"/>
              </a:rPr>
              <a:t>http://www.youtube.com/watch?v=xiEFjt6ouqI&amp;feature=related</a:t>
            </a:r>
            <a:endParaRPr lang="en-US" dirty="0" smtClean="0"/>
          </a:p>
          <a:p>
            <a:r>
              <a:rPr lang="en-US" dirty="0" smtClean="0"/>
              <a:t>this </a:t>
            </a:r>
            <a:r>
              <a:rPr lang="en-US" dirty="0" err="1" smtClean="0"/>
              <a:t>semseter</a:t>
            </a:r>
            <a:r>
              <a:rPr lang="en-US" dirty="0" smtClean="0"/>
              <a:t> is going to be about explaining this behavior.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1150938" y="692150"/>
            <a:ext cx="4556125" cy="3416300"/>
          </a:xfrm>
          <a:ln/>
        </p:spPr>
      </p:sp>
      <p:sp>
        <p:nvSpPr>
          <p:cNvPr id="13824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18930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1150938" y="692150"/>
            <a:ext cx="4556125" cy="3416300"/>
          </a:xfrm>
          <a:ln/>
        </p:spPr>
      </p:sp>
      <p:sp>
        <p:nvSpPr>
          <p:cNvPr id="13926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xfrm>
            <a:off x="1150938" y="692150"/>
            <a:ext cx="4556125" cy="3416300"/>
          </a:xfrm>
          <a:ln/>
        </p:spPr>
      </p:sp>
      <p:sp>
        <p:nvSpPr>
          <p:cNvPr id="14029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1150938" y="692150"/>
            <a:ext cx="4556125" cy="3416300"/>
          </a:xfrm>
          <a:ln/>
        </p:spPr>
      </p:sp>
      <p:sp>
        <p:nvSpPr>
          <p:cNvPr id="14131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1150938" y="692150"/>
            <a:ext cx="4556125" cy="3416300"/>
          </a:xfrm>
          <a:ln/>
        </p:spPr>
      </p:sp>
      <p:sp>
        <p:nvSpPr>
          <p:cNvPr id="14233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1150938" y="692150"/>
            <a:ext cx="4556125" cy="3416300"/>
          </a:xfrm>
          <a:ln/>
        </p:spPr>
      </p:sp>
      <p:sp>
        <p:nvSpPr>
          <p:cNvPr id="14336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1150938" y="692150"/>
            <a:ext cx="4556125" cy="3416300"/>
          </a:xfrm>
          <a:ln/>
        </p:spPr>
      </p:sp>
      <p:sp>
        <p:nvSpPr>
          <p:cNvPr id="14438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1150938" y="692150"/>
            <a:ext cx="4556125" cy="3416300"/>
          </a:xfrm>
          <a:ln/>
        </p:spPr>
      </p:sp>
      <p:sp>
        <p:nvSpPr>
          <p:cNvPr id="14541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1150938" y="692150"/>
            <a:ext cx="4556125" cy="3416300"/>
          </a:xfrm>
          <a:ln/>
        </p:spPr>
      </p:sp>
      <p:sp>
        <p:nvSpPr>
          <p:cNvPr id="146435" name="Notes Placeholder 2"/>
          <p:cNvSpPr>
            <a:spLocks noGrp="1"/>
          </p:cNvSpPr>
          <p:nvPr>
            <p:ph type="body" idx="1"/>
          </p:nvPr>
        </p:nvSpPr>
        <p:spPr>
          <a:noFill/>
          <a:ln w="9525"/>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1150938" y="692150"/>
            <a:ext cx="4556125" cy="3416300"/>
          </a:xfrm>
          <a:ln/>
        </p:spPr>
      </p:sp>
      <p:sp>
        <p:nvSpPr>
          <p:cNvPr id="3" name="Notes Placeholder 2"/>
          <p:cNvSpPr>
            <a:spLocks noGrp="1"/>
          </p:cNvSpPr>
          <p:nvPr>
            <p:ph type="body" idx="1"/>
          </p:nvPr>
        </p:nvSpPr>
        <p:spPr/>
        <p:txBody>
          <a:bodyPr>
            <a:normAutofit fontScale="55000" lnSpcReduction="20000"/>
          </a:bodyPr>
          <a:lstStyle/>
          <a:p>
            <a:pPr>
              <a:defRPr/>
            </a:pPr>
            <a:r>
              <a:rPr lang="en-US" sz="1200" b="1" i="0" kern="1200" dirty="0" smtClean="0">
                <a:solidFill>
                  <a:schemeClr val="tx1"/>
                </a:solidFill>
                <a:effectLst/>
                <a:latin typeface="Times New Roman" pitchFamily="18" charset="0"/>
                <a:ea typeface="+mn-ea"/>
                <a:cs typeface="+mn-cs"/>
              </a:rPr>
              <a:t>Belief bias</a:t>
            </a:r>
            <a:r>
              <a:rPr lang="en-US" sz="1200" b="0" i="0" kern="1200" dirty="0" smtClean="0">
                <a:solidFill>
                  <a:schemeClr val="tx1"/>
                </a:solidFill>
                <a:effectLst/>
                <a:latin typeface="Times New Roman" pitchFamily="18" charset="0"/>
                <a:ea typeface="+mn-ea"/>
                <a:cs typeface="+mn-cs"/>
              </a:rPr>
              <a:t> is the tendency to judge the strength of arguments based on the plausibility of their conclusion rather than how strongly they support that conclusion. In other words, if people agree with a viewpoint, they are inclined to believe that the process used to obtain the results must also be correct.</a:t>
            </a:r>
            <a:endParaRPr lang="en-US" dirty="0" smtClean="0"/>
          </a:p>
          <a:p>
            <a:pPr>
              <a:defRPr/>
            </a:pPr>
            <a:endParaRPr lang="en-US" dirty="0" smtClean="0"/>
          </a:p>
          <a:p>
            <a:pPr>
              <a:defRPr/>
            </a:pPr>
            <a:endParaRPr lang="en-US" dirty="0" smtClean="0"/>
          </a:p>
          <a:p>
            <a:pPr>
              <a:defRPr/>
            </a:pPr>
            <a:r>
              <a:rPr lang="en-US" dirty="0" smtClean="0"/>
              <a:t>In the 1920s there were an estimated 100,000 to 200,000 cases of diphtheria per year in the United States, causing 13,000 to 15,000 deaths per year </a:t>
            </a:r>
          </a:p>
          <a:p>
            <a:pPr>
              <a:defRPr/>
            </a:pPr>
            <a:r>
              <a:rPr lang="en-US" dirty="0" err="1" smtClean="0"/>
              <a:t>betwe</a:t>
            </a:r>
            <a:endParaRPr lang="en-US" dirty="0" smtClean="0"/>
          </a:p>
          <a:p>
            <a:pPr>
              <a:defRPr/>
            </a:pPr>
            <a:r>
              <a:rPr lang="en-US" dirty="0" smtClean="0">
                <a:hlinkClick r:id="rId3"/>
              </a:rPr>
              <a:t>http://www.who.int/immunization_safety/aefi/immunization_misconceptions/en/index4.html</a:t>
            </a:r>
            <a:r>
              <a:rPr lang="en-US" dirty="0" smtClean="0"/>
              <a:t> </a:t>
            </a:r>
          </a:p>
          <a:p>
            <a:pPr>
              <a:defRPr/>
            </a:pPr>
            <a:r>
              <a:rPr lang="en-US" dirty="0" smtClean="0">
                <a:hlinkClick r:id="rId4"/>
              </a:rPr>
              <a:t>http://www.youtube.com/watch?v=8T_jwq9ph8k</a:t>
            </a:r>
            <a:endParaRPr lang="en-US" dirty="0" smtClean="0"/>
          </a:p>
          <a:p>
            <a:pPr>
              <a:defRPr/>
            </a:pPr>
            <a:endParaRPr lang="en-US" dirty="0" smtClean="0"/>
          </a:p>
          <a:p>
            <a:pPr>
              <a:defRPr/>
            </a:pPr>
            <a:r>
              <a:rPr lang="en-US" b="1" dirty="0" smtClean="0"/>
              <a:t>4. "Vaccines cause many harmful side effects, illnesses, and even death - not to mention possible long-term effects we don't even know about."</a:t>
            </a:r>
          </a:p>
          <a:p>
            <a:pPr>
              <a:defRPr/>
            </a:pPr>
            <a:r>
              <a:rPr lang="en-US" dirty="0" smtClean="0"/>
              <a:t>Vaccines are actually very safe, despite implications to the contrary in many anti-vaccine publications. Most vaccine adverse events are minor and temporary, such as a sore arm or mild fever. These can often be controlled by taking </a:t>
            </a:r>
            <a:r>
              <a:rPr lang="en-US" dirty="0" err="1" smtClean="0"/>
              <a:t>paracetamol</a:t>
            </a:r>
            <a:r>
              <a:rPr lang="en-US" dirty="0" smtClean="0"/>
              <a:t> after vaccination. More serious adverse events occur rarely (on the order of one per thousands to one per millions of doses), and some are so rare that risk cannot be accurately assessed. As for vaccines causing death, again so few deaths can plausibly be attributed to vaccines that it is hard to assess the risk statistically. Each death reported to ministries of health is generally thoroughly examined to assess whether it is really related to administration of vaccine, and if so, what exactly is the cause. When, after careful investigation, an event is felt to be a genuine vaccine-related event, it is most frequently found to be a programmatic error, not related to vaccine manufacture.</a:t>
            </a:r>
          </a:p>
          <a:p>
            <a:pPr>
              <a:defRPr/>
            </a:pPr>
            <a:r>
              <a:rPr lang="en-US" b="1" dirty="0" smtClean="0"/>
              <a:t>Diphtheria-tetanus-</a:t>
            </a:r>
            <a:r>
              <a:rPr lang="en-US" b="1" dirty="0" err="1" smtClean="0"/>
              <a:t>pertussis</a:t>
            </a:r>
            <a:r>
              <a:rPr lang="en-US" b="1" dirty="0" smtClean="0"/>
              <a:t> (DTP) vaccine and Sudden Infant Death Syndrome (SIDS)</a:t>
            </a:r>
          </a:p>
          <a:p>
            <a:pPr>
              <a:defRPr/>
            </a:pPr>
            <a:r>
              <a:rPr lang="en-US" dirty="0" smtClean="0"/>
              <a:t>One myth that won't seem to go away is that DTP vaccine causes sudden infant death syndrome (SIDS). This belief came about because a moderate proportion of children who die of SIDS have recently been vaccinated with DTP; on the surface, this seems to point toward a causal connection. This logic is faulty however; you might as well say that eating bread causes car crashes, since most drivers who crash their cars could probably be shown to have eaten bread within the past 24 hours.</a:t>
            </a:r>
          </a:p>
          <a:p>
            <a:pPr>
              <a:defRPr/>
            </a:pPr>
            <a:r>
              <a:rPr lang="en-US" dirty="0" smtClean="0"/>
              <a:t>If you consider that most SIDS deaths occur during the age range when three shots of DTP are given, you would expect DTP shots to precede a fair number of SIDS deaths simply by chance. In fact, when a number of well-controlled studies were conducted during the 1980s, the investigators found, nearly unanimously, that the number of SIDS deaths temporally associated with DTP vaccination was within the range expected to occur by chance. In other words, the SIDS deaths would have occurred even if no vaccinations had been given.</a:t>
            </a:r>
          </a:p>
          <a:p>
            <a:pPr>
              <a:defRPr/>
            </a:pPr>
            <a:r>
              <a:rPr lang="en-US" dirty="0" smtClean="0"/>
              <a:t>In fact, in several of the studies, children who had recently received a DTP shot were less likely to get SIDS. The Institute of Medicine reported that "all controlled studies that have compared immunized versus non-immunized children have found either no association . . . or a decreased risk . . . of SIDS among immunized children" and concluded that "the evidence does not indicate a causal relation between [DTP] vaccine and SIDS."</a:t>
            </a:r>
          </a:p>
          <a:p>
            <a:pPr>
              <a:defRPr/>
            </a:pPr>
            <a:r>
              <a:rPr lang="en-US" dirty="0" smtClean="0"/>
              <a:t>Looking at risk alone is not enough however - you must always look at both risks and benefits. Even one serious adverse effect in a million doses of vaccine cannot be justified if there is no benefit from the vaccination. If there were no vaccines, there would be many more cases of disease, and along with them, more serious side effects and more deaths. For example, according to an analysis of the benefit and risk of DTP immunization, if there was no immunization program in the United States, </a:t>
            </a:r>
            <a:r>
              <a:rPr lang="en-US" dirty="0" err="1" smtClean="0"/>
              <a:t>pertussis</a:t>
            </a:r>
            <a:r>
              <a:rPr lang="en-US" dirty="0" smtClean="0"/>
              <a:t> cases could increase 71-fold and deaths due to </a:t>
            </a:r>
            <a:r>
              <a:rPr lang="en-US" dirty="0" err="1" smtClean="0"/>
              <a:t>pertussis</a:t>
            </a:r>
            <a:r>
              <a:rPr lang="en-US" dirty="0" smtClean="0"/>
              <a:t> could increase four-fold. Comparing the risk from disease with the risk from the vaccines can give us an idea of the benefits we get from vaccinating our children.</a:t>
            </a:r>
          </a:p>
          <a:p>
            <a:pPr>
              <a:defRPr/>
            </a:pPr>
            <a:r>
              <a:rPr lang="en-US" dirty="0" smtClean="0"/>
              <a:t>en 2000 and 2007 there were only three cases</a:t>
            </a:r>
            <a:r>
              <a:rPr lang="en-US" baseline="30000" dirty="0" smtClean="0">
                <a:hlinkClick r:id="rId5"/>
              </a:rPr>
              <a:t>[6]</a:t>
            </a:r>
            <a:r>
              <a:rPr lang="en-US" dirty="0" smtClean="0"/>
              <a:t> as the </a:t>
            </a:r>
            <a:r>
              <a:rPr lang="en-US" dirty="0" smtClean="0">
                <a:hlinkClick r:id="rId6" tooltip="DTP vaccine"/>
              </a:rPr>
              <a:t>DPT</a:t>
            </a:r>
            <a:r>
              <a:rPr lang="en-US" dirty="0" smtClean="0"/>
              <a:t> (</a:t>
            </a:r>
            <a:r>
              <a:rPr lang="en-US" i="1" dirty="0" smtClean="0"/>
              <a:t>Diphtheria–</a:t>
            </a:r>
            <a:r>
              <a:rPr lang="en-US" i="1" dirty="0" err="1" smtClean="0">
                <a:hlinkClick r:id="rId7"/>
              </a:rPr>
              <a:t>Pertussis</a:t>
            </a:r>
            <a:r>
              <a:rPr lang="en-US" i="1" dirty="0" smtClean="0"/>
              <a:t>–</a:t>
            </a:r>
            <a:r>
              <a:rPr lang="en-US" i="1" dirty="0" smtClean="0">
                <a:hlinkClick r:id="rId8"/>
              </a:rPr>
              <a:t>Tetanus</a:t>
            </a:r>
            <a:r>
              <a:rPr lang="en-US" dirty="0" smtClean="0"/>
              <a:t>) vaccine is recommended for all school-age children. ere</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1150938" y="692150"/>
            <a:ext cx="4556125" cy="3416300"/>
          </a:xfrm>
          <a:ln/>
        </p:spPr>
      </p:sp>
      <p:sp>
        <p:nvSpPr>
          <p:cNvPr id="147459" name="Notes Placeholder 2"/>
          <p:cNvSpPr>
            <a:spLocks noGrp="1"/>
          </p:cNvSpPr>
          <p:nvPr>
            <p:ph type="body" idx="1"/>
          </p:nvPr>
        </p:nvSpPr>
        <p:spPr>
          <a:noFill/>
          <a:ln w="9525"/>
        </p:spPr>
        <p:txBody>
          <a:bodyPr/>
          <a:lstStyle/>
          <a:p>
            <a:r>
              <a:rPr lang="en-US" dirty="0" smtClean="0"/>
              <a:t> could not rewire my patient’s brain. But at least I could try to help him reconfigure his environment by avoiding cues that might provoke cocaine craving. I had him make an inventory of all the people and places he associated with his drug use — and then had him steer clear of as many as he could. Lucky for him that he never used drugs at home.</a:t>
            </a:r>
          </a:p>
          <a:p>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xfrm>
            <a:off x="1150938" y="692150"/>
            <a:ext cx="4556125" cy="3416300"/>
          </a:xfrm>
          <a:ln/>
        </p:spPr>
      </p:sp>
      <p:sp>
        <p:nvSpPr>
          <p:cNvPr id="14950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xfrm>
            <a:off x="1143000" y="685800"/>
            <a:ext cx="4572000" cy="3429000"/>
          </a:xfrm>
          <a:ln/>
        </p:spPr>
      </p:sp>
      <p:sp>
        <p:nvSpPr>
          <p:cNvPr id="15053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xfrm>
            <a:off x="1143000" y="685800"/>
            <a:ext cx="4572000" cy="3429000"/>
          </a:xfrm>
          <a:ln/>
        </p:spPr>
      </p:sp>
      <p:sp>
        <p:nvSpPr>
          <p:cNvPr id="15155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150938" y="692150"/>
            <a:ext cx="4556125" cy="3416300"/>
          </a:xfrm>
          <a:ln/>
        </p:spPr>
      </p:sp>
      <p:sp>
        <p:nvSpPr>
          <p:cNvPr id="94211"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150938" y="692150"/>
            <a:ext cx="4556125" cy="3416300"/>
          </a:xfrm>
          <a:ln/>
        </p:spPr>
      </p:sp>
      <p:sp>
        <p:nvSpPr>
          <p:cNvPr id="95235"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150938" y="692150"/>
            <a:ext cx="4556125" cy="3416300"/>
          </a:xfrm>
          <a:ln/>
        </p:spPr>
      </p:sp>
      <p:sp>
        <p:nvSpPr>
          <p:cNvPr id="9625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33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2133600"/>
            <a:ext cx="3810000" cy="4114800"/>
          </a:xfrm>
        </p:spPr>
        <p:txBody>
          <a:bodyPr/>
          <a:lstStyle/>
          <a:p>
            <a:pPr lvl="0"/>
            <a:endParaRPr lang="en-US" noProof="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133600"/>
            <a:ext cx="7772400" cy="4114800"/>
          </a:xfrm>
        </p:spPr>
        <p:txBody>
          <a:bodyPr/>
          <a:lstStyle/>
          <a:p>
            <a:pPr lvl="0"/>
            <a:endParaRPr lang="en-US" noProof="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5362" name="Rectangle 9"/>
          <p:cNvSpPr>
            <a:spLocks noGrp="1" noChangeArrowheads="1"/>
          </p:cNvSpPr>
          <p:nvPr>
            <p:ph type="title"/>
          </p:nvPr>
        </p:nvSpPr>
        <p:spPr bwMode="auto">
          <a:xfrm>
            <a:off x="685800" y="762000"/>
            <a:ext cx="77724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5363" name="Rectangle 10"/>
          <p:cNvSpPr>
            <a:spLocks noGrp="1" noChangeArrowheads="1"/>
          </p:cNvSpPr>
          <p:nvPr>
            <p:ph type="body" idx="1"/>
          </p:nvPr>
        </p:nvSpPr>
        <p:spPr bwMode="auto">
          <a:xfrm>
            <a:off x="685800" y="2133600"/>
            <a:ext cx="77724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5" name="Text Box 11"/>
          <p:cNvSpPr txBox="1">
            <a:spLocks noChangeArrowheads="1"/>
          </p:cNvSpPr>
          <p:nvPr userDrawn="1"/>
        </p:nvSpPr>
        <p:spPr bwMode="auto">
          <a:xfrm>
            <a:off x="7620000" y="6400800"/>
            <a:ext cx="1066800" cy="457200"/>
          </a:xfrm>
          <a:prstGeom prst="rect">
            <a:avLst/>
          </a:prstGeom>
          <a:noFill/>
          <a:ln w="12700">
            <a:noFill/>
            <a:miter lim="800000"/>
            <a:headEnd/>
            <a:tailEnd/>
          </a:ln>
          <a:effectLst/>
        </p:spPr>
        <p:txBody>
          <a:bodyPr>
            <a:spAutoFit/>
          </a:bodyPr>
          <a:lstStyle/>
          <a:p>
            <a:pPr>
              <a:spcBef>
                <a:spcPct val="50000"/>
              </a:spcBef>
              <a:defRPr/>
            </a:pPr>
            <a:fld id="{417FF816-21DC-4C5E-B26F-FD9915FA9B7B}" type="slidenum">
              <a:rPr lang="en-US"/>
              <a:pPr>
                <a:spcBef>
                  <a:spcPct val="50000"/>
                </a:spcBef>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Font typeface="Wingdings" pitchFamily="2" charset="2"/>
        <a:buChar char="ü"/>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Font typeface="Wingdings" pitchFamily="2" charset="2"/>
        <a:buChar char="ü"/>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K2D3hB278Gc&amp;feature=related"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www.youtube.com/watch?v=xiEFjt6ouqI&amp;feature=related" TargetMode="External"/><Relationship Id="rId5" Type="http://schemas.openxmlformats.org/officeDocument/2006/relationships/hyperlink" Target="http://www.youtube.com/watch?v=OJyU3h0dNT0&amp;feature=related" TargetMode="External"/><Relationship Id="rId4" Type="http://schemas.openxmlformats.org/officeDocument/2006/relationships/hyperlink" Target="http://www.youtube.com/watch?v=d0BiIOX8HLw"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WfOAeZIDAnw&amp;feature=related" TargetMode="External"/><Relationship Id="rId2" Type="http://schemas.openxmlformats.org/officeDocument/2006/relationships/hyperlink" Target="http://www.heartattackgrill.com/" TargetMode="External"/><Relationship Id="rId1" Type="http://schemas.openxmlformats.org/officeDocument/2006/relationships/slideLayout" Target="../slideLayouts/slideLayout2.xml"/><Relationship Id="rId6" Type="http://schemas.openxmlformats.org/officeDocument/2006/relationships/hyperlink" Target="http://abcnews.go.com/Health/HeartHealth/blair-river-hefty-heart-attack-grill-spokesman-dies/story?id=13056400" TargetMode="External"/><Relationship Id="rId5" Type="http://schemas.openxmlformats.org/officeDocument/2006/relationships/hyperlink" Target="http://abcnews.go.com/topics/news/heart-attack-grill.htm?mediatype=Video" TargetMode="External"/><Relationship Id="rId4" Type="http://schemas.openxmlformats.org/officeDocument/2006/relationships/hyperlink" Target="http://www.youtube.com/watch?v=8AtFvh70mSk&amp;feature=search"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36.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5.wmf"/><Relationship Id="rId4" Type="http://schemas.openxmlformats.org/officeDocument/2006/relationships/oleObject" Target="../embeddings/oleObject1.bin"/></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38.wmf"/><Relationship Id="rId4" Type="http://schemas.openxmlformats.org/officeDocument/2006/relationships/oleObject" Target="../embeddings/oleObject3.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40.w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41.wmf"/><Relationship Id="rId4" Type="http://schemas.openxmlformats.org/officeDocument/2006/relationships/oleObject" Target="../embeddings/oleObject5.bin"/></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42.wmf"/><Relationship Id="rId4" Type="http://schemas.openxmlformats.org/officeDocument/2006/relationships/oleObject" Target="../embeddings/oleObject6.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43.wmf"/><Relationship Id="rId4" Type="http://schemas.openxmlformats.org/officeDocument/2006/relationships/oleObject" Target="../embeddings/oleObject7.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image" Target="../media/image44.wmf"/><Relationship Id="rId4" Type="http://schemas.openxmlformats.org/officeDocument/2006/relationships/oleObject" Target="../embeddings/oleObject8.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image" Target="../media/image45.wmf"/><Relationship Id="rId4" Type="http://schemas.openxmlformats.org/officeDocument/2006/relationships/oleObject" Target="../embeddings/oleObject9.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vmlDrawing" Target="../drawings/vmlDrawing9.vml"/><Relationship Id="rId5" Type="http://schemas.openxmlformats.org/officeDocument/2006/relationships/image" Target="../media/image46.wmf"/><Relationship Id="rId4" Type="http://schemas.openxmlformats.org/officeDocument/2006/relationships/oleObject" Target="../embeddings/oleObject10.bin"/></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47.xml"/><Relationship Id="rId7" Type="http://schemas.openxmlformats.org/officeDocument/2006/relationships/image" Target="../media/image48.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2.bin"/><Relationship Id="rId5" Type="http://schemas.openxmlformats.org/officeDocument/2006/relationships/image" Target="../media/image47.wmf"/><Relationship Id="rId4" Type="http://schemas.openxmlformats.org/officeDocument/2006/relationships/oleObject" Target="../embeddings/oleObject11.bin"/><Relationship Id="rId9" Type="http://schemas.openxmlformats.org/officeDocument/2006/relationships/image" Target="../media/image49.wmf"/></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51.wmf"/><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oleObject" Target="../embeddings/oleObject15.bin"/><Relationship Id="rId5" Type="http://schemas.openxmlformats.org/officeDocument/2006/relationships/image" Target="../media/image50.wmf"/><Relationship Id="rId4" Type="http://schemas.openxmlformats.org/officeDocument/2006/relationships/oleObject" Target="../embeddings/oleObject14.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53.wmf"/><Relationship Id="rId2" Type="http://schemas.openxmlformats.org/officeDocument/2006/relationships/slideLayout" Target="../slideLayouts/slideLayout12.xml"/><Relationship Id="rId1" Type="http://schemas.openxmlformats.org/officeDocument/2006/relationships/vmlDrawing" Target="../drawings/vmlDrawing12.vml"/><Relationship Id="rId6" Type="http://schemas.openxmlformats.org/officeDocument/2006/relationships/oleObject" Target="../embeddings/oleObject17.bin"/><Relationship Id="rId5" Type="http://schemas.openxmlformats.org/officeDocument/2006/relationships/image" Target="../media/image52.wmf"/><Relationship Id="rId4" Type="http://schemas.openxmlformats.org/officeDocument/2006/relationships/oleObject" Target="../embeddings/oleObject16.bin"/></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vmlDrawing" Target="../drawings/vmlDrawing13.vml"/><Relationship Id="rId5" Type="http://schemas.openxmlformats.org/officeDocument/2006/relationships/image" Target="../media/image54.wmf"/><Relationship Id="rId4" Type="http://schemas.openxmlformats.org/officeDocument/2006/relationships/oleObject" Target="../embeddings/oleObject18.bin"/></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watch?v=LbQZ4FGv9ug"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mlDrawing" Target="../drawings/vmlDrawing14.vml"/><Relationship Id="rId1" Type="http://schemas.openxmlformats.org/officeDocument/2006/relationships/themeOverride" Target="../theme/themeOverride2.xml"/><Relationship Id="rId6" Type="http://schemas.openxmlformats.org/officeDocument/2006/relationships/image" Target="../media/image56.wmf"/><Relationship Id="rId5" Type="http://schemas.openxmlformats.org/officeDocument/2006/relationships/oleObject" Target="../embeddings/Microsoft_Word_97_-_2003_Document1.doc"/><Relationship Id="rId4" Type="http://schemas.openxmlformats.org/officeDocument/2006/relationships/notesSlide" Target="../notesSlides/notesSlide52.xml"/></Relationships>
</file>

<file path=ppt/slides/_rels/slide8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s://www.youtube.com/watch?v=LhI5h5JZi-U" TargetMode="Externa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hyperlink" Target="http://www.youtube.com/watch?v=bsM6WX7SLLM" TargetMode="Externa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16387" name="Rectangle 3"/>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16388" name="Rectangle 11"/>
          <p:cNvSpPr>
            <a:spLocks noGrp="1" noChangeArrowheads="1"/>
          </p:cNvSpPr>
          <p:nvPr>
            <p:ph type="ctrTitle"/>
          </p:nvPr>
        </p:nvSpPr>
        <p:spPr>
          <a:xfrm>
            <a:off x="685800" y="1133475"/>
            <a:ext cx="7772400" cy="1143000"/>
          </a:xfrm>
          <a:noFill/>
        </p:spPr>
        <p:txBody>
          <a:bodyPr anchor="b"/>
          <a:lstStyle/>
          <a:p>
            <a:r>
              <a:rPr lang="en-US" dirty="0" smtClean="0"/>
              <a:t>Health Psychology</a:t>
            </a:r>
          </a:p>
        </p:txBody>
      </p:sp>
      <p:sp>
        <p:nvSpPr>
          <p:cNvPr id="16389" name="Rectangle 12"/>
          <p:cNvSpPr>
            <a:spLocks noGrp="1" noChangeArrowheads="1"/>
          </p:cNvSpPr>
          <p:nvPr>
            <p:ph type="subTitle" idx="1"/>
          </p:nvPr>
        </p:nvSpPr>
        <p:spPr>
          <a:noFill/>
        </p:spPr>
        <p:txBody>
          <a:bodyPr/>
          <a:lstStyle/>
          <a:p>
            <a:pPr marL="342900" indent="-342900"/>
            <a:r>
              <a:rPr lang="en-US" dirty="0" smtClean="0"/>
              <a:t>William P. Wattles, Ph.D.</a:t>
            </a:r>
          </a:p>
          <a:p>
            <a:pPr marL="342900" indent="-342900"/>
            <a:r>
              <a:rPr lang="en-US" dirty="0" smtClean="0"/>
              <a:t>Francis Marion University</a:t>
            </a:r>
          </a:p>
          <a:p>
            <a:pPr marL="342900" indent="-342900"/>
            <a:r>
              <a:rPr lang="en-US" dirty="0" smtClean="0"/>
              <a:t>Fall 2016</a:t>
            </a:r>
          </a:p>
          <a:p>
            <a:pPr marL="342900" indent="-342900"/>
            <a:endParaRPr lang="en-US" dirty="0" smtClean="0"/>
          </a:p>
        </p:txBody>
      </p:sp>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19459"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19460" name="Rectangle 4"/>
          <p:cNvSpPr>
            <a:spLocks noGrp="1" noChangeArrowheads="1"/>
          </p:cNvSpPr>
          <p:nvPr>
            <p:ph type="title"/>
          </p:nvPr>
        </p:nvSpPr>
        <p:spPr>
          <a:noFill/>
        </p:spPr>
        <p:txBody>
          <a:bodyPr/>
          <a:lstStyle/>
          <a:p>
            <a:r>
              <a:rPr lang="en-US" smtClean="0"/>
              <a:t>Text</a:t>
            </a:r>
          </a:p>
        </p:txBody>
      </p:sp>
      <p:sp>
        <p:nvSpPr>
          <p:cNvPr id="19461" name="Rectangle 5"/>
          <p:cNvSpPr>
            <a:spLocks noGrp="1" noChangeArrowheads="1"/>
          </p:cNvSpPr>
          <p:nvPr>
            <p:ph sz="half" idx="1"/>
          </p:nvPr>
        </p:nvSpPr>
        <p:spPr>
          <a:noFill/>
        </p:spPr>
        <p:txBody>
          <a:bodyPr/>
          <a:lstStyle/>
          <a:p>
            <a:pPr marL="609600" indent="-609600"/>
            <a:r>
              <a:rPr lang="en-US" sz="3600" u="sng" dirty="0" smtClean="0"/>
              <a:t>Health Psychology</a:t>
            </a:r>
          </a:p>
          <a:p>
            <a:pPr marL="609600" indent="-609600">
              <a:buFontTx/>
              <a:buNone/>
            </a:pPr>
            <a:r>
              <a:rPr lang="en-US" dirty="0" smtClean="0"/>
              <a:t>	Richard Straub</a:t>
            </a:r>
          </a:p>
          <a:p>
            <a:r>
              <a:rPr lang="en-US" dirty="0" smtClean="0"/>
              <a:t>I-Clicker-either works fine</a:t>
            </a: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53200" y="2133600"/>
            <a:ext cx="1421658" cy="4114800"/>
          </a:xfr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9466" t="20134" r="26347" b="26266"/>
          <a:stretch/>
        </p:blipFill>
        <p:spPr>
          <a:xfrm>
            <a:off x="4465320" y="2209800"/>
            <a:ext cx="1554480" cy="3675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p:txBody>
          <a:bodyPr/>
          <a:lstStyle/>
          <a:p>
            <a:r>
              <a:rPr lang="en-US" smtClean="0"/>
              <a:t>Send me an e-mail</a:t>
            </a:r>
          </a:p>
        </p:txBody>
      </p:sp>
      <p:sp>
        <p:nvSpPr>
          <p:cNvPr id="20483" name="Rectangle 1027"/>
          <p:cNvSpPr>
            <a:spLocks noGrp="1" noChangeArrowheads="1"/>
          </p:cNvSpPr>
          <p:nvPr>
            <p:ph type="body" idx="1"/>
          </p:nvPr>
        </p:nvSpPr>
        <p:spPr/>
        <p:txBody>
          <a:bodyPr/>
          <a:lstStyle/>
          <a:p>
            <a:r>
              <a:rPr lang="en-US" sz="2800" dirty="0" smtClean="0"/>
              <a:t>We will communicate via e-mail and web page during the term. Place PSY314 first on subject line. In text give me a 4 digit number to use if you want your grade posted. </a:t>
            </a:r>
          </a:p>
          <a:p>
            <a:r>
              <a:rPr lang="en-US" sz="2800" dirty="0" smtClean="0"/>
              <a:t>Give me whatever e-mail address you prefer</a:t>
            </a:r>
          </a:p>
          <a:p>
            <a:r>
              <a:rPr lang="en-US" sz="2800" dirty="0" smtClean="0"/>
              <a:t>Please send me a picture for me to use to learn </a:t>
            </a:r>
            <a:r>
              <a:rPr lang="en-US" sz="2800" smtClean="0"/>
              <a:t>your name.</a:t>
            </a:r>
            <a:endParaRPr lang="en-US" sz="28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Health Psychology</a:t>
            </a:r>
          </a:p>
        </p:txBody>
      </p:sp>
      <p:sp>
        <p:nvSpPr>
          <p:cNvPr id="18435" name="Rectangle 3"/>
          <p:cNvSpPr>
            <a:spLocks noGrp="1" noChangeArrowheads="1"/>
          </p:cNvSpPr>
          <p:nvPr>
            <p:ph type="body" idx="1"/>
          </p:nvPr>
        </p:nvSpPr>
        <p:spPr/>
        <p:txBody>
          <a:bodyPr/>
          <a:lstStyle/>
          <a:p>
            <a:r>
              <a:rPr lang="en-US" smtClean="0">
                <a:solidFill>
                  <a:schemeClr val="tx2"/>
                </a:solidFill>
              </a:rPr>
              <a:t>Psychology</a:t>
            </a:r>
            <a:r>
              <a:rPr lang="en-US" smtClean="0"/>
              <a:t>: The science that deals with mental processes and behavior.</a:t>
            </a:r>
          </a:p>
          <a:p>
            <a:r>
              <a:rPr lang="en-US" smtClean="0">
                <a:solidFill>
                  <a:schemeClr val="tx2"/>
                </a:solidFill>
              </a:rPr>
              <a:t>Health</a:t>
            </a:r>
            <a:r>
              <a:rPr lang="en-US" smtClean="0"/>
              <a:t>: </a:t>
            </a:r>
          </a:p>
          <a:p>
            <a:pPr lvl="1"/>
            <a:r>
              <a:rPr lang="en-US" smtClean="0"/>
              <a:t>The overall condition of an organism at a given time.</a:t>
            </a:r>
          </a:p>
          <a:p>
            <a:pPr lvl="1"/>
            <a:r>
              <a:rPr lang="en-US" smtClean="0"/>
              <a:t>Soundness, especially of body or mind; freedom from disease or abnormality.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Texting While Driving</a:t>
            </a:r>
          </a:p>
        </p:txBody>
      </p:sp>
      <p:sp>
        <p:nvSpPr>
          <p:cNvPr id="21507" name="Content Placeholder 4"/>
          <p:cNvSpPr>
            <a:spLocks noGrp="1"/>
          </p:cNvSpPr>
          <p:nvPr>
            <p:ph sz="half" idx="1"/>
          </p:nvPr>
        </p:nvSpPr>
        <p:spPr/>
        <p:txBody>
          <a:bodyPr/>
          <a:lstStyle/>
          <a:p>
            <a:r>
              <a:rPr lang="en-US" dirty="0" smtClean="0">
                <a:hlinkClick r:id="rId3"/>
              </a:rPr>
              <a:t>Bus driver</a:t>
            </a:r>
            <a:endParaRPr lang="en-US" dirty="0" smtClean="0">
              <a:hlinkClick r:id="rId4"/>
            </a:endParaRPr>
          </a:p>
          <a:p>
            <a:r>
              <a:rPr lang="en-US" dirty="0" smtClean="0">
                <a:hlinkClick r:id="rId4"/>
              </a:rPr>
              <a:t>PSA video</a:t>
            </a:r>
            <a:endParaRPr lang="en-US" dirty="0" smtClean="0"/>
          </a:p>
          <a:p>
            <a:r>
              <a:rPr lang="en-US" dirty="0" smtClean="0">
                <a:hlinkClick r:id="rId5"/>
              </a:rPr>
              <a:t>Teen fatality</a:t>
            </a:r>
            <a:endParaRPr lang="en-US" dirty="0" smtClean="0"/>
          </a:p>
          <a:p>
            <a:r>
              <a:rPr lang="en-US" dirty="0" smtClean="0">
                <a:hlinkClick r:id="rId6"/>
              </a:rPr>
              <a:t>response</a:t>
            </a:r>
            <a:endParaRPr lang="en-US" dirty="0" smtClean="0"/>
          </a:p>
          <a:p>
            <a:endParaRPr lang="en-US" dirty="0" smtClean="0"/>
          </a:p>
        </p:txBody>
      </p:sp>
      <p:sp>
        <p:nvSpPr>
          <p:cNvPr id="21508" name="Content Placeholder 5"/>
          <p:cNvSpPr>
            <a:spLocks noGrp="1"/>
          </p:cNvSpPr>
          <p:nvPr>
            <p:ph sz="half" idx="2"/>
          </p:nvPr>
        </p:nvSpPr>
        <p:spPr/>
        <p:txBody>
          <a:bodyPr/>
          <a:lstStyle/>
          <a:p>
            <a:r>
              <a:rPr lang="en-US" smtClean="0"/>
              <a:t>Why do this?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Belief Bias</a:t>
            </a:r>
          </a:p>
        </p:txBody>
      </p:sp>
      <p:sp>
        <p:nvSpPr>
          <p:cNvPr id="22531" name="Content Placeholder 2"/>
          <p:cNvSpPr>
            <a:spLocks noGrp="1"/>
          </p:cNvSpPr>
          <p:nvPr>
            <p:ph sz="half" idx="1"/>
          </p:nvPr>
        </p:nvSpPr>
        <p:spPr/>
        <p:txBody>
          <a:bodyPr/>
          <a:lstStyle/>
          <a:p>
            <a:r>
              <a:rPr lang="en-US" smtClean="0"/>
              <a:t>Faulty reasoning</a:t>
            </a:r>
          </a:p>
          <a:p>
            <a:r>
              <a:rPr lang="en-US" smtClean="0"/>
              <a:t>expectations lead us to rule out better explanations</a:t>
            </a:r>
          </a:p>
        </p:txBody>
      </p:sp>
      <p:pic>
        <p:nvPicPr>
          <p:cNvPr id="22532" name="Picture 2" descr="C:\Straub Health Psychology\CH01\STR3E_fig_01_03.jpg"/>
          <p:cNvPicPr>
            <a:picLocks noGrp="1" noChangeAspect="1" noChangeArrowheads="1"/>
          </p:cNvPicPr>
          <p:nvPr>
            <p:ph sz="half" idx="2"/>
          </p:nvPr>
        </p:nvPicPr>
        <p:blipFill>
          <a:blip r:embed="rId3" cstate="print"/>
          <a:srcRect/>
          <a:stretch>
            <a:fillRect/>
          </a:stretch>
        </p:blipFill>
        <p:spPr>
          <a:xfrm>
            <a:off x="4648200" y="2824163"/>
            <a:ext cx="3810000" cy="2733675"/>
          </a:xfr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23555"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23556" name="Rectangle 4"/>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23557" name="Rectangle 5"/>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23558" name="Rectangle 6"/>
          <p:cNvSpPr>
            <a:spLocks noGrp="1" noChangeArrowheads="1"/>
          </p:cNvSpPr>
          <p:nvPr>
            <p:ph type="title"/>
          </p:nvPr>
        </p:nvSpPr>
        <p:spPr>
          <a:noFill/>
        </p:spPr>
        <p:txBody>
          <a:bodyPr/>
          <a:lstStyle/>
          <a:p>
            <a:r>
              <a:rPr lang="en-US" smtClean="0"/>
              <a:t>Contributions of Psychology to Health</a:t>
            </a:r>
          </a:p>
        </p:txBody>
      </p:sp>
      <p:sp>
        <p:nvSpPr>
          <p:cNvPr id="23559" name="Rectangle 7"/>
          <p:cNvSpPr>
            <a:spLocks noGrp="1" noChangeArrowheads="1"/>
          </p:cNvSpPr>
          <p:nvPr>
            <p:ph type="body" idx="1"/>
          </p:nvPr>
        </p:nvSpPr>
        <p:spPr>
          <a:noFill/>
        </p:spPr>
        <p:txBody>
          <a:bodyPr/>
          <a:lstStyle/>
          <a:p>
            <a:r>
              <a:rPr lang="en-US" smtClean="0">
                <a:latin typeface="Book Antiqua" pitchFamily="18" charset="0"/>
              </a:rPr>
              <a:t>Change unhealthy behaviors</a:t>
            </a:r>
          </a:p>
          <a:p>
            <a:r>
              <a:rPr lang="en-US" smtClean="0">
                <a:latin typeface="Book Antiqua" pitchFamily="18" charset="0"/>
              </a:rPr>
              <a:t>Relieve pain</a:t>
            </a:r>
          </a:p>
          <a:p>
            <a:r>
              <a:rPr lang="en-US" smtClean="0">
                <a:latin typeface="Book Antiqua" pitchFamily="18" charset="0"/>
              </a:rPr>
              <a:t>Reduce stress</a:t>
            </a:r>
          </a:p>
          <a:p>
            <a:r>
              <a:rPr lang="en-US" smtClean="0">
                <a:latin typeface="Book Antiqua" pitchFamily="18" charset="0"/>
              </a:rPr>
              <a:t>Improve compliance </a:t>
            </a:r>
          </a:p>
          <a:p>
            <a:pPr lvl="1">
              <a:buClr>
                <a:schemeClr val="tx2"/>
              </a:buClr>
            </a:pPr>
            <a:r>
              <a:rPr lang="en-US" smtClean="0"/>
              <a:t>seeking health care</a:t>
            </a:r>
          </a:p>
          <a:p>
            <a:pPr lvl="1">
              <a:buClr>
                <a:schemeClr val="tx2"/>
              </a:buClr>
            </a:pPr>
            <a:r>
              <a:rPr lang="en-US" smtClean="0"/>
              <a:t>adherence</a:t>
            </a:r>
          </a:p>
          <a:p>
            <a:r>
              <a:rPr lang="en-US" smtClean="0">
                <a:latin typeface="Book Antiqua" pitchFamily="18" charset="0"/>
              </a:rPr>
              <a:t>Learn to live with chronic disease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24579"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24580" name="Rectangle 4"/>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24581" name="Rectangle 5"/>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24582" name="Rectangle 6"/>
          <p:cNvSpPr>
            <a:spLocks noGrp="1" noChangeArrowheads="1"/>
          </p:cNvSpPr>
          <p:nvPr>
            <p:ph type="title"/>
          </p:nvPr>
        </p:nvSpPr>
        <p:spPr>
          <a:noFill/>
        </p:spPr>
        <p:txBody>
          <a:bodyPr/>
          <a:lstStyle/>
          <a:p>
            <a:r>
              <a:rPr lang="en-US" smtClean="0"/>
              <a:t>Scientist Practitioner</a:t>
            </a:r>
          </a:p>
        </p:txBody>
      </p:sp>
      <p:sp>
        <p:nvSpPr>
          <p:cNvPr id="24583" name="Rectangle 7"/>
          <p:cNvSpPr>
            <a:spLocks noGrp="1" noChangeArrowheads="1"/>
          </p:cNvSpPr>
          <p:nvPr>
            <p:ph type="body" idx="1"/>
          </p:nvPr>
        </p:nvSpPr>
        <p:spPr>
          <a:noFill/>
        </p:spPr>
        <p:txBody>
          <a:bodyPr/>
          <a:lstStyle/>
          <a:p>
            <a:r>
              <a:rPr lang="en-US" smtClean="0"/>
              <a:t>The Boulder Model</a:t>
            </a:r>
          </a:p>
          <a:p>
            <a:r>
              <a:rPr lang="en-US" smtClean="0"/>
              <a:t>All psychologists trained in methods of science</a:t>
            </a:r>
          </a:p>
          <a:p>
            <a:endParaRPr lang="en-U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25603"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25604" name="Rectangle 4"/>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25605" name="Rectangle 5"/>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25606" name="Rectangle 6"/>
          <p:cNvSpPr>
            <a:spLocks noGrp="1" noChangeArrowheads="1"/>
          </p:cNvSpPr>
          <p:nvPr>
            <p:ph type="title"/>
          </p:nvPr>
        </p:nvSpPr>
        <p:spPr>
          <a:noFill/>
        </p:spPr>
        <p:txBody>
          <a:bodyPr/>
          <a:lstStyle/>
          <a:p>
            <a:r>
              <a:rPr lang="en-US" smtClean="0"/>
              <a:t> The Scientific Method</a:t>
            </a:r>
          </a:p>
        </p:txBody>
      </p:sp>
      <p:sp>
        <p:nvSpPr>
          <p:cNvPr id="25607" name="Rectangle 7"/>
          <p:cNvSpPr>
            <a:spLocks noGrp="1" noChangeArrowheads="1"/>
          </p:cNvSpPr>
          <p:nvPr>
            <p:ph type="body" idx="1"/>
          </p:nvPr>
        </p:nvSpPr>
        <p:spPr>
          <a:noFill/>
        </p:spPr>
        <p:txBody>
          <a:bodyPr/>
          <a:lstStyle/>
          <a:p>
            <a:r>
              <a:rPr lang="en-US" smtClean="0"/>
              <a:t>Fixation of Belief –Peirce</a:t>
            </a:r>
          </a:p>
          <a:p>
            <a:pPr lvl="1"/>
            <a:r>
              <a:rPr lang="en-US" smtClean="0">
                <a:cs typeface="Times New Roman" pitchFamily="18" charset="0"/>
              </a:rPr>
              <a:t>“Doubt is an uneasy and dissatisfied state from which we struggle to free ourselves and pass into the state of belief…”</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en-US" smtClean="0"/>
          </a:p>
        </p:txBody>
      </p:sp>
      <p:sp>
        <p:nvSpPr>
          <p:cNvPr id="26627" name="Rectangle 3"/>
          <p:cNvSpPr>
            <a:spLocks noGrp="1" noChangeArrowheads="1"/>
          </p:cNvSpPr>
          <p:nvPr>
            <p:ph type="body" idx="1"/>
          </p:nvPr>
        </p:nvSpPr>
        <p:spPr/>
        <p:txBody>
          <a:bodyPr/>
          <a:lstStyle/>
          <a:p>
            <a:endParaRPr lang="en-US" smtClean="0"/>
          </a:p>
        </p:txBody>
      </p:sp>
      <p:pic>
        <p:nvPicPr>
          <p:cNvPr id="26628" name="Picture 4" descr="peirce1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Rectangle 1026"/>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27651" name="Rectangle 1027"/>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27652" name="Rectangle 1028"/>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27653" name="Rectangle 1029"/>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27654" name="Rectangle 1030"/>
          <p:cNvSpPr>
            <a:spLocks noGrp="1" noChangeArrowheads="1"/>
          </p:cNvSpPr>
          <p:nvPr>
            <p:ph type="title"/>
          </p:nvPr>
        </p:nvSpPr>
        <p:spPr>
          <a:noFill/>
        </p:spPr>
        <p:txBody>
          <a:bodyPr/>
          <a:lstStyle/>
          <a:p>
            <a:r>
              <a:rPr lang="en-US" smtClean="0"/>
              <a:t>Fixation of Belief -Peirce</a:t>
            </a:r>
          </a:p>
        </p:txBody>
      </p:sp>
      <p:sp>
        <p:nvSpPr>
          <p:cNvPr id="86023" name="Rectangle 1031"/>
          <p:cNvSpPr>
            <a:spLocks noGrp="1" noChangeArrowheads="1"/>
          </p:cNvSpPr>
          <p:nvPr>
            <p:ph type="body" idx="1"/>
          </p:nvPr>
        </p:nvSpPr>
        <p:spPr>
          <a:noFill/>
        </p:spPr>
        <p:txBody>
          <a:bodyPr/>
          <a:lstStyle/>
          <a:p>
            <a:endParaRPr lang="en-US" smtClean="0"/>
          </a:p>
          <a:p>
            <a:r>
              <a:rPr lang="en-US" smtClean="0"/>
              <a:t>method of tenacity</a:t>
            </a:r>
          </a:p>
          <a:p>
            <a:r>
              <a:rPr lang="en-US" smtClean="0"/>
              <a:t>Method of authority</a:t>
            </a:r>
          </a:p>
          <a:p>
            <a:r>
              <a:rPr lang="en-US" smtClean="0"/>
              <a:t>a priori method</a:t>
            </a:r>
          </a:p>
          <a:p>
            <a:r>
              <a:rPr lang="en-US" smtClean="0"/>
              <a:t>method of science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6023">
                                            <p:txEl>
                                              <p:pRg st="1" end="1"/>
                                            </p:txEl>
                                          </p:spTgt>
                                        </p:tgtEl>
                                        <p:attrNameLst>
                                          <p:attrName>style.visibility</p:attrName>
                                        </p:attrNameLst>
                                      </p:cBhvr>
                                      <p:to>
                                        <p:strVal val="visible"/>
                                      </p:to>
                                    </p:set>
                                    <p:anim calcmode="lin" valueType="num">
                                      <p:cBhvr additive="base">
                                        <p:cTn id="7" dur="500" fill="hold"/>
                                        <p:tgtEl>
                                          <p:spTgt spid="8602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60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6023">
                                            <p:txEl>
                                              <p:pRg st="2" end="2"/>
                                            </p:txEl>
                                          </p:spTgt>
                                        </p:tgtEl>
                                        <p:attrNameLst>
                                          <p:attrName>style.visibility</p:attrName>
                                        </p:attrNameLst>
                                      </p:cBhvr>
                                      <p:to>
                                        <p:strVal val="visible"/>
                                      </p:to>
                                    </p:set>
                                    <p:anim calcmode="lin" valueType="num">
                                      <p:cBhvr additive="base">
                                        <p:cTn id="13" dur="500" fill="hold"/>
                                        <p:tgtEl>
                                          <p:spTgt spid="8602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60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6023">
                                            <p:txEl>
                                              <p:pRg st="3" end="3"/>
                                            </p:txEl>
                                          </p:spTgt>
                                        </p:tgtEl>
                                        <p:attrNameLst>
                                          <p:attrName>style.visibility</p:attrName>
                                        </p:attrNameLst>
                                      </p:cBhvr>
                                      <p:to>
                                        <p:strVal val="visible"/>
                                      </p:to>
                                    </p:set>
                                    <p:anim calcmode="lin" valueType="num">
                                      <p:cBhvr additive="base">
                                        <p:cTn id="19" dur="500" fill="hold"/>
                                        <p:tgtEl>
                                          <p:spTgt spid="8602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60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6023">
                                            <p:txEl>
                                              <p:pRg st="4" end="4"/>
                                            </p:txEl>
                                          </p:spTgt>
                                        </p:tgtEl>
                                        <p:attrNameLst>
                                          <p:attrName>style.visibility</p:attrName>
                                        </p:attrNameLst>
                                      </p:cBhvr>
                                      <p:to>
                                        <p:strVal val="visible"/>
                                      </p:to>
                                    </p:set>
                                    <p:anim calcmode="lin" valueType="num">
                                      <p:cBhvr additive="base">
                                        <p:cTn id="25" dur="500" fill="hold"/>
                                        <p:tgtEl>
                                          <p:spTgt spid="8602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602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3"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 y="0"/>
            <a:ext cx="10287000" cy="6858000"/>
          </a:xfrm>
        </p:spPr>
      </p:pic>
    </p:spTree>
    <p:extLst>
      <p:ext uri="{BB962C8B-B14F-4D97-AF65-F5344CB8AC3E}">
        <p14:creationId xmlns:p14="http://schemas.microsoft.com/office/powerpoint/2010/main" val="3738789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1026"/>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28675" name="Rectangle 1027"/>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28676" name="Rectangle 1028"/>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28677" name="Rectangle 1029"/>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28678" name="Rectangle 1030"/>
          <p:cNvSpPr>
            <a:spLocks noGrp="1" noChangeArrowheads="1"/>
          </p:cNvSpPr>
          <p:nvPr>
            <p:ph type="title"/>
          </p:nvPr>
        </p:nvSpPr>
        <p:spPr>
          <a:noFill/>
        </p:spPr>
        <p:txBody>
          <a:bodyPr/>
          <a:lstStyle/>
          <a:p>
            <a:r>
              <a:rPr lang="en-US" smtClean="0"/>
              <a:t>The Scientific Method</a:t>
            </a:r>
          </a:p>
        </p:txBody>
      </p:sp>
      <p:sp>
        <p:nvSpPr>
          <p:cNvPr id="28679" name="Rectangle 1031"/>
          <p:cNvSpPr>
            <a:spLocks noGrp="1" noChangeArrowheads="1"/>
          </p:cNvSpPr>
          <p:nvPr>
            <p:ph type="body" idx="1"/>
          </p:nvPr>
        </p:nvSpPr>
        <p:spPr>
          <a:noFill/>
        </p:spPr>
        <p:txBody>
          <a:bodyPr/>
          <a:lstStyle/>
          <a:p>
            <a:r>
              <a:rPr lang="en-US" b="1" smtClean="0"/>
              <a:t>empirical:</a:t>
            </a:r>
            <a:r>
              <a:rPr lang="en-US" smtClean="0"/>
              <a:t> </a:t>
            </a:r>
          </a:p>
          <a:p>
            <a:r>
              <a:rPr lang="en-US" smtClean="0"/>
              <a:t>a. Relying on or derived from observation or experiment: empirical results that supported the hypothesis. </a:t>
            </a:r>
          </a:p>
          <a:p>
            <a:r>
              <a:rPr lang="en-US" smtClean="0"/>
              <a:t>b. Verifiable or provable by means of observation or experiment: empirical laws</a:t>
            </a:r>
          </a:p>
          <a:p>
            <a:r>
              <a:rPr lang="en-US" smtClean="0"/>
              <a:t>others can arrive at the same results.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p:txBody>
          <a:bodyPr/>
          <a:lstStyle/>
          <a:p>
            <a:r>
              <a:rPr lang="en-US" smtClean="0"/>
              <a:t>Sierra Club Example</a:t>
            </a:r>
          </a:p>
        </p:txBody>
      </p:sp>
      <p:sp>
        <p:nvSpPr>
          <p:cNvPr id="29699" name="Rectangle 1027"/>
          <p:cNvSpPr>
            <a:spLocks noGrp="1" noChangeArrowheads="1"/>
          </p:cNvSpPr>
          <p:nvPr>
            <p:ph type="body" sz="half" idx="1"/>
          </p:nvPr>
        </p:nvSpPr>
        <p:spPr/>
        <p:txBody>
          <a:bodyPr/>
          <a:lstStyle/>
          <a:p>
            <a:r>
              <a:rPr lang="en-US" sz="2800" smtClean="0"/>
              <a:t>One page or multiple page mailer?</a:t>
            </a:r>
          </a:p>
          <a:p>
            <a:r>
              <a:rPr lang="en-US" sz="2800" smtClean="0"/>
              <a:t>Opinion versus data</a:t>
            </a:r>
          </a:p>
          <a:p>
            <a:endParaRPr lang="en-US" sz="2800" smtClean="0"/>
          </a:p>
        </p:txBody>
      </p:sp>
      <p:pic>
        <p:nvPicPr>
          <p:cNvPr id="29700" name="Picture 1030" descr="logover3"/>
          <p:cNvPicPr>
            <a:picLocks noGrp="1" noChangeAspect="1" noChangeArrowheads="1"/>
          </p:cNvPicPr>
          <p:nvPr>
            <p:ph type="clipArt" sz="half" idx="2"/>
          </p:nvPr>
        </p:nvPicPr>
        <p:blipFill>
          <a:blip r:embed="rId3" cstate="print"/>
          <a:srcRect/>
          <a:stretch>
            <a:fillRect/>
          </a:stretch>
        </p:blipFill>
        <p:spPr>
          <a:xfrm>
            <a:off x="5253038" y="2133600"/>
            <a:ext cx="2600325" cy="4114800"/>
          </a:xfr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30723"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30724" name="Rectangle 4"/>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30725" name="Rectangle 5"/>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30726" name="Rectangle 6"/>
          <p:cNvSpPr>
            <a:spLocks noGrp="1" noChangeArrowheads="1"/>
          </p:cNvSpPr>
          <p:nvPr>
            <p:ph type="title"/>
          </p:nvPr>
        </p:nvSpPr>
        <p:spPr>
          <a:noFill/>
        </p:spPr>
        <p:txBody>
          <a:bodyPr/>
          <a:lstStyle/>
          <a:p>
            <a:r>
              <a:rPr lang="en-US" smtClean="0"/>
              <a:t>Misleading Media Messages</a:t>
            </a:r>
          </a:p>
        </p:txBody>
      </p:sp>
      <p:sp>
        <p:nvSpPr>
          <p:cNvPr id="30727" name="Rectangle 7"/>
          <p:cNvSpPr>
            <a:spLocks noGrp="1" noChangeArrowheads="1"/>
          </p:cNvSpPr>
          <p:nvPr>
            <p:ph type="body" idx="1"/>
          </p:nvPr>
        </p:nvSpPr>
        <p:spPr>
          <a:noFill/>
        </p:spPr>
        <p:txBody>
          <a:bodyPr/>
          <a:lstStyle/>
          <a:p>
            <a:r>
              <a:rPr lang="en-US" smtClean="0"/>
              <a:t>One must learn to be an educated consumer of health research</a:t>
            </a:r>
          </a:p>
          <a:p>
            <a:r>
              <a:rPr lang="en-US" smtClean="0"/>
              <a:t>Reject bad science but not science itself.</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p:txBody>
          <a:bodyPr/>
          <a:lstStyle/>
          <a:p>
            <a:r>
              <a:rPr lang="en-US" smtClean="0"/>
              <a:t>For Example</a:t>
            </a:r>
          </a:p>
        </p:txBody>
      </p:sp>
      <p:sp>
        <p:nvSpPr>
          <p:cNvPr id="31747" name="Rectangle 1027"/>
          <p:cNvSpPr>
            <a:spLocks noGrp="1" noChangeArrowheads="1"/>
          </p:cNvSpPr>
          <p:nvPr>
            <p:ph type="body" idx="1"/>
          </p:nvPr>
        </p:nvSpPr>
        <p:spPr/>
        <p:txBody>
          <a:bodyPr/>
          <a:lstStyle/>
          <a:p>
            <a:r>
              <a:rPr lang="en-US" smtClean="0"/>
              <a:t>Dr. Wattles is a good teacher.</a:t>
            </a:r>
          </a:p>
          <a:p>
            <a:r>
              <a:rPr lang="en-US" smtClean="0"/>
              <a:t>Strongly agree		5</a:t>
            </a:r>
          </a:p>
          <a:p>
            <a:r>
              <a:rPr lang="en-US" smtClean="0"/>
              <a:t>Agree			4	</a:t>
            </a:r>
          </a:p>
          <a:p>
            <a:r>
              <a:rPr lang="en-US" smtClean="0"/>
              <a:t>No opinion		3</a:t>
            </a:r>
          </a:p>
          <a:p>
            <a:r>
              <a:rPr lang="en-US" smtClean="0"/>
              <a:t>Disagree 		2</a:t>
            </a:r>
          </a:p>
          <a:p>
            <a:r>
              <a:rPr lang="en-US" smtClean="0"/>
              <a:t>Strongly Disagree	1</a:t>
            </a:r>
          </a:p>
          <a:p>
            <a:r>
              <a:rPr lang="en-US" smtClean="0"/>
              <a:t>Your Name _______________________</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Peer Reviewed Journals</a:t>
            </a:r>
          </a:p>
        </p:txBody>
      </p:sp>
      <p:sp>
        <p:nvSpPr>
          <p:cNvPr id="32771" name="Rectangle 3"/>
          <p:cNvSpPr>
            <a:spLocks noGrp="1" noChangeArrowheads="1"/>
          </p:cNvSpPr>
          <p:nvPr>
            <p:ph type="body" idx="1"/>
          </p:nvPr>
        </p:nvSpPr>
        <p:spPr/>
        <p:txBody>
          <a:bodyPr/>
          <a:lstStyle/>
          <a:p>
            <a:r>
              <a:rPr lang="en-US" smtClean="0"/>
              <a:t>Much poor science can be prevented by reviewers suggesting improvements or rejecting faulty research.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33795"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33796" name="Rectangle 4"/>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33797" name="Rectangle 5"/>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33798" name="Rectangle 6"/>
          <p:cNvSpPr>
            <a:spLocks noGrp="1" noChangeArrowheads="1"/>
          </p:cNvSpPr>
          <p:nvPr>
            <p:ph type="title"/>
          </p:nvPr>
        </p:nvSpPr>
        <p:spPr>
          <a:noFill/>
        </p:spPr>
        <p:txBody>
          <a:bodyPr/>
          <a:lstStyle/>
          <a:p>
            <a:r>
              <a:rPr lang="en-US" smtClean="0"/>
              <a:t>Behavioral Medicine</a:t>
            </a:r>
          </a:p>
        </p:txBody>
      </p:sp>
      <p:sp>
        <p:nvSpPr>
          <p:cNvPr id="33799" name="Rectangle 7"/>
          <p:cNvSpPr>
            <a:spLocks noGrp="1" noChangeArrowheads="1"/>
          </p:cNvSpPr>
          <p:nvPr>
            <p:ph type="body" idx="1"/>
          </p:nvPr>
        </p:nvSpPr>
        <p:spPr>
          <a:noFill/>
        </p:spPr>
        <p:txBody>
          <a:bodyPr/>
          <a:lstStyle/>
          <a:p>
            <a:r>
              <a:rPr lang="en-US" smtClean="0"/>
              <a:t>The </a:t>
            </a:r>
            <a:r>
              <a:rPr lang="en-US" b="1" u="sng" smtClean="0"/>
              <a:t>interdisciplinary</a:t>
            </a:r>
            <a:r>
              <a:rPr lang="en-US" smtClean="0"/>
              <a:t> field concerned with the development and integration of behavioral and biomedical science knowledge and techniques relevant to health and illness and the application of this knowledge and these techniques to prevention, treatment and rehabilitation.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1026"/>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34819" name="Rectangle 1027"/>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34820" name="Rectangle 1028"/>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34821" name="Rectangle 1029"/>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34822" name="Rectangle 1030"/>
          <p:cNvSpPr>
            <a:spLocks noGrp="1" noChangeArrowheads="1"/>
          </p:cNvSpPr>
          <p:nvPr>
            <p:ph type="title"/>
          </p:nvPr>
        </p:nvSpPr>
        <p:spPr>
          <a:noFill/>
        </p:spPr>
        <p:txBody>
          <a:bodyPr/>
          <a:lstStyle/>
          <a:p>
            <a:r>
              <a:rPr lang="en-US" smtClean="0"/>
              <a:t>Prevention</a:t>
            </a:r>
          </a:p>
        </p:txBody>
      </p:sp>
      <p:sp>
        <p:nvSpPr>
          <p:cNvPr id="34823" name="Rectangle 1031"/>
          <p:cNvSpPr>
            <a:spLocks noGrp="1" noChangeArrowheads="1"/>
          </p:cNvSpPr>
          <p:nvPr>
            <p:ph type="body" idx="1"/>
          </p:nvPr>
        </p:nvSpPr>
        <p:spPr>
          <a:noFill/>
        </p:spPr>
        <p:txBody>
          <a:bodyPr/>
          <a:lstStyle/>
          <a:p>
            <a:pPr>
              <a:lnSpc>
                <a:spcPct val="90000"/>
              </a:lnSpc>
            </a:pPr>
            <a:r>
              <a:rPr lang="en-US" smtClean="0">
                <a:solidFill>
                  <a:srgbClr val="FFFF66"/>
                </a:solidFill>
              </a:rPr>
              <a:t>More effective than treatment in containing medical costs</a:t>
            </a:r>
            <a:r>
              <a:rPr lang="en-US" smtClean="0"/>
              <a:t>.</a:t>
            </a:r>
          </a:p>
          <a:p>
            <a:pPr>
              <a:lnSpc>
                <a:spcPct val="90000"/>
              </a:lnSpc>
            </a:pPr>
            <a:r>
              <a:rPr lang="en-US" smtClean="0"/>
              <a:t>Primary prevention consists of immunizations and lifestyle changes to prevent illness in healthy people.</a:t>
            </a:r>
          </a:p>
          <a:p>
            <a:pPr>
              <a:lnSpc>
                <a:spcPct val="90000"/>
              </a:lnSpc>
            </a:pPr>
            <a:r>
              <a:rPr lang="en-US" smtClean="0"/>
              <a:t>Secondary prevention catch disease in early and more treatable stages.</a:t>
            </a:r>
          </a:p>
          <a:p>
            <a:pPr>
              <a:lnSpc>
                <a:spcPct val="90000"/>
              </a:lnSpc>
            </a:pPr>
            <a:r>
              <a:rPr lang="en-US" smtClean="0"/>
              <a:t>Tertiary prevention- Prevent further damage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35843"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35844" name="Rectangle 4"/>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35845" name="Rectangle 5"/>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35846" name="Rectangle 6"/>
          <p:cNvSpPr>
            <a:spLocks noGrp="1" noChangeArrowheads="1"/>
          </p:cNvSpPr>
          <p:nvPr>
            <p:ph type="title"/>
          </p:nvPr>
        </p:nvSpPr>
        <p:spPr>
          <a:noFill/>
        </p:spPr>
        <p:txBody>
          <a:bodyPr/>
          <a:lstStyle/>
          <a:p>
            <a:r>
              <a:rPr lang="en-US" smtClean="0"/>
              <a:t>Primary Prevention Examples</a:t>
            </a:r>
          </a:p>
        </p:txBody>
      </p:sp>
      <p:sp>
        <p:nvSpPr>
          <p:cNvPr id="35847" name="Rectangle 7"/>
          <p:cNvSpPr>
            <a:spLocks noGrp="1" noChangeArrowheads="1"/>
          </p:cNvSpPr>
          <p:nvPr>
            <p:ph type="body" sz="half" idx="1"/>
          </p:nvPr>
        </p:nvSpPr>
        <p:spPr>
          <a:noFill/>
        </p:spPr>
        <p:txBody>
          <a:bodyPr/>
          <a:lstStyle/>
          <a:p>
            <a:r>
              <a:rPr lang="en-US" sz="2800" smtClean="0"/>
              <a:t>Increase physical activity</a:t>
            </a:r>
          </a:p>
        </p:txBody>
      </p:sp>
      <p:pic>
        <p:nvPicPr>
          <p:cNvPr id="35848" name="Picture 9" descr="bd07202_"/>
          <p:cNvPicPr>
            <a:picLocks noGrp="1" noChangeAspect="1" noChangeArrowheads="1"/>
          </p:cNvPicPr>
          <p:nvPr>
            <p:ph type="clipArt" sz="half" idx="2"/>
          </p:nvPr>
        </p:nvPicPr>
        <p:blipFill>
          <a:blip r:embed="rId3" cstate="print"/>
          <a:srcRect/>
          <a:stretch>
            <a:fillRect/>
          </a:stretch>
        </p:blipFill>
        <p:spPr>
          <a:xfrm>
            <a:off x="4648200" y="2563813"/>
            <a:ext cx="3810000" cy="3252787"/>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1026"/>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36867" name="Rectangle 1027"/>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36868" name="Rectangle 1028"/>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36869" name="Rectangle 1029"/>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36870" name="Rectangle 1033"/>
          <p:cNvSpPr>
            <a:spLocks noGrp="1" noChangeArrowheads="1"/>
          </p:cNvSpPr>
          <p:nvPr>
            <p:ph type="title"/>
          </p:nvPr>
        </p:nvSpPr>
        <p:spPr/>
        <p:txBody>
          <a:bodyPr/>
          <a:lstStyle/>
          <a:p>
            <a:r>
              <a:rPr lang="en-US" smtClean="0"/>
              <a:t>Primary Prevention Examples</a:t>
            </a:r>
          </a:p>
        </p:txBody>
      </p:sp>
      <p:sp>
        <p:nvSpPr>
          <p:cNvPr id="36871" name="Rectangle 1034"/>
          <p:cNvSpPr>
            <a:spLocks noGrp="1" noChangeArrowheads="1"/>
          </p:cNvSpPr>
          <p:nvPr>
            <p:ph type="body" sz="half" idx="1"/>
          </p:nvPr>
        </p:nvSpPr>
        <p:spPr/>
        <p:txBody>
          <a:bodyPr/>
          <a:lstStyle/>
          <a:p>
            <a:r>
              <a:rPr lang="en-US" sz="2800" smtClean="0"/>
              <a:t>Improve nutrition</a:t>
            </a:r>
          </a:p>
        </p:txBody>
      </p:sp>
      <p:pic>
        <p:nvPicPr>
          <p:cNvPr id="36872" name="Picture 1037" descr="j0286855"/>
          <p:cNvPicPr>
            <a:picLocks noGrp="1" noChangeAspect="1" noChangeArrowheads="1"/>
          </p:cNvPicPr>
          <p:nvPr>
            <p:ph type="clipArt" sz="half" idx="2"/>
          </p:nvPr>
        </p:nvPicPr>
        <p:blipFill>
          <a:blip r:embed="rId3" cstate="print"/>
          <a:srcRect/>
          <a:stretch>
            <a:fillRect/>
          </a:stretch>
        </p:blipFill>
        <p:spPr>
          <a:xfrm>
            <a:off x="4648200" y="2565400"/>
            <a:ext cx="3810000" cy="3251200"/>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37891"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37892" name="Rectangle 4"/>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37893" name="Rectangle 5"/>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37894" name="Rectangle 6"/>
          <p:cNvSpPr>
            <a:spLocks noGrp="1" noChangeArrowheads="1"/>
          </p:cNvSpPr>
          <p:nvPr>
            <p:ph type="title"/>
          </p:nvPr>
        </p:nvSpPr>
        <p:spPr>
          <a:noFill/>
        </p:spPr>
        <p:txBody>
          <a:bodyPr/>
          <a:lstStyle/>
          <a:p>
            <a:r>
              <a:rPr lang="en-US" smtClean="0"/>
              <a:t>Primary Prevention Examples</a:t>
            </a:r>
          </a:p>
        </p:txBody>
      </p:sp>
      <p:sp>
        <p:nvSpPr>
          <p:cNvPr id="37895" name="Rectangle 7"/>
          <p:cNvSpPr>
            <a:spLocks noGrp="1" noChangeArrowheads="1"/>
          </p:cNvSpPr>
          <p:nvPr>
            <p:ph type="body" sz="half" idx="1"/>
          </p:nvPr>
        </p:nvSpPr>
        <p:spPr>
          <a:noFill/>
        </p:spPr>
        <p:txBody>
          <a:bodyPr/>
          <a:lstStyle/>
          <a:p>
            <a:r>
              <a:rPr lang="en-US" sz="2800" smtClean="0"/>
              <a:t>decrease tobacco use</a:t>
            </a:r>
          </a:p>
        </p:txBody>
      </p:sp>
      <p:pic>
        <p:nvPicPr>
          <p:cNvPr id="37896" name="Picture 10" descr="bd00022_"/>
          <p:cNvPicPr>
            <a:picLocks noGrp="1" noChangeAspect="1" noChangeArrowheads="1"/>
          </p:cNvPicPr>
          <p:nvPr>
            <p:ph type="clipArt" sz="half" idx="2"/>
          </p:nvPr>
        </p:nvPicPr>
        <p:blipFill>
          <a:blip r:embed="rId3" cstate="print"/>
          <a:srcRect/>
          <a:stretch>
            <a:fillRect/>
          </a:stretch>
        </p:blipFill>
        <p:spPr>
          <a:xfrm>
            <a:off x="4648200" y="2343150"/>
            <a:ext cx="3810000" cy="3695700"/>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4384"/>
            <a:ext cx="10287000" cy="6858000"/>
          </a:xfrm>
        </p:spPr>
      </p:pic>
    </p:spTree>
    <p:extLst>
      <p:ext uri="{BB962C8B-B14F-4D97-AF65-F5344CB8AC3E}">
        <p14:creationId xmlns:p14="http://schemas.microsoft.com/office/powerpoint/2010/main" val="3773242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1026"/>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38915" name="Rectangle 1027"/>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38916" name="Rectangle 1028"/>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38917" name="Rectangle 1029"/>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38918" name="Rectangle 1030"/>
          <p:cNvSpPr>
            <a:spLocks noGrp="1" noChangeArrowheads="1"/>
          </p:cNvSpPr>
          <p:nvPr>
            <p:ph type="title"/>
          </p:nvPr>
        </p:nvSpPr>
        <p:spPr>
          <a:noFill/>
        </p:spPr>
        <p:txBody>
          <a:bodyPr/>
          <a:lstStyle/>
          <a:p>
            <a:r>
              <a:rPr lang="en-US" smtClean="0"/>
              <a:t>Primary Prevention Examples</a:t>
            </a:r>
          </a:p>
        </p:txBody>
      </p:sp>
      <p:sp>
        <p:nvSpPr>
          <p:cNvPr id="38919" name="Rectangle 1031"/>
          <p:cNvSpPr>
            <a:spLocks noGrp="1" noChangeArrowheads="1"/>
          </p:cNvSpPr>
          <p:nvPr>
            <p:ph type="body" sz="half" idx="1"/>
          </p:nvPr>
        </p:nvSpPr>
        <p:spPr>
          <a:noFill/>
        </p:spPr>
        <p:txBody>
          <a:bodyPr/>
          <a:lstStyle/>
          <a:p>
            <a:r>
              <a:rPr lang="en-US" sz="2800" smtClean="0"/>
              <a:t>Decrease alcohol and drug use</a:t>
            </a:r>
          </a:p>
        </p:txBody>
      </p:sp>
      <p:pic>
        <p:nvPicPr>
          <p:cNvPr id="38920" name="Picture 1034" descr="bd00025_"/>
          <p:cNvPicPr>
            <a:picLocks noGrp="1" noChangeAspect="1" noChangeArrowheads="1"/>
          </p:cNvPicPr>
          <p:nvPr>
            <p:ph type="clipArt" sz="half" idx="2"/>
          </p:nvPr>
        </p:nvPicPr>
        <p:blipFill>
          <a:blip r:embed="rId3" cstate="print"/>
          <a:srcRect/>
          <a:stretch>
            <a:fillRect/>
          </a:stretch>
        </p:blipFill>
        <p:spPr>
          <a:xfrm>
            <a:off x="4648200" y="2286000"/>
            <a:ext cx="3810000" cy="3810000"/>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39939"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39940" name="Rectangle 4"/>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39941" name="Rectangle 5"/>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39942" name="Rectangle 6"/>
          <p:cNvSpPr>
            <a:spLocks noGrp="1" noChangeArrowheads="1"/>
          </p:cNvSpPr>
          <p:nvPr>
            <p:ph type="title"/>
          </p:nvPr>
        </p:nvSpPr>
        <p:spPr>
          <a:noFill/>
        </p:spPr>
        <p:txBody>
          <a:bodyPr/>
          <a:lstStyle/>
          <a:p>
            <a:r>
              <a:rPr lang="en-US" smtClean="0"/>
              <a:t>Primary Prevention Examples</a:t>
            </a:r>
          </a:p>
        </p:txBody>
      </p:sp>
      <p:sp>
        <p:nvSpPr>
          <p:cNvPr id="39943" name="Rectangle 7"/>
          <p:cNvSpPr>
            <a:spLocks noGrp="1" noChangeArrowheads="1"/>
          </p:cNvSpPr>
          <p:nvPr>
            <p:ph type="body" sz="half" idx="1"/>
          </p:nvPr>
        </p:nvSpPr>
        <p:spPr>
          <a:noFill/>
        </p:spPr>
        <p:txBody>
          <a:bodyPr/>
          <a:lstStyle/>
          <a:p>
            <a:r>
              <a:rPr lang="en-US" sz="2800" smtClean="0"/>
              <a:t>Increase dental care</a:t>
            </a:r>
          </a:p>
        </p:txBody>
      </p:sp>
      <p:pic>
        <p:nvPicPr>
          <p:cNvPr id="39944" name="Picture 10" descr="pe02716_"/>
          <p:cNvPicPr>
            <a:picLocks noGrp="1" noChangeAspect="1" noChangeArrowheads="1"/>
          </p:cNvPicPr>
          <p:nvPr>
            <p:ph type="clipArt" sz="half" idx="2"/>
          </p:nvPr>
        </p:nvPicPr>
        <p:blipFill>
          <a:blip r:embed="rId3" cstate="print"/>
          <a:srcRect/>
          <a:stretch>
            <a:fillRect/>
          </a:stretch>
        </p:blipFill>
        <p:spPr>
          <a:xfrm>
            <a:off x="4648200" y="2393950"/>
            <a:ext cx="3810000" cy="3594100"/>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1026"/>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40963" name="Rectangle 1027"/>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40964" name="Rectangle 1028"/>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40965" name="Rectangle 1029"/>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40966" name="Rectangle 1030"/>
          <p:cNvSpPr>
            <a:spLocks noGrp="1" noChangeArrowheads="1"/>
          </p:cNvSpPr>
          <p:nvPr>
            <p:ph type="title"/>
          </p:nvPr>
        </p:nvSpPr>
        <p:spPr>
          <a:noFill/>
        </p:spPr>
        <p:txBody>
          <a:bodyPr/>
          <a:lstStyle/>
          <a:p>
            <a:r>
              <a:rPr lang="en-US" smtClean="0"/>
              <a:t>Primary Prevention Examples</a:t>
            </a:r>
          </a:p>
        </p:txBody>
      </p:sp>
      <p:sp>
        <p:nvSpPr>
          <p:cNvPr id="40967" name="Rectangle 1031"/>
          <p:cNvSpPr>
            <a:spLocks noGrp="1" noChangeArrowheads="1"/>
          </p:cNvSpPr>
          <p:nvPr>
            <p:ph type="body" sz="half" idx="1"/>
          </p:nvPr>
        </p:nvSpPr>
        <p:spPr>
          <a:noFill/>
        </p:spPr>
        <p:txBody>
          <a:bodyPr/>
          <a:lstStyle/>
          <a:p>
            <a:r>
              <a:rPr lang="en-US" sz="2800" smtClean="0"/>
              <a:t>Increase immunizations</a:t>
            </a:r>
          </a:p>
        </p:txBody>
      </p:sp>
      <p:pic>
        <p:nvPicPr>
          <p:cNvPr id="40968" name="Picture 1036" descr="pcs_SCIENCE_16"/>
          <p:cNvPicPr>
            <a:picLocks noGrp="1" noChangeAspect="1" noChangeArrowheads="1"/>
          </p:cNvPicPr>
          <p:nvPr>
            <p:ph type="clipArt" sz="half" idx="2"/>
          </p:nvPr>
        </p:nvPicPr>
        <p:blipFill>
          <a:blip r:embed="rId3" cstate="print"/>
          <a:srcRect/>
          <a:stretch>
            <a:fillRect/>
          </a:stretch>
        </p:blipFill>
        <p:spPr>
          <a:xfrm>
            <a:off x="4648200" y="3630613"/>
            <a:ext cx="3810000" cy="1120775"/>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r>
              <a:rPr lang="en-US" dirty="0" smtClean="0"/>
              <a:t>Put psy314 on subject line.</a:t>
            </a:r>
          </a:p>
          <a:p>
            <a:pPr lvl="1"/>
            <a:r>
              <a:rPr lang="en-US" dirty="0" smtClean="0"/>
              <a:t>Glenda got put in spam</a:t>
            </a:r>
          </a:p>
          <a:p>
            <a:r>
              <a:rPr lang="en-US" dirty="0" smtClean="0"/>
              <a:t>Don’t forget to send me </a:t>
            </a:r>
            <a:r>
              <a:rPr lang="en-US" smtClean="0"/>
              <a:t>a picture</a:t>
            </a:r>
            <a:endParaRPr lang="en-US"/>
          </a:p>
        </p:txBody>
      </p:sp>
      <p:sp>
        <p:nvSpPr>
          <p:cNvPr id="4" name="ClipArt Placeholder 3"/>
          <p:cNvSpPr>
            <a:spLocks noGrp="1"/>
          </p:cNvSpPr>
          <p:nvPr>
            <p:ph type="clipArt" sz="half" idx="2"/>
          </p:nvPr>
        </p:nvSpPr>
        <p:spPr/>
      </p:sp>
    </p:spTree>
    <p:extLst>
      <p:ext uri="{BB962C8B-B14F-4D97-AF65-F5344CB8AC3E}">
        <p14:creationId xmlns:p14="http://schemas.microsoft.com/office/powerpoint/2010/main" val="20339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p:txBody>
          <a:bodyPr/>
          <a:lstStyle/>
          <a:p>
            <a:r>
              <a:rPr lang="en-US" smtClean="0"/>
              <a:t>Primary Prevention Advantages</a:t>
            </a:r>
          </a:p>
        </p:txBody>
      </p:sp>
      <p:sp>
        <p:nvSpPr>
          <p:cNvPr id="41987" name="Rectangle 1027"/>
          <p:cNvSpPr>
            <a:spLocks noGrp="1" noChangeArrowheads="1"/>
          </p:cNvSpPr>
          <p:nvPr>
            <p:ph type="body" sz="half" idx="1"/>
          </p:nvPr>
        </p:nvSpPr>
        <p:spPr/>
        <p:txBody>
          <a:bodyPr/>
          <a:lstStyle/>
          <a:p>
            <a:pPr>
              <a:lnSpc>
                <a:spcPct val="90000"/>
              </a:lnSpc>
            </a:pPr>
            <a:r>
              <a:rPr lang="en-US" sz="2800" smtClean="0"/>
              <a:t>Saves money</a:t>
            </a:r>
          </a:p>
          <a:p>
            <a:pPr>
              <a:lnSpc>
                <a:spcPct val="90000"/>
              </a:lnSpc>
            </a:pPr>
            <a:r>
              <a:rPr lang="en-US" sz="2800" smtClean="0"/>
              <a:t>Saves suffering and lost time from life</a:t>
            </a:r>
          </a:p>
          <a:p>
            <a:pPr>
              <a:lnSpc>
                <a:spcPct val="90000"/>
              </a:lnSpc>
            </a:pPr>
            <a:r>
              <a:rPr lang="en-US" sz="2800" smtClean="0"/>
              <a:t>More effective than repairing the damage</a:t>
            </a:r>
          </a:p>
          <a:p>
            <a:pPr>
              <a:lnSpc>
                <a:spcPct val="90000"/>
              </a:lnSpc>
            </a:pPr>
            <a:r>
              <a:rPr lang="en-US" sz="2800" smtClean="0"/>
              <a:t>Little potential for harm</a:t>
            </a:r>
          </a:p>
          <a:p>
            <a:pPr>
              <a:lnSpc>
                <a:spcPct val="90000"/>
              </a:lnSpc>
            </a:pPr>
            <a:r>
              <a:rPr lang="en-US" sz="2800" smtClean="0"/>
              <a:t>Maintains quality of life</a:t>
            </a:r>
          </a:p>
        </p:txBody>
      </p:sp>
      <p:pic>
        <p:nvPicPr>
          <p:cNvPr id="41988" name="Picture 1029" descr="Surgery"/>
          <p:cNvPicPr>
            <a:picLocks noChangeAspect="1" noChangeArrowheads="1"/>
          </p:cNvPicPr>
          <p:nvPr/>
        </p:nvPicPr>
        <p:blipFill>
          <a:blip r:embed="rId3" cstate="print"/>
          <a:srcRect l="10852"/>
          <a:stretch>
            <a:fillRect/>
          </a:stretch>
        </p:blipFill>
        <p:spPr bwMode="auto">
          <a:xfrm>
            <a:off x="4495800" y="2590800"/>
            <a:ext cx="4381500" cy="33416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43011"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43012" name="Rectangle 4"/>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43013" name="Rectangle 5"/>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43014" name="Rectangle 6"/>
          <p:cNvSpPr>
            <a:spLocks noGrp="1" noChangeArrowheads="1"/>
          </p:cNvSpPr>
          <p:nvPr>
            <p:ph type="title"/>
          </p:nvPr>
        </p:nvSpPr>
        <p:spPr>
          <a:noFill/>
        </p:spPr>
        <p:txBody>
          <a:bodyPr/>
          <a:lstStyle/>
          <a:p>
            <a:r>
              <a:rPr lang="en-US" smtClean="0"/>
              <a:t>Prevention</a:t>
            </a:r>
          </a:p>
        </p:txBody>
      </p:sp>
      <p:sp>
        <p:nvSpPr>
          <p:cNvPr id="43015" name="Rectangle 7"/>
          <p:cNvSpPr>
            <a:spLocks noGrp="1" noChangeArrowheads="1"/>
          </p:cNvSpPr>
          <p:nvPr>
            <p:ph type="body" idx="1"/>
          </p:nvPr>
        </p:nvSpPr>
        <p:spPr>
          <a:noFill/>
        </p:spPr>
        <p:txBody>
          <a:bodyPr/>
          <a:lstStyle/>
          <a:p>
            <a:r>
              <a:rPr lang="en-US" smtClean="0"/>
              <a:t>When primary prevention is successful nothing happens and people don’t like to pay for nothing.</a:t>
            </a:r>
          </a:p>
          <a:p>
            <a:r>
              <a:rPr lang="en-US" smtClean="0"/>
              <a:t>Must have data to show results.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44035"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44036" name="Rectangle 4"/>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endParaRPr lang="en-US"/>
          </a:p>
        </p:txBody>
      </p:sp>
      <p:sp>
        <p:nvSpPr>
          <p:cNvPr id="44037" name="Rectangle 5"/>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endParaRPr lang="en-US"/>
          </a:p>
        </p:txBody>
      </p:sp>
      <p:sp>
        <p:nvSpPr>
          <p:cNvPr id="44038" name="Rectangle 6"/>
          <p:cNvSpPr>
            <a:spLocks noGrp="1" noChangeArrowheads="1"/>
          </p:cNvSpPr>
          <p:nvPr>
            <p:ph type="title"/>
          </p:nvPr>
        </p:nvSpPr>
        <p:spPr>
          <a:noFill/>
        </p:spPr>
        <p:txBody>
          <a:bodyPr/>
          <a:lstStyle/>
          <a:p>
            <a:r>
              <a:rPr lang="en-US" smtClean="0"/>
              <a:t>Health Psychology</a:t>
            </a:r>
          </a:p>
        </p:txBody>
      </p:sp>
      <p:sp>
        <p:nvSpPr>
          <p:cNvPr id="26631" name="Rectangle 7"/>
          <p:cNvSpPr>
            <a:spLocks noGrp="1" noChangeArrowheads="1"/>
          </p:cNvSpPr>
          <p:nvPr>
            <p:ph type="body" idx="1"/>
          </p:nvPr>
        </p:nvSpPr>
        <p:spPr>
          <a:noFill/>
        </p:spPr>
        <p:txBody>
          <a:bodyPr/>
          <a:lstStyle/>
          <a:p>
            <a:r>
              <a:rPr lang="en-US" smtClean="0"/>
              <a:t>prevention and treatment of illness.</a:t>
            </a:r>
          </a:p>
          <a:p>
            <a:r>
              <a:rPr lang="en-US" smtClean="0"/>
              <a:t>identification of risk factors.</a:t>
            </a:r>
          </a:p>
          <a:p>
            <a:r>
              <a:rPr lang="en-US" smtClean="0"/>
              <a:t>improvement of the health care system.</a:t>
            </a:r>
          </a:p>
          <a:p>
            <a:r>
              <a:rPr lang="en-US" smtClean="0"/>
              <a:t>shaping of public opinion with regard to health.</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31">
                                            <p:txEl>
                                              <p:pRg st="0" end="0"/>
                                            </p:txEl>
                                          </p:spTgt>
                                        </p:tgtEl>
                                        <p:attrNameLst>
                                          <p:attrName>style.visibility</p:attrName>
                                        </p:attrNameLst>
                                      </p:cBhvr>
                                      <p:to>
                                        <p:strVal val="visible"/>
                                      </p:to>
                                    </p:set>
                                    <p:anim calcmode="lin" valueType="num">
                                      <p:cBhvr additive="base">
                                        <p:cTn id="7" dur="500" fill="hold"/>
                                        <p:tgtEl>
                                          <p:spTgt spid="266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631">
                                            <p:txEl>
                                              <p:pRg st="1" end="1"/>
                                            </p:txEl>
                                          </p:spTgt>
                                        </p:tgtEl>
                                        <p:attrNameLst>
                                          <p:attrName>style.visibility</p:attrName>
                                        </p:attrNameLst>
                                      </p:cBhvr>
                                      <p:to>
                                        <p:strVal val="visible"/>
                                      </p:to>
                                    </p:set>
                                    <p:anim calcmode="lin" valueType="num">
                                      <p:cBhvr additive="base">
                                        <p:cTn id="13" dur="500" fill="hold"/>
                                        <p:tgtEl>
                                          <p:spTgt spid="266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6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631">
                                            <p:txEl>
                                              <p:pRg st="2" end="2"/>
                                            </p:txEl>
                                          </p:spTgt>
                                        </p:tgtEl>
                                        <p:attrNameLst>
                                          <p:attrName>style.visibility</p:attrName>
                                        </p:attrNameLst>
                                      </p:cBhvr>
                                      <p:to>
                                        <p:strVal val="visible"/>
                                      </p:to>
                                    </p:set>
                                    <p:anim calcmode="lin" valueType="num">
                                      <p:cBhvr additive="base">
                                        <p:cTn id="19" dur="500" fill="hold"/>
                                        <p:tgtEl>
                                          <p:spTgt spid="266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6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631">
                                            <p:txEl>
                                              <p:pRg st="3" end="3"/>
                                            </p:txEl>
                                          </p:spTgt>
                                        </p:tgtEl>
                                        <p:attrNameLst>
                                          <p:attrName>style.visibility</p:attrName>
                                        </p:attrNameLst>
                                      </p:cBhvr>
                                      <p:to>
                                        <p:strVal val="visible"/>
                                      </p:to>
                                    </p:set>
                                    <p:anim calcmode="lin" valueType="num">
                                      <p:cBhvr additive="base">
                                        <p:cTn id="25" dur="500" fill="hold"/>
                                        <p:tgtEl>
                                          <p:spTgt spid="266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6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Diseases kill more than disasters	</a:t>
            </a:r>
          </a:p>
        </p:txBody>
      </p:sp>
      <p:sp>
        <p:nvSpPr>
          <p:cNvPr id="45059" name="Rectangle 3"/>
          <p:cNvSpPr>
            <a:spLocks noGrp="1" noChangeArrowheads="1"/>
          </p:cNvSpPr>
          <p:nvPr>
            <p:ph type="body" idx="1"/>
          </p:nvPr>
        </p:nvSpPr>
        <p:spPr/>
        <p:txBody>
          <a:bodyPr/>
          <a:lstStyle/>
          <a:p>
            <a:r>
              <a:rPr lang="en-US" smtClean="0"/>
              <a:t>International Federation of Red Cross and Red Crescent societies (2000):</a:t>
            </a:r>
          </a:p>
          <a:p>
            <a:r>
              <a:rPr lang="en-US" smtClean="0"/>
              <a:t>Money spent on changing people’s behavior saves more lives than money for expensive facilities like hospitals and high-tech equipment. </a:t>
            </a:r>
          </a:p>
          <a:p>
            <a:endParaRPr lang="en-U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3657600" y="6248400"/>
            <a:ext cx="5410200" cy="541338"/>
          </a:xfrm>
          <a:prstGeom prst="rect">
            <a:avLst/>
          </a:prstGeom>
          <a:noFill/>
          <a:ln w="9525">
            <a:noFill/>
            <a:miter lim="800000"/>
            <a:headEnd/>
            <a:tailEnd/>
          </a:ln>
        </p:spPr>
        <p:txBody>
          <a:bodyPr>
            <a:spAutoFit/>
          </a:bodyPr>
          <a:lstStyle/>
          <a:p>
            <a:pPr>
              <a:spcBef>
                <a:spcPct val="50000"/>
              </a:spcBef>
            </a:pPr>
            <a:r>
              <a:rPr lang="en-US" b="1"/>
              <a:t>Figure 1.3  </a:t>
            </a:r>
            <a:r>
              <a:rPr lang="en-US"/>
              <a:t>Infant mortality in the United States </a:t>
            </a:r>
            <a:br>
              <a:rPr lang="en-US"/>
            </a:br>
            <a:r>
              <a:rPr lang="en-US"/>
              <a:t>Straub: Health Psychology 2E</a:t>
            </a:r>
            <a:br>
              <a:rPr lang="en-US"/>
            </a:br>
            <a:r>
              <a:rPr lang="en-US" sz="800"/>
              <a:t>Copyright © 2007 by Worth Publishers</a:t>
            </a:r>
          </a:p>
        </p:txBody>
      </p:sp>
      <p:pic>
        <p:nvPicPr>
          <p:cNvPr id="46083" name="Picture 4" descr="fig01-03"/>
          <p:cNvPicPr>
            <a:picLocks noChangeAspect="1" noChangeArrowheads="1"/>
          </p:cNvPicPr>
          <p:nvPr/>
        </p:nvPicPr>
        <p:blipFill>
          <a:blip r:embed="rId3" cstate="print"/>
          <a:srcRect/>
          <a:stretch>
            <a:fillRect/>
          </a:stretch>
        </p:blipFill>
        <p:spPr bwMode="auto">
          <a:xfrm>
            <a:off x="1522413" y="1057275"/>
            <a:ext cx="6097587" cy="47434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657600" y="6248400"/>
            <a:ext cx="5410200" cy="541338"/>
          </a:xfrm>
          <a:prstGeom prst="rect">
            <a:avLst/>
          </a:prstGeom>
          <a:noFill/>
          <a:ln w="9525">
            <a:noFill/>
            <a:miter lim="800000"/>
            <a:headEnd/>
            <a:tailEnd/>
          </a:ln>
        </p:spPr>
        <p:txBody>
          <a:bodyPr>
            <a:spAutoFit/>
          </a:bodyPr>
          <a:lstStyle/>
          <a:p>
            <a:pPr>
              <a:spcBef>
                <a:spcPct val="50000"/>
              </a:spcBef>
            </a:pPr>
            <a:r>
              <a:rPr lang="en-US" b="1"/>
              <a:t>Table 1.3  </a:t>
            </a:r>
            <a:r>
              <a:rPr lang="en-US"/>
              <a:t/>
            </a:r>
            <a:br>
              <a:rPr lang="en-US"/>
            </a:br>
            <a:r>
              <a:rPr lang="en-US"/>
              <a:t>Straub: Health Psychology 2E</a:t>
            </a:r>
            <a:br>
              <a:rPr lang="en-US"/>
            </a:br>
            <a:r>
              <a:rPr lang="en-US" sz="800"/>
              <a:t>Copyright © 2007 by Worth Publishers</a:t>
            </a:r>
          </a:p>
        </p:txBody>
      </p:sp>
      <p:pic>
        <p:nvPicPr>
          <p:cNvPr id="47107" name="Picture 4" descr="TB01-03"/>
          <p:cNvPicPr>
            <a:picLocks noChangeAspect="1" noChangeArrowheads="1"/>
          </p:cNvPicPr>
          <p:nvPr/>
        </p:nvPicPr>
        <p:blipFill>
          <a:blip r:embed="rId3" cstate="print"/>
          <a:srcRect/>
          <a:stretch>
            <a:fillRect/>
          </a:stretch>
        </p:blipFill>
        <p:spPr bwMode="auto">
          <a:xfrm>
            <a:off x="1522413" y="1639888"/>
            <a:ext cx="6097587" cy="35782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 y="0"/>
            <a:ext cx="11582400" cy="7721600"/>
          </a:xfrm>
        </p:spPr>
      </p:pic>
    </p:spTree>
    <p:extLst>
      <p:ext uri="{BB962C8B-B14F-4D97-AF65-F5344CB8AC3E}">
        <p14:creationId xmlns:p14="http://schemas.microsoft.com/office/powerpoint/2010/main" val="619992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ctrTitle"/>
          </p:nvPr>
        </p:nvSpPr>
        <p:spPr/>
        <p:txBody>
          <a:bodyPr/>
          <a:lstStyle/>
          <a:p>
            <a:r>
              <a:rPr lang="en-US" smtClean="0"/>
              <a:t>Social Psychology and Health</a:t>
            </a:r>
          </a:p>
        </p:txBody>
      </p:sp>
      <p:sp>
        <p:nvSpPr>
          <p:cNvPr id="49155" name="Subtitle 2"/>
          <p:cNvSpPr>
            <a:spLocks noGrp="1"/>
          </p:cNvSpPr>
          <p:nvPr>
            <p:ph type="subTitle" idx="1"/>
          </p:nvPr>
        </p:nvSpPr>
        <p:spPr/>
        <p:txBody>
          <a:bodyPr/>
          <a:lstStyle/>
          <a:p>
            <a:endParaRPr lang="en-U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hlinkClick r:id="rId2"/>
              </a:rPr>
              <a:t>Heart Attack Grill</a:t>
            </a:r>
            <a:endParaRPr lang="en-US" smtClean="0"/>
          </a:p>
        </p:txBody>
      </p:sp>
      <p:sp>
        <p:nvSpPr>
          <p:cNvPr id="50179" name="Content Placeholder 2"/>
          <p:cNvSpPr>
            <a:spLocks noGrp="1"/>
          </p:cNvSpPr>
          <p:nvPr>
            <p:ph idx="1"/>
          </p:nvPr>
        </p:nvSpPr>
        <p:spPr/>
        <p:txBody>
          <a:bodyPr/>
          <a:lstStyle/>
          <a:p>
            <a:r>
              <a:rPr lang="en-US" dirty="0" smtClean="0">
                <a:hlinkClick r:id="rId3"/>
              </a:rPr>
              <a:t>http://www.youtube.com/watch?v=WfOAeZIDAnw&amp;feature=related</a:t>
            </a:r>
            <a:endParaRPr lang="en-US" dirty="0" smtClean="0">
              <a:hlinkClick r:id="rId4"/>
            </a:endParaRPr>
          </a:p>
          <a:p>
            <a:r>
              <a:rPr lang="en-US">
                <a:hlinkClick r:id="rId5"/>
              </a:rPr>
              <a:t>http://</a:t>
            </a:r>
            <a:r>
              <a:rPr lang="en-US" smtClean="0">
                <a:hlinkClick r:id="rId5"/>
              </a:rPr>
              <a:t>abcnews.go.com/topics/news/heart-attack-grill.htm?mediatype=Video</a:t>
            </a:r>
            <a:endParaRPr lang="en-US" smtClean="0"/>
          </a:p>
          <a:p>
            <a:r>
              <a:rPr lang="en-US" smtClean="0">
                <a:hlinkClick r:id="rId6"/>
              </a:rPr>
              <a:t>death </a:t>
            </a:r>
            <a:r>
              <a:rPr lang="en-US" dirty="0" smtClean="0">
                <a:hlinkClick r:id="rId6"/>
              </a:rPr>
              <a:t>of model</a:t>
            </a:r>
            <a:endParaRPr lang="en-US" dirty="0" smtClean="0"/>
          </a:p>
          <a:p>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Two ingredients of Belonging</a:t>
            </a:r>
          </a:p>
        </p:txBody>
      </p:sp>
      <p:sp>
        <p:nvSpPr>
          <p:cNvPr id="52227" name="Content Placeholder 2"/>
          <p:cNvSpPr>
            <a:spLocks noGrp="1"/>
          </p:cNvSpPr>
          <p:nvPr>
            <p:ph sz="half" idx="1"/>
          </p:nvPr>
        </p:nvSpPr>
        <p:spPr/>
        <p:txBody>
          <a:bodyPr/>
          <a:lstStyle/>
          <a:p>
            <a:pPr marL="514350" indent="-514350">
              <a:buFont typeface="Times New Roman" pitchFamily="18" charset="0"/>
              <a:buAutoNum type="arabicPeriod"/>
            </a:pPr>
            <a:r>
              <a:rPr lang="en-US" smtClean="0"/>
              <a:t>People need some kind of regular social contact</a:t>
            </a:r>
          </a:p>
          <a:p>
            <a:pPr marL="514350" indent="-514350">
              <a:buFont typeface="Times New Roman" pitchFamily="18" charset="0"/>
              <a:buAutoNum type="arabicPeriod"/>
            </a:pPr>
            <a:r>
              <a:rPr lang="en-US" smtClean="0"/>
              <a:t>People want the stable framework an ongoing relationship.</a:t>
            </a:r>
          </a:p>
        </p:txBody>
      </p:sp>
      <p:sp>
        <p:nvSpPr>
          <p:cNvPr id="52228" name="Content Placeholder 3"/>
          <p:cNvSpPr>
            <a:spLocks noGrp="1"/>
          </p:cNvSpPr>
          <p:nvPr>
            <p:ph sz="half" idx="2"/>
          </p:nvPr>
        </p:nvSpPr>
        <p:spPr/>
        <p:txBody>
          <a:bodyPr/>
          <a:lstStyle/>
          <a:p>
            <a:endParaRPr lang="en-U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Not belonging is bad for you. </a:t>
            </a:r>
          </a:p>
        </p:txBody>
      </p:sp>
      <p:sp>
        <p:nvSpPr>
          <p:cNvPr id="53251" name="Content Placeholder 2"/>
          <p:cNvSpPr>
            <a:spLocks noGrp="1"/>
          </p:cNvSpPr>
          <p:nvPr>
            <p:ph sz="half" idx="1"/>
          </p:nvPr>
        </p:nvSpPr>
        <p:spPr/>
        <p:txBody>
          <a:bodyPr/>
          <a:lstStyle/>
          <a:p>
            <a:r>
              <a:rPr lang="en-US" smtClean="0"/>
              <a:t>People who are alone have more physical and mental health problems. </a:t>
            </a:r>
          </a:p>
        </p:txBody>
      </p:sp>
      <p:pic>
        <p:nvPicPr>
          <p:cNvPr id="53252" name="Content Placeholder 4" descr="belonging (1).jpg"/>
          <p:cNvPicPr>
            <a:picLocks noGrp="1" noChangeAspect="1"/>
          </p:cNvPicPr>
          <p:nvPr>
            <p:ph sz="half" idx="2"/>
          </p:nvPr>
        </p:nvPicPr>
        <p:blipFill>
          <a:blip r:embed="rId2" cstate="print"/>
          <a:srcRect/>
          <a:stretch>
            <a:fillRect/>
          </a:stretch>
        </p:blipFill>
        <p:spPr>
          <a:xfrm>
            <a:off x="4648200" y="2139950"/>
            <a:ext cx="4038600" cy="3446463"/>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t>Similarity</a:t>
            </a:r>
          </a:p>
        </p:txBody>
      </p:sp>
      <p:sp>
        <p:nvSpPr>
          <p:cNvPr id="54275" name="Content Placeholder 2"/>
          <p:cNvSpPr>
            <a:spLocks noGrp="1"/>
          </p:cNvSpPr>
          <p:nvPr>
            <p:ph sz="half" idx="1"/>
          </p:nvPr>
        </p:nvSpPr>
        <p:spPr/>
        <p:txBody>
          <a:bodyPr/>
          <a:lstStyle/>
          <a:p>
            <a:r>
              <a:rPr lang="en-US" smtClean="0"/>
              <a:t>Similarity is a common and significant cause of attraction. </a:t>
            </a:r>
          </a:p>
        </p:txBody>
      </p:sp>
      <p:pic>
        <p:nvPicPr>
          <p:cNvPr id="54276" name="Content Placeholder 6" descr="who's the black sheep here.jpg"/>
          <p:cNvPicPr>
            <a:picLocks noGrp="1" noChangeAspect="1"/>
          </p:cNvPicPr>
          <p:nvPr>
            <p:ph sz="half" idx="2"/>
          </p:nvPr>
        </p:nvPicPr>
        <p:blipFill>
          <a:blip r:embed="rId2" cstate="print"/>
          <a:srcRect/>
          <a:stretch>
            <a:fillRect/>
          </a:stretch>
        </p:blipFill>
        <p:spPr>
          <a:xfrm>
            <a:off x="4191000" y="2819400"/>
            <a:ext cx="4365625" cy="2667000"/>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t>Social Rejection</a:t>
            </a:r>
          </a:p>
        </p:txBody>
      </p:sp>
      <p:sp>
        <p:nvSpPr>
          <p:cNvPr id="55299" name="Content Placeholder 2"/>
          <p:cNvSpPr>
            <a:spLocks noGrp="1"/>
          </p:cNvSpPr>
          <p:nvPr>
            <p:ph sz="half" idx="1"/>
          </p:nvPr>
        </p:nvSpPr>
        <p:spPr/>
        <p:txBody>
          <a:bodyPr/>
          <a:lstStyle/>
          <a:p>
            <a:r>
              <a:rPr lang="en-US" smtClean="0"/>
              <a:t>Rejected people report a variety of Problems: pain, illness, depression, eating disorders, promiscuity, low self-esteem. </a:t>
            </a:r>
          </a:p>
          <a:p>
            <a:endParaRPr lang="en-US" smtClean="0"/>
          </a:p>
        </p:txBody>
      </p:sp>
      <p:sp>
        <p:nvSpPr>
          <p:cNvPr id="55300" name="Content Placeholder 3"/>
          <p:cNvSpPr>
            <a:spLocks noGrp="1"/>
          </p:cNvSpPr>
          <p:nvPr>
            <p:ph sz="half" idx="2"/>
          </p:nvPr>
        </p:nvSpPr>
        <p:spPr/>
        <p:txBody>
          <a:bodyPr/>
          <a:lstStyle/>
          <a:p>
            <a:endParaRPr lang="en-U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Social rejection. </a:t>
            </a:r>
          </a:p>
        </p:txBody>
      </p:sp>
      <p:sp>
        <p:nvSpPr>
          <p:cNvPr id="56323" name="Content Placeholder 2"/>
          <p:cNvSpPr>
            <a:spLocks noGrp="1"/>
          </p:cNvSpPr>
          <p:nvPr>
            <p:ph sz="half" idx="1"/>
          </p:nvPr>
        </p:nvSpPr>
        <p:spPr/>
        <p:txBody>
          <a:bodyPr/>
          <a:lstStyle/>
          <a:p>
            <a:r>
              <a:rPr lang="en-US" smtClean="0"/>
              <a:t>rejected people eat more junk food. More impulsive, less able to reason cognitively </a:t>
            </a:r>
          </a:p>
          <a:p>
            <a:endParaRPr lang="en-US" smtClean="0"/>
          </a:p>
        </p:txBody>
      </p:sp>
      <p:pic>
        <p:nvPicPr>
          <p:cNvPr id="56324" name="Content Placeholder 4" descr="rejection__1226945893_9020.jpg"/>
          <p:cNvPicPr>
            <a:picLocks noGrp="1" noChangeAspect="1"/>
          </p:cNvPicPr>
          <p:nvPr>
            <p:ph sz="half" idx="2"/>
          </p:nvPr>
        </p:nvPicPr>
        <p:blipFill>
          <a:blip r:embed="rId2" cstate="print"/>
          <a:srcRect/>
          <a:stretch>
            <a:fillRect/>
          </a:stretch>
        </p:blipFill>
        <p:spPr>
          <a:xfrm>
            <a:off x="4984750" y="2262188"/>
            <a:ext cx="3365500" cy="3200400"/>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t>Belongingness as a Basic Need.</a:t>
            </a:r>
          </a:p>
        </p:txBody>
      </p:sp>
      <p:sp>
        <p:nvSpPr>
          <p:cNvPr id="51203" name="Content Placeholder 3"/>
          <p:cNvSpPr>
            <a:spLocks noGrp="1"/>
          </p:cNvSpPr>
          <p:nvPr>
            <p:ph sz="half" idx="1"/>
          </p:nvPr>
        </p:nvSpPr>
        <p:spPr/>
        <p:txBody>
          <a:bodyPr/>
          <a:lstStyle/>
          <a:p>
            <a:r>
              <a:rPr lang="en-US" smtClean="0"/>
              <a:t>Most likely the need to belong is a powerful drive within the human psyche. </a:t>
            </a:r>
          </a:p>
        </p:txBody>
      </p:sp>
      <p:pic>
        <p:nvPicPr>
          <p:cNvPr id="51204" name="Content Placeholder 5" descr="belonging.jpg"/>
          <p:cNvPicPr>
            <a:picLocks noGrp="1" noChangeAspect="1"/>
          </p:cNvPicPr>
          <p:nvPr>
            <p:ph sz="half" idx="2"/>
          </p:nvPr>
        </p:nvPicPr>
        <p:blipFill>
          <a:blip r:embed="rId2" cstate="print"/>
          <a:srcRect/>
          <a:stretch>
            <a:fillRect/>
          </a:stretch>
        </p:blipFill>
        <p:spPr>
          <a:xfrm>
            <a:off x="4648200" y="2362200"/>
            <a:ext cx="3875088" cy="3000375"/>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Herd instinct</a:t>
            </a:r>
            <a:endParaRPr lang="en-US" dirty="0"/>
          </a:p>
        </p:txBody>
      </p:sp>
      <p:sp>
        <p:nvSpPr>
          <p:cNvPr id="4" name="Content Placeholder 3"/>
          <p:cNvSpPr>
            <a:spLocks noGrp="1"/>
          </p:cNvSpPr>
          <p:nvPr>
            <p:ph sz="half" idx="1"/>
          </p:nvPr>
        </p:nvSpPr>
        <p:spPr/>
        <p:txBody>
          <a:bodyPr/>
          <a:lstStyle/>
          <a:p>
            <a:r>
              <a:rPr lang="en-US" dirty="0" smtClean="0"/>
              <a:t>A large collection of animals that all do the same thing. </a:t>
            </a:r>
            <a:endParaRPr lang="en-US" dirty="0"/>
          </a:p>
        </p:txBody>
      </p:sp>
      <p:pic>
        <p:nvPicPr>
          <p:cNvPr id="138242" name="Picture 2"/>
          <p:cNvPicPr>
            <a:picLocks noGrp="1" noChangeAspect="1" noChangeArrowheads="1"/>
          </p:cNvPicPr>
          <p:nvPr>
            <p:ph sz="half" idx="2"/>
          </p:nvPr>
        </p:nvPicPr>
        <p:blipFill>
          <a:blip r:embed="rId2" cstate="print"/>
          <a:srcRect/>
          <a:stretch>
            <a:fillRect/>
          </a:stretch>
        </p:blipFill>
        <p:spPr bwMode="auto">
          <a:xfrm>
            <a:off x="4648200" y="2762250"/>
            <a:ext cx="3810000" cy="28575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39266" name="Picture 2"/>
          <p:cNvPicPr>
            <a:picLocks noChangeAspect="1" noChangeArrowheads="1"/>
          </p:cNvPicPr>
          <p:nvPr/>
        </p:nvPicPr>
        <p:blipFill>
          <a:blip r:embed="rId2" cstate="print">
            <a:lum bright="21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 y="12192"/>
            <a:ext cx="9168384" cy="6876288"/>
          </a:xfrm>
        </p:spPr>
      </p:pic>
    </p:spTree>
    <p:extLst>
      <p:ext uri="{BB962C8B-B14F-4D97-AF65-F5344CB8AC3E}">
        <p14:creationId xmlns:p14="http://schemas.microsoft.com/office/powerpoint/2010/main" val="3793801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C727X0422H_2011資料照片_N71_copy1.JPG"/>
          <p:cNvPicPr>
            <a:picLocks noGrp="1" noChangeAspect="1"/>
          </p:cNvPicPr>
          <p:nvPr>
            <p:ph sz="half" idx="1"/>
          </p:nvPr>
        </p:nvPicPr>
        <p:blipFill>
          <a:blip r:embed="rId2" cstate="print"/>
          <a:stretch>
            <a:fillRect/>
          </a:stretch>
        </p:blipFill>
        <p:spPr>
          <a:xfrm>
            <a:off x="-782051" y="152400"/>
            <a:ext cx="9926051" cy="6705600"/>
          </a:xfrm>
        </p:spPr>
      </p:pic>
      <p:sp>
        <p:nvSpPr>
          <p:cNvPr id="4" name="Content Placeholder 3"/>
          <p:cNvSpPr>
            <a:spLocks noGrp="1"/>
          </p:cNvSpPr>
          <p:nvPr>
            <p:ph sz="half" idx="2"/>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40290" name="Picture 2"/>
          <p:cNvPicPr>
            <a:picLocks noChangeAspect="1" noChangeArrowheads="1"/>
          </p:cNvPicPr>
          <p:nvPr/>
        </p:nvPicPr>
        <p:blipFill>
          <a:blip r:embed="rId2" cstate="print"/>
          <a:srcRect l="18750" r="20833" b="14815"/>
          <a:stretch>
            <a:fillRect/>
          </a:stretch>
        </p:blipFill>
        <p:spPr bwMode="auto">
          <a:xfrm>
            <a:off x="0" y="0"/>
            <a:ext cx="11049000" cy="8763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KrispyKreme.jpg"/>
          <p:cNvPicPr>
            <a:picLocks noGrp="1" noChangeAspect="1"/>
          </p:cNvPicPr>
          <p:nvPr>
            <p:ph sz="half" idx="1"/>
          </p:nvPr>
        </p:nvPicPr>
        <p:blipFill>
          <a:blip r:embed="rId2" cstate="print">
            <a:lum bright="19000"/>
          </a:blip>
          <a:stretch>
            <a:fillRect/>
          </a:stretch>
        </p:blipFill>
        <p:spPr>
          <a:xfrm>
            <a:off x="0" y="0"/>
            <a:ext cx="9144000" cy="6858000"/>
          </a:xfrm>
        </p:spPr>
      </p:pic>
      <p:sp>
        <p:nvSpPr>
          <p:cNvPr id="4" name="Content Placeholder 3"/>
          <p:cNvSpPr>
            <a:spLocks noGrp="1"/>
          </p:cNvSpPr>
          <p:nvPr>
            <p:ph sz="half" idx="2"/>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US" smtClean="0"/>
          </a:p>
        </p:txBody>
      </p:sp>
      <p:sp>
        <p:nvSpPr>
          <p:cNvPr id="57347" name="Content Placeholder 2"/>
          <p:cNvSpPr>
            <a:spLocks noGrp="1"/>
          </p:cNvSpPr>
          <p:nvPr>
            <p:ph idx="1"/>
          </p:nvPr>
        </p:nvSpPr>
        <p:spPr/>
        <p:txBody>
          <a:bodyPr/>
          <a:lstStyle/>
          <a:p>
            <a:r>
              <a:rPr lang="en-US" smtClean="0"/>
              <a:t>Among adults, the simplest and most general explanation for rejection is deviance. </a:t>
            </a:r>
          </a:p>
          <a:p>
            <a:r>
              <a:rPr lang="en-US" smtClean="0"/>
              <a:t>Groups reject insiders more than outsiders for the same degree of deviance.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Social Comparison</a:t>
            </a:r>
          </a:p>
        </p:txBody>
      </p:sp>
      <p:sp>
        <p:nvSpPr>
          <p:cNvPr id="58371" name="Content Placeholder 3"/>
          <p:cNvSpPr>
            <a:spLocks noGrp="1"/>
          </p:cNvSpPr>
          <p:nvPr>
            <p:ph sz="half" idx="1"/>
          </p:nvPr>
        </p:nvSpPr>
        <p:spPr/>
        <p:txBody>
          <a:bodyPr/>
          <a:lstStyle/>
          <a:p>
            <a:r>
              <a:rPr lang="en-US" smtClean="0"/>
              <a:t>Upward social comparison</a:t>
            </a:r>
          </a:p>
          <a:p>
            <a:pPr lvl="1"/>
            <a:r>
              <a:rPr lang="en-US" smtClean="0"/>
              <a:t>Can inspire</a:t>
            </a:r>
          </a:p>
          <a:p>
            <a:pPr lvl="1"/>
            <a:r>
              <a:rPr lang="en-US" smtClean="0"/>
              <a:t>Can discourage</a:t>
            </a:r>
          </a:p>
          <a:p>
            <a:r>
              <a:rPr lang="en-US" smtClean="0"/>
              <a:t>Downward Social comparison</a:t>
            </a:r>
          </a:p>
          <a:p>
            <a:pPr lvl="1"/>
            <a:r>
              <a:rPr lang="en-US" smtClean="0"/>
              <a:t>Can make you feel good</a:t>
            </a:r>
          </a:p>
          <a:p>
            <a:pPr lvl="1"/>
            <a:r>
              <a:rPr lang="en-US" smtClean="0"/>
              <a:t>May lower standards</a:t>
            </a:r>
          </a:p>
        </p:txBody>
      </p:sp>
      <p:sp>
        <p:nvSpPr>
          <p:cNvPr id="58372" name="Content Placeholder 4"/>
          <p:cNvSpPr>
            <a:spLocks noGrp="1"/>
          </p:cNvSpPr>
          <p:nvPr>
            <p:ph sz="half" idx="2"/>
          </p:nvPr>
        </p:nvSpPr>
        <p:spPr/>
        <p:txBody>
          <a:bodyPr/>
          <a:lstStyle/>
          <a:p>
            <a:endParaRPr lang="en-U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Aversive State</a:t>
            </a:r>
          </a:p>
        </p:txBody>
      </p:sp>
      <p:sp>
        <p:nvSpPr>
          <p:cNvPr id="59395" name="Content Placeholder 2"/>
          <p:cNvSpPr>
            <a:spLocks noGrp="1"/>
          </p:cNvSpPr>
          <p:nvPr>
            <p:ph sz="half" idx="1"/>
          </p:nvPr>
        </p:nvSpPr>
        <p:spPr/>
        <p:txBody>
          <a:bodyPr/>
          <a:lstStyle/>
          <a:p>
            <a:r>
              <a:rPr lang="en-US" smtClean="0"/>
              <a:t>An unpleasant, temporary condition that motivates a person to act to reduce it. </a:t>
            </a:r>
          </a:p>
        </p:txBody>
      </p:sp>
      <p:pic>
        <p:nvPicPr>
          <p:cNvPr id="59396" name="Content Placeholder 5" descr="anger.jpg"/>
          <p:cNvPicPr>
            <a:picLocks noGrp="1" noChangeAspect="1"/>
          </p:cNvPicPr>
          <p:nvPr>
            <p:ph sz="half" idx="2"/>
          </p:nvPr>
        </p:nvPicPr>
        <p:blipFill>
          <a:blip r:embed="rId2" cstate="print"/>
          <a:srcRect/>
          <a:stretch>
            <a:fillRect/>
          </a:stretch>
        </p:blipFill>
        <p:spPr>
          <a:xfrm>
            <a:off x="4648200" y="2763838"/>
            <a:ext cx="3810000" cy="2854325"/>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mtClean="0"/>
              <a:t>Reactance Theory</a:t>
            </a:r>
          </a:p>
        </p:txBody>
      </p:sp>
      <p:sp>
        <p:nvSpPr>
          <p:cNvPr id="60419" name="Content Placeholder 2"/>
          <p:cNvSpPr>
            <a:spLocks noGrp="1"/>
          </p:cNvSpPr>
          <p:nvPr>
            <p:ph idx="1"/>
          </p:nvPr>
        </p:nvSpPr>
        <p:spPr/>
        <p:txBody>
          <a:bodyPr/>
          <a:lstStyle/>
          <a:p>
            <a:r>
              <a:rPr lang="en-US" smtClean="0"/>
              <a:t>The idea that people are distressed by loss of freedom or options and seek to reclaim or reassert them.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Reactance</a:t>
            </a:r>
          </a:p>
        </p:txBody>
      </p:sp>
      <p:sp>
        <p:nvSpPr>
          <p:cNvPr id="61443" name="Content Placeholder 2"/>
          <p:cNvSpPr>
            <a:spLocks noGrp="1"/>
          </p:cNvSpPr>
          <p:nvPr>
            <p:ph idx="1"/>
          </p:nvPr>
        </p:nvSpPr>
        <p:spPr/>
        <p:txBody>
          <a:bodyPr/>
          <a:lstStyle/>
          <a:p>
            <a:r>
              <a:rPr lang="en-US" smtClean="0"/>
              <a:t>The term reactance refers to the aversive state people have when they perceive a reduction in freedom or choice.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Reactance produces 3 main consequences</a:t>
            </a:r>
            <a:endParaRPr lang="en-US" dirty="0"/>
          </a:p>
        </p:txBody>
      </p:sp>
      <p:sp>
        <p:nvSpPr>
          <p:cNvPr id="62467" name="Content Placeholder 2"/>
          <p:cNvSpPr>
            <a:spLocks noGrp="1"/>
          </p:cNvSpPr>
          <p:nvPr>
            <p:ph idx="1"/>
          </p:nvPr>
        </p:nvSpPr>
        <p:spPr/>
        <p:txBody>
          <a:bodyPr/>
          <a:lstStyle/>
          <a:p>
            <a:pPr marL="514350" indent="-514350">
              <a:buFont typeface="Times New Roman" pitchFamily="18" charset="0"/>
              <a:buAutoNum type="arabicPeriod"/>
            </a:pPr>
            <a:r>
              <a:rPr lang="en-US" smtClean="0"/>
              <a:t>Makes the forbidden object more attractive</a:t>
            </a:r>
          </a:p>
          <a:p>
            <a:pPr marL="514350" indent="-514350">
              <a:buFont typeface="Times New Roman" pitchFamily="18" charset="0"/>
              <a:buAutoNum type="arabicPeriod"/>
            </a:pPr>
            <a:r>
              <a:rPr lang="en-US" smtClean="0"/>
              <a:t>Motivates you to reclaim the lost option</a:t>
            </a:r>
          </a:p>
          <a:p>
            <a:pPr marL="514350" indent="-514350">
              <a:buFont typeface="Times New Roman" pitchFamily="18" charset="0"/>
              <a:buAutoNum type="arabicPeriod"/>
            </a:pPr>
            <a:r>
              <a:rPr lang="en-US" smtClean="0"/>
              <a:t>May lead to feel or act aggressively toward the person who restricted your freedom.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t>Dissonance</a:t>
            </a:r>
          </a:p>
        </p:txBody>
      </p:sp>
      <p:sp>
        <p:nvSpPr>
          <p:cNvPr id="63491" name="Content Placeholder 2"/>
          <p:cNvSpPr>
            <a:spLocks noGrp="1"/>
          </p:cNvSpPr>
          <p:nvPr>
            <p:ph sz="half" idx="1"/>
          </p:nvPr>
        </p:nvSpPr>
        <p:spPr/>
        <p:txBody>
          <a:bodyPr/>
          <a:lstStyle/>
          <a:p>
            <a:r>
              <a:rPr lang="en-US" smtClean="0"/>
              <a:t>The term dissonance refers to the aversive state people have when they perceive discrepancies between attitudes and behavior. </a:t>
            </a:r>
          </a:p>
        </p:txBody>
      </p:sp>
      <p:pic>
        <p:nvPicPr>
          <p:cNvPr id="63492" name="Content Placeholder 4" descr="smoking-man-with-beer-outside-pub-1-AJHD.jpg"/>
          <p:cNvPicPr>
            <a:picLocks noGrp="1" noChangeAspect="1"/>
          </p:cNvPicPr>
          <p:nvPr>
            <p:ph sz="half" idx="2"/>
          </p:nvPr>
        </p:nvPicPr>
        <p:blipFill>
          <a:blip r:embed="rId2" cstate="print"/>
          <a:srcRect/>
          <a:stretch>
            <a:fillRect/>
          </a:stretch>
        </p:blipFill>
        <p:spPr>
          <a:xfrm>
            <a:off x="4873625" y="1600200"/>
            <a:ext cx="3587750" cy="4525963"/>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5240"/>
            <a:ext cx="9525000" cy="7143750"/>
          </a:xfrm>
        </p:spPr>
      </p:pic>
    </p:spTree>
    <p:extLst>
      <p:ext uri="{BB962C8B-B14F-4D97-AF65-F5344CB8AC3E}">
        <p14:creationId xmlns:p14="http://schemas.microsoft.com/office/powerpoint/2010/main" val="2084301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t>Cognitive Dissonance</a:t>
            </a:r>
          </a:p>
        </p:txBody>
      </p:sp>
      <p:sp>
        <p:nvSpPr>
          <p:cNvPr id="64515" name="Content Placeholder 3"/>
          <p:cNvSpPr>
            <a:spLocks noGrp="1"/>
          </p:cNvSpPr>
          <p:nvPr>
            <p:ph sz="half" idx="1"/>
          </p:nvPr>
        </p:nvSpPr>
        <p:spPr/>
        <p:txBody>
          <a:bodyPr/>
          <a:lstStyle/>
          <a:p>
            <a:r>
              <a:rPr lang="en-US" smtClean="0"/>
              <a:t>Theory that inconsistencies produce discomfort leading people to rationalize behavior or change attitudes. </a:t>
            </a:r>
          </a:p>
        </p:txBody>
      </p:sp>
      <p:sp>
        <p:nvSpPr>
          <p:cNvPr id="64516" name="Content Placeholder 4"/>
          <p:cNvSpPr>
            <a:spLocks noGrp="1"/>
          </p:cNvSpPr>
          <p:nvPr>
            <p:ph sz="half" idx="2"/>
          </p:nvPr>
        </p:nvSpPr>
        <p:spPr/>
        <p:txBody>
          <a:bodyPr/>
          <a:lstStyle/>
          <a:p>
            <a:endParaRPr lang="en-U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65539"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65540" name="Rectangle 4"/>
          <p:cNvSpPr>
            <a:spLocks noGrp="1" noChangeArrowheads="1"/>
          </p:cNvSpPr>
          <p:nvPr>
            <p:ph type="ctrTitle"/>
          </p:nvPr>
        </p:nvSpPr>
        <p:spPr>
          <a:xfrm>
            <a:off x="685800" y="2286000"/>
            <a:ext cx="7772400" cy="1143000"/>
          </a:xfrm>
          <a:noFill/>
        </p:spPr>
        <p:txBody>
          <a:bodyPr/>
          <a:lstStyle/>
          <a:p>
            <a:r>
              <a:rPr lang="en-US" smtClean="0"/>
              <a:t/>
            </a:r>
            <a:br>
              <a:rPr lang="en-US" smtClean="0"/>
            </a:br>
            <a:r>
              <a:rPr lang="en-US" smtClean="0"/>
              <a:t>Learning Theory</a:t>
            </a:r>
          </a:p>
        </p:txBody>
      </p:sp>
      <p:sp>
        <p:nvSpPr>
          <p:cNvPr id="65541" name="Rectangle 5"/>
          <p:cNvSpPr>
            <a:spLocks noGrp="1" noChangeArrowheads="1"/>
          </p:cNvSpPr>
          <p:nvPr>
            <p:ph type="subTitle" idx="1"/>
          </p:nvPr>
        </p:nvSpPr>
        <p:spPr>
          <a:noFill/>
        </p:spPr>
        <p:txBody>
          <a:bodyPr/>
          <a:lstStyle/>
          <a:p>
            <a:pPr marL="342900" indent="-342900"/>
            <a:r>
              <a:rPr lang="en-US" smtClean="0"/>
              <a:t>Will Wattles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66563"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66564" name="Rectangle 4"/>
          <p:cNvSpPr>
            <a:spLocks noGrp="1" noChangeArrowheads="1"/>
          </p:cNvSpPr>
          <p:nvPr>
            <p:ph type="title"/>
          </p:nvPr>
        </p:nvSpPr>
        <p:spPr>
          <a:noFill/>
        </p:spPr>
        <p:txBody>
          <a:bodyPr/>
          <a:lstStyle/>
          <a:p>
            <a:r>
              <a:rPr lang="en-US" smtClean="0"/>
              <a:t>What is learning?</a:t>
            </a:r>
          </a:p>
        </p:txBody>
      </p:sp>
      <p:sp>
        <p:nvSpPr>
          <p:cNvPr id="66565" name="Rectangle 5"/>
          <p:cNvSpPr>
            <a:spLocks noGrp="1" noChangeArrowheads="1"/>
          </p:cNvSpPr>
          <p:nvPr>
            <p:ph type="body" idx="1"/>
          </p:nvPr>
        </p:nvSpPr>
        <p:spPr>
          <a:noFill/>
        </p:spPr>
        <p:txBody>
          <a:bodyPr/>
          <a:lstStyle/>
          <a:p>
            <a:r>
              <a:rPr lang="en-US" dirty="0" smtClean="0"/>
              <a:t>How organisms come to behave in new ways.</a:t>
            </a:r>
          </a:p>
          <a:p>
            <a:pPr lvl="1">
              <a:buClr>
                <a:schemeClr val="tx2"/>
              </a:buClr>
            </a:pPr>
            <a:r>
              <a:rPr lang="en-US" dirty="0" smtClean="0"/>
              <a:t>motivation</a:t>
            </a:r>
          </a:p>
          <a:p>
            <a:pPr lvl="1">
              <a:buClr>
                <a:schemeClr val="tx2"/>
              </a:buClr>
            </a:pPr>
            <a:r>
              <a:rPr lang="en-US" dirty="0" smtClean="0"/>
              <a:t>knowledge</a:t>
            </a:r>
          </a:p>
          <a:p>
            <a:pPr lvl="1">
              <a:buClr>
                <a:schemeClr val="tx2"/>
              </a:buClr>
            </a:pPr>
            <a:r>
              <a:rPr lang="en-US" dirty="0" smtClean="0"/>
              <a:t>change in behavior</a:t>
            </a:r>
          </a:p>
          <a:p>
            <a:r>
              <a:rPr lang="en-US" dirty="0"/>
              <a:t>…Consciousness is a small part of the human mental repertoire. </a:t>
            </a:r>
            <a:r>
              <a:rPr lang="en-US" dirty="0" smtClean="0"/>
              <a:t>–</a:t>
            </a:r>
            <a:r>
              <a:rPr lang="en-US" smtClean="0"/>
              <a:t>Timothy Wilson</a:t>
            </a:r>
            <a:endParaRPr lang="en-US"/>
          </a:p>
          <a:p>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67587"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67588" name="Rectangle 4"/>
          <p:cNvSpPr>
            <a:spLocks noGrp="1" noChangeArrowheads="1"/>
          </p:cNvSpPr>
          <p:nvPr>
            <p:ph type="title"/>
          </p:nvPr>
        </p:nvSpPr>
        <p:spPr>
          <a:noFill/>
        </p:spPr>
        <p:txBody>
          <a:bodyPr/>
          <a:lstStyle/>
          <a:p>
            <a:r>
              <a:rPr lang="en-US" smtClean="0"/>
              <a:t>Behaviorism</a:t>
            </a:r>
          </a:p>
        </p:txBody>
      </p:sp>
      <p:sp>
        <p:nvSpPr>
          <p:cNvPr id="67589" name="Rectangle 5"/>
          <p:cNvSpPr>
            <a:spLocks noGrp="1" noChangeArrowheads="1"/>
          </p:cNvSpPr>
          <p:nvPr>
            <p:ph type="body" idx="1"/>
          </p:nvPr>
        </p:nvSpPr>
        <p:spPr>
          <a:noFill/>
        </p:spPr>
        <p:txBody>
          <a:bodyPr/>
          <a:lstStyle/>
          <a:p>
            <a:r>
              <a:rPr lang="en-US" smtClean="0"/>
              <a:t>John B. Watson-study only what can be observed. </a:t>
            </a:r>
          </a:p>
          <a:p>
            <a:r>
              <a:rPr lang="en-US" b="1" smtClean="0">
                <a:solidFill>
                  <a:schemeClr val="accent2"/>
                </a:solidFill>
              </a:rPr>
              <a:t>Empirical</a:t>
            </a:r>
          </a:p>
          <a:p>
            <a:r>
              <a:rPr lang="en-US" smtClean="0"/>
              <a:t>a. Relying on or derived from observation or experiment: empirical results that supported the hypothesis. b. Verifiable or provable by means of observation or experiment: empirical laws.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8" name="Rectangle 1026"/>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1029" name="Rectangle 1027"/>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1030" name="Rectangle 1028"/>
          <p:cNvSpPr>
            <a:spLocks noGrp="1" noChangeArrowheads="1"/>
          </p:cNvSpPr>
          <p:nvPr>
            <p:ph type="title"/>
          </p:nvPr>
        </p:nvSpPr>
        <p:spPr>
          <a:noFill/>
        </p:spPr>
        <p:txBody>
          <a:bodyPr/>
          <a:lstStyle/>
          <a:p>
            <a:r>
              <a:rPr lang="en-US" smtClean="0"/>
              <a:t>Stimulus</a:t>
            </a:r>
          </a:p>
        </p:txBody>
      </p:sp>
      <p:sp>
        <p:nvSpPr>
          <p:cNvPr id="1031" name="Rectangle 1029"/>
          <p:cNvSpPr>
            <a:spLocks noGrp="1" noChangeArrowheads="1"/>
          </p:cNvSpPr>
          <p:nvPr>
            <p:ph type="body" sz="half" idx="1"/>
          </p:nvPr>
        </p:nvSpPr>
        <p:spPr>
          <a:noFill/>
        </p:spPr>
        <p:txBody>
          <a:bodyPr/>
          <a:lstStyle/>
          <a:p>
            <a:r>
              <a:rPr lang="en-US" sz="2800" smtClean="0"/>
              <a:t>a property of the environment that you can detect with your senses.</a:t>
            </a:r>
          </a:p>
        </p:txBody>
      </p:sp>
      <p:graphicFrame>
        <p:nvGraphicFramePr>
          <p:cNvPr id="1026" name="Object 1030">
            <a:hlinkClick r:id="" action="ppaction://ole?verb=0"/>
          </p:cNvPr>
          <p:cNvGraphicFramePr>
            <a:graphicFrameLocks/>
          </p:cNvGraphicFramePr>
          <p:nvPr/>
        </p:nvGraphicFramePr>
        <p:xfrm>
          <a:off x="6503988" y="4129088"/>
          <a:ext cx="1597025" cy="2081212"/>
        </p:xfrm>
        <a:graphic>
          <a:graphicData uri="http://schemas.openxmlformats.org/presentationml/2006/ole">
            <mc:AlternateContent xmlns:mc="http://schemas.openxmlformats.org/markup-compatibility/2006">
              <mc:Choice xmlns:v="urn:schemas-microsoft-com:vml" Requires="v">
                <p:oleObj spid="_x0000_s1088" name="Clip" r:id="rId4" imgW="1595160" imgH="2079360" progId="MS_ClipArt_Gallery">
                  <p:embed/>
                </p:oleObj>
              </mc:Choice>
              <mc:Fallback>
                <p:oleObj name="Clip" r:id="rId4" imgW="1595160" imgH="2079360" progId="MS_ClipArt_Gallery">
                  <p:embed/>
                  <p:pic>
                    <p:nvPicPr>
                      <p:cNvPr id="0" name="Object 103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3988" y="4129088"/>
                        <a:ext cx="1597025" cy="208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1031">
            <a:hlinkClick r:id="" action="ppaction://ole?verb=0"/>
          </p:cNvPr>
          <p:cNvGraphicFramePr>
            <a:graphicFrameLocks/>
          </p:cNvGraphicFramePr>
          <p:nvPr/>
        </p:nvGraphicFramePr>
        <p:xfrm>
          <a:off x="4457700" y="1981200"/>
          <a:ext cx="1809750" cy="1771650"/>
        </p:xfrm>
        <a:graphic>
          <a:graphicData uri="http://schemas.openxmlformats.org/presentationml/2006/ole">
            <mc:AlternateContent xmlns:mc="http://schemas.openxmlformats.org/markup-compatibility/2006">
              <mc:Choice xmlns:v="urn:schemas-microsoft-com:vml" Requires="v">
                <p:oleObj spid="_x0000_s1089" name="Clip" r:id="rId6" imgW="1807920" imgH="1769760" progId="MS_ClipArt_Gallery">
                  <p:embed/>
                </p:oleObj>
              </mc:Choice>
              <mc:Fallback>
                <p:oleObj name="Clip" r:id="rId6" imgW="1807920" imgH="1769760" progId="MS_ClipArt_Gallery">
                  <p:embed/>
                  <p:pic>
                    <p:nvPicPr>
                      <p:cNvPr id="0" name="Object 103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7700" y="1981200"/>
                        <a:ext cx="180975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p:txBody>
          <a:bodyPr/>
          <a:lstStyle/>
          <a:p>
            <a:r>
              <a:rPr lang="en-US" smtClean="0"/>
              <a:t>Behavior</a:t>
            </a:r>
          </a:p>
        </p:txBody>
      </p:sp>
      <p:sp>
        <p:nvSpPr>
          <p:cNvPr id="68611" name="Rectangle 1027"/>
          <p:cNvSpPr>
            <a:spLocks noGrp="1" noChangeArrowheads="1"/>
          </p:cNvSpPr>
          <p:nvPr>
            <p:ph type="body" sz="half" idx="1"/>
          </p:nvPr>
        </p:nvSpPr>
        <p:spPr/>
        <p:txBody>
          <a:bodyPr/>
          <a:lstStyle/>
          <a:p>
            <a:r>
              <a:rPr lang="en-US" sz="2800" smtClean="0"/>
              <a:t>Something you do. </a:t>
            </a:r>
          </a:p>
        </p:txBody>
      </p:sp>
      <p:pic>
        <p:nvPicPr>
          <p:cNvPr id="68612" name="Picture 1031" descr="1125235903_9243"/>
          <p:cNvPicPr>
            <a:picLocks noGrp="1" noChangeAspect="1" noChangeArrowheads="1"/>
          </p:cNvPicPr>
          <p:nvPr>
            <p:ph sz="half" idx="2"/>
          </p:nvPr>
        </p:nvPicPr>
        <p:blipFill>
          <a:blip r:embed="rId3" cstate="print"/>
          <a:srcRect/>
          <a:stretch>
            <a:fillRect/>
          </a:stretch>
        </p:blipFill>
        <p:spPr>
          <a:xfrm>
            <a:off x="5035550" y="1905000"/>
            <a:ext cx="3035300" cy="4572000"/>
          </a:xfr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Rectangle 1026"/>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2052" name="Rectangle 1027"/>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2053" name="Rectangle 1028"/>
          <p:cNvSpPr>
            <a:spLocks noGrp="1" noChangeArrowheads="1"/>
          </p:cNvSpPr>
          <p:nvPr>
            <p:ph type="title"/>
          </p:nvPr>
        </p:nvSpPr>
        <p:spPr>
          <a:noFill/>
        </p:spPr>
        <p:txBody>
          <a:bodyPr/>
          <a:lstStyle/>
          <a:p>
            <a:r>
              <a:rPr lang="en-US" smtClean="0"/>
              <a:t/>
            </a:r>
            <a:br>
              <a:rPr lang="en-US" smtClean="0"/>
            </a:br>
            <a:endParaRPr lang="en-US" smtClean="0"/>
          </a:p>
        </p:txBody>
      </p:sp>
      <p:sp>
        <p:nvSpPr>
          <p:cNvPr id="2054" name="Rectangle 1029"/>
          <p:cNvSpPr>
            <a:spLocks noGrp="1" noChangeArrowheads="1"/>
          </p:cNvSpPr>
          <p:nvPr>
            <p:ph type="body" sz="half" idx="1"/>
          </p:nvPr>
        </p:nvSpPr>
        <p:spPr>
          <a:noFill/>
        </p:spPr>
        <p:txBody>
          <a:bodyPr/>
          <a:lstStyle/>
          <a:p>
            <a:r>
              <a:rPr lang="en-US" sz="2800" smtClean="0"/>
              <a:t>What is this couple </a:t>
            </a:r>
            <a:r>
              <a:rPr lang="en-US" sz="2800" b="1" smtClean="0"/>
              <a:t>not</a:t>
            </a:r>
            <a:r>
              <a:rPr lang="en-US" sz="2800" smtClean="0"/>
              <a:t> doing?</a:t>
            </a:r>
          </a:p>
          <a:p>
            <a:r>
              <a:rPr lang="en-US" sz="2800" smtClean="0"/>
              <a:t>Are they not reading?</a:t>
            </a:r>
          </a:p>
          <a:p>
            <a:r>
              <a:rPr lang="en-US" sz="2800" smtClean="0"/>
              <a:t>Or are they not sleeping?</a:t>
            </a:r>
          </a:p>
          <a:p>
            <a:r>
              <a:rPr lang="en-US" sz="2800" b="1" smtClean="0"/>
              <a:t>Not doing something is not a behavior.</a:t>
            </a:r>
          </a:p>
        </p:txBody>
      </p:sp>
      <p:graphicFrame>
        <p:nvGraphicFramePr>
          <p:cNvPr id="2050" name="Object 1030">
            <a:hlinkClick r:id="" action="ppaction://ole?verb=0"/>
          </p:cNvPr>
          <p:cNvGraphicFramePr>
            <a:graphicFrameLocks/>
          </p:cNvGraphicFramePr>
          <p:nvPr/>
        </p:nvGraphicFramePr>
        <p:xfrm>
          <a:off x="4652963" y="2174875"/>
          <a:ext cx="3825875" cy="4059238"/>
        </p:xfrm>
        <a:graphic>
          <a:graphicData uri="http://schemas.openxmlformats.org/presentationml/2006/ole">
            <mc:AlternateContent xmlns:mc="http://schemas.openxmlformats.org/markup-compatibility/2006">
              <mc:Choice xmlns:v="urn:schemas-microsoft-com:vml" Requires="v">
                <p:oleObj spid="_x0000_s2081" name="Clip" r:id="rId4" imgW="3824280" imgH="4057560" progId="MS_ClipArt_Gallery">
                  <p:embed/>
                </p:oleObj>
              </mc:Choice>
              <mc:Fallback>
                <p:oleObj name="Clip" r:id="rId4" imgW="3824280" imgH="4057560" progId="MS_ClipArt_Gallery">
                  <p:embed/>
                  <p:pic>
                    <p:nvPicPr>
                      <p:cNvPr id="0" name="Object 103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2963" y="2174875"/>
                        <a:ext cx="3825875" cy="405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69635"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69636" name="Rectangle 4"/>
          <p:cNvSpPr>
            <a:spLocks noGrp="1" noChangeArrowheads="1"/>
          </p:cNvSpPr>
          <p:nvPr>
            <p:ph type="title"/>
          </p:nvPr>
        </p:nvSpPr>
        <p:spPr>
          <a:noFill/>
        </p:spPr>
        <p:txBody>
          <a:bodyPr/>
          <a:lstStyle/>
          <a:p>
            <a:r>
              <a:rPr lang="en-US" smtClean="0"/>
              <a:t>Response</a:t>
            </a:r>
          </a:p>
        </p:txBody>
      </p:sp>
      <p:sp>
        <p:nvSpPr>
          <p:cNvPr id="69637" name="Rectangle 5"/>
          <p:cNvSpPr>
            <a:spLocks noGrp="1" noChangeArrowheads="1"/>
          </p:cNvSpPr>
          <p:nvPr>
            <p:ph type="body" idx="1"/>
          </p:nvPr>
        </p:nvSpPr>
        <p:spPr>
          <a:noFill/>
        </p:spPr>
        <p:txBody>
          <a:bodyPr/>
          <a:lstStyle/>
          <a:p>
            <a:r>
              <a:rPr lang="en-US" smtClean="0"/>
              <a:t>Something you do.  Also called behavior</a:t>
            </a:r>
          </a:p>
          <a:p>
            <a:r>
              <a:rPr lang="en-US" b="1" smtClean="0">
                <a:solidFill>
                  <a:srgbClr val="9234DB"/>
                </a:solidFill>
              </a:rPr>
              <a:t>Response = Behavior</a:t>
            </a:r>
            <a:endParaRPr lang="en-US" smtClean="0"/>
          </a:p>
          <a:p>
            <a:r>
              <a:rPr lang="en-US" smtClean="0"/>
              <a:t>Behavior can be</a:t>
            </a:r>
          </a:p>
          <a:p>
            <a:pPr lvl="1">
              <a:buClr>
                <a:schemeClr val="tx2"/>
              </a:buClr>
            </a:pPr>
            <a:r>
              <a:rPr lang="en-US" smtClean="0"/>
              <a:t>elicited </a:t>
            </a:r>
          </a:p>
          <a:p>
            <a:pPr lvl="1">
              <a:buClr>
                <a:schemeClr val="tx2"/>
              </a:buClr>
            </a:pPr>
            <a:r>
              <a:rPr lang="en-US" smtClean="0"/>
              <a:t>emitted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1026"/>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70659" name="Rectangle 1027"/>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70660" name="Rectangle 1028"/>
          <p:cNvSpPr>
            <a:spLocks noGrp="1" noChangeArrowheads="1"/>
          </p:cNvSpPr>
          <p:nvPr>
            <p:ph type="title"/>
          </p:nvPr>
        </p:nvSpPr>
        <p:spPr>
          <a:noFill/>
        </p:spPr>
        <p:txBody>
          <a:bodyPr/>
          <a:lstStyle/>
          <a:p>
            <a:r>
              <a:rPr lang="en-US" smtClean="0"/>
              <a:t>Elicited Behavior</a:t>
            </a:r>
          </a:p>
        </p:txBody>
      </p:sp>
      <p:sp>
        <p:nvSpPr>
          <p:cNvPr id="70661" name="Rectangle 1029"/>
          <p:cNvSpPr>
            <a:spLocks noGrp="1" noChangeArrowheads="1"/>
          </p:cNvSpPr>
          <p:nvPr>
            <p:ph type="body" sz="half" idx="1"/>
          </p:nvPr>
        </p:nvSpPr>
        <p:spPr>
          <a:noFill/>
        </p:spPr>
        <p:txBody>
          <a:bodyPr/>
          <a:lstStyle/>
          <a:p>
            <a:r>
              <a:rPr lang="en-US" sz="2800" smtClean="0"/>
              <a:t>A behavior such as a reflex that results from the presentation of a stimulus and is not voluntary.</a:t>
            </a:r>
          </a:p>
          <a:p>
            <a:r>
              <a:rPr lang="en-US" sz="2800" smtClean="0"/>
              <a:t>Example: Patellar reflex</a:t>
            </a:r>
          </a:p>
        </p:txBody>
      </p:sp>
      <p:grpSp>
        <p:nvGrpSpPr>
          <p:cNvPr id="70662" name="Group 1032"/>
          <p:cNvGrpSpPr>
            <a:grpSpLocks/>
          </p:cNvGrpSpPr>
          <p:nvPr/>
        </p:nvGrpSpPr>
        <p:grpSpPr bwMode="auto">
          <a:xfrm>
            <a:off x="5465763" y="2206625"/>
            <a:ext cx="2178050" cy="3975100"/>
            <a:chOff x="3443" y="1390"/>
            <a:chExt cx="1372" cy="2504"/>
          </a:xfrm>
        </p:grpSpPr>
        <p:pic>
          <p:nvPicPr>
            <p:cNvPr id="70663" name="Picture 1030"/>
            <p:cNvPicPr>
              <a:picLocks noChangeArrowheads="1"/>
            </p:cNvPicPr>
            <p:nvPr/>
          </p:nvPicPr>
          <p:blipFill>
            <a:blip r:embed="rId3" cstate="print"/>
            <a:srcRect/>
            <a:stretch>
              <a:fillRect/>
            </a:stretch>
          </p:blipFill>
          <p:spPr bwMode="auto">
            <a:xfrm>
              <a:off x="3443" y="1390"/>
              <a:ext cx="1372" cy="2504"/>
            </a:xfrm>
            <a:prstGeom prst="rect">
              <a:avLst/>
            </a:prstGeom>
            <a:noFill/>
            <a:ln w="12700">
              <a:noFill/>
              <a:miter lim="800000"/>
              <a:headEnd/>
              <a:tailEnd/>
            </a:ln>
          </p:spPr>
        </p:pic>
        <p:sp>
          <p:nvSpPr>
            <p:cNvPr id="70664" name="Rectangle 1031"/>
            <p:cNvSpPr>
              <a:spLocks noChangeArrowheads="1"/>
            </p:cNvSpPr>
            <p:nvPr/>
          </p:nvSpPr>
          <p:spPr bwMode="auto">
            <a:xfrm>
              <a:off x="3501" y="1419"/>
              <a:ext cx="1240" cy="2430"/>
            </a:xfrm>
            <a:prstGeom prst="rect">
              <a:avLst/>
            </a:prstGeom>
            <a:noFill/>
            <a:ln w="12700">
              <a:noFill/>
              <a:miter lim="800000"/>
              <a:headEnd/>
              <a:tailEnd/>
            </a:ln>
          </p:spPr>
          <p:txBody>
            <a:bodyPr wrap="none" anchor="ct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3076"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3077" name="Rectangle 4"/>
          <p:cNvSpPr>
            <a:spLocks noGrp="1" noChangeArrowheads="1"/>
          </p:cNvSpPr>
          <p:nvPr>
            <p:ph type="title"/>
          </p:nvPr>
        </p:nvSpPr>
        <p:spPr>
          <a:noFill/>
        </p:spPr>
        <p:txBody>
          <a:bodyPr/>
          <a:lstStyle/>
          <a:p>
            <a:r>
              <a:rPr lang="en-US" smtClean="0"/>
              <a:t>Emitted Behavior</a:t>
            </a:r>
          </a:p>
        </p:txBody>
      </p:sp>
      <p:sp>
        <p:nvSpPr>
          <p:cNvPr id="3078" name="Rectangle 5"/>
          <p:cNvSpPr>
            <a:spLocks noGrp="1" noChangeArrowheads="1"/>
          </p:cNvSpPr>
          <p:nvPr>
            <p:ph type="body" sz="half" idx="1"/>
          </p:nvPr>
        </p:nvSpPr>
        <p:spPr>
          <a:noFill/>
        </p:spPr>
        <p:txBody>
          <a:bodyPr/>
          <a:lstStyle/>
          <a:p>
            <a:r>
              <a:rPr lang="en-US" sz="2800" smtClean="0"/>
              <a:t>A voluntary behavior.  The organism may or may not make this response.</a:t>
            </a:r>
          </a:p>
        </p:txBody>
      </p:sp>
      <p:graphicFrame>
        <p:nvGraphicFramePr>
          <p:cNvPr id="3074" name="Object 6">
            <a:hlinkClick r:id="" action="ppaction://ole?verb=0"/>
          </p:cNvPr>
          <p:cNvGraphicFramePr>
            <a:graphicFrameLocks/>
          </p:cNvGraphicFramePr>
          <p:nvPr/>
        </p:nvGraphicFramePr>
        <p:xfrm>
          <a:off x="4721225" y="2768600"/>
          <a:ext cx="3668713" cy="2849563"/>
        </p:xfrm>
        <a:graphic>
          <a:graphicData uri="http://schemas.openxmlformats.org/presentationml/2006/ole">
            <mc:AlternateContent xmlns:mc="http://schemas.openxmlformats.org/markup-compatibility/2006">
              <mc:Choice xmlns:v="urn:schemas-microsoft-com:vml" Requires="v">
                <p:oleObj spid="_x0000_s3105" name="Clip" r:id="rId4" imgW="3666960" imgH="2847960" progId="MS_ClipArt_Gallery">
                  <p:embed/>
                </p:oleObj>
              </mc:Choice>
              <mc:Fallback>
                <p:oleObj name="Clip" r:id="rId4" imgW="3666960" imgH="2847960" progId="MS_ClipArt_Gallery">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225" y="2768600"/>
                        <a:ext cx="3668713" cy="284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347200" cy="7010400"/>
          </a:xfrm>
        </p:spPr>
      </p:pic>
    </p:spTree>
    <p:extLst>
      <p:ext uri="{BB962C8B-B14F-4D97-AF65-F5344CB8AC3E}">
        <p14:creationId xmlns:p14="http://schemas.microsoft.com/office/powerpoint/2010/main" val="1860752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4100"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4101" name="Rectangle 4"/>
          <p:cNvSpPr>
            <a:spLocks noGrp="1" noChangeArrowheads="1"/>
          </p:cNvSpPr>
          <p:nvPr>
            <p:ph type="title"/>
          </p:nvPr>
        </p:nvSpPr>
        <p:spPr>
          <a:noFill/>
        </p:spPr>
        <p:txBody>
          <a:bodyPr/>
          <a:lstStyle/>
          <a:p>
            <a:r>
              <a:rPr lang="en-US" smtClean="0"/>
              <a:t>Classical Conditioning</a:t>
            </a:r>
          </a:p>
        </p:txBody>
      </p:sp>
      <p:sp>
        <p:nvSpPr>
          <p:cNvPr id="4102" name="Rectangle 5"/>
          <p:cNvSpPr>
            <a:spLocks noGrp="1" noChangeArrowheads="1"/>
          </p:cNvSpPr>
          <p:nvPr>
            <p:ph type="body" sz="half" idx="1"/>
          </p:nvPr>
        </p:nvSpPr>
        <p:spPr>
          <a:noFill/>
        </p:spPr>
        <p:txBody>
          <a:bodyPr/>
          <a:lstStyle/>
          <a:p>
            <a:r>
              <a:rPr lang="en-US" sz="2800" smtClean="0"/>
              <a:t>Pavlov’s Dog</a:t>
            </a:r>
          </a:p>
          <a:p>
            <a:pPr lvl="1">
              <a:buClr>
                <a:schemeClr val="tx2"/>
              </a:buClr>
            </a:pPr>
            <a:r>
              <a:rPr lang="en-US" sz="2400" smtClean="0"/>
              <a:t>Meat powder </a:t>
            </a:r>
          </a:p>
          <a:p>
            <a:pPr lvl="1">
              <a:buClr>
                <a:schemeClr val="tx2"/>
              </a:buClr>
            </a:pPr>
            <a:r>
              <a:rPr lang="en-US" sz="2400" smtClean="0"/>
              <a:t>Salivation</a:t>
            </a:r>
          </a:p>
          <a:p>
            <a:pPr lvl="1">
              <a:buClr>
                <a:schemeClr val="tx2"/>
              </a:buClr>
            </a:pPr>
            <a:r>
              <a:rPr lang="en-US" sz="2400" smtClean="0"/>
              <a:t>Metronome</a:t>
            </a:r>
          </a:p>
          <a:p>
            <a:pPr lvl="1">
              <a:buClr>
                <a:schemeClr val="tx2"/>
              </a:buClr>
            </a:pPr>
            <a:r>
              <a:rPr lang="en-US" sz="2400" smtClean="0"/>
              <a:t>Salivation</a:t>
            </a:r>
          </a:p>
        </p:txBody>
      </p:sp>
      <p:graphicFrame>
        <p:nvGraphicFramePr>
          <p:cNvPr id="4098" name="Object 6">
            <a:hlinkClick r:id="" action="ppaction://ole?verb=0"/>
          </p:cNvPr>
          <p:cNvGraphicFramePr>
            <a:graphicFrameLocks/>
          </p:cNvGraphicFramePr>
          <p:nvPr/>
        </p:nvGraphicFramePr>
        <p:xfrm>
          <a:off x="4722813" y="2735263"/>
          <a:ext cx="3667125" cy="2917825"/>
        </p:xfrm>
        <a:graphic>
          <a:graphicData uri="http://schemas.openxmlformats.org/presentationml/2006/ole">
            <mc:AlternateContent xmlns:mc="http://schemas.openxmlformats.org/markup-compatibility/2006">
              <mc:Choice xmlns:v="urn:schemas-microsoft-com:vml" Requires="v">
                <p:oleObj spid="_x0000_s4129" name="Clip" r:id="rId4" imgW="3665520" imgH="2916000" progId="MS_ClipArt_Gallery">
                  <p:embed/>
                </p:oleObj>
              </mc:Choice>
              <mc:Fallback>
                <p:oleObj name="Clip" r:id="rId4" imgW="3665520" imgH="2916000" progId="MS_ClipArt_Gallery">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2813" y="2735263"/>
                        <a:ext cx="3667125" cy="29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71683"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71684" name="Rectangle 4"/>
          <p:cNvSpPr>
            <a:spLocks noChangeArrowheads="1"/>
          </p:cNvSpPr>
          <p:nvPr/>
        </p:nvSpPr>
        <p:spPr bwMode="auto">
          <a:xfrm>
            <a:off x="817563" y="5389563"/>
            <a:ext cx="3098800" cy="454025"/>
          </a:xfrm>
          <a:prstGeom prst="rect">
            <a:avLst/>
          </a:prstGeom>
          <a:noFill/>
          <a:ln w="12700">
            <a:noFill/>
            <a:miter lim="800000"/>
            <a:headEnd/>
            <a:tailEnd/>
          </a:ln>
        </p:spPr>
        <p:txBody>
          <a:bodyPr wrap="none" lIns="90488" tIns="44450" rIns="90488" bIns="44450">
            <a:spAutoFit/>
          </a:bodyPr>
          <a:lstStyle/>
          <a:p>
            <a:r>
              <a:rPr lang="en-US"/>
              <a:t>Unconditioned stimulus</a:t>
            </a:r>
          </a:p>
        </p:txBody>
      </p:sp>
      <p:sp>
        <p:nvSpPr>
          <p:cNvPr id="71685" name="Line 5"/>
          <p:cNvSpPr>
            <a:spLocks noChangeShapeType="1"/>
          </p:cNvSpPr>
          <p:nvPr/>
        </p:nvSpPr>
        <p:spPr bwMode="auto">
          <a:xfrm>
            <a:off x="3292475" y="5105400"/>
            <a:ext cx="1800225" cy="0"/>
          </a:xfrm>
          <a:prstGeom prst="line">
            <a:avLst/>
          </a:prstGeom>
          <a:noFill/>
          <a:ln w="12700">
            <a:solidFill>
              <a:schemeClr val="tx1"/>
            </a:solidFill>
            <a:round/>
            <a:headEnd/>
            <a:tailEnd/>
          </a:ln>
        </p:spPr>
        <p:txBody>
          <a:bodyPr wrap="none" anchor="ctr"/>
          <a:lstStyle/>
          <a:p>
            <a:endParaRPr lang="en-US"/>
          </a:p>
        </p:txBody>
      </p:sp>
      <p:sp>
        <p:nvSpPr>
          <p:cNvPr id="71686" name="AutoShape 6"/>
          <p:cNvSpPr>
            <a:spLocks noChangeArrowheads="1"/>
          </p:cNvSpPr>
          <p:nvPr/>
        </p:nvSpPr>
        <p:spPr bwMode="auto">
          <a:xfrm>
            <a:off x="5111750" y="4883150"/>
            <a:ext cx="749300" cy="368300"/>
          </a:xfrm>
          <a:prstGeom prst="rightArrow">
            <a:avLst>
              <a:gd name="adj1" fmla="val 50000"/>
              <a:gd name="adj2" fmla="val 101771"/>
            </a:avLst>
          </a:prstGeom>
          <a:solidFill>
            <a:schemeClr val="accent1"/>
          </a:solidFill>
          <a:ln w="12700">
            <a:solidFill>
              <a:schemeClr val="tx1"/>
            </a:solidFill>
            <a:miter lim="800000"/>
            <a:headEnd/>
            <a:tailEnd/>
          </a:ln>
        </p:spPr>
        <p:txBody>
          <a:bodyPr wrap="none" anchor="ctr"/>
          <a:lstStyle/>
          <a:p>
            <a:endParaRPr lang="en-US"/>
          </a:p>
        </p:txBody>
      </p:sp>
      <p:sp>
        <p:nvSpPr>
          <p:cNvPr id="71687" name="Rectangle 7"/>
          <p:cNvSpPr>
            <a:spLocks noChangeArrowheads="1"/>
          </p:cNvSpPr>
          <p:nvPr/>
        </p:nvSpPr>
        <p:spPr bwMode="auto">
          <a:xfrm>
            <a:off x="2341563" y="4810125"/>
            <a:ext cx="636587" cy="515938"/>
          </a:xfrm>
          <a:prstGeom prst="rect">
            <a:avLst/>
          </a:prstGeom>
          <a:noFill/>
          <a:ln w="12700">
            <a:noFill/>
            <a:miter lim="800000"/>
            <a:headEnd/>
            <a:tailEnd/>
          </a:ln>
        </p:spPr>
        <p:txBody>
          <a:bodyPr wrap="none" lIns="90488" tIns="44450" rIns="90488" bIns="44450">
            <a:spAutoFit/>
          </a:bodyPr>
          <a:lstStyle/>
          <a:p>
            <a:r>
              <a:rPr lang="en-US" sz="2800" b="1">
                <a:solidFill>
                  <a:schemeClr val="accent1"/>
                </a:solidFill>
              </a:rPr>
              <a:t>US</a:t>
            </a:r>
          </a:p>
        </p:txBody>
      </p:sp>
      <p:sp>
        <p:nvSpPr>
          <p:cNvPr id="71688" name="Rectangle 8"/>
          <p:cNvSpPr>
            <a:spLocks noChangeArrowheads="1"/>
          </p:cNvSpPr>
          <p:nvPr/>
        </p:nvSpPr>
        <p:spPr bwMode="auto">
          <a:xfrm>
            <a:off x="5999163" y="4810125"/>
            <a:ext cx="695325" cy="515938"/>
          </a:xfrm>
          <a:prstGeom prst="rect">
            <a:avLst/>
          </a:prstGeom>
          <a:noFill/>
          <a:ln w="12700">
            <a:noFill/>
            <a:miter lim="800000"/>
            <a:headEnd/>
            <a:tailEnd/>
          </a:ln>
        </p:spPr>
        <p:txBody>
          <a:bodyPr wrap="none" lIns="90488" tIns="44450" rIns="90488" bIns="44450">
            <a:spAutoFit/>
          </a:bodyPr>
          <a:lstStyle/>
          <a:p>
            <a:r>
              <a:rPr lang="en-US" sz="2800" b="1">
                <a:solidFill>
                  <a:schemeClr val="accent1"/>
                </a:solidFill>
              </a:rPr>
              <a:t>UR</a:t>
            </a:r>
          </a:p>
        </p:txBody>
      </p:sp>
      <p:sp>
        <p:nvSpPr>
          <p:cNvPr id="71689" name="Rectangle 9"/>
          <p:cNvSpPr>
            <a:spLocks noChangeArrowheads="1"/>
          </p:cNvSpPr>
          <p:nvPr/>
        </p:nvSpPr>
        <p:spPr bwMode="auto">
          <a:xfrm>
            <a:off x="3881438" y="4414838"/>
            <a:ext cx="1152525" cy="454025"/>
          </a:xfrm>
          <a:prstGeom prst="rect">
            <a:avLst/>
          </a:prstGeom>
          <a:noFill/>
          <a:ln w="12700">
            <a:noFill/>
            <a:miter lim="800000"/>
            <a:headEnd/>
            <a:tailEnd/>
          </a:ln>
        </p:spPr>
        <p:txBody>
          <a:bodyPr lIns="90488" tIns="44450" rIns="90488" bIns="44450">
            <a:spAutoFit/>
          </a:bodyPr>
          <a:lstStyle/>
          <a:p>
            <a:pPr>
              <a:spcBef>
                <a:spcPct val="50000"/>
              </a:spcBef>
            </a:pPr>
            <a:r>
              <a:rPr lang="en-US"/>
              <a:t>elicits</a:t>
            </a:r>
          </a:p>
        </p:txBody>
      </p:sp>
      <p:sp>
        <p:nvSpPr>
          <p:cNvPr id="71690" name="Rectangle 10"/>
          <p:cNvSpPr>
            <a:spLocks noChangeArrowheads="1"/>
          </p:cNvSpPr>
          <p:nvPr/>
        </p:nvSpPr>
        <p:spPr bwMode="auto">
          <a:xfrm>
            <a:off x="6075363" y="5389563"/>
            <a:ext cx="3065462" cy="454025"/>
          </a:xfrm>
          <a:prstGeom prst="rect">
            <a:avLst/>
          </a:prstGeom>
          <a:noFill/>
          <a:ln w="12700">
            <a:noFill/>
            <a:miter lim="800000"/>
            <a:headEnd/>
            <a:tailEnd/>
          </a:ln>
        </p:spPr>
        <p:txBody>
          <a:bodyPr wrap="none" lIns="90488" tIns="44450" rIns="90488" bIns="44450">
            <a:spAutoFit/>
          </a:bodyPr>
          <a:lstStyle/>
          <a:p>
            <a:r>
              <a:rPr lang="en-US"/>
              <a:t>unconditioned response</a:t>
            </a:r>
          </a:p>
        </p:txBody>
      </p:sp>
      <p:sp>
        <p:nvSpPr>
          <p:cNvPr id="71691" name="Rectangle 11"/>
          <p:cNvSpPr>
            <a:spLocks noChangeArrowheads="1"/>
          </p:cNvSpPr>
          <p:nvPr/>
        </p:nvSpPr>
        <p:spPr bwMode="auto">
          <a:xfrm>
            <a:off x="1884363" y="5770563"/>
            <a:ext cx="1762125" cy="454025"/>
          </a:xfrm>
          <a:prstGeom prst="rect">
            <a:avLst/>
          </a:prstGeom>
          <a:noFill/>
          <a:ln w="12700">
            <a:noFill/>
            <a:miter lim="800000"/>
            <a:headEnd/>
            <a:tailEnd/>
          </a:ln>
        </p:spPr>
        <p:txBody>
          <a:bodyPr wrap="none" lIns="90488" tIns="44450" rIns="90488" bIns="44450">
            <a:spAutoFit/>
          </a:bodyPr>
          <a:lstStyle/>
          <a:p>
            <a:r>
              <a:rPr lang="en-US"/>
              <a:t>meat powder</a:t>
            </a:r>
          </a:p>
        </p:txBody>
      </p:sp>
      <p:sp>
        <p:nvSpPr>
          <p:cNvPr id="71692" name="Rectangle 12"/>
          <p:cNvSpPr>
            <a:spLocks noChangeArrowheads="1"/>
          </p:cNvSpPr>
          <p:nvPr/>
        </p:nvSpPr>
        <p:spPr bwMode="auto">
          <a:xfrm>
            <a:off x="7294563" y="5694363"/>
            <a:ext cx="1363662" cy="454025"/>
          </a:xfrm>
          <a:prstGeom prst="rect">
            <a:avLst/>
          </a:prstGeom>
          <a:noFill/>
          <a:ln w="12700">
            <a:noFill/>
            <a:miter lim="800000"/>
            <a:headEnd/>
            <a:tailEnd/>
          </a:ln>
        </p:spPr>
        <p:txBody>
          <a:bodyPr wrap="none" lIns="90488" tIns="44450" rIns="90488" bIns="44450">
            <a:spAutoFit/>
          </a:bodyPr>
          <a:lstStyle/>
          <a:p>
            <a:r>
              <a:rPr lang="en-US"/>
              <a:t>salivation</a:t>
            </a:r>
          </a:p>
        </p:txBody>
      </p:sp>
      <p:sp>
        <p:nvSpPr>
          <p:cNvPr id="71693" name="Rectangle 13"/>
          <p:cNvSpPr>
            <a:spLocks noChangeArrowheads="1"/>
          </p:cNvSpPr>
          <p:nvPr/>
        </p:nvSpPr>
        <p:spPr bwMode="auto">
          <a:xfrm>
            <a:off x="681038" y="1747838"/>
            <a:ext cx="2752725" cy="454025"/>
          </a:xfrm>
          <a:prstGeom prst="rect">
            <a:avLst/>
          </a:prstGeom>
          <a:noFill/>
          <a:ln w="12700">
            <a:noFill/>
            <a:miter lim="800000"/>
            <a:headEnd/>
            <a:tailEnd/>
          </a:ln>
        </p:spPr>
        <p:txBody>
          <a:bodyPr lIns="90488" tIns="44450" rIns="90488" bIns="44450">
            <a:spAutoFit/>
          </a:bodyPr>
          <a:lstStyle/>
          <a:p>
            <a:pPr>
              <a:spcBef>
                <a:spcPct val="50000"/>
              </a:spcBef>
            </a:pPr>
            <a:r>
              <a:rPr lang="en-US"/>
              <a:t>conditioned stimulus</a:t>
            </a:r>
          </a:p>
        </p:txBody>
      </p:sp>
      <p:sp>
        <p:nvSpPr>
          <p:cNvPr id="71694" name="Rectangle 14"/>
          <p:cNvSpPr>
            <a:spLocks noChangeArrowheads="1"/>
          </p:cNvSpPr>
          <p:nvPr/>
        </p:nvSpPr>
        <p:spPr bwMode="auto">
          <a:xfrm>
            <a:off x="1198563" y="2189163"/>
            <a:ext cx="1566862" cy="454025"/>
          </a:xfrm>
          <a:prstGeom prst="rect">
            <a:avLst/>
          </a:prstGeom>
          <a:noFill/>
          <a:ln w="12700">
            <a:noFill/>
            <a:miter lim="800000"/>
            <a:headEnd/>
            <a:tailEnd/>
          </a:ln>
        </p:spPr>
        <p:txBody>
          <a:bodyPr wrap="none" lIns="90488" tIns="44450" rIns="90488" bIns="44450">
            <a:spAutoFit/>
          </a:bodyPr>
          <a:lstStyle/>
          <a:p>
            <a:r>
              <a:rPr lang="en-US"/>
              <a:t>metronome</a:t>
            </a:r>
          </a:p>
        </p:txBody>
      </p:sp>
      <p:sp>
        <p:nvSpPr>
          <p:cNvPr id="71695" name="Line 15"/>
          <p:cNvSpPr>
            <a:spLocks noChangeShapeType="1"/>
          </p:cNvSpPr>
          <p:nvPr/>
        </p:nvSpPr>
        <p:spPr bwMode="auto">
          <a:xfrm>
            <a:off x="3521075" y="1463675"/>
            <a:ext cx="2028825" cy="1266825"/>
          </a:xfrm>
          <a:prstGeom prst="line">
            <a:avLst/>
          </a:prstGeom>
          <a:noFill/>
          <a:ln w="12700">
            <a:solidFill>
              <a:schemeClr val="tx1"/>
            </a:solidFill>
            <a:round/>
            <a:headEnd/>
            <a:tailEnd/>
          </a:ln>
        </p:spPr>
        <p:txBody>
          <a:bodyPr wrap="none" anchor="ctr"/>
          <a:lstStyle/>
          <a:p>
            <a:endParaRPr lang="en-US"/>
          </a:p>
        </p:txBody>
      </p:sp>
      <p:sp>
        <p:nvSpPr>
          <p:cNvPr id="71696" name="AutoShape 16"/>
          <p:cNvSpPr>
            <a:spLocks noChangeArrowheads="1"/>
          </p:cNvSpPr>
          <p:nvPr/>
        </p:nvSpPr>
        <p:spPr bwMode="auto">
          <a:xfrm rot="2280000">
            <a:off x="5492750" y="2673350"/>
            <a:ext cx="673100" cy="520700"/>
          </a:xfrm>
          <a:prstGeom prst="rightArrow">
            <a:avLst>
              <a:gd name="adj1" fmla="val 50000"/>
              <a:gd name="adj2" fmla="val 64664"/>
            </a:avLst>
          </a:prstGeom>
          <a:solidFill>
            <a:schemeClr val="accent1"/>
          </a:solidFill>
          <a:ln w="12700">
            <a:solidFill>
              <a:schemeClr val="tx1"/>
            </a:solidFill>
            <a:miter lim="800000"/>
            <a:headEnd/>
            <a:tailEnd/>
          </a:ln>
        </p:spPr>
        <p:txBody>
          <a:bodyPr wrap="none" anchor="ctr"/>
          <a:lstStyle/>
          <a:p>
            <a:endParaRPr lang="en-US"/>
          </a:p>
        </p:txBody>
      </p:sp>
      <p:sp>
        <p:nvSpPr>
          <p:cNvPr id="71697" name="Rectangle 17"/>
          <p:cNvSpPr>
            <a:spLocks noChangeArrowheads="1"/>
          </p:cNvSpPr>
          <p:nvPr/>
        </p:nvSpPr>
        <p:spPr bwMode="auto">
          <a:xfrm>
            <a:off x="2036763" y="923925"/>
            <a:ext cx="636587" cy="515938"/>
          </a:xfrm>
          <a:prstGeom prst="rect">
            <a:avLst/>
          </a:prstGeom>
          <a:noFill/>
          <a:ln w="12700">
            <a:noFill/>
            <a:miter lim="800000"/>
            <a:headEnd/>
            <a:tailEnd/>
          </a:ln>
        </p:spPr>
        <p:txBody>
          <a:bodyPr wrap="none" lIns="90488" tIns="44450" rIns="90488" bIns="44450">
            <a:spAutoFit/>
          </a:bodyPr>
          <a:lstStyle/>
          <a:p>
            <a:r>
              <a:rPr lang="en-US" sz="2800" b="1">
                <a:solidFill>
                  <a:schemeClr val="accent1"/>
                </a:solidFill>
              </a:rPr>
              <a:t>CS</a:t>
            </a:r>
          </a:p>
        </p:txBody>
      </p:sp>
      <p:sp>
        <p:nvSpPr>
          <p:cNvPr id="71698" name="Rectangle 18"/>
          <p:cNvSpPr>
            <a:spLocks noChangeArrowheads="1"/>
          </p:cNvSpPr>
          <p:nvPr/>
        </p:nvSpPr>
        <p:spPr bwMode="auto">
          <a:xfrm>
            <a:off x="6227763" y="2981325"/>
            <a:ext cx="695325" cy="515938"/>
          </a:xfrm>
          <a:prstGeom prst="rect">
            <a:avLst/>
          </a:prstGeom>
          <a:noFill/>
          <a:ln w="12700">
            <a:noFill/>
            <a:miter lim="800000"/>
            <a:headEnd/>
            <a:tailEnd/>
          </a:ln>
        </p:spPr>
        <p:txBody>
          <a:bodyPr wrap="none" lIns="90488" tIns="44450" rIns="90488" bIns="44450">
            <a:spAutoFit/>
          </a:bodyPr>
          <a:lstStyle/>
          <a:p>
            <a:r>
              <a:rPr lang="en-US" sz="2800" b="1">
                <a:solidFill>
                  <a:schemeClr val="accent1"/>
                </a:solidFill>
              </a:rPr>
              <a:t>CR</a:t>
            </a:r>
          </a:p>
        </p:txBody>
      </p:sp>
      <p:sp>
        <p:nvSpPr>
          <p:cNvPr id="71699" name="Rectangle 19"/>
          <p:cNvSpPr>
            <a:spLocks noChangeArrowheads="1"/>
          </p:cNvSpPr>
          <p:nvPr/>
        </p:nvSpPr>
        <p:spPr bwMode="auto">
          <a:xfrm rot="1740000">
            <a:off x="4710113" y="1738313"/>
            <a:ext cx="906462" cy="454025"/>
          </a:xfrm>
          <a:prstGeom prst="rect">
            <a:avLst/>
          </a:prstGeom>
          <a:noFill/>
          <a:ln w="12700">
            <a:noFill/>
            <a:miter lim="800000"/>
            <a:headEnd/>
            <a:tailEnd/>
          </a:ln>
        </p:spPr>
        <p:txBody>
          <a:bodyPr wrap="none" lIns="90488" tIns="44450" rIns="90488" bIns="44450">
            <a:spAutoFit/>
          </a:bodyPr>
          <a:lstStyle/>
          <a:p>
            <a:pPr>
              <a:spcBef>
                <a:spcPct val="50000"/>
              </a:spcBef>
            </a:pPr>
            <a:r>
              <a:rPr lang="en-US"/>
              <a:t>elicits</a:t>
            </a:r>
          </a:p>
        </p:txBody>
      </p:sp>
      <p:sp>
        <p:nvSpPr>
          <p:cNvPr id="71700" name="Rectangle 20"/>
          <p:cNvSpPr>
            <a:spLocks noChangeArrowheads="1"/>
          </p:cNvSpPr>
          <p:nvPr/>
        </p:nvSpPr>
        <p:spPr bwMode="auto">
          <a:xfrm>
            <a:off x="6303963" y="3484563"/>
            <a:ext cx="2787624" cy="459100"/>
          </a:xfrm>
          <a:prstGeom prst="rect">
            <a:avLst/>
          </a:prstGeom>
          <a:noFill/>
          <a:ln w="12700">
            <a:noFill/>
            <a:miter lim="800000"/>
            <a:headEnd/>
            <a:tailEnd/>
          </a:ln>
        </p:spPr>
        <p:txBody>
          <a:bodyPr wrap="none" lIns="90488" tIns="44450" rIns="90488" bIns="44450">
            <a:spAutoFit/>
          </a:bodyPr>
          <a:lstStyle/>
          <a:p>
            <a:r>
              <a:rPr lang="en-US" dirty="0"/>
              <a:t>conditioned </a:t>
            </a:r>
            <a:r>
              <a:rPr lang="en-US" dirty="0" smtClean="0"/>
              <a:t>response</a:t>
            </a:r>
            <a:endParaRPr lang="en-US" dirty="0"/>
          </a:p>
        </p:txBody>
      </p:sp>
      <p:sp>
        <p:nvSpPr>
          <p:cNvPr id="71701" name="Rectangle 21"/>
          <p:cNvSpPr>
            <a:spLocks noChangeArrowheads="1"/>
          </p:cNvSpPr>
          <p:nvPr/>
        </p:nvSpPr>
        <p:spPr bwMode="auto">
          <a:xfrm>
            <a:off x="7523163" y="3789363"/>
            <a:ext cx="1363662" cy="454025"/>
          </a:xfrm>
          <a:prstGeom prst="rect">
            <a:avLst/>
          </a:prstGeom>
          <a:noFill/>
          <a:ln w="12700">
            <a:noFill/>
            <a:miter lim="800000"/>
            <a:headEnd/>
            <a:tailEnd/>
          </a:ln>
        </p:spPr>
        <p:txBody>
          <a:bodyPr wrap="none" lIns="90488" tIns="44450" rIns="90488" bIns="44450">
            <a:spAutoFit/>
          </a:bodyPr>
          <a:lstStyle/>
          <a:p>
            <a:r>
              <a:rPr lang="en-US"/>
              <a:t>salivation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1026"/>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5124" name="Rectangle 1027"/>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5125" name="Rectangle 1028"/>
          <p:cNvSpPr>
            <a:spLocks noGrp="1" noChangeArrowheads="1"/>
          </p:cNvSpPr>
          <p:nvPr>
            <p:ph type="title"/>
          </p:nvPr>
        </p:nvSpPr>
        <p:spPr>
          <a:noFill/>
        </p:spPr>
        <p:txBody>
          <a:bodyPr/>
          <a:lstStyle/>
          <a:p>
            <a:r>
              <a:rPr lang="en-US" smtClean="0"/>
              <a:t>Classical Conditioning</a:t>
            </a:r>
          </a:p>
        </p:txBody>
      </p:sp>
      <p:sp>
        <p:nvSpPr>
          <p:cNvPr id="5126" name="Rectangle 1029"/>
          <p:cNvSpPr>
            <a:spLocks noGrp="1" noChangeArrowheads="1"/>
          </p:cNvSpPr>
          <p:nvPr>
            <p:ph type="body" sz="half" idx="1"/>
          </p:nvPr>
        </p:nvSpPr>
        <p:spPr>
          <a:noFill/>
        </p:spPr>
        <p:txBody>
          <a:bodyPr/>
          <a:lstStyle/>
          <a:p>
            <a:r>
              <a:rPr lang="en-US" sz="2800" smtClean="0"/>
              <a:t>The dog learns to associate meat powder with the metronome.</a:t>
            </a:r>
          </a:p>
          <a:p>
            <a:r>
              <a:rPr lang="en-US" sz="2800" smtClean="0"/>
              <a:t>The dog learns pairing</a:t>
            </a:r>
          </a:p>
          <a:p>
            <a:r>
              <a:rPr lang="en-US" sz="2800" smtClean="0"/>
              <a:t>the dog learns </a:t>
            </a:r>
            <a:r>
              <a:rPr lang="en-US" sz="2800" b="1" smtClean="0">
                <a:solidFill>
                  <a:schemeClr val="hlink"/>
                </a:solidFill>
              </a:rPr>
              <a:t>what goes with what.</a:t>
            </a:r>
          </a:p>
        </p:txBody>
      </p:sp>
      <p:graphicFrame>
        <p:nvGraphicFramePr>
          <p:cNvPr id="5122" name="Object 1030">
            <a:hlinkClick r:id="" action="ppaction://ole?verb=0"/>
          </p:cNvPr>
          <p:cNvGraphicFramePr>
            <a:graphicFrameLocks/>
          </p:cNvGraphicFramePr>
          <p:nvPr/>
        </p:nvGraphicFramePr>
        <p:xfrm>
          <a:off x="4722813" y="2735263"/>
          <a:ext cx="3667125" cy="2917825"/>
        </p:xfrm>
        <a:graphic>
          <a:graphicData uri="http://schemas.openxmlformats.org/presentationml/2006/ole">
            <mc:AlternateContent xmlns:mc="http://schemas.openxmlformats.org/markup-compatibility/2006">
              <mc:Choice xmlns:v="urn:schemas-microsoft-com:vml" Requires="v">
                <p:oleObj spid="_x0000_s5153" name="Clip" r:id="rId4" imgW="3665520" imgH="2916000" progId="MS_ClipArt_Gallery">
                  <p:embed/>
                </p:oleObj>
              </mc:Choice>
              <mc:Fallback>
                <p:oleObj name="Clip" r:id="rId4" imgW="3665520" imgH="2916000" progId="MS_ClipArt_Gallery">
                  <p:embed/>
                  <p:pic>
                    <p:nvPicPr>
                      <p:cNvPr id="0" name="Object 103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2813" y="2735263"/>
                        <a:ext cx="3667125" cy="29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6148"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6149" name="Rectangle 4"/>
          <p:cNvSpPr>
            <a:spLocks noGrp="1" noChangeArrowheads="1"/>
          </p:cNvSpPr>
          <p:nvPr>
            <p:ph type="title"/>
          </p:nvPr>
        </p:nvSpPr>
        <p:spPr>
          <a:noFill/>
        </p:spPr>
        <p:txBody>
          <a:bodyPr/>
          <a:lstStyle/>
          <a:p>
            <a:r>
              <a:rPr lang="en-US" smtClean="0"/>
              <a:t>Operant Conditioning</a:t>
            </a:r>
          </a:p>
        </p:txBody>
      </p:sp>
      <p:sp>
        <p:nvSpPr>
          <p:cNvPr id="6150" name="Rectangle 5"/>
          <p:cNvSpPr>
            <a:spLocks noGrp="1" noChangeArrowheads="1"/>
          </p:cNvSpPr>
          <p:nvPr>
            <p:ph type="body" sz="half" idx="1"/>
          </p:nvPr>
        </p:nvSpPr>
        <p:spPr>
          <a:noFill/>
        </p:spPr>
        <p:txBody>
          <a:bodyPr/>
          <a:lstStyle/>
          <a:p>
            <a:r>
              <a:rPr lang="en-US" sz="2800" smtClean="0"/>
              <a:t>Thorndike’s cat</a:t>
            </a:r>
          </a:p>
          <a:p>
            <a:pPr lvl="1">
              <a:buClr>
                <a:schemeClr val="tx2"/>
              </a:buClr>
            </a:pPr>
            <a:r>
              <a:rPr lang="en-US" sz="2400" smtClean="0"/>
              <a:t>cage</a:t>
            </a:r>
          </a:p>
          <a:p>
            <a:pPr lvl="1">
              <a:buClr>
                <a:schemeClr val="tx2"/>
              </a:buClr>
            </a:pPr>
            <a:r>
              <a:rPr lang="en-US" sz="2400" smtClean="0"/>
              <a:t>food</a:t>
            </a:r>
          </a:p>
          <a:p>
            <a:pPr lvl="1">
              <a:buClr>
                <a:schemeClr val="tx2"/>
              </a:buClr>
            </a:pPr>
            <a:r>
              <a:rPr lang="en-US" sz="2400" smtClean="0"/>
              <a:t>pulling the rope</a:t>
            </a:r>
          </a:p>
          <a:p>
            <a:pPr lvl="1">
              <a:buClr>
                <a:schemeClr val="tx2"/>
              </a:buClr>
            </a:pPr>
            <a:r>
              <a:rPr lang="en-US" sz="2400" smtClean="0"/>
              <a:t>getting the food</a:t>
            </a:r>
          </a:p>
        </p:txBody>
      </p:sp>
      <p:graphicFrame>
        <p:nvGraphicFramePr>
          <p:cNvPr id="6146" name="Object 6">
            <a:hlinkClick r:id="" action="ppaction://ole?verb=0"/>
          </p:cNvPr>
          <p:cNvGraphicFramePr>
            <a:graphicFrameLocks/>
          </p:cNvGraphicFramePr>
          <p:nvPr/>
        </p:nvGraphicFramePr>
        <p:xfrm>
          <a:off x="5000625" y="2212975"/>
          <a:ext cx="3111500" cy="3962400"/>
        </p:xfrm>
        <a:graphic>
          <a:graphicData uri="http://schemas.openxmlformats.org/presentationml/2006/ole">
            <mc:AlternateContent xmlns:mc="http://schemas.openxmlformats.org/markup-compatibility/2006">
              <mc:Choice xmlns:v="urn:schemas-microsoft-com:vml" Requires="v">
                <p:oleObj spid="_x0000_s6177" name="Clip" r:id="rId4" imgW="3109680" imgH="3960720" progId="MS_ClipArt_Gallery">
                  <p:embed/>
                </p:oleObj>
              </mc:Choice>
              <mc:Fallback>
                <p:oleObj name="Clip" r:id="rId4" imgW="3109680" imgH="3960720" progId="MS_ClipArt_Gallery">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25" y="2212975"/>
                        <a:ext cx="31115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7172"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7173" name="Rectangle 4"/>
          <p:cNvSpPr>
            <a:spLocks noGrp="1" noChangeArrowheads="1"/>
          </p:cNvSpPr>
          <p:nvPr>
            <p:ph type="title"/>
          </p:nvPr>
        </p:nvSpPr>
        <p:spPr>
          <a:noFill/>
        </p:spPr>
        <p:txBody>
          <a:bodyPr/>
          <a:lstStyle/>
          <a:p>
            <a:r>
              <a:rPr lang="en-US" smtClean="0"/>
              <a:t>Antecedent</a:t>
            </a:r>
          </a:p>
        </p:txBody>
      </p:sp>
      <p:sp>
        <p:nvSpPr>
          <p:cNvPr id="7174" name="Rectangle 5"/>
          <p:cNvSpPr>
            <a:spLocks noGrp="1" noChangeArrowheads="1"/>
          </p:cNvSpPr>
          <p:nvPr>
            <p:ph type="body" sz="half" idx="1"/>
          </p:nvPr>
        </p:nvSpPr>
        <p:spPr>
          <a:noFill/>
        </p:spPr>
        <p:txBody>
          <a:bodyPr/>
          <a:lstStyle/>
          <a:p>
            <a:r>
              <a:rPr lang="en-US" sz="2800" smtClean="0"/>
              <a:t> a stimulus that tells or reminds the organism about a relationship between a behavior and another stimulus</a:t>
            </a:r>
          </a:p>
          <a:p>
            <a:r>
              <a:rPr lang="en-US" sz="2800" smtClean="0"/>
              <a:t>called the discriminative stimulus</a:t>
            </a:r>
          </a:p>
        </p:txBody>
      </p:sp>
      <p:graphicFrame>
        <p:nvGraphicFramePr>
          <p:cNvPr id="7170" name="Object 6">
            <a:hlinkClick r:id="" action="ppaction://ole?verb=0"/>
          </p:cNvPr>
          <p:cNvGraphicFramePr>
            <a:graphicFrameLocks/>
          </p:cNvGraphicFramePr>
          <p:nvPr/>
        </p:nvGraphicFramePr>
        <p:xfrm>
          <a:off x="4721225" y="2554288"/>
          <a:ext cx="3670300" cy="3279775"/>
        </p:xfrm>
        <a:graphic>
          <a:graphicData uri="http://schemas.openxmlformats.org/presentationml/2006/ole">
            <mc:AlternateContent xmlns:mc="http://schemas.openxmlformats.org/markup-compatibility/2006">
              <mc:Choice xmlns:v="urn:schemas-microsoft-com:vml" Requires="v">
                <p:oleObj spid="_x0000_s7201" name="Clip" r:id="rId4" imgW="3668400" imgH="3278160" progId="MS_ClipArt_Gallery">
                  <p:embed/>
                </p:oleObj>
              </mc:Choice>
              <mc:Fallback>
                <p:oleObj name="Clip" r:id="rId4" imgW="3668400" imgH="3278160" progId="MS_ClipArt_Gallery">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225" y="2554288"/>
                        <a:ext cx="3670300"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8196"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8197" name="Rectangle 4"/>
          <p:cNvSpPr>
            <a:spLocks noGrp="1" noChangeArrowheads="1"/>
          </p:cNvSpPr>
          <p:nvPr>
            <p:ph type="title"/>
          </p:nvPr>
        </p:nvSpPr>
        <p:spPr>
          <a:noFill/>
        </p:spPr>
        <p:txBody>
          <a:bodyPr/>
          <a:lstStyle/>
          <a:p>
            <a:r>
              <a:rPr lang="en-US" smtClean="0"/>
              <a:t>Behavior</a:t>
            </a:r>
          </a:p>
        </p:txBody>
      </p:sp>
      <p:sp>
        <p:nvSpPr>
          <p:cNvPr id="8198" name="Rectangle 5"/>
          <p:cNvSpPr>
            <a:spLocks noGrp="1" noChangeArrowheads="1"/>
          </p:cNvSpPr>
          <p:nvPr>
            <p:ph type="body" sz="half" idx="1"/>
          </p:nvPr>
        </p:nvSpPr>
        <p:spPr>
          <a:noFill/>
        </p:spPr>
        <p:txBody>
          <a:bodyPr/>
          <a:lstStyle/>
          <a:p>
            <a:r>
              <a:rPr lang="en-US" sz="2800" smtClean="0"/>
              <a:t>Behavior or response.  Something the organism can do.</a:t>
            </a:r>
          </a:p>
        </p:txBody>
      </p:sp>
      <p:graphicFrame>
        <p:nvGraphicFramePr>
          <p:cNvPr id="8194" name="Object 6">
            <a:hlinkClick r:id="" action="ppaction://ole?verb=0"/>
          </p:cNvPr>
          <p:cNvGraphicFramePr>
            <a:graphicFrameLocks/>
          </p:cNvGraphicFramePr>
          <p:nvPr/>
        </p:nvGraphicFramePr>
        <p:xfrm>
          <a:off x="5227638" y="2212975"/>
          <a:ext cx="2659062" cy="3960813"/>
        </p:xfrm>
        <a:graphic>
          <a:graphicData uri="http://schemas.openxmlformats.org/presentationml/2006/ole">
            <mc:AlternateContent xmlns:mc="http://schemas.openxmlformats.org/markup-compatibility/2006">
              <mc:Choice xmlns:v="urn:schemas-microsoft-com:vml" Requires="v">
                <p:oleObj spid="_x0000_s8225" name="Clip" r:id="rId4" imgW="2657160" imgH="3958920" progId="MS_ClipArt_Gallery">
                  <p:embed/>
                </p:oleObj>
              </mc:Choice>
              <mc:Fallback>
                <p:oleObj name="Clip" r:id="rId4" imgW="2657160" imgH="3958920" progId="MS_ClipArt_Gallery">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7638" y="2212975"/>
                        <a:ext cx="2659062" cy="396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9220"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9221" name="Rectangle 4"/>
          <p:cNvSpPr>
            <a:spLocks noGrp="1" noChangeArrowheads="1"/>
          </p:cNvSpPr>
          <p:nvPr>
            <p:ph type="title"/>
          </p:nvPr>
        </p:nvSpPr>
        <p:spPr>
          <a:noFill/>
        </p:spPr>
        <p:txBody>
          <a:bodyPr/>
          <a:lstStyle/>
          <a:p>
            <a:r>
              <a:rPr lang="en-US" smtClean="0"/>
              <a:t>Consequence</a:t>
            </a:r>
          </a:p>
        </p:txBody>
      </p:sp>
      <p:sp>
        <p:nvSpPr>
          <p:cNvPr id="9222" name="Rectangle 5"/>
          <p:cNvSpPr>
            <a:spLocks noGrp="1" noChangeArrowheads="1"/>
          </p:cNvSpPr>
          <p:nvPr>
            <p:ph type="body" sz="half" idx="1"/>
          </p:nvPr>
        </p:nvSpPr>
        <p:spPr>
          <a:noFill/>
        </p:spPr>
        <p:txBody>
          <a:bodyPr/>
          <a:lstStyle/>
          <a:p>
            <a:r>
              <a:rPr lang="en-US" sz="2800" smtClean="0"/>
              <a:t>A stimulus or property of the environment that is presented contingent on the behavior.</a:t>
            </a:r>
          </a:p>
        </p:txBody>
      </p:sp>
      <p:graphicFrame>
        <p:nvGraphicFramePr>
          <p:cNvPr id="9218" name="Object 6">
            <a:hlinkClick r:id="" action="ppaction://ole?verb=0"/>
          </p:cNvPr>
          <p:cNvGraphicFramePr>
            <a:graphicFrameLocks/>
          </p:cNvGraphicFramePr>
          <p:nvPr/>
        </p:nvGraphicFramePr>
        <p:xfrm>
          <a:off x="4725988" y="3313113"/>
          <a:ext cx="3660775" cy="1762125"/>
        </p:xfrm>
        <a:graphic>
          <a:graphicData uri="http://schemas.openxmlformats.org/presentationml/2006/ole">
            <mc:AlternateContent xmlns:mc="http://schemas.openxmlformats.org/markup-compatibility/2006">
              <mc:Choice xmlns:v="urn:schemas-microsoft-com:vml" Requires="v">
                <p:oleObj spid="_x0000_s9249" name="Clip" r:id="rId4" imgW="3659040" imgH="1760400" progId="MS_ClipArt_Gallery">
                  <p:embed/>
                </p:oleObj>
              </mc:Choice>
              <mc:Fallback>
                <p:oleObj name="Clip" r:id="rId4" imgW="3659040" imgH="1760400" progId="MS_ClipArt_Gallery">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988" y="3313113"/>
                        <a:ext cx="366077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5"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10246"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10247" name="Rectangle 4"/>
          <p:cNvSpPr>
            <a:spLocks noChangeArrowheads="1"/>
          </p:cNvSpPr>
          <p:nvPr/>
        </p:nvSpPr>
        <p:spPr bwMode="auto">
          <a:xfrm>
            <a:off x="0" y="1981200"/>
            <a:ext cx="3810000" cy="4114800"/>
          </a:xfrm>
          <a:prstGeom prst="rect">
            <a:avLst/>
          </a:prstGeom>
          <a:noFill/>
          <a:ln w="12700">
            <a:noFill/>
            <a:miter lim="800000"/>
            <a:headEnd/>
            <a:tailEnd/>
          </a:ln>
        </p:spPr>
        <p:txBody>
          <a:bodyPr wrap="none" anchor="ctr"/>
          <a:lstStyle/>
          <a:p>
            <a:endParaRPr lang="en-US"/>
          </a:p>
        </p:txBody>
      </p:sp>
      <p:graphicFrame>
        <p:nvGraphicFramePr>
          <p:cNvPr id="10242" name="Object 5">
            <a:hlinkClick r:id="" action="ppaction://ole?verb=0"/>
          </p:cNvPr>
          <p:cNvGraphicFramePr>
            <a:graphicFrameLocks/>
          </p:cNvGraphicFramePr>
          <p:nvPr/>
        </p:nvGraphicFramePr>
        <p:xfrm>
          <a:off x="5105400" y="5259388"/>
          <a:ext cx="2082800" cy="1011237"/>
        </p:xfrm>
        <a:graphic>
          <a:graphicData uri="http://schemas.openxmlformats.org/presentationml/2006/ole">
            <mc:AlternateContent xmlns:mc="http://schemas.openxmlformats.org/markup-compatibility/2006">
              <mc:Choice xmlns:v="urn:schemas-microsoft-com:vml" Requires="v">
                <p:oleObj spid="_x0000_s10335" name="Clip" r:id="rId4" imgW="2081160" imgH="1009440" progId="MS_ClipArt_Gallery">
                  <p:embed/>
                </p:oleObj>
              </mc:Choice>
              <mc:Fallback>
                <p:oleObj name="Clip" r:id="rId4" imgW="2081160" imgH="1009440" progId="MS_ClipArt_Gallery">
                  <p:embed/>
                  <p:pic>
                    <p:nvPicPr>
                      <p:cNvPr id="0"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5259388"/>
                        <a:ext cx="2082800"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3" name="Object 6">
            <a:hlinkClick r:id="" action="ppaction://ole?verb=0"/>
          </p:cNvPr>
          <p:cNvGraphicFramePr>
            <a:graphicFrameLocks/>
          </p:cNvGraphicFramePr>
          <p:nvPr/>
        </p:nvGraphicFramePr>
        <p:xfrm>
          <a:off x="5637213" y="2519363"/>
          <a:ext cx="865187" cy="1279525"/>
        </p:xfrm>
        <a:graphic>
          <a:graphicData uri="http://schemas.openxmlformats.org/presentationml/2006/ole">
            <mc:AlternateContent xmlns:mc="http://schemas.openxmlformats.org/markup-compatibility/2006">
              <mc:Choice xmlns:v="urn:schemas-microsoft-com:vml" Requires="v">
                <p:oleObj spid="_x0000_s10336" name="Clip" r:id="rId6" imgW="863280" imgH="1277640" progId="MS_ClipArt_Gallery">
                  <p:embed/>
                </p:oleObj>
              </mc:Choice>
              <mc:Fallback>
                <p:oleObj name="Clip" r:id="rId6" imgW="863280" imgH="1277640" progId="MS_ClipArt_Gallery">
                  <p:embed/>
                  <p:pic>
                    <p:nvPicPr>
                      <p:cNvPr id="0" name="Object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7213" y="2519363"/>
                        <a:ext cx="865187"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8" name="AutoShape 7"/>
          <p:cNvSpPr>
            <a:spLocks noChangeArrowheads="1"/>
          </p:cNvSpPr>
          <p:nvPr/>
        </p:nvSpPr>
        <p:spPr bwMode="auto">
          <a:xfrm rot="16200000" flipH="1">
            <a:off x="5721350" y="4349750"/>
            <a:ext cx="825500" cy="368300"/>
          </a:xfrm>
          <a:prstGeom prst="rightArrow">
            <a:avLst>
              <a:gd name="adj1" fmla="val 50000"/>
              <a:gd name="adj2" fmla="val 112121"/>
            </a:avLst>
          </a:prstGeom>
          <a:solidFill>
            <a:schemeClr val="accent1"/>
          </a:solidFill>
          <a:ln w="12700">
            <a:solidFill>
              <a:schemeClr val="tx1"/>
            </a:solidFill>
            <a:miter lim="800000"/>
            <a:headEnd/>
            <a:tailEnd/>
          </a:ln>
        </p:spPr>
        <p:txBody>
          <a:bodyPr wrap="none" anchor="ctr"/>
          <a:lstStyle/>
          <a:p>
            <a:endParaRPr lang="en-US"/>
          </a:p>
        </p:txBody>
      </p:sp>
      <p:graphicFrame>
        <p:nvGraphicFramePr>
          <p:cNvPr id="10244" name="Object 8">
            <a:hlinkClick r:id="" action="ppaction://ole?verb=0"/>
          </p:cNvPr>
          <p:cNvGraphicFramePr>
            <a:graphicFrameLocks/>
          </p:cNvGraphicFramePr>
          <p:nvPr/>
        </p:nvGraphicFramePr>
        <p:xfrm>
          <a:off x="5170488" y="304800"/>
          <a:ext cx="2012950" cy="1798638"/>
        </p:xfrm>
        <a:graphic>
          <a:graphicData uri="http://schemas.openxmlformats.org/presentationml/2006/ole">
            <mc:AlternateContent xmlns:mc="http://schemas.openxmlformats.org/markup-compatibility/2006">
              <mc:Choice xmlns:v="urn:schemas-microsoft-com:vml" Requires="v">
                <p:oleObj spid="_x0000_s10337" name="Clip" r:id="rId8" imgW="2011320" imgH="1796760" progId="MS_ClipArt_Gallery">
                  <p:embed/>
                </p:oleObj>
              </mc:Choice>
              <mc:Fallback>
                <p:oleObj name="Clip" r:id="rId8" imgW="2011320" imgH="1796760" progId="MS_ClipArt_Gallery">
                  <p:embed/>
                  <p:pic>
                    <p:nvPicPr>
                      <p:cNvPr id="0" name="Object 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0488" y="304800"/>
                        <a:ext cx="201295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9" name="AutoShape 9"/>
          <p:cNvSpPr>
            <a:spLocks noChangeArrowheads="1"/>
          </p:cNvSpPr>
          <p:nvPr/>
        </p:nvSpPr>
        <p:spPr bwMode="auto">
          <a:xfrm rot="16200000" flipH="1">
            <a:off x="5721350" y="1758950"/>
            <a:ext cx="825500" cy="368300"/>
          </a:xfrm>
          <a:prstGeom prst="rightArrow">
            <a:avLst>
              <a:gd name="adj1" fmla="val 50000"/>
              <a:gd name="adj2" fmla="val 112121"/>
            </a:avLst>
          </a:prstGeom>
          <a:solidFill>
            <a:schemeClr val="accent1"/>
          </a:solidFill>
          <a:ln w="12700">
            <a:solidFill>
              <a:schemeClr val="tx1"/>
            </a:solidFill>
            <a:miter lim="800000"/>
            <a:headEnd/>
            <a:tailEnd/>
          </a:ln>
        </p:spPr>
        <p:txBody>
          <a:bodyPr wrap="none" anchor="ctr"/>
          <a:lstStyle/>
          <a:p>
            <a:endParaRPr lang="en-US"/>
          </a:p>
        </p:txBody>
      </p:sp>
      <p:sp>
        <p:nvSpPr>
          <p:cNvPr id="10250" name="Rectangle 10"/>
          <p:cNvSpPr>
            <a:spLocks noChangeArrowheads="1"/>
          </p:cNvSpPr>
          <p:nvPr/>
        </p:nvSpPr>
        <p:spPr bwMode="auto">
          <a:xfrm>
            <a:off x="1443038" y="985838"/>
            <a:ext cx="2676525" cy="638175"/>
          </a:xfrm>
          <a:prstGeom prst="rect">
            <a:avLst/>
          </a:prstGeom>
          <a:noFill/>
          <a:ln w="12700">
            <a:noFill/>
            <a:miter lim="800000"/>
            <a:headEnd/>
            <a:tailEnd/>
          </a:ln>
        </p:spPr>
        <p:txBody>
          <a:bodyPr lIns="90488" tIns="44450" rIns="90488" bIns="44450">
            <a:spAutoFit/>
          </a:bodyPr>
          <a:lstStyle/>
          <a:p>
            <a:pPr>
              <a:spcBef>
                <a:spcPct val="50000"/>
              </a:spcBef>
            </a:pPr>
            <a:r>
              <a:rPr lang="en-US" sz="3600" b="1">
                <a:solidFill>
                  <a:srgbClr val="00279F"/>
                </a:solidFill>
              </a:rPr>
              <a:t>A</a:t>
            </a:r>
            <a:r>
              <a:rPr lang="en-US" sz="3200"/>
              <a:t>ntecedent</a:t>
            </a:r>
          </a:p>
        </p:txBody>
      </p:sp>
      <p:sp>
        <p:nvSpPr>
          <p:cNvPr id="10251" name="Rectangle 11"/>
          <p:cNvSpPr>
            <a:spLocks noChangeArrowheads="1"/>
          </p:cNvSpPr>
          <p:nvPr/>
        </p:nvSpPr>
        <p:spPr bwMode="auto">
          <a:xfrm>
            <a:off x="1443038" y="3043238"/>
            <a:ext cx="2219325" cy="638175"/>
          </a:xfrm>
          <a:prstGeom prst="rect">
            <a:avLst/>
          </a:prstGeom>
          <a:noFill/>
          <a:ln w="12700">
            <a:noFill/>
            <a:miter lim="800000"/>
            <a:headEnd/>
            <a:tailEnd/>
          </a:ln>
        </p:spPr>
        <p:txBody>
          <a:bodyPr lIns="90488" tIns="44450" rIns="90488" bIns="44450">
            <a:spAutoFit/>
          </a:bodyPr>
          <a:lstStyle/>
          <a:p>
            <a:pPr>
              <a:spcBef>
                <a:spcPct val="50000"/>
              </a:spcBef>
            </a:pPr>
            <a:r>
              <a:rPr lang="en-US" sz="3600" b="1">
                <a:solidFill>
                  <a:srgbClr val="00279F"/>
                </a:solidFill>
              </a:rPr>
              <a:t>B</a:t>
            </a:r>
            <a:r>
              <a:rPr lang="en-US" sz="3200"/>
              <a:t>ehavior</a:t>
            </a:r>
          </a:p>
        </p:txBody>
      </p:sp>
      <p:sp>
        <p:nvSpPr>
          <p:cNvPr id="10252" name="Rectangle 12"/>
          <p:cNvSpPr>
            <a:spLocks noChangeArrowheads="1"/>
          </p:cNvSpPr>
          <p:nvPr/>
        </p:nvSpPr>
        <p:spPr bwMode="auto">
          <a:xfrm>
            <a:off x="1290638" y="5481638"/>
            <a:ext cx="2600325" cy="638175"/>
          </a:xfrm>
          <a:prstGeom prst="rect">
            <a:avLst/>
          </a:prstGeom>
          <a:noFill/>
          <a:ln w="12700">
            <a:noFill/>
            <a:miter lim="800000"/>
            <a:headEnd/>
            <a:tailEnd/>
          </a:ln>
        </p:spPr>
        <p:txBody>
          <a:bodyPr lIns="90488" tIns="44450" rIns="90488" bIns="44450">
            <a:spAutoFit/>
          </a:bodyPr>
          <a:lstStyle/>
          <a:p>
            <a:pPr>
              <a:spcBef>
                <a:spcPct val="50000"/>
              </a:spcBef>
            </a:pPr>
            <a:r>
              <a:rPr lang="en-US" sz="3600" b="1">
                <a:solidFill>
                  <a:srgbClr val="00279F"/>
                </a:solidFill>
              </a:rPr>
              <a:t>C</a:t>
            </a:r>
            <a:r>
              <a:rPr lang="en-US" sz="3200"/>
              <a:t>onsequence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8"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11269"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11270" name="Rectangle 4"/>
          <p:cNvSpPr>
            <a:spLocks noGrp="1" noChangeArrowheads="1"/>
          </p:cNvSpPr>
          <p:nvPr>
            <p:ph type="title"/>
          </p:nvPr>
        </p:nvSpPr>
        <p:spPr>
          <a:noFill/>
        </p:spPr>
        <p:txBody>
          <a:bodyPr/>
          <a:lstStyle/>
          <a:p>
            <a:r>
              <a:rPr lang="en-US" smtClean="0"/>
              <a:t>Contingent</a:t>
            </a:r>
          </a:p>
        </p:txBody>
      </p:sp>
      <p:sp>
        <p:nvSpPr>
          <p:cNvPr id="11271" name="Rectangle 5"/>
          <p:cNvSpPr>
            <a:spLocks noGrp="1" noChangeArrowheads="1"/>
          </p:cNvSpPr>
          <p:nvPr>
            <p:ph type="body" sz="half" idx="1"/>
          </p:nvPr>
        </p:nvSpPr>
        <p:spPr>
          <a:noFill/>
        </p:spPr>
        <p:txBody>
          <a:bodyPr/>
          <a:lstStyle/>
          <a:p>
            <a:r>
              <a:rPr lang="en-US" sz="2800" smtClean="0"/>
              <a:t>The consequence is contingent on the behavior. No behavior no consequence.</a:t>
            </a:r>
          </a:p>
        </p:txBody>
      </p:sp>
      <p:graphicFrame>
        <p:nvGraphicFramePr>
          <p:cNvPr id="11266" name="Object 6">
            <a:hlinkClick r:id="" action="ppaction://ole?verb=0"/>
          </p:cNvPr>
          <p:cNvGraphicFramePr>
            <a:graphicFrameLocks/>
          </p:cNvGraphicFramePr>
          <p:nvPr/>
        </p:nvGraphicFramePr>
        <p:xfrm>
          <a:off x="5375275" y="4741863"/>
          <a:ext cx="1981200" cy="957262"/>
        </p:xfrm>
        <a:graphic>
          <a:graphicData uri="http://schemas.openxmlformats.org/presentationml/2006/ole">
            <mc:AlternateContent xmlns:mc="http://schemas.openxmlformats.org/markup-compatibility/2006">
              <mc:Choice xmlns:v="urn:schemas-microsoft-com:vml" Requires="v">
                <p:oleObj spid="_x0000_s11328" name="Clip" r:id="rId4" imgW="1979280" imgH="955440" progId="MS_ClipArt_Gallery">
                  <p:embed/>
                </p:oleObj>
              </mc:Choice>
              <mc:Fallback>
                <p:oleObj name="Clip" r:id="rId4" imgW="1979280" imgH="955440" progId="MS_ClipArt_Gallery">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275" y="4741863"/>
                        <a:ext cx="1981200" cy="95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7" name="Object 7">
            <a:hlinkClick r:id="" action="ppaction://ole?verb=0"/>
          </p:cNvPr>
          <p:cNvGraphicFramePr>
            <a:graphicFrameLocks/>
          </p:cNvGraphicFramePr>
          <p:nvPr/>
        </p:nvGraphicFramePr>
        <p:xfrm>
          <a:off x="5789613" y="1909763"/>
          <a:ext cx="865187" cy="1279525"/>
        </p:xfrm>
        <a:graphic>
          <a:graphicData uri="http://schemas.openxmlformats.org/presentationml/2006/ole">
            <mc:AlternateContent xmlns:mc="http://schemas.openxmlformats.org/markup-compatibility/2006">
              <mc:Choice xmlns:v="urn:schemas-microsoft-com:vml" Requires="v">
                <p:oleObj spid="_x0000_s11329" name="Clip" r:id="rId6" imgW="863280" imgH="1277640" progId="MS_ClipArt_Gallery">
                  <p:embed/>
                </p:oleObj>
              </mc:Choice>
              <mc:Fallback>
                <p:oleObj name="Clip" r:id="rId6" imgW="863280" imgH="1277640" progId="MS_ClipArt_Gallery">
                  <p:embed/>
                  <p:pic>
                    <p:nvPicPr>
                      <p:cNvPr id="0" name="Object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9613" y="1909763"/>
                        <a:ext cx="865187"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2" name="AutoShape 8"/>
          <p:cNvSpPr>
            <a:spLocks noChangeArrowheads="1"/>
          </p:cNvSpPr>
          <p:nvPr/>
        </p:nvSpPr>
        <p:spPr bwMode="auto">
          <a:xfrm rot="16200000" flipH="1">
            <a:off x="5949950" y="3740150"/>
            <a:ext cx="825500" cy="368300"/>
          </a:xfrm>
          <a:prstGeom prst="rightArrow">
            <a:avLst>
              <a:gd name="adj1" fmla="val 50000"/>
              <a:gd name="adj2" fmla="val 112121"/>
            </a:avLst>
          </a:prstGeom>
          <a:solidFill>
            <a:schemeClr val="accent1"/>
          </a:solidFill>
          <a:ln w="12700">
            <a:solidFill>
              <a:schemeClr val="tx1"/>
            </a:solidFill>
            <a:miter lim="800000"/>
            <a:headEnd/>
            <a:tailEnd/>
          </a:ln>
        </p:spPr>
        <p:txBody>
          <a:bodyPr wrap="none" anchor="ctr"/>
          <a:lstStyle/>
          <a:p>
            <a:endParaRPr lang="en-US"/>
          </a:p>
        </p:txBody>
      </p:sp>
      <p:sp>
        <p:nvSpPr>
          <p:cNvPr id="11273" name="Oval 9"/>
          <p:cNvSpPr>
            <a:spLocks noChangeArrowheads="1"/>
          </p:cNvSpPr>
          <p:nvPr/>
        </p:nvSpPr>
        <p:spPr bwMode="auto">
          <a:xfrm>
            <a:off x="5562600" y="1828800"/>
            <a:ext cx="1524000" cy="1524000"/>
          </a:xfrm>
          <a:prstGeom prst="ellipse">
            <a:avLst/>
          </a:prstGeom>
          <a:noFill/>
          <a:ln w="12700">
            <a:noFill/>
            <a:round/>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2"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12293"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12294" name="Rectangle 4"/>
          <p:cNvSpPr>
            <a:spLocks noGrp="1" noChangeArrowheads="1"/>
          </p:cNvSpPr>
          <p:nvPr>
            <p:ph type="title"/>
          </p:nvPr>
        </p:nvSpPr>
        <p:spPr>
          <a:noFill/>
        </p:spPr>
        <p:txBody>
          <a:bodyPr/>
          <a:lstStyle/>
          <a:p>
            <a:r>
              <a:rPr lang="en-US" smtClean="0"/>
              <a:t>Contingent</a:t>
            </a:r>
          </a:p>
        </p:txBody>
      </p:sp>
      <p:sp>
        <p:nvSpPr>
          <p:cNvPr id="12295" name="Rectangle 5"/>
          <p:cNvSpPr>
            <a:spLocks noGrp="1" noChangeArrowheads="1"/>
          </p:cNvSpPr>
          <p:nvPr>
            <p:ph type="body" sz="half" idx="1"/>
          </p:nvPr>
        </p:nvSpPr>
        <p:spPr>
          <a:noFill/>
        </p:spPr>
        <p:txBody>
          <a:bodyPr/>
          <a:lstStyle/>
          <a:p>
            <a:r>
              <a:rPr lang="en-US" sz="2800" smtClean="0"/>
              <a:t>The consequence is contingent on the behavior. No behavior no consequence.</a:t>
            </a:r>
          </a:p>
        </p:txBody>
      </p:sp>
      <p:graphicFrame>
        <p:nvGraphicFramePr>
          <p:cNvPr id="12290" name="Object 6">
            <a:hlinkClick r:id="" action="ppaction://ole?verb=0"/>
          </p:cNvPr>
          <p:cNvGraphicFramePr>
            <a:graphicFrameLocks/>
          </p:cNvGraphicFramePr>
          <p:nvPr/>
        </p:nvGraphicFramePr>
        <p:xfrm>
          <a:off x="5375275" y="4741863"/>
          <a:ext cx="1981200" cy="957262"/>
        </p:xfrm>
        <a:graphic>
          <a:graphicData uri="http://schemas.openxmlformats.org/presentationml/2006/ole">
            <mc:AlternateContent xmlns:mc="http://schemas.openxmlformats.org/markup-compatibility/2006">
              <mc:Choice xmlns:v="urn:schemas-microsoft-com:vml" Requires="v">
                <p:oleObj spid="_x0000_s12352" name="Clip" r:id="rId4" imgW="1979280" imgH="955440" progId="MS_ClipArt_Gallery">
                  <p:embed/>
                </p:oleObj>
              </mc:Choice>
              <mc:Fallback>
                <p:oleObj name="Clip" r:id="rId4" imgW="1979280" imgH="955440" progId="MS_ClipArt_Gallery">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275" y="4741863"/>
                        <a:ext cx="1981200" cy="95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1" name="Object 7">
            <a:hlinkClick r:id="" action="ppaction://ole?verb=0"/>
          </p:cNvPr>
          <p:cNvGraphicFramePr>
            <a:graphicFrameLocks/>
          </p:cNvGraphicFramePr>
          <p:nvPr/>
        </p:nvGraphicFramePr>
        <p:xfrm>
          <a:off x="5789613" y="1909763"/>
          <a:ext cx="865187" cy="1279525"/>
        </p:xfrm>
        <a:graphic>
          <a:graphicData uri="http://schemas.openxmlformats.org/presentationml/2006/ole">
            <mc:AlternateContent xmlns:mc="http://schemas.openxmlformats.org/markup-compatibility/2006">
              <mc:Choice xmlns:v="urn:schemas-microsoft-com:vml" Requires="v">
                <p:oleObj spid="_x0000_s12353" name="Clip" r:id="rId6" imgW="863280" imgH="1277640" progId="MS_ClipArt_Gallery">
                  <p:embed/>
                </p:oleObj>
              </mc:Choice>
              <mc:Fallback>
                <p:oleObj name="Clip" r:id="rId6" imgW="863280" imgH="1277640" progId="MS_ClipArt_Gallery">
                  <p:embed/>
                  <p:pic>
                    <p:nvPicPr>
                      <p:cNvPr id="0" name="Object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9613" y="1909763"/>
                        <a:ext cx="865187"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6" name="AutoShape 8"/>
          <p:cNvSpPr>
            <a:spLocks noChangeArrowheads="1"/>
          </p:cNvSpPr>
          <p:nvPr/>
        </p:nvSpPr>
        <p:spPr bwMode="auto">
          <a:xfrm rot="16200000" flipH="1">
            <a:off x="5949950" y="3740150"/>
            <a:ext cx="825500" cy="368300"/>
          </a:xfrm>
          <a:prstGeom prst="rightArrow">
            <a:avLst>
              <a:gd name="adj1" fmla="val 50000"/>
              <a:gd name="adj2" fmla="val 112121"/>
            </a:avLst>
          </a:prstGeom>
          <a:solidFill>
            <a:schemeClr val="accent1"/>
          </a:solidFill>
          <a:ln w="12700">
            <a:solidFill>
              <a:schemeClr val="tx1"/>
            </a:solidFill>
            <a:miter lim="800000"/>
            <a:headEnd/>
            <a:tailEnd/>
          </a:ln>
        </p:spPr>
        <p:txBody>
          <a:bodyPr wrap="none" anchor="ctr"/>
          <a:lstStyle/>
          <a:p>
            <a:endParaRPr lang="en-US"/>
          </a:p>
        </p:txBody>
      </p:sp>
      <p:sp>
        <p:nvSpPr>
          <p:cNvPr id="12297" name="Oval 9"/>
          <p:cNvSpPr>
            <a:spLocks noChangeArrowheads="1"/>
          </p:cNvSpPr>
          <p:nvPr/>
        </p:nvSpPr>
        <p:spPr bwMode="auto">
          <a:xfrm>
            <a:off x="5562600" y="1828800"/>
            <a:ext cx="1524000" cy="1524000"/>
          </a:xfrm>
          <a:prstGeom prst="ellipse">
            <a:avLst/>
          </a:prstGeom>
          <a:noFill/>
          <a:ln w="12700">
            <a:noFill/>
            <a:round/>
            <a:headEnd/>
            <a:tailEnd/>
          </a:ln>
        </p:spPr>
        <p:txBody>
          <a:bodyPr wrap="none" anchor="ctr"/>
          <a:lstStyle/>
          <a:p>
            <a:endParaRPr lang="en-US"/>
          </a:p>
        </p:txBody>
      </p:sp>
      <p:sp>
        <p:nvSpPr>
          <p:cNvPr id="12298" name="Oval 10"/>
          <p:cNvSpPr>
            <a:spLocks noChangeArrowheads="1"/>
          </p:cNvSpPr>
          <p:nvPr/>
        </p:nvSpPr>
        <p:spPr bwMode="auto">
          <a:xfrm>
            <a:off x="5340350" y="1454150"/>
            <a:ext cx="1816100" cy="1968500"/>
          </a:xfrm>
          <a:prstGeom prst="ellipse">
            <a:avLst/>
          </a:prstGeom>
          <a:noFill/>
          <a:ln w="12700">
            <a:solidFill>
              <a:schemeClr val="tx1"/>
            </a:solidFill>
            <a:round/>
            <a:headEnd/>
            <a:tailEnd/>
          </a:ln>
        </p:spPr>
        <p:txBody>
          <a:bodyPr wrap="none" anchor="ctr"/>
          <a:lstStyle/>
          <a:p>
            <a:endParaRPr lang="en-US"/>
          </a:p>
        </p:txBody>
      </p:sp>
      <p:sp>
        <p:nvSpPr>
          <p:cNvPr id="12299" name="Line 11"/>
          <p:cNvSpPr>
            <a:spLocks noChangeShapeType="1"/>
          </p:cNvSpPr>
          <p:nvPr/>
        </p:nvSpPr>
        <p:spPr bwMode="auto">
          <a:xfrm>
            <a:off x="5578475" y="1768475"/>
            <a:ext cx="1343025" cy="1343025"/>
          </a:xfrm>
          <a:prstGeom prst="line">
            <a:avLst/>
          </a:prstGeom>
          <a:noFill/>
          <a:ln w="12700">
            <a:solidFill>
              <a:schemeClr val="tx1"/>
            </a:solidFill>
            <a:round/>
            <a:headEnd/>
            <a:tailEnd/>
          </a:ln>
        </p:spPr>
        <p:txBody>
          <a:bodyPr wrap="none" anchor="ctr"/>
          <a:lstStyle/>
          <a:p>
            <a:endParaRPr lang="en-US"/>
          </a:p>
        </p:txBody>
      </p:sp>
      <p:sp>
        <p:nvSpPr>
          <p:cNvPr id="12300" name="Oval 12"/>
          <p:cNvSpPr>
            <a:spLocks noChangeArrowheads="1"/>
          </p:cNvSpPr>
          <p:nvPr/>
        </p:nvSpPr>
        <p:spPr bwMode="auto">
          <a:xfrm>
            <a:off x="5264150" y="4121150"/>
            <a:ext cx="2120900" cy="1968500"/>
          </a:xfrm>
          <a:prstGeom prst="ellipse">
            <a:avLst/>
          </a:prstGeom>
          <a:noFill/>
          <a:ln w="12700">
            <a:solidFill>
              <a:schemeClr val="tx1"/>
            </a:solidFill>
            <a:round/>
            <a:headEnd/>
            <a:tailEnd/>
          </a:ln>
        </p:spPr>
        <p:txBody>
          <a:bodyPr wrap="none" anchor="ctr"/>
          <a:lstStyle/>
          <a:p>
            <a:endParaRPr lang="en-US"/>
          </a:p>
        </p:txBody>
      </p:sp>
      <p:sp>
        <p:nvSpPr>
          <p:cNvPr id="12301" name="Line 13"/>
          <p:cNvSpPr>
            <a:spLocks noChangeShapeType="1"/>
          </p:cNvSpPr>
          <p:nvPr/>
        </p:nvSpPr>
        <p:spPr bwMode="auto">
          <a:xfrm>
            <a:off x="5578475" y="4435475"/>
            <a:ext cx="1571625" cy="1419225"/>
          </a:xfrm>
          <a:prstGeom prst="line">
            <a:avLst/>
          </a:prstGeom>
          <a:noFill/>
          <a:ln w="12700">
            <a:solidFill>
              <a:schemeClr val="tx1"/>
            </a:solidFill>
            <a:round/>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76200"/>
            <a:ext cx="10172700" cy="6781800"/>
          </a:xfrm>
        </p:spPr>
      </p:pic>
    </p:spTree>
    <p:extLst>
      <p:ext uri="{BB962C8B-B14F-4D97-AF65-F5344CB8AC3E}">
        <p14:creationId xmlns:p14="http://schemas.microsoft.com/office/powerpoint/2010/main" val="3902788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13316"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13317" name="Rectangle 4"/>
          <p:cNvSpPr>
            <a:spLocks noGrp="1" noChangeArrowheads="1"/>
          </p:cNvSpPr>
          <p:nvPr>
            <p:ph type="title"/>
          </p:nvPr>
        </p:nvSpPr>
        <p:spPr>
          <a:noFill/>
        </p:spPr>
        <p:txBody>
          <a:bodyPr/>
          <a:lstStyle/>
          <a:p>
            <a:r>
              <a:rPr lang="en-US" smtClean="0"/>
              <a:t>Operant Conditioning</a:t>
            </a:r>
          </a:p>
        </p:txBody>
      </p:sp>
      <p:sp>
        <p:nvSpPr>
          <p:cNvPr id="13318" name="Rectangle 5"/>
          <p:cNvSpPr>
            <a:spLocks noGrp="1" noChangeArrowheads="1"/>
          </p:cNvSpPr>
          <p:nvPr>
            <p:ph type="body" sz="half" idx="1"/>
          </p:nvPr>
        </p:nvSpPr>
        <p:spPr>
          <a:noFill/>
        </p:spPr>
        <p:txBody>
          <a:bodyPr/>
          <a:lstStyle/>
          <a:p>
            <a:r>
              <a:rPr lang="en-US" sz="2800" smtClean="0"/>
              <a:t>The cat learns the consequences of its actions. </a:t>
            </a:r>
          </a:p>
          <a:p>
            <a:r>
              <a:rPr lang="en-US" sz="2800" smtClean="0"/>
              <a:t>The cat learns </a:t>
            </a:r>
            <a:r>
              <a:rPr lang="en-US" sz="2800" b="1" smtClean="0">
                <a:solidFill>
                  <a:schemeClr val="hlink"/>
                </a:solidFill>
              </a:rPr>
              <a:t>what to do to get what you want.</a:t>
            </a:r>
          </a:p>
        </p:txBody>
      </p:sp>
      <p:graphicFrame>
        <p:nvGraphicFramePr>
          <p:cNvPr id="13314" name="Object 6">
            <a:hlinkClick r:id="" action="ppaction://ole?verb=0"/>
          </p:cNvPr>
          <p:cNvGraphicFramePr>
            <a:graphicFrameLocks/>
          </p:cNvGraphicFramePr>
          <p:nvPr/>
        </p:nvGraphicFramePr>
        <p:xfrm>
          <a:off x="5000625" y="2212975"/>
          <a:ext cx="3111500" cy="3962400"/>
        </p:xfrm>
        <a:graphic>
          <a:graphicData uri="http://schemas.openxmlformats.org/presentationml/2006/ole">
            <mc:AlternateContent xmlns:mc="http://schemas.openxmlformats.org/markup-compatibility/2006">
              <mc:Choice xmlns:v="urn:schemas-microsoft-com:vml" Requires="v">
                <p:oleObj spid="_x0000_s13345" name="Clip" r:id="rId4" imgW="3109680" imgH="3960720" progId="MS_ClipArt_Gallery">
                  <p:embed/>
                </p:oleObj>
              </mc:Choice>
              <mc:Fallback>
                <p:oleObj name="Clip" r:id="rId4" imgW="3109680" imgH="3960720" progId="MS_ClipArt_Gallery">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25" y="2212975"/>
                        <a:ext cx="31115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operant conditioning</a:t>
            </a:r>
            <a:endParaRPr lang="en-US" dirty="0"/>
          </a:p>
        </p:txBody>
      </p:sp>
      <p:sp>
        <p:nvSpPr>
          <p:cNvPr id="3" name="Text Placeholder 2"/>
          <p:cNvSpPr>
            <a:spLocks noGrp="1"/>
          </p:cNvSpPr>
          <p:nvPr>
            <p:ph type="body" sz="half" idx="1"/>
          </p:nvPr>
        </p:nvSpPr>
        <p:spPr/>
        <p:txBody>
          <a:bodyPr/>
          <a:lstStyle/>
          <a:p>
            <a:endParaRPr lang="en-US" dirty="0"/>
          </a:p>
        </p:txBody>
      </p:sp>
      <p:sp>
        <p:nvSpPr>
          <p:cNvPr id="4" name="ClipArt Placeholder 3"/>
          <p:cNvSpPr>
            <a:spLocks noGrp="1"/>
          </p:cNvSpPr>
          <p:nvPr>
            <p:ph type="clipArt" sz="half" idx="2"/>
          </p:nvPr>
        </p:nvSpPr>
        <p:spPr/>
      </p:sp>
      <p:pic>
        <p:nvPicPr>
          <p:cNvPr id="5"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143" t="19549" r="39640" b="37877"/>
          <a:stretch/>
        </p:blipFill>
        <p:spPr bwMode="auto">
          <a:xfrm>
            <a:off x="4114800" y="1981200"/>
            <a:ext cx="4063141" cy="4379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89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14340"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14341" name="Rectangle 4"/>
          <p:cNvSpPr>
            <a:spLocks noGrp="1" noChangeArrowheads="1"/>
          </p:cNvSpPr>
          <p:nvPr>
            <p:ph type="title"/>
          </p:nvPr>
        </p:nvSpPr>
        <p:spPr>
          <a:noFill/>
        </p:spPr>
        <p:txBody>
          <a:bodyPr/>
          <a:lstStyle/>
          <a:p>
            <a:r>
              <a:rPr lang="en-US" smtClean="0"/>
              <a:t>Operant conditioning</a:t>
            </a:r>
          </a:p>
        </p:txBody>
      </p:sp>
      <p:graphicFrame>
        <p:nvGraphicFramePr>
          <p:cNvPr id="14338" name="Object 5">
            <a:hlinkClick r:id="" action="ppaction://ole?verb=0"/>
          </p:cNvPr>
          <p:cNvGraphicFramePr>
            <a:graphicFrameLocks/>
          </p:cNvGraphicFramePr>
          <p:nvPr/>
        </p:nvGraphicFramePr>
        <p:xfrm>
          <a:off x="533400" y="2209800"/>
          <a:ext cx="7761288" cy="4110038"/>
        </p:xfrm>
        <a:graphic>
          <a:graphicData uri="http://schemas.openxmlformats.org/presentationml/2006/ole">
            <mc:AlternateContent xmlns:mc="http://schemas.openxmlformats.org/markup-compatibility/2006">
              <mc:Choice xmlns:v="urn:schemas-microsoft-com:vml" Requires="v">
                <p:oleObj spid="_x0000_s14369" name="Document" r:id="rId5" imgW="7775280" imgH="4123800" progId="Word.Document.8">
                  <p:embed/>
                </p:oleObj>
              </mc:Choice>
              <mc:Fallback>
                <p:oleObj name="Document" r:id="rId5" imgW="7775280" imgH="4123800" progId="Word.Document.8">
                  <p:embed/>
                  <p:pic>
                    <p:nvPicPr>
                      <p:cNvPr id="0" name="Object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209800"/>
                        <a:ext cx="7761288" cy="4110038"/>
                      </a:xfrm>
                      <a:prstGeom prst="rect">
                        <a:avLst/>
                      </a:prstGeom>
                      <a:solidFill>
                        <a:srgbClr val="99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2" name="Line 6"/>
          <p:cNvSpPr>
            <a:spLocks noChangeShapeType="1"/>
          </p:cNvSpPr>
          <p:nvPr/>
        </p:nvSpPr>
        <p:spPr bwMode="auto">
          <a:xfrm>
            <a:off x="5638800" y="2286000"/>
            <a:ext cx="0" cy="3733800"/>
          </a:xfrm>
          <a:prstGeom prst="line">
            <a:avLst/>
          </a:prstGeom>
          <a:noFill/>
          <a:ln w="12700">
            <a:solidFill>
              <a:schemeClr val="tx1"/>
            </a:solidFill>
            <a:round/>
            <a:headEnd/>
            <a:tailEnd/>
          </a:ln>
        </p:spPr>
        <p:txBody>
          <a:bodyPr wrap="none" anchor="ctr"/>
          <a:lstStyle/>
          <a:p>
            <a:endParaRPr lang="en-US"/>
          </a:p>
        </p:txBody>
      </p:sp>
      <p:sp>
        <p:nvSpPr>
          <p:cNvPr id="14343" name="Line 7"/>
          <p:cNvSpPr>
            <a:spLocks noChangeShapeType="1"/>
          </p:cNvSpPr>
          <p:nvPr/>
        </p:nvSpPr>
        <p:spPr bwMode="auto">
          <a:xfrm>
            <a:off x="762000" y="4495800"/>
            <a:ext cx="7696200" cy="0"/>
          </a:xfrm>
          <a:prstGeom prst="line">
            <a:avLst/>
          </a:prstGeom>
          <a:noFill/>
          <a:ln w="12700">
            <a:solidFill>
              <a:schemeClr val="tx1"/>
            </a:solidFill>
            <a:round/>
            <a:headEnd/>
            <a:tailEnd/>
          </a:ln>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72707"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72708" name="Rectangle 4"/>
          <p:cNvSpPr>
            <a:spLocks noGrp="1" noChangeArrowheads="1"/>
          </p:cNvSpPr>
          <p:nvPr>
            <p:ph type="title"/>
          </p:nvPr>
        </p:nvSpPr>
        <p:spPr>
          <a:noFill/>
        </p:spPr>
        <p:txBody>
          <a:bodyPr/>
          <a:lstStyle/>
          <a:p>
            <a:r>
              <a:rPr lang="en-US" smtClean="0"/>
              <a:t>Positive reinforcement</a:t>
            </a:r>
          </a:p>
        </p:txBody>
      </p:sp>
      <p:sp>
        <p:nvSpPr>
          <p:cNvPr id="72709" name="Rectangle 5"/>
          <p:cNvSpPr>
            <a:spLocks noGrp="1" noChangeArrowheads="1"/>
          </p:cNvSpPr>
          <p:nvPr>
            <p:ph type="body" sz="half" idx="1"/>
          </p:nvPr>
        </p:nvSpPr>
        <p:spPr>
          <a:noFill/>
        </p:spPr>
        <p:txBody>
          <a:bodyPr/>
          <a:lstStyle/>
          <a:p>
            <a:r>
              <a:rPr lang="en-US" sz="2800" smtClean="0"/>
              <a:t>Antecedent</a:t>
            </a:r>
          </a:p>
          <a:p>
            <a:r>
              <a:rPr lang="en-US" sz="2800" smtClean="0"/>
              <a:t>Response</a:t>
            </a:r>
          </a:p>
          <a:p>
            <a:r>
              <a:rPr lang="en-US" sz="2800" smtClean="0"/>
              <a:t>Consequence</a:t>
            </a:r>
          </a:p>
          <a:p>
            <a:r>
              <a:rPr lang="en-US" sz="2800" smtClean="0"/>
              <a:t>What happens to the behavior?</a:t>
            </a:r>
          </a:p>
        </p:txBody>
      </p:sp>
      <p:sp>
        <p:nvSpPr>
          <p:cNvPr id="72710" name="Rectangle 6"/>
          <p:cNvSpPr>
            <a:spLocks noGrp="1" noChangeArrowheads="1" noTextEdit="1"/>
          </p:cNvSpPr>
          <p:nvPr>
            <p:ph type="clipArt" sz="half" idx="2"/>
          </p:nvPr>
        </p:nvSpPr>
        <p:spPr/>
      </p:sp>
      <p:pic>
        <p:nvPicPr>
          <p:cNvPr id="72711" name="Picture 7" descr="jackpot1"/>
          <p:cNvPicPr>
            <a:picLocks noChangeAspect="1" noChangeArrowheads="1"/>
          </p:cNvPicPr>
          <p:nvPr/>
        </p:nvPicPr>
        <p:blipFill>
          <a:blip r:embed="rId3" cstate="print"/>
          <a:srcRect l="27000" r="13000"/>
          <a:stretch>
            <a:fillRect/>
          </a:stretch>
        </p:blipFill>
        <p:spPr bwMode="auto">
          <a:xfrm>
            <a:off x="4572000" y="1676400"/>
            <a:ext cx="3902075" cy="4876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1026"/>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73731" name="Rectangle 1027"/>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73732" name="Rectangle 1028"/>
          <p:cNvSpPr>
            <a:spLocks noGrp="1" noChangeArrowheads="1"/>
          </p:cNvSpPr>
          <p:nvPr>
            <p:ph type="title"/>
          </p:nvPr>
        </p:nvSpPr>
        <p:spPr>
          <a:noFill/>
        </p:spPr>
        <p:txBody>
          <a:bodyPr/>
          <a:lstStyle/>
          <a:p>
            <a:r>
              <a:rPr lang="en-US" smtClean="0"/>
              <a:t>Response Cost</a:t>
            </a:r>
          </a:p>
        </p:txBody>
      </p:sp>
      <p:sp>
        <p:nvSpPr>
          <p:cNvPr id="73733" name="Rectangle 1029"/>
          <p:cNvSpPr>
            <a:spLocks noGrp="1" noChangeArrowheads="1"/>
          </p:cNvSpPr>
          <p:nvPr>
            <p:ph type="body" sz="half" idx="1"/>
          </p:nvPr>
        </p:nvSpPr>
        <p:spPr>
          <a:noFill/>
        </p:spPr>
        <p:txBody>
          <a:bodyPr/>
          <a:lstStyle/>
          <a:p>
            <a:r>
              <a:rPr lang="en-US" sz="2800" smtClean="0"/>
              <a:t>Antecedent</a:t>
            </a:r>
          </a:p>
          <a:p>
            <a:r>
              <a:rPr lang="en-US" sz="2800" smtClean="0"/>
              <a:t>Response</a:t>
            </a:r>
          </a:p>
          <a:p>
            <a:r>
              <a:rPr lang="en-US" sz="2800" smtClean="0"/>
              <a:t>Consequence</a:t>
            </a:r>
          </a:p>
          <a:p>
            <a:r>
              <a:rPr lang="en-US" sz="2800" smtClean="0"/>
              <a:t>What happens to the behavior?</a:t>
            </a:r>
          </a:p>
        </p:txBody>
      </p:sp>
      <p:sp>
        <p:nvSpPr>
          <p:cNvPr id="73734" name="Rectangle 1030"/>
          <p:cNvSpPr>
            <a:spLocks noGrp="1" noChangeArrowheads="1" noTextEdit="1"/>
          </p:cNvSpPr>
          <p:nvPr>
            <p:ph type="clipArt" sz="half" idx="2"/>
          </p:nvPr>
        </p:nvSpPr>
        <p:spPr/>
      </p:sp>
      <p:pic>
        <p:nvPicPr>
          <p:cNvPr id="73735" name="Picture 1031" descr="ticket"/>
          <p:cNvPicPr>
            <a:picLocks noChangeAspect="1" noChangeArrowheads="1"/>
          </p:cNvPicPr>
          <p:nvPr/>
        </p:nvPicPr>
        <p:blipFill>
          <a:blip r:embed="rId3" cstate="print"/>
          <a:srcRect l="20938"/>
          <a:stretch>
            <a:fillRect/>
          </a:stretch>
        </p:blipFill>
        <p:spPr bwMode="auto">
          <a:xfrm>
            <a:off x="4343400" y="1752600"/>
            <a:ext cx="4500563" cy="47942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74755"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74756" name="Rectangle 4"/>
          <p:cNvSpPr>
            <a:spLocks noGrp="1" noChangeArrowheads="1"/>
          </p:cNvSpPr>
          <p:nvPr>
            <p:ph type="title"/>
          </p:nvPr>
        </p:nvSpPr>
        <p:spPr>
          <a:noFill/>
        </p:spPr>
        <p:txBody>
          <a:bodyPr/>
          <a:lstStyle/>
          <a:p>
            <a:r>
              <a:rPr lang="en-US" smtClean="0"/>
              <a:t>Negative reinforcement</a:t>
            </a:r>
          </a:p>
        </p:txBody>
      </p:sp>
      <p:sp>
        <p:nvSpPr>
          <p:cNvPr id="74757" name="Rectangle 5"/>
          <p:cNvSpPr>
            <a:spLocks noGrp="1" noChangeArrowheads="1"/>
          </p:cNvSpPr>
          <p:nvPr>
            <p:ph type="body" sz="half" idx="1"/>
          </p:nvPr>
        </p:nvSpPr>
        <p:spPr>
          <a:noFill/>
        </p:spPr>
        <p:txBody>
          <a:bodyPr/>
          <a:lstStyle/>
          <a:p>
            <a:r>
              <a:rPr lang="en-US" sz="2800" smtClean="0"/>
              <a:t>Antecedent</a:t>
            </a:r>
          </a:p>
          <a:p>
            <a:r>
              <a:rPr lang="en-US" sz="2800" smtClean="0"/>
              <a:t>Response</a:t>
            </a:r>
          </a:p>
          <a:p>
            <a:r>
              <a:rPr lang="en-US" sz="2800" smtClean="0"/>
              <a:t>Consequence</a:t>
            </a:r>
          </a:p>
          <a:p>
            <a:r>
              <a:rPr lang="en-US" sz="2800" smtClean="0"/>
              <a:t>What happens to the behavior?</a:t>
            </a:r>
          </a:p>
        </p:txBody>
      </p:sp>
      <p:sp>
        <p:nvSpPr>
          <p:cNvPr id="74758" name="Rectangle 6"/>
          <p:cNvSpPr>
            <a:spLocks noGrp="1" noChangeArrowheads="1" noTextEdit="1"/>
          </p:cNvSpPr>
          <p:nvPr>
            <p:ph type="clipArt" sz="half" idx="2"/>
          </p:nvPr>
        </p:nvSpPr>
        <p:spPr/>
      </p:sp>
      <p:pic>
        <p:nvPicPr>
          <p:cNvPr id="74759" name="Picture 7" descr="baby_crying_closeup"/>
          <p:cNvPicPr>
            <a:picLocks noChangeAspect="1" noChangeArrowheads="1"/>
          </p:cNvPicPr>
          <p:nvPr/>
        </p:nvPicPr>
        <p:blipFill>
          <a:blip r:embed="rId3" cstate="print"/>
          <a:srcRect l="3334" r="5000"/>
          <a:stretch>
            <a:fillRect/>
          </a:stretch>
        </p:blipFill>
        <p:spPr bwMode="auto">
          <a:xfrm>
            <a:off x="4419600" y="2438400"/>
            <a:ext cx="4191000" cy="29416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75779"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75780" name="Rectangle 4"/>
          <p:cNvSpPr>
            <a:spLocks noGrp="1" noChangeArrowheads="1"/>
          </p:cNvSpPr>
          <p:nvPr>
            <p:ph type="title"/>
          </p:nvPr>
        </p:nvSpPr>
        <p:spPr>
          <a:noFill/>
        </p:spPr>
        <p:txBody>
          <a:bodyPr/>
          <a:lstStyle/>
          <a:p>
            <a:r>
              <a:rPr lang="en-US" smtClean="0"/>
              <a:t>Punishment</a:t>
            </a:r>
          </a:p>
        </p:txBody>
      </p:sp>
      <p:sp>
        <p:nvSpPr>
          <p:cNvPr id="75781" name="Rectangle 5"/>
          <p:cNvSpPr>
            <a:spLocks noGrp="1" noChangeArrowheads="1"/>
          </p:cNvSpPr>
          <p:nvPr>
            <p:ph type="body" sz="half" idx="1"/>
          </p:nvPr>
        </p:nvSpPr>
        <p:spPr>
          <a:noFill/>
        </p:spPr>
        <p:txBody>
          <a:bodyPr/>
          <a:lstStyle/>
          <a:p>
            <a:r>
              <a:rPr lang="en-US" sz="2800" smtClean="0"/>
              <a:t>Antecedent</a:t>
            </a:r>
          </a:p>
          <a:p>
            <a:r>
              <a:rPr lang="en-US" sz="2800" smtClean="0"/>
              <a:t>Response</a:t>
            </a:r>
          </a:p>
          <a:p>
            <a:r>
              <a:rPr lang="en-US" sz="2800" smtClean="0"/>
              <a:t>Consequence</a:t>
            </a:r>
          </a:p>
          <a:p>
            <a:r>
              <a:rPr lang="en-US" sz="2800" smtClean="0"/>
              <a:t>What happens to the behavior?</a:t>
            </a:r>
          </a:p>
        </p:txBody>
      </p:sp>
      <p:sp>
        <p:nvSpPr>
          <p:cNvPr id="75782" name="Rectangle 6"/>
          <p:cNvSpPr>
            <a:spLocks noGrp="1" noChangeArrowheads="1" noTextEdit="1"/>
          </p:cNvSpPr>
          <p:nvPr>
            <p:ph type="clipArt" sz="half" idx="2"/>
          </p:nvPr>
        </p:nvSpPr>
        <p:spPr/>
      </p:sp>
      <p:pic>
        <p:nvPicPr>
          <p:cNvPr id="75783" name="Picture 7" descr="OTCClass"/>
          <p:cNvPicPr>
            <a:picLocks noChangeAspect="1" noChangeArrowheads="1"/>
          </p:cNvPicPr>
          <p:nvPr/>
        </p:nvPicPr>
        <p:blipFill>
          <a:blip r:embed="rId3" cstate="print"/>
          <a:srcRect l="33749"/>
          <a:stretch>
            <a:fillRect/>
          </a:stretch>
        </p:blipFill>
        <p:spPr bwMode="auto">
          <a:xfrm>
            <a:off x="4572000" y="1905000"/>
            <a:ext cx="4038600" cy="4572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1026"/>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76803" name="Rectangle 1027"/>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76804" name="Rectangle 1028"/>
          <p:cNvSpPr>
            <a:spLocks noGrp="1" noChangeArrowheads="1"/>
          </p:cNvSpPr>
          <p:nvPr>
            <p:ph type="title"/>
          </p:nvPr>
        </p:nvSpPr>
        <p:spPr>
          <a:noFill/>
        </p:spPr>
        <p:txBody>
          <a:bodyPr/>
          <a:lstStyle/>
          <a:p>
            <a:r>
              <a:rPr lang="en-US" smtClean="0"/>
              <a:t>Three requirements for reinforcement</a:t>
            </a:r>
          </a:p>
        </p:txBody>
      </p:sp>
      <p:sp>
        <p:nvSpPr>
          <p:cNvPr id="76805" name="Rectangle 1029"/>
          <p:cNvSpPr>
            <a:spLocks noGrp="1" noChangeArrowheads="1"/>
          </p:cNvSpPr>
          <p:nvPr>
            <p:ph type="body" idx="1"/>
          </p:nvPr>
        </p:nvSpPr>
        <p:spPr>
          <a:noFill/>
        </p:spPr>
        <p:txBody>
          <a:bodyPr/>
          <a:lstStyle/>
          <a:p>
            <a:r>
              <a:rPr lang="en-US" smtClean="0"/>
              <a:t>The behavior must increase</a:t>
            </a:r>
          </a:p>
          <a:p>
            <a:r>
              <a:rPr lang="en-US" smtClean="0"/>
              <a:t>The consequence must be contingent on the behavior</a:t>
            </a:r>
          </a:p>
          <a:p>
            <a:r>
              <a:rPr lang="en-US" smtClean="0"/>
              <a:t>The contingency must cause the increase in behavior.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Grp="1" noChangeArrowheads="1"/>
          </p:cNvSpPr>
          <p:nvPr>
            <p:ph type="title"/>
          </p:nvPr>
        </p:nvSpPr>
        <p:spPr/>
        <p:txBody>
          <a:bodyPr/>
          <a:lstStyle/>
          <a:p>
            <a:r>
              <a:rPr lang="en-US" smtClean="0"/>
              <a:t>Consequences</a:t>
            </a:r>
          </a:p>
        </p:txBody>
      </p:sp>
      <p:sp>
        <p:nvSpPr>
          <p:cNvPr id="77827" name="Rectangle 5"/>
          <p:cNvSpPr>
            <a:spLocks noGrp="1" noChangeArrowheads="1"/>
          </p:cNvSpPr>
          <p:nvPr>
            <p:ph type="body" sz="half" idx="1"/>
          </p:nvPr>
        </p:nvSpPr>
        <p:spPr/>
        <p:txBody>
          <a:bodyPr/>
          <a:lstStyle/>
          <a:p>
            <a:r>
              <a:rPr lang="en-US" sz="2400" smtClean="0"/>
              <a:t>The Cornell Police conducted "Click It or Ticket" checkpoints last week, handing out citations to people not wearing their seatbelts -- and giving out complimentary tickets to the Cornell-Yale game to those who were buckled up. </a:t>
            </a:r>
          </a:p>
        </p:txBody>
      </p:sp>
      <p:sp>
        <p:nvSpPr>
          <p:cNvPr id="77828" name="Rectangle 6"/>
          <p:cNvSpPr>
            <a:spLocks noGrp="1" noChangeArrowheads="1" noTextEdit="1"/>
          </p:cNvSpPr>
          <p:nvPr>
            <p:ph type="clipArt" sz="half" idx="2"/>
          </p:nvPr>
        </p:nvSpPr>
        <p:spPr/>
      </p:sp>
      <p:pic>
        <p:nvPicPr>
          <p:cNvPr id="77829" name="Picture 7" descr="Traffic_check"/>
          <p:cNvPicPr>
            <a:picLocks noChangeAspect="1" noChangeArrowheads="1"/>
          </p:cNvPicPr>
          <p:nvPr/>
        </p:nvPicPr>
        <p:blipFill>
          <a:blip r:embed="rId3" cstate="print"/>
          <a:srcRect r="12070"/>
          <a:stretch>
            <a:fillRect/>
          </a:stretch>
        </p:blipFill>
        <p:spPr bwMode="auto">
          <a:xfrm>
            <a:off x="4495800" y="2286000"/>
            <a:ext cx="3886200" cy="29924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smtClean="0"/>
              <a:t>Operant Conditioning: Extinction</a:t>
            </a:r>
          </a:p>
        </p:txBody>
      </p:sp>
      <p:sp>
        <p:nvSpPr>
          <p:cNvPr id="78851" name="Text Placeholder 2"/>
          <p:cNvSpPr>
            <a:spLocks noGrp="1"/>
          </p:cNvSpPr>
          <p:nvPr>
            <p:ph type="body" sz="half" idx="1"/>
          </p:nvPr>
        </p:nvSpPr>
        <p:spPr/>
        <p:txBody>
          <a:bodyPr/>
          <a:lstStyle/>
          <a:p>
            <a:r>
              <a:rPr lang="en-US" smtClean="0"/>
              <a:t>Behavior weakened when the reinforce does not follow the behavior. </a:t>
            </a:r>
          </a:p>
        </p:txBody>
      </p:sp>
      <p:sp>
        <p:nvSpPr>
          <p:cNvPr id="78852" name="ClipArt Placeholder 3"/>
          <p:cNvSpPr>
            <a:spLocks noGrp="1" noTextEdit="1"/>
          </p:cNvSpPr>
          <p:nvPr>
            <p:ph type="clipArt" sz="half" idx="2"/>
          </p:nvPr>
        </p:nvSpPr>
        <p:spPr/>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 y="0"/>
            <a:ext cx="10287000" cy="6858000"/>
          </a:xfrm>
        </p:spPr>
      </p:pic>
    </p:spTree>
    <p:extLst>
      <p:ext uri="{BB962C8B-B14F-4D97-AF65-F5344CB8AC3E}">
        <p14:creationId xmlns:p14="http://schemas.microsoft.com/office/powerpoint/2010/main" val="986935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Bang Theory on negative </a:t>
            </a:r>
            <a:r>
              <a:rPr lang="en-US" dirty="0" smtClean="0">
                <a:hlinkClick r:id="rId2"/>
              </a:rPr>
              <a:t>reinforcement</a:t>
            </a:r>
            <a:r>
              <a:rPr lang="en-US" dirty="0" smtClean="0"/>
              <a:t>. </a:t>
            </a:r>
            <a:endParaRPr lang="en-US" dirty="0"/>
          </a:p>
        </p:txBody>
      </p:sp>
      <p:sp>
        <p:nvSpPr>
          <p:cNvPr id="3" name="Text Placeholder 2"/>
          <p:cNvSpPr>
            <a:spLocks noGrp="1"/>
          </p:cNvSpPr>
          <p:nvPr>
            <p:ph type="body" sz="half" idx="1"/>
          </p:nvPr>
        </p:nvSpPr>
        <p:spPr/>
        <p:txBody>
          <a:bodyPr/>
          <a:lstStyle/>
          <a:p>
            <a:endParaRPr lang="en-US"/>
          </a:p>
        </p:txBody>
      </p:sp>
      <p:sp>
        <p:nvSpPr>
          <p:cNvPr id="4" name="ClipArt Placeholder 3"/>
          <p:cNvSpPr>
            <a:spLocks noGrp="1"/>
          </p:cNvSpPr>
          <p:nvPr>
            <p:ph type="clipArt" sz="half" idx="2"/>
          </p:nvPr>
        </p:nvSpPr>
        <p:spPr/>
      </p:sp>
    </p:spTree>
    <p:extLst>
      <p:ext uri="{BB962C8B-B14F-4D97-AF65-F5344CB8AC3E}">
        <p14:creationId xmlns:p14="http://schemas.microsoft.com/office/powerpoint/2010/main" val="4162941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Choice </a:t>
            </a:r>
            <a:r>
              <a:rPr lang="en-US" dirty="0" smtClean="0"/>
              <a:t>video</a:t>
            </a:r>
            <a:endParaRPr lang="en-US" dirty="0"/>
          </a:p>
        </p:txBody>
      </p:sp>
      <p:sp>
        <p:nvSpPr>
          <p:cNvPr id="3" name="Text Placeholder 2"/>
          <p:cNvSpPr>
            <a:spLocks noGrp="1"/>
          </p:cNvSpPr>
          <p:nvPr>
            <p:ph type="body" sz="half" idx="1"/>
          </p:nvPr>
        </p:nvSpPr>
        <p:spPr/>
        <p:txBody>
          <a:bodyPr/>
          <a:lstStyle/>
          <a:p>
            <a:endParaRPr lang="en-US" dirty="0"/>
          </a:p>
        </p:txBody>
      </p:sp>
      <p:sp>
        <p:nvSpPr>
          <p:cNvPr id="4" name="ClipArt Placeholder 3"/>
          <p:cNvSpPr>
            <a:spLocks noGrp="1"/>
          </p:cNvSpPr>
          <p:nvPr>
            <p:ph type="clipArt" sz="half" idx="2"/>
          </p:nvPr>
        </p:nvSpPr>
        <p:spPr/>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i="1" smtClean="0"/>
              <a:t>New York Times </a:t>
            </a:r>
            <a:r>
              <a:rPr lang="en-US" smtClean="0"/>
              <a:t>8/31/2010 </a:t>
            </a:r>
          </a:p>
        </p:txBody>
      </p:sp>
      <p:sp>
        <p:nvSpPr>
          <p:cNvPr id="5" name="Content Placeholder 4"/>
          <p:cNvSpPr>
            <a:spLocks noGrp="1"/>
          </p:cNvSpPr>
          <p:nvPr>
            <p:ph idx="1"/>
          </p:nvPr>
        </p:nvSpPr>
        <p:spPr/>
        <p:txBody>
          <a:bodyPr/>
          <a:lstStyle/>
          <a:p>
            <a:r>
              <a:rPr lang="en-US" smtClean="0"/>
              <a:t>Cocaine relapse after 6 months</a:t>
            </a:r>
          </a:p>
          <a:p>
            <a:r>
              <a:rPr lang="en-US" smtClean="0"/>
              <a:t>It happened that he had run into an old friend just outside his office with whom he had used drugs years earlier. Although he did not consciously associate the friend and the drugs, his brain had not forgotten, and the meeting touched off the urge to use again.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endParaRPr lang="en-US" smtClean="0"/>
          </a:p>
        </p:txBody>
      </p:sp>
      <p:sp>
        <p:nvSpPr>
          <p:cNvPr id="80899" name="Content Placeholder 2"/>
          <p:cNvSpPr>
            <a:spLocks noGrp="1"/>
          </p:cNvSpPr>
          <p:nvPr>
            <p:ph idx="1"/>
          </p:nvPr>
        </p:nvSpPr>
        <p:spPr/>
        <p:txBody>
          <a:bodyPr/>
          <a:lstStyle/>
          <a:p>
            <a:r>
              <a:rPr lang="en-US" smtClean="0"/>
              <a:t>Long after someone has apparently kicked the habit, long after withdrawal symptoms subside, the individual is vulnerable to these deeply encoded unconscious associations that can set off a craving, seemingly out of the blue.</a:t>
            </a:r>
          </a:p>
          <a:p>
            <a:endParaRPr lang="en-U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7" descr="pgmoos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2947" name="Text Box 5"/>
          <p:cNvSpPr txBox="1">
            <a:spLocks noChangeArrowheads="1"/>
          </p:cNvSpPr>
          <p:nvPr/>
        </p:nvSpPr>
        <p:spPr bwMode="auto">
          <a:xfrm>
            <a:off x="3124200" y="2057400"/>
            <a:ext cx="4267200" cy="1098550"/>
          </a:xfrm>
          <a:prstGeom prst="rect">
            <a:avLst/>
          </a:prstGeom>
          <a:noFill/>
          <a:ln w="12700">
            <a:noFill/>
            <a:miter lim="800000"/>
            <a:headEnd/>
            <a:tailEnd/>
          </a:ln>
        </p:spPr>
        <p:txBody>
          <a:bodyPr>
            <a:spAutoFit/>
          </a:bodyPr>
          <a:lstStyle/>
          <a:p>
            <a:pPr>
              <a:spcBef>
                <a:spcPct val="50000"/>
              </a:spcBef>
            </a:pPr>
            <a:r>
              <a:rPr lang="en-US" sz="6600">
                <a:solidFill>
                  <a:schemeClr val="bg1"/>
                </a:solidFill>
                <a:latin typeface="Cooper Black" pitchFamily="18" charset="0"/>
              </a:rPr>
              <a:t>The End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smtClean="0"/>
              <a:t>Science Methodology</a:t>
            </a:r>
          </a:p>
        </p:txBody>
      </p:sp>
      <p:sp>
        <p:nvSpPr>
          <p:cNvPr id="83971" name="Rectangle 3"/>
          <p:cNvSpPr>
            <a:spLocks noGrp="1" noChangeArrowheads="1"/>
          </p:cNvSpPr>
          <p:nvPr>
            <p:ph type="body" idx="1"/>
          </p:nvPr>
        </p:nvSpPr>
        <p:spPr/>
        <p:txBody>
          <a:bodyPr/>
          <a:lstStyle/>
          <a:p>
            <a:pPr>
              <a:lnSpc>
                <a:spcPct val="90000"/>
              </a:lnSpc>
            </a:pPr>
            <a:r>
              <a:rPr lang="en-US" sz="2800" smtClean="0">
                <a:cs typeface="Times New Roman" pitchFamily="18" charset="0"/>
              </a:rPr>
              <a:t>Control and manipulation</a:t>
            </a:r>
          </a:p>
          <a:p>
            <a:pPr>
              <a:lnSpc>
                <a:spcPct val="90000"/>
              </a:lnSpc>
            </a:pPr>
            <a:r>
              <a:rPr lang="en-US" sz="2800" smtClean="0">
                <a:cs typeface="Times New Roman" pitchFamily="18" charset="0"/>
              </a:rPr>
              <a:t>Connectivity to current knowledge</a:t>
            </a:r>
          </a:p>
          <a:p>
            <a:pPr lvl="1">
              <a:lnSpc>
                <a:spcPct val="90000"/>
              </a:lnSpc>
            </a:pPr>
            <a:r>
              <a:rPr lang="en-US" smtClean="0">
                <a:cs typeface="Times New Roman" pitchFamily="18" charset="0"/>
              </a:rPr>
              <a:t>Building upon existing base</a:t>
            </a:r>
          </a:p>
          <a:p>
            <a:pPr>
              <a:lnSpc>
                <a:spcPct val="90000"/>
              </a:lnSpc>
            </a:pPr>
            <a:r>
              <a:rPr lang="en-US" sz="2800" smtClean="0">
                <a:cs typeface="Times New Roman" pitchFamily="18" charset="0"/>
              </a:rPr>
              <a:t>Convergence of multiple sources</a:t>
            </a:r>
          </a:p>
          <a:p>
            <a:pPr lvl="1">
              <a:lnSpc>
                <a:spcPct val="90000"/>
              </a:lnSpc>
            </a:pPr>
            <a:r>
              <a:rPr lang="en-US" smtClean="0">
                <a:cs typeface="Times New Roman" pitchFamily="18" charset="0"/>
              </a:rPr>
              <a:t>Different methods and progress</a:t>
            </a:r>
          </a:p>
          <a:p>
            <a:pPr>
              <a:lnSpc>
                <a:spcPct val="90000"/>
              </a:lnSpc>
            </a:pPr>
            <a:r>
              <a:rPr lang="en-US" sz="2800" smtClean="0">
                <a:cs typeface="Times New Roman" pitchFamily="18" charset="0"/>
              </a:rPr>
              <a:t>Probabilistic reasoning</a:t>
            </a:r>
          </a:p>
          <a:p>
            <a:pPr lvl="1">
              <a:lnSpc>
                <a:spcPct val="90000"/>
              </a:lnSpc>
            </a:pPr>
            <a:r>
              <a:rPr lang="en-US" smtClean="0">
                <a:cs typeface="Times New Roman" pitchFamily="18" charset="0"/>
              </a:rPr>
              <a:t>Correlation and prediction</a:t>
            </a:r>
          </a:p>
          <a:p>
            <a:pPr>
              <a:lnSpc>
                <a:spcPct val="90000"/>
              </a:lnSpc>
            </a:pPr>
            <a:r>
              <a:rPr lang="en-US" sz="2800" smtClean="0">
                <a:cs typeface="Times New Roman" pitchFamily="18" charset="0"/>
              </a:rPr>
              <a:t>Multiple Causation and Interaction</a:t>
            </a:r>
          </a:p>
          <a:p>
            <a:pPr>
              <a:lnSpc>
                <a:spcPct val="90000"/>
              </a:lnSpc>
            </a:pPr>
            <a:r>
              <a:rPr lang="en-US" sz="2800" smtClean="0">
                <a:cs typeface="Times New Roman" pitchFamily="18" charset="0"/>
              </a:rPr>
              <a:t>The role of chance</a:t>
            </a:r>
          </a:p>
          <a:p>
            <a:pPr>
              <a:lnSpc>
                <a:spcPct val="90000"/>
              </a:lnSpc>
            </a:pPr>
            <a:endParaRPr lang="en-US" sz="2800" smtClean="0"/>
          </a:p>
        </p:txBody>
      </p:sp>
      <p:sp>
        <p:nvSpPr>
          <p:cNvPr id="83972" name="Text Box 4"/>
          <p:cNvSpPr txBox="1">
            <a:spLocks noChangeArrowheads="1"/>
          </p:cNvSpPr>
          <p:nvPr/>
        </p:nvSpPr>
        <p:spPr bwMode="auto">
          <a:xfrm>
            <a:off x="762000" y="6248400"/>
            <a:ext cx="6705600" cy="304800"/>
          </a:xfrm>
          <a:prstGeom prst="rect">
            <a:avLst/>
          </a:prstGeom>
          <a:noFill/>
          <a:ln w="9525">
            <a:noFill/>
            <a:miter lim="800000"/>
            <a:headEnd/>
            <a:tailEnd/>
          </a:ln>
        </p:spPr>
        <p:txBody>
          <a:bodyPr>
            <a:spAutoFit/>
          </a:bodyPr>
          <a:lstStyle/>
          <a:p>
            <a:pPr eaLnBrk="1" hangingPunct="1">
              <a:spcBef>
                <a:spcPct val="50000"/>
              </a:spcBef>
            </a:pPr>
            <a:r>
              <a:rPr lang="en-US" sz="1400"/>
              <a:t>From Stanovich, K. </a:t>
            </a:r>
            <a:r>
              <a:rPr lang="en-US" sz="1400" i="1"/>
              <a:t>How to think straight about psychology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t>Science Methodology</a:t>
            </a:r>
          </a:p>
        </p:txBody>
      </p:sp>
      <p:sp>
        <p:nvSpPr>
          <p:cNvPr id="84995" name="Rectangle 3"/>
          <p:cNvSpPr>
            <a:spLocks noGrp="1" noChangeArrowheads="1"/>
          </p:cNvSpPr>
          <p:nvPr>
            <p:ph type="body" idx="1"/>
          </p:nvPr>
        </p:nvSpPr>
        <p:spPr/>
        <p:txBody>
          <a:bodyPr/>
          <a:lstStyle/>
          <a:p>
            <a:r>
              <a:rPr lang="en-US" sz="2800" smtClean="0">
                <a:cs typeface="Times New Roman" pitchFamily="18" charset="0"/>
              </a:rPr>
              <a:t>Systematic Empiricism</a:t>
            </a:r>
          </a:p>
          <a:p>
            <a:r>
              <a:rPr lang="en-US" sz="2800" smtClean="0">
                <a:cs typeface="Times New Roman" pitchFamily="18" charset="0"/>
              </a:rPr>
              <a:t>Public Knowledge</a:t>
            </a:r>
          </a:p>
          <a:p>
            <a:r>
              <a:rPr lang="en-US" sz="2800" smtClean="0">
                <a:cs typeface="Times New Roman" pitchFamily="18" charset="0"/>
              </a:rPr>
              <a:t>Operationalism </a:t>
            </a:r>
          </a:p>
          <a:p>
            <a:r>
              <a:rPr lang="en-US" sz="2800" smtClean="0">
                <a:cs typeface="Times New Roman" pitchFamily="18" charset="0"/>
              </a:rPr>
              <a:t>The role of Theory</a:t>
            </a:r>
          </a:p>
          <a:p>
            <a:pPr lvl="1"/>
            <a:r>
              <a:rPr lang="en-US" smtClean="0">
                <a:cs typeface="Times New Roman" pitchFamily="18" charset="0"/>
              </a:rPr>
              <a:t>Falsifiability</a:t>
            </a:r>
          </a:p>
          <a:p>
            <a:r>
              <a:rPr lang="en-US" sz="2800" smtClean="0">
                <a:cs typeface="Times New Roman" pitchFamily="18" charset="0"/>
              </a:rPr>
              <a:t>Testimonials and case study evidence</a:t>
            </a:r>
          </a:p>
          <a:p>
            <a:pPr lvl="1"/>
            <a:r>
              <a:rPr lang="en-US" smtClean="0">
                <a:cs typeface="Times New Roman" pitchFamily="18" charset="0"/>
              </a:rPr>
              <a:t>Placebo</a:t>
            </a:r>
          </a:p>
          <a:p>
            <a:r>
              <a:rPr lang="en-US" sz="2800" smtClean="0">
                <a:cs typeface="Times New Roman" pitchFamily="18" charset="0"/>
              </a:rPr>
              <a:t>Correlation and Causality</a:t>
            </a:r>
          </a:p>
        </p:txBody>
      </p:sp>
      <p:sp>
        <p:nvSpPr>
          <p:cNvPr id="84996" name="Text Box 4"/>
          <p:cNvSpPr txBox="1">
            <a:spLocks noChangeArrowheads="1"/>
          </p:cNvSpPr>
          <p:nvPr/>
        </p:nvSpPr>
        <p:spPr bwMode="auto">
          <a:xfrm>
            <a:off x="762000" y="6248400"/>
            <a:ext cx="6705600" cy="304800"/>
          </a:xfrm>
          <a:prstGeom prst="rect">
            <a:avLst/>
          </a:prstGeom>
          <a:noFill/>
          <a:ln w="9525">
            <a:noFill/>
            <a:miter lim="800000"/>
            <a:headEnd/>
            <a:tailEnd/>
          </a:ln>
        </p:spPr>
        <p:txBody>
          <a:bodyPr>
            <a:spAutoFit/>
          </a:bodyPr>
          <a:lstStyle/>
          <a:p>
            <a:pPr eaLnBrk="1" hangingPunct="1">
              <a:spcBef>
                <a:spcPct val="50000"/>
              </a:spcBef>
            </a:pPr>
            <a:r>
              <a:rPr lang="en-US" sz="1400"/>
              <a:t>From Stanovich, K. </a:t>
            </a:r>
            <a:r>
              <a:rPr lang="en-US" sz="1400" i="1"/>
              <a:t>How to think straight about psychology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omet">
  <a:themeElements>
    <a:clrScheme name="">
      <a:dk1>
        <a:srgbClr val="000080"/>
      </a:dk1>
      <a:lt1>
        <a:srgbClr val="FFFFFF"/>
      </a:lt1>
      <a:dk2>
        <a:srgbClr val="000000"/>
      </a:dk2>
      <a:lt2>
        <a:srgbClr val="FFCC66"/>
      </a:lt2>
      <a:accent1>
        <a:srgbClr val="3366FF"/>
      </a:accent1>
      <a:accent2>
        <a:srgbClr val="00CCCC"/>
      </a:accent2>
      <a:accent3>
        <a:srgbClr val="AAAAAA"/>
      </a:accent3>
      <a:accent4>
        <a:srgbClr val="DADADA"/>
      </a:accent4>
      <a:accent5>
        <a:srgbClr val="ADB8FF"/>
      </a:accent5>
      <a:accent6>
        <a:srgbClr val="00B9B9"/>
      </a:accent6>
      <a:hlink>
        <a:srgbClr val="FF0033"/>
      </a:hlink>
      <a:folHlink>
        <a:srgbClr val="CCECFF"/>
      </a:folHlink>
    </a:clrScheme>
    <a:fontScheme name="Come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me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me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me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me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me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me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me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80"/>
    </a:dk1>
    <a:lt1>
      <a:srgbClr val="FFFFFF"/>
    </a:lt1>
    <a:dk2>
      <a:srgbClr val="000000"/>
    </a:dk2>
    <a:lt2>
      <a:srgbClr val="FFCC66"/>
    </a:lt2>
    <a:accent1>
      <a:srgbClr val="3366FF"/>
    </a:accent1>
    <a:accent2>
      <a:srgbClr val="00CCCC"/>
    </a:accent2>
    <a:accent3>
      <a:srgbClr val="AAAAAA"/>
    </a:accent3>
    <a:accent4>
      <a:srgbClr val="DADADA"/>
    </a:accent4>
    <a:accent5>
      <a:srgbClr val="ADB8FF"/>
    </a:accent5>
    <a:accent6>
      <a:srgbClr val="00B9B9"/>
    </a:accent6>
    <a:hlink>
      <a:srgbClr val="FF0033"/>
    </a:hlink>
    <a:folHlink>
      <a:srgbClr val="CCECFF"/>
    </a:folHlink>
  </a:clrScheme>
</a:themeOverride>
</file>

<file path=ppt/theme/themeOverride2.xml><?xml version="1.0" encoding="utf-8"?>
<a:themeOverride xmlns:a="http://schemas.openxmlformats.org/drawingml/2006/main">
  <a:clrScheme name="">
    <a:dk1>
      <a:srgbClr val="000080"/>
    </a:dk1>
    <a:lt1>
      <a:srgbClr val="FFFFFF"/>
    </a:lt1>
    <a:dk2>
      <a:srgbClr val="000000"/>
    </a:dk2>
    <a:lt2>
      <a:srgbClr val="FFCC66"/>
    </a:lt2>
    <a:accent1>
      <a:srgbClr val="99CCFF"/>
    </a:accent1>
    <a:accent2>
      <a:srgbClr val="00CCCC"/>
    </a:accent2>
    <a:accent3>
      <a:srgbClr val="AAAAAA"/>
    </a:accent3>
    <a:accent4>
      <a:srgbClr val="DADADA"/>
    </a:accent4>
    <a:accent5>
      <a:srgbClr val="CAE2FF"/>
    </a:accent5>
    <a:accent6>
      <a:srgbClr val="00B9B9"/>
    </a:accent6>
    <a:hlink>
      <a:srgbClr val="FF0033"/>
    </a:hlink>
    <a:folHlink>
      <a:srgbClr val="CCECFF"/>
    </a:folHlink>
  </a:clrScheme>
</a:themeOverride>
</file>

<file path=docProps/app.xml><?xml version="1.0" encoding="utf-8"?>
<Properties xmlns="http://schemas.openxmlformats.org/officeDocument/2006/extended-properties" xmlns:vt="http://schemas.openxmlformats.org/officeDocument/2006/docPropsVTypes">
  <Template>C:\MSOFFICE\Templates\Presentation Designs\Comet.pot</Template>
  <TotalTime>2017</TotalTime>
  <Pages>7763980</Pages>
  <Words>1614</Words>
  <Application>Microsoft Office PowerPoint</Application>
  <PresentationFormat>On-screen Show (4:3)</PresentationFormat>
  <Paragraphs>311</Paragraphs>
  <Slides>96</Slides>
  <Notes>63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96</vt:i4>
      </vt:variant>
    </vt:vector>
  </HeadingPairs>
  <TitlesOfParts>
    <vt:vector size="99" baseType="lpstr">
      <vt:lpstr>Comet</vt:lpstr>
      <vt:lpstr>Clip</vt:lpstr>
      <vt:lpstr>Document</vt:lpstr>
      <vt:lpstr>Health Psychology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Text</vt:lpstr>
      <vt:lpstr>Send me an e-mail</vt:lpstr>
      <vt:lpstr>Health Psychology</vt:lpstr>
      <vt:lpstr>Texting While Driving</vt:lpstr>
      <vt:lpstr>Belief Bias</vt:lpstr>
      <vt:lpstr>Contributions of Psychology to Health</vt:lpstr>
      <vt:lpstr>Scientist Practitioner</vt:lpstr>
      <vt:lpstr> The Scientific Method</vt:lpstr>
      <vt:lpstr>PowerPoint Presentation</vt:lpstr>
      <vt:lpstr>Fixation of Belief -Peirce</vt:lpstr>
      <vt:lpstr>The Scientific Method</vt:lpstr>
      <vt:lpstr>Sierra Club Example</vt:lpstr>
      <vt:lpstr>Misleading Media Messages</vt:lpstr>
      <vt:lpstr>For Example</vt:lpstr>
      <vt:lpstr>Peer Reviewed Journals</vt:lpstr>
      <vt:lpstr>Behavioral Medicine</vt:lpstr>
      <vt:lpstr>Prevention</vt:lpstr>
      <vt:lpstr>Primary Prevention Examples</vt:lpstr>
      <vt:lpstr>Primary Prevention Examples</vt:lpstr>
      <vt:lpstr>Primary Prevention Examples</vt:lpstr>
      <vt:lpstr>Primary Prevention Examples</vt:lpstr>
      <vt:lpstr>Primary Prevention Examples</vt:lpstr>
      <vt:lpstr>Primary Prevention Examples</vt:lpstr>
      <vt:lpstr>PowerPoint Presentation</vt:lpstr>
      <vt:lpstr>Primary Prevention Advantages</vt:lpstr>
      <vt:lpstr>Prevention</vt:lpstr>
      <vt:lpstr>Health Psychology</vt:lpstr>
      <vt:lpstr>Diseases kill more than disasters </vt:lpstr>
      <vt:lpstr>PowerPoint Presentation</vt:lpstr>
      <vt:lpstr>PowerPoint Presentation</vt:lpstr>
      <vt:lpstr>Social Psychology and Health</vt:lpstr>
      <vt:lpstr>Heart Attack Grill</vt:lpstr>
      <vt:lpstr>Two ingredients of Belonging</vt:lpstr>
      <vt:lpstr>Not belonging is bad for you. </vt:lpstr>
      <vt:lpstr>Similarity</vt:lpstr>
      <vt:lpstr>Social Rejection</vt:lpstr>
      <vt:lpstr>Social rejection. </vt:lpstr>
      <vt:lpstr>Belongingness as a Basic Need.</vt:lpstr>
      <vt:lpstr>Herd instinct</vt:lpstr>
      <vt:lpstr>PowerPoint Presentation</vt:lpstr>
      <vt:lpstr>PowerPoint Presentation</vt:lpstr>
      <vt:lpstr>PowerPoint Presentation</vt:lpstr>
      <vt:lpstr>PowerPoint Presentation</vt:lpstr>
      <vt:lpstr>PowerPoint Presentation</vt:lpstr>
      <vt:lpstr>Social Comparison</vt:lpstr>
      <vt:lpstr>Aversive State</vt:lpstr>
      <vt:lpstr>Reactance Theory</vt:lpstr>
      <vt:lpstr>Reactance</vt:lpstr>
      <vt:lpstr>Reactance produces 3 main consequences</vt:lpstr>
      <vt:lpstr>Dissonance</vt:lpstr>
      <vt:lpstr>Cognitive Dissonance</vt:lpstr>
      <vt:lpstr> Learning Theory</vt:lpstr>
      <vt:lpstr>What is learning?</vt:lpstr>
      <vt:lpstr>Behaviorism</vt:lpstr>
      <vt:lpstr>Stimulus</vt:lpstr>
      <vt:lpstr>Behavior</vt:lpstr>
      <vt:lpstr> </vt:lpstr>
      <vt:lpstr>Response</vt:lpstr>
      <vt:lpstr>Elicited Behavior</vt:lpstr>
      <vt:lpstr>Emitted Behavior</vt:lpstr>
      <vt:lpstr>Classical Conditioning</vt:lpstr>
      <vt:lpstr>PowerPoint Presentation</vt:lpstr>
      <vt:lpstr>Classical Conditioning</vt:lpstr>
      <vt:lpstr>Operant Conditioning</vt:lpstr>
      <vt:lpstr>Antecedent</vt:lpstr>
      <vt:lpstr>Behavior</vt:lpstr>
      <vt:lpstr>Consequence</vt:lpstr>
      <vt:lpstr>PowerPoint Presentation</vt:lpstr>
      <vt:lpstr>Contingent</vt:lpstr>
      <vt:lpstr>Contingent</vt:lpstr>
      <vt:lpstr>Operant Conditioning</vt:lpstr>
      <vt:lpstr>The power of operant conditioning</vt:lpstr>
      <vt:lpstr>Operant conditioning</vt:lpstr>
      <vt:lpstr>Positive reinforcement</vt:lpstr>
      <vt:lpstr>Response Cost</vt:lpstr>
      <vt:lpstr>Negative reinforcement</vt:lpstr>
      <vt:lpstr>Punishment</vt:lpstr>
      <vt:lpstr>Three requirements for reinforcement</vt:lpstr>
      <vt:lpstr>Consequences</vt:lpstr>
      <vt:lpstr>Operant Conditioning: Extinction</vt:lpstr>
      <vt:lpstr>Big Bang Theory on negative reinforcement. </vt:lpstr>
      <vt:lpstr>Choice video</vt:lpstr>
      <vt:lpstr>New York Times 8/31/2010 </vt:lpstr>
      <vt:lpstr>PowerPoint Presentation</vt:lpstr>
      <vt:lpstr>PowerPoint Presentation</vt:lpstr>
      <vt:lpstr>Science Methodology</vt:lpstr>
      <vt:lpstr>Science Methodology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Behavioral Medicine</dc:title>
  <dc:subject>Introduction</dc:subject>
  <dc:creator>Will Wattles</dc:creator>
  <cp:keywords>Health</cp:keywords>
  <dc:description>Behavior and Health</dc:description>
  <cp:lastModifiedBy>WWattles</cp:lastModifiedBy>
  <cp:revision>184</cp:revision>
  <dcterms:created xsi:type="dcterms:W3CDTF">1997-08-29T13:03:08Z</dcterms:created>
  <dcterms:modified xsi:type="dcterms:W3CDTF">2016-08-24T18:18:39Z</dcterms:modified>
  <cp:category>First Lecture</cp:category>
</cp:coreProperties>
</file>