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4"/>
  </p:notesMasterIdLst>
  <p:sldIdLst>
    <p:sldId id="257" r:id="rId2"/>
    <p:sldId id="340" r:id="rId3"/>
    <p:sldId id="259" r:id="rId4"/>
    <p:sldId id="331" r:id="rId5"/>
    <p:sldId id="300" r:id="rId6"/>
    <p:sldId id="343" r:id="rId7"/>
    <p:sldId id="344" r:id="rId8"/>
    <p:sldId id="345" r:id="rId9"/>
    <p:sldId id="289" r:id="rId10"/>
    <p:sldId id="298" r:id="rId11"/>
    <p:sldId id="303" r:id="rId12"/>
    <p:sldId id="260" r:id="rId13"/>
    <p:sldId id="261" r:id="rId14"/>
    <p:sldId id="262" r:id="rId15"/>
    <p:sldId id="324" r:id="rId16"/>
    <p:sldId id="325" r:id="rId17"/>
    <p:sldId id="333" r:id="rId18"/>
    <p:sldId id="339" r:id="rId19"/>
    <p:sldId id="263" r:id="rId20"/>
    <p:sldId id="264" r:id="rId21"/>
    <p:sldId id="265" r:id="rId22"/>
    <p:sldId id="266" r:id="rId23"/>
    <p:sldId id="267" r:id="rId24"/>
    <p:sldId id="268" r:id="rId25"/>
    <p:sldId id="269" r:id="rId26"/>
    <p:sldId id="291" r:id="rId27"/>
    <p:sldId id="270" r:id="rId28"/>
    <p:sldId id="338" r:id="rId29"/>
    <p:sldId id="308" r:id="rId30"/>
    <p:sldId id="309" r:id="rId31"/>
    <p:sldId id="271" r:id="rId32"/>
    <p:sldId id="272" r:id="rId33"/>
    <p:sldId id="273" r:id="rId34"/>
    <p:sldId id="274" r:id="rId35"/>
    <p:sldId id="275" r:id="rId36"/>
    <p:sldId id="334" r:id="rId37"/>
    <p:sldId id="335" r:id="rId38"/>
    <p:sldId id="321" r:id="rId39"/>
    <p:sldId id="322" r:id="rId40"/>
    <p:sldId id="323" r:id="rId41"/>
    <p:sldId id="292" r:id="rId42"/>
    <p:sldId id="330" r:id="rId43"/>
    <p:sldId id="341" r:id="rId44"/>
    <p:sldId id="332" r:id="rId45"/>
    <p:sldId id="329" r:id="rId46"/>
    <p:sldId id="307" r:id="rId47"/>
    <p:sldId id="336" r:id="rId48"/>
    <p:sldId id="337" r:id="rId49"/>
    <p:sldId id="276" r:id="rId50"/>
    <p:sldId id="277" r:id="rId51"/>
    <p:sldId id="278" r:id="rId52"/>
    <p:sldId id="279" r:id="rId53"/>
    <p:sldId id="346" r:id="rId54"/>
    <p:sldId id="347" r:id="rId55"/>
    <p:sldId id="282" r:id="rId56"/>
    <p:sldId id="301" r:id="rId57"/>
    <p:sldId id="283" r:id="rId58"/>
    <p:sldId id="284" r:id="rId59"/>
    <p:sldId id="296" r:id="rId60"/>
    <p:sldId id="285" r:id="rId61"/>
    <p:sldId id="286" r:id="rId62"/>
    <p:sldId id="318" r:id="rId63"/>
    <p:sldId id="315" r:id="rId64"/>
    <p:sldId id="316" r:id="rId65"/>
    <p:sldId id="317" r:id="rId66"/>
    <p:sldId id="319" r:id="rId67"/>
    <p:sldId id="320" r:id="rId68"/>
    <p:sldId id="342" r:id="rId69"/>
    <p:sldId id="304" r:id="rId70"/>
    <p:sldId id="306" r:id="rId71"/>
    <p:sldId id="305" r:id="rId72"/>
    <p:sldId id="288"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D5"/>
    <a:srgbClr val="000099"/>
    <a:srgbClr val="EBF25A"/>
    <a:srgbClr val="080400"/>
    <a:srgbClr val="9B9799"/>
    <a:srgbClr val="F2F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4" d="100"/>
          <a:sy n="104" d="100"/>
        </p:scale>
        <p:origin x="-17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Sheet1!$A$1</c:f>
              <c:strCache>
                <c:ptCount val="1"/>
                <c:pt idx="0">
                  <c:v>symptom</c:v>
                </c:pt>
              </c:strCache>
            </c:strRef>
          </c:tx>
          <c:val>
            <c:numRef>
              <c:f>Sheet1!$A$2:$A$14</c:f>
              <c:numCache>
                <c:formatCode>General</c:formatCode>
                <c:ptCount val="13"/>
                <c:pt idx="0">
                  <c:v>50</c:v>
                </c:pt>
                <c:pt idx="1">
                  <c:v>45</c:v>
                </c:pt>
                <c:pt idx="2">
                  <c:v>35</c:v>
                </c:pt>
                <c:pt idx="3">
                  <c:v>25</c:v>
                </c:pt>
                <c:pt idx="4">
                  <c:v>15</c:v>
                </c:pt>
                <c:pt idx="5">
                  <c:v>5</c:v>
                </c:pt>
                <c:pt idx="6">
                  <c:v>0</c:v>
                </c:pt>
                <c:pt idx="7">
                  <c:v>0</c:v>
                </c:pt>
                <c:pt idx="8">
                  <c:v>5</c:v>
                </c:pt>
                <c:pt idx="9">
                  <c:v>25</c:v>
                </c:pt>
                <c:pt idx="10">
                  <c:v>35</c:v>
                </c:pt>
                <c:pt idx="11">
                  <c:v>45</c:v>
                </c:pt>
                <c:pt idx="12">
                  <c:v>50</c:v>
                </c:pt>
              </c:numCache>
            </c:numRef>
          </c:val>
          <c:smooth val="0"/>
        </c:ser>
        <c:dLbls>
          <c:showLegendKey val="0"/>
          <c:showVal val="0"/>
          <c:showCatName val="0"/>
          <c:showSerName val="0"/>
          <c:showPercent val="0"/>
          <c:showBubbleSize val="0"/>
        </c:dLbls>
        <c:marker val="1"/>
        <c:smooth val="0"/>
        <c:axId val="93150208"/>
        <c:axId val="98718848"/>
      </c:lineChart>
      <c:catAx>
        <c:axId val="93150208"/>
        <c:scaling>
          <c:orientation val="minMax"/>
        </c:scaling>
        <c:delete val="0"/>
        <c:axPos val="b"/>
        <c:title>
          <c:tx>
            <c:rich>
              <a:bodyPr/>
              <a:lstStyle/>
              <a:p>
                <a:pPr>
                  <a:defRPr/>
                </a:pPr>
                <a:r>
                  <a:rPr lang="en-US" sz="1800"/>
                  <a:t>Time</a:t>
                </a:r>
              </a:p>
            </c:rich>
          </c:tx>
          <c:layout/>
          <c:overlay val="0"/>
        </c:title>
        <c:majorTickMark val="none"/>
        <c:minorTickMark val="none"/>
        <c:tickLblPos val="nextTo"/>
        <c:crossAx val="98718848"/>
        <c:crosses val="autoZero"/>
        <c:auto val="1"/>
        <c:lblAlgn val="ctr"/>
        <c:lblOffset val="100"/>
        <c:noMultiLvlLbl val="0"/>
      </c:catAx>
      <c:valAx>
        <c:axId val="98718848"/>
        <c:scaling>
          <c:orientation val="minMax"/>
          <c:min val="-20"/>
        </c:scaling>
        <c:delete val="0"/>
        <c:axPos val="l"/>
        <c:title>
          <c:tx>
            <c:rich>
              <a:bodyPr rot="-5400000" vert="horz"/>
              <a:lstStyle/>
              <a:p>
                <a:pPr>
                  <a:defRPr/>
                </a:pPr>
                <a:r>
                  <a:rPr lang="en-US" sz="1600"/>
                  <a:t>Subjective well being</a:t>
                </a:r>
              </a:p>
            </c:rich>
          </c:tx>
          <c:layout/>
          <c:overlay val="0"/>
        </c:title>
        <c:numFmt formatCode="General" sourceLinked="1"/>
        <c:majorTickMark val="none"/>
        <c:minorTickMark val="none"/>
        <c:tickLblPos val="nextTo"/>
        <c:crossAx val="9315020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6"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6"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6"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6" charset="0"/>
              </a:defRPr>
            </a:lvl1pPr>
          </a:lstStyle>
          <a:p>
            <a:pPr>
              <a:defRPr/>
            </a:pPr>
            <a:fld id="{2CD12F38-0300-4BEB-949A-039535E924F9}" type="slidenum">
              <a:rPr lang="en-US"/>
              <a:pPr>
                <a:defRPr/>
              </a:pPr>
              <a:t>‹#›</a:t>
            </a:fld>
            <a:endParaRPr lang="en-US"/>
          </a:p>
        </p:txBody>
      </p:sp>
    </p:spTree>
    <p:extLst>
      <p:ext uri="{BB962C8B-B14F-4D97-AF65-F5344CB8AC3E}">
        <p14:creationId xmlns:p14="http://schemas.microsoft.com/office/powerpoint/2010/main" val="1630470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6"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6"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6"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6"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Bradford_Hill_criteria#cite_note-bh65-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ytimes.com/2011/05/17/science/17optics.html?_r=1&amp;sq=optogenetics&amp;st=cse&amp;adxnnl=1&amp;scp=1&amp;adxnnlx=1305723600-KfCy/Ti2Nuf0frU/bg18wQ"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ph.uth.edu/courses/biometry/Lmoye/PH1820-21/PH1820/Timing%20and%20Directionality%20Frame.ht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nytimes.com/2010/03/31/business/31statins.html?ref=health"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BD560F-CE5B-461C-87DA-41FCA982E229}" type="slidenum">
              <a:rPr lang="en-US" smtClean="0">
                <a:latin typeface="Times New Roman" pitchFamily="18" charset="0"/>
              </a:rPr>
              <a:pPr/>
              <a:t>1</a:t>
            </a:fld>
            <a:endParaRPr lang="en-US" smtClean="0">
              <a:latin typeface="Times New Roman" pitchFamily="18" charset="0"/>
            </a:endParaRPr>
          </a:p>
        </p:txBody>
      </p:sp>
      <p:sp>
        <p:nvSpPr>
          <p:cNvPr id="6656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656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6656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656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6567"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66568"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5B55BCB-6A87-49BA-A42C-9551D16B89C4}" type="slidenum">
              <a:rPr lang="en-US" smtClean="0">
                <a:latin typeface="Times New Roman" pitchFamily="18" charset="0"/>
              </a:rPr>
              <a:pPr/>
              <a:t>14</a:t>
            </a:fld>
            <a:endParaRPr lang="en-US" smtClean="0">
              <a:latin typeface="Times New Roman" pitchFamily="18" charset="0"/>
            </a:endParaRPr>
          </a:p>
        </p:txBody>
      </p:sp>
      <p:sp>
        <p:nvSpPr>
          <p:cNvPr id="747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6</a:t>
            </a:r>
          </a:p>
        </p:txBody>
      </p:sp>
      <p:sp>
        <p:nvSpPr>
          <p:cNvPr id="7475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4759" name="Rectangle 6"/>
          <p:cNvSpPr>
            <a:spLocks noGrp="1" noRot="1" noChangeAspect="1" noChangeArrowheads="1" noTextEdit="1"/>
          </p:cNvSpPr>
          <p:nvPr>
            <p:ph type="sldImg"/>
          </p:nvPr>
        </p:nvSpPr>
        <p:spPr>
          <a:ln w="12700" cap="flat">
            <a:solidFill>
              <a:schemeClr val="tx1"/>
            </a:solidFill>
          </a:ln>
        </p:spPr>
      </p:sp>
      <p:sp>
        <p:nvSpPr>
          <p:cNvPr id="74760"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1B32895-E04C-4A87-B87F-66620B8EC3E0}" type="slidenum">
              <a:rPr lang="en-US" smtClean="0">
                <a:latin typeface="Times New Roman" pitchFamily="18" charset="0"/>
              </a:rPr>
              <a:pPr/>
              <a:t>19</a:t>
            </a:fld>
            <a:endParaRPr lang="en-US" smtClean="0">
              <a:latin typeface="Times New Roman" pitchFamily="18" charset="0"/>
            </a:endParaRPr>
          </a:p>
        </p:txBody>
      </p:sp>
      <p:sp>
        <p:nvSpPr>
          <p:cNvPr id="7577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8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7</a:t>
            </a:r>
          </a:p>
        </p:txBody>
      </p:sp>
      <p:sp>
        <p:nvSpPr>
          <p:cNvPr id="7578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3" name="Rectangle 6"/>
          <p:cNvSpPr>
            <a:spLocks noGrp="1" noRot="1" noChangeAspect="1" noChangeArrowheads="1" noTextEdit="1"/>
          </p:cNvSpPr>
          <p:nvPr>
            <p:ph type="sldImg"/>
          </p:nvPr>
        </p:nvSpPr>
        <p:spPr>
          <a:ln w="12700" cap="flat">
            <a:solidFill>
              <a:schemeClr val="tx1"/>
            </a:solidFill>
          </a:ln>
        </p:spPr>
      </p:sp>
      <p:sp>
        <p:nvSpPr>
          <p:cNvPr id="75784"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415A05-846F-463E-9A18-1CE073B2678F}" type="slidenum">
              <a:rPr lang="en-US" smtClean="0">
                <a:latin typeface="Times New Roman" pitchFamily="18" charset="0"/>
              </a:rPr>
              <a:pPr/>
              <a:t>20</a:t>
            </a:fld>
            <a:endParaRPr lang="en-US" smtClean="0">
              <a:latin typeface="Times New Roman" pitchFamily="18" charset="0"/>
            </a:endParaRPr>
          </a:p>
        </p:txBody>
      </p:sp>
      <p:sp>
        <p:nvSpPr>
          <p:cNvPr id="768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8</a:t>
            </a:r>
          </a:p>
        </p:txBody>
      </p:sp>
      <p:sp>
        <p:nvSpPr>
          <p:cNvPr id="768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07" name="Rectangle 6"/>
          <p:cNvSpPr>
            <a:spLocks noGrp="1" noChangeArrowheads="1"/>
          </p:cNvSpPr>
          <p:nvPr>
            <p:ph type="body" idx="1"/>
          </p:nvPr>
        </p:nvSpPr>
        <p:spPr>
          <a:noFill/>
          <a:ln/>
        </p:spPr>
        <p:txBody>
          <a:bodyPr lIns="90488" tIns="44450" rIns="90488" bIns="44450"/>
          <a:lstStyle/>
          <a:p>
            <a:pPr>
              <a:spcBef>
                <a:spcPct val="0"/>
              </a:spcBef>
              <a:buFontTx/>
              <a:buChar char="•"/>
            </a:pPr>
            <a:r>
              <a:rPr kumimoji="0" lang="en-US" sz="2400" smtClean="0">
                <a:latin typeface="Times New Roman" pitchFamily="18" charset="0"/>
              </a:rPr>
              <a:t>Let’s look at an example.</a:t>
            </a:r>
          </a:p>
          <a:p>
            <a:pPr>
              <a:spcBef>
                <a:spcPct val="0"/>
              </a:spcBef>
              <a:buFontTx/>
              <a:buChar char="•"/>
            </a:pPr>
            <a:r>
              <a:rPr kumimoji="0" lang="en-US" sz="2400" smtClean="0">
                <a:latin typeface="Times New Roman" pitchFamily="18" charset="0"/>
              </a:rPr>
              <a:t>We have grades from PSY300 that I taught last semester</a:t>
            </a:r>
          </a:p>
          <a:p>
            <a:pPr>
              <a:spcBef>
                <a:spcPct val="0"/>
              </a:spcBef>
              <a:buFontTx/>
              <a:buChar char="•"/>
            </a:pPr>
            <a:r>
              <a:rPr kumimoji="0" lang="en-US" sz="2400" smtClean="0">
                <a:latin typeface="Times New Roman" pitchFamily="18" charset="0"/>
              </a:rPr>
              <a:t>It all comes down to a lot of numbers, nice to have a machine to do the calculations.</a:t>
            </a:r>
          </a:p>
          <a:p>
            <a:pPr>
              <a:spcBef>
                <a:spcPct val="0"/>
              </a:spcBef>
              <a:buFontTx/>
              <a:buChar char="•"/>
            </a:pPr>
            <a:r>
              <a:rPr kumimoji="0" lang="en-US" sz="2400" smtClean="0">
                <a:latin typeface="Times New Roman" pitchFamily="18" charset="0"/>
              </a:rPr>
              <a:t>Do you think there would be a relationship between scores on exam 2 and exam 3?</a:t>
            </a:r>
          </a:p>
          <a:p>
            <a:pPr>
              <a:spcBef>
                <a:spcPct val="0"/>
              </a:spcBef>
              <a:buFontTx/>
              <a:buChar char="•"/>
            </a:pPr>
            <a:r>
              <a:rPr kumimoji="0" lang="en-US" sz="2400" smtClean="0">
                <a:latin typeface="Times New Roman" pitchFamily="18" charset="0"/>
              </a:rPr>
              <a:t>In general we’d expect those that scored well on 2 to score well on 3</a:t>
            </a:r>
          </a:p>
          <a:p>
            <a:pPr>
              <a:spcBef>
                <a:spcPct val="0"/>
              </a:spcBef>
              <a:buFontTx/>
              <a:buChar char="•"/>
            </a:pPr>
            <a:r>
              <a:rPr kumimoji="0" lang="en-US" sz="2400" smtClean="0">
                <a:latin typeface="Times New Roman" pitchFamily="18" charset="0"/>
              </a:rPr>
              <a:t>Lets look for a pattern. </a:t>
            </a:r>
          </a:p>
        </p:txBody>
      </p:sp>
      <p:sp>
        <p:nvSpPr>
          <p:cNvPr id="76808"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52871C2-F6F3-4975-B959-2F0F3895BEC9}" type="slidenum">
              <a:rPr lang="en-US" smtClean="0">
                <a:latin typeface="Times New Roman" pitchFamily="18" charset="0"/>
              </a:rPr>
              <a:pPr/>
              <a:t>21</a:t>
            </a:fld>
            <a:endParaRPr lang="en-US" smtClean="0">
              <a:latin typeface="Times New Roman" pitchFamily="18" charset="0"/>
            </a:endParaRPr>
          </a:p>
        </p:txBody>
      </p:sp>
      <p:sp>
        <p:nvSpPr>
          <p:cNvPr id="7782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782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9</a:t>
            </a:r>
          </a:p>
        </p:txBody>
      </p:sp>
      <p:sp>
        <p:nvSpPr>
          <p:cNvPr id="7782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783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7831"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77832"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F699A90-C72B-4FF6-B51B-8C551E63B074}" type="slidenum">
              <a:rPr lang="en-US" smtClean="0">
                <a:latin typeface="Times New Roman" pitchFamily="18" charset="0"/>
              </a:rPr>
              <a:pPr/>
              <a:t>22</a:t>
            </a:fld>
            <a:endParaRPr lang="en-US" smtClean="0">
              <a:latin typeface="Times New Roman" pitchFamily="18" charset="0"/>
            </a:endParaRPr>
          </a:p>
        </p:txBody>
      </p:sp>
      <p:sp>
        <p:nvSpPr>
          <p:cNvPr id="7885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10</a:t>
            </a:r>
          </a:p>
        </p:txBody>
      </p:sp>
      <p:sp>
        <p:nvSpPr>
          <p:cNvPr id="7885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885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8855"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78856"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2E05BA6-CB86-475A-ACAE-AEE6FBE94F49}" type="slidenum">
              <a:rPr lang="en-US" smtClean="0">
                <a:latin typeface="Times New Roman" pitchFamily="18" charset="0"/>
              </a:rPr>
              <a:pPr/>
              <a:t>23</a:t>
            </a:fld>
            <a:endParaRPr lang="en-US" smtClean="0">
              <a:latin typeface="Times New Roman" pitchFamily="18" charset="0"/>
            </a:endParaRPr>
          </a:p>
        </p:txBody>
      </p:sp>
      <p:sp>
        <p:nvSpPr>
          <p:cNvPr id="7987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987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11</a:t>
            </a:r>
          </a:p>
        </p:txBody>
      </p:sp>
      <p:sp>
        <p:nvSpPr>
          <p:cNvPr id="7987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987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9879"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79880"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858D2FE-CBEC-42E6-B553-BEADD66B21A5}" type="slidenum">
              <a:rPr lang="en-US" smtClean="0">
                <a:latin typeface="Times New Roman" pitchFamily="18" charset="0"/>
              </a:rPr>
              <a:pPr/>
              <a:t>24</a:t>
            </a:fld>
            <a:endParaRPr lang="en-US" smtClean="0">
              <a:latin typeface="Times New Roman" pitchFamily="18" charset="0"/>
            </a:endParaRPr>
          </a:p>
        </p:txBody>
      </p:sp>
      <p:sp>
        <p:nvSpPr>
          <p:cNvPr id="8089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090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8090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090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0903"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80904"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8A13139-AA82-48A8-9F8A-82B2E5AF89BD}" type="slidenum">
              <a:rPr lang="en-US" smtClean="0">
                <a:latin typeface="Times New Roman" pitchFamily="18" charset="0"/>
              </a:rPr>
              <a:pPr/>
              <a:t>25</a:t>
            </a:fld>
            <a:endParaRPr lang="en-US" smtClean="0">
              <a:latin typeface="Times New Roman" pitchFamily="18" charset="0"/>
            </a:endParaRPr>
          </a:p>
        </p:txBody>
      </p:sp>
      <p:sp>
        <p:nvSpPr>
          <p:cNvPr id="8192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192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13</a:t>
            </a:r>
          </a:p>
        </p:txBody>
      </p:sp>
      <p:sp>
        <p:nvSpPr>
          <p:cNvPr id="8192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192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1927"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81928"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0565752-B7A3-48E1-8F51-B73A9E4F9574}" type="slidenum">
              <a:rPr lang="en-US" smtClean="0">
                <a:latin typeface="Times New Roman" pitchFamily="18" charset="0"/>
              </a:rPr>
              <a:pPr/>
              <a:t>26</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4E491DC-E308-4C7E-AC3C-BF92DE892D02}" type="slidenum">
              <a:rPr lang="en-US" smtClean="0">
                <a:latin typeface="Times New Roman" pitchFamily="18" charset="0"/>
              </a:rPr>
              <a:pPr/>
              <a:t>27</a:t>
            </a:fld>
            <a:endParaRPr lang="en-US" smtClean="0">
              <a:latin typeface="Times New Roman" pitchFamily="18" charset="0"/>
            </a:endParaRPr>
          </a:p>
        </p:txBody>
      </p:sp>
      <p:sp>
        <p:nvSpPr>
          <p:cNvPr id="8397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397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14</a:t>
            </a:r>
          </a:p>
        </p:txBody>
      </p:sp>
      <p:sp>
        <p:nvSpPr>
          <p:cNvPr id="8397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397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3975" name="Rectangle 6"/>
          <p:cNvSpPr>
            <a:spLocks noGrp="1" noChangeArrowheads="1"/>
          </p:cNvSpPr>
          <p:nvPr>
            <p:ph type="body" idx="1"/>
          </p:nvPr>
        </p:nvSpPr>
        <p:spPr>
          <a:noFill/>
          <a:ln/>
        </p:spPr>
        <p:txBody>
          <a:bodyPr lIns="90488" tIns="44450" rIns="90488" bIns="44450"/>
          <a:lstStyle/>
          <a:p>
            <a:pPr>
              <a:spcBef>
                <a:spcPct val="0"/>
              </a:spcBef>
            </a:pPr>
            <a:r>
              <a:rPr kumimoji="0" lang="en-US" sz="2400" smtClean="0">
                <a:latin typeface="Times New Roman" pitchFamily="18" charset="0"/>
              </a:rPr>
              <a:t>relationship one tends to follow the other.  height and weight (page 100).</a:t>
            </a:r>
          </a:p>
          <a:p>
            <a:pPr>
              <a:spcBef>
                <a:spcPct val="0"/>
              </a:spcBef>
            </a:pPr>
            <a:r>
              <a:rPr kumimoji="0" lang="en-US" sz="2400" smtClean="0">
                <a:latin typeface="Times New Roman" pitchFamily="18" charset="0"/>
              </a:rPr>
              <a:t>1.positive-hours study, g.p.a.</a:t>
            </a:r>
          </a:p>
          <a:p>
            <a:pPr>
              <a:spcBef>
                <a:spcPct val="0"/>
              </a:spcBef>
            </a:pPr>
            <a:r>
              <a:rPr kumimoji="0" lang="en-US" sz="2400" smtClean="0">
                <a:latin typeface="Times New Roman" pitchFamily="18" charset="0"/>
              </a:rPr>
              <a:t>2. negative-hours TV gpa, </a:t>
            </a:r>
          </a:p>
          <a:p>
            <a:pPr>
              <a:spcBef>
                <a:spcPct val="0"/>
              </a:spcBef>
            </a:pPr>
            <a:r>
              <a:rPr kumimoji="0" lang="en-US" sz="2400" smtClean="0">
                <a:latin typeface="Times New Roman" pitchFamily="18" charset="0"/>
              </a:rPr>
              <a:t>3. how strong?</a:t>
            </a:r>
          </a:p>
          <a:p>
            <a:pPr>
              <a:spcBef>
                <a:spcPct val="0"/>
              </a:spcBef>
            </a:pPr>
            <a:r>
              <a:rPr kumimoji="0" lang="en-US" sz="2400" smtClean="0">
                <a:latin typeface="Times New Roman" pitchFamily="18" charset="0"/>
              </a:rPr>
              <a:t>4. significant?. </a:t>
            </a:r>
          </a:p>
          <a:p>
            <a:pPr>
              <a:spcBef>
                <a:spcPct val="0"/>
              </a:spcBef>
            </a:pPr>
            <a:r>
              <a:rPr kumimoji="0" lang="en-US" sz="2400" smtClean="0">
                <a:latin typeface="Times New Roman" pitchFamily="18" charset="0"/>
              </a:rPr>
              <a:t>5. to causation, height and inseam</a:t>
            </a:r>
          </a:p>
          <a:p>
            <a:pPr>
              <a:spcBef>
                <a:spcPct val="0"/>
              </a:spcBef>
            </a:pPr>
            <a:r>
              <a:rPr kumimoji="0" lang="en-US" sz="2400" smtClean="0">
                <a:latin typeface="Times New Roman" pitchFamily="18" charset="0"/>
              </a:rPr>
              <a:t>	A. directionality-schizo and poverty</a:t>
            </a:r>
          </a:p>
          <a:p>
            <a:pPr>
              <a:spcBef>
                <a:spcPct val="0"/>
              </a:spcBef>
            </a:pPr>
            <a:r>
              <a:rPr kumimoji="0" lang="en-US" sz="2400" smtClean="0">
                <a:latin typeface="Times New Roman" pitchFamily="18" charset="0"/>
              </a:rPr>
              <a:t>	b. third variable-alcohol, lung cancer</a:t>
            </a:r>
          </a:p>
          <a:p>
            <a:pPr>
              <a:spcBef>
                <a:spcPct val="0"/>
              </a:spcBef>
            </a:pPr>
            <a:r>
              <a:rPr kumimoji="0" lang="en-US" sz="2400" smtClean="0">
                <a:latin typeface="Times New Roman" pitchFamily="18" charset="0"/>
              </a:rPr>
              <a:t>                       c.  kids in classroom participate the most if they sit across the front and down the</a:t>
            </a:r>
          </a:p>
        </p:txBody>
      </p:sp>
      <p:sp>
        <p:nvSpPr>
          <p:cNvPr id="83976"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D714B08-1FB8-4D7E-9905-DBD2356F7265}" type="slidenum">
              <a:rPr lang="en-US" smtClean="0">
                <a:latin typeface="Times New Roman" pitchFamily="18" charset="0"/>
              </a:rPr>
              <a:pPr/>
              <a:t>3</a:t>
            </a:fld>
            <a:endParaRPr lang="en-US" smtClean="0">
              <a:latin typeface="Times New Roman" pitchFamily="18" charset="0"/>
            </a:endParaRPr>
          </a:p>
        </p:txBody>
      </p:sp>
      <p:sp>
        <p:nvSpPr>
          <p:cNvPr id="6758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758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a:t>
            </a:r>
          </a:p>
        </p:txBody>
      </p:sp>
      <p:sp>
        <p:nvSpPr>
          <p:cNvPr id="6758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759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7591" name="Rectangle 6"/>
          <p:cNvSpPr>
            <a:spLocks noGrp="1" noRot="1" noChangeAspect="1" noChangeArrowheads="1" noTextEdit="1"/>
          </p:cNvSpPr>
          <p:nvPr>
            <p:ph type="sldImg"/>
          </p:nvPr>
        </p:nvSpPr>
        <p:spPr>
          <a:ln w="12700" cap="flat">
            <a:solidFill>
              <a:schemeClr val="tx1"/>
            </a:solidFill>
          </a:ln>
        </p:spPr>
      </p:sp>
      <p:sp>
        <p:nvSpPr>
          <p:cNvPr id="67592"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Strength</a:t>
            </a:r>
            <a:r>
              <a:rPr lang="en-US" sz="1200" b="0" i="0" kern="1200" dirty="0" smtClean="0">
                <a:solidFill>
                  <a:schemeClr val="tx1"/>
                </a:solidFill>
                <a:effectLst/>
                <a:latin typeface="Times New Roman" pitchFamily="18" charset="0"/>
                <a:ea typeface="+mn-ea"/>
                <a:cs typeface="+mn-cs"/>
              </a:rPr>
              <a:t>: A small association does not mean that there is not a causal effect, though the larger the association, the more likely that it is causal.</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Consistency</a:t>
            </a:r>
            <a:r>
              <a:rPr lang="en-US" sz="1200" b="0" i="0" kern="1200" dirty="0" smtClean="0">
                <a:solidFill>
                  <a:schemeClr val="tx1"/>
                </a:solidFill>
                <a:effectLst/>
                <a:latin typeface="Times New Roman" pitchFamily="18" charset="0"/>
                <a:ea typeface="+mn-ea"/>
                <a:cs typeface="+mn-cs"/>
              </a:rPr>
              <a:t>: Consistent findings observed by different persons in different places with different samples strengthens the likelihood of an effect.</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Specificity</a:t>
            </a:r>
            <a:r>
              <a:rPr lang="en-US" sz="1200" b="0" i="0" kern="1200" dirty="0" smtClean="0">
                <a:solidFill>
                  <a:schemeClr val="tx1"/>
                </a:solidFill>
                <a:effectLst/>
                <a:latin typeface="Times New Roman" pitchFamily="18" charset="0"/>
                <a:ea typeface="+mn-ea"/>
                <a:cs typeface="+mn-cs"/>
              </a:rPr>
              <a:t>: Causation is likely if a very specific population at a specific site and disease with no other likely explanation. The more specific an association between a factor and an effect is, the bigger the probability of a causal relationship.</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Temporality</a:t>
            </a:r>
            <a:r>
              <a:rPr lang="en-US" sz="1200" b="0" i="0" kern="1200" dirty="0" smtClean="0">
                <a:solidFill>
                  <a:schemeClr val="tx1"/>
                </a:solidFill>
                <a:effectLst/>
                <a:latin typeface="Times New Roman" pitchFamily="18" charset="0"/>
                <a:ea typeface="+mn-ea"/>
                <a:cs typeface="+mn-cs"/>
              </a:rPr>
              <a:t>: The effect has to occur after the cause (and if there is an expected delay between the cause and expected effect, then the effect must occur after that delay).</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Biological gradient</a:t>
            </a:r>
            <a:r>
              <a:rPr lang="en-US" sz="1200" b="0" i="0" kern="1200" dirty="0" smtClean="0">
                <a:solidFill>
                  <a:schemeClr val="tx1"/>
                </a:solidFill>
                <a:effectLst/>
                <a:latin typeface="Times New Roman" pitchFamily="18" charset="0"/>
                <a:ea typeface="+mn-ea"/>
                <a:cs typeface="+mn-cs"/>
              </a:rPr>
              <a:t>: Greater exposure should generally lead to greater incidence of the effect. However, in some cases, the mere presence of the factor can trigger the effect. In other cases, an inverse proportion is observed: greater exposure leads to lower incidence.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Plausibility</a:t>
            </a:r>
            <a:r>
              <a:rPr lang="en-US" sz="1200" b="0" i="0" kern="1200" dirty="0" smtClean="0">
                <a:solidFill>
                  <a:schemeClr val="tx1"/>
                </a:solidFill>
                <a:effectLst/>
                <a:latin typeface="Times New Roman" pitchFamily="18" charset="0"/>
                <a:ea typeface="+mn-ea"/>
                <a:cs typeface="+mn-cs"/>
              </a:rPr>
              <a:t>: A plausible mechanism between cause and effect is helpful (but Hill noted that knowledge of the mechanism is limited by current knowledge).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Coherence</a:t>
            </a:r>
            <a:r>
              <a:rPr lang="en-US" sz="1200" b="0" i="0" kern="1200" dirty="0" smtClean="0">
                <a:solidFill>
                  <a:schemeClr val="tx1"/>
                </a:solidFill>
                <a:effectLst/>
                <a:latin typeface="Times New Roman" pitchFamily="18" charset="0"/>
                <a:ea typeface="+mn-ea"/>
                <a:cs typeface="+mn-cs"/>
              </a:rPr>
              <a:t>: Coherence between epidemiological and laboratory findings increases the likelihood of an effect. However, Hill noted that "... lack of such [laboratory] evidence cannot nullify the epidemiological effect on associations".</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Experiment</a:t>
            </a:r>
            <a:r>
              <a:rPr lang="en-US" sz="1200" b="0" i="0" kern="1200" dirty="0" smtClean="0">
                <a:solidFill>
                  <a:schemeClr val="tx1"/>
                </a:solidFill>
                <a:effectLst/>
                <a:latin typeface="Times New Roman" pitchFamily="18" charset="0"/>
                <a:ea typeface="+mn-ea"/>
                <a:cs typeface="+mn-cs"/>
              </a:rPr>
              <a:t>: "Occasionally it is possible to appeal to experimental evidence".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Analogy</a:t>
            </a:r>
            <a:r>
              <a:rPr lang="en-US" sz="1200" b="0" i="0" kern="1200" dirty="0" smtClean="0">
                <a:solidFill>
                  <a:schemeClr val="tx1"/>
                </a:solidFill>
                <a:effectLst/>
                <a:latin typeface="Times New Roman" pitchFamily="18" charset="0"/>
                <a:ea typeface="+mn-ea"/>
                <a:cs typeface="+mn-cs"/>
              </a:rPr>
              <a:t>: The effect of similar factors may be considered.</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28</a:t>
            </a:fld>
            <a:endParaRPr lang="en-US"/>
          </a:p>
        </p:txBody>
      </p:sp>
    </p:spTree>
    <p:extLst>
      <p:ext uri="{BB962C8B-B14F-4D97-AF65-F5344CB8AC3E}">
        <p14:creationId xmlns:p14="http://schemas.microsoft.com/office/powerpoint/2010/main" val="3002543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D849B86-DBF0-4758-B39C-A7967CCCE5CB}" type="slidenum">
              <a:rPr lang="en-US" smtClean="0">
                <a:latin typeface="Times New Roman" pitchFamily="18" charset="0"/>
              </a:rPr>
              <a:pPr/>
              <a:t>29</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C9C8739-CDAC-410A-969B-D6FC674DCD0E}" type="slidenum">
              <a:rPr lang="en-US" smtClean="0">
                <a:latin typeface="Times New Roman" pitchFamily="18" charset="0"/>
              </a:rPr>
              <a:pPr/>
              <a:t>30</a:t>
            </a:fld>
            <a:endParaRPr lang="en-US"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D5EC5FF-C054-4F08-BAF3-E75BE3B9C4AA}" type="slidenum">
              <a:rPr lang="en-US" smtClean="0">
                <a:latin typeface="Times New Roman" pitchFamily="18" charset="0"/>
              </a:rPr>
              <a:pPr/>
              <a:t>31</a:t>
            </a:fld>
            <a:endParaRPr lang="en-US" smtClean="0">
              <a:latin typeface="Times New Roman" pitchFamily="18" charset="0"/>
            </a:endParaRPr>
          </a:p>
        </p:txBody>
      </p:sp>
      <p:sp>
        <p:nvSpPr>
          <p:cNvPr id="8704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704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8704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704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7047" name="Rectangle 6"/>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
        <p:nvSpPr>
          <p:cNvPr id="87048"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BD9855E-4C7C-4D2C-9451-AED0DFF32C3A}" type="slidenum">
              <a:rPr lang="en-US" smtClean="0">
                <a:latin typeface="Times New Roman" pitchFamily="18" charset="0"/>
              </a:rPr>
              <a:pPr/>
              <a:t>32</a:t>
            </a:fld>
            <a:endParaRPr lang="en-US" smtClean="0">
              <a:latin typeface="Times New Roman" pitchFamily="18" charset="0"/>
            </a:endParaRPr>
          </a:p>
        </p:txBody>
      </p:sp>
      <p:sp>
        <p:nvSpPr>
          <p:cNvPr id="8806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806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8806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807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8071" name="Rectangle 6"/>
          <p:cNvSpPr>
            <a:spLocks noGrp="1" noRot="1" noChangeAspect="1" noChangeArrowheads="1" noTextEdit="1"/>
          </p:cNvSpPr>
          <p:nvPr>
            <p:ph type="sldImg"/>
          </p:nvPr>
        </p:nvSpPr>
        <p:spPr>
          <a:ln w="12700" cap="flat">
            <a:solidFill>
              <a:schemeClr val="tx1"/>
            </a:solidFill>
          </a:ln>
        </p:spPr>
      </p:sp>
      <p:sp>
        <p:nvSpPr>
          <p:cNvPr id="88072"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E6D9034-623E-44EF-AAC5-A4E04DC35454}" type="slidenum">
              <a:rPr lang="en-US" smtClean="0">
                <a:latin typeface="Times New Roman" pitchFamily="18" charset="0"/>
              </a:rPr>
              <a:pPr/>
              <a:t>33</a:t>
            </a:fld>
            <a:endParaRPr lang="en-US" smtClean="0">
              <a:latin typeface="Times New Roman" pitchFamily="18" charset="0"/>
            </a:endParaRPr>
          </a:p>
        </p:txBody>
      </p:sp>
      <p:sp>
        <p:nvSpPr>
          <p:cNvPr id="8909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909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17</a:t>
            </a:r>
          </a:p>
        </p:txBody>
      </p:sp>
      <p:sp>
        <p:nvSpPr>
          <p:cNvPr id="8909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909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9095" name="Rectangle 6"/>
          <p:cNvSpPr>
            <a:spLocks noGrp="1" noRot="1" noChangeAspect="1" noChangeArrowheads="1" noTextEdit="1"/>
          </p:cNvSpPr>
          <p:nvPr>
            <p:ph type="sldImg"/>
          </p:nvPr>
        </p:nvSpPr>
        <p:spPr>
          <a:ln w="12700" cap="flat">
            <a:solidFill>
              <a:schemeClr val="tx1"/>
            </a:solidFill>
          </a:ln>
        </p:spPr>
      </p:sp>
      <p:sp>
        <p:nvSpPr>
          <p:cNvPr id="89096"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A5A1816-2A77-4460-8E28-9FA42623D6DB}" type="slidenum">
              <a:rPr lang="en-US" smtClean="0">
                <a:latin typeface="Times New Roman" pitchFamily="18" charset="0"/>
              </a:rPr>
              <a:pPr/>
              <a:t>34</a:t>
            </a:fld>
            <a:endParaRPr lang="en-US" smtClean="0">
              <a:latin typeface="Times New Roman" pitchFamily="18" charset="0"/>
            </a:endParaRPr>
          </a:p>
        </p:txBody>
      </p:sp>
      <p:sp>
        <p:nvSpPr>
          <p:cNvPr id="9011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011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9011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011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0119" name="Rectangle 6"/>
          <p:cNvSpPr>
            <a:spLocks noGrp="1" noRot="1" noChangeAspect="1" noChangeArrowheads="1" noTextEdit="1"/>
          </p:cNvSpPr>
          <p:nvPr>
            <p:ph type="sldImg"/>
          </p:nvPr>
        </p:nvSpPr>
        <p:spPr>
          <a:ln w="12700" cap="flat">
            <a:solidFill>
              <a:schemeClr val="tx1"/>
            </a:solidFill>
          </a:ln>
        </p:spPr>
      </p:sp>
      <p:sp>
        <p:nvSpPr>
          <p:cNvPr id="90120"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224BF3C-AA55-4329-8B80-CCC7BECE5F45}" type="slidenum">
              <a:rPr lang="en-US" smtClean="0">
                <a:latin typeface="Times New Roman" pitchFamily="18" charset="0"/>
              </a:rPr>
              <a:pPr/>
              <a:t>35</a:t>
            </a:fld>
            <a:endParaRPr lang="en-US" smtClean="0">
              <a:latin typeface="Times New Roman" pitchFamily="18" charset="0"/>
            </a:endParaRPr>
          </a:p>
        </p:txBody>
      </p:sp>
      <p:sp>
        <p:nvSpPr>
          <p:cNvPr id="9113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114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19</a:t>
            </a:r>
          </a:p>
        </p:txBody>
      </p:sp>
      <p:sp>
        <p:nvSpPr>
          <p:cNvPr id="9114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114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1143" name="Rectangle 6"/>
          <p:cNvSpPr>
            <a:spLocks noGrp="1" noRot="1" noChangeAspect="1" noChangeArrowheads="1" noTextEdit="1"/>
          </p:cNvSpPr>
          <p:nvPr>
            <p:ph type="sldImg"/>
          </p:nvPr>
        </p:nvSpPr>
        <p:spPr>
          <a:ln w="12700" cap="flat">
            <a:solidFill>
              <a:schemeClr val="tx1"/>
            </a:solidFill>
          </a:ln>
        </p:spPr>
      </p:sp>
      <p:sp>
        <p:nvSpPr>
          <p:cNvPr id="91144"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2164" name="Slide Number Placeholder 3"/>
          <p:cNvSpPr>
            <a:spLocks noGrp="1"/>
          </p:cNvSpPr>
          <p:nvPr>
            <p:ph type="sldNum" sz="quarter" idx="5"/>
          </p:nvPr>
        </p:nvSpPr>
        <p:spPr>
          <a:noFill/>
        </p:spPr>
        <p:txBody>
          <a:bodyPr/>
          <a:lstStyle/>
          <a:p>
            <a:fld id="{5F6181D4-9967-4E63-9AE6-FFB7C9611743}"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3188" name="Slide Number Placeholder 3"/>
          <p:cNvSpPr>
            <a:spLocks noGrp="1"/>
          </p:cNvSpPr>
          <p:nvPr>
            <p:ph type="sldNum" sz="quarter" idx="5"/>
          </p:nvPr>
        </p:nvSpPr>
        <p:spPr>
          <a:noFill/>
        </p:spPr>
        <p:txBody>
          <a:bodyPr/>
          <a:lstStyle/>
          <a:p>
            <a:fld id="{56B6FE6B-51A2-4228-A048-E8E5F3856D24}"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EF43D80-2E0E-44CD-A1AE-D315C4E3DA34}" type="slidenum">
              <a:rPr lang="en-US" smtClean="0">
                <a:latin typeface="Times New Roman" pitchFamily="18" charset="0"/>
              </a:rPr>
              <a:pPr/>
              <a:t>5</a:t>
            </a:fld>
            <a:endParaRPr lang="en-US"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14CD947F-A538-480D-9BE0-A88021017890}"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1C9E2FC-77AA-44EB-AE31-E8BBD641D066}" type="slidenum">
              <a:rPr lang="en-US" smtClean="0">
                <a:latin typeface="Times New Roman" pitchFamily="18" charset="0"/>
              </a:rPr>
              <a:pPr/>
              <a:t>41</a:t>
            </a:fld>
            <a:endParaRPr lang="en-US"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optogenetics</a:t>
            </a:r>
            <a:endParaRPr lang="en-US" dirty="0" smtClean="0"/>
          </a:p>
          <a:p>
            <a:r>
              <a:rPr lang="en-US" dirty="0" smtClean="0">
                <a:hlinkClick r:id="rId3"/>
              </a:rPr>
              <a:t>http://www.nytimes.com/2011/05/17/science/17optics.html?_r=1&amp;sq=optogenetics&amp;st=cse&amp;adxnnl=1&amp;scp=1&amp;adxnnlx=1305723600-KfCy/Ti2Nuf0frU/bg18wQ</a:t>
            </a:r>
            <a:endParaRPr lang="en-US" dirty="0" smtClean="0"/>
          </a:p>
          <a:p>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43000" y="685800"/>
            <a:ext cx="4572000" cy="34290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44</a:t>
            </a:fld>
            <a:endParaRPr lang="en-US"/>
          </a:p>
        </p:txBody>
      </p:sp>
    </p:spTree>
    <p:extLst>
      <p:ext uri="{BB962C8B-B14F-4D97-AF65-F5344CB8AC3E}">
        <p14:creationId xmlns:p14="http://schemas.microsoft.com/office/powerpoint/2010/main" val="1889413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C1FCC59-D9E2-41AE-92D4-9F34B3C2031C}" type="slidenum">
              <a:rPr lang="en-US" smtClean="0">
                <a:latin typeface="Times New Roman" pitchFamily="18" charset="0"/>
              </a:rPr>
              <a:pPr/>
              <a:t>46</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kumimoji="1" lang="en-US" sz="1200" b="1" i="0" kern="1200" dirty="0" smtClean="0">
                <a:solidFill>
                  <a:schemeClr val="tx1"/>
                </a:solidFill>
                <a:effectLst/>
                <a:latin typeface="Times New Roman" pitchFamily="16" charset="0"/>
                <a:ea typeface="+mn-ea"/>
                <a:cs typeface="+mn-cs"/>
              </a:rPr>
              <a:t>Epidemiologic Tenets of Causality</a:t>
            </a:r>
          </a:p>
          <a:p>
            <a:r>
              <a:rPr kumimoji="1" lang="en-US" sz="1200" b="0" i="0" kern="1200" dirty="0" smtClean="0">
                <a:solidFill>
                  <a:schemeClr val="tx1"/>
                </a:solidFill>
                <a:effectLst/>
                <a:latin typeface="Times New Roman" pitchFamily="16" charset="0"/>
                <a:ea typeface="+mn-ea"/>
                <a:cs typeface="+mn-cs"/>
              </a:rPr>
              <a:t>Epidemiology is the study of the causes of disease. Continually advancing for hundreds of years, it is the scientific discipline which focuses on the identification of cause and effect. Traditionally, it has been associated with the identification of the cause of disease (e.g. the identification of polluted water sources as the cause of gastrointestinal illness in London).  It is also associated with the identification of an effective treatment for a disease (e.g. the role of citrus fruit ingestion in the prevention of scurvy).</a:t>
            </a:r>
          </a:p>
          <a:p>
            <a:r>
              <a:rPr kumimoji="1" lang="en-US" sz="1200" b="0" i="0" kern="1200" dirty="0" smtClean="0">
                <a:solidFill>
                  <a:schemeClr val="tx1"/>
                </a:solidFill>
                <a:effectLst/>
                <a:latin typeface="Times New Roman" pitchFamily="16" charset="0"/>
                <a:ea typeface="+mn-ea"/>
                <a:cs typeface="+mn-cs"/>
              </a:rPr>
              <a:t>Over the course of study, epidemiologists have postulated a series of tenets or conditions that must be in place in order for the causative relationship to be identified. These tenets are</a:t>
            </a:r>
          </a:p>
          <a:p>
            <a:r>
              <a:rPr kumimoji="1" lang="en-US" sz="1200" b="0" i="0" kern="1200" dirty="0" smtClean="0">
                <a:solidFill>
                  <a:schemeClr val="tx1"/>
                </a:solidFill>
                <a:effectLst/>
                <a:latin typeface="Times New Roman" pitchFamily="16" charset="0"/>
                <a:ea typeface="+mn-ea"/>
                <a:cs typeface="+mn-cs"/>
              </a:rPr>
              <a:t>Through the use of </a:t>
            </a:r>
            <a:r>
              <a:rPr kumimoji="1" lang="en-US" sz="1200" b="0" i="0" kern="1200" dirty="0" smtClean="0">
                <a:solidFill>
                  <a:schemeClr val="tx1"/>
                </a:solidFill>
                <a:effectLst/>
                <a:latin typeface="Times New Roman" pitchFamily="16" charset="0"/>
                <a:ea typeface="+mn-ea"/>
                <a:cs typeface="+mn-cs"/>
                <a:hlinkClick r:id="rId3"/>
              </a:rPr>
              <a:t>research timing and research directionality</a:t>
            </a:r>
            <a:r>
              <a:rPr kumimoji="1" lang="en-US" sz="1200" b="0" i="0" kern="1200" dirty="0" smtClean="0">
                <a:solidFill>
                  <a:schemeClr val="tx1"/>
                </a:solidFill>
                <a:effectLst/>
                <a:latin typeface="Times New Roman" pitchFamily="16" charset="0"/>
                <a:ea typeface="+mn-ea"/>
                <a:cs typeface="+mn-cs"/>
              </a:rPr>
              <a:t>, scientists work to demonstrate these seven tenets, and thereby build a strong causative argument.</a:t>
            </a:r>
          </a:p>
          <a:p>
            <a:r>
              <a:rPr kumimoji="1" lang="en-US" sz="1200" b="1" i="0" kern="1200" dirty="0" smtClean="0">
                <a:solidFill>
                  <a:schemeClr val="tx1"/>
                </a:solidFill>
                <a:effectLst/>
                <a:latin typeface="Times New Roman" pitchFamily="16" charset="0"/>
                <a:ea typeface="+mn-ea"/>
                <a:cs typeface="+mn-cs"/>
              </a:rPr>
              <a:t>Intuitive Epidemiological Reasoning</a:t>
            </a:r>
          </a:p>
          <a:p>
            <a:r>
              <a:rPr kumimoji="1" lang="en-US" sz="1200" b="0" i="0" kern="1200" dirty="0" smtClean="0">
                <a:solidFill>
                  <a:schemeClr val="tx1"/>
                </a:solidFill>
                <a:effectLst/>
                <a:latin typeface="Times New Roman" pitchFamily="16" charset="0"/>
                <a:ea typeface="+mn-ea"/>
                <a:cs typeface="+mn-cs"/>
              </a:rPr>
              <a:t>The efforts to understand and articulate the arguments that should be used to identify or discredit a risk factor ?disease relationship have evolved over three hundred years.  In 1965, Austin Bradford Hill</a:t>
            </a:r>
            <a:r>
              <a:rPr kumimoji="1" lang="en-US" sz="1200" b="0" i="0" kern="1200" baseline="30000" dirty="0" smtClean="0">
                <a:solidFill>
                  <a:schemeClr val="tx1"/>
                </a:solidFill>
                <a:effectLst/>
                <a:latin typeface="Times New Roman" pitchFamily="16" charset="0"/>
                <a:ea typeface="+mn-ea"/>
                <a:cs typeface="+mn-cs"/>
              </a:rPr>
              <a:t>2</a:t>
            </a:r>
            <a:r>
              <a:rPr kumimoji="1" lang="en-US" sz="1200" b="0" i="0" kern="1200" dirty="0" smtClean="0">
                <a:solidFill>
                  <a:schemeClr val="tx1"/>
                </a:solidFill>
                <a:effectLst/>
                <a:latin typeface="Times New Roman" pitchFamily="16" charset="0"/>
                <a:ea typeface="+mn-ea"/>
                <a:cs typeface="+mn-cs"/>
              </a:rPr>
              <a:t> described the nine criteria for causality arguments in health care. These nine rules or tenets are remarkably and refreshingly devoid of complex mathematical arguments, relying instead on natural, honest intuition and common sense for the inquiry into the true nature of a risk factor ?disease relationship. The questions that Dr. Hill suggested should be asked make good sense. Are there many disease cases when the risk factor is present, and fewer disease cases when the risk factor is absent?  Does a greater exposure to the risk factor produce a greater extent of disease?  Other questions asked by Dr. Hill explore the “</a:t>
            </a:r>
            <a:r>
              <a:rPr kumimoji="1" lang="en-US" sz="1200" b="0" i="0" kern="1200" dirty="0" err="1" smtClean="0">
                <a:solidFill>
                  <a:schemeClr val="tx1"/>
                </a:solidFill>
                <a:effectLst/>
                <a:latin typeface="Times New Roman" pitchFamily="16" charset="0"/>
                <a:ea typeface="+mn-ea"/>
                <a:cs typeface="+mn-cs"/>
              </a:rPr>
              <a:t>believability?of</a:t>
            </a:r>
            <a:r>
              <a:rPr kumimoji="1" lang="en-US" sz="1200" b="0" i="0" kern="1200" dirty="0" smtClean="0">
                <a:solidFill>
                  <a:schemeClr val="tx1"/>
                </a:solidFill>
                <a:effectLst/>
                <a:latin typeface="Times New Roman" pitchFamily="16" charset="0"/>
                <a:ea typeface="+mn-ea"/>
                <a:cs typeface="+mn-cs"/>
              </a:rPr>
              <a:t> the relationship.  Some of these are: Is there a discernible mechanism by which the risk factor produces the disease?  Have other researches also shown this relationship? Are there other such relationships whose demonstration help us to understand the current risk factor- disease relationship? The nine precise Bradford Hill criteria are: 1) Strength of Association 2) Temporality 3)Dose-Response 4) Biologic Plausibility 5) Consistency 6) Coherency 7) Specificity 8) Experimental evidence 9) Analogy.</a:t>
            </a:r>
          </a:p>
          <a:p>
            <a:r>
              <a:rPr kumimoji="1" lang="en-US" sz="1200" b="0" i="0" kern="1200" dirty="0" smtClean="0">
                <a:solidFill>
                  <a:schemeClr val="tx1"/>
                </a:solidFill>
                <a:effectLst/>
                <a:latin typeface="Times New Roman" pitchFamily="16" charset="0"/>
                <a:ea typeface="+mn-ea"/>
                <a:cs typeface="+mn-cs"/>
              </a:rPr>
              <a:t> </a:t>
            </a:r>
          </a:p>
          <a:p>
            <a:r>
              <a:rPr kumimoji="1" lang="en-US" sz="1200" b="1" i="0" kern="1200" dirty="0" smtClean="0">
                <a:solidFill>
                  <a:schemeClr val="tx1"/>
                </a:solidFill>
                <a:effectLst/>
                <a:latin typeface="Times New Roman" pitchFamily="16" charset="0"/>
                <a:ea typeface="+mn-ea"/>
                <a:cs typeface="+mn-cs"/>
              </a:rPr>
              <a:t>Strength of association</a:t>
            </a:r>
          </a:p>
          <a:p>
            <a:r>
              <a:rPr kumimoji="1" lang="en-US" sz="1200" b="0" i="0" kern="1200" dirty="0" smtClean="0">
                <a:solidFill>
                  <a:schemeClr val="tx1"/>
                </a:solidFill>
                <a:effectLst/>
                <a:latin typeface="Times New Roman" pitchFamily="16" charset="0"/>
                <a:ea typeface="+mn-ea"/>
                <a:cs typeface="+mn-cs"/>
              </a:rPr>
              <a:t>The relative risk (or odds ratio) is the cornerstone for causal inferences, measuring the strength of association. The higher the relative risk, the greater the likelihood that the relationship is causal. In the International Primary Pulmonary Hypertension Study (IPPHS), it was determined that for exposure to </a:t>
            </a:r>
            <a:r>
              <a:rPr kumimoji="1" lang="en-US" sz="1200" b="0" i="0" kern="1200" dirty="0" err="1" smtClean="0">
                <a:solidFill>
                  <a:schemeClr val="tx1"/>
                </a:solidFill>
                <a:effectLst/>
                <a:latin typeface="Times New Roman" pitchFamily="16" charset="0"/>
                <a:ea typeface="+mn-ea"/>
                <a:cs typeface="+mn-cs"/>
              </a:rPr>
              <a:t>anorexigens</a:t>
            </a:r>
            <a:r>
              <a:rPr kumimoji="1" lang="en-US" sz="1200" b="0" i="0" kern="1200" dirty="0" smtClean="0">
                <a:solidFill>
                  <a:schemeClr val="tx1"/>
                </a:solidFill>
                <a:effectLst/>
                <a:latin typeface="Times New Roman" pitchFamily="16" charset="0"/>
                <a:ea typeface="+mn-ea"/>
                <a:cs typeface="+mn-cs"/>
              </a:rPr>
              <a:t>, the estimated relative risk for  primary pulmonary hypertension (PPH) was 6.3. With a relative risk this high, it is unlikely that any other factor could be the cause of this association. The higher the relative risk - the stronger the association ?the less likely other factors can explain the association.</a:t>
            </a:r>
          </a:p>
          <a:p>
            <a:r>
              <a:rPr kumimoji="1" lang="en-US" sz="1200" b="0" i="0" kern="1200" dirty="0" smtClean="0">
                <a:solidFill>
                  <a:schemeClr val="tx1"/>
                </a:solidFill>
                <a:effectLst/>
                <a:latin typeface="Times New Roman" pitchFamily="16" charset="0"/>
                <a:ea typeface="+mn-ea"/>
                <a:cs typeface="+mn-cs"/>
              </a:rPr>
              <a:t>¡¡</a:t>
            </a:r>
          </a:p>
          <a:p>
            <a:r>
              <a:rPr kumimoji="1" lang="en-US" sz="1200" b="1" i="0" kern="1200" dirty="0" smtClean="0">
                <a:solidFill>
                  <a:schemeClr val="tx1"/>
                </a:solidFill>
                <a:effectLst/>
                <a:latin typeface="Times New Roman" pitchFamily="16" charset="0"/>
                <a:ea typeface="+mn-ea"/>
                <a:cs typeface="+mn-cs"/>
              </a:rPr>
              <a:t>Temporal relationship</a:t>
            </a:r>
            <a:endParaRPr kumimoji="1" lang="en-US" sz="1200" b="0" i="0" kern="1200" dirty="0" smtClean="0">
              <a:solidFill>
                <a:schemeClr val="tx1"/>
              </a:solidFill>
              <a:effectLst/>
              <a:latin typeface="Times New Roman" pitchFamily="16" charset="0"/>
              <a:ea typeface="+mn-ea"/>
              <a:cs typeface="+mn-cs"/>
            </a:endParaRPr>
          </a:p>
          <a:p>
            <a:r>
              <a:rPr kumimoji="1" lang="en-US" sz="1200" b="0" i="0" kern="1200" dirty="0" smtClean="0">
                <a:solidFill>
                  <a:schemeClr val="tx1"/>
                </a:solidFill>
                <a:effectLst/>
                <a:latin typeface="Times New Roman" pitchFamily="16" charset="0"/>
                <a:ea typeface="+mn-ea"/>
                <a:cs typeface="+mn-cs"/>
              </a:rPr>
              <a:t> A temporal relationship must exist in order to convincingly demonstrate causation. Exposure must occur before the disease develops for it to cause that disease. </a:t>
            </a:r>
            <a:r>
              <a:rPr kumimoji="1" lang="en-US" sz="1200" b="0" i="0" kern="1200" dirty="0" err="1" smtClean="0">
                <a:solidFill>
                  <a:schemeClr val="tx1"/>
                </a:solidFill>
                <a:effectLst/>
                <a:latin typeface="Times New Roman" pitchFamily="16" charset="0"/>
                <a:ea typeface="+mn-ea"/>
                <a:cs typeface="+mn-cs"/>
              </a:rPr>
              <a:t>Protopathic</a:t>
            </a:r>
            <a:r>
              <a:rPr kumimoji="1" lang="en-US" sz="1200" b="0" i="0" kern="1200" dirty="0" smtClean="0">
                <a:solidFill>
                  <a:schemeClr val="tx1"/>
                </a:solidFill>
                <a:effectLst/>
                <a:latin typeface="Times New Roman" pitchFamily="16" charset="0"/>
                <a:ea typeface="+mn-ea"/>
                <a:cs typeface="+mn-cs"/>
              </a:rPr>
              <a:t> bias (drawing a conclusion about causation when the disease process precedes the risk factor in occurrence) can result without appropriate attention to the condition.</a:t>
            </a:r>
          </a:p>
          <a:p>
            <a:r>
              <a:rPr kumimoji="1" lang="en-US" sz="1200" b="1" i="0" kern="1200" dirty="0" smtClean="0">
                <a:solidFill>
                  <a:schemeClr val="tx1"/>
                </a:solidFill>
                <a:effectLst/>
                <a:latin typeface="Times New Roman" pitchFamily="16" charset="0"/>
                <a:ea typeface="+mn-ea"/>
                <a:cs typeface="+mn-cs"/>
              </a:rPr>
              <a:t>Biologic gradient (dose response).</a:t>
            </a:r>
          </a:p>
          <a:p>
            <a:r>
              <a:rPr kumimoji="1" lang="en-US" sz="1200" b="0" i="0" kern="1200" dirty="0" smtClean="0">
                <a:solidFill>
                  <a:schemeClr val="tx1"/>
                </a:solidFill>
                <a:effectLst/>
                <a:latin typeface="Times New Roman" pitchFamily="16" charset="0"/>
                <a:ea typeface="+mn-ea"/>
                <a:cs typeface="+mn-cs"/>
              </a:rPr>
              <a:t>This assumes that the more intense the exposure, the greater the risk of disease. However, a dose response relationship is not necessary to infer causation  For example, the finding that the higher the diastolic blood pressure, the greater the risk of a stroke. This gradient response makes it much less likely that a factor to which the risk factor and the disease are related is an explanation of the underlying risk factor-disease relationship and therefore represents an important demonstration of the influence of the causative agent on the disease since </a:t>
            </a:r>
          </a:p>
          <a:p>
            <a:r>
              <a:rPr kumimoji="1" lang="en-US" sz="1200" b="1" i="0" kern="1200" dirty="0" smtClean="0">
                <a:solidFill>
                  <a:schemeClr val="tx1"/>
                </a:solidFill>
                <a:effectLst/>
                <a:latin typeface="Times New Roman" pitchFamily="16" charset="0"/>
                <a:ea typeface="+mn-ea"/>
                <a:cs typeface="+mn-cs"/>
              </a:rPr>
              <a:t>Biologic plausibility</a:t>
            </a:r>
          </a:p>
          <a:p>
            <a:r>
              <a:rPr kumimoji="1" lang="en-US" sz="1200" b="0" i="0" kern="1200" dirty="0" smtClean="0">
                <a:solidFill>
                  <a:schemeClr val="tx1"/>
                </a:solidFill>
                <a:effectLst/>
                <a:latin typeface="Times New Roman" pitchFamily="16" charset="0"/>
                <a:ea typeface="+mn-ea"/>
                <a:cs typeface="+mn-cs"/>
              </a:rPr>
              <a:t> There should be some basis in the scientific theory that supports the relationship between the supposed “</a:t>
            </a:r>
            <a:r>
              <a:rPr kumimoji="1" lang="en-US" sz="1200" b="0" i="0" kern="1200" dirty="0" err="1" smtClean="0">
                <a:solidFill>
                  <a:schemeClr val="tx1"/>
                </a:solidFill>
                <a:effectLst/>
                <a:latin typeface="Times New Roman" pitchFamily="16" charset="0"/>
                <a:ea typeface="+mn-ea"/>
                <a:cs typeface="+mn-cs"/>
              </a:rPr>
              <a:t>cause?and</a:t>
            </a:r>
            <a:r>
              <a:rPr kumimoji="1" lang="en-US" sz="1200" b="0" i="0" kern="1200" dirty="0" smtClean="0">
                <a:solidFill>
                  <a:schemeClr val="tx1"/>
                </a:solidFill>
                <a:effectLst/>
                <a:latin typeface="Times New Roman" pitchFamily="16" charset="0"/>
                <a:ea typeface="+mn-ea"/>
                <a:cs typeface="+mn-cs"/>
              </a:rPr>
              <a:t> the effect. However, observations have been made in the epidemiological studies that were not considered biologically plausible at the time but subsequently were shown to be correct. A number of biologically plausible mechanisms have been suggested in the relationship between PPH and </a:t>
            </a:r>
            <a:r>
              <a:rPr kumimoji="1" lang="en-US" sz="1200" b="0" i="0" kern="1200" dirty="0" err="1" smtClean="0">
                <a:solidFill>
                  <a:schemeClr val="tx1"/>
                </a:solidFill>
                <a:effectLst/>
                <a:latin typeface="Times New Roman" pitchFamily="16" charset="0"/>
                <a:ea typeface="+mn-ea"/>
                <a:cs typeface="+mn-cs"/>
              </a:rPr>
              <a:t>anorexigens</a:t>
            </a:r>
            <a:r>
              <a:rPr kumimoji="1" lang="en-US" sz="1200" b="0" i="0" kern="1200" dirty="0" smtClean="0">
                <a:solidFill>
                  <a:schemeClr val="tx1"/>
                </a:solidFill>
                <a:effectLst/>
                <a:latin typeface="Times New Roman" pitchFamily="16" charset="0"/>
                <a:ea typeface="+mn-ea"/>
                <a:cs typeface="+mn-cs"/>
              </a:rPr>
              <a:t> in both human and animal studies, the results of which have been published and analyzed in authoritative medical journals.</a:t>
            </a:r>
          </a:p>
          <a:p>
            <a:r>
              <a:rPr kumimoji="1" lang="en-US" sz="1200" b="0" i="0" kern="1200" dirty="0" smtClean="0">
                <a:solidFill>
                  <a:schemeClr val="tx1"/>
                </a:solidFill>
                <a:effectLst/>
                <a:latin typeface="Times New Roman" pitchFamily="16" charset="0"/>
                <a:ea typeface="+mn-ea"/>
                <a:cs typeface="+mn-cs"/>
              </a:rPr>
              <a:t>¡¡</a:t>
            </a:r>
          </a:p>
          <a:p>
            <a:r>
              <a:rPr kumimoji="1" lang="en-US" sz="1200" b="1" i="0" kern="1200" dirty="0" smtClean="0">
                <a:solidFill>
                  <a:schemeClr val="tx1"/>
                </a:solidFill>
                <a:effectLst/>
                <a:latin typeface="Times New Roman" pitchFamily="16" charset="0"/>
                <a:ea typeface="+mn-ea"/>
                <a:cs typeface="+mn-cs"/>
              </a:rPr>
              <a:t>Consistency with other knowledge</a:t>
            </a:r>
          </a:p>
          <a:p>
            <a:r>
              <a:rPr kumimoji="1" lang="en-US" sz="1200" b="0" i="0" kern="1200" dirty="0" smtClean="0">
                <a:solidFill>
                  <a:schemeClr val="tx1"/>
                </a:solidFill>
                <a:effectLst/>
                <a:latin typeface="Times New Roman" pitchFamily="16" charset="0"/>
                <a:ea typeface="+mn-ea"/>
                <a:cs typeface="+mn-cs"/>
              </a:rPr>
              <a:t> Consistency requires that the findings of one study be replicated in other studies. The persuasive argument for causality is much more clearly built on a collection of studies involving different patients and different protocols, each of which identify the same relationship between risk factor exposure and effect. There are numerous examples of collections of studies with different designs and patient populations but which nevertheless successfully identify the same hazardous relationship between an exposure and disease (e.g. the identification of the relationship between cigarette smoking and poor health outcomes).  Research findings become more convincing when they are replicated in different populations. Different studies that examine the same exposure-disease relationship and find similar results add to the weight of causal inference.</a:t>
            </a:r>
          </a:p>
          <a:p>
            <a:r>
              <a:rPr kumimoji="1" lang="en-US" sz="1200" b="0" i="0" kern="1200" dirty="0" smtClean="0">
                <a:solidFill>
                  <a:schemeClr val="tx1"/>
                </a:solidFill>
                <a:effectLst/>
                <a:latin typeface="Times New Roman" pitchFamily="16" charset="0"/>
                <a:ea typeface="+mn-ea"/>
                <a:cs typeface="+mn-cs"/>
              </a:rPr>
              <a:t>  </a:t>
            </a:r>
          </a:p>
          <a:p>
            <a:r>
              <a:rPr kumimoji="1" lang="en-US" sz="1200" b="1" i="0" kern="1200" dirty="0" smtClean="0">
                <a:solidFill>
                  <a:schemeClr val="tx1"/>
                </a:solidFill>
                <a:effectLst/>
                <a:latin typeface="Times New Roman" pitchFamily="16" charset="0"/>
                <a:ea typeface="+mn-ea"/>
                <a:cs typeface="+mn-cs"/>
              </a:rPr>
              <a:t>Biologic coherence</a:t>
            </a:r>
          </a:p>
          <a:p>
            <a:r>
              <a:rPr kumimoji="1" lang="en-US" sz="1200" b="0" i="0" kern="1200" dirty="0" smtClean="0">
                <a:solidFill>
                  <a:schemeClr val="tx1"/>
                </a:solidFill>
                <a:effectLst/>
                <a:latin typeface="Times New Roman" pitchFamily="16" charset="0"/>
                <a:ea typeface="+mn-ea"/>
                <a:cs typeface="+mn-cs"/>
              </a:rPr>
              <a:t> This implies that a cause-and-effect interpretation for an association does not conflict with what is known of the natural history and biology of the disease. If we claim that a newly introduced exposure of high prevalence greatly increased the incidence of primary pulmonary hypertension (PPH), there should be an increased incidence of PPH in the population at large. If exposure to </a:t>
            </a:r>
            <a:r>
              <a:rPr kumimoji="1" lang="en-US" sz="1200" b="0" i="0" kern="1200" dirty="0" err="1" smtClean="0">
                <a:solidFill>
                  <a:schemeClr val="tx1"/>
                </a:solidFill>
                <a:effectLst/>
                <a:latin typeface="Times New Roman" pitchFamily="16" charset="0"/>
                <a:ea typeface="+mn-ea"/>
                <a:cs typeface="+mn-cs"/>
              </a:rPr>
              <a:t>anorexigens</a:t>
            </a:r>
            <a:r>
              <a:rPr kumimoji="1" lang="en-US" sz="1200" b="0" i="0" kern="1200" dirty="0" smtClean="0">
                <a:solidFill>
                  <a:schemeClr val="tx1"/>
                </a:solidFill>
                <a:effectLst/>
                <a:latin typeface="Times New Roman" pitchFamily="16" charset="0"/>
                <a:ea typeface="+mn-ea"/>
                <a:cs typeface="+mn-cs"/>
              </a:rPr>
              <a:t> caused the epidemic of PPH in Germany in the 1960's, we would expect a decreased incidence with withdrawal and there was. To my knowledge, there is not any contradictory evidence in the scientific literature to refute the association between </a:t>
            </a:r>
            <a:r>
              <a:rPr kumimoji="1" lang="en-US" sz="1200" b="0" i="0" kern="1200" dirty="0" err="1" smtClean="0">
                <a:solidFill>
                  <a:schemeClr val="tx1"/>
                </a:solidFill>
                <a:effectLst/>
                <a:latin typeface="Times New Roman" pitchFamily="16" charset="0"/>
                <a:ea typeface="+mn-ea"/>
                <a:cs typeface="+mn-cs"/>
              </a:rPr>
              <a:t>anorexigens</a:t>
            </a:r>
            <a:r>
              <a:rPr kumimoji="1" lang="en-US" sz="1200" b="0" i="0" kern="1200" dirty="0" smtClean="0">
                <a:solidFill>
                  <a:schemeClr val="tx1"/>
                </a:solidFill>
                <a:effectLst/>
                <a:latin typeface="Times New Roman" pitchFamily="16" charset="0"/>
                <a:ea typeface="+mn-ea"/>
                <a:cs typeface="+mn-cs"/>
              </a:rPr>
              <a:t> and PPH.</a:t>
            </a:r>
          </a:p>
          <a:p>
            <a:r>
              <a:rPr kumimoji="1" lang="en-US" sz="1200" b="0" i="0" kern="1200" dirty="0" smtClean="0">
                <a:solidFill>
                  <a:schemeClr val="tx1"/>
                </a:solidFill>
                <a:effectLst/>
                <a:latin typeface="Times New Roman" pitchFamily="16" charset="0"/>
                <a:ea typeface="+mn-ea"/>
                <a:cs typeface="+mn-cs"/>
              </a:rPr>
              <a:t> </a:t>
            </a:r>
            <a:r>
              <a:rPr kumimoji="1" lang="en-US" sz="1200" b="1" i="0" kern="1200" dirty="0" smtClean="0">
                <a:solidFill>
                  <a:schemeClr val="tx1"/>
                </a:solidFill>
                <a:effectLst/>
                <a:latin typeface="Times New Roman" pitchFamily="16" charset="0"/>
                <a:ea typeface="+mn-ea"/>
                <a:cs typeface="+mn-cs"/>
              </a:rPr>
              <a:t>Specificity</a:t>
            </a:r>
            <a:endParaRPr kumimoji="1" lang="en-US" sz="1200" b="0" i="0" kern="1200" dirty="0" smtClean="0">
              <a:solidFill>
                <a:schemeClr val="tx1"/>
              </a:solidFill>
              <a:effectLst/>
              <a:latin typeface="Times New Roman" pitchFamily="16" charset="0"/>
              <a:ea typeface="+mn-ea"/>
              <a:cs typeface="+mn-cs"/>
            </a:endParaRPr>
          </a:p>
          <a:p>
            <a:r>
              <a:rPr kumimoji="1" lang="en-US" sz="1200" b="0" i="0" kern="1200" dirty="0" smtClean="0">
                <a:solidFill>
                  <a:schemeClr val="tx1"/>
                </a:solidFill>
                <a:effectLst/>
                <a:latin typeface="Times New Roman" pitchFamily="16" charset="0"/>
                <a:ea typeface="+mn-ea"/>
                <a:cs typeface="+mn-cs"/>
              </a:rPr>
              <a:t>If the exposure is associated with only one disease or type of disease, the specificity criteria are met.  The presence of specificity is considered supportive but not necessary, and epidemiologists no longer require that the effect of exposure to an agent such as a drug be specific for a single disease. Pleural </a:t>
            </a:r>
            <a:r>
              <a:rPr kumimoji="1" lang="en-US" sz="1200" b="0" i="0" kern="1200" dirty="0" err="1" smtClean="0">
                <a:solidFill>
                  <a:schemeClr val="tx1"/>
                </a:solidFill>
                <a:effectLst/>
                <a:latin typeface="Times New Roman" pitchFamily="16" charset="0"/>
                <a:ea typeface="+mn-ea"/>
                <a:cs typeface="+mn-cs"/>
              </a:rPr>
              <a:t>mestheliomas</a:t>
            </a:r>
            <a:r>
              <a:rPr kumimoji="1" lang="en-US" sz="1200" b="0" i="0" kern="1200" dirty="0" smtClean="0">
                <a:solidFill>
                  <a:schemeClr val="tx1"/>
                </a:solidFill>
                <a:effectLst/>
                <a:latin typeface="Times New Roman" pitchFamily="16" charset="0"/>
                <a:ea typeface="+mn-ea"/>
                <a:cs typeface="+mn-cs"/>
              </a:rPr>
              <a:t> (the cancer which killed the actor Steve McQueen) has only one known cause -asbestos exposure), making it easier to demonstrate a causative relationship </a:t>
            </a:r>
            <a:r>
              <a:rPr kumimoji="1" lang="en-US" sz="1200" b="0" i="0" kern="1200" dirty="0" err="1" smtClean="0">
                <a:solidFill>
                  <a:schemeClr val="tx1"/>
                </a:solidFill>
                <a:effectLst/>
                <a:latin typeface="Times New Roman" pitchFamily="16" charset="0"/>
                <a:ea typeface="+mn-ea"/>
                <a:cs typeface="+mn-cs"/>
              </a:rPr>
              <a:t>beween</a:t>
            </a:r>
            <a:r>
              <a:rPr kumimoji="1" lang="en-US" sz="1200" b="0" i="0" kern="1200" dirty="0" smtClean="0">
                <a:solidFill>
                  <a:schemeClr val="tx1"/>
                </a:solidFill>
                <a:effectLst/>
                <a:latin typeface="Times New Roman" pitchFamily="16" charset="0"/>
                <a:ea typeface="+mn-ea"/>
                <a:cs typeface="+mn-cs"/>
              </a:rPr>
              <a:t> the two. Multifactorial diseases, e.g. atherosclerotic cardiovascular diseases, have a host of causes (e.g. elevated lipids, elevated blood pressure, cigarette smoking, diabetes, etc.). It is difficult to identify an additional cause because the new "cause" may be influenced by the established ones.</a:t>
            </a:r>
          </a:p>
          <a:p>
            <a:r>
              <a:rPr kumimoji="1" lang="en-US" sz="1200" b="0" i="0" kern="1200" dirty="0" smtClean="0">
                <a:solidFill>
                  <a:schemeClr val="tx1"/>
                </a:solidFill>
                <a:effectLst/>
                <a:latin typeface="Times New Roman" pitchFamily="16" charset="0"/>
                <a:ea typeface="+mn-ea"/>
                <a:cs typeface="+mn-cs"/>
              </a:rPr>
              <a:t> </a:t>
            </a:r>
          </a:p>
          <a:p>
            <a:r>
              <a:rPr kumimoji="1" lang="en-US" sz="1200" b="1" i="0" kern="1200" dirty="0" smtClean="0">
                <a:solidFill>
                  <a:schemeClr val="tx1"/>
                </a:solidFill>
                <a:effectLst/>
                <a:latin typeface="Times New Roman" pitchFamily="16" charset="0"/>
                <a:ea typeface="+mn-ea"/>
                <a:cs typeface="+mn-cs"/>
              </a:rPr>
              <a:t>Experimental Evidence</a:t>
            </a:r>
            <a:endParaRPr kumimoji="1" lang="en-US" sz="1200" b="0" i="0" kern="1200" dirty="0" smtClean="0">
              <a:solidFill>
                <a:schemeClr val="tx1"/>
              </a:solidFill>
              <a:effectLst/>
              <a:latin typeface="Times New Roman" pitchFamily="16" charset="0"/>
              <a:ea typeface="+mn-ea"/>
              <a:cs typeface="+mn-cs"/>
            </a:endParaRPr>
          </a:p>
          <a:p>
            <a:r>
              <a:rPr kumimoji="1" lang="en-US" sz="1200" b="0" i="0" kern="1200" dirty="0" smtClean="0">
                <a:solidFill>
                  <a:schemeClr val="tx1"/>
                </a:solidFill>
                <a:effectLst/>
                <a:latin typeface="Times New Roman" pitchFamily="16" charset="0"/>
                <a:ea typeface="+mn-ea"/>
                <a:cs typeface="+mn-cs"/>
              </a:rPr>
              <a:t>This would include both laboratory experiments on animals as well as human experiments. Experimental evidence also includes the results of the removal of a harmful exposure. This tenet is also known as challenge - </a:t>
            </a:r>
            <a:r>
              <a:rPr kumimoji="1" lang="en-US" sz="1200" b="0" i="0" kern="1200" dirty="0" err="1" smtClean="0">
                <a:solidFill>
                  <a:schemeClr val="tx1"/>
                </a:solidFill>
                <a:effectLst/>
                <a:latin typeface="Times New Roman" pitchFamily="16" charset="0"/>
                <a:ea typeface="+mn-ea"/>
                <a:cs typeface="+mn-cs"/>
              </a:rPr>
              <a:t>dechallenge</a:t>
            </a:r>
            <a:r>
              <a:rPr kumimoji="1" lang="en-US" sz="1200" b="0" i="0" kern="1200" dirty="0" smtClean="0">
                <a:solidFill>
                  <a:schemeClr val="tx1"/>
                </a:solidFill>
                <a:effectLst/>
                <a:latin typeface="Times New Roman" pitchFamily="16" charset="0"/>
                <a:ea typeface="+mn-ea"/>
                <a:cs typeface="+mn-cs"/>
              </a:rPr>
              <a:t> - </a:t>
            </a:r>
            <a:r>
              <a:rPr kumimoji="1" lang="en-US" sz="1200" b="0" i="0" kern="1200" dirty="0" err="1" smtClean="0">
                <a:solidFill>
                  <a:schemeClr val="tx1"/>
                </a:solidFill>
                <a:effectLst/>
                <a:latin typeface="Times New Roman" pitchFamily="16" charset="0"/>
                <a:ea typeface="+mn-ea"/>
                <a:cs typeface="+mn-cs"/>
              </a:rPr>
              <a:t>rechallenge</a:t>
            </a:r>
            <a:r>
              <a:rPr kumimoji="1" lang="en-US" sz="1200" b="0" i="0" kern="1200" dirty="0" smtClean="0">
                <a:solidFill>
                  <a:schemeClr val="tx1"/>
                </a:solidFill>
                <a:effectLst/>
                <a:latin typeface="Times New Roman" pitchFamily="16" charset="0"/>
                <a:ea typeface="+mn-ea"/>
                <a:cs typeface="+mn-cs"/>
              </a:rPr>
              <a:t>.</a:t>
            </a:r>
          </a:p>
          <a:p>
            <a:r>
              <a:rPr kumimoji="1" lang="en-US" sz="1200" b="0" i="0" kern="1200" dirty="0" smtClean="0">
                <a:solidFill>
                  <a:schemeClr val="tx1"/>
                </a:solidFill>
                <a:effectLst/>
                <a:latin typeface="Times New Roman" pitchFamily="16" charset="0"/>
                <a:ea typeface="+mn-ea"/>
                <a:cs typeface="+mn-cs"/>
              </a:rPr>
              <a:t> </a:t>
            </a:r>
          </a:p>
          <a:p>
            <a:r>
              <a:rPr kumimoji="1" lang="en-US" sz="1200" b="1" i="0" kern="1200" dirty="0" smtClean="0">
                <a:solidFill>
                  <a:schemeClr val="tx1"/>
                </a:solidFill>
                <a:effectLst/>
                <a:latin typeface="Times New Roman" pitchFamily="16" charset="0"/>
                <a:ea typeface="+mn-ea"/>
                <a:cs typeface="+mn-cs"/>
              </a:rPr>
              <a:t>Analogy</a:t>
            </a:r>
          </a:p>
          <a:p>
            <a:r>
              <a:rPr kumimoji="1" lang="en-US" sz="1200" b="0" i="0" kern="1200" dirty="0" smtClean="0">
                <a:solidFill>
                  <a:schemeClr val="tx1"/>
                </a:solidFill>
                <a:effectLst/>
                <a:latin typeface="Times New Roman" pitchFamily="16" charset="0"/>
                <a:ea typeface="+mn-ea"/>
                <a:cs typeface="+mn-cs"/>
              </a:rPr>
              <a:t> This would include a similarity to some other known cause-effect association.</a:t>
            </a:r>
          </a:p>
          <a:p>
            <a:endParaRPr lang="en-US"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4EE796C-604A-4A40-B766-909FA5678E2F}" type="slidenum">
              <a:rPr lang="en-US" smtClean="0">
                <a:latin typeface="Times New Roman" pitchFamily="18" charset="0"/>
              </a:rPr>
              <a:pPr/>
              <a:t>49</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624C65-005C-4D0E-B722-35C28A51F0EF}" type="slidenum">
              <a:rPr lang="en-US" smtClean="0">
                <a:latin typeface="Times New Roman" pitchFamily="18" charset="0"/>
              </a:rPr>
              <a:pPr/>
              <a:t>50</a:t>
            </a:fld>
            <a:endParaRPr lang="en-US" smtClean="0">
              <a:latin typeface="Times New Roman" pitchFamily="18" charset="0"/>
            </a:endParaRPr>
          </a:p>
        </p:txBody>
      </p:sp>
      <p:sp>
        <p:nvSpPr>
          <p:cNvPr id="9830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830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20</a:t>
            </a:r>
          </a:p>
        </p:txBody>
      </p:sp>
      <p:sp>
        <p:nvSpPr>
          <p:cNvPr id="9830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831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8311" name="Rectangle 6"/>
          <p:cNvSpPr>
            <a:spLocks noGrp="1" noRot="1" noChangeAspect="1" noChangeArrowheads="1" noTextEdit="1"/>
          </p:cNvSpPr>
          <p:nvPr>
            <p:ph type="sldImg"/>
          </p:nvPr>
        </p:nvSpPr>
        <p:spPr>
          <a:ln w="12700" cap="flat">
            <a:solidFill>
              <a:schemeClr val="tx1"/>
            </a:solidFill>
          </a:ln>
        </p:spPr>
      </p:sp>
      <p:sp>
        <p:nvSpPr>
          <p:cNvPr id="98312"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3934C78-D947-431A-9F19-0D9A1E969286}" type="slidenum">
              <a:rPr lang="en-US" smtClean="0">
                <a:latin typeface="Times New Roman" pitchFamily="18" charset="0"/>
              </a:rPr>
              <a:pPr/>
              <a:t>51</a:t>
            </a:fld>
            <a:endParaRPr lang="en-US" smtClean="0">
              <a:latin typeface="Times New Roman" pitchFamily="18" charset="0"/>
            </a:endParaRPr>
          </a:p>
        </p:txBody>
      </p:sp>
      <p:sp>
        <p:nvSpPr>
          <p:cNvPr id="993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93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21</a:t>
            </a:r>
          </a:p>
        </p:txBody>
      </p:sp>
      <p:sp>
        <p:nvSpPr>
          <p:cNvPr id="993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93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9335" name="Rectangle 6"/>
          <p:cNvSpPr>
            <a:spLocks noGrp="1" noChangeArrowheads="1"/>
          </p:cNvSpPr>
          <p:nvPr>
            <p:ph type="body" idx="1"/>
          </p:nvPr>
        </p:nvSpPr>
        <p:spPr>
          <a:noFill/>
          <a:ln/>
        </p:spPr>
        <p:txBody>
          <a:bodyPr lIns="90488" tIns="44450" rIns="90488" bIns="44450"/>
          <a:lstStyle/>
          <a:p>
            <a:pPr>
              <a:spcBef>
                <a:spcPct val="0"/>
              </a:spcBef>
            </a:pPr>
            <a:r>
              <a:rPr kumimoji="0" lang="en-US" sz="2400" smtClean="0">
                <a:latin typeface="Times New Roman" pitchFamily="18" charset="0"/>
              </a:rPr>
              <a:t>With simple scales:</a:t>
            </a:r>
          </a:p>
          <a:p>
            <a:pPr>
              <a:spcBef>
                <a:spcPct val="0"/>
              </a:spcBef>
              <a:buFontTx/>
              <a:buChar char="•"/>
            </a:pPr>
            <a:r>
              <a:rPr kumimoji="0" lang="en-US" sz="2400" smtClean="0">
                <a:latin typeface="Times New Roman" pitchFamily="18" charset="0"/>
              </a:rPr>
              <a:t>clothes and shoes</a:t>
            </a:r>
          </a:p>
          <a:p>
            <a:pPr>
              <a:spcBef>
                <a:spcPct val="0"/>
              </a:spcBef>
              <a:buFontTx/>
              <a:buChar char="•"/>
            </a:pPr>
            <a:r>
              <a:rPr kumimoji="0" lang="en-US" sz="2400" smtClean="0">
                <a:latin typeface="Times New Roman" pitchFamily="18" charset="0"/>
              </a:rPr>
              <a:t>water retention</a:t>
            </a:r>
          </a:p>
          <a:p>
            <a:pPr>
              <a:spcBef>
                <a:spcPct val="0"/>
              </a:spcBef>
              <a:buFontTx/>
              <a:buChar char="•"/>
            </a:pPr>
            <a:r>
              <a:rPr kumimoji="0" lang="en-US" sz="2400" smtClean="0">
                <a:latin typeface="Times New Roman" pitchFamily="18" charset="0"/>
              </a:rPr>
              <a:t>how long since you’ve eaten</a:t>
            </a:r>
          </a:p>
          <a:p>
            <a:pPr>
              <a:spcBef>
                <a:spcPct val="0"/>
              </a:spcBef>
              <a:buFontTx/>
              <a:buChar char="•"/>
            </a:pPr>
            <a:r>
              <a:rPr kumimoji="0" lang="en-US" sz="2400" smtClean="0">
                <a:latin typeface="Times New Roman" pitchFamily="18" charset="0"/>
              </a:rPr>
              <a:t>barometric pressure</a:t>
            </a:r>
          </a:p>
          <a:p>
            <a:pPr>
              <a:spcBef>
                <a:spcPct val="0"/>
              </a:spcBef>
              <a:buFontTx/>
              <a:buChar char="•"/>
            </a:pPr>
            <a:r>
              <a:rPr kumimoji="0" lang="en-US" sz="2400" smtClean="0">
                <a:latin typeface="Times New Roman" pitchFamily="18" charset="0"/>
              </a:rPr>
              <a:t>where you stand on the scales</a:t>
            </a:r>
          </a:p>
          <a:p>
            <a:pPr>
              <a:spcBef>
                <a:spcPct val="0"/>
              </a:spcBef>
              <a:buFontTx/>
              <a:buChar char="•"/>
            </a:pPr>
            <a:r>
              <a:rPr kumimoji="0" lang="en-US" sz="2400" smtClean="0">
                <a:latin typeface="Times New Roman" pitchFamily="18" charset="0"/>
              </a:rPr>
              <a:t>rounding</a:t>
            </a:r>
          </a:p>
          <a:p>
            <a:pPr>
              <a:spcBef>
                <a:spcPct val="0"/>
              </a:spcBef>
            </a:pPr>
            <a:r>
              <a:rPr kumimoji="0" lang="en-US" sz="2400" smtClean="0">
                <a:latin typeface="Times New Roman" pitchFamily="18" charset="0"/>
              </a:rPr>
              <a:t>With classroom exam:</a:t>
            </a:r>
          </a:p>
          <a:p>
            <a:pPr>
              <a:spcBef>
                <a:spcPct val="0"/>
              </a:spcBef>
              <a:buFontTx/>
              <a:buChar char="•"/>
            </a:pPr>
            <a:r>
              <a:rPr kumimoji="0" lang="en-US" sz="2400" smtClean="0">
                <a:latin typeface="Times New Roman" pitchFamily="18" charset="0"/>
              </a:rPr>
              <a:t>prior knowledge (for teacher effectiveness)</a:t>
            </a:r>
          </a:p>
          <a:p>
            <a:pPr>
              <a:spcBef>
                <a:spcPct val="0"/>
              </a:spcBef>
              <a:buFontTx/>
              <a:buChar char="•"/>
            </a:pPr>
            <a:r>
              <a:rPr kumimoji="0" lang="en-US" sz="2400" smtClean="0">
                <a:latin typeface="Times New Roman" pitchFamily="18" charset="0"/>
              </a:rPr>
              <a:t>clues such as word definition.</a:t>
            </a:r>
          </a:p>
          <a:p>
            <a:pPr>
              <a:spcBef>
                <a:spcPct val="0"/>
              </a:spcBef>
              <a:buFontTx/>
              <a:buChar char="•"/>
            </a:pPr>
            <a:r>
              <a:rPr kumimoji="0" lang="en-US" sz="2400" smtClean="0">
                <a:latin typeface="Times New Roman" pitchFamily="18" charset="0"/>
              </a:rPr>
              <a:t>health that day</a:t>
            </a:r>
          </a:p>
          <a:p>
            <a:pPr>
              <a:spcBef>
                <a:spcPct val="0"/>
              </a:spcBef>
              <a:buFontTx/>
              <a:buChar char="•"/>
            </a:pPr>
            <a:r>
              <a:rPr kumimoji="0" lang="en-US" sz="2400" smtClean="0">
                <a:latin typeface="Times New Roman" pitchFamily="18" charset="0"/>
              </a:rPr>
              <a:t>cheating</a:t>
            </a:r>
          </a:p>
          <a:p>
            <a:pPr>
              <a:spcBef>
                <a:spcPct val="0"/>
              </a:spcBef>
              <a:buFontTx/>
              <a:buChar char="•"/>
            </a:pPr>
            <a:r>
              <a:rPr kumimoji="0" lang="en-US" sz="2400" smtClean="0">
                <a:latin typeface="Times New Roman" pitchFamily="18" charset="0"/>
              </a:rPr>
              <a:t>distractions, heat, sound, interruptions</a:t>
            </a:r>
          </a:p>
          <a:p>
            <a:pPr>
              <a:spcBef>
                <a:spcPct val="0"/>
              </a:spcBef>
              <a:buFontTx/>
              <a:buChar char="•"/>
            </a:pPr>
            <a:r>
              <a:rPr kumimoji="0" lang="en-US" sz="2400" smtClean="0">
                <a:latin typeface="Times New Roman" pitchFamily="18" charset="0"/>
              </a:rPr>
              <a:t>motivation</a:t>
            </a:r>
          </a:p>
          <a:p>
            <a:pPr>
              <a:spcBef>
                <a:spcPct val="0"/>
              </a:spcBef>
              <a:buFontTx/>
              <a:buChar char="•"/>
            </a:pPr>
            <a:endParaRPr kumimoji="0" lang="en-US" sz="2400" smtClean="0">
              <a:latin typeface="Times New Roman" pitchFamily="18" charset="0"/>
            </a:endParaRPr>
          </a:p>
        </p:txBody>
      </p:sp>
      <p:sp>
        <p:nvSpPr>
          <p:cNvPr id="99336"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AB25F24-C77C-4277-845F-D940FD52946D}" type="slidenum">
              <a:rPr lang="en-US" smtClean="0">
                <a:latin typeface="Times New Roman" pitchFamily="18" charset="0"/>
              </a:rPr>
              <a:pPr/>
              <a:t>52</a:t>
            </a:fld>
            <a:endParaRPr lang="en-US" smtClean="0">
              <a:latin typeface="Times New Roman" pitchFamily="18" charset="0"/>
            </a:endParaRPr>
          </a:p>
        </p:txBody>
      </p:sp>
      <p:sp>
        <p:nvSpPr>
          <p:cNvPr id="1003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035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22</a:t>
            </a:r>
          </a:p>
        </p:txBody>
      </p:sp>
      <p:sp>
        <p:nvSpPr>
          <p:cNvPr id="10035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03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0359" name="Rectangle 6"/>
          <p:cNvSpPr>
            <a:spLocks noGrp="1" noRot="1" noChangeAspect="1" noChangeArrowheads="1" noTextEdit="1"/>
          </p:cNvSpPr>
          <p:nvPr>
            <p:ph type="sldImg"/>
          </p:nvPr>
        </p:nvSpPr>
        <p:spPr>
          <a:ln w="12700" cap="flat">
            <a:solidFill>
              <a:schemeClr val="tx1"/>
            </a:solidFill>
          </a:ln>
        </p:spPr>
      </p:sp>
      <p:sp>
        <p:nvSpPr>
          <p:cNvPr id="100360"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billion dollars a year in </a:t>
            </a:r>
            <a:r>
              <a:rPr lang="en-US" dirty="0" err="1" smtClean="0"/>
              <a:t>Tagament</a:t>
            </a:r>
            <a:r>
              <a:rPr lang="en-US" dirty="0" smtClean="0"/>
              <a:t>. </a:t>
            </a:r>
            <a:r>
              <a:rPr kumimoji="1" lang="en-US" sz="1200" b="0" i="0" kern="1200" dirty="0" smtClean="0">
                <a:solidFill>
                  <a:schemeClr val="tx1"/>
                </a:solidFill>
                <a:effectLst/>
                <a:latin typeface="Times New Roman" pitchFamily="16" charset="0"/>
                <a:ea typeface="+mn-ea"/>
                <a:cs typeface="+mn-cs"/>
              </a:rPr>
              <a:t> "Science is not a democracy." It doesn't matter how many millions of people there are on the other side. There's one right, and it's perfectly possible for all the rest to be wrong. And ultimately all those guys were proved wrong, and they either retired or they came over the side </a:t>
            </a:r>
            <a:r>
              <a:rPr kumimoji="1" lang="en-US" sz="1200" b="0" i="0" kern="1200" dirty="0" err="1" smtClean="0">
                <a:solidFill>
                  <a:schemeClr val="tx1"/>
                </a:solidFill>
                <a:effectLst/>
                <a:latin typeface="Times New Roman" pitchFamily="16" charset="0"/>
                <a:ea typeface="+mn-ea"/>
                <a:cs typeface="+mn-cs"/>
              </a:rPr>
              <a:t>of</a:t>
            </a:r>
            <a:r>
              <a:rPr kumimoji="1" lang="en-US" sz="1200" b="0" i="1" kern="1200" dirty="0" err="1" smtClean="0">
                <a:solidFill>
                  <a:schemeClr val="tx1"/>
                </a:solidFill>
                <a:effectLst/>
                <a:latin typeface="Times New Roman" pitchFamily="16" charset="0"/>
                <a:ea typeface="+mn-ea"/>
                <a:cs typeface="+mn-cs"/>
              </a:rPr>
              <a:t>Helicobacter</a:t>
            </a:r>
            <a:r>
              <a:rPr kumimoji="1" lang="en-US" sz="1200" b="0" i="1" kern="1200" smtClean="0">
                <a:solidFill>
                  <a:schemeClr val="tx1"/>
                </a:solidFill>
                <a:effectLst/>
                <a:latin typeface="Times New Roman" pitchFamily="16" charset="0"/>
                <a:ea typeface="+mn-ea"/>
                <a:cs typeface="+mn-cs"/>
              </a:rPr>
              <a:t> </a:t>
            </a:r>
            <a:r>
              <a:rPr kumimoji="1" lang="en-US" sz="1200" b="0" i="0" kern="1200" smtClean="0">
                <a:solidFill>
                  <a:schemeClr val="tx1"/>
                </a:solidFill>
                <a:effectLst/>
                <a:latin typeface="Times New Roman" pitchFamily="16" charset="0"/>
                <a:ea typeface="+mn-ea"/>
                <a:cs typeface="+mn-cs"/>
              </a:rPr>
              <a:t>.</a:t>
            </a:r>
            <a:endParaRPr lang="en-US"/>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8</a:t>
            </a:fld>
            <a:endParaRPr lang="en-US"/>
          </a:p>
        </p:txBody>
      </p:sp>
    </p:spTree>
    <p:extLst>
      <p:ext uri="{BB962C8B-B14F-4D97-AF65-F5344CB8AC3E}">
        <p14:creationId xmlns:p14="http://schemas.microsoft.com/office/powerpoint/2010/main" val="1684795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imes New Roman" pitchFamily="16" charset="0"/>
                <a:ea typeface="+mn-ea"/>
                <a:cs typeface="+mn-cs"/>
              </a:rPr>
              <a:t>A limitation of the forehead thermometers is they won't be accurate if the person is sweating since sweat cools the forehead skin. Wait until the person stops sweating, or use another thermometer, companies say</a:t>
            </a:r>
            <a:endParaRPr lang="en-US" dirty="0"/>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54</a:t>
            </a:fld>
            <a:endParaRPr lang="en-US"/>
          </a:p>
        </p:txBody>
      </p:sp>
    </p:spTree>
    <p:extLst>
      <p:ext uri="{BB962C8B-B14F-4D97-AF65-F5344CB8AC3E}">
        <p14:creationId xmlns:p14="http://schemas.microsoft.com/office/powerpoint/2010/main" val="2968629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948FF6-2D59-4448-9C04-5463F4339711}" type="slidenum">
              <a:rPr lang="en-US" smtClean="0">
                <a:latin typeface="Times New Roman" pitchFamily="18" charset="0"/>
              </a:rPr>
              <a:pPr/>
              <a:t>55</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50EE2EE-C838-4990-AD4D-CC376B4EB9D6}" type="slidenum">
              <a:rPr lang="en-US" smtClean="0">
                <a:latin typeface="Times New Roman" pitchFamily="18" charset="0"/>
              </a:rPr>
              <a:pPr/>
              <a:t>56</a:t>
            </a:fld>
            <a:endParaRPr 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DE61C9E-DC81-4909-B66A-578F1A2FE2FE}" type="slidenum">
              <a:rPr lang="en-US" smtClean="0">
                <a:latin typeface="Times New Roman" pitchFamily="18" charset="0"/>
              </a:rPr>
              <a:pPr/>
              <a:t>57</a:t>
            </a:fld>
            <a:endParaRPr lang="en-US" smtClean="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9C44E55-F431-4A26-B7FF-E7CA61B99420}" type="slidenum">
              <a:rPr lang="en-US" smtClean="0">
                <a:latin typeface="Times New Roman" pitchFamily="18" charset="0"/>
              </a:rPr>
              <a:pPr/>
              <a:t>58</a:t>
            </a:fld>
            <a:endParaRPr lang="en-US" smtClean="0">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E29F7D9-9436-4376-9CE5-13D8E1DC700E}" type="slidenum">
              <a:rPr lang="en-US" smtClean="0">
                <a:latin typeface="Times New Roman" pitchFamily="18" charset="0"/>
              </a:rPr>
              <a:pPr/>
              <a:t>59</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32E21ED-9DF8-484D-9995-0818DCD3AEB6}" type="slidenum">
              <a:rPr lang="en-US" smtClean="0">
                <a:latin typeface="Times New Roman" pitchFamily="18" charset="0"/>
              </a:rPr>
              <a:pPr/>
              <a:t>60</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999EC3F-5976-4BA1-A263-EFEB049BAB63}" type="slidenum">
              <a:rPr lang="en-US" smtClean="0">
                <a:latin typeface="Times New Roman" pitchFamily="18" charset="0"/>
              </a:rPr>
              <a:pPr/>
              <a:t>61</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2644" name="Slide Number Placeholder 3"/>
          <p:cNvSpPr>
            <a:spLocks noGrp="1"/>
          </p:cNvSpPr>
          <p:nvPr>
            <p:ph type="sldNum" sz="quarter" idx="5"/>
          </p:nvPr>
        </p:nvSpPr>
        <p:spPr>
          <a:noFill/>
        </p:spPr>
        <p:txBody>
          <a:bodyPr/>
          <a:lstStyle/>
          <a:p>
            <a:fld id="{6C5BAA97-FFE0-495E-9DA2-62BD9D7E5D06}" type="slidenum">
              <a:rPr lang="en-US" smtClean="0">
                <a:latin typeface="Times New Roman" pitchFamily="18" charset="0"/>
              </a:rPr>
              <a:pPr/>
              <a:t>62</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3668" name="Slide Number Placeholder 3"/>
          <p:cNvSpPr>
            <a:spLocks noGrp="1"/>
          </p:cNvSpPr>
          <p:nvPr>
            <p:ph type="sldNum" sz="quarter" idx="5"/>
          </p:nvPr>
        </p:nvSpPr>
        <p:spPr>
          <a:noFill/>
        </p:spPr>
        <p:txBody>
          <a:bodyPr/>
          <a:lstStyle/>
          <a:p>
            <a:fld id="{05E78759-7905-4265-833F-85D3AE8E5EC7}"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C1733D1-3321-4484-8D15-E4BD1E3982F0}" type="slidenum">
              <a:rPr lang="en-US" smtClean="0">
                <a:latin typeface="Times New Roman" pitchFamily="18" charset="0"/>
              </a:rPr>
              <a:pPr/>
              <a:t>9</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4692" name="Slide Number Placeholder 3"/>
          <p:cNvSpPr>
            <a:spLocks noGrp="1"/>
          </p:cNvSpPr>
          <p:nvPr>
            <p:ph type="sldNum" sz="quarter" idx="5"/>
          </p:nvPr>
        </p:nvSpPr>
        <p:spPr>
          <a:noFill/>
        </p:spPr>
        <p:txBody>
          <a:bodyPr/>
          <a:lstStyle/>
          <a:p>
            <a:fld id="{5363275F-FBB9-442C-A306-B6B22FDB07B1}"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latin typeface="Times New Roman" pitchFamily="18" charset="0"/>
                <a:hlinkClick r:id="rId3"/>
              </a:rPr>
              <a:t>http://www.nytimes.com/2010/03/31/business/31statins.html?ref=health</a:t>
            </a:r>
            <a:endParaRPr lang="en-US" smtClean="0">
              <a:latin typeface="Times New Roman" pitchFamily="18" charset="0"/>
            </a:endParaRPr>
          </a:p>
        </p:txBody>
      </p:sp>
      <p:sp>
        <p:nvSpPr>
          <p:cNvPr id="115716" name="Slide Number Placeholder 3"/>
          <p:cNvSpPr>
            <a:spLocks noGrp="1"/>
          </p:cNvSpPr>
          <p:nvPr>
            <p:ph type="sldNum" sz="quarter" idx="5"/>
          </p:nvPr>
        </p:nvSpPr>
        <p:spPr>
          <a:noFill/>
        </p:spPr>
        <p:txBody>
          <a:bodyPr/>
          <a:lstStyle/>
          <a:p>
            <a:fld id="{7F1742A4-D17C-430D-BD29-40D1BDCC29B2}" type="slidenum">
              <a:rPr lang="en-US" smtClean="0">
                <a:latin typeface="Times New Roman" pitchFamily="18" charset="0"/>
              </a:rPr>
              <a:pPr/>
              <a:t>65</a:t>
            </a:fld>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6740" name="Slide Number Placeholder 3"/>
          <p:cNvSpPr>
            <a:spLocks noGrp="1"/>
          </p:cNvSpPr>
          <p:nvPr>
            <p:ph type="sldNum" sz="quarter" idx="5"/>
          </p:nvPr>
        </p:nvSpPr>
        <p:spPr>
          <a:noFill/>
        </p:spPr>
        <p:txBody>
          <a:bodyPr/>
          <a:lstStyle/>
          <a:p>
            <a:fld id="{23181478-5698-4C42-B142-DA1F9017ED83}" type="slidenum">
              <a:rPr lang="en-US" smtClean="0">
                <a:latin typeface="Times New Roman" pitchFamily="18" charset="0"/>
              </a:rPr>
              <a:pPr/>
              <a:t>66</a:t>
            </a:fld>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7764" name="Slide Number Placeholder 3"/>
          <p:cNvSpPr>
            <a:spLocks noGrp="1"/>
          </p:cNvSpPr>
          <p:nvPr>
            <p:ph type="sldNum" sz="quarter" idx="5"/>
          </p:nvPr>
        </p:nvSpPr>
        <p:spPr>
          <a:noFill/>
        </p:spPr>
        <p:txBody>
          <a:bodyPr/>
          <a:lstStyle/>
          <a:p>
            <a:fld id="{BAFA2F0F-7ADA-46BC-AEA8-6E75B04E6299}" type="slidenum">
              <a:rPr lang="en-US" smtClean="0">
                <a:latin typeface="Times New Roman" pitchFamily="18" charset="0"/>
              </a:rPr>
              <a:pPr/>
              <a:t>67</a:t>
            </a:fld>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EC4DF4-BC73-46CF-8584-28D5BF83F695}" type="slidenum">
              <a:rPr lang="en-US" smtClean="0">
                <a:latin typeface="Times New Roman" pitchFamily="18" charset="0"/>
              </a:rPr>
              <a:pPr/>
              <a:t>69</a:t>
            </a:fld>
            <a:endParaRPr lang="en-US"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D13CD5C-5C26-4185-8E80-7F5E9BD2F9BB}" type="slidenum">
              <a:rPr lang="en-US" smtClean="0">
                <a:latin typeface="Times New Roman" pitchFamily="18" charset="0"/>
              </a:rPr>
              <a:pPr/>
              <a:t>70</a:t>
            </a:fld>
            <a:endParaRPr lang="en-US" smtClean="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8CD269E-C021-4925-9952-C83DC2B434FA}" type="slidenum">
              <a:rPr lang="en-US" smtClean="0">
                <a:latin typeface="Times New Roman" pitchFamily="18" charset="0"/>
              </a:rPr>
              <a:pPr/>
              <a:t>71</a:t>
            </a:fld>
            <a:endParaRPr lang="en-US" smtClean="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A62643F-F596-451B-9EF3-2E8B7157D5F0}" type="slidenum">
              <a:rPr lang="en-US" smtClean="0">
                <a:latin typeface="Times New Roman" pitchFamily="18" charset="0"/>
              </a:rPr>
              <a:pPr/>
              <a:t>72</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1D74AFF-157F-4569-9FBB-BB55C2408115}" type="slidenum">
              <a:rPr lang="en-US" smtClean="0">
                <a:latin typeface="Times New Roman" pitchFamily="18" charset="0"/>
              </a:rPr>
              <a:pPr/>
              <a:t>10</a:t>
            </a:fld>
            <a:endParaRPr lang="en-US"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EC84755-AB71-4C13-B13B-A2E236F053C9}" type="slidenum">
              <a:rPr lang="en-US" smtClean="0">
                <a:latin typeface="Times New Roman" pitchFamily="18" charset="0"/>
              </a:rPr>
              <a:pPr/>
              <a:t>11</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5E30FEF-5344-4095-A37B-368664965862}" type="slidenum">
              <a:rPr lang="en-US" smtClean="0">
                <a:latin typeface="Times New Roman" pitchFamily="18" charset="0"/>
              </a:rPr>
              <a:pPr/>
              <a:t>12</a:t>
            </a:fld>
            <a:endParaRPr lang="en-US" smtClean="0">
              <a:latin typeface="Times New Roman" pitchFamily="18" charset="0"/>
            </a:endParaRPr>
          </a:p>
        </p:txBody>
      </p:sp>
      <p:sp>
        <p:nvSpPr>
          <p:cNvPr id="7270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0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7270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1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1" name="Rectangle 6"/>
          <p:cNvSpPr>
            <a:spLocks noGrp="1" noRot="1" noChangeAspect="1" noChangeArrowheads="1" noTextEdit="1"/>
          </p:cNvSpPr>
          <p:nvPr>
            <p:ph type="sldImg"/>
          </p:nvPr>
        </p:nvSpPr>
        <p:spPr>
          <a:ln w="12700" cap="flat">
            <a:solidFill>
              <a:schemeClr val="tx1"/>
            </a:solidFill>
          </a:ln>
        </p:spPr>
      </p:sp>
      <p:sp>
        <p:nvSpPr>
          <p:cNvPr id="72712"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6C9776E-423F-4375-8024-E72466D8F426}" type="slidenum">
              <a:rPr lang="en-US" smtClean="0">
                <a:latin typeface="Times New Roman" pitchFamily="18" charset="0"/>
              </a:rPr>
              <a:pPr/>
              <a:t>13</a:t>
            </a:fld>
            <a:endParaRPr lang="en-US" smtClean="0">
              <a:latin typeface="Times New Roman" pitchFamily="18" charset="0"/>
            </a:endParaRPr>
          </a:p>
        </p:txBody>
      </p:sp>
      <p:sp>
        <p:nvSpPr>
          <p:cNvPr id="737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37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5</a:t>
            </a:r>
          </a:p>
        </p:txBody>
      </p:sp>
      <p:sp>
        <p:nvSpPr>
          <p:cNvPr id="737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37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3735" name="Rectangle 6"/>
          <p:cNvSpPr>
            <a:spLocks noGrp="1" noRot="1" noChangeAspect="1" noChangeArrowheads="1" noTextEdit="1"/>
          </p:cNvSpPr>
          <p:nvPr>
            <p:ph type="sldImg"/>
          </p:nvPr>
        </p:nvSpPr>
        <p:spPr>
          <a:ln w="12700" cap="flat">
            <a:solidFill>
              <a:schemeClr val="tx1"/>
            </a:solidFill>
          </a:ln>
        </p:spPr>
      </p:sp>
      <p:sp>
        <p:nvSpPr>
          <p:cNvPr id="73736" name="Rectangle 7"/>
          <p:cNvSpPr>
            <a:spLocks noGrp="1" noChangeArrowheads="1"/>
          </p:cNvSpPr>
          <p:nvPr>
            <p:ph type="body" idx="1"/>
          </p:nvPr>
        </p:nvSpPr>
        <p:spPr>
          <a:noFill/>
          <a:ln/>
        </p:spPr>
        <p:txBody>
          <a:bodyPr lIns="90488" tIns="44450" rIns="90488" bIns="44450"/>
          <a:lstStyle/>
          <a:p>
            <a:pPr>
              <a:spcBef>
                <a:spcPct val="0"/>
              </a:spcBef>
            </a:pPr>
            <a:endParaRPr kumimoji="0" lang="en-US" sz="24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5" name="Rectangle 5"/>
          <p:cNvSpPr>
            <a:spLocks noGrp="1" noChangeArrowheads="1"/>
          </p:cNvSpPr>
          <p:nvPr>
            <p:ph type="ctrTitle"/>
          </p:nvPr>
        </p:nvSpPr>
        <p:spPr>
          <a:xfrm>
            <a:off x="962025" y="1925638"/>
            <a:ext cx="7772400" cy="1143000"/>
          </a:xfrm>
        </p:spPr>
        <p:txBody>
          <a:bodyPr/>
          <a:lstStyle>
            <a:lvl1pPr algn="ctr">
              <a:defRPr/>
            </a:lvl1pPr>
          </a:lstStyle>
          <a:p>
            <a:r>
              <a:rPr lang="en-US"/>
              <a:t>Click to edit Master title style</a:t>
            </a:r>
          </a:p>
        </p:txBody>
      </p:sp>
      <p:sp>
        <p:nvSpPr>
          <p:cNvPr id="61446"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r>
              <a:rPr lang="en-US"/>
              <a:t>Click to edit Master subtitle style</a:t>
            </a:r>
          </a:p>
        </p:txBody>
      </p:sp>
      <p:sp>
        <p:nvSpPr>
          <p:cNvPr id="4" name="Rectangle 7"/>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p>
        </p:txBody>
      </p:sp>
      <p:sp>
        <p:nvSpPr>
          <p:cNvPr id="5" name="Rectangle 8"/>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p>
        </p:txBody>
      </p:sp>
      <p:sp>
        <p:nvSpPr>
          <p:cNvPr id="6" name="Rectangle 9"/>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pPr>
              <a:defRPr/>
            </a:pPr>
            <a:fld id="{A74BFF5A-81D8-43B6-B23C-461627EB1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8D2035C-18BC-4944-A5A8-B6EA45F54C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7FF79F6-0C4D-4FB2-8BDD-1F84F32568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828800"/>
            <a:ext cx="38100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76F61BA-B0F1-4F31-A240-BA0B6C36C1C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828800"/>
            <a:ext cx="7772400"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A79C84C-3A3F-4B58-97D9-2C9CA0270F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323AC99-4D6B-45C6-A457-650F557F08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C0590D3-3EC0-401B-A4E3-9B763FD7FC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8E76134-B71F-4F59-A42D-087984BFDF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0B5D776-8C15-4CA4-8415-5C908252BB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8ECED70-95C8-46FE-B354-C692BF898A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573957FB-759C-4BB4-9EEA-CDD682440D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B418639-F6C7-47A2-B1BB-A1D4547C89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D0A6187-E501-4AF6-AB94-8A02949C8D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7"/>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4" name="Rectangle 8"/>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pitchFamily="16" charset="0"/>
              </a:defRPr>
            </a:lvl1pPr>
          </a:lstStyle>
          <a:p>
            <a:pPr>
              <a:defRPr/>
            </a:pPr>
            <a:endParaRPr lang="en-US"/>
          </a:p>
        </p:txBody>
      </p:sp>
      <p:sp>
        <p:nvSpPr>
          <p:cNvPr id="60425" name="Rectangle 9"/>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pitchFamily="16" charset="0"/>
              </a:defRPr>
            </a:lvl1pPr>
          </a:lstStyle>
          <a:p>
            <a:pPr>
              <a:defRPr/>
            </a:pPr>
            <a:endParaRPr lang="en-US"/>
          </a:p>
        </p:txBody>
      </p:sp>
      <p:sp>
        <p:nvSpPr>
          <p:cNvPr id="60426" name="Rectangle 10"/>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pitchFamily="16" charset="0"/>
              </a:defRPr>
            </a:lvl1pPr>
          </a:lstStyle>
          <a:p>
            <a:pPr>
              <a:defRPr/>
            </a:pPr>
            <a:fld id="{C219FFE9-D6FB-4114-AC23-D7C4A41FF4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imes New Roman" pitchFamily="16" charset="0"/>
        </a:defRPr>
      </a:lvl2pPr>
      <a:lvl3pPr algn="l" rtl="0" eaLnBrk="0" fontAlgn="base" hangingPunct="0">
        <a:spcBef>
          <a:spcPct val="0"/>
        </a:spcBef>
        <a:spcAft>
          <a:spcPct val="0"/>
        </a:spcAft>
        <a:defRPr kumimoji="1" sz="4400">
          <a:solidFill>
            <a:schemeClr val="tx1"/>
          </a:solidFill>
          <a:latin typeface="Times New Roman" pitchFamily="16" charset="0"/>
        </a:defRPr>
      </a:lvl3pPr>
      <a:lvl4pPr algn="l" rtl="0" eaLnBrk="0" fontAlgn="base" hangingPunct="0">
        <a:spcBef>
          <a:spcPct val="0"/>
        </a:spcBef>
        <a:spcAft>
          <a:spcPct val="0"/>
        </a:spcAft>
        <a:defRPr kumimoji="1" sz="4400">
          <a:solidFill>
            <a:schemeClr val="tx1"/>
          </a:solidFill>
          <a:latin typeface="Times New Roman" pitchFamily="16" charset="0"/>
        </a:defRPr>
      </a:lvl4pPr>
      <a:lvl5pPr algn="l" rtl="0" eaLnBrk="0" fontAlgn="base" hangingPunct="0">
        <a:spcBef>
          <a:spcPct val="0"/>
        </a:spcBef>
        <a:spcAft>
          <a:spcPct val="0"/>
        </a:spcAft>
        <a:defRPr kumimoji="1" sz="4400">
          <a:solidFill>
            <a:schemeClr val="tx1"/>
          </a:solidFill>
          <a:latin typeface="Times New Roman" pitchFamily="16" charset="0"/>
        </a:defRPr>
      </a:lvl5pPr>
      <a:lvl6pPr marL="457200" algn="l" rtl="0" eaLnBrk="0" fontAlgn="base" hangingPunct="0">
        <a:spcBef>
          <a:spcPct val="0"/>
        </a:spcBef>
        <a:spcAft>
          <a:spcPct val="0"/>
        </a:spcAft>
        <a:defRPr kumimoji="1" sz="4400">
          <a:solidFill>
            <a:schemeClr val="tx1"/>
          </a:solidFill>
          <a:latin typeface="Times New Roman" pitchFamily="16" charset="0"/>
        </a:defRPr>
      </a:lvl6pPr>
      <a:lvl7pPr marL="914400" algn="l" rtl="0" eaLnBrk="0" fontAlgn="base" hangingPunct="0">
        <a:spcBef>
          <a:spcPct val="0"/>
        </a:spcBef>
        <a:spcAft>
          <a:spcPct val="0"/>
        </a:spcAft>
        <a:defRPr kumimoji="1" sz="4400">
          <a:solidFill>
            <a:schemeClr val="tx1"/>
          </a:solidFill>
          <a:latin typeface="Times New Roman" pitchFamily="16" charset="0"/>
        </a:defRPr>
      </a:lvl7pPr>
      <a:lvl8pPr marL="1371600" algn="l" rtl="0" eaLnBrk="0" fontAlgn="base" hangingPunct="0">
        <a:spcBef>
          <a:spcPct val="0"/>
        </a:spcBef>
        <a:spcAft>
          <a:spcPct val="0"/>
        </a:spcAft>
        <a:defRPr kumimoji="1" sz="4400">
          <a:solidFill>
            <a:schemeClr val="tx1"/>
          </a:solidFill>
          <a:latin typeface="Times New Roman" pitchFamily="16" charset="0"/>
        </a:defRPr>
      </a:lvl8pPr>
      <a:lvl9pPr marL="1828800" algn="l" rtl="0" eaLnBrk="0" fontAlgn="base" hangingPunct="0">
        <a:spcBef>
          <a:spcPct val="0"/>
        </a:spcBef>
        <a:spcAft>
          <a:spcPct val="0"/>
        </a:spcAft>
        <a:defRPr kumimoji="1" sz="4400">
          <a:solidFill>
            <a:schemeClr val="tx1"/>
          </a:solidFill>
          <a:latin typeface="Times New Roman" pitchFamily="16" charset="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file:///C:\temp\Health%20Survey.pdf"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atimes.com/science/sciencenow/la-sci-sn-smoking-rate-cdc-record-low-20150901-story.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hyperlink" Target="http://www.med.uottawa.ca/sim/data/Causation_e.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ytimes.com/2009/09/01/health/01real.html?_r=1&amp;scp=1&amp;sq=chamomile&amp;st=cs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ell.blogs.nytimes.com/2012/09/03/setting-the-mood-for-smaller-meals/?ref=health"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health.gov/paguidelines/report/g3_metabolic.aspx"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ytimes.com/2010/03/31/business/31statins.html?ref=health"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nytimes.com/2008/11/10/health/10heart.html?scp=3&amp;sq=cholesterol&amp;st=cs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2"/>
          </p:nvPr>
        </p:nvSpPr>
        <p:spPr>
          <a:noFill/>
        </p:spPr>
        <p:txBody>
          <a:bodyPr/>
          <a:lstStyle/>
          <a:p>
            <a:fld id="{6ECAF158-795C-4323-8BAA-71968C71A1A7}" type="slidenum">
              <a:rPr lang="en-US" smtClean="0">
                <a:latin typeface="Times New Roman" pitchFamily="18" charset="0"/>
              </a:rPr>
              <a:pPr/>
              <a:t>1</a:t>
            </a:fld>
            <a:endParaRPr lang="en-US" smtClean="0">
              <a:latin typeface="Times New Roman" pitchFamily="18" charset="0"/>
            </a:endParaRPr>
          </a:p>
        </p:txBody>
      </p:sp>
      <p:sp>
        <p:nvSpPr>
          <p:cNvPr id="61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14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149" name="Rectangle 4"/>
          <p:cNvSpPr>
            <a:spLocks noGrp="1" noChangeArrowheads="1"/>
          </p:cNvSpPr>
          <p:nvPr>
            <p:ph type="ctrTitle"/>
          </p:nvPr>
        </p:nvSpPr>
        <p:spPr>
          <a:noFill/>
        </p:spPr>
        <p:txBody>
          <a:bodyPr lIns="90488" tIns="44450" rIns="90488" bIns="44450"/>
          <a:lstStyle/>
          <a:p>
            <a:r>
              <a:rPr lang="en-US" dirty="0" smtClean="0"/>
              <a:t>Research Methods in Psychology</a:t>
            </a:r>
            <a:br>
              <a:rPr lang="en-US" dirty="0" smtClean="0"/>
            </a:br>
            <a:r>
              <a:rPr lang="en-US" dirty="0" smtClean="0"/>
              <a:t>Behavioral Medicine </a:t>
            </a:r>
            <a:r>
              <a:rPr lang="en-US" dirty="0" err="1" smtClean="0"/>
              <a:t>Psy</a:t>
            </a:r>
            <a:r>
              <a:rPr lang="en-US" dirty="0" smtClean="0"/>
              <a:t> 314</a:t>
            </a:r>
          </a:p>
        </p:txBody>
      </p:sp>
      <p:sp>
        <p:nvSpPr>
          <p:cNvPr id="6150" name="Rectangle 5"/>
          <p:cNvSpPr>
            <a:spLocks noGrp="1" noChangeArrowheads="1"/>
          </p:cNvSpPr>
          <p:nvPr>
            <p:ph type="subTitle" idx="1"/>
          </p:nvPr>
        </p:nvSpPr>
        <p:spPr>
          <a:noFill/>
        </p:spPr>
        <p:txBody>
          <a:bodyPr lIns="90488" tIns="44450" rIns="90488" bIns="44450"/>
          <a:lstStyle/>
          <a:p>
            <a:pPr marL="342900" indent="-342900"/>
            <a:r>
              <a:rPr lang="en-US" smtClean="0">
                <a:solidFill>
                  <a:schemeClr val="tx1"/>
                </a:solidFill>
              </a:rPr>
              <a:t>William P. Wattles, Ph.D..</a:t>
            </a:r>
          </a:p>
          <a:p>
            <a:pPr marL="342900" indent="-342900"/>
            <a:r>
              <a:rPr lang="en-US" smtClean="0">
                <a:solidFill>
                  <a:schemeClr val="tx1"/>
                </a:solidFill>
              </a:rPr>
              <a:t>Francis Marion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1A5A908D-B10B-48D9-B360-4287540656D9}" type="slidenum">
              <a:rPr lang="en-US" smtClean="0">
                <a:latin typeface="Times New Roman" pitchFamily="18" charset="0"/>
              </a:rPr>
              <a:pPr/>
              <a:t>10</a:t>
            </a:fld>
            <a:endParaRPr lang="en-US" smtClean="0">
              <a:latin typeface="Times New Roman" pitchFamily="18" charset="0"/>
            </a:endParaRPr>
          </a:p>
        </p:txBody>
      </p:sp>
      <p:sp>
        <p:nvSpPr>
          <p:cNvPr id="11267" name="Rectangle 1026"/>
          <p:cNvSpPr>
            <a:spLocks noGrp="1" noChangeArrowheads="1"/>
          </p:cNvSpPr>
          <p:nvPr>
            <p:ph type="title"/>
          </p:nvPr>
        </p:nvSpPr>
        <p:spPr/>
        <p:txBody>
          <a:bodyPr/>
          <a:lstStyle/>
          <a:p>
            <a:r>
              <a:rPr lang="en-US" smtClean="0"/>
              <a:t>Seven Signs of Voodoo Science</a:t>
            </a:r>
          </a:p>
        </p:txBody>
      </p:sp>
      <p:sp>
        <p:nvSpPr>
          <p:cNvPr id="11268" name="Rectangle 1030"/>
          <p:cNvSpPr>
            <a:spLocks noGrp="1" noChangeArrowheads="1"/>
          </p:cNvSpPr>
          <p:nvPr>
            <p:ph type="body" idx="1"/>
          </p:nvPr>
        </p:nvSpPr>
        <p:spPr>
          <a:xfrm>
            <a:off x="990600" y="1752600"/>
            <a:ext cx="7772400" cy="4114800"/>
          </a:xfrm>
        </p:spPr>
        <p:txBody>
          <a:bodyPr/>
          <a:lstStyle/>
          <a:p>
            <a:r>
              <a:rPr lang="en-US" smtClean="0"/>
              <a:t>1. The discoverer pitches the claim directly to the media.</a:t>
            </a:r>
          </a:p>
          <a:p>
            <a:r>
              <a:rPr lang="en-US" smtClean="0"/>
              <a:t>2. The discoverer says a powerful establishment is suppressing his work.</a:t>
            </a:r>
          </a:p>
          <a:p>
            <a:r>
              <a:rPr lang="en-US" smtClean="0"/>
              <a:t>3. The effect is at the very limit of detection.</a:t>
            </a:r>
          </a:p>
          <a:p>
            <a:r>
              <a:rPr lang="en-US" smtClean="0"/>
              <a:t>4. Evidence for the discovery is anecdotal.</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4DBED8D6-5A4F-408A-A384-19281BEB3D91}" type="slidenum">
              <a:rPr lang="en-US" smtClean="0">
                <a:latin typeface="Times New Roman" pitchFamily="18" charset="0"/>
              </a:rPr>
              <a:pPr/>
              <a:t>11</a:t>
            </a:fld>
            <a:endParaRPr lang="en-US" smtClean="0">
              <a:latin typeface="Times New Roman" pitchFamily="18" charset="0"/>
            </a:endParaRPr>
          </a:p>
        </p:txBody>
      </p:sp>
      <p:sp>
        <p:nvSpPr>
          <p:cNvPr id="12291" name="Rectangle 2"/>
          <p:cNvSpPr>
            <a:spLocks noGrp="1" noChangeArrowheads="1"/>
          </p:cNvSpPr>
          <p:nvPr>
            <p:ph type="title"/>
          </p:nvPr>
        </p:nvSpPr>
        <p:spPr/>
        <p:txBody>
          <a:bodyPr/>
          <a:lstStyle/>
          <a:p>
            <a:r>
              <a:rPr lang="en-US" smtClean="0"/>
              <a:t>Seven Signs of Voodoo Science</a:t>
            </a:r>
          </a:p>
        </p:txBody>
      </p:sp>
      <p:sp>
        <p:nvSpPr>
          <p:cNvPr id="12292" name="Rectangle 3"/>
          <p:cNvSpPr>
            <a:spLocks noGrp="1" noChangeArrowheads="1"/>
          </p:cNvSpPr>
          <p:nvPr>
            <p:ph type="body" idx="1"/>
          </p:nvPr>
        </p:nvSpPr>
        <p:spPr>
          <a:xfrm>
            <a:off x="990600" y="1752600"/>
            <a:ext cx="7772400" cy="4114800"/>
          </a:xfrm>
        </p:spPr>
        <p:txBody>
          <a:bodyPr/>
          <a:lstStyle/>
          <a:p>
            <a:r>
              <a:rPr lang="en-US" smtClean="0"/>
              <a:t>5. The discoverer says a belief is credible because it has endured for  centuries.</a:t>
            </a:r>
          </a:p>
          <a:p>
            <a:r>
              <a:rPr lang="en-US" smtClean="0"/>
              <a:t>6. The discoverer has worked in isolation.</a:t>
            </a:r>
          </a:p>
          <a:p>
            <a:r>
              <a:rPr lang="en-US" smtClean="0"/>
              <a:t>7. New laws of nature are proposed to explain the observation.</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657A0BA-FDA6-4A2F-8B30-243331ECC5E9}" type="slidenum">
              <a:rPr lang="en-US" smtClean="0">
                <a:latin typeface="Times New Roman" pitchFamily="18" charset="0"/>
              </a:rPr>
              <a:pPr/>
              <a:t>12</a:t>
            </a:fld>
            <a:endParaRPr lang="en-US" smtClean="0">
              <a:latin typeface="Times New Roman" pitchFamily="18" charset="0"/>
            </a:endParaRPr>
          </a:p>
        </p:txBody>
      </p:sp>
      <p:sp>
        <p:nvSpPr>
          <p:cNvPr id="1331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3317" name="Rectangle 4"/>
          <p:cNvSpPr>
            <a:spLocks noGrp="1" noChangeArrowheads="1"/>
          </p:cNvSpPr>
          <p:nvPr>
            <p:ph type="title"/>
          </p:nvPr>
        </p:nvSpPr>
        <p:spPr>
          <a:noFill/>
        </p:spPr>
        <p:txBody>
          <a:bodyPr lIns="90488" tIns="44450" rIns="90488" bIns="44450" anchor="b"/>
          <a:lstStyle/>
          <a:p>
            <a:r>
              <a:rPr lang="en-US" smtClean="0"/>
              <a:t>The Case Study</a:t>
            </a:r>
          </a:p>
        </p:txBody>
      </p:sp>
      <p:sp>
        <p:nvSpPr>
          <p:cNvPr id="13318" name="Rectangle 5"/>
          <p:cNvSpPr>
            <a:spLocks noGrp="1" noChangeArrowheads="1"/>
          </p:cNvSpPr>
          <p:nvPr>
            <p:ph type="body" idx="1"/>
          </p:nvPr>
        </p:nvSpPr>
        <p:spPr>
          <a:noFill/>
        </p:spPr>
        <p:txBody>
          <a:bodyPr lIns="90488" tIns="44450" rIns="90488" bIns="44450"/>
          <a:lstStyle/>
          <a:p>
            <a:pPr>
              <a:lnSpc>
                <a:spcPct val="90000"/>
              </a:lnSpc>
              <a:buFont typeface="Monotype Sorts" pitchFamily="2" charset="2"/>
              <a:buNone/>
            </a:pPr>
            <a:r>
              <a:rPr lang="en-US" smtClean="0"/>
              <a:t>A.	Widely used, easy to implement.   </a:t>
            </a:r>
          </a:p>
          <a:p>
            <a:pPr>
              <a:lnSpc>
                <a:spcPct val="90000"/>
              </a:lnSpc>
              <a:buFont typeface="Monotype Sorts" pitchFamily="2" charset="2"/>
              <a:buNone/>
            </a:pPr>
            <a:r>
              <a:rPr lang="en-US" smtClean="0"/>
              <a:t>B.	Allows for a thorough analysis of the 		subject.  Useful when phenomena is rare 	or new</a:t>
            </a:r>
          </a:p>
          <a:p>
            <a:pPr>
              <a:lnSpc>
                <a:spcPct val="90000"/>
              </a:lnSpc>
              <a:buFont typeface="Monotype Sorts" pitchFamily="2" charset="2"/>
              <a:buNone/>
            </a:pPr>
            <a:r>
              <a:rPr lang="en-US" smtClean="0"/>
              <a:t>C.	Provides a description</a:t>
            </a:r>
          </a:p>
          <a:p>
            <a:pPr>
              <a:lnSpc>
                <a:spcPct val="90000"/>
              </a:lnSpc>
              <a:buFont typeface="Monotype Sorts" pitchFamily="2" charset="2"/>
              <a:buNone/>
            </a:pPr>
            <a:r>
              <a:rPr lang="en-US" smtClean="0"/>
              <a:t>D.	May disconfirm uniform assumptions</a:t>
            </a:r>
          </a:p>
          <a:p>
            <a:pPr>
              <a:lnSpc>
                <a:spcPct val="90000"/>
              </a:lnSpc>
              <a:buFont typeface="Monotype Sorts" pitchFamily="2" charset="2"/>
              <a:buNone/>
            </a:pPr>
            <a:r>
              <a:rPr lang="en-US" smtClean="0"/>
              <a:t>E.	Useful for hypothesis generation.</a:t>
            </a:r>
          </a:p>
          <a:p>
            <a:pPr>
              <a:lnSpc>
                <a:spcPct val="90000"/>
              </a:lnSpc>
              <a:buFont typeface="Monotype Sorts" pitchFamily="2" charset="2"/>
              <a:buNone/>
            </a:pPr>
            <a:r>
              <a:rPr lang="en-US" smtClean="0"/>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F7694D32-B2EE-4320-B3C1-19F030B2798C}" type="slidenum">
              <a:rPr lang="en-US" smtClean="0">
                <a:latin typeface="Times New Roman" pitchFamily="18" charset="0"/>
              </a:rPr>
              <a:pPr/>
              <a:t>13</a:t>
            </a:fld>
            <a:endParaRPr lang="en-US" smtClean="0">
              <a:latin typeface="Times New Roman" pitchFamily="18" charset="0"/>
            </a:endParaRPr>
          </a:p>
        </p:txBody>
      </p:sp>
      <p:sp>
        <p:nvSpPr>
          <p:cNvPr id="1433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1" name="Rectangle 4"/>
          <p:cNvSpPr>
            <a:spLocks noGrp="1" noChangeArrowheads="1"/>
          </p:cNvSpPr>
          <p:nvPr>
            <p:ph type="title"/>
          </p:nvPr>
        </p:nvSpPr>
        <p:spPr>
          <a:noFill/>
        </p:spPr>
        <p:txBody>
          <a:bodyPr lIns="90488" tIns="44450" rIns="90488" bIns="44450" anchor="b"/>
          <a:lstStyle/>
          <a:p>
            <a:r>
              <a:rPr lang="en-US" smtClean="0"/>
              <a:t>Disadvantages of case study</a:t>
            </a:r>
          </a:p>
        </p:txBody>
      </p:sp>
      <p:sp>
        <p:nvSpPr>
          <p:cNvPr id="14342" name="Rectangle 5"/>
          <p:cNvSpPr>
            <a:spLocks noGrp="1" noChangeArrowheads="1"/>
          </p:cNvSpPr>
          <p:nvPr>
            <p:ph type="body" idx="1"/>
          </p:nvPr>
        </p:nvSpPr>
        <p:spPr>
          <a:noFill/>
        </p:spPr>
        <p:txBody>
          <a:bodyPr lIns="90488" tIns="44450" rIns="90488" bIns="44450"/>
          <a:lstStyle/>
          <a:p>
            <a:pPr>
              <a:buFont typeface="Monotype Sorts" pitchFamily="2" charset="2"/>
              <a:buNone/>
            </a:pPr>
            <a:r>
              <a:rPr lang="en-US" smtClean="0"/>
              <a:t>a.	Can confuse the individual and the disorder.</a:t>
            </a:r>
          </a:p>
          <a:p>
            <a:pPr>
              <a:buFont typeface="Monotype Sorts" pitchFamily="2" charset="2"/>
              <a:buNone/>
            </a:pPr>
            <a:r>
              <a:rPr lang="en-US" smtClean="0"/>
              <a:t>b. Cannot generalize from this idiographic (individual) data or to nomothetic ( general)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03798B31-88F2-4D41-AB4B-B2A3D85B3465}" type="slidenum">
              <a:rPr lang="en-US" smtClean="0">
                <a:latin typeface="Times New Roman" pitchFamily="18" charset="0"/>
              </a:rPr>
              <a:pPr/>
              <a:t>14</a:t>
            </a:fld>
            <a:endParaRPr lang="en-US" smtClean="0">
              <a:latin typeface="Times New Roman" pitchFamily="18" charset="0"/>
            </a:endParaRPr>
          </a:p>
        </p:txBody>
      </p:sp>
      <p:sp>
        <p:nvSpPr>
          <p:cNvPr id="1536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536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365" name="Rectangle 4"/>
          <p:cNvSpPr>
            <a:spLocks noGrp="1" noChangeArrowheads="1"/>
          </p:cNvSpPr>
          <p:nvPr>
            <p:ph type="title"/>
          </p:nvPr>
        </p:nvSpPr>
        <p:spPr>
          <a:noFill/>
        </p:spPr>
        <p:txBody>
          <a:bodyPr lIns="90488" tIns="44450" rIns="90488" bIns="44450" anchor="b"/>
          <a:lstStyle/>
          <a:p>
            <a:r>
              <a:rPr lang="en-US" smtClean="0"/>
              <a:t>Idiographic vs. Nomothetic data</a:t>
            </a:r>
          </a:p>
        </p:txBody>
      </p:sp>
      <p:sp>
        <p:nvSpPr>
          <p:cNvPr id="15366" name="Rectangle 5"/>
          <p:cNvSpPr>
            <a:spLocks noGrp="1" noChangeArrowheads="1"/>
          </p:cNvSpPr>
          <p:nvPr>
            <p:ph type="body" idx="1"/>
          </p:nvPr>
        </p:nvSpPr>
        <p:spPr>
          <a:noFill/>
        </p:spPr>
        <p:txBody>
          <a:bodyPr lIns="90488" tIns="44450" rIns="90488" bIns="44450"/>
          <a:lstStyle/>
          <a:p>
            <a:r>
              <a:rPr lang="en-US" b="1" smtClean="0"/>
              <a:t>Idiographic</a:t>
            </a:r>
            <a:r>
              <a:rPr lang="en-US" smtClean="0"/>
              <a:t> refers to the individual.</a:t>
            </a:r>
          </a:p>
          <a:p>
            <a:r>
              <a:rPr lang="en-US" b="1" smtClean="0"/>
              <a:t>Nomothetic</a:t>
            </a:r>
            <a:r>
              <a:rPr lang="en-US" smtClean="0"/>
              <a:t> - Of or relating to the study or discovery of general scientific laws.</a:t>
            </a:r>
          </a:p>
          <a:p>
            <a:r>
              <a:rPr lang="en-US" smtClean="0"/>
              <a:t>When we use nomothetic data we gain and.  We lose specificity to the individual but we gain in that we can now generalize to others.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Survey</a:t>
            </a:r>
          </a:p>
        </p:txBody>
      </p:sp>
      <p:sp>
        <p:nvSpPr>
          <p:cNvPr id="16387" name="Content Placeholder 2"/>
          <p:cNvSpPr>
            <a:spLocks noGrp="1"/>
          </p:cNvSpPr>
          <p:nvPr>
            <p:ph sz="half" idx="1"/>
          </p:nvPr>
        </p:nvSpPr>
        <p:spPr>
          <a:xfrm>
            <a:off x="838200" y="1828800"/>
            <a:ext cx="3810000" cy="4114800"/>
          </a:xfrm>
        </p:spPr>
        <p:txBody>
          <a:bodyPr/>
          <a:lstStyle/>
          <a:p>
            <a:r>
              <a:rPr lang="en-US" smtClean="0"/>
              <a:t>A questionnaire asking self-reported attitude or behavior.</a:t>
            </a:r>
          </a:p>
        </p:txBody>
      </p:sp>
      <p:pic>
        <p:nvPicPr>
          <p:cNvPr id="16388" name="Content Placeholder 5" descr="survey.gif"/>
          <p:cNvPicPr>
            <a:picLocks noGrp="1" noChangeAspect="1"/>
          </p:cNvPicPr>
          <p:nvPr>
            <p:ph sz="half" idx="2"/>
          </p:nvPr>
        </p:nvPicPr>
        <p:blipFill>
          <a:blip r:embed="rId2" cstate="print"/>
          <a:srcRect/>
          <a:stretch>
            <a:fillRect/>
          </a:stretch>
        </p:blipFill>
        <p:spPr>
          <a:xfrm>
            <a:off x="4648200" y="1981200"/>
            <a:ext cx="4276725" cy="3848100"/>
          </a:xfrm>
        </p:spPr>
      </p:pic>
      <p:sp>
        <p:nvSpPr>
          <p:cNvPr id="16389" name="Slide Number Placeholder 3"/>
          <p:cNvSpPr>
            <a:spLocks noGrp="1"/>
          </p:cNvSpPr>
          <p:nvPr>
            <p:ph type="sldNum" sz="quarter" idx="12"/>
          </p:nvPr>
        </p:nvSpPr>
        <p:spPr>
          <a:noFill/>
        </p:spPr>
        <p:txBody>
          <a:bodyPr/>
          <a:lstStyle/>
          <a:p>
            <a:fld id="{580AFD82-9C94-4361-9742-B2B632B4692C}"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sp>
        <p:nvSpPr>
          <p:cNvPr id="1028" name="Content Placeholder 2"/>
          <p:cNvSpPr>
            <a:spLocks noGrp="1"/>
          </p:cNvSpPr>
          <p:nvPr>
            <p:ph sz="half" idx="1"/>
          </p:nvPr>
        </p:nvSpPr>
        <p:spPr/>
        <p:txBody>
          <a:bodyPr/>
          <a:lstStyle/>
          <a:p>
            <a:endParaRPr lang="en-US" smtClean="0"/>
          </a:p>
        </p:txBody>
      </p:sp>
      <p:sp>
        <p:nvSpPr>
          <p:cNvPr id="1029" name="Content Placeholder 3"/>
          <p:cNvSpPr>
            <a:spLocks noGrp="1"/>
          </p:cNvSpPr>
          <p:nvPr>
            <p:ph sz="half" idx="2"/>
          </p:nvPr>
        </p:nvSpPr>
        <p:spPr/>
        <p:txBody>
          <a:bodyPr/>
          <a:lstStyle/>
          <a:p>
            <a:endParaRPr lang="en-US" smtClean="0"/>
          </a:p>
        </p:txBody>
      </p:sp>
      <p:sp>
        <p:nvSpPr>
          <p:cNvPr id="1030" name="Slide Number Placeholder 4"/>
          <p:cNvSpPr>
            <a:spLocks noGrp="1"/>
          </p:cNvSpPr>
          <p:nvPr>
            <p:ph type="sldNum" sz="quarter" idx="12"/>
          </p:nvPr>
        </p:nvSpPr>
        <p:spPr>
          <a:noFill/>
        </p:spPr>
        <p:txBody>
          <a:bodyPr/>
          <a:lstStyle/>
          <a:p>
            <a:fld id="{4284EAC5-CFC8-4685-A541-F702C3B09A88}" type="slidenum">
              <a:rPr lang="en-US" smtClean="0">
                <a:latin typeface="Times New Roman" pitchFamily="18" charset="0"/>
              </a:rPr>
              <a:pPr/>
              <a:t>16</a:t>
            </a:fld>
            <a:endParaRPr lang="en-US" smtClean="0">
              <a:latin typeface="Times New Roman"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263908092"/>
              </p:ext>
            </p:extLst>
          </p:nvPr>
        </p:nvGraphicFramePr>
        <p:xfrm>
          <a:off x="1981200" y="76200"/>
          <a:ext cx="5257800" cy="6804025"/>
        </p:xfrm>
        <a:graphic>
          <a:graphicData uri="http://schemas.openxmlformats.org/presentationml/2006/ole">
            <mc:AlternateContent xmlns:mc="http://schemas.openxmlformats.org/markup-compatibility/2006">
              <mc:Choice xmlns:v="urn:schemas-microsoft-com:vml" Requires="v">
                <p:oleObj spid="_x0000_s1057" name="Acrobat Document" r:id="rId3" imgW="3672000" imgH="4752000" progId="AcroExch.Document.7">
                  <p:link updateAutomatic="1"/>
                </p:oleObj>
              </mc:Choice>
              <mc:Fallback>
                <p:oleObj name="Acrobat Document" r:id="rId3" imgW="3672000" imgH="4752000" progId="AcroExch.Document.7">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
                        <a:ext cx="5257800" cy="68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Survey 2013</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8E76134-B71F-4F59-A42D-087984BFDF92}" type="slidenum">
              <a:rPr lang="en-US" smtClean="0"/>
              <a:pPr>
                <a:defRPr/>
              </a:pPr>
              <a:t>17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471738"/>
            <a:ext cx="78295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0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Survey 2014</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8E76134-B71F-4F59-A42D-087984BFDF92}" type="slidenum">
              <a:rPr lang="en-US" smtClean="0"/>
              <a:pPr>
                <a:defRPr/>
              </a:pPr>
              <a:t>18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471738"/>
            <a:ext cx="78295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9338"/>
          <a:stretch/>
        </p:blipFill>
        <p:spPr bwMode="auto">
          <a:xfrm>
            <a:off x="6629400" y="3048000"/>
            <a:ext cx="22193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749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1D2F13A-2B3E-48D2-8E7A-73E9C09C1D38}" type="slidenum">
              <a:rPr lang="en-US" smtClean="0">
                <a:latin typeface="Times New Roman" pitchFamily="18" charset="0"/>
              </a:rPr>
              <a:pPr/>
              <a:t>19</a:t>
            </a:fld>
            <a:endParaRPr lang="en-US" smtClean="0">
              <a:latin typeface="Times New Roman" pitchFamily="18" charset="0"/>
            </a:endParaRPr>
          </a:p>
        </p:txBody>
      </p:sp>
      <p:sp>
        <p:nvSpPr>
          <p:cNvPr id="1741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741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413" name="Rectangle 4"/>
          <p:cNvSpPr>
            <a:spLocks noGrp="1" noChangeArrowheads="1"/>
          </p:cNvSpPr>
          <p:nvPr>
            <p:ph type="title"/>
          </p:nvPr>
        </p:nvSpPr>
        <p:spPr>
          <a:noFill/>
        </p:spPr>
        <p:txBody>
          <a:bodyPr lIns="90488" tIns="44450" rIns="90488" bIns="44450" anchor="b"/>
          <a:lstStyle/>
          <a:p>
            <a:r>
              <a:rPr lang="en-US" smtClean="0"/>
              <a:t>Correlation	</a:t>
            </a:r>
          </a:p>
        </p:txBody>
      </p:sp>
      <p:sp>
        <p:nvSpPr>
          <p:cNvPr id="17414" name="Rectangle 5"/>
          <p:cNvSpPr>
            <a:spLocks noGrp="1" noChangeArrowheads="1"/>
          </p:cNvSpPr>
          <p:nvPr>
            <p:ph type="body" idx="1"/>
          </p:nvPr>
        </p:nvSpPr>
        <p:spPr>
          <a:noFill/>
        </p:spPr>
        <p:txBody>
          <a:bodyPr lIns="90488" tIns="44450" rIns="90488" bIns="44450"/>
          <a:lstStyle/>
          <a:p>
            <a:r>
              <a:rPr lang="en-US" smtClean="0"/>
              <a:t>Observation only</a:t>
            </a:r>
          </a:p>
          <a:p>
            <a:r>
              <a:rPr lang="en-US" smtClean="0"/>
              <a:t>Relationship one tends to follow the other</a:t>
            </a:r>
          </a:p>
          <a:p>
            <a:r>
              <a:rPr lang="en-US" smtClean="0"/>
              <a:t>text: correlation indicates how similar the scores are.</a:t>
            </a:r>
          </a:p>
          <a:p>
            <a:r>
              <a:rPr lang="en-US" smtClean="0"/>
              <a:t>In general when one increases the other increases and vice versa.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2</a:t>
            </a:fld>
            <a:endParaRPr lang="en-US"/>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18" r="33907"/>
          <a:stretch/>
        </p:blipFill>
        <p:spPr bwMode="auto">
          <a:xfrm>
            <a:off x="114300" y="0"/>
            <a:ext cx="90297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28800" y="4114800"/>
            <a:ext cx="1524000" cy="461665"/>
          </a:xfrm>
          <a:prstGeom prst="rect">
            <a:avLst/>
          </a:prstGeom>
          <a:noFill/>
        </p:spPr>
        <p:txBody>
          <a:bodyPr wrap="square" rtlCol="0">
            <a:spAutoFit/>
          </a:bodyPr>
          <a:lstStyle/>
          <a:p>
            <a:r>
              <a:rPr lang="en-US" dirty="0" smtClean="0"/>
              <a:t>15.2%</a:t>
            </a:r>
            <a:endParaRPr lang="en-US" dirty="0"/>
          </a:p>
        </p:txBody>
      </p:sp>
    </p:spTree>
    <p:extLst>
      <p:ext uri="{BB962C8B-B14F-4D97-AF65-F5344CB8AC3E}">
        <p14:creationId xmlns:p14="http://schemas.microsoft.com/office/powerpoint/2010/main" val="349868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BD3FC35-A198-434B-8B57-D9432EEB121B}" type="slidenum">
              <a:rPr lang="en-US" smtClean="0">
                <a:latin typeface="Times New Roman" pitchFamily="18" charset="0"/>
              </a:rPr>
              <a:pPr/>
              <a:t>20</a:t>
            </a:fld>
            <a:endParaRPr lang="en-US" smtClean="0">
              <a:latin typeface="Times New Roman" pitchFamily="18" charset="0"/>
            </a:endParaRPr>
          </a:p>
        </p:txBody>
      </p:sp>
      <p:sp>
        <p:nvSpPr>
          <p:cNvPr id="1843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843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437" name="Rectangle 4"/>
          <p:cNvSpPr>
            <a:spLocks noGrp="1" noChangeArrowheads="1"/>
          </p:cNvSpPr>
          <p:nvPr>
            <p:ph type="title"/>
          </p:nvPr>
        </p:nvSpPr>
        <p:spPr>
          <a:noFill/>
        </p:spPr>
        <p:txBody>
          <a:bodyPr lIns="90488" tIns="44450" rIns="90488" bIns="44450" anchor="b"/>
          <a:lstStyle/>
          <a:p>
            <a:r>
              <a:rPr lang="en-US" smtClean="0"/>
              <a:t>Correlation</a:t>
            </a:r>
          </a:p>
        </p:txBody>
      </p:sp>
      <p:sp>
        <p:nvSpPr>
          <p:cNvPr id="18438" name="Rectangle 5"/>
          <p:cNvSpPr>
            <a:spLocks noGrp="1" noChangeArrowheads="1"/>
          </p:cNvSpPr>
          <p:nvPr>
            <p:ph type="body" idx="1"/>
          </p:nvPr>
        </p:nvSpPr>
        <p:spPr>
          <a:noFill/>
        </p:spPr>
        <p:txBody>
          <a:bodyPr lIns="90488" tIns="44450" rIns="90488" bIns="44450"/>
          <a:lstStyle/>
          <a:p>
            <a:r>
              <a:rPr lang="en-US" smtClean="0"/>
              <a:t>The </a:t>
            </a:r>
            <a:r>
              <a:rPr lang="en-US" u="sng" smtClean="0"/>
              <a:t>relationship</a:t>
            </a:r>
            <a:r>
              <a:rPr lang="en-US" smtClean="0"/>
              <a:t> between two variables X and Y.</a:t>
            </a:r>
          </a:p>
          <a:p>
            <a:r>
              <a:rPr lang="en-US" smtClean="0"/>
              <a:t>In general, are changes in X associated with Changes in Y?</a:t>
            </a:r>
          </a:p>
          <a:p>
            <a:r>
              <a:rPr lang="en-US" smtClean="0"/>
              <a:t>If so we say that X and Y covary.</a:t>
            </a:r>
          </a:p>
          <a:p>
            <a:r>
              <a:rPr lang="en-US" smtClean="0"/>
              <a:t>We can observe correlation by looking at a scatter plot.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fld id="{09EEC6FC-D20F-4ECD-BB71-B574E639AF83}" type="slidenum">
              <a:rPr lang="en-US" smtClean="0">
                <a:latin typeface="Times New Roman" pitchFamily="18" charset="0"/>
              </a:rPr>
              <a:pPr/>
              <a:t>21</a:t>
            </a:fld>
            <a:endParaRPr lang="en-US" smtClean="0">
              <a:latin typeface="Times New Roman" pitchFamily="18" charset="0"/>
            </a:endParaRPr>
          </a:p>
        </p:txBody>
      </p:sp>
      <p:sp>
        <p:nvSpPr>
          <p:cNvPr id="205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2050" name="Object 4">
            <a:hlinkClick r:id="" action="ppaction://ole?verb=0"/>
          </p:cNvPr>
          <p:cNvGraphicFramePr>
            <a:graphicFrameLocks/>
          </p:cNvGraphicFramePr>
          <p:nvPr/>
        </p:nvGraphicFramePr>
        <p:xfrm>
          <a:off x="454025" y="533400"/>
          <a:ext cx="7927975" cy="5181600"/>
        </p:xfrm>
        <a:graphic>
          <a:graphicData uri="http://schemas.openxmlformats.org/presentationml/2006/ole">
            <mc:AlternateContent xmlns:mc="http://schemas.openxmlformats.org/markup-compatibility/2006">
              <mc:Choice xmlns:v="urn:schemas-microsoft-com:vml" Requires="v">
                <p:oleObj spid="_x0000_s2080" name="Chart" r:id="rId4" imgW="8659440" imgH="5896440" progId="MSGraph.Chart.8">
                  <p:embed followColorScheme="full"/>
                </p:oleObj>
              </mc:Choice>
              <mc:Fallback>
                <p:oleObj name="Chart" r:id="rId4" imgW="8659440" imgH="5896440" progId="MSGraph.Chart.8">
                  <p:embed followColorScheme="full"/>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533400"/>
                        <a:ext cx="79279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75E5DAD0-7305-47DE-B407-C7853F92E09A}" type="slidenum">
              <a:rPr lang="en-US" smtClean="0">
                <a:latin typeface="Times New Roman" pitchFamily="18" charset="0"/>
              </a:rPr>
              <a:pPr/>
              <a:t>22</a:t>
            </a:fld>
            <a:endParaRPr lang="en-US" smtClean="0">
              <a:latin typeface="Times New Roman" pitchFamily="18" charset="0"/>
            </a:endParaRPr>
          </a:p>
        </p:txBody>
      </p:sp>
      <p:sp>
        <p:nvSpPr>
          <p:cNvPr id="1945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946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9461" name="Rectangle 4"/>
          <p:cNvSpPr>
            <a:spLocks noGrp="1" noChangeArrowheads="1"/>
          </p:cNvSpPr>
          <p:nvPr>
            <p:ph type="title"/>
          </p:nvPr>
        </p:nvSpPr>
        <p:spPr>
          <a:noFill/>
        </p:spPr>
        <p:txBody>
          <a:bodyPr lIns="90488" tIns="44450" rIns="90488" bIns="44450" anchor="b"/>
          <a:lstStyle/>
          <a:p>
            <a:r>
              <a:rPr lang="en-US" smtClean="0"/>
              <a:t>Type of correlation</a:t>
            </a:r>
          </a:p>
        </p:txBody>
      </p:sp>
      <p:sp>
        <p:nvSpPr>
          <p:cNvPr id="19462" name="Rectangle 5"/>
          <p:cNvSpPr>
            <a:spLocks noGrp="1" noChangeArrowheads="1"/>
          </p:cNvSpPr>
          <p:nvPr>
            <p:ph type="body" idx="1"/>
          </p:nvPr>
        </p:nvSpPr>
        <p:spPr>
          <a:noFill/>
        </p:spPr>
        <p:txBody>
          <a:bodyPr lIns="90488" tIns="44450" rIns="90488" bIns="44450"/>
          <a:lstStyle/>
          <a:p>
            <a:r>
              <a:rPr lang="en-US" smtClean="0"/>
              <a:t>Positive correlation. The two change in a similar direction.  Individuals below average on X tend to be below average on Y and vice versa.</a:t>
            </a:r>
          </a:p>
          <a:p>
            <a:r>
              <a:rPr lang="en-US" smtClean="0"/>
              <a:t>Negative correlation the two change in the opposite direction.  Individuals who are above average on X tend to be below average on Y and vice versa.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E23FCE43-138F-4495-A4E1-A671CEDAD5C2}" type="slidenum">
              <a:rPr lang="en-US" smtClean="0">
                <a:latin typeface="Times New Roman" pitchFamily="18" charset="0"/>
              </a:rPr>
              <a:pPr/>
              <a:t>23</a:t>
            </a:fld>
            <a:endParaRPr lang="en-US" smtClean="0">
              <a:latin typeface="Times New Roman" pitchFamily="18" charset="0"/>
            </a:endParaRPr>
          </a:p>
        </p:txBody>
      </p:sp>
      <p:sp>
        <p:nvSpPr>
          <p:cNvPr id="2048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48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485" name="Rectangle 4"/>
          <p:cNvSpPr>
            <a:spLocks noGrp="1" noChangeArrowheads="1"/>
          </p:cNvSpPr>
          <p:nvPr>
            <p:ph type="title"/>
          </p:nvPr>
        </p:nvSpPr>
        <p:spPr>
          <a:noFill/>
        </p:spPr>
        <p:txBody>
          <a:bodyPr lIns="90488" tIns="44450" rIns="90488" bIns="44450" anchor="b"/>
          <a:lstStyle/>
          <a:p>
            <a:r>
              <a:rPr lang="en-US" smtClean="0"/>
              <a:t>Examples</a:t>
            </a:r>
          </a:p>
        </p:txBody>
      </p:sp>
      <p:sp>
        <p:nvSpPr>
          <p:cNvPr id="20486" name="Rectangle 5"/>
          <p:cNvSpPr>
            <a:spLocks noGrp="1" noChangeArrowheads="1"/>
          </p:cNvSpPr>
          <p:nvPr>
            <p:ph type="body" idx="1"/>
          </p:nvPr>
        </p:nvSpPr>
        <p:spPr>
          <a:noFill/>
        </p:spPr>
        <p:txBody>
          <a:bodyPr lIns="90488" tIns="44450" rIns="90488" bIns="44450"/>
          <a:lstStyle/>
          <a:p>
            <a:r>
              <a:rPr lang="en-US" smtClean="0"/>
              <a:t>Positive correlations: Hours spent studying and g.p.a.; height and weight, exam 1 score and exam 2 score, Obesity and type2 diabetes, hypertension, asthma </a:t>
            </a:r>
          </a:p>
          <a:p>
            <a:r>
              <a:rPr lang="en-US" smtClean="0"/>
              <a:t>Negative correlations; temperature and heating bills; hours spent watching TV and g.p.a.; SAT median and % taking the test.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AD1B4A50-A0FB-477A-8112-23D8C04DC941}" type="slidenum">
              <a:rPr lang="en-US" smtClean="0">
                <a:latin typeface="Times New Roman" pitchFamily="18" charset="0"/>
              </a:rPr>
              <a:pPr/>
              <a:t>24</a:t>
            </a:fld>
            <a:endParaRPr lang="en-US" smtClean="0">
              <a:latin typeface="Times New Roman" pitchFamily="18" charset="0"/>
            </a:endParaRPr>
          </a:p>
        </p:txBody>
      </p:sp>
      <p:sp>
        <p:nvSpPr>
          <p:cNvPr id="2150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150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1509" name="Rectangle 4"/>
          <p:cNvSpPr>
            <a:spLocks noGrp="1" noChangeArrowheads="1"/>
          </p:cNvSpPr>
          <p:nvPr>
            <p:ph type="title"/>
          </p:nvPr>
        </p:nvSpPr>
        <p:spPr>
          <a:noFill/>
        </p:spPr>
        <p:txBody>
          <a:bodyPr lIns="90488" tIns="44450" rIns="90488" bIns="44450" anchor="b"/>
          <a:lstStyle/>
          <a:p>
            <a:r>
              <a:rPr lang="en-US" smtClean="0"/>
              <a:t>Correlation Coefficient</a:t>
            </a:r>
          </a:p>
        </p:txBody>
      </p:sp>
      <p:sp>
        <p:nvSpPr>
          <p:cNvPr id="21510" name="Rectangle 5"/>
          <p:cNvSpPr>
            <a:spLocks noGrp="1" noChangeArrowheads="1"/>
          </p:cNvSpPr>
          <p:nvPr>
            <p:ph type="body" idx="1"/>
          </p:nvPr>
        </p:nvSpPr>
        <p:spPr>
          <a:noFill/>
        </p:spPr>
        <p:txBody>
          <a:bodyPr lIns="90488" tIns="44450" rIns="90488" bIns="44450"/>
          <a:lstStyle/>
          <a:p>
            <a:r>
              <a:rPr lang="en-US" b="1" smtClean="0"/>
              <a:t>One number </a:t>
            </a:r>
            <a:r>
              <a:rPr lang="en-US" smtClean="0"/>
              <a:t>that tells us about the </a:t>
            </a:r>
            <a:r>
              <a:rPr lang="en-US" u="sng" smtClean="0"/>
              <a:t>strength</a:t>
            </a:r>
            <a:r>
              <a:rPr lang="en-US" smtClean="0"/>
              <a:t> and </a:t>
            </a:r>
            <a:r>
              <a:rPr lang="en-US" u="sng" smtClean="0"/>
              <a:t>direction</a:t>
            </a:r>
            <a:r>
              <a:rPr lang="en-US" smtClean="0"/>
              <a:t> of the relationship between X and Y.</a:t>
            </a:r>
          </a:p>
          <a:p>
            <a:r>
              <a:rPr lang="en-US" smtClean="0"/>
              <a:t>Has a value from -1.0 (perfect negative correlation) to +1.0 (perfect positive correlation)</a:t>
            </a:r>
          </a:p>
          <a:p>
            <a:r>
              <a:rPr lang="en-US" smtClean="0"/>
              <a:t>Perfect correlations do not occur in nature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2F351A27-F9CF-4F45-B699-25BE9CE3350F}" type="slidenum">
              <a:rPr lang="en-US" smtClean="0">
                <a:latin typeface="Times New Roman" pitchFamily="18" charset="0"/>
              </a:rPr>
              <a:pPr/>
              <a:t>25</a:t>
            </a:fld>
            <a:endParaRPr lang="en-US" smtClean="0">
              <a:latin typeface="Times New Roman" pitchFamily="18" charset="0"/>
            </a:endParaRPr>
          </a:p>
        </p:txBody>
      </p:sp>
      <p:sp>
        <p:nvSpPr>
          <p:cNvPr id="2253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253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2533" name="Rectangle 4"/>
          <p:cNvSpPr>
            <a:spLocks noGrp="1" noChangeArrowheads="1"/>
          </p:cNvSpPr>
          <p:nvPr>
            <p:ph type="title"/>
          </p:nvPr>
        </p:nvSpPr>
        <p:spPr>
          <a:noFill/>
        </p:spPr>
        <p:txBody>
          <a:bodyPr lIns="90488" tIns="44450" rIns="90488" bIns="44450" anchor="b"/>
          <a:lstStyle/>
          <a:p>
            <a:r>
              <a:rPr lang="en-US" smtClean="0"/>
              <a:t>Strength of Correlation</a:t>
            </a:r>
          </a:p>
        </p:txBody>
      </p:sp>
      <p:sp>
        <p:nvSpPr>
          <p:cNvPr id="22534" name="Rectangle 5"/>
          <p:cNvSpPr>
            <a:spLocks noGrp="1" noChangeArrowheads="1"/>
          </p:cNvSpPr>
          <p:nvPr>
            <p:ph type="body" idx="1"/>
          </p:nvPr>
        </p:nvSpPr>
        <p:spPr>
          <a:noFill/>
        </p:spPr>
        <p:txBody>
          <a:bodyPr lIns="90488" tIns="44450" rIns="90488" bIns="44450"/>
          <a:lstStyle/>
          <a:p>
            <a:r>
              <a:rPr lang="en-US" smtClean="0"/>
              <a:t>Weak .10, .20, .30</a:t>
            </a:r>
          </a:p>
          <a:p>
            <a:r>
              <a:rPr lang="en-US" smtClean="0"/>
              <a:t>Moderate .40,.50, .60</a:t>
            </a:r>
          </a:p>
          <a:p>
            <a:r>
              <a:rPr lang="en-US" smtClean="0"/>
              <a:t>Strong .70, .80, .90</a:t>
            </a:r>
          </a:p>
          <a:p>
            <a:r>
              <a:rPr lang="en-US" smtClean="0"/>
              <a:t>No correlation 0.0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p>
            <a:fld id="{5B06F6C6-4F96-4FF2-87D4-59927571B9FD}" type="slidenum">
              <a:rPr lang="en-US" smtClean="0">
                <a:latin typeface="Times New Roman" pitchFamily="18" charset="0"/>
              </a:rPr>
              <a:pPr/>
              <a:t>26</a:t>
            </a:fld>
            <a:endParaRPr lang="en-US" smtClean="0">
              <a:latin typeface="Times New Roman" pitchFamily="18" charset="0"/>
            </a:endParaRPr>
          </a:p>
        </p:txBody>
      </p:sp>
      <p:sp>
        <p:nvSpPr>
          <p:cNvPr id="23555" name="Rectangle 2"/>
          <p:cNvSpPr>
            <a:spLocks noGrp="1" noChangeArrowheads="1"/>
          </p:cNvSpPr>
          <p:nvPr>
            <p:ph type="title"/>
          </p:nvPr>
        </p:nvSpPr>
        <p:spPr/>
        <p:txBody>
          <a:bodyPr/>
          <a:lstStyle/>
          <a:p>
            <a:r>
              <a:rPr lang="en-US" smtClean="0"/>
              <a:t>Advantages of Correlation	</a:t>
            </a:r>
          </a:p>
        </p:txBody>
      </p:sp>
      <p:sp>
        <p:nvSpPr>
          <p:cNvPr id="67587" name="Rectangle 3"/>
          <p:cNvSpPr>
            <a:spLocks noGrp="1" noChangeArrowheads="1"/>
          </p:cNvSpPr>
          <p:nvPr>
            <p:ph type="body" sz="half" idx="1"/>
          </p:nvPr>
        </p:nvSpPr>
        <p:spPr/>
        <p:txBody>
          <a:bodyPr/>
          <a:lstStyle/>
          <a:p>
            <a:r>
              <a:rPr lang="en-US" sz="2800" smtClean="0"/>
              <a:t>Relatively simple to do.</a:t>
            </a:r>
          </a:p>
          <a:p>
            <a:r>
              <a:rPr lang="en-US" sz="2800" smtClean="0"/>
              <a:t>Involves observation </a:t>
            </a:r>
            <a:r>
              <a:rPr lang="en-US" sz="2800" b="1" smtClean="0"/>
              <a:t>not</a:t>
            </a:r>
            <a:r>
              <a:rPr lang="en-US" sz="2800" smtClean="0"/>
              <a:t> manipulation</a:t>
            </a:r>
          </a:p>
        </p:txBody>
      </p:sp>
      <p:pic>
        <p:nvPicPr>
          <p:cNvPr id="23557" name="Picture 13"/>
          <p:cNvPicPr>
            <a:picLocks noGrp="1" noChangeAspect="1" noChangeArrowheads="1"/>
          </p:cNvPicPr>
          <p:nvPr>
            <p:ph type="clipArt" sz="half" idx="2"/>
          </p:nvPr>
        </p:nvPicPr>
        <p:blipFill>
          <a:blip r:embed="rId3" cstate="print"/>
          <a:srcRect/>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ox(out)">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ox(out)">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6"/>
          <p:cNvSpPr>
            <a:spLocks noGrp="1"/>
          </p:cNvSpPr>
          <p:nvPr>
            <p:ph type="sldNum" sz="quarter" idx="12"/>
          </p:nvPr>
        </p:nvSpPr>
        <p:spPr>
          <a:noFill/>
        </p:spPr>
        <p:txBody>
          <a:bodyPr/>
          <a:lstStyle/>
          <a:p>
            <a:fld id="{8DF31634-8729-4A45-AFD8-4CEAF419E61C}" type="slidenum">
              <a:rPr lang="en-US" smtClean="0">
                <a:latin typeface="Times New Roman" pitchFamily="18" charset="0"/>
              </a:rPr>
              <a:pPr/>
              <a:t>27</a:t>
            </a:fld>
            <a:endParaRPr lang="en-US" smtClean="0">
              <a:latin typeface="Times New Roman" pitchFamily="18" charset="0"/>
            </a:endParaRPr>
          </a:p>
        </p:txBody>
      </p:sp>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69"/>
          <p:cNvSpPr>
            <a:spLocks noGrp="1" noChangeArrowheads="1"/>
          </p:cNvSpPr>
          <p:nvPr>
            <p:ph type="title"/>
          </p:nvPr>
        </p:nvSpPr>
        <p:spPr/>
        <p:txBody>
          <a:bodyPr/>
          <a:lstStyle/>
          <a:p>
            <a:r>
              <a:rPr lang="en-US" smtClean="0"/>
              <a:t>Disadvantages of Correlation</a:t>
            </a:r>
          </a:p>
        </p:txBody>
      </p:sp>
      <p:sp>
        <p:nvSpPr>
          <p:cNvPr id="3079" name="Rectangle 71"/>
          <p:cNvSpPr>
            <a:spLocks noGrp="1" noChangeArrowheads="1"/>
          </p:cNvSpPr>
          <p:nvPr>
            <p:ph type="body" sz="half" idx="4294967295"/>
          </p:nvPr>
        </p:nvSpPr>
        <p:spPr>
          <a:xfrm>
            <a:off x="914400" y="1828800"/>
            <a:ext cx="3810000" cy="4114800"/>
          </a:xfrm>
        </p:spPr>
        <p:txBody>
          <a:bodyPr/>
          <a:lstStyle/>
          <a:p>
            <a:pPr>
              <a:buFont typeface="Monotype Sorts" pitchFamily="2" charset="2"/>
              <a:buNone/>
            </a:pPr>
            <a:r>
              <a:rPr lang="en-US" sz="2800" smtClean="0"/>
              <a:t>CORRELATION DOES NOT IMPLY CAUSATION</a:t>
            </a:r>
          </a:p>
        </p:txBody>
      </p:sp>
      <p:grpSp>
        <p:nvGrpSpPr>
          <p:cNvPr id="3080" name="Group 36"/>
          <p:cNvGrpSpPr>
            <a:grpSpLocks/>
          </p:cNvGrpSpPr>
          <p:nvPr/>
        </p:nvGrpSpPr>
        <p:grpSpPr bwMode="auto">
          <a:xfrm flipH="1">
            <a:off x="2209800" y="3962400"/>
            <a:ext cx="1066800" cy="2133600"/>
            <a:chOff x="1583" y="1440"/>
            <a:chExt cx="1030" cy="1772"/>
          </a:xfrm>
        </p:grpSpPr>
        <p:grpSp>
          <p:nvGrpSpPr>
            <p:cNvPr id="3114" name="Group 10"/>
            <p:cNvGrpSpPr>
              <a:grpSpLocks/>
            </p:cNvGrpSpPr>
            <p:nvPr/>
          </p:nvGrpSpPr>
          <p:grpSpPr bwMode="auto">
            <a:xfrm>
              <a:off x="1946" y="1799"/>
              <a:ext cx="667" cy="1413"/>
              <a:chOff x="1946" y="1799"/>
              <a:chExt cx="667" cy="1413"/>
            </a:xfrm>
          </p:grpSpPr>
          <p:sp>
            <p:nvSpPr>
              <p:cNvPr id="3140" name="Freeform 7"/>
              <p:cNvSpPr>
                <a:spLocks/>
              </p:cNvSpPr>
              <p:nvPr/>
            </p:nvSpPr>
            <p:spPr bwMode="auto">
              <a:xfrm>
                <a:off x="1948" y="1809"/>
                <a:ext cx="639" cy="1403"/>
              </a:xfrm>
              <a:custGeom>
                <a:avLst/>
                <a:gdLst>
                  <a:gd name="T0" fmla="*/ 0 w 1279"/>
                  <a:gd name="T1" fmla="*/ 0 h 2806"/>
                  <a:gd name="T2" fmla="*/ 0 w 1279"/>
                  <a:gd name="T3" fmla="*/ 1 h 2806"/>
                  <a:gd name="T4" fmla="*/ 0 w 1279"/>
                  <a:gd name="T5" fmla="*/ 1 h 2806"/>
                  <a:gd name="T6" fmla="*/ 1 w 1279"/>
                  <a:gd name="T7" fmla="*/ 1 h 2806"/>
                  <a:gd name="T8" fmla="*/ 1 w 1279"/>
                  <a:gd name="T9" fmla="*/ 1 h 2806"/>
                  <a:gd name="T10" fmla="*/ 1 w 1279"/>
                  <a:gd name="T11" fmla="*/ 1 h 2806"/>
                  <a:gd name="T12" fmla="*/ 1 w 1279"/>
                  <a:gd name="T13" fmla="*/ 3 h 2806"/>
                  <a:gd name="T14" fmla="*/ 2 w 1279"/>
                  <a:gd name="T15" fmla="*/ 3 h 2806"/>
                  <a:gd name="T16" fmla="*/ 2 w 1279"/>
                  <a:gd name="T17" fmla="*/ 3 h 2806"/>
                  <a:gd name="T18" fmla="*/ 2 w 1279"/>
                  <a:gd name="T19" fmla="*/ 3 h 2806"/>
                  <a:gd name="T20" fmla="*/ 2 w 1279"/>
                  <a:gd name="T21" fmla="*/ 5 h 2806"/>
                  <a:gd name="T22" fmla="*/ 2 w 1279"/>
                  <a:gd name="T23" fmla="*/ 5 h 2806"/>
                  <a:gd name="T24" fmla="*/ 2 w 1279"/>
                  <a:gd name="T25" fmla="*/ 5 h 2806"/>
                  <a:gd name="T26" fmla="*/ 2 w 1279"/>
                  <a:gd name="T27" fmla="*/ 5 h 2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9"/>
                  <a:gd name="T43" fmla="*/ 0 h 2806"/>
                  <a:gd name="T44" fmla="*/ 1279 w 1279"/>
                  <a:gd name="T45" fmla="*/ 2806 h 2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9" h="2806">
                    <a:moveTo>
                      <a:pt x="0" y="0"/>
                    </a:moveTo>
                    <a:lnTo>
                      <a:pt x="221" y="50"/>
                    </a:lnTo>
                    <a:lnTo>
                      <a:pt x="391" y="140"/>
                    </a:lnTo>
                    <a:lnTo>
                      <a:pt x="540" y="279"/>
                    </a:lnTo>
                    <a:lnTo>
                      <a:pt x="711" y="483"/>
                    </a:lnTo>
                    <a:lnTo>
                      <a:pt x="873" y="762"/>
                    </a:lnTo>
                    <a:lnTo>
                      <a:pt x="1010" y="1080"/>
                    </a:lnTo>
                    <a:lnTo>
                      <a:pt x="1099" y="1371"/>
                    </a:lnTo>
                    <a:lnTo>
                      <a:pt x="1174" y="1702"/>
                    </a:lnTo>
                    <a:lnTo>
                      <a:pt x="1215" y="1929"/>
                    </a:lnTo>
                    <a:lnTo>
                      <a:pt x="1248" y="2184"/>
                    </a:lnTo>
                    <a:lnTo>
                      <a:pt x="1272" y="2527"/>
                    </a:lnTo>
                    <a:lnTo>
                      <a:pt x="1279" y="2794"/>
                    </a:lnTo>
                    <a:lnTo>
                      <a:pt x="1279" y="2806"/>
                    </a:lnTo>
                  </a:path>
                </a:pathLst>
              </a:custGeom>
              <a:noFill/>
              <a:ln w="11113">
                <a:solidFill>
                  <a:srgbClr val="8080FF"/>
                </a:solidFill>
                <a:round/>
                <a:headEnd/>
                <a:tailEnd/>
              </a:ln>
            </p:spPr>
            <p:txBody>
              <a:bodyPr/>
              <a:lstStyle/>
              <a:p>
                <a:endParaRPr lang="en-US"/>
              </a:p>
            </p:txBody>
          </p:sp>
          <p:sp>
            <p:nvSpPr>
              <p:cNvPr id="3141" name="Freeform 8"/>
              <p:cNvSpPr>
                <a:spLocks/>
              </p:cNvSpPr>
              <p:nvPr/>
            </p:nvSpPr>
            <p:spPr bwMode="auto">
              <a:xfrm>
                <a:off x="1946" y="1800"/>
                <a:ext cx="655" cy="1403"/>
              </a:xfrm>
              <a:custGeom>
                <a:avLst/>
                <a:gdLst>
                  <a:gd name="T0" fmla="*/ 0 w 1311"/>
                  <a:gd name="T1" fmla="*/ 0 h 2806"/>
                  <a:gd name="T2" fmla="*/ 0 w 1311"/>
                  <a:gd name="T3" fmla="*/ 1 h 2806"/>
                  <a:gd name="T4" fmla="*/ 0 w 1311"/>
                  <a:gd name="T5" fmla="*/ 1 h 2806"/>
                  <a:gd name="T6" fmla="*/ 1 w 1311"/>
                  <a:gd name="T7" fmla="*/ 1 h 2806"/>
                  <a:gd name="T8" fmla="*/ 1 w 1311"/>
                  <a:gd name="T9" fmla="*/ 1 h 2806"/>
                  <a:gd name="T10" fmla="*/ 1 w 1311"/>
                  <a:gd name="T11" fmla="*/ 1 h 2806"/>
                  <a:gd name="T12" fmla="*/ 2 w 1311"/>
                  <a:gd name="T13" fmla="*/ 3 h 2806"/>
                  <a:gd name="T14" fmla="*/ 2 w 1311"/>
                  <a:gd name="T15" fmla="*/ 3 h 2806"/>
                  <a:gd name="T16" fmla="*/ 2 w 1311"/>
                  <a:gd name="T17" fmla="*/ 3 h 2806"/>
                  <a:gd name="T18" fmla="*/ 2 w 1311"/>
                  <a:gd name="T19" fmla="*/ 3 h 2806"/>
                  <a:gd name="T20" fmla="*/ 2 w 1311"/>
                  <a:gd name="T21" fmla="*/ 5 h 2806"/>
                  <a:gd name="T22" fmla="*/ 2 w 1311"/>
                  <a:gd name="T23" fmla="*/ 5 h 2806"/>
                  <a:gd name="T24" fmla="*/ 2 w 1311"/>
                  <a:gd name="T25" fmla="*/ 5 h 2806"/>
                  <a:gd name="T26" fmla="*/ 2 w 1311"/>
                  <a:gd name="T27" fmla="*/ 5 h 2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1"/>
                  <a:gd name="T43" fmla="*/ 0 h 2806"/>
                  <a:gd name="T44" fmla="*/ 1311 w 1311"/>
                  <a:gd name="T45" fmla="*/ 2806 h 2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1" h="2806">
                    <a:moveTo>
                      <a:pt x="0" y="0"/>
                    </a:moveTo>
                    <a:lnTo>
                      <a:pt x="226" y="51"/>
                    </a:lnTo>
                    <a:lnTo>
                      <a:pt x="399" y="138"/>
                    </a:lnTo>
                    <a:lnTo>
                      <a:pt x="554" y="279"/>
                    </a:lnTo>
                    <a:lnTo>
                      <a:pt x="727" y="483"/>
                    </a:lnTo>
                    <a:lnTo>
                      <a:pt x="893" y="762"/>
                    </a:lnTo>
                    <a:lnTo>
                      <a:pt x="1035" y="1078"/>
                    </a:lnTo>
                    <a:lnTo>
                      <a:pt x="1124" y="1371"/>
                    </a:lnTo>
                    <a:lnTo>
                      <a:pt x="1203" y="1701"/>
                    </a:lnTo>
                    <a:lnTo>
                      <a:pt x="1244" y="1931"/>
                    </a:lnTo>
                    <a:lnTo>
                      <a:pt x="1279" y="2184"/>
                    </a:lnTo>
                    <a:lnTo>
                      <a:pt x="1303" y="2527"/>
                    </a:lnTo>
                    <a:lnTo>
                      <a:pt x="1311" y="2794"/>
                    </a:lnTo>
                    <a:lnTo>
                      <a:pt x="1311" y="2806"/>
                    </a:lnTo>
                  </a:path>
                </a:pathLst>
              </a:custGeom>
              <a:noFill/>
              <a:ln w="11113">
                <a:solidFill>
                  <a:srgbClr val="0000FF"/>
                </a:solidFill>
                <a:round/>
                <a:headEnd/>
                <a:tailEnd/>
              </a:ln>
            </p:spPr>
            <p:txBody>
              <a:bodyPr/>
              <a:lstStyle/>
              <a:p>
                <a:endParaRPr lang="en-US"/>
              </a:p>
            </p:txBody>
          </p:sp>
          <p:sp>
            <p:nvSpPr>
              <p:cNvPr id="3142" name="Freeform 9"/>
              <p:cNvSpPr>
                <a:spLocks/>
              </p:cNvSpPr>
              <p:nvPr/>
            </p:nvSpPr>
            <p:spPr bwMode="auto">
              <a:xfrm>
                <a:off x="1952" y="1799"/>
                <a:ext cx="661" cy="1397"/>
              </a:xfrm>
              <a:custGeom>
                <a:avLst/>
                <a:gdLst>
                  <a:gd name="T0" fmla="*/ 0 w 1321"/>
                  <a:gd name="T1" fmla="*/ 0 h 2796"/>
                  <a:gd name="T2" fmla="*/ 1 w 1321"/>
                  <a:gd name="T3" fmla="*/ 0 h 2796"/>
                  <a:gd name="T4" fmla="*/ 1 w 1321"/>
                  <a:gd name="T5" fmla="*/ 0 h 2796"/>
                  <a:gd name="T6" fmla="*/ 2 w 1321"/>
                  <a:gd name="T7" fmla="*/ 0 h 2796"/>
                  <a:gd name="T8" fmla="*/ 2 w 1321"/>
                  <a:gd name="T9" fmla="*/ 0 h 2796"/>
                  <a:gd name="T10" fmla="*/ 2 w 1321"/>
                  <a:gd name="T11" fmla="*/ 1 h 2796"/>
                  <a:gd name="T12" fmla="*/ 3 w 1321"/>
                  <a:gd name="T13" fmla="*/ 2 h 2796"/>
                  <a:gd name="T14" fmla="*/ 3 w 1321"/>
                  <a:gd name="T15" fmla="*/ 2 h 2796"/>
                  <a:gd name="T16" fmla="*/ 3 w 1321"/>
                  <a:gd name="T17" fmla="*/ 3 h 2796"/>
                  <a:gd name="T18" fmla="*/ 3 w 1321"/>
                  <a:gd name="T19" fmla="*/ 3 h 2796"/>
                  <a:gd name="T20" fmla="*/ 3 w 1321"/>
                  <a:gd name="T21" fmla="*/ 4 h 2796"/>
                  <a:gd name="T22" fmla="*/ 3 w 1321"/>
                  <a:gd name="T23" fmla="*/ 4 h 2796"/>
                  <a:gd name="T24" fmla="*/ 3 w 1321"/>
                  <a:gd name="T25" fmla="*/ 5 h 2796"/>
                  <a:gd name="T26" fmla="*/ 3 w 1321"/>
                  <a:gd name="T27" fmla="*/ 5 h 27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1"/>
                  <a:gd name="T43" fmla="*/ 0 h 2796"/>
                  <a:gd name="T44" fmla="*/ 1321 w 1321"/>
                  <a:gd name="T45" fmla="*/ 2796 h 27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1" h="2796">
                    <a:moveTo>
                      <a:pt x="0" y="0"/>
                    </a:moveTo>
                    <a:lnTo>
                      <a:pt x="230" y="50"/>
                    </a:lnTo>
                    <a:lnTo>
                      <a:pt x="404" y="139"/>
                    </a:lnTo>
                    <a:lnTo>
                      <a:pt x="559" y="278"/>
                    </a:lnTo>
                    <a:lnTo>
                      <a:pt x="733" y="481"/>
                    </a:lnTo>
                    <a:lnTo>
                      <a:pt x="900" y="759"/>
                    </a:lnTo>
                    <a:lnTo>
                      <a:pt x="1044" y="1077"/>
                    </a:lnTo>
                    <a:lnTo>
                      <a:pt x="1134" y="1366"/>
                    </a:lnTo>
                    <a:lnTo>
                      <a:pt x="1213" y="1693"/>
                    </a:lnTo>
                    <a:lnTo>
                      <a:pt x="1256" y="1923"/>
                    </a:lnTo>
                    <a:lnTo>
                      <a:pt x="1289" y="2178"/>
                    </a:lnTo>
                    <a:lnTo>
                      <a:pt x="1314" y="2519"/>
                    </a:lnTo>
                    <a:lnTo>
                      <a:pt x="1321" y="2786"/>
                    </a:lnTo>
                    <a:lnTo>
                      <a:pt x="1321" y="2796"/>
                    </a:lnTo>
                  </a:path>
                </a:pathLst>
              </a:custGeom>
              <a:noFill/>
              <a:ln w="11113">
                <a:solidFill>
                  <a:srgbClr val="8080FF"/>
                </a:solidFill>
                <a:round/>
                <a:headEnd/>
                <a:tailEnd/>
              </a:ln>
            </p:spPr>
            <p:txBody>
              <a:bodyPr/>
              <a:lstStyle/>
              <a:p>
                <a:endParaRPr lang="en-US"/>
              </a:p>
            </p:txBody>
          </p:sp>
        </p:grpSp>
        <p:grpSp>
          <p:nvGrpSpPr>
            <p:cNvPr id="3115" name="Group 35"/>
            <p:cNvGrpSpPr>
              <a:grpSpLocks/>
            </p:cNvGrpSpPr>
            <p:nvPr/>
          </p:nvGrpSpPr>
          <p:grpSpPr bwMode="auto">
            <a:xfrm>
              <a:off x="1583" y="1440"/>
              <a:ext cx="721" cy="734"/>
              <a:chOff x="1583" y="1440"/>
              <a:chExt cx="721" cy="734"/>
            </a:xfrm>
          </p:grpSpPr>
          <p:sp>
            <p:nvSpPr>
              <p:cNvPr id="3116" name="Freeform 11"/>
              <p:cNvSpPr>
                <a:spLocks/>
              </p:cNvSpPr>
              <p:nvPr/>
            </p:nvSpPr>
            <p:spPr bwMode="auto">
              <a:xfrm>
                <a:off x="1711" y="1536"/>
                <a:ext cx="530" cy="546"/>
              </a:xfrm>
              <a:custGeom>
                <a:avLst/>
                <a:gdLst>
                  <a:gd name="T0" fmla="*/ 1 w 1060"/>
                  <a:gd name="T1" fmla="*/ 1 h 1092"/>
                  <a:gd name="T2" fmla="*/ 1 w 1060"/>
                  <a:gd name="T3" fmla="*/ 1 h 1092"/>
                  <a:gd name="T4" fmla="*/ 1 w 1060"/>
                  <a:gd name="T5" fmla="*/ 1 h 1092"/>
                  <a:gd name="T6" fmla="*/ 1 w 1060"/>
                  <a:gd name="T7" fmla="*/ 1 h 1092"/>
                  <a:gd name="T8" fmla="*/ 1 w 1060"/>
                  <a:gd name="T9" fmla="*/ 1 h 1092"/>
                  <a:gd name="T10" fmla="*/ 1 w 1060"/>
                  <a:gd name="T11" fmla="*/ 1 h 1092"/>
                  <a:gd name="T12" fmla="*/ 1 w 1060"/>
                  <a:gd name="T13" fmla="*/ 1 h 1092"/>
                  <a:gd name="T14" fmla="*/ 1 w 1060"/>
                  <a:gd name="T15" fmla="*/ 1 h 1092"/>
                  <a:gd name="T16" fmla="*/ 0 w 1060"/>
                  <a:gd name="T17" fmla="*/ 1 h 1092"/>
                  <a:gd name="T18" fmla="*/ 1 w 1060"/>
                  <a:gd name="T19" fmla="*/ 1 h 1092"/>
                  <a:gd name="T20" fmla="*/ 1 w 1060"/>
                  <a:gd name="T21" fmla="*/ 1 h 1092"/>
                  <a:gd name="T22" fmla="*/ 1 w 1060"/>
                  <a:gd name="T23" fmla="*/ 1 h 1092"/>
                  <a:gd name="T24" fmla="*/ 1 w 1060"/>
                  <a:gd name="T25" fmla="*/ 1 h 1092"/>
                  <a:gd name="T26" fmla="*/ 1 w 1060"/>
                  <a:gd name="T27" fmla="*/ 1 h 1092"/>
                  <a:gd name="T28" fmla="*/ 1 w 1060"/>
                  <a:gd name="T29" fmla="*/ 1 h 1092"/>
                  <a:gd name="T30" fmla="*/ 1 w 1060"/>
                  <a:gd name="T31" fmla="*/ 1 h 1092"/>
                  <a:gd name="T32" fmla="*/ 1 w 1060"/>
                  <a:gd name="T33" fmla="*/ 1 h 1092"/>
                  <a:gd name="T34" fmla="*/ 1 w 1060"/>
                  <a:gd name="T35" fmla="*/ 1 h 1092"/>
                  <a:gd name="T36" fmla="*/ 1 w 1060"/>
                  <a:gd name="T37" fmla="*/ 2 h 1092"/>
                  <a:gd name="T38" fmla="*/ 1 w 1060"/>
                  <a:gd name="T39" fmla="*/ 2 h 1092"/>
                  <a:gd name="T40" fmla="*/ 1 w 1060"/>
                  <a:gd name="T41" fmla="*/ 1 h 1092"/>
                  <a:gd name="T42" fmla="*/ 1 w 1060"/>
                  <a:gd name="T43" fmla="*/ 1 h 1092"/>
                  <a:gd name="T44" fmla="*/ 1 w 1060"/>
                  <a:gd name="T45" fmla="*/ 1 h 1092"/>
                  <a:gd name="T46" fmla="*/ 1 w 1060"/>
                  <a:gd name="T47" fmla="*/ 1 h 1092"/>
                  <a:gd name="T48" fmla="*/ 1 w 1060"/>
                  <a:gd name="T49" fmla="*/ 1 h 1092"/>
                  <a:gd name="T50" fmla="*/ 1 w 1060"/>
                  <a:gd name="T51" fmla="*/ 1 h 1092"/>
                  <a:gd name="T52" fmla="*/ 1 w 1060"/>
                  <a:gd name="T53" fmla="*/ 1 h 1092"/>
                  <a:gd name="T54" fmla="*/ 1 w 1060"/>
                  <a:gd name="T55" fmla="*/ 1 h 1092"/>
                  <a:gd name="T56" fmla="*/ 2 w 1060"/>
                  <a:gd name="T57" fmla="*/ 1 h 1092"/>
                  <a:gd name="T58" fmla="*/ 1 w 1060"/>
                  <a:gd name="T59" fmla="*/ 1 h 1092"/>
                  <a:gd name="T60" fmla="*/ 1 w 1060"/>
                  <a:gd name="T61" fmla="*/ 1 h 1092"/>
                  <a:gd name="T62" fmla="*/ 1 w 1060"/>
                  <a:gd name="T63" fmla="*/ 1 h 1092"/>
                  <a:gd name="T64" fmla="*/ 1 w 1060"/>
                  <a:gd name="T65" fmla="*/ 1 h 1092"/>
                  <a:gd name="T66" fmla="*/ 1 w 1060"/>
                  <a:gd name="T67" fmla="*/ 1 h 1092"/>
                  <a:gd name="T68" fmla="*/ 1 w 1060"/>
                  <a:gd name="T69" fmla="*/ 1 h 1092"/>
                  <a:gd name="T70" fmla="*/ 1 w 1060"/>
                  <a:gd name="T71" fmla="*/ 1 h 1092"/>
                  <a:gd name="T72" fmla="*/ 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3117" name="Group 16"/>
              <p:cNvGrpSpPr>
                <a:grpSpLocks/>
              </p:cNvGrpSpPr>
              <p:nvPr/>
            </p:nvGrpSpPr>
            <p:grpSpPr bwMode="auto">
              <a:xfrm>
                <a:off x="1949" y="1455"/>
                <a:ext cx="336" cy="697"/>
                <a:chOff x="1949" y="1455"/>
                <a:chExt cx="336" cy="697"/>
              </a:xfrm>
            </p:grpSpPr>
            <p:sp>
              <p:nvSpPr>
                <p:cNvPr id="3136" name="Freeform 12"/>
                <p:cNvSpPr>
                  <a:spLocks/>
                </p:cNvSpPr>
                <p:nvPr/>
              </p:nvSpPr>
              <p:spPr bwMode="auto">
                <a:xfrm>
                  <a:off x="1950" y="1678"/>
                  <a:ext cx="331" cy="121"/>
                </a:xfrm>
                <a:custGeom>
                  <a:avLst/>
                  <a:gdLst>
                    <a:gd name="T0" fmla="*/ 0 w 663"/>
                    <a:gd name="T1" fmla="*/ 1 h 241"/>
                    <a:gd name="T2" fmla="*/ 1 w 663"/>
                    <a:gd name="T3" fmla="*/ 0 h 241"/>
                    <a:gd name="T4" fmla="*/ 0 w 663"/>
                    <a:gd name="T5" fmla="*/ 1 h 241"/>
                    <a:gd name="T6" fmla="*/ 1 w 663"/>
                    <a:gd name="T7" fmla="*/ 1 h 241"/>
                    <a:gd name="T8" fmla="*/ 0 w 663"/>
                    <a:gd name="T9" fmla="*/ 1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3137" name="Freeform 13"/>
                <p:cNvSpPr>
                  <a:spLocks/>
                </p:cNvSpPr>
                <p:nvPr/>
              </p:nvSpPr>
              <p:spPr bwMode="auto">
                <a:xfrm>
                  <a:off x="1953" y="1808"/>
                  <a:ext cx="332" cy="121"/>
                </a:xfrm>
                <a:custGeom>
                  <a:avLst/>
                  <a:gdLst>
                    <a:gd name="T0" fmla="*/ 0 w 663"/>
                    <a:gd name="T1" fmla="*/ 0 h 242"/>
                    <a:gd name="T2" fmla="*/ 2 w 663"/>
                    <a:gd name="T3" fmla="*/ 1 h 242"/>
                    <a:gd name="T4" fmla="*/ 1 w 663"/>
                    <a:gd name="T5" fmla="*/ 1 h 242"/>
                    <a:gd name="T6" fmla="*/ 2 w 663"/>
                    <a:gd name="T7" fmla="*/ 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3138" name="Freeform 14"/>
                <p:cNvSpPr>
                  <a:spLocks/>
                </p:cNvSpPr>
                <p:nvPr/>
              </p:nvSpPr>
              <p:spPr bwMode="auto">
                <a:xfrm>
                  <a:off x="1949" y="1813"/>
                  <a:ext cx="119" cy="339"/>
                </a:xfrm>
                <a:custGeom>
                  <a:avLst/>
                  <a:gdLst>
                    <a:gd name="T0" fmla="*/ 0 w 238"/>
                    <a:gd name="T1" fmla="*/ 0 h 678"/>
                    <a:gd name="T2" fmla="*/ 1 w 238"/>
                    <a:gd name="T3" fmla="*/ 1 h 678"/>
                    <a:gd name="T4" fmla="*/ 1 w 238"/>
                    <a:gd name="T5" fmla="*/ 1 h 678"/>
                    <a:gd name="T6" fmla="*/ 1 w 238"/>
                    <a:gd name="T7" fmla="*/ 1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3139" name="Freeform 15"/>
                <p:cNvSpPr>
                  <a:spLocks/>
                </p:cNvSpPr>
                <p:nvPr/>
              </p:nvSpPr>
              <p:spPr bwMode="auto">
                <a:xfrm>
                  <a:off x="1949" y="1455"/>
                  <a:ext cx="119" cy="339"/>
                </a:xfrm>
                <a:custGeom>
                  <a:avLst/>
                  <a:gdLst>
                    <a:gd name="T0" fmla="*/ 0 w 238"/>
                    <a:gd name="T1" fmla="*/ 1 h 678"/>
                    <a:gd name="T2" fmla="*/ 1 w 238"/>
                    <a:gd name="T3" fmla="*/ 1 h 678"/>
                    <a:gd name="T4" fmla="*/ 1 w 238"/>
                    <a:gd name="T5" fmla="*/ 1 h 678"/>
                    <a:gd name="T6" fmla="*/ 1 w 238"/>
                    <a:gd name="T7" fmla="*/ 0 h 678"/>
                    <a:gd name="T8" fmla="*/ 0 w 238"/>
                    <a:gd name="T9" fmla="*/ 1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3118" name="Group 31"/>
              <p:cNvGrpSpPr>
                <a:grpSpLocks/>
              </p:cNvGrpSpPr>
              <p:nvPr/>
            </p:nvGrpSpPr>
            <p:grpSpPr bwMode="auto">
              <a:xfrm>
                <a:off x="1583" y="1440"/>
                <a:ext cx="721" cy="734"/>
                <a:chOff x="1583" y="1440"/>
                <a:chExt cx="721" cy="734"/>
              </a:xfrm>
            </p:grpSpPr>
            <p:grpSp>
              <p:nvGrpSpPr>
                <p:cNvPr id="3122" name="Group 19"/>
                <p:cNvGrpSpPr>
                  <a:grpSpLocks/>
                </p:cNvGrpSpPr>
                <p:nvPr/>
              </p:nvGrpSpPr>
              <p:grpSpPr bwMode="auto">
                <a:xfrm>
                  <a:off x="1682" y="1819"/>
                  <a:ext cx="523" cy="268"/>
                  <a:chOff x="1682" y="1819"/>
                  <a:chExt cx="523" cy="268"/>
                </a:xfrm>
              </p:grpSpPr>
              <p:sp>
                <p:nvSpPr>
                  <p:cNvPr id="3134" name="Freeform 17"/>
                  <p:cNvSpPr>
                    <a:spLocks/>
                  </p:cNvSpPr>
                  <p:nvPr/>
                </p:nvSpPr>
                <p:spPr bwMode="auto">
                  <a:xfrm>
                    <a:off x="1682" y="1819"/>
                    <a:ext cx="242" cy="268"/>
                  </a:xfrm>
                  <a:custGeom>
                    <a:avLst/>
                    <a:gdLst>
                      <a:gd name="T0" fmla="*/ 0 w 485"/>
                      <a:gd name="T1" fmla="*/ 0 h 536"/>
                      <a:gd name="T2" fmla="*/ 0 w 485"/>
                      <a:gd name="T3" fmla="*/ 1 h 536"/>
                      <a:gd name="T4" fmla="*/ 0 w 485"/>
                      <a:gd name="T5" fmla="*/ 1 h 536"/>
                      <a:gd name="T6" fmla="*/ 0 w 485"/>
                      <a:gd name="T7" fmla="*/ 1 h 536"/>
                      <a:gd name="T8" fmla="*/ 0 w 485"/>
                      <a:gd name="T9" fmla="*/ 1 h 536"/>
                      <a:gd name="T10" fmla="*/ 0 w 485"/>
                      <a:gd name="T11" fmla="*/ 1 h 536"/>
                      <a:gd name="T12" fmla="*/ 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3135" name="Freeform 18"/>
                  <p:cNvSpPr>
                    <a:spLocks/>
                  </p:cNvSpPr>
                  <p:nvPr/>
                </p:nvSpPr>
                <p:spPr bwMode="auto">
                  <a:xfrm>
                    <a:off x="1962" y="1819"/>
                    <a:ext cx="243" cy="268"/>
                  </a:xfrm>
                  <a:custGeom>
                    <a:avLst/>
                    <a:gdLst>
                      <a:gd name="T0" fmla="*/ 0 w 486"/>
                      <a:gd name="T1" fmla="*/ 0 h 536"/>
                      <a:gd name="T2" fmla="*/ 1 w 486"/>
                      <a:gd name="T3" fmla="*/ 1 h 536"/>
                      <a:gd name="T4" fmla="*/ 1 w 486"/>
                      <a:gd name="T5" fmla="*/ 1 h 536"/>
                      <a:gd name="T6" fmla="*/ 1 w 486"/>
                      <a:gd name="T7" fmla="*/ 1 h 536"/>
                      <a:gd name="T8" fmla="*/ 1 w 486"/>
                      <a:gd name="T9" fmla="*/ 1 h 536"/>
                      <a:gd name="T10" fmla="*/ 1 w 486"/>
                      <a:gd name="T11" fmla="*/ 1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3123" name="Group 30"/>
                <p:cNvGrpSpPr>
                  <a:grpSpLocks/>
                </p:cNvGrpSpPr>
                <p:nvPr/>
              </p:nvGrpSpPr>
              <p:grpSpPr bwMode="auto">
                <a:xfrm>
                  <a:off x="1583" y="1440"/>
                  <a:ext cx="721" cy="734"/>
                  <a:chOff x="1583" y="1440"/>
                  <a:chExt cx="721" cy="734"/>
                </a:xfrm>
              </p:grpSpPr>
              <p:sp>
                <p:nvSpPr>
                  <p:cNvPr id="3124" name="Freeform 20"/>
                  <p:cNvSpPr>
                    <a:spLocks/>
                  </p:cNvSpPr>
                  <p:nvPr/>
                </p:nvSpPr>
                <p:spPr bwMode="auto">
                  <a:xfrm>
                    <a:off x="1598" y="1683"/>
                    <a:ext cx="331" cy="121"/>
                  </a:xfrm>
                  <a:custGeom>
                    <a:avLst/>
                    <a:gdLst>
                      <a:gd name="T0" fmla="*/ 1 w 664"/>
                      <a:gd name="T1" fmla="*/ 1 h 242"/>
                      <a:gd name="T2" fmla="*/ 0 w 664"/>
                      <a:gd name="T3" fmla="*/ 0 h 242"/>
                      <a:gd name="T4" fmla="*/ 0 w 664"/>
                      <a:gd name="T5" fmla="*/ 1 h 242"/>
                      <a:gd name="T6" fmla="*/ 0 w 664"/>
                      <a:gd name="T7" fmla="*/ 1 h 242"/>
                      <a:gd name="T8" fmla="*/ 1 w 664"/>
                      <a:gd name="T9" fmla="*/ 1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3125" name="Freeform 21"/>
                  <p:cNvSpPr>
                    <a:spLocks/>
                  </p:cNvSpPr>
                  <p:nvPr/>
                </p:nvSpPr>
                <p:spPr bwMode="auto">
                  <a:xfrm>
                    <a:off x="1594" y="1812"/>
                    <a:ext cx="332" cy="122"/>
                  </a:xfrm>
                  <a:custGeom>
                    <a:avLst/>
                    <a:gdLst>
                      <a:gd name="T0" fmla="*/ 2 w 663"/>
                      <a:gd name="T1" fmla="*/ 0 h 243"/>
                      <a:gd name="T2" fmla="*/ 1 w 663"/>
                      <a:gd name="T3" fmla="*/ 1 h 243"/>
                      <a:gd name="T4" fmla="*/ 1 w 663"/>
                      <a:gd name="T5" fmla="*/ 1 h 243"/>
                      <a:gd name="T6" fmla="*/ 0 w 663"/>
                      <a:gd name="T7" fmla="*/ 1 h 243"/>
                      <a:gd name="T8" fmla="*/ 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3126" name="Freeform 22"/>
                  <p:cNvSpPr>
                    <a:spLocks/>
                  </p:cNvSpPr>
                  <p:nvPr/>
                </p:nvSpPr>
                <p:spPr bwMode="auto">
                  <a:xfrm>
                    <a:off x="1811" y="1818"/>
                    <a:ext cx="119" cy="339"/>
                  </a:xfrm>
                  <a:custGeom>
                    <a:avLst/>
                    <a:gdLst>
                      <a:gd name="T0" fmla="*/ 1 w 238"/>
                      <a:gd name="T1" fmla="*/ 0 h 678"/>
                      <a:gd name="T2" fmla="*/ 0 w 238"/>
                      <a:gd name="T3" fmla="*/ 1 h 678"/>
                      <a:gd name="T4" fmla="*/ 1 w 238"/>
                      <a:gd name="T5" fmla="*/ 1 h 678"/>
                      <a:gd name="T6" fmla="*/ 1 w 238"/>
                      <a:gd name="T7" fmla="*/ 1 h 678"/>
                      <a:gd name="T8" fmla="*/ 1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3127" name="Freeform 23"/>
                  <p:cNvSpPr>
                    <a:spLocks/>
                  </p:cNvSpPr>
                  <p:nvPr/>
                </p:nvSpPr>
                <p:spPr bwMode="auto">
                  <a:xfrm>
                    <a:off x="1811" y="1460"/>
                    <a:ext cx="119" cy="338"/>
                  </a:xfrm>
                  <a:custGeom>
                    <a:avLst/>
                    <a:gdLst>
                      <a:gd name="T0" fmla="*/ 1 w 238"/>
                      <a:gd name="T1" fmla="*/ 1 h 677"/>
                      <a:gd name="T2" fmla="*/ 0 w 238"/>
                      <a:gd name="T3" fmla="*/ 0 h 677"/>
                      <a:gd name="T4" fmla="*/ 1 w 238"/>
                      <a:gd name="T5" fmla="*/ 0 h 677"/>
                      <a:gd name="T6" fmla="*/ 1 w 238"/>
                      <a:gd name="T7" fmla="*/ 0 h 677"/>
                      <a:gd name="T8" fmla="*/ 1 w 238"/>
                      <a:gd name="T9" fmla="*/ 1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3128" name="Freeform 24"/>
                  <p:cNvSpPr>
                    <a:spLocks/>
                  </p:cNvSpPr>
                  <p:nvPr/>
                </p:nvSpPr>
                <p:spPr bwMode="auto">
                  <a:xfrm>
                    <a:off x="1682" y="1532"/>
                    <a:ext cx="242" cy="267"/>
                  </a:xfrm>
                  <a:custGeom>
                    <a:avLst/>
                    <a:gdLst>
                      <a:gd name="T0" fmla="*/ 0 w 485"/>
                      <a:gd name="T1" fmla="*/ 1 h 534"/>
                      <a:gd name="T2" fmla="*/ 0 w 485"/>
                      <a:gd name="T3" fmla="*/ 0 h 534"/>
                      <a:gd name="T4" fmla="*/ 0 w 485"/>
                      <a:gd name="T5" fmla="*/ 1 h 534"/>
                      <a:gd name="T6" fmla="*/ 0 w 485"/>
                      <a:gd name="T7" fmla="*/ 0 h 534"/>
                      <a:gd name="T8" fmla="*/ 0 w 485"/>
                      <a:gd name="T9" fmla="*/ 1 h 534"/>
                      <a:gd name="T10" fmla="*/ 0 w 485"/>
                      <a:gd name="T11" fmla="*/ 1 h 534"/>
                      <a:gd name="T12" fmla="*/ 0 w 485"/>
                      <a:gd name="T13" fmla="*/ 1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3129" name="Freeform 25"/>
                  <p:cNvSpPr>
                    <a:spLocks/>
                  </p:cNvSpPr>
                  <p:nvPr/>
                </p:nvSpPr>
                <p:spPr bwMode="auto">
                  <a:xfrm>
                    <a:off x="1583" y="1764"/>
                    <a:ext cx="341" cy="83"/>
                  </a:xfrm>
                  <a:custGeom>
                    <a:avLst/>
                    <a:gdLst>
                      <a:gd name="T0" fmla="*/ 1 w 682"/>
                      <a:gd name="T1" fmla="*/ 1 h 164"/>
                      <a:gd name="T2" fmla="*/ 1 w 682"/>
                      <a:gd name="T3" fmla="*/ 0 h 164"/>
                      <a:gd name="T4" fmla="*/ 1 w 682"/>
                      <a:gd name="T5" fmla="*/ 1 h 164"/>
                      <a:gd name="T6" fmla="*/ 0 w 682"/>
                      <a:gd name="T7" fmla="*/ 1 h 164"/>
                      <a:gd name="T8" fmla="*/ 1 w 682"/>
                      <a:gd name="T9" fmla="*/ 1 h 164"/>
                      <a:gd name="T10" fmla="*/ 1 w 682"/>
                      <a:gd name="T11" fmla="*/ 1 h 164"/>
                      <a:gd name="T12" fmla="*/ 1 w 682"/>
                      <a:gd name="T13" fmla="*/ 1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3130" name="Freeform 26"/>
                  <p:cNvSpPr>
                    <a:spLocks/>
                  </p:cNvSpPr>
                  <p:nvPr/>
                </p:nvSpPr>
                <p:spPr bwMode="auto">
                  <a:xfrm>
                    <a:off x="1962" y="1532"/>
                    <a:ext cx="243" cy="267"/>
                  </a:xfrm>
                  <a:custGeom>
                    <a:avLst/>
                    <a:gdLst>
                      <a:gd name="T0" fmla="*/ 0 w 486"/>
                      <a:gd name="T1" fmla="*/ 1 h 534"/>
                      <a:gd name="T2" fmla="*/ 1 w 486"/>
                      <a:gd name="T3" fmla="*/ 0 h 534"/>
                      <a:gd name="T4" fmla="*/ 1 w 486"/>
                      <a:gd name="T5" fmla="*/ 1 h 534"/>
                      <a:gd name="T6" fmla="*/ 1 w 486"/>
                      <a:gd name="T7" fmla="*/ 0 h 534"/>
                      <a:gd name="T8" fmla="*/ 1 w 486"/>
                      <a:gd name="T9" fmla="*/ 1 h 534"/>
                      <a:gd name="T10" fmla="*/ 1 w 486"/>
                      <a:gd name="T11" fmla="*/ 1 h 534"/>
                      <a:gd name="T12" fmla="*/ 0 w 486"/>
                      <a:gd name="T13" fmla="*/ 1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3131" name="Freeform 27"/>
                  <p:cNvSpPr>
                    <a:spLocks/>
                  </p:cNvSpPr>
                  <p:nvPr/>
                </p:nvSpPr>
                <p:spPr bwMode="auto">
                  <a:xfrm>
                    <a:off x="1962" y="1764"/>
                    <a:ext cx="342" cy="83"/>
                  </a:xfrm>
                  <a:custGeom>
                    <a:avLst/>
                    <a:gdLst>
                      <a:gd name="T0" fmla="*/ 0 w 683"/>
                      <a:gd name="T1" fmla="*/ 1 h 164"/>
                      <a:gd name="T2" fmla="*/ 2 w 683"/>
                      <a:gd name="T3" fmla="*/ 0 h 164"/>
                      <a:gd name="T4" fmla="*/ 1 w 683"/>
                      <a:gd name="T5" fmla="*/ 1 h 164"/>
                      <a:gd name="T6" fmla="*/ 2 w 683"/>
                      <a:gd name="T7" fmla="*/ 1 h 164"/>
                      <a:gd name="T8" fmla="*/ 1 w 683"/>
                      <a:gd name="T9" fmla="*/ 1 h 164"/>
                      <a:gd name="T10" fmla="*/ 2 w 683"/>
                      <a:gd name="T11" fmla="*/ 1 h 164"/>
                      <a:gd name="T12" fmla="*/ 0 w 683"/>
                      <a:gd name="T13" fmla="*/ 1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3132" name="Freeform 28"/>
                  <p:cNvSpPr>
                    <a:spLocks/>
                  </p:cNvSpPr>
                  <p:nvPr/>
                </p:nvSpPr>
                <p:spPr bwMode="auto">
                  <a:xfrm>
                    <a:off x="1898" y="1440"/>
                    <a:ext cx="81" cy="348"/>
                  </a:xfrm>
                  <a:custGeom>
                    <a:avLst/>
                    <a:gdLst>
                      <a:gd name="T0" fmla="*/ 1 w 161"/>
                      <a:gd name="T1" fmla="*/ 1 h 697"/>
                      <a:gd name="T2" fmla="*/ 1 w 161"/>
                      <a:gd name="T3" fmla="*/ 0 h 697"/>
                      <a:gd name="T4" fmla="*/ 1 w 161"/>
                      <a:gd name="T5" fmla="*/ 0 h 697"/>
                      <a:gd name="T6" fmla="*/ 1 w 161"/>
                      <a:gd name="T7" fmla="*/ 0 h 697"/>
                      <a:gd name="T8" fmla="*/ 1 w 161"/>
                      <a:gd name="T9" fmla="*/ 0 h 697"/>
                      <a:gd name="T10" fmla="*/ 0 w 161"/>
                      <a:gd name="T11" fmla="*/ 0 h 697"/>
                      <a:gd name="T12" fmla="*/ 1 w 161"/>
                      <a:gd name="T13" fmla="*/ 1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3133" name="Freeform 29"/>
                  <p:cNvSpPr>
                    <a:spLocks/>
                  </p:cNvSpPr>
                  <p:nvPr/>
                </p:nvSpPr>
                <p:spPr bwMode="auto">
                  <a:xfrm>
                    <a:off x="1900" y="1825"/>
                    <a:ext cx="81" cy="349"/>
                  </a:xfrm>
                  <a:custGeom>
                    <a:avLst/>
                    <a:gdLst>
                      <a:gd name="T0" fmla="*/ 1 w 161"/>
                      <a:gd name="T1" fmla="*/ 0 h 699"/>
                      <a:gd name="T2" fmla="*/ 1 w 161"/>
                      <a:gd name="T3" fmla="*/ 1 h 699"/>
                      <a:gd name="T4" fmla="*/ 1 w 161"/>
                      <a:gd name="T5" fmla="*/ 0 h 699"/>
                      <a:gd name="T6" fmla="*/ 1 w 161"/>
                      <a:gd name="T7" fmla="*/ 1 h 699"/>
                      <a:gd name="T8" fmla="*/ 1 w 161"/>
                      <a:gd name="T9" fmla="*/ 0 h 699"/>
                      <a:gd name="T10" fmla="*/ 0 w 161"/>
                      <a:gd name="T11" fmla="*/ 1 h 699"/>
                      <a:gd name="T12" fmla="*/ 1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3119" name="Freeform 32"/>
              <p:cNvSpPr>
                <a:spLocks/>
              </p:cNvSpPr>
              <p:nvPr/>
            </p:nvSpPr>
            <p:spPr bwMode="auto">
              <a:xfrm>
                <a:off x="1737" y="1620"/>
                <a:ext cx="395" cy="413"/>
              </a:xfrm>
              <a:custGeom>
                <a:avLst/>
                <a:gdLst>
                  <a:gd name="T0" fmla="*/ 0 w 792"/>
                  <a:gd name="T1" fmla="*/ 0 h 826"/>
                  <a:gd name="T2" fmla="*/ 0 w 792"/>
                  <a:gd name="T3" fmla="*/ 1 h 826"/>
                  <a:gd name="T4" fmla="*/ 1 w 792"/>
                  <a:gd name="T5" fmla="*/ 1 h 826"/>
                  <a:gd name="T6" fmla="*/ 0 w 792"/>
                  <a:gd name="T7" fmla="*/ 1 h 826"/>
                  <a:gd name="T8" fmla="*/ 1 w 792"/>
                  <a:gd name="T9" fmla="*/ 1 h 826"/>
                  <a:gd name="T10" fmla="*/ 0 w 792"/>
                  <a:gd name="T11" fmla="*/ 1 h 826"/>
                  <a:gd name="T12" fmla="*/ 1 w 792"/>
                  <a:gd name="T13" fmla="*/ 1 h 826"/>
                  <a:gd name="T14" fmla="*/ 0 w 792"/>
                  <a:gd name="T15" fmla="*/ 1 h 826"/>
                  <a:gd name="T16" fmla="*/ 1 w 792"/>
                  <a:gd name="T17" fmla="*/ 1 h 826"/>
                  <a:gd name="T18" fmla="*/ 0 w 792"/>
                  <a:gd name="T19" fmla="*/ 1 h 826"/>
                  <a:gd name="T20" fmla="*/ 1 w 792"/>
                  <a:gd name="T21" fmla="*/ 1 h 826"/>
                  <a:gd name="T22" fmla="*/ 0 w 792"/>
                  <a:gd name="T23" fmla="*/ 1 h 826"/>
                  <a:gd name="T24" fmla="*/ 1 w 792"/>
                  <a:gd name="T25" fmla="*/ 2 h 826"/>
                  <a:gd name="T26" fmla="*/ 0 w 792"/>
                  <a:gd name="T27" fmla="*/ 1 h 826"/>
                  <a:gd name="T28" fmla="*/ 1 w 792"/>
                  <a:gd name="T29" fmla="*/ 2 h 826"/>
                  <a:gd name="T30" fmla="*/ 0 w 792"/>
                  <a:gd name="T31" fmla="*/ 1 h 826"/>
                  <a:gd name="T32" fmla="*/ 0 w 792"/>
                  <a:gd name="T33" fmla="*/ 2 h 826"/>
                  <a:gd name="T34" fmla="*/ 0 w 792"/>
                  <a:gd name="T35" fmla="*/ 1 h 826"/>
                  <a:gd name="T36" fmla="*/ 0 w 792"/>
                  <a:gd name="T37" fmla="*/ 2 h 826"/>
                  <a:gd name="T38" fmla="*/ 0 w 792"/>
                  <a:gd name="T39" fmla="*/ 1 h 826"/>
                  <a:gd name="T40" fmla="*/ 0 w 792"/>
                  <a:gd name="T41" fmla="*/ 2 h 826"/>
                  <a:gd name="T42" fmla="*/ 0 w 792"/>
                  <a:gd name="T43" fmla="*/ 1 h 826"/>
                  <a:gd name="T44" fmla="*/ 0 w 792"/>
                  <a:gd name="T45" fmla="*/ 1 h 826"/>
                  <a:gd name="T46" fmla="*/ 0 w 792"/>
                  <a:gd name="T47" fmla="*/ 1 h 826"/>
                  <a:gd name="T48" fmla="*/ 0 w 792"/>
                  <a:gd name="T49" fmla="*/ 1 h 826"/>
                  <a:gd name="T50" fmla="*/ 0 w 792"/>
                  <a:gd name="T51" fmla="*/ 1 h 826"/>
                  <a:gd name="T52" fmla="*/ 0 w 792"/>
                  <a:gd name="T53" fmla="*/ 1 h 826"/>
                  <a:gd name="T54" fmla="*/ 0 w 792"/>
                  <a:gd name="T55" fmla="*/ 1 h 826"/>
                  <a:gd name="T56" fmla="*/ 0 w 792"/>
                  <a:gd name="T57" fmla="*/ 1 h 826"/>
                  <a:gd name="T58" fmla="*/ 0 w 792"/>
                  <a:gd name="T59" fmla="*/ 1 h 826"/>
                  <a:gd name="T60" fmla="*/ 0 w 792"/>
                  <a:gd name="T61" fmla="*/ 1 h 826"/>
                  <a:gd name="T62" fmla="*/ 0 w 792"/>
                  <a:gd name="T63" fmla="*/ 1 h 826"/>
                  <a:gd name="T64" fmla="*/ 0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3120" name="Freeform 33"/>
              <p:cNvSpPr>
                <a:spLocks/>
              </p:cNvSpPr>
              <p:nvPr/>
            </p:nvSpPr>
            <p:spPr bwMode="auto">
              <a:xfrm>
                <a:off x="1641" y="1535"/>
                <a:ext cx="589" cy="552"/>
              </a:xfrm>
              <a:custGeom>
                <a:avLst/>
                <a:gdLst>
                  <a:gd name="T0" fmla="*/ 1 w 1177"/>
                  <a:gd name="T1" fmla="*/ 1 h 1104"/>
                  <a:gd name="T2" fmla="*/ 2 w 1177"/>
                  <a:gd name="T3" fmla="*/ 1 h 1104"/>
                  <a:gd name="T4" fmla="*/ 1 w 1177"/>
                  <a:gd name="T5" fmla="*/ 0 h 1104"/>
                  <a:gd name="T6" fmla="*/ 2 w 1177"/>
                  <a:gd name="T7" fmla="*/ 1 h 1104"/>
                  <a:gd name="T8" fmla="*/ 2 w 1177"/>
                  <a:gd name="T9" fmla="*/ 1 h 1104"/>
                  <a:gd name="T10" fmla="*/ 2 w 1177"/>
                  <a:gd name="T11" fmla="*/ 1 h 1104"/>
                  <a:gd name="T12" fmla="*/ 2 w 1177"/>
                  <a:gd name="T13" fmla="*/ 1 h 1104"/>
                  <a:gd name="T14" fmla="*/ 2 w 1177"/>
                  <a:gd name="T15" fmla="*/ 1 h 1104"/>
                  <a:gd name="T16" fmla="*/ 3 w 1177"/>
                  <a:gd name="T17" fmla="*/ 1 h 1104"/>
                  <a:gd name="T18" fmla="*/ 2 w 1177"/>
                  <a:gd name="T19" fmla="*/ 1 h 1104"/>
                  <a:gd name="T20" fmla="*/ 3 w 1177"/>
                  <a:gd name="T21" fmla="*/ 1 h 1104"/>
                  <a:gd name="T22" fmla="*/ 2 w 1177"/>
                  <a:gd name="T23" fmla="*/ 1 h 1104"/>
                  <a:gd name="T24" fmla="*/ 3 w 1177"/>
                  <a:gd name="T25" fmla="*/ 1 h 1104"/>
                  <a:gd name="T26" fmla="*/ 2 w 1177"/>
                  <a:gd name="T27" fmla="*/ 1 h 1104"/>
                  <a:gd name="T28" fmla="*/ 3 w 1177"/>
                  <a:gd name="T29" fmla="*/ 1 h 1104"/>
                  <a:gd name="T30" fmla="*/ 2 w 1177"/>
                  <a:gd name="T31" fmla="*/ 1 h 1104"/>
                  <a:gd name="T32" fmla="*/ 2 w 1177"/>
                  <a:gd name="T33" fmla="*/ 2 h 1104"/>
                  <a:gd name="T34" fmla="*/ 2 w 1177"/>
                  <a:gd name="T35" fmla="*/ 1 h 1104"/>
                  <a:gd name="T36" fmla="*/ 2 w 1177"/>
                  <a:gd name="T37" fmla="*/ 2 h 1104"/>
                  <a:gd name="T38" fmla="*/ 2 w 1177"/>
                  <a:gd name="T39" fmla="*/ 1 h 1104"/>
                  <a:gd name="T40" fmla="*/ 1 w 1177"/>
                  <a:gd name="T41" fmla="*/ 2 h 1104"/>
                  <a:gd name="T42" fmla="*/ 2 w 1177"/>
                  <a:gd name="T43" fmla="*/ 1 h 1104"/>
                  <a:gd name="T44" fmla="*/ 1 w 1177"/>
                  <a:gd name="T45" fmla="*/ 2 h 1104"/>
                  <a:gd name="T46" fmla="*/ 2 w 1177"/>
                  <a:gd name="T47" fmla="*/ 1 h 1104"/>
                  <a:gd name="T48" fmla="*/ 1 w 1177"/>
                  <a:gd name="T49" fmla="*/ 1 h 1104"/>
                  <a:gd name="T50" fmla="*/ 2 w 1177"/>
                  <a:gd name="T51" fmla="*/ 1 h 1104"/>
                  <a:gd name="T52" fmla="*/ 1 w 1177"/>
                  <a:gd name="T53" fmla="*/ 1 h 1104"/>
                  <a:gd name="T54" fmla="*/ 2 w 1177"/>
                  <a:gd name="T55" fmla="*/ 1 h 1104"/>
                  <a:gd name="T56" fmla="*/ 0 w 1177"/>
                  <a:gd name="T57" fmla="*/ 1 h 1104"/>
                  <a:gd name="T58" fmla="*/ 2 w 1177"/>
                  <a:gd name="T59" fmla="*/ 1 h 1104"/>
                  <a:gd name="T60" fmla="*/ 1 w 1177"/>
                  <a:gd name="T61" fmla="*/ 1 h 1104"/>
                  <a:gd name="T62" fmla="*/ 2 w 1177"/>
                  <a:gd name="T63" fmla="*/ 1 h 1104"/>
                  <a:gd name="T64" fmla="*/ 1 w 1177"/>
                  <a:gd name="T65" fmla="*/ 1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3121" name="Freeform 34"/>
              <p:cNvSpPr>
                <a:spLocks/>
              </p:cNvSpPr>
              <p:nvPr/>
            </p:nvSpPr>
            <p:spPr bwMode="auto">
              <a:xfrm>
                <a:off x="1812" y="1687"/>
                <a:ext cx="245" cy="256"/>
              </a:xfrm>
              <a:custGeom>
                <a:avLst/>
                <a:gdLst>
                  <a:gd name="T0" fmla="*/ 1 w 490"/>
                  <a:gd name="T1" fmla="*/ 0 h 514"/>
                  <a:gd name="T2" fmla="*/ 1 w 490"/>
                  <a:gd name="T3" fmla="*/ 0 h 514"/>
                  <a:gd name="T4" fmla="*/ 1 w 490"/>
                  <a:gd name="T5" fmla="*/ 0 h 514"/>
                  <a:gd name="T6" fmla="*/ 1 w 490"/>
                  <a:gd name="T7" fmla="*/ 0 h 514"/>
                  <a:gd name="T8" fmla="*/ 1 w 490"/>
                  <a:gd name="T9" fmla="*/ 0 h 514"/>
                  <a:gd name="T10" fmla="*/ 1 w 490"/>
                  <a:gd name="T11" fmla="*/ 0 h 514"/>
                  <a:gd name="T12" fmla="*/ 1 w 490"/>
                  <a:gd name="T13" fmla="*/ 0 h 514"/>
                  <a:gd name="T14" fmla="*/ 1 w 490"/>
                  <a:gd name="T15" fmla="*/ 0 h 514"/>
                  <a:gd name="T16" fmla="*/ 1 w 490"/>
                  <a:gd name="T17" fmla="*/ 0 h 514"/>
                  <a:gd name="T18" fmla="*/ 1 w 490"/>
                  <a:gd name="T19" fmla="*/ 0 h 514"/>
                  <a:gd name="T20" fmla="*/ 1 w 490"/>
                  <a:gd name="T21" fmla="*/ 0 h 514"/>
                  <a:gd name="T22" fmla="*/ 1 w 490"/>
                  <a:gd name="T23" fmla="*/ 0 h 514"/>
                  <a:gd name="T24" fmla="*/ 1 w 490"/>
                  <a:gd name="T25" fmla="*/ 0 h 514"/>
                  <a:gd name="T26" fmla="*/ 1 w 490"/>
                  <a:gd name="T27" fmla="*/ 0 h 514"/>
                  <a:gd name="T28" fmla="*/ 1 w 490"/>
                  <a:gd name="T29" fmla="*/ 0 h 514"/>
                  <a:gd name="T30" fmla="*/ 1 w 490"/>
                  <a:gd name="T31" fmla="*/ 0 h 514"/>
                  <a:gd name="T32" fmla="*/ 1 w 490"/>
                  <a:gd name="T33" fmla="*/ 1 h 514"/>
                  <a:gd name="T34" fmla="*/ 1 w 490"/>
                  <a:gd name="T35" fmla="*/ 0 h 514"/>
                  <a:gd name="T36" fmla="*/ 1 w 490"/>
                  <a:gd name="T37" fmla="*/ 0 h 514"/>
                  <a:gd name="T38" fmla="*/ 1 w 490"/>
                  <a:gd name="T39" fmla="*/ 0 h 514"/>
                  <a:gd name="T40" fmla="*/ 1 w 490"/>
                  <a:gd name="T41" fmla="*/ 0 h 514"/>
                  <a:gd name="T42" fmla="*/ 1 w 490"/>
                  <a:gd name="T43" fmla="*/ 0 h 514"/>
                  <a:gd name="T44" fmla="*/ 1 w 490"/>
                  <a:gd name="T45" fmla="*/ 0 h 514"/>
                  <a:gd name="T46" fmla="*/ 1 w 490"/>
                  <a:gd name="T47" fmla="*/ 0 h 514"/>
                  <a:gd name="T48" fmla="*/ 0 w 490"/>
                  <a:gd name="T49" fmla="*/ 0 h 514"/>
                  <a:gd name="T50" fmla="*/ 1 w 490"/>
                  <a:gd name="T51" fmla="*/ 0 h 514"/>
                  <a:gd name="T52" fmla="*/ 1 w 490"/>
                  <a:gd name="T53" fmla="*/ 0 h 514"/>
                  <a:gd name="T54" fmla="*/ 1 w 490"/>
                  <a:gd name="T55" fmla="*/ 0 h 514"/>
                  <a:gd name="T56" fmla="*/ 1 w 490"/>
                  <a:gd name="T57" fmla="*/ 0 h 514"/>
                  <a:gd name="T58" fmla="*/ 1 w 490"/>
                  <a:gd name="T59" fmla="*/ 0 h 514"/>
                  <a:gd name="T60" fmla="*/ 1 w 490"/>
                  <a:gd name="T61" fmla="*/ 0 h 514"/>
                  <a:gd name="T62" fmla="*/ 1 w 490"/>
                  <a:gd name="T63" fmla="*/ 0 h 514"/>
                  <a:gd name="T64" fmla="*/ 1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grpSp>
      <p:grpSp>
        <p:nvGrpSpPr>
          <p:cNvPr id="3081" name="Group 72"/>
          <p:cNvGrpSpPr>
            <a:grpSpLocks/>
          </p:cNvGrpSpPr>
          <p:nvPr/>
        </p:nvGrpSpPr>
        <p:grpSpPr bwMode="auto">
          <a:xfrm>
            <a:off x="990600" y="3071813"/>
            <a:ext cx="3810000" cy="2859087"/>
            <a:chOff x="3360" y="1008"/>
            <a:chExt cx="2400" cy="2569"/>
          </a:xfrm>
        </p:grpSpPr>
        <p:graphicFrame>
          <p:nvGraphicFramePr>
            <p:cNvPr id="3074" name="Object 70"/>
            <p:cNvGraphicFramePr>
              <a:graphicFrameLocks noChangeAspect="1"/>
            </p:cNvGraphicFramePr>
            <p:nvPr/>
          </p:nvGraphicFramePr>
          <p:xfrm>
            <a:off x="3360" y="1776"/>
            <a:ext cx="2400" cy="1801"/>
          </p:xfrm>
          <a:graphic>
            <a:graphicData uri="http://schemas.openxmlformats.org/presentationml/2006/ole">
              <mc:AlternateContent xmlns:mc="http://schemas.openxmlformats.org/markup-compatibility/2006">
                <mc:Choice xmlns:v="urn:schemas-microsoft-com:vml" Requires="v">
                  <p:oleObj spid="_x0000_s3104" name="ClipArt" r:id="rId4" imgW="4431960" imgH="3325680" progId="">
                    <p:embed/>
                  </p:oleObj>
                </mc:Choice>
                <mc:Fallback>
                  <p:oleObj name="ClipArt" r:id="rId4" imgW="4431960" imgH="3325680" progId="">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776"/>
                          <a:ext cx="2400" cy="1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83" name="Group 67"/>
            <p:cNvGrpSpPr>
              <a:grpSpLocks/>
            </p:cNvGrpSpPr>
            <p:nvPr/>
          </p:nvGrpSpPr>
          <p:grpSpPr bwMode="auto">
            <a:xfrm flipH="1">
              <a:off x="3360" y="1008"/>
              <a:ext cx="2101" cy="1633"/>
              <a:chOff x="1874" y="1586"/>
              <a:chExt cx="2101" cy="1633"/>
            </a:xfrm>
          </p:grpSpPr>
          <p:sp>
            <p:nvSpPr>
              <p:cNvPr id="3084" name="Freeform 37"/>
              <p:cNvSpPr>
                <a:spLocks/>
              </p:cNvSpPr>
              <p:nvPr/>
            </p:nvSpPr>
            <p:spPr bwMode="auto">
              <a:xfrm>
                <a:off x="1928" y="2138"/>
                <a:ext cx="1484" cy="1081"/>
              </a:xfrm>
              <a:custGeom>
                <a:avLst/>
                <a:gdLst>
                  <a:gd name="T0" fmla="*/ 5 w 2970"/>
                  <a:gd name="T1" fmla="*/ 0 h 2162"/>
                  <a:gd name="T2" fmla="*/ 4 w 2970"/>
                  <a:gd name="T3" fmla="*/ 1 h 2162"/>
                  <a:gd name="T4" fmla="*/ 4 w 2970"/>
                  <a:gd name="T5" fmla="*/ 1 h 2162"/>
                  <a:gd name="T6" fmla="*/ 3 w 2970"/>
                  <a:gd name="T7" fmla="*/ 1 h 2162"/>
                  <a:gd name="T8" fmla="*/ 2 w 2970"/>
                  <a:gd name="T9" fmla="*/ 1 h 2162"/>
                  <a:gd name="T10" fmla="*/ 1 w 2970"/>
                  <a:gd name="T11" fmla="*/ 1 h 2162"/>
                  <a:gd name="T12" fmla="*/ 1 w 2970"/>
                  <a:gd name="T13" fmla="*/ 1 h 2162"/>
                  <a:gd name="T14" fmla="*/ 0 w 2970"/>
                  <a:gd name="T15" fmla="*/ 2 h 2162"/>
                  <a:gd name="T16" fmla="*/ 0 w 2970"/>
                  <a:gd name="T17" fmla="*/ 2 h 2162"/>
                  <a:gd name="T18" fmla="*/ 0 w 2970"/>
                  <a:gd name="T19" fmla="*/ 2 h 2162"/>
                  <a:gd name="T20" fmla="*/ 0 w 2970"/>
                  <a:gd name="T21" fmla="*/ 3 h 2162"/>
                  <a:gd name="T22" fmla="*/ 0 w 2970"/>
                  <a:gd name="T23" fmla="*/ 3 h 2162"/>
                  <a:gd name="T24" fmla="*/ 0 w 2970"/>
                  <a:gd name="T25" fmla="*/ 4 h 2162"/>
                  <a:gd name="T26" fmla="*/ 0 w 2970"/>
                  <a:gd name="T27" fmla="*/ 4 h 2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70"/>
                  <a:gd name="T43" fmla="*/ 0 h 2162"/>
                  <a:gd name="T44" fmla="*/ 2970 w 2970"/>
                  <a:gd name="T45" fmla="*/ 2162 h 21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70" h="2162">
                    <a:moveTo>
                      <a:pt x="2970" y="0"/>
                    </a:moveTo>
                    <a:lnTo>
                      <a:pt x="2454" y="40"/>
                    </a:lnTo>
                    <a:lnTo>
                      <a:pt x="2060" y="108"/>
                    </a:lnTo>
                    <a:lnTo>
                      <a:pt x="1714" y="216"/>
                    </a:lnTo>
                    <a:lnTo>
                      <a:pt x="1320" y="372"/>
                    </a:lnTo>
                    <a:lnTo>
                      <a:pt x="946" y="587"/>
                    </a:lnTo>
                    <a:lnTo>
                      <a:pt x="627" y="832"/>
                    </a:lnTo>
                    <a:lnTo>
                      <a:pt x="422" y="1057"/>
                    </a:lnTo>
                    <a:lnTo>
                      <a:pt x="244" y="1312"/>
                    </a:lnTo>
                    <a:lnTo>
                      <a:pt x="149" y="1488"/>
                    </a:lnTo>
                    <a:lnTo>
                      <a:pt x="74" y="1683"/>
                    </a:lnTo>
                    <a:lnTo>
                      <a:pt x="17" y="1948"/>
                    </a:lnTo>
                    <a:lnTo>
                      <a:pt x="0" y="2154"/>
                    </a:lnTo>
                    <a:lnTo>
                      <a:pt x="0" y="2162"/>
                    </a:lnTo>
                  </a:path>
                </a:pathLst>
              </a:custGeom>
              <a:noFill/>
              <a:ln w="11113">
                <a:solidFill>
                  <a:srgbClr val="FFFF00"/>
                </a:solidFill>
                <a:round/>
                <a:headEnd/>
                <a:tailEnd/>
              </a:ln>
            </p:spPr>
            <p:txBody>
              <a:bodyPr/>
              <a:lstStyle/>
              <a:p>
                <a:endParaRPr lang="en-US"/>
              </a:p>
            </p:txBody>
          </p:sp>
          <p:sp>
            <p:nvSpPr>
              <p:cNvPr id="3085" name="Freeform 38"/>
              <p:cNvSpPr>
                <a:spLocks/>
              </p:cNvSpPr>
              <p:nvPr/>
            </p:nvSpPr>
            <p:spPr bwMode="auto">
              <a:xfrm>
                <a:off x="1897" y="2131"/>
                <a:ext cx="1523" cy="1082"/>
              </a:xfrm>
              <a:custGeom>
                <a:avLst/>
                <a:gdLst>
                  <a:gd name="T0" fmla="*/ 5 w 3047"/>
                  <a:gd name="T1" fmla="*/ 0 h 2163"/>
                  <a:gd name="T2" fmla="*/ 4 w 3047"/>
                  <a:gd name="T3" fmla="*/ 1 h 2163"/>
                  <a:gd name="T4" fmla="*/ 4 w 3047"/>
                  <a:gd name="T5" fmla="*/ 1 h 2163"/>
                  <a:gd name="T6" fmla="*/ 3 w 3047"/>
                  <a:gd name="T7" fmla="*/ 1 h 2163"/>
                  <a:gd name="T8" fmla="*/ 2 w 3047"/>
                  <a:gd name="T9" fmla="*/ 1 h 2163"/>
                  <a:gd name="T10" fmla="*/ 1 w 3047"/>
                  <a:gd name="T11" fmla="*/ 2 h 2163"/>
                  <a:gd name="T12" fmla="*/ 1 w 3047"/>
                  <a:gd name="T13" fmla="*/ 2 h 2163"/>
                  <a:gd name="T14" fmla="*/ 0 w 3047"/>
                  <a:gd name="T15" fmla="*/ 3 h 2163"/>
                  <a:gd name="T16" fmla="*/ 0 w 3047"/>
                  <a:gd name="T17" fmla="*/ 3 h 2163"/>
                  <a:gd name="T18" fmla="*/ 0 w 3047"/>
                  <a:gd name="T19" fmla="*/ 3 h 2163"/>
                  <a:gd name="T20" fmla="*/ 0 w 3047"/>
                  <a:gd name="T21" fmla="*/ 4 h 2163"/>
                  <a:gd name="T22" fmla="*/ 0 w 3047"/>
                  <a:gd name="T23" fmla="*/ 4 h 2163"/>
                  <a:gd name="T24" fmla="*/ 0 w 3047"/>
                  <a:gd name="T25" fmla="*/ 5 h 2163"/>
                  <a:gd name="T26" fmla="*/ 0 w 3047"/>
                  <a:gd name="T27" fmla="*/ 5 h 2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7"/>
                  <a:gd name="T43" fmla="*/ 0 h 2163"/>
                  <a:gd name="T44" fmla="*/ 3047 w 3047"/>
                  <a:gd name="T45" fmla="*/ 2163 h 2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7" h="2163">
                    <a:moveTo>
                      <a:pt x="3047" y="0"/>
                    </a:moveTo>
                    <a:lnTo>
                      <a:pt x="2518" y="39"/>
                    </a:lnTo>
                    <a:lnTo>
                      <a:pt x="2115" y="107"/>
                    </a:lnTo>
                    <a:lnTo>
                      <a:pt x="1759" y="215"/>
                    </a:lnTo>
                    <a:lnTo>
                      <a:pt x="1356" y="371"/>
                    </a:lnTo>
                    <a:lnTo>
                      <a:pt x="970" y="587"/>
                    </a:lnTo>
                    <a:lnTo>
                      <a:pt x="643" y="832"/>
                    </a:lnTo>
                    <a:lnTo>
                      <a:pt x="432" y="1058"/>
                    </a:lnTo>
                    <a:lnTo>
                      <a:pt x="249" y="1311"/>
                    </a:lnTo>
                    <a:lnTo>
                      <a:pt x="153" y="1487"/>
                    </a:lnTo>
                    <a:lnTo>
                      <a:pt x="76" y="1684"/>
                    </a:lnTo>
                    <a:lnTo>
                      <a:pt x="19" y="1948"/>
                    </a:lnTo>
                    <a:lnTo>
                      <a:pt x="0" y="2153"/>
                    </a:lnTo>
                    <a:lnTo>
                      <a:pt x="0" y="2163"/>
                    </a:lnTo>
                  </a:path>
                </a:pathLst>
              </a:custGeom>
              <a:noFill/>
              <a:ln w="11113">
                <a:solidFill>
                  <a:srgbClr val="FF0000"/>
                </a:solidFill>
                <a:round/>
                <a:headEnd/>
                <a:tailEnd/>
              </a:ln>
            </p:spPr>
            <p:txBody>
              <a:bodyPr/>
              <a:lstStyle/>
              <a:p>
                <a:endParaRPr lang="en-US"/>
              </a:p>
            </p:txBody>
          </p:sp>
          <p:sp>
            <p:nvSpPr>
              <p:cNvPr id="3086" name="Freeform 39"/>
              <p:cNvSpPr>
                <a:spLocks/>
              </p:cNvSpPr>
              <p:nvPr/>
            </p:nvSpPr>
            <p:spPr bwMode="auto">
              <a:xfrm>
                <a:off x="1874" y="2125"/>
                <a:ext cx="1538" cy="1077"/>
              </a:xfrm>
              <a:custGeom>
                <a:avLst/>
                <a:gdLst>
                  <a:gd name="T0" fmla="*/ 7 w 3074"/>
                  <a:gd name="T1" fmla="*/ 0 h 2153"/>
                  <a:gd name="T2" fmla="*/ 5 w 3074"/>
                  <a:gd name="T3" fmla="*/ 1 h 2153"/>
                  <a:gd name="T4" fmla="*/ 5 w 3074"/>
                  <a:gd name="T5" fmla="*/ 1 h 2153"/>
                  <a:gd name="T6" fmla="*/ 4 w 3074"/>
                  <a:gd name="T7" fmla="*/ 1 h 2153"/>
                  <a:gd name="T8" fmla="*/ 3 w 3074"/>
                  <a:gd name="T9" fmla="*/ 1 h 2153"/>
                  <a:gd name="T10" fmla="*/ 2 w 3074"/>
                  <a:gd name="T11" fmla="*/ 2 h 2153"/>
                  <a:gd name="T12" fmla="*/ 2 w 3074"/>
                  <a:gd name="T13" fmla="*/ 2 h 2153"/>
                  <a:gd name="T14" fmla="*/ 1 w 3074"/>
                  <a:gd name="T15" fmla="*/ 3 h 2153"/>
                  <a:gd name="T16" fmla="*/ 1 w 3074"/>
                  <a:gd name="T17" fmla="*/ 3 h 2153"/>
                  <a:gd name="T18" fmla="*/ 1 w 3074"/>
                  <a:gd name="T19" fmla="*/ 3 h 2153"/>
                  <a:gd name="T20" fmla="*/ 1 w 3074"/>
                  <a:gd name="T21" fmla="*/ 4 h 2153"/>
                  <a:gd name="T22" fmla="*/ 1 w 3074"/>
                  <a:gd name="T23" fmla="*/ 4 h 2153"/>
                  <a:gd name="T24" fmla="*/ 0 w 3074"/>
                  <a:gd name="T25" fmla="*/ 5 h 2153"/>
                  <a:gd name="T26" fmla="*/ 0 w 3074"/>
                  <a:gd name="T27" fmla="*/ 5 h 2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74"/>
                  <a:gd name="T43" fmla="*/ 0 h 2153"/>
                  <a:gd name="T44" fmla="*/ 3074 w 3074"/>
                  <a:gd name="T45" fmla="*/ 2153 h 2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74" h="2153">
                    <a:moveTo>
                      <a:pt x="3074" y="0"/>
                    </a:moveTo>
                    <a:lnTo>
                      <a:pt x="2541" y="37"/>
                    </a:lnTo>
                    <a:lnTo>
                      <a:pt x="2133" y="106"/>
                    </a:lnTo>
                    <a:lnTo>
                      <a:pt x="1774" y="214"/>
                    </a:lnTo>
                    <a:lnTo>
                      <a:pt x="1367" y="371"/>
                    </a:lnTo>
                    <a:lnTo>
                      <a:pt x="980" y="585"/>
                    </a:lnTo>
                    <a:lnTo>
                      <a:pt x="649" y="830"/>
                    </a:lnTo>
                    <a:lnTo>
                      <a:pt x="437" y="1052"/>
                    </a:lnTo>
                    <a:lnTo>
                      <a:pt x="252" y="1306"/>
                    </a:lnTo>
                    <a:lnTo>
                      <a:pt x="154" y="1482"/>
                    </a:lnTo>
                    <a:lnTo>
                      <a:pt x="77" y="1677"/>
                    </a:lnTo>
                    <a:lnTo>
                      <a:pt x="20" y="1941"/>
                    </a:lnTo>
                    <a:lnTo>
                      <a:pt x="0" y="2146"/>
                    </a:lnTo>
                    <a:lnTo>
                      <a:pt x="0" y="2153"/>
                    </a:lnTo>
                  </a:path>
                </a:pathLst>
              </a:custGeom>
              <a:noFill/>
              <a:ln w="11113">
                <a:solidFill>
                  <a:srgbClr val="FFFF00"/>
                </a:solidFill>
                <a:round/>
                <a:headEnd/>
                <a:tailEnd/>
              </a:ln>
            </p:spPr>
            <p:txBody>
              <a:bodyPr/>
              <a:lstStyle/>
              <a:p>
                <a:endParaRPr lang="en-US"/>
              </a:p>
            </p:txBody>
          </p:sp>
          <p:grpSp>
            <p:nvGrpSpPr>
              <p:cNvPr id="3087" name="Group 66"/>
              <p:cNvGrpSpPr>
                <a:grpSpLocks/>
              </p:cNvGrpSpPr>
              <p:nvPr/>
            </p:nvGrpSpPr>
            <p:grpSpPr bwMode="auto">
              <a:xfrm>
                <a:off x="2891" y="1586"/>
                <a:ext cx="1084" cy="1101"/>
                <a:chOff x="2891" y="1586"/>
                <a:chExt cx="1084" cy="1101"/>
              </a:xfrm>
            </p:grpSpPr>
            <p:sp>
              <p:nvSpPr>
                <p:cNvPr id="3088" name="Freeform 40"/>
                <p:cNvSpPr>
                  <a:spLocks/>
                </p:cNvSpPr>
                <p:nvPr/>
              </p:nvSpPr>
              <p:spPr bwMode="auto">
                <a:xfrm>
                  <a:off x="2985" y="1730"/>
                  <a:ext cx="798" cy="819"/>
                </a:xfrm>
                <a:custGeom>
                  <a:avLst/>
                  <a:gdLst>
                    <a:gd name="T0" fmla="*/ 2 w 1595"/>
                    <a:gd name="T1" fmla="*/ 0 h 1639"/>
                    <a:gd name="T2" fmla="*/ 3 w 1595"/>
                    <a:gd name="T3" fmla="*/ 0 h 1639"/>
                    <a:gd name="T4" fmla="*/ 3 w 1595"/>
                    <a:gd name="T5" fmla="*/ 0 h 1639"/>
                    <a:gd name="T6" fmla="*/ 3 w 1595"/>
                    <a:gd name="T7" fmla="*/ 0 h 1639"/>
                    <a:gd name="T8" fmla="*/ 3 w 1595"/>
                    <a:gd name="T9" fmla="*/ 0 h 1639"/>
                    <a:gd name="T10" fmla="*/ 3 w 1595"/>
                    <a:gd name="T11" fmla="*/ 0 h 1639"/>
                    <a:gd name="T12" fmla="*/ 3 w 1595"/>
                    <a:gd name="T13" fmla="*/ 0 h 1639"/>
                    <a:gd name="T14" fmla="*/ 4 w 1595"/>
                    <a:gd name="T15" fmla="*/ 0 h 1639"/>
                    <a:gd name="T16" fmla="*/ 4 w 1595"/>
                    <a:gd name="T17" fmla="*/ 1 h 1639"/>
                    <a:gd name="T18" fmla="*/ 3 w 1595"/>
                    <a:gd name="T19" fmla="*/ 1 h 1639"/>
                    <a:gd name="T20" fmla="*/ 3 w 1595"/>
                    <a:gd name="T21" fmla="*/ 1 h 1639"/>
                    <a:gd name="T22" fmla="*/ 3 w 1595"/>
                    <a:gd name="T23" fmla="*/ 1 h 1639"/>
                    <a:gd name="T24" fmla="*/ 3 w 1595"/>
                    <a:gd name="T25" fmla="*/ 1 h 1639"/>
                    <a:gd name="T26" fmla="*/ 3 w 1595"/>
                    <a:gd name="T27" fmla="*/ 1 h 1639"/>
                    <a:gd name="T28" fmla="*/ 3 w 1595"/>
                    <a:gd name="T29" fmla="*/ 2 h 1639"/>
                    <a:gd name="T30" fmla="*/ 3 w 1595"/>
                    <a:gd name="T31" fmla="*/ 1 h 1639"/>
                    <a:gd name="T32" fmla="*/ 2 w 1595"/>
                    <a:gd name="T33" fmla="*/ 2 h 1639"/>
                    <a:gd name="T34" fmla="*/ 2 w 1595"/>
                    <a:gd name="T35" fmla="*/ 2 h 1639"/>
                    <a:gd name="T36" fmla="*/ 2 w 1595"/>
                    <a:gd name="T37" fmla="*/ 3 h 1639"/>
                    <a:gd name="T38" fmla="*/ 2 w 1595"/>
                    <a:gd name="T39" fmla="*/ 3 h 1639"/>
                    <a:gd name="T40" fmla="*/ 2 w 1595"/>
                    <a:gd name="T41" fmla="*/ 2 h 1639"/>
                    <a:gd name="T42" fmla="*/ 2 w 1595"/>
                    <a:gd name="T43" fmla="*/ 2 h 1639"/>
                    <a:gd name="T44" fmla="*/ 2 w 1595"/>
                    <a:gd name="T45" fmla="*/ 2 h 1639"/>
                    <a:gd name="T46" fmla="*/ 1 w 1595"/>
                    <a:gd name="T47" fmla="*/ 2 h 1639"/>
                    <a:gd name="T48" fmla="*/ 1 w 1595"/>
                    <a:gd name="T49" fmla="*/ 2 h 1639"/>
                    <a:gd name="T50" fmla="*/ 1 w 1595"/>
                    <a:gd name="T51" fmla="*/ 2 h 1639"/>
                    <a:gd name="T52" fmla="*/ 1 w 1595"/>
                    <a:gd name="T53" fmla="*/ 2 h 1639"/>
                    <a:gd name="T54" fmla="*/ 1 w 1595"/>
                    <a:gd name="T55" fmla="*/ 1 h 1639"/>
                    <a:gd name="T56" fmla="*/ 0 w 1595"/>
                    <a:gd name="T57" fmla="*/ 1 h 1639"/>
                    <a:gd name="T58" fmla="*/ 1 w 1595"/>
                    <a:gd name="T59" fmla="*/ 1 h 1639"/>
                    <a:gd name="T60" fmla="*/ 1 w 1595"/>
                    <a:gd name="T61" fmla="*/ 1 h 1639"/>
                    <a:gd name="T62" fmla="*/ 1 w 1595"/>
                    <a:gd name="T63" fmla="*/ 0 h 1639"/>
                    <a:gd name="T64" fmla="*/ 1 w 1595"/>
                    <a:gd name="T65" fmla="*/ 0 h 1639"/>
                    <a:gd name="T66" fmla="*/ 2 w 1595"/>
                    <a:gd name="T67" fmla="*/ 0 h 1639"/>
                    <a:gd name="T68" fmla="*/ 2 w 1595"/>
                    <a:gd name="T69" fmla="*/ 0 h 1639"/>
                    <a:gd name="T70" fmla="*/ 2 w 1595"/>
                    <a:gd name="T71" fmla="*/ 0 h 1639"/>
                    <a:gd name="T72" fmla="*/ 2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3089" name="Group 61"/>
                <p:cNvGrpSpPr>
                  <a:grpSpLocks/>
                </p:cNvGrpSpPr>
                <p:nvPr/>
              </p:nvGrpSpPr>
              <p:grpSpPr bwMode="auto">
                <a:xfrm>
                  <a:off x="2891" y="1586"/>
                  <a:ext cx="1084" cy="1101"/>
                  <a:chOff x="2891" y="1586"/>
                  <a:chExt cx="1084" cy="1101"/>
                </a:xfrm>
              </p:grpSpPr>
              <p:grpSp>
                <p:nvGrpSpPr>
                  <p:cNvPr id="3094" name="Group 45"/>
                  <p:cNvGrpSpPr>
                    <a:grpSpLocks/>
                  </p:cNvGrpSpPr>
                  <p:nvPr/>
                </p:nvGrpSpPr>
                <p:grpSpPr bwMode="auto">
                  <a:xfrm>
                    <a:off x="2919" y="1608"/>
                    <a:ext cx="504" cy="1046"/>
                    <a:chOff x="2919" y="1608"/>
                    <a:chExt cx="504" cy="1046"/>
                  </a:xfrm>
                </p:grpSpPr>
                <p:sp>
                  <p:nvSpPr>
                    <p:cNvPr id="3110" name="Freeform 41"/>
                    <p:cNvSpPr>
                      <a:spLocks/>
                    </p:cNvSpPr>
                    <p:nvPr/>
                  </p:nvSpPr>
                  <p:spPr bwMode="auto">
                    <a:xfrm>
                      <a:off x="2923" y="1943"/>
                      <a:ext cx="499" cy="181"/>
                    </a:xfrm>
                    <a:custGeom>
                      <a:avLst/>
                      <a:gdLst>
                        <a:gd name="T0" fmla="*/ 2 w 998"/>
                        <a:gd name="T1" fmla="*/ 1 h 361"/>
                        <a:gd name="T2" fmla="*/ 1 w 998"/>
                        <a:gd name="T3" fmla="*/ 0 h 361"/>
                        <a:gd name="T4" fmla="*/ 1 w 998"/>
                        <a:gd name="T5" fmla="*/ 1 h 361"/>
                        <a:gd name="T6" fmla="*/ 0 w 998"/>
                        <a:gd name="T7" fmla="*/ 1 h 361"/>
                        <a:gd name="T8" fmla="*/ 2 w 998"/>
                        <a:gd name="T9" fmla="*/ 1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3111" name="Freeform 42"/>
                    <p:cNvSpPr>
                      <a:spLocks/>
                    </p:cNvSpPr>
                    <p:nvPr/>
                  </p:nvSpPr>
                  <p:spPr bwMode="auto">
                    <a:xfrm>
                      <a:off x="2919" y="2138"/>
                      <a:ext cx="498" cy="180"/>
                    </a:xfrm>
                    <a:custGeom>
                      <a:avLst/>
                      <a:gdLst>
                        <a:gd name="T0" fmla="*/ 2 w 996"/>
                        <a:gd name="T1" fmla="*/ 0 h 359"/>
                        <a:gd name="T2" fmla="*/ 1 w 996"/>
                        <a:gd name="T3" fmla="*/ 1 h 359"/>
                        <a:gd name="T4" fmla="*/ 1 w 996"/>
                        <a:gd name="T5" fmla="*/ 1 h 359"/>
                        <a:gd name="T6" fmla="*/ 0 w 996"/>
                        <a:gd name="T7" fmla="*/ 1 h 359"/>
                        <a:gd name="T8" fmla="*/ 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3112" name="Freeform 43"/>
                    <p:cNvSpPr>
                      <a:spLocks/>
                    </p:cNvSpPr>
                    <p:nvPr/>
                  </p:nvSpPr>
                  <p:spPr bwMode="auto">
                    <a:xfrm>
                      <a:off x="3245" y="2146"/>
                      <a:ext cx="178" cy="508"/>
                    </a:xfrm>
                    <a:custGeom>
                      <a:avLst/>
                      <a:gdLst>
                        <a:gd name="T0" fmla="*/ 1 w 355"/>
                        <a:gd name="T1" fmla="*/ 0 h 1016"/>
                        <a:gd name="T2" fmla="*/ 0 w 355"/>
                        <a:gd name="T3" fmla="*/ 2 h 1016"/>
                        <a:gd name="T4" fmla="*/ 1 w 355"/>
                        <a:gd name="T5" fmla="*/ 2 h 1016"/>
                        <a:gd name="T6" fmla="*/ 1 w 355"/>
                        <a:gd name="T7" fmla="*/ 2 h 1016"/>
                        <a:gd name="T8" fmla="*/ 1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3113" name="Freeform 44"/>
                    <p:cNvSpPr>
                      <a:spLocks/>
                    </p:cNvSpPr>
                    <p:nvPr/>
                  </p:nvSpPr>
                  <p:spPr bwMode="auto">
                    <a:xfrm>
                      <a:off x="3245" y="1608"/>
                      <a:ext cx="178" cy="507"/>
                    </a:xfrm>
                    <a:custGeom>
                      <a:avLst/>
                      <a:gdLst>
                        <a:gd name="T0" fmla="*/ 1 w 355"/>
                        <a:gd name="T1" fmla="*/ 1 h 1015"/>
                        <a:gd name="T2" fmla="*/ 0 w 355"/>
                        <a:gd name="T3" fmla="*/ 0 h 1015"/>
                        <a:gd name="T4" fmla="*/ 1 w 355"/>
                        <a:gd name="T5" fmla="*/ 0 h 1015"/>
                        <a:gd name="T6" fmla="*/ 1 w 355"/>
                        <a:gd name="T7" fmla="*/ 0 h 1015"/>
                        <a:gd name="T8" fmla="*/ 1 w 355"/>
                        <a:gd name="T9" fmla="*/ 1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3095" name="Group 60"/>
                  <p:cNvGrpSpPr>
                    <a:grpSpLocks/>
                  </p:cNvGrpSpPr>
                  <p:nvPr/>
                </p:nvGrpSpPr>
                <p:grpSpPr bwMode="auto">
                  <a:xfrm>
                    <a:off x="2891" y="1586"/>
                    <a:ext cx="1084" cy="1101"/>
                    <a:chOff x="2891" y="1586"/>
                    <a:chExt cx="1084" cy="1101"/>
                  </a:xfrm>
                </p:grpSpPr>
                <p:grpSp>
                  <p:nvGrpSpPr>
                    <p:cNvPr id="3096" name="Group 48"/>
                    <p:cNvGrpSpPr>
                      <a:grpSpLocks/>
                    </p:cNvGrpSpPr>
                    <p:nvPr/>
                  </p:nvGrpSpPr>
                  <p:grpSpPr bwMode="auto">
                    <a:xfrm>
                      <a:off x="3040" y="2156"/>
                      <a:ext cx="785" cy="400"/>
                      <a:chOff x="3040" y="2156"/>
                      <a:chExt cx="785" cy="400"/>
                    </a:xfrm>
                  </p:grpSpPr>
                  <p:sp>
                    <p:nvSpPr>
                      <p:cNvPr id="3108" name="Freeform 46"/>
                      <p:cNvSpPr>
                        <a:spLocks/>
                      </p:cNvSpPr>
                      <p:nvPr/>
                    </p:nvSpPr>
                    <p:spPr bwMode="auto">
                      <a:xfrm>
                        <a:off x="3461" y="2156"/>
                        <a:ext cx="364" cy="400"/>
                      </a:xfrm>
                      <a:custGeom>
                        <a:avLst/>
                        <a:gdLst>
                          <a:gd name="T0" fmla="*/ 0 w 728"/>
                          <a:gd name="T1" fmla="*/ 0 h 801"/>
                          <a:gd name="T2" fmla="*/ 1 w 728"/>
                          <a:gd name="T3" fmla="*/ 1 h 801"/>
                          <a:gd name="T4" fmla="*/ 1 w 728"/>
                          <a:gd name="T5" fmla="*/ 0 h 801"/>
                          <a:gd name="T6" fmla="*/ 1 w 728"/>
                          <a:gd name="T7" fmla="*/ 1 h 801"/>
                          <a:gd name="T8" fmla="*/ 1 w 728"/>
                          <a:gd name="T9" fmla="*/ 0 h 801"/>
                          <a:gd name="T10" fmla="*/ 1 w 728"/>
                          <a:gd name="T11" fmla="*/ 1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3109" name="Freeform 47"/>
                      <p:cNvSpPr>
                        <a:spLocks/>
                      </p:cNvSpPr>
                      <p:nvPr/>
                    </p:nvSpPr>
                    <p:spPr bwMode="auto">
                      <a:xfrm>
                        <a:off x="3040" y="2156"/>
                        <a:ext cx="364" cy="400"/>
                      </a:xfrm>
                      <a:custGeom>
                        <a:avLst/>
                        <a:gdLst>
                          <a:gd name="T0" fmla="*/ 1 w 728"/>
                          <a:gd name="T1" fmla="*/ 0 h 801"/>
                          <a:gd name="T2" fmla="*/ 1 w 728"/>
                          <a:gd name="T3" fmla="*/ 1 h 801"/>
                          <a:gd name="T4" fmla="*/ 1 w 728"/>
                          <a:gd name="T5" fmla="*/ 0 h 801"/>
                          <a:gd name="T6" fmla="*/ 1 w 728"/>
                          <a:gd name="T7" fmla="*/ 1 h 801"/>
                          <a:gd name="T8" fmla="*/ 1 w 728"/>
                          <a:gd name="T9" fmla="*/ 0 h 801"/>
                          <a:gd name="T10" fmla="*/ 0 w 728"/>
                          <a:gd name="T11" fmla="*/ 1 h 801"/>
                          <a:gd name="T12" fmla="*/ 1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3097" name="Group 59"/>
                    <p:cNvGrpSpPr>
                      <a:grpSpLocks/>
                    </p:cNvGrpSpPr>
                    <p:nvPr/>
                  </p:nvGrpSpPr>
                  <p:grpSpPr bwMode="auto">
                    <a:xfrm>
                      <a:off x="2891" y="1586"/>
                      <a:ext cx="1084" cy="1101"/>
                      <a:chOff x="2891" y="1586"/>
                      <a:chExt cx="1084" cy="1101"/>
                    </a:xfrm>
                  </p:grpSpPr>
                  <p:sp>
                    <p:nvSpPr>
                      <p:cNvPr id="3098" name="Freeform 49"/>
                      <p:cNvSpPr>
                        <a:spLocks/>
                      </p:cNvSpPr>
                      <p:nvPr/>
                    </p:nvSpPr>
                    <p:spPr bwMode="auto">
                      <a:xfrm>
                        <a:off x="3454" y="1951"/>
                        <a:ext cx="498" cy="180"/>
                      </a:xfrm>
                      <a:custGeom>
                        <a:avLst/>
                        <a:gdLst>
                          <a:gd name="T0" fmla="*/ 0 w 998"/>
                          <a:gd name="T1" fmla="*/ 1 h 360"/>
                          <a:gd name="T2" fmla="*/ 1 w 998"/>
                          <a:gd name="T3" fmla="*/ 0 h 360"/>
                          <a:gd name="T4" fmla="*/ 1 w 998"/>
                          <a:gd name="T5" fmla="*/ 1 h 360"/>
                          <a:gd name="T6" fmla="*/ 1 w 998"/>
                          <a:gd name="T7" fmla="*/ 1 h 360"/>
                          <a:gd name="T8" fmla="*/ 0 w 998"/>
                          <a:gd name="T9" fmla="*/ 1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3099" name="Freeform 50"/>
                      <p:cNvSpPr>
                        <a:spLocks/>
                      </p:cNvSpPr>
                      <p:nvPr/>
                    </p:nvSpPr>
                    <p:spPr bwMode="auto">
                      <a:xfrm>
                        <a:off x="3459" y="2145"/>
                        <a:ext cx="498" cy="181"/>
                      </a:xfrm>
                      <a:custGeom>
                        <a:avLst/>
                        <a:gdLst>
                          <a:gd name="T0" fmla="*/ 0 w 995"/>
                          <a:gd name="T1" fmla="*/ 0 h 361"/>
                          <a:gd name="T2" fmla="*/ 2 w 995"/>
                          <a:gd name="T3" fmla="*/ 1 h 361"/>
                          <a:gd name="T4" fmla="*/ 1 w 995"/>
                          <a:gd name="T5" fmla="*/ 1 h 361"/>
                          <a:gd name="T6" fmla="*/ 2 w 995"/>
                          <a:gd name="T7" fmla="*/ 1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3100" name="Freeform 51"/>
                      <p:cNvSpPr>
                        <a:spLocks/>
                      </p:cNvSpPr>
                      <p:nvPr/>
                    </p:nvSpPr>
                    <p:spPr bwMode="auto">
                      <a:xfrm>
                        <a:off x="3453" y="2154"/>
                        <a:ext cx="177" cy="507"/>
                      </a:xfrm>
                      <a:custGeom>
                        <a:avLst/>
                        <a:gdLst>
                          <a:gd name="T0" fmla="*/ 0 w 354"/>
                          <a:gd name="T1" fmla="*/ 0 h 1015"/>
                          <a:gd name="T2" fmla="*/ 1 w 354"/>
                          <a:gd name="T3" fmla="*/ 1 h 1015"/>
                          <a:gd name="T4" fmla="*/ 1 w 354"/>
                          <a:gd name="T5" fmla="*/ 1 h 1015"/>
                          <a:gd name="T6" fmla="*/ 1 w 354"/>
                          <a:gd name="T7" fmla="*/ 1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3101" name="Freeform 52"/>
                      <p:cNvSpPr>
                        <a:spLocks/>
                      </p:cNvSpPr>
                      <p:nvPr/>
                    </p:nvSpPr>
                    <p:spPr bwMode="auto">
                      <a:xfrm>
                        <a:off x="3453" y="1615"/>
                        <a:ext cx="177" cy="508"/>
                      </a:xfrm>
                      <a:custGeom>
                        <a:avLst/>
                        <a:gdLst>
                          <a:gd name="T0" fmla="*/ 0 w 354"/>
                          <a:gd name="T1" fmla="*/ 2 h 1015"/>
                          <a:gd name="T2" fmla="*/ 1 w 354"/>
                          <a:gd name="T3" fmla="*/ 1 h 1015"/>
                          <a:gd name="T4" fmla="*/ 1 w 354"/>
                          <a:gd name="T5" fmla="*/ 1 h 1015"/>
                          <a:gd name="T6" fmla="*/ 1 w 354"/>
                          <a:gd name="T7" fmla="*/ 0 h 1015"/>
                          <a:gd name="T8" fmla="*/ 0 w 354"/>
                          <a:gd name="T9" fmla="*/ 2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3102" name="Freeform 53"/>
                      <p:cNvSpPr>
                        <a:spLocks/>
                      </p:cNvSpPr>
                      <p:nvPr/>
                    </p:nvSpPr>
                    <p:spPr bwMode="auto">
                      <a:xfrm>
                        <a:off x="3461" y="1723"/>
                        <a:ext cx="364" cy="401"/>
                      </a:xfrm>
                      <a:custGeom>
                        <a:avLst/>
                        <a:gdLst>
                          <a:gd name="T0" fmla="*/ 0 w 728"/>
                          <a:gd name="T1" fmla="*/ 2 h 801"/>
                          <a:gd name="T2" fmla="*/ 1 w 728"/>
                          <a:gd name="T3" fmla="*/ 0 h 801"/>
                          <a:gd name="T4" fmla="*/ 1 w 728"/>
                          <a:gd name="T5" fmla="*/ 1 h 801"/>
                          <a:gd name="T6" fmla="*/ 1 w 728"/>
                          <a:gd name="T7" fmla="*/ 0 h 801"/>
                          <a:gd name="T8" fmla="*/ 1 w 728"/>
                          <a:gd name="T9" fmla="*/ 1 h 801"/>
                          <a:gd name="T10" fmla="*/ 1 w 728"/>
                          <a:gd name="T11" fmla="*/ 1 h 801"/>
                          <a:gd name="T12" fmla="*/ 0 w 728"/>
                          <a:gd name="T13" fmla="*/ 2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3103" name="Freeform 54"/>
                      <p:cNvSpPr>
                        <a:spLocks/>
                      </p:cNvSpPr>
                      <p:nvPr/>
                    </p:nvSpPr>
                    <p:spPr bwMode="auto">
                      <a:xfrm>
                        <a:off x="3461" y="2073"/>
                        <a:ext cx="514" cy="122"/>
                      </a:xfrm>
                      <a:custGeom>
                        <a:avLst/>
                        <a:gdLst>
                          <a:gd name="T0" fmla="*/ 0 w 1026"/>
                          <a:gd name="T1" fmla="*/ 0 h 245"/>
                          <a:gd name="T2" fmla="*/ 2 w 1026"/>
                          <a:gd name="T3" fmla="*/ 0 h 245"/>
                          <a:gd name="T4" fmla="*/ 1 w 1026"/>
                          <a:gd name="T5" fmla="*/ 0 h 245"/>
                          <a:gd name="T6" fmla="*/ 3 w 1026"/>
                          <a:gd name="T7" fmla="*/ 0 h 245"/>
                          <a:gd name="T8" fmla="*/ 1 w 1026"/>
                          <a:gd name="T9" fmla="*/ 0 h 245"/>
                          <a:gd name="T10" fmla="*/ 2 w 1026"/>
                          <a:gd name="T11" fmla="*/ 0 h 245"/>
                          <a:gd name="T12" fmla="*/ 0 w 1026"/>
                          <a:gd name="T13" fmla="*/ 0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3104" name="Freeform 55"/>
                      <p:cNvSpPr>
                        <a:spLocks/>
                      </p:cNvSpPr>
                      <p:nvPr/>
                    </p:nvSpPr>
                    <p:spPr bwMode="auto">
                      <a:xfrm>
                        <a:off x="3040" y="1723"/>
                        <a:ext cx="364" cy="401"/>
                      </a:xfrm>
                      <a:custGeom>
                        <a:avLst/>
                        <a:gdLst>
                          <a:gd name="T0" fmla="*/ 1 w 728"/>
                          <a:gd name="T1" fmla="*/ 2 h 801"/>
                          <a:gd name="T2" fmla="*/ 1 w 728"/>
                          <a:gd name="T3" fmla="*/ 0 h 801"/>
                          <a:gd name="T4" fmla="*/ 1 w 728"/>
                          <a:gd name="T5" fmla="*/ 1 h 801"/>
                          <a:gd name="T6" fmla="*/ 1 w 728"/>
                          <a:gd name="T7" fmla="*/ 0 h 801"/>
                          <a:gd name="T8" fmla="*/ 1 w 728"/>
                          <a:gd name="T9" fmla="*/ 1 h 801"/>
                          <a:gd name="T10" fmla="*/ 0 w 728"/>
                          <a:gd name="T11" fmla="*/ 1 h 801"/>
                          <a:gd name="T12" fmla="*/ 1 w 728"/>
                          <a:gd name="T13" fmla="*/ 2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3105" name="Freeform 56"/>
                      <p:cNvSpPr>
                        <a:spLocks/>
                      </p:cNvSpPr>
                      <p:nvPr/>
                    </p:nvSpPr>
                    <p:spPr bwMode="auto">
                      <a:xfrm>
                        <a:off x="2891" y="2073"/>
                        <a:ext cx="513" cy="122"/>
                      </a:xfrm>
                      <a:custGeom>
                        <a:avLst/>
                        <a:gdLst>
                          <a:gd name="T0" fmla="*/ 2 w 1027"/>
                          <a:gd name="T1" fmla="*/ 0 h 245"/>
                          <a:gd name="T2" fmla="*/ 0 w 1027"/>
                          <a:gd name="T3" fmla="*/ 0 h 245"/>
                          <a:gd name="T4" fmla="*/ 1 w 1027"/>
                          <a:gd name="T5" fmla="*/ 0 h 245"/>
                          <a:gd name="T6" fmla="*/ 0 w 1027"/>
                          <a:gd name="T7" fmla="*/ 0 h 245"/>
                          <a:gd name="T8" fmla="*/ 1 w 1027"/>
                          <a:gd name="T9" fmla="*/ 0 h 245"/>
                          <a:gd name="T10" fmla="*/ 0 w 1027"/>
                          <a:gd name="T11" fmla="*/ 0 h 245"/>
                          <a:gd name="T12" fmla="*/ 2 w 1027"/>
                          <a:gd name="T13" fmla="*/ 0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3106" name="Freeform 57"/>
                      <p:cNvSpPr>
                        <a:spLocks/>
                      </p:cNvSpPr>
                      <p:nvPr/>
                    </p:nvSpPr>
                    <p:spPr bwMode="auto">
                      <a:xfrm>
                        <a:off x="3379" y="1586"/>
                        <a:ext cx="120" cy="523"/>
                      </a:xfrm>
                      <a:custGeom>
                        <a:avLst/>
                        <a:gdLst>
                          <a:gd name="T0" fmla="*/ 1 w 240"/>
                          <a:gd name="T1" fmla="*/ 2 h 1046"/>
                          <a:gd name="T2" fmla="*/ 0 w 240"/>
                          <a:gd name="T3" fmla="*/ 1 h 1046"/>
                          <a:gd name="T4" fmla="*/ 1 w 240"/>
                          <a:gd name="T5" fmla="*/ 1 h 1046"/>
                          <a:gd name="T6" fmla="*/ 1 w 240"/>
                          <a:gd name="T7" fmla="*/ 0 h 1046"/>
                          <a:gd name="T8" fmla="*/ 1 w 240"/>
                          <a:gd name="T9" fmla="*/ 1 h 1046"/>
                          <a:gd name="T10" fmla="*/ 1 w 240"/>
                          <a:gd name="T11" fmla="*/ 1 h 1046"/>
                          <a:gd name="T12" fmla="*/ 1 w 240"/>
                          <a:gd name="T13" fmla="*/ 2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3107" name="Freeform 58"/>
                      <p:cNvSpPr>
                        <a:spLocks/>
                      </p:cNvSpPr>
                      <p:nvPr/>
                    </p:nvSpPr>
                    <p:spPr bwMode="auto">
                      <a:xfrm>
                        <a:off x="3377" y="2164"/>
                        <a:ext cx="119" cy="523"/>
                      </a:xfrm>
                      <a:custGeom>
                        <a:avLst/>
                        <a:gdLst>
                          <a:gd name="T0" fmla="*/ 0 w 240"/>
                          <a:gd name="T1" fmla="*/ 0 h 1046"/>
                          <a:gd name="T2" fmla="*/ 0 w 240"/>
                          <a:gd name="T3" fmla="*/ 1 h 1046"/>
                          <a:gd name="T4" fmla="*/ 0 w 240"/>
                          <a:gd name="T5" fmla="*/ 1 h 1046"/>
                          <a:gd name="T6" fmla="*/ 0 w 240"/>
                          <a:gd name="T7" fmla="*/ 2 h 1046"/>
                          <a:gd name="T8" fmla="*/ 0 w 240"/>
                          <a:gd name="T9" fmla="*/ 1 h 1046"/>
                          <a:gd name="T10" fmla="*/ 0 w 240"/>
                          <a:gd name="T11" fmla="*/ 1 h 1046"/>
                          <a:gd name="T12" fmla="*/ 0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3090" name="Group 65"/>
                <p:cNvGrpSpPr>
                  <a:grpSpLocks/>
                </p:cNvGrpSpPr>
                <p:nvPr/>
              </p:nvGrpSpPr>
              <p:grpSpPr bwMode="auto">
                <a:xfrm>
                  <a:off x="3002" y="1728"/>
                  <a:ext cx="883" cy="829"/>
                  <a:chOff x="3002" y="1728"/>
                  <a:chExt cx="883" cy="829"/>
                </a:xfrm>
              </p:grpSpPr>
              <p:sp>
                <p:nvSpPr>
                  <p:cNvPr id="3091" name="Freeform 62"/>
                  <p:cNvSpPr>
                    <a:spLocks/>
                  </p:cNvSpPr>
                  <p:nvPr/>
                </p:nvSpPr>
                <p:spPr bwMode="auto">
                  <a:xfrm>
                    <a:off x="3149" y="1855"/>
                    <a:ext cx="595" cy="621"/>
                  </a:xfrm>
                  <a:custGeom>
                    <a:avLst/>
                    <a:gdLst>
                      <a:gd name="T0" fmla="*/ 1 w 1191"/>
                      <a:gd name="T1" fmla="*/ 0 h 1241"/>
                      <a:gd name="T2" fmla="*/ 1 w 1191"/>
                      <a:gd name="T3" fmla="*/ 1 h 1241"/>
                      <a:gd name="T4" fmla="*/ 0 w 1191"/>
                      <a:gd name="T5" fmla="*/ 1 h 1241"/>
                      <a:gd name="T6" fmla="*/ 0 w 1191"/>
                      <a:gd name="T7" fmla="*/ 1 h 1241"/>
                      <a:gd name="T8" fmla="*/ 0 w 1191"/>
                      <a:gd name="T9" fmla="*/ 1 h 1241"/>
                      <a:gd name="T10" fmla="*/ 0 w 1191"/>
                      <a:gd name="T11" fmla="*/ 1 h 1241"/>
                      <a:gd name="T12" fmla="*/ 0 w 1191"/>
                      <a:gd name="T13" fmla="*/ 1 h 1241"/>
                      <a:gd name="T14" fmla="*/ 0 w 1191"/>
                      <a:gd name="T15" fmla="*/ 2 h 1241"/>
                      <a:gd name="T16" fmla="*/ 0 w 1191"/>
                      <a:gd name="T17" fmla="*/ 2 h 1241"/>
                      <a:gd name="T18" fmla="*/ 0 w 1191"/>
                      <a:gd name="T19" fmla="*/ 2 h 1241"/>
                      <a:gd name="T20" fmla="*/ 0 w 1191"/>
                      <a:gd name="T21" fmla="*/ 2 h 1241"/>
                      <a:gd name="T22" fmla="*/ 0 w 1191"/>
                      <a:gd name="T23" fmla="*/ 2 h 1241"/>
                      <a:gd name="T24" fmla="*/ 0 w 1191"/>
                      <a:gd name="T25" fmla="*/ 2 h 1241"/>
                      <a:gd name="T26" fmla="*/ 0 w 1191"/>
                      <a:gd name="T27" fmla="*/ 2 h 1241"/>
                      <a:gd name="T28" fmla="*/ 0 w 1191"/>
                      <a:gd name="T29" fmla="*/ 3 h 1241"/>
                      <a:gd name="T30" fmla="*/ 1 w 1191"/>
                      <a:gd name="T31" fmla="*/ 2 h 1241"/>
                      <a:gd name="T32" fmla="*/ 1 w 1191"/>
                      <a:gd name="T33" fmla="*/ 3 h 1241"/>
                      <a:gd name="T34" fmla="*/ 1 w 1191"/>
                      <a:gd name="T35" fmla="*/ 2 h 1241"/>
                      <a:gd name="T36" fmla="*/ 1 w 1191"/>
                      <a:gd name="T37" fmla="*/ 3 h 1241"/>
                      <a:gd name="T38" fmla="*/ 1 w 1191"/>
                      <a:gd name="T39" fmla="*/ 2 h 1241"/>
                      <a:gd name="T40" fmla="*/ 1 w 1191"/>
                      <a:gd name="T41" fmla="*/ 3 h 1241"/>
                      <a:gd name="T42" fmla="*/ 1 w 1191"/>
                      <a:gd name="T43" fmla="*/ 2 h 1241"/>
                      <a:gd name="T44" fmla="*/ 2 w 1191"/>
                      <a:gd name="T45" fmla="*/ 2 h 1241"/>
                      <a:gd name="T46" fmla="*/ 1 w 1191"/>
                      <a:gd name="T47" fmla="*/ 2 h 1241"/>
                      <a:gd name="T48" fmla="*/ 2 w 1191"/>
                      <a:gd name="T49" fmla="*/ 2 h 1241"/>
                      <a:gd name="T50" fmla="*/ 1 w 1191"/>
                      <a:gd name="T51" fmla="*/ 2 h 1241"/>
                      <a:gd name="T52" fmla="*/ 2 w 1191"/>
                      <a:gd name="T53" fmla="*/ 1 h 1241"/>
                      <a:gd name="T54" fmla="*/ 1 w 1191"/>
                      <a:gd name="T55" fmla="*/ 2 h 1241"/>
                      <a:gd name="T56" fmla="*/ 1 w 1191"/>
                      <a:gd name="T57" fmla="*/ 1 h 1241"/>
                      <a:gd name="T58" fmla="*/ 1 w 1191"/>
                      <a:gd name="T59" fmla="*/ 2 h 1241"/>
                      <a:gd name="T60" fmla="*/ 1 w 1191"/>
                      <a:gd name="T61" fmla="*/ 1 h 1241"/>
                      <a:gd name="T62" fmla="*/ 1 w 1191"/>
                      <a:gd name="T63" fmla="*/ 1 h 1241"/>
                      <a:gd name="T64" fmla="*/ 1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3092" name="Freeform 63"/>
                  <p:cNvSpPr>
                    <a:spLocks/>
                  </p:cNvSpPr>
                  <p:nvPr/>
                </p:nvSpPr>
                <p:spPr bwMode="auto">
                  <a:xfrm>
                    <a:off x="3002" y="1728"/>
                    <a:ext cx="883" cy="829"/>
                  </a:xfrm>
                  <a:custGeom>
                    <a:avLst/>
                    <a:gdLst>
                      <a:gd name="T0" fmla="*/ 2 w 1767"/>
                      <a:gd name="T1" fmla="*/ 0 h 1659"/>
                      <a:gd name="T2" fmla="*/ 1 w 1767"/>
                      <a:gd name="T3" fmla="*/ 1 h 1659"/>
                      <a:gd name="T4" fmla="*/ 2 w 1767"/>
                      <a:gd name="T5" fmla="*/ 0 h 1659"/>
                      <a:gd name="T6" fmla="*/ 1 w 1767"/>
                      <a:gd name="T7" fmla="*/ 1 h 1659"/>
                      <a:gd name="T8" fmla="*/ 1 w 1767"/>
                      <a:gd name="T9" fmla="*/ 0 h 1659"/>
                      <a:gd name="T10" fmla="*/ 1 w 1767"/>
                      <a:gd name="T11" fmla="*/ 1 h 1659"/>
                      <a:gd name="T12" fmla="*/ 0 w 1767"/>
                      <a:gd name="T13" fmla="*/ 0 h 1659"/>
                      <a:gd name="T14" fmla="*/ 1 w 1767"/>
                      <a:gd name="T15" fmla="*/ 1 h 1659"/>
                      <a:gd name="T16" fmla="*/ 0 w 1767"/>
                      <a:gd name="T17" fmla="*/ 0 h 1659"/>
                      <a:gd name="T18" fmla="*/ 1 w 1767"/>
                      <a:gd name="T19" fmla="*/ 1 h 1659"/>
                      <a:gd name="T20" fmla="*/ 0 w 1767"/>
                      <a:gd name="T21" fmla="*/ 1 h 1659"/>
                      <a:gd name="T22" fmla="*/ 1 w 1767"/>
                      <a:gd name="T23" fmla="*/ 1 h 1659"/>
                      <a:gd name="T24" fmla="*/ 0 w 1767"/>
                      <a:gd name="T25" fmla="*/ 1 h 1659"/>
                      <a:gd name="T26" fmla="*/ 1 w 1767"/>
                      <a:gd name="T27" fmla="*/ 1 h 1659"/>
                      <a:gd name="T28" fmla="*/ 0 w 1767"/>
                      <a:gd name="T29" fmla="*/ 2 h 1659"/>
                      <a:gd name="T30" fmla="*/ 1 w 1767"/>
                      <a:gd name="T31" fmla="*/ 1 h 1659"/>
                      <a:gd name="T32" fmla="*/ 0 w 1767"/>
                      <a:gd name="T33" fmla="*/ 3 h 1659"/>
                      <a:gd name="T34" fmla="*/ 1 w 1767"/>
                      <a:gd name="T35" fmla="*/ 1 h 1659"/>
                      <a:gd name="T36" fmla="*/ 1 w 1767"/>
                      <a:gd name="T37" fmla="*/ 3 h 1659"/>
                      <a:gd name="T38" fmla="*/ 1 w 1767"/>
                      <a:gd name="T39" fmla="*/ 1 h 1659"/>
                      <a:gd name="T40" fmla="*/ 1 w 1767"/>
                      <a:gd name="T41" fmla="*/ 3 h 1659"/>
                      <a:gd name="T42" fmla="*/ 1 w 1767"/>
                      <a:gd name="T43" fmla="*/ 1 h 1659"/>
                      <a:gd name="T44" fmla="*/ 2 w 1767"/>
                      <a:gd name="T45" fmla="*/ 3 h 1659"/>
                      <a:gd name="T46" fmla="*/ 1 w 1767"/>
                      <a:gd name="T47" fmla="*/ 1 h 1659"/>
                      <a:gd name="T48" fmla="*/ 3 w 1767"/>
                      <a:gd name="T49" fmla="*/ 2 h 1659"/>
                      <a:gd name="T50" fmla="*/ 1 w 1767"/>
                      <a:gd name="T51" fmla="*/ 1 h 1659"/>
                      <a:gd name="T52" fmla="*/ 3 w 1767"/>
                      <a:gd name="T53" fmla="*/ 1 h 1659"/>
                      <a:gd name="T54" fmla="*/ 1 w 1767"/>
                      <a:gd name="T55" fmla="*/ 1 h 1659"/>
                      <a:gd name="T56" fmla="*/ 3 w 1767"/>
                      <a:gd name="T57" fmla="*/ 1 h 1659"/>
                      <a:gd name="T58" fmla="*/ 1 w 1767"/>
                      <a:gd name="T59" fmla="*/ 1 h 1659"/>
                      <a:gd name="T60" fmla="*/ 3 w 1767"/>
                      <a:gd name="T61" fmla="*/ 0 h 1659"/>
                      <a:gd name="T62" fmla="*/ 1 w 1767"/>
                      <a:gd name="T63" fmla="*/ 1 h 1659"/>
                      <a:gd name="T64" fmla="*/ 2 w 1767"/>
                      <a:gd name="T65" fmla="*/ 0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3093" name="Freeform 64"/>
                  <p:cNvSpPr>
                    <a:spLocks/>
                  </p:cNvSpPr>
                  <p:nvPr/>
                </p:nvSpPr>
                <p:spPr bwMode="auto">
                  <a:xfrm>
                    <a:off x="3263" y="1955"/>
                    <a:ext cx="366" cy="385"/>
                  </a:xfrm>
                  <a:custGeom>
                    <a:avLst/>
                    <a:gdLst>
                      <a:gd name="T0" fmla="*/ 0 w 734"/>
                      <a:gd name="T1" fmla="*/ 0 h 770"/>
                      <a:gd name="T2" fmla="*/ 0 w 734"/>
                      <a:gd name="T3" fmla="*/ 1 h 770"/>
                      <a:gd name="T4" fmla="*/ 0 w 734"/>
                      <a:gd name="T5" fmla="*/ 1 h 770"/>
                      <a:gd name="T6" fmla="*/ 0 w 734"/>
                      <a:gd name="T7" fmla="*/ 1 h 770"/>
                      <a:gd name="T8" fmla="*/ 0 w 734"/>
                      <a:gd name="T9" fmla="*/ 1 h 770"/>
                      <a:gd name="T10" fmla="*/ 0 w 734"/>
                      <a:gd name="T11" fmla="*/ 1 h 770"/>
                      <a:gd name="T12" fmla="*/ 0 w 734"/>
                      <a:gd name="T13" fmla="*/ 1 h 770"/>
                      <a:gd name="T14" fmla="*/ 0 w 734"/>
                      <a:gd name="T15" fmla="*/ 1 h 770"/>
                      <a:gd name="T16" fmla="*/ 0 w 734"/>
                      <a:gd name="T17" fmla="*/ 1 h 770"/>
                      <a:gd name="T18" fmla="*/ 0 w 734"/>
                      <a:gd name="T19" fmla="*/ 1 h 770"/>
                      <a:gd name="T20" fmla="*/ 0 w 734"/>
                      <a:gd name="T21" fmla="*/ 1 h 770"/>
                      <a:gd name="T22" fmla="*/ 0 w 734"/>
                      <a:gd name="T23" fmla="*/ 1 h 770"/>
                      <a:gd name="T24" fmla="*/ 0 w 734"/>
                      <a:gd name="T25" fmla="*/ 2 h 770"/>
                      <a:gd name="T26" fmla="*/ 0 w 734"/>
                      <a:gd name="T27" fmla="*/ 1 h 770"/>
                      <a:gd name="T28" fmla="*/ 0 w 734"/>
                      <a:gd name="T29" fmla="*/ 2 h 770"/>
                      <a:gd name="T30" fmla="*/ 0 w 734"/>
                      <a:gd name="T31" fmla="*/ 1 h 770"/>
                      <a:gd name="T32" fmla="*/ 0 w 734"/>
                      <a:gd name="T33" fmla="*/ 2 h 770"/>
                      <a:gd name="T34" fmla="*/ 0 w 734"/>
                      <a:gd name="T35" fmla="*/ 1 h 770"/>
                      <a:gd name="T36" fmla="*/ 0 w 734"/>
                      <a:gd name="T37" fmla="*/ 2 h 770"/>
                      <a:gd name="T38" fmla="*/ 0 w 734"/>
                      <a:gd name="T39" fmla="*/ 1 h 770"/>
                      <a:gd name="T40" fmla="*/ 1 w 734"/>
                      <a:gd name="T41" fmla="*/ 2 h 770"/>
                      <a:gd name="T42" fmla="*/ 0 w 734"/>
                      <a:gd name="T43" fmla="*/ 1 h 770"/>
                      <a:gd name="T44" fmla="*/ 1 w 734"/>
                      <a:gd name="T45" fmla="*/ 1 h 770"/>
                      <a:gd name="T46" fmla="*/ 0 w 734"/>
                      <a:gd name="T47" fmla="*/ 1 h 770"/>
                      <a:gd name="T48" fmla="*/ 1 w 734"/>
                      <a:gd name="T49" fmla="*/ 1 h 770"/>
                      <a:gd name="T50" fmla="*/ 0 w 734"/>
                      <a:gd name="T51" fmla="*/ 1 h 770"/>
                      <a:gd name="T52" fmla="*/ 1 w 734"/>
                      <a:gd name="T53" fmla="*/ 1 h 770"/>
                      <a:gd name="T54" fmla="*/ 0 w 734"/>
                      <a:gd name="T55" fmla="*/ 1 h 770"/>
                      <a:gd name="T56" fmla="*/ 1 w 734"/>
                      <a:gd name="T57" fmla="*/ 1 h 770"/>
                      <a:gd name="T58" fmla="*/ 0 w 734"/>
                      <a:gd name="T59" fmla="*/ 1 h 770"/>
                      <a:gd name="T60" fmla="*/ 0 w 734"/>
                      <a:gd name="T61" fmla="*/ 1 h 770"/>
                      <a:gd name="T62" fmla="*/ 0 w 734"/>
                      <a:gd name="T63" fmla="*/ 1 h 770"/>
                      <a:gd name="T64" fmla="*/ 0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grpSp>
      <p:pic>
        <p:nvPicPr>
          <p:cNvPr id="3082" name="Picture 78" descr="watermelons"/>
          <p:cNvPicPr>
            <a:picLocks noGrp="1" noChangeAspect="1" noChangeArrowheads="1"/>
          </p:cNvPicPr>
          <p:nvPr>
            <p:ph type="clipArt" sz="half" idx="2"/>
          </p:nvPr>
        </p:nvPicPr>
        <p:blipFill>
          <a:blip r:embed="rId6" cstate="print"/>
          <a:srcRect/>
          <a:stretch>
            <a:fillRect/>
          </a:stretch>
        </p:blipFill>
        <p:spPr>
          <a:xfrm>
            <a:off x="4953000" y="2457450"/>
            <a:ext cx="3810000" cy="28575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Causation</a:t>
            </a:r>
            <a:endParaRPr lang="en-US" dirty="0"/>
          </a:p>
        </p:txBody>
      </p:sp>
      <p:sp>
        <p:nvSpPr>
          <p:cNvPr id="3" name="Text Placeholder 2"/>
          <p:cNvSpPr>
            <a:spLocks noGrp="1"/>
          </p:cNvSpPr>
          <p:nvPr>
            <p:ph sz="half" idx="1"/>
          </p:nvPr>
        </p:nvSpPr>
        <p:spPr/>
        <p:txBody>
          <a:bodyPr/>
          <a:lstStyle/>
          <a:p>
            <a:r>
              <a:rPr lang="en-US" dirty="0"/>
              <a:t>Sadly, there is no sufficient way to prove that an association between a factor and a disease is a </a:t>
            </a:r>
            <a:r>
              <a:rPr lang="en-US" dirty="0" smtClean="0"/>
              <a:t>causal </a:t>
            </a:r>
            <a:r>
              <a:rPr lang="en-US" dirty="0"/>
              <a:t>relationship</a:t>
            </a:r>
            <a:r>
              <a:rPr lang="en-US" dirty="0" smtClean="0"/>
              <a:t>.</a:t>
            </a:r>
          </a:p>
          <a:p>
            <a:endParaRPr lang="en-US" dirty="0"/>
          </a:p>
          <a:p>
            <a:endParaRPr lang="en-US" dirty="0" smtClean="0"/>
          </a:p>
          <a:p>
            <a:r>
              <a:rPr lang="en-US" sz="1800" dirty="0">
                <a:hlinkClick r:id="rId3"/>
              </a:rPr>
              <a:t>http://www.med.uottawa.ca/sim/data/Causation_e.htm</a:t>
            </a:r>
            <a:endParaRPr lang="en-US" sz="1800" dirty="0"/>
          </a:p>
        </p:txBody>
      </p:sp>
      <p:sp>
        <p:nvSpPr>
          <p:cNvPr id="6" name="Content Placeholder 5"/>
          <p:cNvSpPr>
            <a:spLocks noGrp="1"/>
          </p:cNvSpPr>
          <p:nvPr>
            <p:ph sz="half" idx="2"/>
          </p:nvPr>
        </p:nvSpPr>
        <p:spPr/>
        <p:txBody>
          <a:bodyPr/>
          <a:lstStyle/>
          <a:p>
            <a:r>
              <a:rPr lang="en-US" dirty="0" smtClean="0"/>
              <a:t>Strength</a:t>
            </a:r>
          </a:p>
          <a:p>
            <a:r>
              <a:rPr lang="en-US" dirty="0" smtClean="0"/>
              <a:t>Consistency</a:t>
            </a:r>
          </a:p>
          <a:p>
            <a:r>
              <a:rPr lang="en-US" dirty="0" smtClean="0"/>
              <a:t>Specificity</a:t>
            </a:r>
          </a:p>
          <a:p>
            <a:r>
              <a:rPr lang="en-US" dirty="0" smtClean="0"/>
              <a:t>Temporality</a:t>
            </a:r>
          </a:p>
          <a:p>
            <a:r>
              <a:rPr lang="en-US" dirty="0" smtClean="0"/>
              <a:t>Dose response (biological </a:t>
            </a:r>
            <a:r>
              <a:rPr lang="en-US" dirty="0" err="1" smtClean="0"/>
              <a:t>gradiant</a:t>
            </a:r>
            <a:r>
              <a:rPr lang="en-US" dirty="0" smtClean="0"/>
              <a:t>) </a:t>
            </a:r>
          </a:p>
          <a:p>
            <a:r>
              <a:rPr lang="en-US" dirty="0" smtClean="0"/>
              <a:t>Plausibility</a:t>
            </a:r>
          </a:p>
          <a:p>
            <a:r>
              <a:rPr lang="en-US" dirty="0" smtClean="0"/>
              <a:t>Coherence</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28</a:t>
            </a:fld>
            <a:endParaRPr lang="en-US"/>
          </a:p>
        </p:txBody>
      </p:sp>
    </p:spTree>
    <p:extLst>
      <p:ext uri="{BB962C8B-B14F-4D97-AF65-F5344CB8AC3E}">
        <p14:creationId xmlns:p14="http://schemas.microsoft.com/office/powerpoint/2010/main" val="2020915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914CC604-074A-49C6-B76C-AB147DC9E930}" type="slidenum">
              <a:rPr lang="en-US" smtClean="0">
                <a:latin typeface="Times New Roman" pitchFamily="18" charset="0"/>
              </a:rPr>
              <a:pPr/>
              <a:t>29</a:t>
            </a:fld>
            <a:endParaRPr lang="en-US" smtClean="0">
              <a:latin typeface="Times New Roman" pitchFamily="18" charset="0"/>
            </a:endParaRPr>
          </a:p>
        </p:txBody>
      </p:sp>
      <p:sp>
        <p:nvSpPr>
          <p:cNvPr id="25603" name="Rectangle 4"/>
          <p:cNvSpPr>
            <a:spLocks noGrp="1" noChangeArrowheads="1"/>
          </p:cNvSpPr>
          <p:nvPr>
            <p:ph type="title"/>
          </p:nvPr>
        </p:nvSpPr>
        <p:spPr/>
        <p:txBody>
          <a:bodyPr/>
          <a:lstStyle/>
          <a:p>
            <a:r>
              <a:rPr lang="en-US" smtClean="0"/>
              <a:t>Correlation</a:t>
            </a:r>
          </a:p>
        </p:txBody>
      </p:sp>
      <p:sp>
        <p:nvSpPr>
          <p:cNvPr id="25604" name="Rectangle 5"/>
          <p:cNvSpPr>
            <a:spLocks noGrp="1" noChangeArrowheads="1"/>
          </p:cNvSpPr>
          <p:nvPr>
            <p:ph type="body" sz="half" idx="1"/>
          </p:nvPr>
        </p:nvSpPr>
        <p:spPr/>
        <p:txBody>
          <a:bodyPr/>
          <a:lstStyle/>
          <a:p>
            <a:r>
              <a:rPr lang="en-US" sz="2800" smtClean="0"/>
              <a:t>Measures of health for nations correlate with the number of televisions. </a:t>
            </a:r>
          </a:p>
        </p:txBody>
      </p:sp>
      <p:sp>
        <p:nvSpPr>
          <p:cNvPr id="25605" name="Rectangle 6"/>
          <p:cNvSpPr>
            <a:spLocks noGrp="1" noChangeArrowheads="1" noTextEdit="1"/>
          </p:cNvSpPr>
          <p:nvPr>
            <p:ph type="clipArt" sz="half" idx="2"/>
          </p:nvPr>
        </p:nvSpPr>
        <p:spPr/>
      </p:sp>
      <p:pic>
        <p:nvPicPr>
          <p:cNvPr id="25606" name="Picture 8" descr="htbuzz"/>
          <p:cNvPicPr>
            <a:picLocks noChangeAspect="1" noChangeArrowheads="1"/>
          </p:cNvPicPr>
          <p:nvPr/>
        </p:nvPicPr>
        <p:blipFill>
          <a:blip r:embed="rId3" cstate="print"/>
          <a:srcRect/>
          <a:stretch>
            <a:fillRect/>
          </a:stretch>
        </p:blipFill>
        <p:spPr bwMode="auto">
          <a:xfrm>
            <a:off x="4724400" y="1752600"/>
            <a:ext cx="384333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3A037990-D3F9-45D5-90CF-E0625C721130}" type="slidenum">
              <a:rPr lang="en-US" smtClean="0">
                <a:latin typeface="Times New Roman" pitchFamily="18" charset="0"/>
              </a:rPr>
              <a:pPr/>
              <a:t>3</a:t>
            </a:fld>
            <a:endParaRPr lang="en-US" smtClean="0">
              <a:latin typeface="Times New Roman" pitchFamily="18" charset="0"/>
            </a:endParaRPr>
          </a:p>
        </p:txBody>
      </p:sp>
      <p:sp>
        <p:nvSpPr>
          <p:cNvPr id="717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3" name="Rectangle 4"/>
          <p:cNvSpPr>
            <a:spLocks noGrp="1" noChangeArrowheads="1"/>
          </p:cNvSpPr>
          <p:nvPr>
            <p:ph type="title"/>
          </p:nvPr>
        </p:nvSpPr>
        <p:spPr>
          <a:noFill/>
        </p:spPr>
        <p:txBody>
          <a:bodyPr lIns="90488" tIns="44450" rIns="90488" bIns="44450" anchor="b"/>
          <a:lstStyle/>
          <a:p>
            <a:r>
              <a:rPr lang="en-US" smtClean="0"/>
              <a:t>Empirical</a:t>
            </a:r>
          </a:p>
        </p:txBody>
      </p:sp>
      <p:sp>
        <p:nvSpPr>
          <p:cNvPr id="7174" name="Rectangle 5"/>
          <p:cNvSpPr>
            <a:spLocks noGrp="1" noChangeArrowheads="1"/>
          </p:cNvSpPr>
          <p:nvPr>
            <p:ph type="body" idx="1"/>
          </p:nvPr>
        </p:nvSpPr>
        <p:spPr>
          <a:noFill/>
        </p:spPr>
        <p:txBody>
          <a:bodyPr lIns="90488" tIns="44450" rIns="90488" bIns="44450"/>
          <a:lstStyle/>
          <a:p>
            <a:r>
              <a:rPr lang="en-US" smtClean="0"/>
              <a:t> a. Relying on or derived from observation or experiment:</a:t>
            </a:r>
            <a:r>
              <a:rPr lang="en-US" i="1" smtClean="0"/>
              <a:t> empirical results that supported the hypothesis</a:t>
            </a:r>
            <a:r>
              <a:rPr lang="en-US" smtClean="0"/>
              <a:t>. </a:t>
            </a:r>
          </a:p>
          <a:p>
            <a:r>
              <a:rPr lang="en-US" smtClean="0"/>
              <a:t>b. Verifiable or provable by means of observation or experiment: </a:t>
            </a:r>
            <a:r>
              <a:rPr lang="en-US" i="1" smtClean="0"/>
              <a:t>empirical laws.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p:spPr>
        <p:txBody>
          <a:bodyPr/>
          <a:lstStyle/>
          <a:p>
            <a:fld id="{DE5D7E5A-1AA3-4551-9E7C-255C9CBB40D8}" type="slidenum">
              <a:rPr lang="en-US" smtClean="0">
                <a:latin typeface="Times New Roman" pitchFamily="18" charset="0"/>
              </a:rPr>
              <a:pPr/>
              <a:t>30</a:t>
            </a:fld>
            <a:endParaRPr lang="en-US" smtClean="0">
              <a:latin typeface="Times New Roman" pitchFamily="18" charset="0"/>
            </a:endParaRPr>
          </a:p>
        </p:txBody>
      </p:sp>
      <p:sp>
        <p:nvSpPr>
          <p:cNvPr id="26627" name="Rectangle 4"/>
          <p:cNvSpPr>
            <a:spLocks noGrp="1" noChangeArrowheads="1"/>
          </p:cNvSpPr>
          <p:nvPr>
            <p:ph type="title"/>
          </p:nvPr>
        </p:nvSpPr>
        <p:spPr/>
        <p:txBody>
          <a:bodyPr/>
          <a:lstStyle/>
          <a:p>
            <a:endParaRPr lang="en-US" smtClean="0"/>
          </a:p>
        </p:txBody>
      </p:sp>
      <p:sp>
        <p:nvSpPr>
          <p:cNvPr id="26628" name="Rectangle 5"/>
          <p:cNvSpPr>
            <a:spLocks noGrp="1" noChangeArrowheads="1"/>
          </p:cNvSpPr>
          <p:nvPr>
            <p:ph type="body" sz="half" idx="1"/>
          </p:nvPr>
        </p:nvSpPr>
        <p:spPr/>
        <p:txBody>
          <a:bodyPr/>
          <a:lstStyle/>
          <a:p>
            <a:r>
              <a:rPr lang="en-US" sz="2800" smtClean="0"/>
              <a:t>Obesity increased with popularity of low-fat diet.</a:t>
            </a:r>
          </a:p>
          <a:p>
            <a:pPr lvl="1"/>
            <a:r>
              <a:rPr lang="en-US" sz="2400" smtClean="0"/>
              <a:t>More Driving</a:t>
            </a:r>
          </a:p>
          <a:p>
            <a:pPr lvl="1"/>
            <a:r>
              <a:rPr lang="en-US" sz="2400" smtClean="0"/>
              <a:t>Less walking</a:t>
            </a:r>
          </a:p>
          <a:p>
            <a:pPr lvl="1"/>
            <a:r>
              <a:rPr lang="en-US" sz="2400" smtClean="0"/>
              <a:t>Larger portions</a:t>
            </a:r>
          </a:p>
          <a:p>
            <a:pPr lvl="1"/>
            <a:r>
              <a:rPr lang="en-US" sz="2400" smtClean="0"/>
              <a:t>More computers</a:t>
            </a:r>
          </a:p>
        </p:txBody>
      </p:sp>
      <p:pic>
        <p:nvPicPr>
          <p:cNvPr id="26629" name="ClipArt Placeholder 8" descr="smokingissexy.jpg"/>
          <p:cNvPicPr>
            <a:picLocks noGrp="1" noChangeAspect="1"/>
          </p:cNvPicPr>
          <p:nvPr>
            <p:ph type="clipArt" sz="half" idx="2"/>
          </p:nvPr>
        </p:nvPicPr>
        <p:blipFill>
          <a:blip r:embed="rId3" cstate="print"/>
          <a:srcRect t="20667" r="39999"/>
          <a:stretch>
            <a:fillRect/>
          </a:stretch>
        </p:blipFill>
        <p:spPr>
          <a:xfrm>
            <a:off x="4953000" y="1905000"/>
            <a:ext cx="3438525" cy="340995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p>
            <a:fld id="{606F6039-B6EB-41FD-B076-48586A3FBBBB}" type="slidenum">
              <a:rPr lang="en-US" smtClean="0">
                <a:latin typeface="Times New Roman" pitchFamily="18" charset="0"/>
              </a:rPr>
              <a:pPr/>
              <a:t>31</a:t>
            </a:fld>
            <a:endParaRPr lang="en-US" smtClean="0">
              <a:latin typeface="Times New Roman" pitchFamily="18" charset="0"/>
            </a:endParaRPr>
          </a:p>
        </p:txBody>
      </p:sp>
      <p:sp>
        <p:nvSpPr>
          <p:cNvPr id="2765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765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7653" name="Rectangle 4"/>
          <p:cNvSpPr>
            <a:spLocks noGrp="1" noChangeArrowheads="1"/>
          </p:cNvSpPr>
          <p:nvPr>
            <p:ph type="title"/>
          </p:nvPr>
        </p:nvSpPr>
        <p:spPr>
          <a:noFill/>
        </p:spPr>
        <p:txBody>
          <a:bodyPr lIns="90488" tIns="44450" rIns="90488" bIns="44450" anchor="b"/>
          <a:lstStyle/>
          <a:p>
            <a:r>
              <a:rPr lang="en-US" smtClean="0"/>
              <a:t>EXPERIMENT</a:t>
            </a:r>
          </a:p>
        </p:txBody>
      </p:sp>
      <p:sp>
        <p:nvSpPr>
          <p:cNvPr id="27654" name="Rectangle 5"/>
          <p:cNvSpPr>
            <a:spLocks noGrp="1" noChangeArrowheads="1"/>
          </p:cNvSpPr>
          <p:nvPr>
            <p:ph type="body" sz="half" idx="1"/>
          </p:nvPr>
        </p:nvSpPr>
        <p:spPr>
          <a:noFill/>
        </p:spPr>
        <p:txBody>
          <a:bodyPr lIns="90488" tIns="44450" rIns="90488" bIns="44450"/>
          <a:lstStyle/>
          <a:p>
            <a:r>
              <a:rPr lang="en-US" sz="2800" smtClean="0"/>
              <a:t>Experimenter Control (manipulation)</a:t>
            </a:r>
          </a:p>
          <a:p>
            <a:pPr lvl="1"/>
            <a:r>
              <a:rPr lang="en-US" sz="2400" smtClean="0"/>
              <a:t>Independent variable</a:t>
            </a:r>
          </a:p>
          <a:p>
            <a:pPr lvl="1"/>
            <a:r>
              <a:rPr lang="en-US" sz="2400" smtClean="0"/>
              <a:t>Dependent variable</a:t>
            </a:r>
          </a:p>
          <a:p>
            <a:r>
              <a:rPr lang="en-US" sz="2800" smtClean="0"/>
              <a:t>Two or more  groups</a:t>
            </a:r>
          </a:p>
          <a:p>
            <a:pPr lvl="1"/>
            <a:r>
              <a:rPr lang="en-US" sz="2400" smtClean="0"/>
              <a:t>experimental group</a:t>
            </a:r>
          </a:p>
          <a:p>
            <a:pPr lvl="1"/>
            <a:r>
              <a:rPr lang="en-US" sz="2400" smtClean="0"/>
              <a:t>control group</a:t>
            </a:r>
          </a:p>
          <a:p>
            <a:r>
              <a:rPr lang="en-US" sz="2800" smtClean="0"/>
              <a:t>Random assignment</a:t>
            </a:r>
          </a:p>
        </p:txBody>
      </p:sp>
      <p:pic>
        <p:nvPicPr>
          <p:cNvPr id="27655" name="Picture 7" descr="j0186118"/>
          <p:cNvPicPr>
            <a:picLocks noGrp="1" noChangeAspect="1" noChangeArrowheads="1"/>
          </p:cNvPicPr>
          <p:nvPr>
            <p:ph type="clipArt" sz="half" idx="2"/>
          </p:nvPr>
        </p:nvPicPr>
        <p:blipFill>
          <a:blip r:embed="rId3" cstate="print"/>
          <a:srcRect/>
          <a:stretch>
            <a:fillRect/>
          </a:stretch>
        </p:blipFill>
        <p:spPr>
          <a:xfrm>
            <a:off x="4953000" y="2230438"/>
            <a:ext cx="3810000" cy="3309937"/>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C2F92EBC-109D-40AD-BE5B-437525EAC692}" type="slidenum">
              <a:rPr lang="en-US" smtClean="0">
                <a:latin typeface="Times New Roman" pitchFamily="18" charset="0"/>
              </a:rPr>
              <a:pPr/>
              <a:t>32</a:t>
            </a:fld>
            <a:endParaRPr lang="en-US" smtClean="0">
              <a:latin typeface="Times New Roman" pitchFamily="18" charset="0"/>
            </a:endParaRPr>
          </a:p>
        </p:txBody>
      </p:sp>
      <p:sp>
        <p:nvSpPr>
          <p:cNvPr id="2867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867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8677" name="Rectangle 4"/>
          <p:cNvSpPr>
            <a:spLocks noGrp="1" noChangeArrowheads="1"/>
          </p:cNvSpPr>
          <p:nvPr>
            <p:ph type="title"/>
          </p:nvPr>
        </p:nvSpPr>
        <p:spPr>
          <a:noFill/>
        </p:spPr>
        <p:txBody>
          <a:bodyPr lIns="90488" tIns="44450" rIns="90488" bIns="44450" anchor="b"/>
          <a:lstStyle/>
          <a:p>
            <a:r>
              <a:rPr lang="en-US" smtClean="0"/>
              <a:t>Independent Variable</a:t>
            </a:r>
          </a:p>
        </p:txBody>
      </p:sp>
      <p:sp>
        <p:nvSpPr>
          <p:cNvPr id="28678" name="Rectangle 5"/>
          <p:cNvSpPr>
            <a:spLocks noGrp="1" noChangeArrowheads="1"/>
          </p:cNvSpPr>
          <p:nvPr>
            <p:ph type="body" idx="1"/>
          </p:nvPr>
        </p:nvSpPr>
        <p:spPr>
          <a:noFill/>
        </p:spPr>
        <p:txBody>
          <a:bodyPr lIns="90488" tIns="44450" rIns="90488" bIns="44450"/>
          <a:lstStyle/>
          <a:p>
            <a:r>
              <a:rPr lang="en-US" smtClean="0"/>
              <a:t>Under control of the experimenter</a:t>
            </a:r>
          </a:p>
          <a:p>
            <a:r>
              <a:rPr lang="en-US" smtClean="0"/>
              <a:t>Used to explain changes in the dependent variable</a:t>
            </a:r>
          </a:p>
          <a:p>
            <a:r>
              <a:rPr lang="en-US" smtClean="0"/>
              <a:t>Example: Type of instruction</a:t>
            </a:r>
          </a:p>
          <a:p>
            <a:pPr lvl="1"/>
            <a:r>
              <a:rPr lang="en-US" smtClean="0"/>
              <a:t>Should include a control group</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2907DF84-99A0-4C9F-8BDA-ABDEA79221FC}" type="slidenum">
              <a:rPr lang="en-US" smtClean="0">
                <a:latin typeface="Times New Roman" pitchFamily="18" charset="0"/>
              </a:rPr>
              <a:pPr/>
              <a:t>33</a:t>
            </a:fld>
            <a:endParaRPr lang="en-US" smtClean="0">
              <a:latin typeface="Times New Roman" pitchFamily="18" charset="0"/>
            </a:endParaRPr>
          </a:p>
        </p:txBody>
      </p:sp>
      <p:sp>
        <p:nvSpPr>
          <p:cNvPr id="2969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970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9701" name="Rectangle 4"/>
          <p:cNvSpPr>
            <a:spLocks noGrp="1" noChangeArrowheads="1"/>
          </p:cNvSpPr>
          <p:nvPr>
            <p:ph type="title"/>
          </p:nvPr>
        </p:nvSpPr>
        <p:spPr>
          <a:noFill/>
        </p:spPr>
        <p:txBody>
          <a:bodyPr lIns="90488" tIns="44450" rIns="90488" bIns="44450" anchor="b"/>
          <a:lstStyle/>
          <a:p>
            <a:r>
              <a:rPr lang="en-US" smtClean="0"/>
              <a:t>Dependent Variable</a:t>
            </a:r>
          </a:p>
        </p:txBody>
      </p:sp>
      <p:sp>
        <p:nvSpPr>
          <p:cNvPr id="29702" name="Rectangle 5"/>
          <p:cNvSpPr>
            <a:spLocks noGrp="1" noChangeArrowheads="1"/>
          </p:cNvSpPr>
          <p:nvPr>
            <p:ph type="body" idx="1"/>
          </p:nvPr>
        </p:nvSpPr>
        <p:spPr>
          <a:noFill/>
        </p:spPr>
        <p:txBody>
          <a:bodyPr lIns="90488" tIns="44450" rIns="90488" bIns="44450"/>
          <a:lstStyle/>
          <a:p>
            <a:r>
              <a:rPr lang="en-US" smtClean="0"/>
              <a:t>Not under control by the experimenter</a:t>
            </a:r>
          </a:p>
          <a:p>
            <a:r>
              <a:rPr lang="en-US" smtClean="0"/>
              <a:t>Presumed to be caused or affected by the independent variable</a:t>
            </a:r>
          </a:p>
          <a:p>
            <a:r>
              <a:rPr lang="en-US" smtClean="0"/>
              <a:t>Example: grade on final exam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4E1E1415-0F94-4302-85B1-AE6BE2E8387A}" type="slidenum">
              <a:rPr lang="en-US" smtClean="0">
                <a:latin typeface="Times New Roman" pitchFamily="18" charset="0"/>
              </a:rPr>
              <a:pPr/>
              <a:t>34</a:t>
            </a:fld>
            <a:endParaRPr lang="en-US" smtClean="0">
              <a:latin typeface="Times New Roman" pitchFamily="18" charset="0"/>
            </a:endParaRPr>
          </a:p>
        </p:txBody>
      </p:sp>
      <p:sp>
        <p:nvSpPr>
          <p:cNvPr id="3072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2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25" name="Rectangle 4"/>
          <p:cNvSpPr>
            <a:spLocks noGrp="1" noChangeArrowheads="1"/>
          </p:cNvSpPr>
          <p:nvPr>
            <p:ph type="title"/>
          </p:nvPr>
        </p:nvSpPr>
        <p:spPr>
          <a:noFill/>
        </p:spPr>
        <p:txBody>
          <a:bodyPr lIns="90488" tIns="44450" rIns="90488" bIns="44450" anchor="b"/>
          <a:lstStyle/>
          <a:p>
            <a:r>
              <a:rPr lang="en-US" smtClean="0"/>
              <a:t>Random Assignment</a:t>
            </a:r>
          </a:p>
        </p:txBody>
      </p:sp>
      <p:sp>
        <p:nvSpPr>
          <p:cNvPr id="30726" name="Rectangle 5"/>
          <p:cNvSpPr>
            <a:spLocks noGrp="1" noChangeArrowheads="1"/>
          </p:cNvSpPr>
          <p:nvPr>
            <p:ph type="body" idx="1"/>
          </p:nvPr>
        </p:nvSpPr>
        <p:spPr>
          <a:noFill/>
        </p:spPr>
        <p:txBody>
          <a:bodyPr lIns="90488" tIns="44450" rIns="90488" bIns="44450"/>
          <a:lstStyle/>
          <a:p>
            <a:r>
              <a:rPr lang="en-US" smtClean="0"/>
              <a:t>Essential aspect of experiment</a:t>
            </a:r>
          </a:p>
          <a:p>
            <a:r>
              <a:rPr lang="en-US" smtClean="0"/>
              <a:t>Allows us to control for all potential confounds</a:t>
            </a:r>
          </a:p>
          <a:p>
            <a:r>
              <a:rPr lang="en-US" smtClean="0"/>
              <a:t>Each subject has an equal chance of being in each group.  </a:t>
            </a:r>
          </a:p>
          <a:p>
            <a:r>
              <a:rPr lang="en-US" smtClean="0"/>
              <a:t>Intact groups not random</a:t>
            </a:r>
          </a:p>
          <a:p>
            <a:r>
              <a:rPr lang="en-US" smtClean="0"/>
              <a:t>Replication to deal with chance variation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850F263F-21A1-47FE-BA41-C0FFBC2517A8}" type="slidenum">
              <a:rPr lang="en-US" smtClean="0">
                <a:latin typeface="Times New Roman" pitchFamily="18" charset="0"/>
              </a:rPr>
              <a:pPr/>
              <a:t>35</a:t>
            </a:fld>
            <a:endParaRPr lang="en-US" smtClean="0">
              <a:latin typeface="Times New Roman" pitchFamily="18" charset="0"/>
            </a:endParaRPr>
          </a:p>
        </p:txBody>
      </p:sp>
      <p:sp>
        <p:nvSpPr>
          <p:cNvPr id="317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49" name="Rectangle 4"/>
          <p:cNvSpPr>
            <a:spLocks noGrp="1" noChangeArrowheads="1"/>
          </p:cNvSpPr>
          <p:nvPr>
            <p:ph type="title"/>
          </p:nvPr>
        </p:nvSpPr>
        <p:spPr>
          <a:noFill/>
        </p:spPr>
        <p:txBody>
          <a:bodyPr lIns="90488" tIns="44450" rIns="90488" bIns="44450" anchor="b"/>
          <a:lstStyle/>
          <a:p>
            <a:r>
              <a:rPr lang="en-US" smtClean="0"/>
              <a:t>EXPERIMENT</a:t>
            </a:r>
          </a:p>
        </p:txBody>
      </p:sp>
      <p:sp>
        <p:nvSpPr>
          <p:cNvPr id="31750" name="Rectangle 5"/>
          <p:cNvSpPr>
            <a:spLocks noGrp="1" noChangeArrowheads="1"/>
          </p:cNvSpPr>
          <p:nvPr>
            <p:ph type="body" idx="1"/>
          </p:nvPr>
        </p:nvSpPr>
        <p:spPr>
          <a:noFill/>
        </p:spPr>
        <p:txBody>
          <a:bodyPr lIns="90488" tIns="44450" rIns="90488" bIns="44450"/>
          <a:lstStyle/>
          <a:p>
            <a:r>
              <a:rPr lang="en-US" smtClean="0"/>
              <a:t>Double-blind</a:t>
            </a:r>
          </a:p>
          <a:p>
            <a:pPr lvl="1"/>
            <a:r>
              <a:rPr lang="en-US" smtClean="0"/>
              <a:t>to avoid social expectations</a:t>
            </a:r>
          </a:p>
          <a:p>
            <a:pPr lvl="1"/>
            <a:r>
              <a:rPr lang="en-US" smtClean="0"/>
              <a:t>to avoid demand characteristics</a:t>
            </a:r>
          </a:p>
          <a:p>
            <a:r>
              <a:rPr lang="en-US" smtClean="0"/>
              <a:t>External validity-extent to which we can generalize</a:t>
            </a:r>
          </a:p>
          <a:p>
            <a:r>
              <a:rPr lang="en-US" smtClean="0"/>
              <a:t>Analogue-animals, cold water immersion as stress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Overdiagnosed</a:t>
            </a:r>
            <a:r>
              <a:rPr lang="en-US" dirty="0" smtClean="0"/>
              <a:t>, </a:t>
            </a:r>
            <a:r>
              <a:rPr lang="en-US" sz="2800" dirty="0" smtClean="0"/>
              <a:t>Welch, Schwartz &amp; </a:t>
            </a:r>
            <a:r>
              <a:rPr lang="en-US" sz="2800" dirty="0" err="1" smtClean="0"/>
              <a:t>Woloshin</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36</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95" t="14444" r="31667" b="43334"/>
          <a:stretch/>
        </p:blipFill>
        <p:spPr bwMode="auto">
          <a:xfrm>
            <a:off x="1066800" y="1981200"/>
            <a:ext cx="74866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13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Overdiagnosed</a:t>
            </a:r>
            <a:r>
              <a:rPr lang="en-US" dirty="0"/>
              <a:t>, Welch, Schwartz &amp; </a:t>
            </a:r>
            <a:r>
              <a:rPr lang="en-US" dirty="0" err="1"/>
              <a:t>Woloshin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37</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54" t="22778" r="32500" b="40926"/>
          <a:stretch/>
        </p:blipFill>
        <p:spPr bwMode="auto">
          <a:xfrm>
            <a:off x="1271685" y="2133600"/>
            <a:ext cx="701506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479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Example of Experiment</a:t>
            </a:r>
          </a:p>
        </p:txBody>
      </p:sp>
      <p:sp>
        <p:nvSpPr>
          <p:cNvPr id="32771" name="Content Placeholder 2"/>
          <p:cNvSpPr>
            <a:spLocks noGrp="1"/>
          </p:cNvSpPr>
          <p:nvPr>
            <p:ph sz="half" idx="1"/>
          </p:nvPr>
        </p:nvSpPr>
        <p:spPr/>
        <p:txBody>
          <a:bodyPr/>
          <a:lstStyle/>
          <a:p>
            <a:r>
              <a:rPr lang="en-US" smtClean="0"/>
              <a:t>New York Times 9/1/2009</a:t>
            </a:r>
          </a:p>
          <a:p>
            <a:r>
              <a:rPr lang="en-US" smtClean="0">
                <a:hlinkClick r:id="rId3"/>
              </a:rPr>
              <a:t>The Claim: Chamomile Can Soothe a Colicky Baby.</a:t>
            </a:r>
            <a:endParaRPr lang="en-US" smtClean="0"/>
          </a:p>
          <a:p>
            <a:endParaRPr lang="en-US" smtClean="0"/>
          </a:p>
        </p:txBody>
      </p:sp>
      <p:pic>
        <p:nvPicPr>
          <p:cNvPr id="32772" name="Content Placeholder 7" descr="01really-190.jpg"/>
          <p:cNvPicPr>
            <a:picLocks noGrp="1" noChangeAspect="1"/>
          </p:cNvPicPr>
          <p:nvPr>
            <p:ph sz="half" idx="2"/>
          </p:nvPr>
        </p:nvPicPr>
        <p:blipFill>
          <a:blip r:embed="rId4" cstate="print"/>
          <a:srcRect/>
          <a:stretch>
            <a:fillRect/>
          </a:stretch>
        </p:blipFill>
        <p:spPr>
          <a:xfrm>
            <a:off x="5953125" y="2843213"/>
            <a:ext cx="1809750" cy="2085975"/>
          </a:xfrm>
        </p:spPr>
      </p:pic>
      <p:sp>
        <p:nvSpPr>
          <p:cNvPr id="32773" name="Slide Number Placeholder 3"/>
          <p:cNvSpPr>
            <a:spLocks noGrp="1"/>
          </p:cNvSpPr>
          <p:nvPr>
            <p:ph type="sldNum" sz="quarter" idx="12"/>
          </p:nvPr>
        </p:nvSpPr>
        <p:spPr>
          <a:noFill/>
        </p:spPr>
        <p:txBody>
          <a:bodyPr/>
          <a:lstStyle/>
          <a:p>
            <a:fld id="{791F30AF-6B92-4DA6-9B87-C19CDC158DA7}"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Randomized Clinical Trial</a:t>
            </a:r>
          </a:p>
        </p:txBody>
      </p:sp>
      <p:sp>
        <p:nvSpPr>
          <p:cNvPr id="33795" name="Content Placeholder 2"/>
          <p:cNvSpPr>
            <a:spLocks noGrp="1"/>
          </p:cNvSpPr>
          <p:nvPr>
            <p:ph sz="half" idx="1"/>
          </p:nvPr>
        </p:nvSpPr>
        <p:spPr/>
        <p:txBody>
          <a:bodyPr/>
          <a:lstStyle/>
          <a:p>
            <a:r>
              <a:rPr lang="en-US" smtClean="0"/>
              <a:t>Independent Variable</a:t>
            </a:r>
          </a:p>
          <a:p>
            <a:pPr lvl="1"/>
            <a:r>
              <a:rPr lang="en-US" smtClean="0"/>
              <a:t>Treatment group</a:t>
            </a:r>
          </a:p>
          <a:p>
            <a:pPr lvl="2"/>
            <a:r>
              <a:rPr lang="en-US" smtClean="0"/>
              <a:t>Chamomile tea</a:t>
            </a:r>
          </a:p>
          <a:p>
            <a:pPr lvl="1"/>
            <a:r>
              <a:rPr lang="en-US" smtClean="0"/>
              <a:t>Control Group</a:t>
            </a:r>
          </a:p>
          <a:p>
            <a:pPr lvl="2"/>
            <a:r>
              <a:rPr lang="en-US" smtClean="0"/>
              <a:t>Other tea</a:t>
            </a:r>
          </a:p>
          <a:p>
            <a:r>
              <a:rPr lang="en-US" smtClean="0"/>
              <a:t>Dependent Variable</a:t>
            </a:r>
          </a:p>
          <a:p>
            <a:pPr lvl="1"/>
            <a:r>
              <a:rPr lang="en-US" smtClean="0"/>
              <a:t>Presence of colic</a:t>
            </a:r>
          </a:p>
        </p:txBody>
      </p:sp>
      <p:pic>
        <p:nvPicPr>
          <p:cNvPr id="33796" name="Content Placeholder 5" descr="01really-190.jpg"/>
          <p:cNvPicPr>
            <a:picLocks noGrp="1" noChangeAspect="1"/>
          </p:cNvPicPr>
          <p:nvPr>
            <p:ph sz="half" idx="2"/>
          </p:nvPr>
        </p:nvPicPr>
        <p:blipFill>
          <a:blip r:embed="rId3" cstate="print"/>
          <a:srcRect/>
          <a:stretch>
            <a:fillRect/>
          </a:stretch>
        </p:blipFill>
        <p:spPr>
          <a:xfrm>
            <a:off x="5953125" y="2843213"/>
            <a:ext cx="1809750" cy="2085975"/>
          </a:xfrm>
        </p:spPr>
      </p:pic>
      <p:sp>
        <p:nvSpPr>
          <p:cNvPr id="33797" name="Slide Number Placeholder 3"/>
          <p:cNvSpPr>
            <a:spLocks noGrp="1"/>
          </p:cNvSpPr>
          <p:nvPr>
            <p:ph type="sldNum" sz="quarter" idx="12"/>
          </p:nvPr>
        </p:nvSpPr>
        <p:spPr>
          <a:noFill/>
        </p:spPr>
        <p:txBody>
          <a:bodyPr/>
          <a:lstStyle/>
          <a:p>
            <a:fld id="{34926C68-0388-4176-B518-6D7D7250F258}"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asteurs-experiment.jpeg"/>
          <p:cNvPicPr>
            <a:picLocks noGrp="1" noChangeAspect="1"/>
          </p:cNvPicPr>
          <p:nvPr>
            <p:ph idx="1"/>
          </p:nvPr>
        </p:nvPicPr>
        <p:blipFill>
          <a:blip r:embed="rId2" cstate="print"/>
          <a:stretch>
            <a:fillRect/>
          </a:stretch>
        </p:blipFill>
        <p:spPr>
          <a:xfrm>
            <a:off x="2005376" y="1828800"/>
            <a:ext cx="5742848" cy="4114800"/>
          </a:xfrm>
        </p:spPr>
      </p:pic>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Randomized Clinical Trial</a:t>
            </a:r>
          </a:p>
        </p:txBody>
      </p:sp>
      <p:sp>
        <p:nvSpPr>
          <p:cNvPr id="34819" name="Content Placeholder 2"/>
          <p:cNvSpPr>
            <a:spLocks noGrp="1"/>
          </p:cNvSpPr>
          <p:nvPr>
            <p:ph type="body" sz="half" idx="1"/>
          </p:nvPr>
        </p:nvSpPr>
        <p:spPr/>
        <p:txBody>
          <a:bodyPr/>
          <a:lstStyle/>
          <a:p>
            <a:r>
              <a:rPr lang="en-US" smtClean="0"/>
              <a:t>Results</a:t>
            </a:r>
          </a:p>
          <a:p>
            <a:pPr lvl="1"/>
            <a:r>
              <a:rPr lang="en-US" smtClean="0"/>
              <a:t>Treatment group 57 percent better</a:t>
            </a:r>
          </a:p>
          <a:p>
            <a:pPr lvl="1"/>
            <a:r>
              <a:rPr lang="en-US" smtClean="0"/>
              <a:t>Control group 26 percent better</a:t>
            </a:r>
          </a:p>
          <a:p>
            <a:pPr lvl="1"/>
            <a:endParaRPr lang="en-US" smtClean="0"/>
          </a:p>
        </p:txBody>
      </p:sp>
      <p:pic>
        <p:nvPicPr>
          <p:cNvPr id="34820" name="ClipArt Placeholder 6" descr="01really-190.jpg"/>
          <p:cNvPicPr>
            <a:picLocks noGrp="1" noChangeAspect="1"/>
          </p:cNvPicPr>
          <p:nvPr>
            <p:ph type="clipArt" sz="half" idx="2"/>
          </p:nvPr>
        </p:nvPicPr>
        <p:blipFill>
          <a:blip r:embed="rId3" cstate="print"/>
          <a:srcRect/>
          <a:stretch>
            <a:fillRect/>
          </a:stretch>
        </p:blipFill>
        <p:spPr>
          <a:xfrm>
            <a:off x="5953125" y="2843213"/>
            <a:ext cx="1809750" cy="2085975"/>
          </a:xfrm>
        </p:spPr>
      </p:pic>
      <p:sp>
        <p:nvSpPr>
          <p:cNvPr id="34821" name="Slide Number Placeholder 3"/>
          <p:cNvSpPr>
            <a:spLocks noGrp="1"/>
          </p:cNvSpPr>
          <p:nvPr>
            <p:ph type="sldNum" sz="quarter" idx="12"/>
          </p:nvPr>
        </p:nvSpPr>
        <p:spPr>
          <a:noFill/>
        </p:spPr>
        <p:txBody>
          <a:bodyPr/>
          <a:lstStyle/>
          <a:p>
            <a:fld id="{742DC2B0-A93A-481B-8DC6-DCE6C8130185}"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p>
            <a:fld id="{67F09825-802E-465F-8117-3763072FB04C}" type="slidenum">
              <a:rPr lang="en-US" smtClean="0">
                <a:latin typeface="Times New Roman" pitchFamily="18" charset="0"/>
              </a:rPr>
              <a:pPr/>
              <a:t>41</a:t>
            </a:fld>
            <a:endParaRPr lang="en-US" smtClean="0">
              <a:latin typeface="Times New Roman" pitchFamily="18" charset="0"/>
            </a:endParaRPr>
          </a:p>
        </p:txBody>
      </p:sp>
      <p:sp>
        <p:nvSpPr>
          <p:cNvPr id="35843" name="Rectangle 2"/>
          <p:cNvSpPr>
            <a:spLocks noGrp="1" noChangeArrowheads="1"/>
          </p:cNvSpPr>
          <p:nvPr>
            <p:ph type="title"/>
          </p:nvPr>
        </p:nvSpPr>
        <p:spPr/>
        <p:txBody>
          <a:bodyPr/>
          <a:lstStyle/>
          <a:p>
            <a:r>
              <a:rPr lang="en-US" smtClean="0"/>
              <a:t>Advantage of Experiment	</a:t>
            </a:r>
          </a:p>
        </p:txBody>
      </p:sp>
      <p:sp>
        <p:nvSpPr>
          <p:cNvPr id="70659" name="Rectangle 3"/>
          <p:cNvSpPr>
            <a:spLocks noGrp="1" noChangeArrowheads="1"/>
          </p:cNvSpPr>
          <p:nvPr>
            <p:ph type="body" sz="half" idx="1"/>
          </p:nvPr>
        </p:nvSpPr>
        <p:spPr/>
        <p:txBody>
          <a:bodyPr/>
          <a:lstStyle/>
          <a:p>
            <a:r>
              <a:rPr lang="en-US" sz="2800" smtClean="0"/>
              <a:t>Can talk about one variable causing another.</a:t>
            </a:r>
          </a:p>
        </p:txBody>
      </p:sp>
      <p:pic>
        <p:nvPicPr>
          <p:cNvPr id="70661" name="Picture 5" descr="bd07752_"/>
          <p:cNvPicPr>
            <a:picLocks noGrp="1" noChangeAspect="1" noChangeArrowheads="1"/>
          </p:cNvPicPr>
          <p:nvPr>
            <p:ph type="clipArt" sz="half" idx="2"/>
          </p:nvPr>
        </p:nvPicPr>
        <p:blipFill>
          <a:blip r:embed="rId3" cstate="print"/>
          <a:srcRect/>
          <a:stretch>
            <a:fillRect/>
          </a:stretch>
        </p:blipFill>
        <p:spPr>
          <a:xfrm>
            <a:off x="5410200" y="3176588"/>
            <a:ext cx="3124200" cy="3013075"/>
          </a:xfrm>
        </p:spPr>
      </p:pic>
      <p:pic>
        <p:nvPicPr>
          <p:cNvPr id="35846" name="Picture 6" descr="hh01654_"/>
          <p:cNvPicPr>
            <a:picLocks noChangeAspect="1" noChangeArrowheads="1"/>
          </p:cNvPicPr>
          <p:nvPr/>
        </p:nvPicPr>
        <p:blipFill>
          <a:blip r:embed="rId4" cstate="print"/>
          <a:srcRect/>
          <a:stretch>
            <a:fillRect/>
          </a:stretch>
        </p:blipFill>
        <p:spPr bwMode="auto">
          <a:xfrm>
            <a:off x="1600200" y="3200400"/>
            <a:ext cx="2479675" cy="2667000"/>
          </a:xfrm>
          <a:prstGeom prst="rect">
            <a:avLst/>
          </a:prstGeom>
          <a:noFill/>
          <a:ln w="9525">
            <a:noFill/>
            <a:miter lim="800000"/>
            <a:headEnd/>
            <a:tailEnd/>
          </a:ln>
        </p:spPr>
      </p:pic>
      <p:sp>
        <p:nvSpPr>
          <p:cNvPr id="35847" name="Line 7"/>
          <p:cNvSpPr>
            <a:spLocks noChangeShapeType="1"/>
          </p:cNvSpPr>
          <p:nvPr/>
        </p:nvSpPr>
        <p:spPr bwMode="auto">
          <a:xfrm>
            <a:off x="3276600" y="4267200"/>
            <a:ext cx="1752600" cy="762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ox(out)">
                                      <p:cBhvr>
                                        <p:cTn id="7" dur="500"/>
                                        <p:tgtEl>
                                          <p:spTgt spid="706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box(out)">
                                      <p:cBhvr>
                                        <p:cTn id="12"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Study	</a:t>
            </a:r>
            <a:endParaRPr lang="en-US" dirty="0"/>
          </a:p>
        </p:txBody>
      </p:sp>
      <p:sp>
        <p:nvSpPr>
          <p:cNvPr id="3" name="Text Placeholder 2"/>
          <p:cNvSpPr>
            <a:spLocks noGrp="1"/>
          </p:cNvSpPr>
          <p:nvPr>
            <p:ph type="body" sz="half" idx="1"/>
          </p:nvPr>
        </p:nvSpPr>
        <p:spPr/>
        <p:txBody>
          <a:bodyPr/>
          <a:lstStyle/>
          <a:p>
            <a:r>
              <a:rPr lang="en-US" dirty="0" smtClean="0"/>
              <a:t>a type of study in psychology that attempts to replicate or simulate, under controlled conditions, a situation analogous to real life</a:t>
            </a:r>
            <a:endParaRPr lang="en-US" dirty="0"/>
          </a:p>
        </p:txBody>
      </p:sp>
      <p:pic>
        <p:nvPicPr>
          <p:cNvPr id="6" name="ClipArt Placeholder 5" descr="17optics_graphic-popup.jpg"/>
          <p:cNvPicPr>
            <a:picLocks noGrp="1" noChangeAspect="1"/>
          </p:cNvPicPr>
          <p:nvPr>
            <p:ph type="clipArt" sz="half" idx="2"/>
          </p:nvPr>
        </p:nvPicPr>
        <p:blipFill>
          <a:blip r:embed="rId3" cstate="print"/>
          <a:stretch>
            <a:fillRect/>
          </a:stretch>
        </p:blipFill>
        <p:spPr>
          <a:xfrm>
            <a:off x="4953000" y="2446020"/>
            <a:ext cx="3810000" cy="2880360"/>
          </a:xfrm>
        </p:spPr>
      </p:pic>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cs typeface="Times New Roman" pitchFamily="18" charset="0"/>
              </a:rPr>
              <a:t>Requirements for Reaction Paper</a:t>
            </a:r>
          </a:p>
        </p:txBody>
      </p:sp>
      <p:sp>
        <p:nvSpPr>
          <p:cNvPr id="174083" name="Rectangle 3"/>
          <p:cNvSpPr>
            <a:spLocks noGrp="1" noChangeArrowheads="1"/>
          </p:cNvSpPr>
          <p:nvPr>
            <p:ph type="body" idx="1"/>
          </p:nvPr>
        </p:nvSpPr>
        <p:spPr/>
        <p:txBody>
          <a:bodyPr/>
          <a:lstStyle/>
          <a:p>
            <a:pPr marL="609600" indent="-609600">
              <a:buFontTx/>
              <a:buAutoNum type="arabicPeriod"/>
            </a:pPr>
            <a:r>
              <a:rPr lang="en-US" dirty="0"/>
              <a:t>Minimum two pages. 1 ¾ pages is not 2 pages. </a:t>
            </a:r>
          </a:p>
          <a:p>
            <a:pPr marL="609600" indent="-609600">
              <a:buFontTx/>
              <a:buAutoNum type="arabicPeriod"/>
            </a:pPr>
            <a:r>
              <a:rPr lang="en-US" dirty="0"/>
              <a:t>Typed double-spaced standard font 10 or 12.</a:t>
            </a:r>
          </a:p>
          <a:p>
            <a:pPr marL="609600" indent="-609600">
              <a:buFontTx/>
              <a:buAutoNum type="arabicPeriod"/>
            </a:pPr>
            <a:r>
              <a:rPr lang="en-US" dirty="0"/>
              <a:t>Free of grammar and spelling errors</a:t>
            </a:r>
          </a:p>
          <a:p>
            <a:pPr marL="609600" indent="-609600">
              <a:buFontTx/>
              <a:buAutoNum type="arabicPeriod"/>
            </a:pPr>
            <a:r>
              <a:rPr lang="en-US" dirty="0"/>
              <a:t>Paper must be about your reactions to the story. NOT a synopsis of the article. </a:t>
            </a:r>
            <a:endParaRPr lang="en-US" dirty="0" smtClean="0"/>
          </a:p>
          <a:p>
            <a:pPr marL="609600" indent="-609600">
              <a:buFontTx/>
              <a:buAutoNum type="arabicPeriod"/>
            </a:pPr>
            <a:r>
              <a:rPr lang="en-US" dirty="0" smtClean="0"/>
              <a:t>Due Thursday September </a:t>
            </a:r>
            <a:r>
              <a:rPr lang="en-US" smtClean="0"/>
              <a:t>15 midnight</a:t>
            </a:r>
            <a:endParaRPr lang="en-US"/>
          </a:p>
        </p:txBody>
      </p:sp>
    </p:spTree>
    <p:extLst>
      <p:ext uri="{BB962C8B-B14F-4D97-AF65-F5344CB8AC3E}">
        <p14:creationId xmlns:p14="http://schemas.microsoft.com/office/powerpoint/2010/main" val="1126535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hlinkClick r:id="rId3"/>
              </a:rPr>
              <a:t>Example</a:t>
            </a:r>
            <a:endParaRPr lang="en-US" dirty="0"/>
          </a:p>
        </p:txBody>
      </p:sp>
      <p:sp>
        <p:nvSpPr>
          <p:cNvPr id="3" name="Text Placeholder 2"/>
          <p:cNvSpPr>
            <a:spLocks noGrp="1"/>
          </p:cNvSpPr>
          <p:nvPr>
            <p:ph type="body" sz="half" idx="1"/>
          </p:nvPr>
        </p:nvSpPr>
        <p:spPr/>
        <p:txBody>
          <a:bodyPr/>
          <a:lstStyle/>
          <a:p>
            <a:r>
              <a:rPr lang="en-US" dirty="0" smtClean="0"/>
              <a:t>Setting the Mood for Smaller Meals</a:t>
            </a:r>
            <a:endParaRPr lang="en-US" dirty="0"/>
          </a:p>
        </p:txBody>
      </p:sp>
      <p:sp>
        <p:nvSpPr>
          <p:cNvPr id="4" name="ClipArt Placeholder 3"/>
          <p:cNvSpPr>
            <a:spLocks noGrp="1"/>
          </p:cNvSpPr>
          <p:nvPr>
            <p:ph type="clipArt" sz="half" idx="2"/>
          </p:nvPr>
        </p:nvSpPr>
        <p:spPr/>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1143000"/>
          </a:xfrm>
        </p:spPr>
        <p:txBody>
          <a:bodyPr/>
          <a:lstStyle/>
          <a:p>
            <a:r>
              <a:rPr lang="en-US" sz="3600" dirty="0" smtClean="0"/>
              <a:t>Clinical Course of self-limiting conditions.</a:t>
            </a:r>
            <a:endParaRPr lang="en-US" sz="3600" dirty="0"/>
          </a:p>
        </p:txBody>
      </p:sp>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45</a:t>
            </a:fld>
            <a:endParaRPr lang="en-US"/>
          </a:p>
        </p:txBody>
      </p:sp>
      <p:graphicFrame>
        <p:nvGraphicFramePr>
          <p:cNvPr id="5" name="Content Placeholder 4"/>
          <p:cNvGraphicFramePr>
            <a:graphicFrameLocks noGrp="1"/>
          </p:cNvGraphicFramePr>
          <p:nvPr>
            <p:ph idx="1"/>
          </p:nvPr>
        </p:nvGraphicFramePr>
        <p:xfrm>
          <a:off x="685800" y="1295400"/>
          <a:ext cx="8077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324600" y="2819400"/>
            <a:ext cx="1828800" cy="461665"/>
          </a:xfrm>
          <a:prstGeom prst="rect">
            <a:avLst/>
          </a:prstGeom>
          <a:solidFill>
            <a:srgbClr val="FFEAD5"/>
          </a:solidFill>
        </p:spPr>
        <p:txBody>
          <a:bodyPr wrap="square" rtlCol="0">
            <a:spAutoFit/>
          </a:bodyPr>
          <a:lstStyle/>
          <a:p>
            <a:r>
              <a:rPr lang="en-US" dirty="0" smtClean="0"/>
              <a:t>Improvement</a:t>
            </a:r>
            <a:endParaRPr lang="en-US" dirty="0"/>
          </a:p>
        </p:txBody>
      </p:sp>
      <p:sp>
        <p:nvSpPr>
          <p:cNvPr id="8" name="TextBox 7"/>
          <p:cNvSpPr txBox="1"/>
          <p:nvPr/>
        </p:nvSpPr>
        <p:spPr>
          <a:xfrm>
            <a:off x="4267200" y="4724400"/>
            <a:ext cx="1828800" cy="461665"/>
          </a:xfrm>
          <a:prstGeom prst="rect">
            <a:avLst/>
          </a:prstGeom>
          <a:solidFill>
            <a:srgbClr val="FFEAD5"/>
          </a:solidFill>
        </p:spPr>
        <p:txBody>
          <a:bodyPr wrap="square" rtlCol="0">
            <a:spAutoFit/>
          </a:bodyPr>
          <a:lstStyle/>
          <a:p>
            <a:r>
              <a:rPr lang="en-US" dirty="0" smtClean="0"/>
              <a:t>Intervention</a:t>
            </a:r>
            <a:endParaRPr lang="en-US" dirty="0"/>
          </a:p>
        </p:txBody>
      </p:sp>
      <p:sp>
        <p:nvSpPr>
          <p:cNvPr id="6" name="TextBox 5"/>
          <p:cNvSpPr txBox="1"/>
          <p:nvPr/>
        </p:nvSpPr>
        <p:spPr>
          <a:xfrm>
            <a:off x="2209800" y="2819400"/>
            <a:ext cx="1828800" cy="461665"/>
          </a:xfrm>
          <a:prstGeom prst="rect">
            <a:avLst/>
          </a:prstGeom>
          <a:solidFill>
            <a:srgbClr val="FFEAD5"/>
          </a:solidFill>
        </p:spPr>
        <p:txBody>
          <a:bodyPr wrap="square" rtlCol="0">
            <a:spAutoFit/>
          </a:bodyPr>
          <a:lstStyle/>
          <a:p>
            <a:r>
              <a:rPr lang="en-US" dirty="0" smtClean="0"/>
              <a:t>Deterioration</a:t>
            </a:r>
            <a:endParaRPr lang="en-US" dirty="0"/>
          </a:p>
        </p:txBody>
      </p:sp>
      <p:cxnSp>
        <p:nvCxnSpPr>
          <p:cNvPr id="13" name="Straight Connector 12"/>
          <p:cNvCxnSpPr/>
          <p:nvPr/>
        </p:nvCxnSpPr>
        <p:spPr bwMode="auto">
          <a:xfrm>
            <a:off x="1371600" y="25908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447800" y="38862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7620000" y="2286000"/>
            <a:ext cx="1295400" cy="307777"/>
          </a:xfrm>
          <a:prstGeom prst="rect">
            <a:avLst/>
          </a:prstGeom>
          <a:noFill/>
        </p:spPr>
        <p:txBody>
          <a:bodyPr wrap="square" rtlCol="0">
            <a:spAutoFit/>
          </a:bodyPr>
          <a:lstStyle/>
          <a:p>
            <a:r>
              <a:rPr lang="en-US" sz="1400" dirty="0" smtClean="0">
                <a:solidFill>
                  <a:srgbClr val="FF0000"/>
                </a:solidFill>
              </a:rPr>
              <a:t>asymptomatic</a:t>
            </a:r>
            <a:endParaRPr lang="en-US" sz="1400" dirty="0">
              <a:solidFill>
                <a:srgbClr val="FF0000"/>
              </a:solidFill>
            </a:endParaRPr>
          </a:p>
        </p:txBody>
      </p:sp>
      <p:sp>
        <p:nvSpPr>
          <p:cNvPr id="16" name="TextBox 15"/>
          <p:cNvSpPr txBox="1"/>
          <p:nvPr/>
        </p:nvSpPr>
        <p:spPr>
          <a:xfrm>
            <a:off x="7620000" y="3581400"/>
            <a:ext cx="1295400" cy="307777"/>
          </a:xfrm>
          <a:prstGeom prst="rect">
            <a:avLst/>
          </a:prstGeom>
          <a:noFill/>
        </p:spPr>
        <p:txBody>
          <a:bodyPr wrap="square" rtlCol="0">
            <a:spAutoFit/>
          </a:bodyPr>
          <a:lstStyle/>
          <a:p>
            <a:r>
              <a:rPr lang="en-US" sz="1400" dirty="0" smtClean="0">
                <a:solidFill>
                  <a:srgbClr val="FF0000"/>
                </a:solidFill>
              </a:rPr>
              <a:t>symptomatic</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p>
            <a:fld id="{20CFFC5E-918B-451A-A11C-F79F0124CEFA}" type="slidenum">
              <a:rPr lang="en-US" smtClean="0">
                <a:latin typeface="Times New Roman" pitchFamily="18" charset="0"/>
              </a:rPr>
              <a:pPr/>
              <a:t>46</a:t>
            </a:fld>
            <a:endParaRPr lang="en-US" smtClean="0">
              <a:latin typeface="Times New Roman" pitchFamily="18" charset="0"/>
            </a:endParaRPr>
          </a:p>
        </p:txBody>
      </p:sp>
      <p:sp>
        <p:nvSpPr>
          <p:cNvPr id="37891" name="Rectangle 2"/>
          <p:cNvSpPr>
            <a:spLocks noGrp="1" noChangeArrowheads="1"/>
          </p:cNvSpPr>
          <p:nvPr>
            <p:ph type="title"/>
          </p:nvPr>
        </p:nvSpPr>
        <p:spPr/>
        <p:txBody>
          <a:bodyPr/>
          <a:lstStyle/>
          <a:p>
            <a:r>
              <a:rPr lang="en-US" smtClean="0"/>
              <a:t>Dose Response Relationship</a:t>
            </a:r>
          </a:p>
        </p:txBody>
      </p:sp>
      <p:sp>
        <p:nvSpPr>
          <p:cNvPr id="37892" name="Rectangle 3"/>
          <p:cNvSpPr>
            <a:spLocks noGrp="1" noChangeArrowheads="1"/>
          </p:cNvSpPr>
          <p:nvPr>
            <p:ph type="body" sz="half" idx="1"/>
          </p:nvPr>
        </p:nvSpPr>
        <p:spPr/>
        <p:txBody>
          <a:bodyPr/>
          <a:lstStyle/>
          <a:p>
            <a:r>
              <a:rPr lang="en-US" sz="2800" dirty="0" smtClean="0"/>
              <a:t>A direct, consistent association between an independent variable, such as a behavior, and a dependent variable, such as a disease.</a:t>
            </a:r>
          </a:p>
          <a:p>
            <a:r>
              <a:rPr lang="en-US" sz="2800" dirty="0" smtClean="0"/>
              <a:t>Supports a causal interpretation.</a:t>
            </a:r>
          </a:p>
          <a:p>
            <a:endParaRPr lang="en-US" sz="2800" dirty="0" smtClean="0"/>
          </a:p>
        </p:txBody>
      </p:sp>
      <p:sp>
        <p:nvSpPr>
          <p:cNvPr id="37893" name="Rectangle 4"/>
          <p:cNvSpPr>
            <a:spLocks noGrp="1" noChangeArrowheads="1" noTextEdit="1"/>
          </p:cNvSpPr>
          <p:nvPr>
            <p:ph type="clipArt" sz="half" idx="2"/>
          </p:nvPr>
        </p:nvSpPr>
        <p:spPr/>
      </p:sp>
      <p:pic>
        <p:nvPicPr>
          <p:cNvPr id="37894" name="Picture 5" descr="2023be90"/>
          <p:cNvPicPr>
            <a:picLocks noChangeAspect="1" noChangeArrowheads="1"/>
          </p:cNvPicPr>
          <p:nvPr/>
        </p:nvPicPr>
        <p:blipFill>
          <a:blip r:embed="rId3" cstate="print"/>
          <a:srcRect/>
          <a:stretch>
            <a:fillRect/>
          </a:stretch>
        </p:blipFill>
        <p:spPr bwMode="auto">
          <a:xfrm>
            <a:off x="4876800" y="2289175"/>
            <a:ext cx="373380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response relationship</a:t>
            </a:r>
            <a:endParaRPr lang="en-US" dirty="0"/>
          </a:p>
        </p:txBody>
      </p:sp>
      <p:sp>
        <p:nvSpPr>
          <p:cNvPr id="3" name="Text Placeholder 2"/>
          <p:cNvSpPr>
            <a:spLocks noGrp="1"/>
          </p:cNvSpPr>
          <p:nvPr>
            <p:ph type="body" sz="half" idx="1"/>
          </p:nvPr>
        </p:nvSpPr>
        <p:spPr>
          <a:xfrm>
            <a:off x="457200" y="1828800"/>
            <a:ext cx="4495800" cy="4114800"/>
          </a:xfrm>
        </p:spPr>
        <p:txBody>
          <a:bodyPr/>
          <a:lstStyle/>
          <a:p>
            <a:r>
              <a:rPr lang="en-US" sz="2800" dirty="0" smtClean="0"/>
              <a:t>All </a:t>
            </a:r>
            <a:r>
              <a:rPr lang="en-US" sz="2800" dirty="0"/>
              <a:t>available prospective studies that measured fitness and categorized participants based on fitness level similarly show a strong inverse </a:t>
            </a:r>
            <a:r>
              <a:rPr lang="en-US" sz="2800" b="1" dirty="0"/>
              <a:t>dose-response </a:t>
            </a:r>
            <a:r>
              <a:rPr lang="en-US" sz="2800" dirty="0"/>
              <a:t>between fitness and risk of developing metabolic </a:t>
            </a:r>
            <a:r>
              <a:rPr lang="en-US" sz="2800" dirty="0" smtClean="0"/>
              <a:t>syndrome</a:t>
            </a:r>
            <a:endParaRPr lang="en-US" sz="2800" dirty="0"/>
          </a:p>
          <a:p>
            <a:r>
              <a:rPr lang="en-US" sz="1600" dirty="0">
                <a:hlinkClick r:id="rId2"/>
              </a:rPr>
              <a:t>http://www.health.gov/paguidelines/report/g3_metabolic.aspx</a:t>
            </a:r>
            <a:endParaRPr lang="en-US" sz="1600" dirty="0"/>
          </a:p>
        </p:txBody>
      </p:sp>
      <p:pic>
        <p:nvPicPr>
          <p:cNvPr id="6" name="ClipArt Placeholder 5"/>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953000" y="2289269"/>
            <a:ext cx="3810000" cy="3193861"/>
          </a:xfrm>
        </p:spPr>
      </p:pic>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47</a:t>
            </a:fld>
            <a:endParaRPr lang="en-US"/>
          </a:p>
        </p:txBody>
      </p:sp>
    </p:spTree>
    <p:extLst>
      <p:ext uri="{BB962C8B-B14F-4D97-AF65-F5344CB8AC3E}">
        <p14:creationId xmlns:p14="http://schemas.microsoft.com/office/powerpoint/2010/main" val="3646411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Dose response</a:t>
            </a:r>
            <a:endParaRPr lang="en-US" dirty="0"/>
          </a:p>
        </p:txBody>
      </p:sp>
      <p:sp>
        <p:nvSpPr>
          <p:cNvPr id="3" name="Text Placeholder 2"/>
          <p:cNvSpPr>
            <a:spLocks noGrp="1"/>
          </p:cNvSpPr>
          <p:nvPr>
            <p:ph sz="half" idx="1"/>
          </p:nvPr>
        </p:nvSpPr>
        <p:spPr/>
        <p:txBody>
          <a:bodyPr/>
          <a:lstStyle/>
          <a:p>
            <a:r>
              <a:rPr lang="en-US" sz="2800" dirty="0" smtClean="0"/>
              <a:t>A dose response relationship makes </a:t>
            </a:r>
            <a:r>
              <a:rPr lang="en-US" sz="2800" dirty="0"/>
              <a:t>it much less likely that a factor to which the risk factor and the disease are related is an explanation of the underlying risk factor-disease </a:t>
            </a:r>
            <a:r>
              <a:rPr lang="en-US" sz="2800" dirty="0" smtClean="0"/>
              <a:t>relationship.</a:t>
            </a:r>
            <a:endParaRPr lang="en-US" sz="2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611166"/>
            <a:ext cx="3810000" cy="2550067"/>
          </a:xfrm>
        </p:spPr>
      </p:pic>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48</a:t>
            </a:fld>
            <a:endParaRPr lang="en-US"/>
          </a:p>
        </p:txBody>
      </p:sp>
    </p:spTree>
    <p:extLst>
      <p:ext uri="{BB962C8B-B14F-4D97-AF65-F5344CB8AC3E}">
        <p14:creationId xmlns:p14="http://schemas.microsoft.com/office/powerpoint/2010/main" val="1212969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37EFF159-F49F-47EA-8DEB-7E6C95A1A790}" type="slidenum">
              <a:rPr lang="en-US" smtClean="0">
                <a:latin typeface="Times New Roman" pitchFamily="18" charset="0"/>
              </a:rPr>
              <a:pPr/>
              <a:t>49</a:t>
            </a:fld>
            <a:endParaRPr lang="en-US" smtClean="0">
              <a:latin typeface="Times New Roman" pitchFamily="18" charset="0"/>
            </a:endParaRPr>
          </a:p>
        </p:txBody>
      </p:sp>
      <p:sp>
        <p:nvSpPr>
          <p:cNvPr id="38915" name="Rectangle 2"/>
          <p:cNvSpPr>
            <a:spLocks noGrp="1" noChangeArrowheads="1"/>
          </p:cNvSpPr>
          <p:nvPr>
            <p:ph type="title"/>
          </p:nvPr>
        </p:nvSpPr>
        <p:spPr/>
        <p:txBody>
          <a:bodyPr/>
          <a:lstStyle/>
          <a:p>
            <a:r>
              <a:rPr lang="en-US" smtClean="0"/>
              <a:t>Studies over time</a:t>
            </a:r>
          </a:p>
        </p:txBody>
      </p:sp>
      <p:sp>
        <p:nvSpPr>
          <p:cNvPr id="38916" name="Rectangle 3"/>
          <p:cNvSpPr>
            <a:spLocks noGrp="1" noChangeArrowheads="1"/>
          </p:cNvSpPr>
          <p:nvPr>
            <p:ph type="body" sz="half" idx="1"/>
          </p:nvPr>
        </p:nvSpPr>
        <p:spPr/>
        <p:txBody>
          <a:bodyPr/>
          <a:lstStyle/>
          <a:p>
            <a:r>
              <a:rPr lang="en-US" sz="2800" smtClean="0"/>
              <a:t>Cross-sectional studies-conducted during only one point in time.</a:t>
            </a:r>
          </a:p>
          <a:p>
            <a:r>
              <a:rPr lang="en-US" sz="2800" smtClean="0"/>
              <a:t>Longitudinal studies follow participants over an extend time period.</a:t>
            </a:r>
          </a:p>
        </p:txBody>
      </p:sp>
      <p:pic>
        <p:nvPicPr>
          <p:cNvPr id="38917" name="Picture 5" descr="pe03254_"/>
          <p:cNvPicPr>
            <a:picLocks noGrp="1" noChangeAspect="1" noChangeArrowheads="1"/>
          </p:cNvPicPr>
          <p:nvPr>
            <p:ph type="clipArt" sz="half" idx="2"/>
          </p:nvPr>
        </p:nvPicPr>
        <p:blipFill>
          <a:blip r:embed="rId3" cstate="print"/>
          <a:srcRect/>
          <a:stretch>
            <a:fillRect/>
          </a:stretch>
        </p:blipFill>
        <p:spPr>
          <a:xfrm>
            <a:off x="4953000" y="2168525"/>
            <a:ext cx="3810000" cy="34353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9B774ACF-7B65-46BB-B49F-1F8D7A5DB18D}" type="slidenum">
              <a:rPr lang="en-US" smtClean="0">
                <a:latin typeface="Times New Roman" pitchFamily="18" charset="0"/>
              </a:rPr>
              <a:pPr/>
              <a:t>5</a:t>
            </a:fld>
            <a:endParaRPr lang="en-US" smtClean="0">
              <a:latin typeface="Times New Roman" pitchFamily="18" charset="0"/>
            </a:endParaRPr>
          </a:p>
        </p:txBody>
      </p:sp>
      <p:sp>
        <p:nvSpPr>
          <p:cNvPr id="8195" name="Rectangle 1026"/>
          <p:cNvSpPr>
            <a:spLocks noGrp="1" noChangeArrowheads="1"/>
          </p:cNvSpPr>
          <p:nvPr>
            <p:ph type="title"/>
          </p:nvPr>
        </p:nvSpPr>
        <p:spPr/>
        <p:txBody>
          <a:bodyPr/>
          <a:lstStyle/>
          <a:p>
            <a:r>
              <a:rPr lang="en-US" smtClean="0"/>
              <a:t>Faith Healing gone bad</a:t>
            </a:r>
          </a:p>
        </p:txBody>
      </p:sp>
      <p:sp>
        <p:nvSpPr>
          <p:cNvPr id="8196" name="Rectangle 1027"/>
          <p:cNvSpPr>
            <a:spLocks noGrp="1" noChangeArrowheads="1"/>
          </p:cNvSpPr>
          <p:nvPr>
            <p:ph type="body" sz="half" idx="1"/>
          </p:nvPr>
        </p:nvSpPr>
        <p:spPr/>
        <p:txBody>
          <a:bodyPr/>
          <a:lstStyle/>
          <a:p>
            <a:r>
              <a:rPr lang="en-US" sz="2800" smtClean="0"/>
              <a:t> NYT 8/29 8-year old died at prayer service intended to save him. </a:t>
            </a:r>
          </a:p>
        </p:txBody>
      </p:sp>
      <p:pic>
        <p:nvPicPr>
          <p:cNvPr id="8197" name="Picture 1030" descr="29exor"/>
          <p:cNvPicPr>
            <a:picLocks noGrp="1" noChangeAspect="1" noChangeArrowheads="1"/>
          </p:cNvPicPr>
          <p:nvPr>
            <p:ph type="clipArt" sz="half" idx="2"/>
          </p:nvPr>
        </p:nvPicPr>
        <p:blipFill>
          <a:blip r:embed="rId3" cstate="print"/>
          <a:srcRect/>
          <a:stretch>
            <a:fillRect/>
          </a:stretch>
        </p:blipFill>
        <p:spPr>
          <a:xfrm>
            <a:off x="4953000" y="2001838"/>
            <a:ext cx="3810000" cy="3767137"/>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p>
            <a:fld id="{57BD28A5-26BB-4678-9A17-C934B2191C4D}" type="slidenum">
              <a:rPr lang="en-US" smtClean="0">
                <a:latin typeface="Times New Roman" pitchFamily="18" charset="0"/>
              </a:rPr>
              <a:pPr/>
              <a:t>50</a:t>
            </a:fld>
            <a:endParaRPr lang="en-US" smtClean="0">
              <a:latin typeface="Times New Roman" pitchFamily="18" charset="0"/>
            </a:endParaRPr>
          </a:p>
        </p:txBody>
      </p:sp>
      <p:sp>
        <p:nvSpPr>
          <p:cNvPr id="3993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994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9941" name="Rectangle 17"/>
          <p:cNvSpPr>
            <a:spLocks noGrp="1" noChangeArrowheads="1"/>
          </p:cNvSpPr>
          <p:nvPr>
            <p:ph type="title"/>
          </p:nvPr>
        </p:nvSpPr>
        <p:spPr/>
        <p:txBody>
          <a:bodyPr/>
          <a:lstStyle/>
          <a:p>
            <a:r>
              <a:rPr lang="en-US" smtClean="0"/>
              <a:t>Reliability</a:t>
            </a:r>
          </a:p>
        </p:txBody>
      </p:sp>
      <p:sp>
        <p:nvSpPr>
          <p:cNvPr id="39942" name="Rectangle 18"/>
          <p:cNvSpPr>
            <a:spLocks noGrp="1" noChangeArrowheads="1"/>
          </p:cNvSpPr>
          <p:nvPr>
            <p:ph type="body" sz="half" idx="1"/>
          </p:nvPr>
        </p:nvSpPr>
        <p:spPr/>
        <p:txBody>
          <a:bodyPr/>
          <a:lstStyle/>
          <a:p>
            <a:r>
              <a:rPr lang="en-US" sz="2800" smtClean="0"/>
              <a:t>Does the test measure consistently?</a:t>
            </a:r>
          </a:p>
          <a:p>
            <a:r>
              <a:rPr lang="en-US" sz="2800" smtClean="0"/>
              <a:t>text: The degree to which test scores are free from errors of measurement</a:t>
            </a:r>
          </a:p>
          <a:p>
            <a:r>
              <a:rPr lang="en-US" sz="2800" smtClean="0"/>
              <a:t>Reliability is necessary but not sufficient</a:t>
            </a:r>
          </a:p>
        </p:txBody>
      </p:sp>
      <p:pic>
        <p:nvPicPr>
          <p:cNvPr id="39943" name="Picture 20" descr="scales"/>
          <p:cNvPicPr>
            <a:picLocks noGrp="1" noChangeAspect="1" noChangeArrowheads="1"/>
          </p:cNvPicPr>
          <p:nvPr>
            <p:ph type="clipArt" sz="half" idx="2"/>
          </p:nvPr>
        </p:nvPicPr>
        <p:blipFill>
          <a:blip r:embed="rId3" cstate="print"/>
          <a:srcRect/>
          <a:stretch>
            <a:fillRect/>
          </a:stretch>
        </p:blipFill>
        <p:spPr>
          <a:xfrm>
            <a:off x="5248275" y="1828800"/>
            <a:ext cx="3217863" cy="4114800"/>
          </a:xfr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6FFD4944-1D59-42C2-B82C-43936F38600F}" type="slidenum">
              <a:rPr lang="en-US" smtClean="0">
                <a:latin typeface="Times New Roman" pitchFamily="18" charset="0"/>
              </a:rPr>
              <a:pPr/>
              <a:t>51</a:t>
            </a:fld>
            <a:endParaRPr lang="en-US" smtClean="0">
              <a:latin typeface="Times New Roman" pitchFamily="18" charset="0"/>
            </a:endParaRPr>
          </a:p>
        </p:txBody>
      </p:sp>
      <p:sp>
        <p:nvSpPr>
          <p:cNvPr id="4096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096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0965" name="Rectangle 4"/>
          <p:cNvSpPr>
            <a:spLocks noGrp="1" noChangeArrowheads="1"/>
          </p:cNvSpPr>
          <p:nvPr>
            <p:ph type="title"/>
          </p:nvPr>
        </p:nvSpPr>
        <p:spPr>
          <a:noFill/>
        </p:spPr>
        <p:txBody>
          <a:bodyPr lIns="90488" tIns="44450" rIns="90488" bIns="44450" anchor="b"/>
          <a:lstStyle/>
          <a:p>
            <a:r>
              <a:rPr lang="en-US" smtClean="0"/>
              <a:t>Measurement Error</a:t>
            </a:r>
          </a:p>
        </p:txBody>
      </p:sp>
      <p:sp>
        <p:nvSpPr>
          <p:cNvPr id="40966" name="Rectangle 5"/>
          <p:cNvSpPr>
            <a:spLocks noGrp="1" noChangeArrowheads="1"/>
          </p:cNvSpPr>
          <p:nvPr>
            <p:ph type="body" idx="1"/>
          </p:nvPr>
        </p:nvSpPr>
        <p:spPr>
          <a:noFill/>
        </p:spPr>
        <p:txBody>
          <a:bodyPr lIns="90488" tIns="44450" rIns="90488" bIns="44450"/>
          <a:lstStyle/>
          <a:p>
            <a:r>
              <a:rPr lang="en-US" smtClean="0"/>
              <a:t>Measurement error is always present</a:t>
            </a:r>
          </a:p>
          <a:p>
            <a:r>
              <a:rPr lang="en-US" smtClean="0"/>
              <a:t>Anything affecting the test score that does not relate to the issue of interest.</a:t>
            </a:r>
          </a:p>
          <a:p>
            <a:pPr lvl="1"/>
            <a:r>
              <a:rPr lang="en-US" smtClean="0"/>
              <a:t>response tendency</a:t>
            </a:r>
          </a:p>
          <a:p>
            <a:pPr lvl="1"/>
            <a:r>
              <a:rPr lang="en-US" smtClean="0"/>
              <a:t>social desirability</a:t>
            </a:r>
          </a:p>
          <a:p>
            <a:r>
              <a:rPr lang="en-US" smtClean="0"/>
              <a:t>text: Variation in scores not due to changes in the targeted characteristic.</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p>
            <a:fld id="{86D62A69-84EA-47E1-86ED-AAD58CE76EA1}" type="slidenum">
              <a:rPr lang="en-US" smtClean="0">
                <a:latin typeface="Times New Roman" pitchFamily="18" charset="0"/>
              </a:rPr>
              <a:pPr/>
              <a:t>52</a:t>
            </a:fld>
            <a:endParaRPr lang="en-US" smtClean="0">
              <a:latin typeface="Times New Roman" pitchFamily="18" charset="0"/>
            </a:endParaRPr>
          </a:p>
        </p:txBody>
      </p:sp>
      <p:sp>
        <p:nvSpPr>
          <p:cNvPr id="4198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198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1989" name="Rectangle 4"/>
          <p:cNvSpPr>
            <a:spLocks noGrp="1" noChangeArrowheads="1"/>
          </p:cNvSpPr>
          <p:nvPr>
            <p:ph type="title"/>
          </p:nvPr>
        </p:nvSpPr>
        <p:spPr>
          <a:noFill/>
        </p:spPr>
        <p:txBody>
          <a:bodyPr lIns="90488" tIns="44450" rIns="90488" bIns="44450" anchor="b"/>
          <a:lstStyle/>
          <a:p>
            <a:r>
              <a:rPr lang="en-US" smtClean="0"/>
              <a:t>Validity</a:t>
            </a:r>
          </a:p>
        </p:txBody>
      </p:sp>
      <p:sp>
        <p:nvSpPr>
          <p:cNvPr id="41990" name="Rectangle 5"/>
          <p:cNvSpPr>
            <a:spLocks noGrp="1" noChangeArrowheads="1"/>
          </p:cNvSpPr>
          <p:nvPr>
            <p:ph type="body" sz="half" idx="1"/>
          </p:nvPr>
        </p:nvSpPr>
        <p:spPr>
          <a:noFill/>
        </p:spPr>
        <p:txBody>
          <a:bodyPr lIns="90488" tIns="44450" rIns="90488" bIns="44450"/>
          <a:lstStyle/>
          <a:p>
            <a:r>
              <a:rPr lang="en-US" sz="2800" smtClean="0"/>
              <a:t>Does the test measure what it is supposed to measure?</a:t>
            </a:r>
          </a:p>
        </p:txBody>
      </p:sp>
      <p:pic>
        <p:nvPicPr>
          <p:cNvPr id="41991" name="Picture 11" descr="sat"/>
          <p:cNvPicPr>
            <a:picLocks noGrp="1" noChangeAspect="1" noChangeArrowheads="1"/>
          </p:cNvPicPr>
          <p:nvPr>
            <p:ph type="clipArt" sz="half" idx="2"/>
          </p:nvPr>
        </p:nvPicPr>
        <p:blipFill>
          <a:blip r:embed="rId3" cstate="print"/>
          <a:srcRect/>
          <a:stretch>
            <a:fillRect/>
          </a:stretch>
        </p:blipFill>
        <p:spPr>
          <a:xfrm>
            <a:off x="4953000" y="2617788"/>
            <a:ext cx="3810000" cy="2535237"/>
          </a:xfr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Veridian</a:t>
            </a:r>
            <a:r>
              <a:rPr lang="en-US" dirty="0"/>
              <a:t> Healthcare 09-348 Infrared Thermometer</a:t>
            </a:r>
          </a:p>
        </p:txBody>
      </p:sp>
      <p:sp>
        <p:nvSpPr>
          <p:cNvPr id="3" name="Text Placeholder 2"/>
          <p:cNvSpPr>
            <a:spLocks noGrp="1"/>
          </p:cNvSpPr>
          <p:nvPr>
            <p:ph sz="half" idx="1"/>
          </p:nvPr>
        </p:nvSpPr>
        <p:spPr>
          <a:xfrm>
            <a:off x="990600" y="1828800"/>
            <a:ext cx="5791200" cy="4114800"/>
          </a:xfrm>
        </p:spPr>
        <p:txBody>
          <a:bodyPr/>
          <a:lstStyle/>
          <a:p>
            <a:r>
              <a:rPr lang="en-US" sz="2800" dirty="0"/>
              <a:t>No matter how you use it, the thermometer will give a different reading every time. Typically is between 1 and 3 degrees different (97-100). </a:t>
            </a:r>
            <a:endParaRPr lang="en-US" sz="2800" dirty="0" smtClean="0"/>
          </a:p>
          <a:p>
            <a:r>
              <a:rPr lang="en-US" dirty="0" smtClean="0"/>
              <a:t>Reliability</a:t>
            </a:r>
            <a:endParaRPr lang="en-US" sz="2800" dirty="0" smtClean="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2133600"/>
            <a:ext cx="2151126" cy="3429000"/>
          </a:xfrm>
        </p:spPr>
      </p:pic>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53</a:t>
            </a:fld>
            <a:endParaRPr lang="en-US"/>
          </a:p>
        </p:txBody>
      </p:sp>
    </p:spTree>
    <p:extLst>
      <p:ext uri="{BB962C8B-B14F-4D97-AF65-F5344CB8AC3E}">
        <p14:creationId xmlns:p14="http://schemas.microsoft.com/office/powerpoint/2010/main" val="4608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Veridian</a:t>
            </a:r>
            <a:r>
              <a:rPr lang="en-US" dirty="0"/>
              <a:t> Healthcare 09-348 Infrared Thermometer</a:t>
            </a:r>
          </a:p>
        </p:txBody>
      </p:sp>
      <p:sp>
        <p:nvSpPr>
          <p:cNvPr id="3" name="Text Placeholder 2"/>
          <p:cNvSpPr>
            <a:spLocks noGrp="1"/>
          </p:cNvSpPr>
          <p:nvPr>
            <p:ph sz="half" idx="1"/>
          </p:nvPr>
        </p:nvSpPr>
        <p:spPr>
          <a:xfrm>
            <a:off x="990600" y="1828800"/>
            <a:ext cx="5791200" cy="4114800"/>
          </a:xfrm>
        </p:spPr>
        <p:txBody>
          <a:bodyPr/>
          <a:lstStyle/>
          <a:p>
            <a:r>
              <a:rPr lang="en-US" sz="2800" dirty="0" smtClean="0"/>
              <a:t>We </a:t>
            </a:r>
            <a:r>
              <a:rPr lang="en-US" sz="2800" dirty="0"/>
              <a:t>use our other thermometers to test against it and have find that this thermometer was not correct even once out of 10 times. We read the instructions, use it on the temple, find the right mode, </a:t>
            </a:r>
            <a:r>
              <a:rPr lang="en-US" sz="2800" dirty="0" err="1"/>
              <a:t>etc</a:t>
            </a:r>
            <a:r>
              <a:rPr lang="en-US" sz="2800" dirty="0"/>
              <a:t>, but it won't work no matter how you use it</a:t>
            </a:r>
            <a:r>
              <a:rPr lang="en-US" sz="2800" dirty="0" smtClean="0"/>
              <a:t>.</a:t>
            </a:r>
          </a:p>
          <a:p>
            <a:r>
              <a:rPr lang="en-US" dirty="0" smtClean="0"/>
              <a:t>validity</a:t>
            </a:r>
            <a:endParaRPr lang="en-US" sz="28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9400" y="2133600"/>
            <a:ext cx="2151126" cy="3429000"/>
          </a:xfrm>
        </p:spPr>
      </p:pic>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54</a:t>
            </a:fld>
            <a:endParaRPr lang="en-US" dirty="0"/>
          </a:p>
        </p:txBody>
      </p:sp>
    </p:spTree>
    <p:extLst>
      <p:ext uri="{BB962C8B-B14F-4D97-AF65-F5344CB8AC3E}">
        <p14:creationId xmlns:p14="http://schemas.microsoft.com/office/powerpoint/2010/main" val="93856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p:spPr>
        <p:txBody>
          <a:bodyPr/>
          <a:lstStyle/>
          <a:p>
            <a:fld id="{83577FB7-434F-4AAF-AC2B-E67B79FF60F1}" type="slidenum">
              <a:rPr lang="en-US" smtClean="0">
                <a:latin typeface="Times New Roman" pitchFamily="18" charset="0"/>
              </a:rPr>
              <a:pPr/>
              <a:t>55</a:t>
            </a:fld>
            <a:endParaRPr lang="en-US" smtClean="0">
              <a:latin typeface="Times New Roman" pitchFamily="18" charset="0"/>
            </a:endParaRPr>
          </a:p>
        </p:txBody>
      </p:sp>
      <p:sp>
        <p:nvSpPr>
          <p:cNvPr id="47107" name="Rectangle 2"/>
          <p:cNvSpPr>
            <a:spLocks noGrp="1" noChangeArrowheads="1"/>
          </p:cNvSpPr>
          <p:nvPr>
            <p:ph type="title"/>
          </p:nvPr>
        </p:nvSpPr>
        <p:spPr/>
        <p:txBody>
          <a:bodyPr/>
          <a:lstStyle/>
          <a:p>
            <a:r>
              <a:rPr lang="en-US" smtClean="0"/>
              <a:t>Epidemiology</a:t>
            </a:r>
          </a:p>
        </p:txBody>
      </p:sp>
      <p:sp>
        <p:nvSpPr>
          <p:cNvPr id="47108" name="Rectangle 3"/>
          <p:cNvSpPr>
            <a:spLocks noGrp="1" noChangeArrowheads="1"/>
          </p:cNvSpPr>
          <p:nvPr>
            <p:ph type="body" sz="half" idx="1"/>
          </p:nvPr>
        </p:nvSpPr>
        <p:spPr/>
        <p:txBody>
          <a:bodyPr/>
          <a:lstStyle/>
          <a:p>
            <a:r>
              <a:rPr lang="en-US" sz="2800" smtClean="0"/>
              <a:t>Branch of medicine that investigates the frequency and distribution of disease and related factors.</a:t>
            </a:r>
          </a:p>
          <a:p>
            <a:r>
              <a:rPr lang="en-US" sz="2800" smtClean="0"/>
              <a:t>Important in SARS epidemic</a:t>
            </a:r>
          </a:p>
        </p:txBody>
      </p:sp>
      <p:pic>
        <p:nvPicPr>
          <p:cNvPr id="47109" name="Picture 6" descr="030407_SARS"/>
          <p:cNvPicPr>
            <a:picLocks noGrp="1" noChangeAspect="1" noChangeArrowheads="1"/>
          </p:cNvPicPr>
          <p:nvPr>
            <p:ph type="clipArt" sz="half" idx="2"/>
          </p:nvPr>
        </p:nvPicPr>
        <p:blipFill>
          <a:blip r:embed="rId3" cstate="print"/>
          <a:srcRect/>
          <a:stretch>
            <a:fillRect/>
          </a:stretch>
        </p:blipFill>
        <p:spPr>
          <a:xfrm>
            <a:off x="4953000" y="2492375"/>
            <a:ext cx="3810000" cy="278765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noFill/>
        </p:spPr>
        <p:txBody>
          <a:bodyPr/>
          <a:lstStyle/>
          <a:p>
            <a:fld id="{D9926277-056E-45A8-A09D-EFDEBB761EB7}" type="slidenum">
              <a:rPr lang="en-US" smtClean="0">
                <a:latin typeface="Times New Roman" pitchFamily="18" charset="0"/>
              </a:rPr>
              <a:pPr/>
              <a:t>56</a:t>
            </a:fld>
            <a:endParaRPr lang="en-US" smtClean="0">
              <a:latin typeface="Times New Roman" pitchFamily="18" charset="0"/>
            </a:endParaRPr>
          </a:p>
        </p:txBody>
      </p:sp>
      <p:sp>
        <p:nvSpPr>
          <p:cNvPr id="48131" name="Rectangle 2"/>
          <p:cNvSpPr>
            <a:spLocks noGrp="1" noChangeArrowheads="1"/>
          </p:cNvSpPr>
          <p:nvPr>
            <p:ph type="title"/>
          </p:nvPr>
        </p:nvSpPr>
        <p:spPr/>
        <p:txBody>
          <a:bodyPr/>
          <a:lstStyle/>
          <a:p>
            <a:r>
              <a:rPr lang="en-US" smtClean="0"/>
              <a:t>Epidemiology</a:t>
            </a:r>
          </a:p>
        </p:txBody>
      </p:sp>
      <p:sp>
        <p:nvSpPr>
          <p:cNvPr id="48132" name="Rectangle 3"/>
          <p:cNvSpPr>
            <a:spLocks noGrp="1" noChangeArrowheads="1"/>
          </p:cNvSpPr>
          <p:nvPr>
            <p:ph type="body" sz="half" idx="1"/>
          </p:nvPr>
        </p:nvSpPr>
        <p:spPr/>
        <p:txBody>
          <a:bodyPr/>
          <a:lstStyle/>
          <a:p>
            <a:r>
              <a:rPr lang="en-US" sz="2800" smtClean="0"/>
              <a:t>Prevalence-the proportion of the population that has a particular disease at a specific time.</a:t>
            </a:r>
          </a:p>
          <a:p>
            <a:r>
              <a:rPr lang="en-US" sz="2800" smtClean="0"/>
              <a:t>Incidence-measures the frequency of new cases of the disease. </a:t>
            </a:r>
          </a:p>
        </p:txBody>
      </p:sp>
      <p:pic>
        <p:nvPicPr>
          <p:cNvPr id="48133" name="Picture 6" descr="patientinbedweb"/>
          <p:cNvPicPr>
            <a:picLocks noGrp="1" noChangeAspect="1" noChangeArrowheads="1"/>
          </p:cNvPicPr>
          <p:nvPr>
            <p:ph type="clipArt" sz="half" idx="2"/>
          </p:nvPr>
        </p:nvPicPr>
        <p:blipFill>
          <a:blip r:embed="rId3" cstate="print"/>
          <a:srcRect/>
          <a:stretch>
            <a:fillRect/>
          </a:stretch>
        </p:blipFill>
        <p:spPr>
          <a:xfrm>
            <a:off x="4953000" y="2425700"/>
            <a:ext cx="3810000" cy="292100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B61CF370-E40B-412A-8A86-AB4C3709806F}" type="slidenum">
              <a:rPr lang="en-US" smtClean="0">
                <a:latin typeface="Times New Roman" pitchFamily="18" charset="0"/>
              </a:rPr>
              <a:pPr/>
              <a:t>57</a:t>
            </a:fld>
            <a:endParaRPr lang="en-US" smtClean="0">
              <a:latin typeface="Times New Roman" pitchFamily="18" charset="0"/>
            </a:endParaRPr>
          </a:p>
        </p:txBody>
      </p:sp>
      <p:sp>
        <p:nvSpPr>
          <p:cNvPr id="49155" name="Rectangle 2"/>
          <p:cNvSpPr>
            <a:spLocks noGrp="1" noChangeArrowheads="1"/>
          </p:cNvSpPr>
          <p:nvPr>
            <p:ph type="title"/>
          </p:nvPr>
        </p:nvSpPr>
        <p:spPr/>
        <p:txBody>
          <a:bodyPr/>
          <a:lstStyle/>
          <a:p>
            <a:r>
              <a:rPr lang="en-US" smtClean="0"/>
              <a:t>Epidemiology</a:t>
            </a:r>
          </a:p>
        </p:txBody>
      </p:sp>
      <p:sp>
        <p:nvSpPr>
          <p:cNvPr id="49156" name="Rectangle 3"/>
          <p:cNvSpPr>
            <a:spLocks noGrp="1" noChangeArrowheads="1"/>
          </p:cNvSpPr>
          <p:nvPr>
            <p:ph type="body" idx="1"/>
          </p:nvPr>
        </p:nvSpPr>
        <p:spPr/>
        <p:txBody>
          <a:bodyPr/>
          <a:lstStyle/>
          <a:p>
            <a:pPr>
              <a:lnSpc>
                <a:spcPct val="90000"/>
              </a:lnSpc>
            </a:pPr>
            <a:r>
              <a:rPr lang="en-US" smtClean="0"/>
              <a:t>Determine the etiology or origins of a specific disease. To develop and test hypotheses.</a:t>
            </a:r>
          </a:p>
          <a:p>
            <a:pPr>
              <a:lnSpc>
                <a:spcPct val="90000"/>
              </a:lnSpc>
            </a:pPr>
            <a:r>
              <a:rPr lang="en-US" smtClean="0"/>
              <a:t>Discovering who is more likely to have a disease is useful in determining its cause. SARS as an example</a:t>
            </a:r>
          </a:p>
          <a:p>
            <a:pPr>
              <a:lnSpc>
                <a:spcPct val="90000"/>
              </a:lnSpc>
            </a:pPr>
            <a:r>
              <a:rPr lang="en-US" smtClean="0"/>
              <a:t>Discovering risk factors such as dirty water or smoking.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6EC127AD-C9BD-4932-85A8-C56D970F221C}" type="slidenum">
              <a:rPr lang="en-US" smtClean="0">
                <a:latin typeface="Times New Roman" pitchFamily="18" charset="0"/>
              </a:rPr>
              <a:pPr/>
              <a:t>58</a:t>
            </a:fld>
            <a:endParaRPr lang="en-US" smtClean="0">
              <a:latin typeface="Times New Roman" pitchFamily="18" charset="0"/>
            </a:endParaRPr>
          </a:p>
        </p:txBody>
      </p:sp>
      <p:sp>
        <p:nvSpPr>
          <p:cNvPr id="50179" name="Rectangle 2"/>
          <p:cNvSpPr>
            <a:spLocks noGrp="1" noChangeArrowheads="1"/>
          </p:cNvSpPr>
          <p:nvPr>
            <p:ph type="title"/>
          </p:nvPr>
        </p:nvSpPr>
        <p:spPr/>
        <p:txBody>
          <a:bodyPr/>
          <a:lstStyle/>
          <a:p>
            <a:r>
              <a:rPr lang="en-US" smtClean="0"/>
              <a:t>Epidemiology</a:t>
            </a:r>
          </a:p>
        </p:txBody>
      </p:sp>
      <p:sp>
        <p:nvSpPr>
          <p:cNvPr id="50180" name="Rectangle 3"/>
          <p:cNvSpPr>
            <a:spLocks noGrp="1" noChangeArrowheads="1"/>
          </p:cNvSpPr>
          <p:nvPr>
            <p:ph type="body" idx="1"/>
          </p:nvPr>
        </p:nvSpPr>
        <p:spPr/>
        <p:txBody>
          <a:bodyPr/>
          <a:lstStyle/>
          <a:p>
            <a:r>
              <a:rPr lang="en-US" smtClean="0"/>
              <a:t>Mortality- Death rate</a:t>
            </a:r>
          </a:p>
          <a:p>
            <a:r>
              <a:rPr lang="en-US" smtClean="0"/>
              <a:t>Morbidity-The rate of incidence of a disease.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p:cNvSpPr>
          <p:nvPr>
            <p:ph type="sldNum" sz="quarter" idx="12"/>
          </p:nvPr>
        </p:nvSpPr>
        <p:spPr>
          <a:noFill/>
        </p:spPr>
        <p:txBody>
          <a:bodyPr/>
          <a:lstStyle/>
          <a:p>
            <a:fld id="{0F068AED-A37B-46E3-A4CE-E7F46C19C595}" type="slidenum">
              <a:rPr lang="en-US" smtClean="0">
                <a:latin typeface="Times New Roman" pitchFamily="18" charset="0"/>
              </a:rPr>
              <a:pPr/>
              <a:t>59</a:t>
            </a:fld>
            <a:endParaRPr lang="en-US" smtClean="0">
              <a:latin typeface="Times New Roman" pitchFamily="18" charset="0"/>
            </a:endParaRPr>
          </a:p>
        </p:txBody>
      </p:sp>
      <p:sp>
        <p:nvSpPr>
          <p:cNvPr id="51203" name="Rectangle 2"/>
          <p:cNvSpPr>
            <a:spLocks noGrp="1" noChangeArrowheads="1"/>
          </p:cNvSpPr>
          <p:nvPr>
            <p:ph type="title"/>
          </p:nvPr>
        </p:nvSpPr>
        <p:spPr/>
        <p:txBody>
          <a:bodyPr/>
          <a:lstStyle/>
          <a:p>
            <a:r>
              <a:rPr lang="en-US" smtClean="0"/>
              <a:t>Epidemiology</a:t>
            </a:r>
          </a:p>
        </p:txBody>
      </p:sp>
      <p:sp>
        <p:nvSpPr>
          <p:cNvPr id="51204" name="Rectangle 3"/>
          <p:cNvSpPr>
            <a:spLocks noGrp="1" noChangeArrowheads="1"/>
          </p:cNvSpPr>
          <p:nvPr>
            <p:ph type="body" sz="half" idx="1"/>
          </p:nvPr>
        </p:nvSpPr>
        <p:spPr/>
        <p:txBody>
          <a:bodyPr/>
          <a:lstStyle/>
          <a:p>
            <a:r>
              <a:rPr lang="en-US" sz="2800" smtClean="0"/>
              <a:t>A </a:t>
            </a:r>
            <a:r>
              <a:rPr lang="en-US" sz="2800" b="1" u="sng" smtClean="0"/>
              <a:t>risk factor</a:t>
            </a:r>
            <a:r>
              <a:rPr lang="en-US" sz="2800" smtClean="0"/>
              <a:t> is any characteristic or condition that occurs with greater frequency in people with a disease than it does in people free from the disease. </a:t>
            </a:r>
          </a:p>
        </p:txBody>
      </p:sp>
      <p:pic>
        <p:nvPicPr>
          <p:cNvPr id="51205" name="Picture 9" descr="CAGHEVKT"/>
          <p:cNvPicPr>
            <a:picLocks noGrp="1" noChangeAspect="1" noChangeArrowheads="1"/>
          </p:cNvPicPr>
          <p:nvPr>
            <p:ph type="clipArt" sz="half" idx="2"/>
          </p:nvPr>
        </p:nvPicPr>
        <p:blipFill>
          <a:blip r:embed="rId3" cstate="print"/>
          <a:srcRect/>
          <a:stretch>
            <a:fillRect/>
          </a:stretch>
        </p:blipFill>
        <p:spPr>
          <a:xfrm>
            <a:off x="4953000" y="2449513"/>
            <a:ext cx="3810000" cy="28733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457200"/>
            <a:ext cx="8153400" cy="1143000"/>
          </a:xfrm>
        </p:spPr>
        <p:txBody>
          <a:bodyPr/>
          <a:lstStyle/>
          <a:p>
            <a:r>
              <a:rPr lang="en-US" dirty="0" smtClean="0"/>
              <a:t>Method of Science self-correcting</a:t>
            </a:r>
            <a:endParaRPr lang="en-US" dirty="0"/>
          </a:p>
        </p:txBody>
      </p:sp>
      <p:sp>
        <p:nvSpPr>
          <p:cNvPr id="7" name="Content Placeholder 6"/>
          <p:cNvSpPr>
            <a:spLocks noGrp="1"/>
          </p:cNvSpPr>
          <p:nvPr>
            <p:ph sz="half" idx="1"/>
          </p:nvPr>
        </p:nvSpPr>
        <p:spPr/>
        <p:txBody>
          <a:bodyPr/>
          <a:lstStyle/>
          <a:p>
            <a:r>
              <a:rPr lang="en-US" dirty="0" smtClean="0"/>
              <a:t>Ulcers caused by</a:t>
            </a:r>
            <a:endParaRPr lang="en-US" dirty="0"/>
          </a:p>
        </p:txBody>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6</a:t>
            </a:fld>
            <a:endParaRPr lang="en-US"/>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2814637"/>
            <a:ext cx="3810000" cy="2143125"/>
          </a:xfrm>
        </p:spPr>
      </p:pic>
    </p:spTree>
    <p:extLst>
      <p:ext uri="{BB962C8B-B14F-4D97-AF65-F5344CB8AC3E}">
        <p14:creationId xmlns:p14="http://schemas.microsoft.com/office/powerpoint/2010/main" val="1397620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p:spPr>
        <p:txBody>
          <a:bodyPr/>
          <a:lstStyle/>
          <a:p>
            <a:fld id="{69ECE073-2D3F-4B80-A315-F1D75F09B098}" type="slidenum">
              <a:rPr lang="en-US" smtClean="0">
                <a:latin typeface="Times New Roman" pitchFamily="18" charset="0"/>
              </a:rPr>
              <a:pPr/>
              <a:t>60</a:t>
            </a:fld>
            <a:endParaRPr lang="en-US" smtClean="0">
              <a:latin typeface="Times New Roman" pitchFamily="18" charset="0"/>
            </a:endParaRPr>
          </a:p>
        </p:txBody>
      </p:sp>
      <p:sp>
        <p:nvSpPr>
          <p:cNvPr id="52227" name="Rectangle 2"/>
          <p:cNvSpPr>
            <a:spLocks noGrp="1" noChangeArrowheads="1"/>
          </p:cNvSpPr>
          <p:nvPr>
            <p:ph type="title"/>
          </p:nvPr>
        </p:nvSpPr>
        <p:spPr/>
        <p:txBody>
          <a:bodyPr/>
          <a:lstStyle/>
          <a:p>
            <a:r>
              <a:rPr lang="en-US" smtClean="0"/>
              <a:t>Epidemiology</a:t>
            </a:r>
          </a:p>
        </p:txBody>
      </p:sp>
      <p:sp>
        <p:nvSpPr>
          <p:cNvPr id="52228" name="Rectangle 3"/>
          <p:cNvSpPr>
            <a:spLocks noGrp="1" noChangeArrowheads="1"/>
          </p:cNvSpPr>
          <p:nvPr>
            <p:ph type="body" sz="half" idx="1"/>
          </p:nvPr>
        </p:nvSpPr>
        <p:spPr/>
        <p:txBody>
          <a:bodyPr/>
          <a:lstStyle/>
          <a:p>
            <a:r>
              <a:rPr lang="en-US" sz="2800" dirty="0" smtClean="0"/>
              <a:t>Presence of a risk factor increases the likelihood of developing the illness.</a:t>
            </a:r>
          </a:p>
          <a:p>
            <a:r>
              <a:rPr lang="en-US" sz="2800" dirty="0" smtClean="0"/>
              <a:t>Suggests </a:t>
            </a:r>
            <a:r>
              <a:rPr lang="en-US" sz="2800" smtClean="0"/>
              <a:t>primary prevention </a:t>
            </a:r>
          </a:p>
        </p:txBody>
      </p:sp>
      <p:pic>
        <p:nvPicPr>
          <p:cNvPr id="52229" name="Picture 9" descr="sick"/>
          <p:cNvPicPr>
            <a:picLocks noGrp="1" noChangeAspect="1" noChangeArrowheads="1"/>
          </p:cNvPicPr>
          <p:nvPr>
            <p:ph type="clipArt" sz="half" idx="2"/>
          </p:nvPr>
        </p:nvPicPr>
        <p:blipFill>
          <a:blip r:embed="rId3" cstate="print"/>
          <a:srcRect/>
          <a:stretch>
            <a:fillRect/>
          </a:stretch>
        </p:blipFill>
        <p:spPr>
          <a:xfrm>
            <a:off x="4953000" y="2787650"/>
            <a:ext cx="3810000" cy="219710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A4B83194-A74A-483E-80B4-8FBD62CD266D}" type="slidenum">
              <a:rPr lang="en-US" smtClean="0">
                <a:latin typeface="Times New Roman" pitchFamily="18" charset="0"/>
              </a:rPr>
              <a:pPr/>
              <a:t>61</a:t>
            </a:fld>
            <a:endParaRPr lang="en-US" smtClean="0">
              <a:latin typeface="Times New Roman" pitchFamily="18" charset="0"/>
            </a:endParaRPr>
          </a:p>
        </p:txBody>
      </p:sp>
      <p:sp>
        <p:nvSpPr>
          <p:cNvPr id="53251" name="Rectangle 2"/>
          <p:cNvSpPr>
            <a:spLocks noGrp="1" noChangeArrowheads="1"/>
          </p:cNvSpPr>
          <p:nvPr>
            <p:ph type="title"/>
          </p:nvPr>
        </p:nvSpPr>
        <p:spPr/>
        <p:txBody>
          <a:bodyPr/>
          <a:lstStyle/>
          <a:p>
            <a:r>
              <a:rPr lang="en-US" smtClean="0"/>
              <a:t>Epidemiology</a:t>
            </a:r>
          </a:p>
        </p:txBody>
      </p:sp>
      <p:sp>
        <p:nvSpPr>
          <p:cNvPr id="53252" name="Rectangle 3"/>
          <p:cNvSpPr>
            <a:spLocks noGrp="1" noChangeArrowheads="1"/>
          </p:cNvSpPr>
          <p:nvPr>
            <p:ph type="body" idx="1"/>
          </p:nvPr>
        </p:nvSpPr>
        <p:spPr/>
        <p:txBody>
          <a:bodyPr/>
          <a:lstStyle/>
          <a:p>
            <a:r>
              <a:rPr lang="en-US" smtClean="0"/>
              <a:t>Relative versus absolute risk.</a:t>
            </a:r>
            <a:br>
              <a:rPr lang="en-US" smtClean="0"/>
            </a:br>
            <a:r>
              <a:rPr lang="en-US" sz="2800" smtClean="0">
                <a:solidFill>
                  <a:srgbClr val="000099"/>
                </a:solidFill>
                <a:latin typeface="Rockwell" pitchFamily="18" charset="0"/>
              </a:rPr>
              <a:t>Relative: Considered in comparison with something else</a:t>
            </a:r>
          </a:p>
          <a:p>
            <a:r>
              <a:rPr lang="en-US" b="1" smtClean="0"/>
              <a:t>Relative risk</a:t>
            </a:r>
            <a:r>
              <a:rPr lang="en-US" smtClean="0"/>
              <a:t> the ratio of incidence or prevalence in the exposed group to that of the unexposed group</a:t>
            </a:r>
          </a:p>
          <a:p>
            <a:r>
              <a:rPr lang="en-US" b="1" smtClean="0"/>
              <a:t>Absolute risk</a:t>
            </a:r>
            <a:r>
              <a:rPr lang="en-US" smtClean="0"/>
              <a:t>-The persons chances of developing a disease.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smtClean="0"/>
          </a:p>
        </p:txBody>
      </p:sp>
      <p:sp>
        <p:nvSpPr>
          <p:cNvPr id="54275" name="Content Placeholder 2"/>
          <p:cNvSpPr>
            <a:spLocks noGrp="1"/>
          </p:cNvSpPr>
          <p:nvPr>
            <p:ph idx="1"/>
          </p:nvPr>
        </p:nvSpPr>
        <p:spPr>
          <a:xfrm>
            <a:off x="990600" y="457200"/>
            <a:ext cx="7772400" cy="5486400"/>
          </a:xfrm>
        </p:spPr>
        <p:txBody>
          <a:bodyPr/>
          <a:lstStyle/>
          <a:p>
            <a:r>
              <a:rPr lang="en-US" sz="2400" smtClean="0"/>
              <a:t>Test A</a:t>
            </a:r>
          </a:p>
          <a:p>
            <a:r>
              <a:rPr lang="en-US" sz="2400" smtClean="0"/>
              <a:t>If around 1,000 people have this test every 2 years, 1 person will be saved from dying from this cancer every 10 years. </a:t>
            </a:r>
          </a:p>
          <a:p>
            <a:r>
              <a:rPr lang="en-US" sz="2400" smtClean="0"/>
              <a:t> </a:t>
            </a:r>
          </a:p>
          <a:p>
            <a:r>
              <a:rPr lang="en-US" sz="2400" smtClean="0"/>
              <a:t>Test B</a:t>
            </a:r>
          </a:p>
          <a:p>
            <a:r>
              <a:rPr lang="en-US" sz="2400" smtClean="0"/>
              <a:t>If you have this test every 2 years, it will reduce your chance of dying from this cancer from around 3 in 1, 000 to 2 in 1,000 over the next 10 years. </a:t>
            </a:r>
          </a:p>
          <a:p>
            <a:r>
              <a:rPr lang="en-US" sz="2400" smtClean="0"/>
              <a:t> </a:t>
            </a:r>
          </a:p>
          <a:p>
            <a:r>
              <a:rPr lang="en-US" sz="2400" smtClean="0"/>
              <a:t>Test C</a:t>
            </a:r>
          </a:p>
          <a:p>
            <a:r>
              <a:rPr lang="en-US" sz="2400" smtClean="0"/>
              <a:t>If you have this test every 2 years , it will reduce your chance of dying from this cancer by around one third over the next 10 years. </a:t>
            </a:r>
          </a:p>
        </p:txBody>
      </p:sp>
      <p:sp>
        <p:nvSpPr>
          <p:cNvPr id="54276" name="Slide Number Placeholder 3"/>
          <p:cNvSpPr>
            <a:spLocks noGrp="1"/>
          </p:cNvSpPr>
          <p:nvPr>
            <p:ph type="sldNum" sz="quarter" idx="12"/>
          </p:nvPr>
        </p:nvSpPr>
        <p:spPr>
          <a:noFill/>
        </p:spPr>
        <p:txBody>
          <a:bodyPr/>
          <a:lstStyle/>
          <a:p>
            <a:fld id="{8DD53789-CD55-4EDA-93C3-FCFBD2C3074D}" type="slidenum">
              <a:rPr lang="en-US" smtClean="0">
                <a:latin typeface="Times New Roman" pitchFamily="18" charset="0"/>
              </a:rPr>
              <a:pPr/>
              <a:t>62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Relative Risk</a:t>
            </a:r>
          </a:p>
        </p:txBody>
      </p:sp>
      <p:sp>
        <p:nvSpPr>
          <p:cNvPr id="55299" name="Content Placeholder 2"/>
          <p:cNvSpPr>
            <a:spLocks noGrp="1"/>
          </p:cNvSpPr>
          <p:nvPr>
            <p:ph idx="1"/>
          </p:nvPr>
        </p:nvSpPr>
        <p:spPr/>
        <p:txBody>
          <a:bodyPr/>
          <a:lstStyle/>
          <a:p>
            <a:r>
              <a:rPr lang="en-US" smtClean="0"/>
              <a:t>If you have this test every 2 years , it will reduce your chance of dying from this cancer by around one third over the next 10 years. </a:t>
            </a:r>
          </a:p>
        </p:txBody>
      </p:sp>
      <p:sp>
        <p:nvSpPr>
          <p:cNvPr id="55300" name="Slide Number Placeholder 3"/>
          <p:cNvSpPr>
            <a:spLocks noGrp="1"/>
          </p:cNvSpPr>
          <p:nvPr>
            <p:ph type="sldNum" sz="quarter" idx="12"/>
          </p:nvPr>
        </p:nvSpPr>
        <p:spPr>
          <a:noFill/>
        </p:spPr>
        <p:txBody>
          <a:bodyPr/>
          <a:lstStyle/>
          <a:p>
            <a:fld id="{18891826-1223-4BCA-9F1A-BACFBF271296}"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Absolute risk</a:t>
            </a:r>
          </a:p>
        </p:txBody>
      </p:sp>
      <p:sp>
        <p:nvSpPr>
          <p:cNvPr id="56323" name="Content Placeholder 2"/>
          <p:cNvSpPr>
            <a:spLocks noGrp="1"/>
          </p:cNvSpPr>
          <p:nvPr>
            <p:ph idx="1"/>
          </p:nvPr>
        </p:nvSpPr>
        <p:spPr/>
        <p:txBody>
          <a:bodyPr/>
          <a:lstStyle/>
          <a:p>
            <a:r>
              <a:rPr lang="en-US" smtClean="0"/>
              <a:t>If you have this test every 2 years, it will reduce your chance of dying from this cancer from around 3 in 1, 000 to 2 in 1,000 over the next 10 years.</a:t>
            </a:r>
          </a:p>
        </p:txBody>
      </p:sp>
      <p:sp>
        <p:nvSpPr>
          <p:cNvPr id="56324" name="Slide Number Placeholder 3"/>
          <p:cNvSpPr>
            <a:spLocks noGrp="1"/>
          </p:cNvSpPr>
          <p:nvPr>
            <p:ph type="sldNum" sz="quarter" idx="12"/>
          </p:nvPr>
        </p:nvSpPr>
        <p:spPr>
          <a:noFill/>
        </p:spPr>
        <p:txBody>
          <a:bodyPr/>
          <a:lstStyle/>
          <a:p>
            <a:fld id="{772B677C-F604-4F08-B2CA-1E19CD9C2383}"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 needed to treat</a:t>
            </a:r>
          </a:p>
        </p:txBody>
      </p:sp>
      <p:sp>
        <p:nvSpPr>
          <p:cNvPr id="57347" name="Content Placeholder 2"/>
          <p:cNvSpPr>
            <a:spLocks noGrp="1"/>
          </p:cNvSpPr>
          <p:nvPr>
            <p:ph idx="1"/>
          </p:nvPr>
        </p:nvSpPr>
        <p:spPr/>
        <p:txBody>
          <a:bodyPr/>
          <a:lstStyle/>
          <a:p>
            <a:r>
              <a:rPr lang="en-US" smtClean="0"/>
              <a:t>If around 1,000 people have this test every 2 years, 1 person will be saved from dying from this cancer every 10 years. </a:t>
            </a:r>
          </a:p>
          <a:p>
            <a:r>
              <a:rPr lang="en-US" smtClean="0"/>
              <a:t>Clinical vs. Statistical </a:t>
            </a:r>
            <a:r>
              <a:rPr lang="en-US" smtClean="0">
                <a:hlinkClick r:id="rId3"/>
              </a:rPr>
              <a:t>significance</a:t>
            </a:r>
            <a:endParaRPr lang="en-US" smtClean="0"/>
          </a:p>
        </p:txBody>
      </p:sp>
      <p:sp>
        <p:nvSpPr>
          <p:cNvPr id="57348" name="Slide Number Placeholder 3"/>
          <p:cNvSpPr>
            <a:spLocks noGrp="1"/>
          </p:cNvSpPr>
          <p:nvPr>
            <p:ph type="sldNum" sz="quarter" idx="12"/>
          </p:nvPr>
        </p:nvSpPr>
        <p:spPr>
          <a:noFill/>
        </p:spPr>
        <p:txBody>
          <a:bodyPr/>
          <a:lstStyle/>
          <a:p>
            <a:fld id="{83870586-2085-4D13-911E-04E3D2DEED70}" type="slidenum">
              <a:rPr lang="en-US" smtClean="0">
                <a:latin typeface="Times New Roman" pitchFamily="18" charset="0"/>
              </a:rPr>
              <a:pPr/>
              <a:t>65</a:t>
            </a:fld>
            <a:endParaRPr lang="en-US"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Absolute Risk vs. Relative Risk</a:t>
            </a:r>
          </a:p>
        </p:txBody>
      </p:sp>
      <p:sp>
        <p:nvSpPr>
          <p:cNvPr id="58371" name="Slide Number Placeholder 3"/>
          <p:cNvSpPr>
            <a:spLocks noGrp="1"/>
          </p:cNvSpPr>
          <p:nvPr>
            <p:ph type="sldNum" sz="quarter" idx="12"/>
          </p:nvPr>
        </p:nvSpPr>
        <p:spPr>
          <a:noFill/>
        </p:spPr>
        <p:txBody>
          <a:bodyPr/>
          <a:lstStyle/>
          <a:p>
            <a:fld id="{9560C75C-BD78-4A2B-934E-E18E7D3A4C52}" type="slidenum">
              <a:rPr lang="en-US" smtClean="0">
                <a:latin typeface="Times New Roman" pitchFamily="18" charset="0"/>
              </a:rPr>
              <a:pPr/>
              <a:t>66</a:t>
            </a:fld>
            <a:endParaRPr lang="en-US" smtClean="0">
              <a:latin typeface="Times New Roman" pitchFamily="18" charset="0"/>
            </a:endParaRPr>
          </a:p>
        </p:txBody>
      </p:sp>
      <p:pic>
        <p:nvPicPr>
          <p:cNvPr id="58372" name="Picture 2"/>
          <p:cNvPicPr>
            <a:picLocks noChangeAspect="1" noChangeArrowheads="1"/>
          </p:cNvPicPr>
          <p:nvPr/>
        </p:nvPicPr>
        <p:blipFill>
          <a:blip r:embed="rId3" cstate="print"/>
          <a:srcRect/>
          <a:stretch>
            <a:fillRect/>
          </a:stretch>
        </p:blipFill>
        <p:spPr bwMode="auto">
          <a:xfrm>
            <a:off x="1600200" y="1371600"/>
            <a:ext cx="6403975" cy="5214938"/>
          </a:xfrm>
          <a:prstGeom prst="rect">
            <a:avLst/>
          </a:prstGeom>
          <a:noFill/>
          <a:ln w="9525">
            <a:noFill/>
            <a:miter lim="800000"/>
            <a:headEnd/>
            <a:tailEnd/>
          </a:ln>
        </p:spPr>
      </p:pic>
      <p:sp>
        <p:nvSpPr>
          <p:cNvPr id="2" name="Content Placeholder 2"/>
          <p:cNvSpPr>
            <a:spLocks noGrp="1"/>
          </p:cNvSpPr>
          <p:nvPr>
            <p:ph idx="1"/>
          </p:nvPr>
        </p:nvSpPr>
        <p:spPr>
          <a:xfrm>
            <a:off x="990600" y="1524000"/>
            <a:ext cx="7772400" cy="4114800"/>
          </a:xfrm>
        </p:spPr>
        <p:txBody>
          <a:bodyPr/>
          <a:lstStyle/>
          <a:p>
            <a:endParaRPr lang="en-US" smtClean="0"/>
          </a:p>
          <a:p>
            <a:endParaRPr lang="en-US" smtClean="0"/>
          </a:p>
          <a:p>
            <a:endParaRPr lang="en-US" smtClean="0"/>
          </a:p>
          <a:p>
            <a:endParaRPr lang="en-US" smtClean="0"/>
          </a:p>
          <a:p>
            <a:endParaRPr lang="en-US" smtClean="0"/>
          </a:p>
          <a:p>
            <a:endParaRPr lang="en-US" smtClean="0"/>
          </a:p>
          <a:p>
            <a:r>
              <a:rPr lang="en-US" smtClean="0">
                <a:hlinkClick r:id="rId4"/>
              </a:rPr>
              <a:t>Example New York Times Nov. 08</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a:xfrm>
            <a:off x="990600" y="457200"/>
            <a:ext cx="7772400" cy="36576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
        <p:nvSpPr>
          <p:cNvPr id="59395" name="Slide Number Placeholder 3"/>
          <p:cNvSpPr>
            <a:spLocks noGrp="1"/>
          </p:cNvSpPr>
          <p:nvPr>
            <p:ph type="sldNum" sz="quarter" idx="12"/>
          </p:nvPr>
        </p:nvSpPr>
        <p:spPr>
          <a:noFill/>
        </p:spPr>
        <p:txBody>
          <a:bodyPr/>
          <a:lstStyle/>
          <a:p>
            <a:fld id="{76DC3CBF-F03D-4FE2-8ECE-A031981C9C40}" type="slidenum">
              <a:rPr lang="en-US" smtClean="0">
                <a:latin typeface="Times New Roman" pitchFamily="18" charset="0"/>
              </a:rPr>
              <a:pPr/>
              <a:t>67</a:t>
            </a:fld>
            <a:endParaRPr lang="en-US" smtClean="0">
              <a:latin typeface="Times New Roman" pitchFamily="18" charset="0"/>
            </a:endParaRPr>
          </a:p>
        </p:txBody>
      </p:sp>
      <p:pic>
        <p:nvPicPr>
          <p:cNvPr id="59396" name="Content Placeholder 8" descr="1110-nat-webHEART.gif"/>
          <p:cNvPicPr>
            <a:picLocks noGrp="1" noChangeAspect="1"/>
          </p:cNvPicPr>
          <p:nvPr>
            <p:ph idx="1"/>
          </p:nvPr>
        </p:nvPicPr>
        <p:blipFill>
          <a:blip r:embed="rId3" cstate="print"/>
          <a:srcRect/>
          <a:stretch>
            <a:fillRect/>
          </a:stretch>
        </p:blipFill>
        <p:spPr>
          <a:xfrm>
            <a:off x="1905000" y="228600"/>
            <a:ext cx="5524500" cy="3713163"/>
          </a:xfrm>
        </p:spPr>
      </p:pic>
      <p:sp>
        <p:nvSpPr>
          <p:cNvPr id="14" name="TextBox 13"/>
          <p:cNvSpPr txBox="1">
            <a:spLocks noChangeArrowheads="1"/>
          </p:cNvSpPr>
          <p:nvPr/>
        </p:nvSpPr>
        <p:spPr bwMode="auto">
          <a:xfrm>
            <a:off x="990600" y="4267200"/>
            <a:ext cx="7239000" cy="830263"/>
          </a:xfrm>
          <a:prstGeom prst="rect">
            <a:avLst/>
          </a:prstGeom>
          <a:noFill/>
          <a:ln w="9525">
            <a:noFill/>
            <a:miter lim="800000"/>
            <a:headEnd/>
            <a:tailEnd/>
          </a:ln>
        </p:spPr>
        <p:txBody>
          <a:bodyPr>
            <a:spAutoFit/>
          </a:bodyPr>
          <a:lstStyle/>
          <a:p>
            <a:r>
              <a:rPr lang="en-US"/>
              <a:t>Relative Risk 	4/8=50%</a:t>
            </a:r>
            <a:br>
              <a:rPr lang="en-US"/>
            </a:br>
            <a:endParaRPr lang="en-US"/>
          </a:p>
        </p:txBody>
      </p:sp>
      <p:sp>
        <p:nvSpPr>
          <p:cNvPr id="16" name="TextBox 15"/>
          <p:cNvSpPr txBox="1">
            <a:spLocks noChangeArrowheads="1"/>
          </p:cNvSpPr>
          <p:nvPr/>
        </p:nvSpPr>
        <p:spPr bwMode="auto">
          <a:xfrm>
            <a:off x="1066800" y="4724400"/>
            <a:ext cx="7239000" cy="830263"/>
          </a:xfrm>
          <a:prstGeom prst="rect">
            <a:avLst/>
          </a:prstGeom>
          <a:noFill/>
          <a:ln w="9525">
            <a:noFill/>
            <a:miter lim="800000"/>
            <a:headEnd/>
            <a:tailEnd/>
          </a:ln>
        </p:spPr>
        <p:txBody>
          <a:bodyPr>
            <a:spAutoFit/>
          </a:bodyPr>
          <a:lstStyle/>
          <a:p>
            <a:r>
              <a:rPr lang="en-US"/>
              <a:t>Absolute risk 	8%  reduced to  4%</a:t>
            </a:r>
          </a:p>
          <a:p>
            <a:r>
              <a:rPr lang="en-US"/>
              <a:t>A decrease of 4 % points or 4 people per hundred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Paper, </a:t>
            </a:r>
            <a:endParaRPr lang="en-US" dirty="0"/>
          </a:p>
        </p:txBody>
      </p:sp>
      <p:sp>
        <p:nvSpPr>
          <p:cNvPr id="3" name="Content Placeholder 2"/>
          <p:cNvSpPr>
            <a:spLocks noGrp="1"/>
          </p:cNvSpPr>
          <p:nvPr>
            <p:ph idx="1"/>
          </p:nvPr>
        </p:nvSpPr>
        <p:spPr/>
        <p:txBody>
          <a:bodyPr/>
          <a:lstStyle/>
          <a:p>
            <a:r>
              <a:rPr lang="en-US" dirty="0"/>
              <a:t>Upon reading the article I was a bit nervous as for what to expect </a:t>
            </a:r>
            <a:endParaRPr lang="en-US" dirty="0" smtClean="0"/>
          </a:p>
          <a:p>
            <a:r>
              <a:rPr lang="en-US" dirty="0"/>
              <a:t>I cannot seem to make up my mind as to whether CNN’s labeling walking as a “miraculous drug” has a more positive or negative connotation</a:t>
            </a:r>
            <a:r>
              <a:rPr lang="en-US" dirty="0" smtClean="0"/>
              <a:t>. </a:t>
            </a:r>
            <a:r>
              <a:rPr lang="en-US" dirty="0"/>
              <a:t> </a:t>
            </a:r>
          </a:p>
          <a:p>
            <a:r>
              <a:rPr lang="en-US" dirty="0"/>
              <a:t>I absolutely loved this article for so many reasons</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B323AC99-4D6B-45C6-A457-650F557F0810}" type="slidenum">
              <a:rPr lang="en-US" smtClean="0"/>
              <a:pPr>
                <a:defRPr/>
              </a:pPr>
              <a:t>68</a:t>
            </a:fld>
            <a:endParaRPr lang="en-US"/>
          </a:p>
        </p:txBody>
      </p:sp>
    </p:spTree>
    <p:extLst>
      <p:ext uri="{BB962C8B-B14F-4D97-AF65-F5344CB8AC3E}">
        <p14:creationId xmlns:p14="http://schemas.microsoft.com/office/powerpoint/2010/main" val="18582981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46AF7AEA-49A5-44FA-B347-04FE8C6227C2}" type="slidenum">
              <a:rPr lang="en-US" smtClean="0">
                <a:latin typeface="Times New Roman" pitchFamily="18" charset="0"/>
              </a:rPr>
              <a:pPr/>
              <a:t>69</a:t>
            </a:fld>
            <a:endParaRPr lang="en-US" smtClean="0">
              <a:latin typeface="Times New Roman" pitchFamily="18" charset="0"/>
            </a:endParaRPr>
          </a:p>
        </p:txBody>
      </p:sp>
      <p:sp>
        <p:nvSpPr>
          <p:cNvPr id="60419" name="Rectangle 2"/>
          <p:cNvSpPr>
            <a:spLocks noGrp="1" noChangeArrowheads="1"/>
          </p:cNvSpPr>
          <p:nvPr>
            <p:ph type="title"/>
          </p:nvPr>
        </p:nvSpPr>
        <p:spPr/>
        <p:txBody>
          <a:bodyPr/>
          <a:lstStyle/>
          <a:p>
            <a:r>
              <a:rPr lang="en-US" smtClean="0"/>
              <a:t>Quality of care data</a:t>
            </a:r>
          </a:p>
        </p:txBody>
      </p:sp>
      <p:sp>
        <p:nvSpPr>
          <p:cNvPr id="60420" name="Rectangle 3"/>
          <p:cNvSpPr>
            <a:spLocks noGrp="1" noChangeArrowheads="1"/>
          </p:cNvSpPr>
          <p:nvPr>
            <p:ph type="body" idx="1"/>
          </p:nvPr>
        </p:nvSpPr>
        <p:spPr/>
        <p:txBody>
          <a:bodyPr/>
          <a:lstStyle/>
          <a:p>
            <a:r>
              <a:rPr lang="en-US" smtClean="0"/>
              <a:t>NYT 9/3/04</a:t>
            </a:r>
          </a:p>
          <a:p>
            <a:r>
              <a:rPr lang="en-US" smtClean="0"/>
              <a:t>More than 98 percent of hospitals in the United States are reporting </a:t>
            </a:r>
            <a:r>
              <a:rPr lang="en-US" smtClean="0">
                <a:solidFill>
                  <a:srgbClr val="C00000"/>
                </a:solidFill>
              </a:rPr>
              <a:t>quality</a:t>
            </a:r>
            <a:r>
              <a:rPr lang="en-US" smtClean="0"/>
              <a:t>-of-</a:t>
            </a:r>
            <a:r>
              <a:rPr lang="en-US" smtClean="0">
                <a:solidFill>
                  <a:srgbClr val="C00000"/>
                </a:solidFill>
              </a:rPr>
              <a:t>care</a:t>
            </a:r>
            <a:r>
              <a:rPr lang="en-US" smtClean="0"/>
              <a:t> </a:t>
            </a:r>
            <a:r>
              <a:rPr lang="en-US" smtClean="0">
                <a:solidFill>
                  <a:srgbClr val="C00000"/>
                </a:solidFill>
              </a:rPr>
              <a:t>data</a:t>
            </a:r>
            <a:r>
              <a:rPr lang="en-US" smtClean="0"/>
              <a:t> for treating heart attack, heart failure and pneumonia, the Centers for Medicare and Medicaid Services said yesterday. </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457200"/>
            <a:ext cx="8153400" cy="1143000"/>
          </a:xfrm>
        </p:spPr>
        <p:txBody>
          <a:bodyPr/>
          <a:lstStyle/>
          <a:p>
            <a:r>
              <a:rPr lang="en-US" dirty="0" smtClean="0"/>
              <a:t>Method of Science self-correcting</a:t>
            </a:r>
            <a:endParaRPr lang="en-US" dirty="0"/>
          </a:p>
        </p:txBody>
      </p:sp>
      <p:sp>
        <p:nvSpPr>
          <p:cNvPr id="7" name="Content Placeholder 6"/>
          <p:cNvSpPr>
            <a:spLocks noGrp="1"/>
          </p:cNvSpPr>
          <p:nvPr>
            <p:ph sz="half" idx="1"/>
          </p:nvPr>
        </p:nvSpPr>
        <p:spPr/>
        <p:txBody>
          <a:bodyPr/>
          <a:lstStyle/>
          <a:p>
            <a:r>
              <a:rPr lang="en-US" dirty="0" smtClean="0"/>
              <a:t>Ulcers caused by stress</a:t>
            </a:r>
          </a:p>
        </p:txBody>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7</a:t>
            </a:fld>
            <a:endParaRPr lang="en-US"/>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2814637"/>
            <a:ext cx="3810000" cy="2143125"/>
          </a:xfrm>
        </p:spPr>
      </p:pic>
    </p:spTree>
    <p:extLst>
      <p:ext uri="{BB962C8B-B14F-4D97-AF65-F5344CB8AC3E}">
        <p14:creationId xmlns:p14="http://schemas.microsoft.com/office/powerpoint/2010/main" val="613192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a:noFill/>
        </p:spPr>
        <p:txBody>
          <a:bodyPr/>
          <a:lstStyle/>
          <a:p>
            <a:fld id="{93BCF30D-60FA-46DF-A729-EE5CFC90543C}" type="slidenum">
              <a:rPr lang="en-US" smtClean="0">
                <a:latin typeface="Times New Roman" pitchFamily="18" charset="0"/>
              </a:rPr>
              <a:pPr/>
              <a:t>70</a:t>
            </a:fld>
            <a:endParaRPr lang="en-US" smtClean="0">
              <a:latin typeface="Times New Roman" pitchFamily="18" charset="0"/>
            </a:endParaRPr>
          </a:p>
        </p:txBody>
      </p:sp>
      <p:sp>
        <p:nvSpPr>
          <p:cNvPr id="61443" name="Rectangle 2"/>
          <p:cNvSpPr>
            <a:spLocks noGrp="1" noChangeArrowheads="1"/>
          </p:cNvSpPr>
          <p:nvPr>
            <p:ph type="title"/>
          </p:nvPr>
        </p:nvSpPr>
        <p:spPr/>
        <p:txBody>
          <a:bodyPr/>
          <a:lstStyle/>
          <a:p>
            <a:r>
              <a:rPr lang="en-US" smtClean="0"/>
              <a:t>Clinton heart bypass</a:t>
            </a:r>
          </a:p>
        </p:txBody>
      </p:sp>
      <p:sp>
        <p:nvSpPr>
          <p:cNvPr id="61444" name="Rectangle 3"/>
          <p:cNvSpPr>
            <a:spLocks noGrp="1" noChangeArrowheads="1"/>
          </p:cNvSpPr>
          <p:nvPr>
            <p:ph type="body" sz="half" idx="1"/>
          </p:nvPr>
        </p:nvSpPr>
        <p:spPr/>
        <p:txBody>
          <a:bodyPr/>
          <a:lstStyle/>
          <a:p>
            <a:r>
              <a:rPr lang="en-US" sz="2400" smtClean="0">
                <a:solidFill>
                  <a:srgbClr val="C00000"/>
                </a:solidFill>
              </a:rPr>
              <a:t>During Heart</a:t>
            </a:r>
            <a:r>
              <a:rPr lang="en-US" sz="2400" smtClean="0"/>
              <a:t> </a:t>
            </a:r>
            <a:r>
              <a:rPr lang="en-US" sz="2400" smtClean="0">
                <a:solidFill>
                  <a:srgbClr val="C00000"/>
                </a:solidFill>
              </a:rPr>
              <a:t>bypass</a:t>
            </a:r>
            <a:r>
              <a:rPr lang="en-US" sz="2400" smtClean="0"/>
              <a:t> surgery blood vessels are taken from elsewhere in the body, often the leg, and sewn in to create detours around coronary artery blockages</a:t>
            </a:r>
          </a:p>
          <a:p>
            <a:r>
              <a:rPr lang="en-US" sz="2400" smtClean="0"/>
              <a:t>516,000 were performed in 2001</a:t>
            </a:r>
          </a:p>
        </p:txBody>
      </p:sp>
      <p:pic>
        <p:nvPicPr>
          <p:cNvPr id="61445" name="Picture 6" descr="pictures-bill-clinton-celebrity"/>
          <p:cNvPicPr>
            <a:picLocks noGrp="1" noChangeAspect="1" noChangeArrowheads="1"/>
          </p:cNvPicPr>
          <p:nvPr>
            <p:ph type="clipArt" sz="half" idx="2"/>
          </p:nvPr>
        </p:nvPicPr>
        <p:blipFill>
          <a:blip r:embed="rId3" cstate="print"/>
          <a:srcRect/>
          <a:stretch>
            <a:fillRect/>
          </a:stretch>
        </p:blipFill>
        <p:spPr>
          <a:xfrm>
            <a:off x="5314950" y="1828800"/>
            <a:ext cx="3086100" cy="41148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C78EB6C1-9D63-4C71-9F90-844257D3C3C7}" type="slidenum">
              <a:rPr lang="en-US" smtClean="0">
                <a:latin typeface="Times New Roman" pitchFamily="18" charset="0"/>
              </a:rPr>
              <a:pPr/>
              <a:t>71</a:t>
            </a:fld>
            <a:endParaRPr lang="en-US" smtClean="0">
              <a:latin typeface="Times New Roman" pitchFamily="18" charset="0"/>
            </a:endParaRPr>
          </a:p>
        </p:txBody>
      </p:sp>
      <p:sp>
        <p:nvSpPr>
          <p:cNvPr id="62467" name="Rectangle 2"/>
          <p:cNvSpPr>
            <a:spLocks noGrp="1" noChangeArrowheads="1"/>
          </p:cNvSpPr>
          <p:nvPr>
            <p:ph type="title"/>
          </p:nvPr>
        </p:nvSpPr>
        <p:spPr/>
        <p:txBody>
          <a:bodyPr/>
          <a:lstStyle/>
          <a:p>
            <a:r>
              <a:rPr lang="en-US" smtClean="0"/>
              <a:t>Quality of care data	</a:t>
            </a:r>
          </a:p>
        </p:txBody>
      </p:sp>
      <p:sp>
        <p:nvSpPr>
          <p:cNvPr id="62468" name="Rectangle 3"/>
          <p:cNvSpPr>
            <a:spLocks noGrp="1" noChangeArrowheads="1"/>
          </p:cNvSpPr>
          <p:nvPr>
            <p:ph type="body" idx="1"/>
          </p:nvPr>
        </p:nvSpPr>
        <p:spPr/>
        <p:txBody>
          <a:bodyPr/>
          <a:lstStyle/>
          <a:p>
            <a:r>
              <a:rPr lang="en-US" smtClean="0"/>
              <a:t>Clinton hospital 3.93 deaths per hundred versus 2.18 for coronary bypass overall in NY.</a:t>
            </a:r>
          </a:p>
          <a:p>
            <a:r>
              <a:rPr lang="en-US" smtClean="0"/>
              <a:t>Correlational data but they control for 45 risk factors.</a:t>
            </a:r>
          </a:p>
          <a:p>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CBB6632E-B6C1-45DA-AD8E-F795DA04760B}" type="slidenum">
              <a:rPr lang="en-US" smtClean="0">
                <a:latin typeface="Times New Roman" pitchFamily="18" charset="0"/>
              </a:rPr>
              <a:pPr/>
              <a:t>72</a:t>
            </a:fld>
            <a:endParaRPr lang="en-US" smtClean="0">
              <a:latin typeface="Times New Roman" pitchFamily="18" charset="0"/>
            </a:endParaRPr>
          </a:p>
        </p:txBody>
      </p:sp>
      <p:pic>
        <p:nvPicPr>
          <p:cNvPr id="64515" name="Picture 10" descr="bigview2"/>
          <p:cNvPicPr>
            <a:picLocks noChangeAspect="1" noChangeArrowheads="1"/>
          </p:cNvPicPr>
          <p:nvPr/>
        </p:nvPicPr>
        <p:blipFill>
          <a:blip r:embed="rId3" cstate="print"/>
          <a:srcRect/>
          <a:stretch>
            <a:fillRect/>
          </a:stretch>
        </p:blipFill>
        <p:spPr bwMode="auto">
          <a:xfrm>
            <a:off x="-3048000" y="-2286000"/>
            <a:ext cx="15240000" cy="11430000"/>
          </a:xfrm>
          <a:prstGeom prst="rect">
            <a:avLst/>
          </a:prstGeom>
          <a:noFill/>
          <a:ln w="9525">
            <a:noFill/>
            <a:miter lim="800000"/>
            <a:headEnd/>
            <a:tailEnd/>
          </a:ln>
        </p:spPr>
      </p:pic>
      <p:sp>
        <p:nvSpPr>
          <p:cNvPr id="64516" name="Text Box 9"/>
          <p:cNvSpPr txBox="1">
            <a:spLocks noChangeArrowheads="1"/>
          </p:cNvSpPr>
          <p:nvPr/>
        </p:nvSpPr>
        <p:spPr bwMode="auto">
          <a:xfrm>
            <a:off x="0" y="3657600"/>
            <a:ext cx="4267200" cy="1098550"/>
          </a:xfrm>
          <a:prstGeom prst="rect">
            <a:avLst/>
          </a:prstGeom>
          <a:noFill/>
          <a:ln w="12700">
            <a:noFill/>
            <a:miter lim="800000"/>
            <a:headEnd/>
            <a:tailEnd/>
          </a:ln>
        </p:spPr>
        <p:txBody>
          <a:bodyPr>
            <a:spAutoFit/>
          </a:bodyPr>
          <a:lstStyle/>
          <a:p>
            <a:pPr>
              <a:spcBef>
                <a:spcPct val="50000"/>
              </a:spcBef>
            </a:pPr>
            <a:r>
              <a:rPr lang="en-US" sz="6600">
                <a:solidFill>
                  <a:srgbClr val="EBF25A"/>
                </a:solidFill>
                <a:latin typeface="Cooper Black" pitchFamily="18" charset="0"/>
              </a:rPr>
              <a:t>The End</a:t>
            </a:r>
          </a:p>
        </p:txBody>
      </p:sp>
      <p:sp>
        <p:nvSpPr>
          <p:cNvPr id="64517" name="Rectangle 11"/>
          <p:cNvSpPr>
            <a:spLocks noGrp="1" noChangeArrowheads="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457200"/>
            <a:ext cx="8153400" cy="1143000"/>
          </a:xfrm>
        </p:spPr>
        <p:txBody>
          <a:bodyPr/>
          <a:lstStyle/>
          <a:p>
            <a:r>
              <a:rPr lang="en-US" dirty="0" smtClean="0"/>
              <a:t>Method of Science self-correcting</a:t>
            </a:r>
            <a:endParaRPr lang="en-US" dirty="0"/>
          </a:p>
        </p:txBody>
      </p:sp>
      <p:sp>
        <p:nvSpPr>
          <p:cNvPr id="7" name="Content Placeholder 6"/>
          <p:cNvSpPr>
            <a:spLocks noGrp="1"/>
          </p:cNvSpPr>
          <p:nvPr>
            <p:ph sz="half" idx="1"/>
          </p:nvPr>
        </p:nvSpPr>
        <p:spPr/>
        <p:txBody>
          <a:bodyPr/>
          <a:lstStyle/>
          <a:p>
            <a:r>
              <a:rPr lang="en-US" dirty="0" smtClean="0"/>
              <a:t>90% </a:t>
            </a:r>
            <a:r>
              <a:rPr lang="en-US" dirty="0"/>
              <a:t>of peptic ulcers are caused by a bacterium </a:t>
            </a:r>
            <a:r>
              <a:rPr lang="en-US" dirty="0" smtClean="0"/>
              <a:t>called </a:t>
            </a:r>
            <a:r>
              <a:rPr lang="en-US" i="1" dirty="0" smtClean="0"/>
              <a:t>Helicobacter pylori</a:t>
            </a:r>
          </a:p>
          <a:p>
            <a:r>
              <a:rPr lang="en-US" i="1" dirty="0" smtClean="0"/>
              <a:t>Survive stomach acid</a:t>
            </a:r>
          </a:p>
          <a:p>
            <a:r>
              <a:rPr lang="en-US" i="1" dirty="0" smtClean="0"/>
              <a:t>Found in patients with ulcers</a:t>
            </a:r>
          </a:p>
          <a:p>
            <a:r>
              <a:rPr lang="en-US" i="1" dirty="0" smtClean="0"/>
              <a:t>90% cured with antibiotics</a:t>
            </a:r>
          </a:p>
          <a:p>
            <a:r>
              <a:rPr lang="en-US" i="1" dirty="0" smtClean="0"/>
              <a:t>Even drank a solution.</a:t>
            </a:r>
            <a:r>
              <a:rPr lang="en-US" i="1" dirty="0"/>
              <a:t> </a:t>
            </a:r>
            <a:endParaRPr lang="en-US" i="1" dirty="0" smtClean="0"/>
          </a:p>
        </p:txBody>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8</a:t>
            </a:fld>
            <a:endParaRPr lang="en-US"/>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2814637"/>
            <a:ext cx="3810000" cy="2143125"/>
          </a:xfrm>
        </p:spPr>
      </p:pic>
    </p:spTree>
    <p:extLst>
      <p:ext uri="{BB962C8B-B14F-4D97-AF65-F5344CB8AC3E}">
        <p14:creationId xmlns:p14="http://schemas.microsoft.com/office/powerpoint/2010/main" val="319709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36766DA6-6670-4FC2-8F93-62C643095B83}" type="slidenum">
              <a:rPr lang="en-US" smtClean="0">
                <a:latin typeface="Times New Roman" pitchFamily="18" charset="0"/>
              </a:rPr>
              <a:pPr/>
              <a:t>9</a:t>
            </a:fld>
            <a:endParaRPr lang="en-US" smtClean="0">
              <a:latin typeface="Times New Roman" pitchFamily="18" charset="0"/>
            </a:endParaRPr>
          </a:p>
        </p:txBody>
      </p:sp>
      <p:sp>
        <p:nvSpPr>
          <p:cNvPr id="10243" name="Rectangle 1026"/>
          <p:cNvSpPr>
            <a:spLocks noGrp="1" noChangeArrowheads="1"/>
          </p:cNvSpPr>
          <p:nvPr>
            <p:ph type="title"/>
          </p:nvPr>
        </p:nvSpPr>
        <p:spPr/>
        <p:txBody>
          <a:bodyPr/>
          <a:lstStyle/>
          <a:p>
            <a:r>
              <a:rPr lang="en-US" smtClean="0"/>
              <a:t>Good science versus bad science</a:t>
            </a:r>
          </a:p>
        </p:txBody>
      </p:sp>
      <p:sp>
        <p:nvSpPr>
          <p:cNvPr id="10244" name="Rectangle 1027"/>
          <p:cNvSpPr>
            <a:spLocks noGrp="1" noChangeArrowheads="1"/>
          </p:cNvSpPr>
          <p:nvPr>
            <p:ph type="body" idx="1"/>
          </p:nvPr>
        </p:nvSpPr>
        <p:spPr/>
        <p:txBody>
          <a:bodyPr/>
          <a:lstStyle/>
          <a:p>
            <a:r>
              <a:rPr lang="en-US" smtClean="0"/>
              <a:t>Alternative explanations.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1881</TotalTime>
  <Words>2429</Words>
  <Application>Microsoft Office PowerPoint</Application>
  <PresentationFormat>On-screen Show (4:3)</PresentationFormat>
  <Paragraphs>476</Paragraphs>
  <Slides>72</Slides>
  <Notes>57</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72</vt:i4>
      </vt:variant>
    </vt:vector>
  </HeadingPairs>
  <TitlesOfParts>
    <vt:vector size="76" baseType="lpstr">
      <vt:lpstr>Notebook</vt:lpstr>
      <vt:lpstr>C:\temp\Health Survey.pdf</vt:lpstr>
      <vt:lpstr>Chart</vt:lpstr>
      <vt:lpstr>ClipArt</vt:lpstr>
      <vt:lpstr>Research Methods in Psychology Behavioral Medicine Psy 314</vt:lpstr>
      <vt:lpstr>PowerPoint Presentation</vt:lpstr>
      <vt:lpstr>Empirical</vt:lpstr>
      <vt:lpstr>PowerPoint Presentation</vt:lpstr>
      <vt:lpstr>Faith Healing gone bad</vt:lpstr>
      <vt:lpstr>Method of Science self-correcting</vt:lpstr>
      <vt:lpstr>Method of Science self-correcting</vt:lpstr>
      <vt:lpstr>Method of Science self-correcting</vt:lpstr>
      <vt:lpstr>Good science versus bad science</vt:lpstr>
      <vt:lpstr>Seven Signs of Voodoo Science</vt:lpstr>
      <vt:lpstr>Seven Signs of Voodoo Science</vt:lpstr>
      <vt:lpstr>The Case Study</vt:lpstr>
      <vt:lpstr>Disadvantages of case study</vt:lpstr>
      <vt:lpstr>Idiographic vs. Nomothetic data</vt:lpstr>
      <vt:lpstr>Survey</vt:lpstr>
      <vt:lpstr>PowerPoint Presentation</vt:lpstr>
      <vt:lpstr>Class Survey 2013</vt:lpstr>
      <vt:lpstr>Class Survey 2014</vt:lpstr>
      <vt:lpstr>Correlation </vt:lpstr>
      <vt:lpstr>Correlation</vt:lpstr>
      <vt:lpstr>PowerPoint Presentation</vt:lpstr>
      <vt:lpstr>Type of correlation</vt:lpstr>
      <vt:lpstr>Examples</vt:lpstr>
      <vt:lpstr>Correlation Coefficient</vt:lpstr>
      <vt:lpstr>Strength of Correlation</vt:lpstr>
      <vt:lpstr>Advantages of Correlation </vt:lpstr>
      <vt:lpstr>Disadvantages of Correlation</vt:lpstr>
      <vt:lpstr>Causation</vt:lpstr>
      <vt:lpstr>Correlation</vt:lpstr>
      <vt:lpstr>PowerPoint Presentation</vt:lpstr>
      <vt:lpstr>EXPERIMENT</vt:lpstr>
      <vt:lpstr>Independent Variable</vt:lpstr>
      <vt:lpstr>Dependent Variable</vt:lpstr>
      <vt:lpstr>Random Assignment</vt:lpstr>
      <vt:lpstr>EXPERIMENT</vt:lpstr>
      <vt:lpstr>Overdiagnosed, Welch, Schwartz &amp; Woloshin</vt:lpstr>
      <vt:lpstr>Overdiagnosed, Welch, Schwartz &amp; Woloshin</vt:lpstr>
      <vt:lpstr>Example of Experiment</vt:lpstr>
      <vt:lpstr>Randomized Clinical Trial</vt:lpstr>
      <vt:lpstr>Randomized Clinical Trial</vt:lpstr>
      <vt:lpstr>Advantage of Experiment </vt:lpstr>
      <vt:lpstr>Analog Study </vt:lpstr>
      <vt:lpstr>Requirements for Reaction Paper</vt:lpstr>
      <vt:lpstr>Research Example</vt:lpstr>
      <vt:lpstr>Clinical Course of self-limiting conditions.</vt:lpstr>
      <vt:lpstr>Dose Response Relationship</vt:lpstr>
      <vt:lpstr>Dose response relationship</vt:lpstr>
      <vt:lpstr>Dose response</vt:lpstr>
      <vt:lpstr>Studies over time</vt:lpstr>
      <vt:lpstr>Reliability</vt:lpstr>
      <vt:lpstr>Measurement Error</vt:lpstr>
      <vt:lpstr>Validity</vt:lpstr>
      <vt:lpstr>Veridian Healthcare 09-348 Infrared Thermometer</vt:lpstr>
      <vt:lpstr>Veridian Healthcare 09-348 Infrared Thermometer</vt:lpstr>
      <vt:lpstr>Epidemiology</vt:lpstr>
      <vt:lpstr>Epidemiology</vt:lpstr>
      <vt:lpstr>Epidemiology</vt:lpstr>
      <vt:lpstr>Epidemiology</vt:lpstr>
      <vt:lpstr>Epidemiology</vt:lpstr>
      <vt:lpstr>Epidemiology</vt:lpstr>
      <vt:lpstr>Epidemiology</vt:lpstr>
      <vt:lpstr>PowerPoint Presentation</vt:lpstr>
      <vt:lpstr>Relative Risk</vt:lpstr>
      <vt:lpstr>Absolute risk</vt:lpstr>
      <vt:lpstr>Number needed to treat</vt:lpstr>
      <vt:lpstr>Absolute Risk vs. Relative Risk</vt:lpstr>
      <vt:lpstr>     </vt:lpstr>
      <vt:lpstr>Reaction Paper, </vt:lpstr>
      <vt:lpstr>Quality of care data</vt:lpstr>
      <vt:lpstr>Clinton heart bypass</vt:lpstr>
      <vt:lpstr>Quality of care data </vt:lpstr>
      <vt:lpstr>PowerPoint Presentation</vt:lpstr>
    </vt:vector>
  </TitlesOfParts>
  <Company>Francis Marion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Will Wattles</dc:creator>
  <cp:lastModifiedBy>WWattles</cp:lastModifiedBy>
  <cp:revision>130</cp:revision>
  <dcterms:created xsi:type="dcterms:W3CDTF">1999-09-06T13:44:48Z</dcterms:created>
  <dcterms:modified xsi:type="dcterms:W3CDTF">2016-09-09T14:03:59Z</dcterms:modified>
</cp:coreProperties>
</file>