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321" r:id="rId2"/>
    <p:sldId id="406" r:id="rId3"/>
    <p:sldId id="298" r:id="rId4"/>
    <p:sldId id="402" r:id="rId5"/>
    <p:sldId id="399" r:id="rId6"/>
    <p:sldId id="400" r:id="rId7"/>
    <p:sldId id="401" r:id="rId8"/>
    <p:sldId id="287" r:id="rId9"/>
    <p:sldId id="354" r:id="rId10"/>
    <p:sldId id="257" r:id="rId11"/>
    <p:sldId id="258" r:id="rId12"/>
    <p:sldId id="345" r:id="rId13"/>
    <p:sldId id="346" r:id="rId14"/>
    <p:sldId id="349" r:id="rId15"/>
    <p:sldId id="347" r:id="rId16"/>
    <p:sldId id="259" r:id="rId17"/>
    <p:sldId id="260" r:id="rId18"/>
    <p:sldId id="281" r:id="rId19"/>
    <p:sldId id="333" r:id="rId20"/>
    <p:sldId id="371" r:id="rId21"/>
    <p:sldId id="367" r:id="rId22"/>
    <p:sldId id="369" r:id="rId23"/>
    <p:sldId id="417" r:id="rId24"/>
    <p:sldId id="265" r:id="rId25"/>
    <p:sldId id="334" r:id="rId26"/>
    <p:sldId id="355" r:id="rId27"/>
    <p:sldId id="368" r:id="rId28"/>
    <p:sldId id="262" r:id="rId29"/>
    <p:sldId id="359" r:id="rId30"/>
    <p:sldId id="360" r:id="rId31"/>
    <p:sldId id="362" r:id="rId32"/>
    <p:sldId id="398" r:id="rId33"/>
    <p:sldId id="356" r:id="rId34"/>
    <p:sldId id="357" r:id="rId35"/>
    <p:sldId id="358" r:id="rId36"/>
    <p:sldId id="267" r:id="rId37"/>
    <p:sldId id="268" r:id="rId38"/>
    <p:sldId id="269" r:id="rId39"/>
    <p:sldId id="271" r:id="rId40"/>
    <p:sldId id="272" r:id="rId41"/>
    <p:sldId id="273" r:id="rId42"/>
    <p:sldId id="274" r:id="rId43"/>
    <p:sldId id="275" r:id="rId44"/>
    <p:sldId id="283" r:id="rId45"/>
    <p:sldId id="284" r:id="rId46"/>
    <p:sldId id="352" r:id="rId47"/>
    <p:sldId id="330" r:id="rId48"/>
    <p:sldId id="294" r:id="rId49"/>
    <p:sldId id="286" r:id="rId50"/>
    <p:sldId id="331" r:id="rId51"/>
    <p:sldId id="332" r:id="rId52"/>
    <p:sldId id="276" r:id="rId53"/>
    <p:sldId id="285" r:id="rId54"/>
    <p:sldId id="295" r:id="rId55"/>
    <p:sldId id="277" r:id="rId56"/>
    <p:sldId id="296" r:id="rId57"/>
    <p:sldId id="297" r:id="rId58"/>
    <p:sldId id="278" r:id="rId59"/>
    <p:sldId id="363" r:id="rId60"/>
    <p:sldId id="364" r:id="rId61"/>
    <p:sldId id="365" r:id="rId62"/>
    <p:sldId id="366" r:id="rId63"/>
    <p:sldId id="309" r:id="rId64"/>
    <p:sldId id="313" r:id="rId65"/>
    <p:sldId id="315" r:id="rId66"/>
    <p:sldId id="316" r:id="rId67"/>
    <p:sldId id="317" r:id="rId68"/>
    <p:sldId id="319" r:id="rId69"/>
    <p:sldId id="320" r:id="rId70"/>
    <p:sldId id="407" r:id="rId71"/>
    <p:sldId id="397" r:id="rId72"/>
    <p:sldId id="280" r:id="rId73"/>
    <p:sldId id="408" r:id="rId74"/>
    <p:sldId id="409" r:id="rId75"/>
    <p:sldId id="410" r:id="rId76"/>
    <p:sldId id="411" r:id="rId77"/>
    <p:sldId id="412" r:id="rId78"/>
    <p:sldId id="413" r:id="rId79"/>
    <p:sldId id="414" r:id="rId80"/>
    <p:sldId id="415" r:id="rId81"/>
    <p:sldId id="416" r:id="rId8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E5E9"/>
    <a:srgbClr val="D5D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08"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22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slide" Target="slides/slide64.xml"/><Relationship Id="rId1" Type="http://schemas.openxmlformats.org/officeDocument/2006/relationships/slide" Target="slides/slide63.xml"/><Relationship Id="rId6" Type="http://schemas.openxmlformats.org/officeDocument/2006/relationships/slide" Target="slides/slide69.xml"/><Relationship Id="rId5" Type="http://schemas.openxmlformats.org/officeDocument/2006/relationships/slide" Target="slides/slide68.xml"/><Relationship Id="rId4" Type="http://schemas.openxmlformats.org/officeDocument/2006/relationships/slide" Target="slides/slide6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728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496349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113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a:t>
            </a:r>
          </a:p>
        </p:txBody>
      </p:sp>
      <p:sp>
        <p:nvSpPr>
          <p:cNvPr id="9114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114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1142" name="Rectangle 6"/>
          <p:cNvSpPr>
            <a:spLocks noGrp="1" noRot="1" noChangeAspect="1" noChangeArrowheads="1" noTextEdit="1"/>
          </p:cNvSpPr>
          <p:nvPr>
            <p:ph type="sldImg"/>
          </p:nvPr>
        </p:nvSpPr>
        <p:spPr>
          <a:xfrm>
            <a:off x="1150938" y="692150"/>
            <a:ext cx="4556125" cy="3416300"/>
          </a:xfrm>
          <a:ln cap="flat"/>
        </p:spPr>
      </p:sp>
      <p:sp>
        <p:nvSpPr>
          <p:cNvPr id="91143"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216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4</a:t>
            </a:r>
          </a:p>
        </p:txBody>
      </p:sp>
      <p:sp>
        <p:nvSpPr>
          <p:cNvPr id="9216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216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2166" name="Rectangle 6"/>
          <p:cNvSpPr>
            <a:spLocks noGrp="1" noRot="1" noChangeAspect="1" noChangeArrowheads="1" noTextEdit="1"/>
          </p:cNvSpPr>
          <p:nvPr>
            <p:ph type="sldImg"/>
          </p:nvPr>
        </p:nvSpPr>
        <p:spPr>
          <a:xfrm>
            <a:off x="1150938" y="692150"/>
            <a:ext cx="4556125" cy="3416300"/>
          </a:xfrm>
          <a:ln cap="flat"/>
        </p:spPr>
      </p:sp>
      <p:sp>
        <p:nvSpPr>
          <p:cNvPr id="9216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noFill/>
          <a:ln w="9525"/>
        </p:spPr>
        <p:txBody>
          <a:bodyPr/>
          <a:lstStyle/>
          <a:p>
            <a:endParaRPr lang="en-US" smtClean="0"/>
          </a:p>
        </p:txBody>
      </p:sp>
      <p:sp>
        <p:nvSpPr>
          <p:cNvPr id="962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ln cap="flat"/>
        </p:spPr>
      </p:sp>
      <p:sp>
        <p:nvSpPr>
          <p:cNvPr id="972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noFill/>
          <a:ln w="9525"/>
        </p:spPr>
        <p:txBody>
          <a:bodyPr/>
          <a:lstStyle/>
          <a:p>
            <a:endParaRPr lang="en-US" smtClean="0"/>
          </a:p>
        </p:txBody>
      </p:sp>
      <p:sp>
        <p:nvSpPr>
          <p:cNvPr id="993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5800"/>
            <a:ext cx="4572000" cy="3429000"/>
          </a:xfrm>
          <a:ln/>
        </p:spPr>
      </p:sp>
      <p:sp>
        <p:nvSpPr>
          <p:cNvPr id="101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cap="flat"/>
        </p:spPr>
      </p:sp>
      <p:sp>
        <p:nvSpPr>
          <p:cNvPr id="102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noFill/>
          <a:ln w="9525"/>
        </p:spPr>
        <p:txBody>
          <a:bodyPr/>
          <a:lstStyle/>
          <a:p>
            <a:endParaRPr lang="en-US" smtClean="0"/>
          </a:p>
        </p:txBody>
      </p:sp>
      <p:sp>
        <p:nvSpPr>
          <p:cNvPr id="10342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2000" cy="3429000"/>
          </a:xfrm>
          <a:ln/>
        </p:spPr>
      </p:sp>
      <p:sp>
        <p:nvSpPr>
          <p:cNvPr id="1044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2000" cy="3429000"/>
          </a:xfrm>
          <a:ln/>
        </p:spPr>
      </p:sp>
      <p:sp>
        <p:nvSpPr>
          <p:cNvPr id="1054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2000" cy="3429000"/>
          </a:xfrm>
          <a:ln/>
        </p:spPr>
      </p:sp>
      <p:sp>
        <p:nvSpPr>
          <p:cNvPr id="1085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noFill/>
          <a:ln w="9525"/>
        </p:spPr>
        <p:txBody>
          <a:bodyPr/>
          <a:lstStyle/>
          <a:p>
            <a:endParaRPr lang="en-US" smtClean="0"/>
          </a:p>
        </p:txBody>
      </p:sp>
      <p:sp>
        <p:nvSpPr>
          <p:cNvPr id="1105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noFill/>
          <a:ln w="9525"/>
        </p:spPr>
        <p:txBody>
          <a:bodyPr/>
          <a:lstStyle/>
          <a:p>
            <a:endParaRPr lang="en-US" smtClean="0"/>
          </a:p>
        </p:txBody>
      </p:sp>
      <p:sp>
        <p:nvSpPr>
          <p:cNvPr id="1116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264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11</a:t>
            </a:r>
          </a:p>
        </p:txBody>
      </p:sp>
      <p:sp>
        <p:nvSpPr>
          <p:cNvPr id="11264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264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2646" name="Rectangle 6"/>
          <p:cNvSpPr>
            <a:spLocks noGrp="1" noRot="1" noChangeAspect="1" noChangeArrowheads="1" noTextEdit="1"/>
          </p:cNvSpPr>
          <p:nvPr>
            <p:ph type="sldImg"/>
          </p:nvPr>
        </p:nvSpPr>
        <p:spPr>
          <a:xfrm>
            <a:off x="1150938" y="692150"/>
            <a:ext cx="4556125" cy="3416300"/>
          </a:xfrm>
          <a:ln cap="flat"/>
        </p:spPr>
      </p:sp>
      <p:sp>
        <p:nvSpPr>
          <p:cNvPr id="11264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366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13</a:t>
            </a:r>
          </a:p>
        </p:txBody>
      </p:sp>
      <p:sp>
        <p:nvSpPr>
          <p:cNvPr id="11366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366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3670" name="Rectangle 6"/>
          <p:cNvSpPr>
            <a:spLocks noGrp="1" noRot="1" noChangeAspect="1" noChangeArrowheads="1" noTextEdit="1"/>
          </p:cNvSpPr>
          <p:nvPr>
            <p:ph type="sldImg"/>
          </p:nvPr>
        </p:nvSpPr>
        <p:spPr>
          <a:xfrm>
            <a:off x="1150938" y="692150"/>
            <a:ext cx="4556125" cy="3416300"/>
          </a:xfrm>
          <a:ln cap="flat"/>
        </p:spPr>
      </p:sp>
      <p:sp>
        <p:nvSpPr>
          <p:cNvPr id="113671"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469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14</a:t>
            </a:r>
          </a:p>
        </p:txBody>
      </p:sp>
      <p:sp>
        <p:nvSpPr>
          <p:cNvPr id="11469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469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4694" name="Rectangle 6"/>
          <p:cNvSpPr>
            <a:spLocks noGrp="1" noRot="1" noChangeAspect="1" noChangeArrowheads="1" noTextEdit="1"/>
          </p:cNvSpPr>
          <p:nvPr>
            <p:ph type="sldImg"/>
          </p:nvPr>
        </p:nvSpPr>
        <p:spPr>
          <a:xfrm>
            <a:off x="1150938" y="692150"/>
            <a:ext cx="4556125" cy="3416300"/>
          </a:xfrm>
          <a:ln cap="flat"/>
        </p:spPr>
      </p:sp>
      <p:sp>
        <p:nvSpPr>
          <p:cNvPr id="11469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57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15</a:t>
            </a:r>
          </a:p>
        </p:txBody>
      </p:sp>
      <p:sp>
        <p:nvSpPr>
          <p:cNvPr id="1157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57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5718" name="Rectangle 6"/>
          <p:cNvSpPr>
            <a:spLocks noGrp="1" noRot="1" noChangeAspect="1" noChangeArrowheads="1" noTextEdit="1"/>
          </p:cNvSpPr>
          <p:nvPr>
            <p:ph type="sldImg"/>
          </p:nvPr>
        </p:nvSpPr>
        <p:spPr>
          <a:xfrm>
            <a:off x="1150938" y="692150"/>
            <a:ext cx="4556125" cy="3416300"/>
          </a:xfrm>
          <a:ln cap="flat"/>
        </p:spPr>
      </p:sp>
      <p:sp>
        <p:nvSpPr>
          <p:cNvPr id="115719"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673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16</a:t>
            </a:r>
          </a:p>
        </p:txBody>
      </p:sp>
      <p:sp>
        <p:nvSpPr>
          <p:cNvPr id="11674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674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6742" name="Rectangle 6"/>
          <p:cNvSpPr>
            <a:spLocks noGrp="1" noRot="1" noChangeAspect="1" noChangeArrowheads="1" noTextEdit="1"/>
          </p:cNvSpPr>
          <p:nvPr>
            <p:ph type="sldImg"/>
          </p:nvPr>
        </p:nvSpPr>
        <p:spPr>
          <a:xfrm>
            <a:off x="1150938" y="692150"/>
            <a:ext cx="4556125" cy="3416300"/>
          </a:xfrm>
          <a:ln cap="flat"/>
        </p:spPr>
      </p:sp>
      <p:sp>
        <p:nvSpPr>
          <p:cNvPr id="116743"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776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17</a:t>
            </a:r>
          </a:p>
        </p:txBody>
      </p:sp>
      <p:sp>
        <p:nvSpPr>
          <p:cNvPr id="11776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776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7766" name="Rectangle 6"/>
          <p:cNvSpPr>
            <a:spLocks noGrp="1" noRot="1" noChangeAspect="1" noChangeArrowheads="1" noTextEdit="1"/>
          </p:cNvSpPr>
          <p:nvPr>
            <p:ph type="sldImg"/>
          </p:nvPr>
        </p:nvSpPr>
        <p:spPr>
          <a:xfrm>
            <a:off x="1150938" y="692150"/>
            <a:ext cx="4556125" cy="3416300"/>
          </a:xfrm>
          <a:ln cap="flat"/>
        </p:spPr>
      </p:sp>
      <p:sp>
        <p:nvSpPr>
          <p:cNvPr id="11776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3000" y="685800"/>
            <a:ext cx="4572000" cy="3429000"/>
          </a:xfrm>
          <a:ln/>
        </p:spPr>
      </p:sp>
      <p:sp>
        <p:nvSpPr>
          <p:cNvPr id="839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w="9525"/>
        </p:spPr>
        <p:txBody>
          <a:bodyPr/>
          <a:lstStyle/>
          <a:p>
            <a:endParaRPr lang="en-US" smtClean="0"/>
          </a:p>
        </p:txBody>
      </p:sp>
      <p:sp>
        <p:nvSpPr>
          <p:cNvPr id="1249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269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18</a:t>
            </a:r>
          </a:p>
        </p:txBody>
      </p:sp>
      <p:sp>
        <p:nvSpPr>
          <p:cNvPr id="1269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269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26982" name="Rectangle 6"/>
          <p:cNvSpPr>
            <a:spLocks noGrp="1" noRot="1" noChangeAspect="1" noChangeArrowheads="1" noTextEdit="1"/>
          </p:cNvSpPr>
          <p:nvPr>
            <p:ph type="sldImg"/>
          </p:nvPr>
        </p:nvSpPr>
        <p:spPr>
          <a:xfrm>
            <a:off x="1150938" y="692150"/>
            <a:ext cx="4556125" cy="3416300"/>
          </a:xfrm>
          <a:ln cap="flat"/>
        </p:spPr>
      </p:sp>
      <p:sp>
        <p:nvSpPr>
          <p:cNvPr id="126983"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300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19</a:t>
            </a:r>
          </a:p>
        </p:txBody>
      </p:sp>
      <p:sp>
        <p:nvSpPr>
          <p:cNvPr id="1300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300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30054" name="Rectangle 6"/>
          <p:cNvSpPr>
            <a:spLocks noGrp="1" noRot="1" noChangeAspect="1" noChangeArrowheads="1" noTextEdit="1"/>
          </p:cNvSpPr>
          <p:nvPr>
            <p:ph type="sldImg"/>
          </p:nvPr>
        </p:nvSpPr>
        <p:spPr>
          <a:xfrm>
            <a:off x="1150938" y="692150"/>
            <a:ext cx="4556125" cy="3416300"/>
          </a:xfrm>
          <a:ln cap="flat"/>
        </p:spPr>
      </p:sp>
      <p:sp>
        <p:nvSpPr>
          <p:cNvPr id="13005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noFill/>
          <a:ln w="9525"/>
        </p:spPr>
        <p:txBody>
          <a:bodyPr/>
          <a:lstStyle/>
          <a:p>
            <a:endParaRPr lang="en-US" smtClean="0"/>
          </a:p>
        </p:txBody>
      </p:sp>
      <p:sp>
        <p:nvSpPr>
          <p:cNvPr id="849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3312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20</a:t>
            </a:r>
          </a:p>
        </p:txBody>
      </p:sp>
      <p:sp>
        <p:nvSpPr>
          <p:cNvPr id="13312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3312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33126" name="Rectangle 6"/>
          <p:cNvSpPr>
            <a:spLocks noGrp="1" noRot="1" noChangeAspect="1" noChangeArrowheads="1" noTextEdit="1"/>
          </p:cNvSpPr>
          <p:nvPr>
            <p:ph type="sldImg"/>
          </p:nvPr>
        </p:nvSpPr>
        <p:spPr>
          <a:xfrm>
            <a:off x="1150938" y="692150"/>
            <a:ext cx="4556125" cy="3416300"/>
          </a:xfrm>
          <a:ln cap="flat"/>
        </p:spPr>
      </p:sp>
      <p:sp>
        <p:nvSpPr>
          <p:cNvPr id="13312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43000" y="685800"/>
            <a:ext cx="4572000" cy="3429000"/>
          </a:xfrm>
          <a:ln/>
        </p:spPr>
      </p:sp>
      <p:sp>
        <p:nvSpPr>
          <p:cNvPr id="1454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43000" y="685800"/>
            <a:ext cx="4572000" cy="3429000"/>
          </a:xfrm>
          <a:ln/>
        </p:spPr>
      </p:sp>
      <p:sp>
        <p:nvSpPr>
          <p:cNvPr id="1464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43000" y="685800"/>
            <a:ext cx="4572000" cy="3429000"/>
          </a:xfrm>
          <a:ln/>
        </p:spPr>
      </p:sp>
      <p:sp>
        <p:nvSpPr>
          <p:cNvPr id="1474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50938" y="692150"/>
            <a:ext cx="4556125" cy="3416300"/>
          </a:xfrm>
          <a:ln/>
        </p:spPr>
      </p:sp>
      <p:sp>
        <p:nvSpPr>
          <p:cNvPr id="1505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noFill/>
          <a:ln w="9525"/>
        </p:spPr>
        <p:txBody>
          <a:bodyPr/>
          <a:lstStyle/>
          <a:p>
            <a:endParaRPr lang="en-US" smtClean="0"/>
          </a:p>
        </p:txBody>
      </p:sp>
      <p:sp>
        <p:nvSpPr>
          <p:cNvPr id="860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p:spPr>
      </p:sp>
      <p:sp>
        <p:nvSpPr>
          <p:cNvPr id="1525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150938" y="692150"/>
            <a:ext cx="4556125" cy="3416300"/>
          </a:xfrm>
          <a:ln/>
        </p:spPr>
      </p:sp>
      <p:sp>
        <p:nvSpPr>
          <p:cNvPr id="1556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noFill/>
          <a:ln w="9525"/>
        </p:spPr>
        <p:txBody>
          <a:bodyPr/>
          <a:lstStyle/>
          <a:p>
            <a:endParaRPr lang="en-US" smtClean="0"/>
          </a:p>
        </p:txBody>
      </p:sp>
      <p:sp>
        <p:nvSpPr>
          <p:cNvPr id="15667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50938" y="692150"/>
            <a:ext cx="4556125" cy="3416300"/>
          </a:xfrm>
          <a:ln/>
        </p:spPr>
      </p:sp>
      <p:sp>
        <p:nvSpPr>
          <p:cNvPr id="1341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3000" y="685800"/>
            <a:ext cx="4572000" cy="3429000"/>
          </a:xfrm>
          <a:ln/>
        </p:spPr>
      </p:sp>
      <p:sp>
        <p:nvSpPr>
          <p:cNvPr id="1351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3000" y="685800"/>
            <a:ext cx="4572000" cy="3429000"/>
          </a:xfrm>
          <a:ln/>
        </p:spPr>
      </p:sp>
      <p:sp>
        <p:nvSpPr>
          <p:cNvPr id="1361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noFill/>
          <a:ln w="9525"/>
        </p:spPr>
        <p:txBody>
          <a:bodyPr/>
          <a:lstStyle/>
          <a:p>
            <a:r>
              <a:rPr lang="en-US" smtClean="0"/>
              <a:t>Traditional NSAIDs work by nonselectively blocking the cyclooxygenase (COX) pathway, inhibiting prostaglandin production. By not inhibiting COX-1 at therapeutic blood levels, the COX-2--specific inhibitors avoid causing GI damage. </a:t>
            </a:r>
          </a:p>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43000" y="685800"/>
            <a:ext cx="4572000" cy="3429000"/>
          </a:xfrm>
          <a:ln/>
        </p:spPr>
      </p:sp>
      <p:sp>
        <p:nvSpPr>
          <p:cNvPr id="1392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3000" y="685800"/>
            <a:ext cx="4572000" cy="3429000"/>
          </a:xfrm>
          <a:ln/>
        </p:spPr>
      </p:sp>
      <p:sp>
        <p:nvSpPr>
          <p:cNvPr id="1402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43000" y="685800"/>
            <a:ext cx="4572000" cy="3429000"/>
          </a:xfrm>
          <a:ln/>
        </p:spPr>
      </p:sp>
      <p:sp>
        <p:nvSpPr>
          <p:cNvPr id="1423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9F970A1-B7EB-4995-B71F-EA2089AE67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AD97BF2-004D-4BE2-8907-CC09FC0847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6590839-9767-4B88-92FD-28826E6EEE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3505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5225" y="1676400"/>
            <a:ext cx="3787775" cy="4114800"/>
          </a:xfrm>
        </p:spPr>
        <p:txBody>
          <a:bodyPr/>
          <a:lstStyle/>
          <a:p>
            <a:pPr lvl="0"/>
            <a:endParaRPr lang="en-US" noProof="0" smtClean="0"/>
          </a:p>
        </p:txBody>
      </p:sp>
      <p:sp>
        <p:nvSpPr>
          <p:cNvPr id="5" name="Rectangle 5"/>
          <p:cNvSpPr>
            <a:spLocks noGrp="1" noChangeArrowheads="1"/>
          </p:cNvSpPr>
          <p:nvPr>
            <p:ph type="sldNum" sz="quarter" idx="10"/>
          </p:nvPr>
        </p:nvSpPr>
        <p:spPr>
          <a:ln/>
        </p:spPr>
        <p:txBody>
          <a:bodyPr/>
          <a:lstStyle>
            <a:lvl1pPr>
              <a:defRPr/>
            </a:lvl1pPr>
          </a:lstStyle>
          <a:p>
            <a:pPr>
              <a:defRPr/>
            </a:pPr>
            <a:fld id="{C77E84A4-306C-4B3F-9946-810325C9A6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0D334C4-9238-41ED-9DA7-F77F73DCD7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A73ADF3-F54B-4FB8-9256-6E4148325D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D76684AF-3FA7-47CA-A849-5FDCADAD22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CBF3CE5-1309-4813-B0E4-E7E81757B7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9E5F9BD-CD3B-46E6-A0BA-8DDBEC3AF2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5ED9B36-4CF8-4505-B44A-FC455EA57D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E952B3D-9C3A-46E4-A09A-A910B63868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BB798D2-1779-4D6F-A0A3-873210F25E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81000" y="266700"/>
            <a:ext cx="7772400" cy="11049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5123" name="Rectangle 4"/>
          <p:cNvSpPr>
            <a:spLocks noGrp="1" noChangeArrowheads="1"/>
          </p:cNvSpPr>
          <p:nvPr>
            <p:ph type="body" idx="1"/>
          </p:nvPr>
        </p:nvSpPr>
        <p:spPr bwMode="auto">
          <a:xfrm>
            <a:off x="1035050" y="1676400"/>
            <a:ext cx="7727950" cy="4114800"/>
          </a:xfrm>
          <a:prstGeom prst="rect">
            <a:avLst/>
          </a:prstGeom>
          <a:solidFill>
            <a:srgbClr val="D5D25D"/>
          </a:solid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1DAA06-32C1-4D1F-A646-07E69258A13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0" fontAlgn="base" hangingPunct="0">
        <a:spcBef>
          <a:spcPct val="0"/>
        </a:spcBef>
        <a:spcAft>
          <a:spcPct val="0"/>
        </a:spcAft>
        <a:defRPr sz="4400" b="1">
          <a:solidFill>
            <a:schemeClr val="tx2"/>
          </a:solidFill>
          <a:latin typeface="Arial" charset="0"/>
        </a:defRPr>
      </a:lvl6pPr>
      <a:lvl7pPr marL="914400" algn="l" rtl="0" eaLnBrk="0" fontAlgn="base" hangingPunct="0">
        <a:spcBef>
          <a:spcPct val="0"/>
        </a:spcBef>
        <a:spcAft>
          <a:spcPct val="0"/>
        </a:spcAft>
        <a:defRPr sz="4400" b="1">
          <a:solidFill>
            <a:schemeClr val="tx2"/>
          </a:solidFill>
          <a:latin typeface="Arial" charset="0"/>
        </a:defRPr>
      </a:lvl7pPr>
      <a:lvl8pPr marL="1371600" algn="l" rtl="0" eaLnBrk="0" fontAlgn="base" hangingPunct="0">
        <a:spcBef>
          <a:spcPct val="0"/>
        </a:spcBef>
        <a:spcAft>
          <a:spcPct val="0"/>
        </a:spcAft>
        <a:defRPr sz="4400" b="1">
          <a:solidFill>
            <a:schemeClr val="tx2"/>
          </a:solidFill>
          <a:latin typeface="Arial" charset="0"/>
        </a:defRPr>
      </a:lvl8pPr>
      <a:lvl9pPr marL="1828800" algn="l"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b="1">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b="1">
          <a:solidFill>
            <a:schemeClr val="bg2"/>
          </a:solidFill>
          <a:latin typeface="+mn-lt"/>
        </a:defRPr>
      </a:lvl2pPr>
      <a:lvl3pPr marL="1143000" indent="-228600" algn="l" rtl="0" eaLnBrk="0" fontAlgn="base" hangingPunct="0">
        <a:spcBef>
          <a:spcPct val="20000"/>
        </a:spcBef>
        <a:spcAft>
          <a:spcPct val="0"/>
        </a:spcAft>
        <a:buClr>
          <a:schemeClr val="tx1"/>
        </a:buClr>
        <a:buSzPct val="100000"/>
        <a:buChar char="»"/>
        <a:defRPr sz="2400" b="1">
          <a:solidFill>
            <a:schemeClr val="bg2"/>
          </a:solidFill>
          <a:latin typeface="+mn-lt"/>
        </a:defRPr>
      </a:lvl3pPr>
      <a:lvl4pPr marL="1600200" indent="-228600" algn="l" rtl="0" eaLnBrk="0" fontAlgn="base" hangingPunct="0">
        <a:spcBef>
          <a:spcPct val="20000"/>
        </a:spcBef>
        <a:spcAft>
          <a:spcPct val="0"/>
        </a:spcAft>
        <a:buClr>
          <a:schemeClr val="accent2"/>
        </a:buClr>
        <a:buSzPct val="64000"/>
        <a:buFont typeface="Monotype Sorts" pitchFamily="2" charset="2"/>
        <a:buChar char="u"/>
        <a:defRPr sz="2000" b="1">
          <a:solidFill>
            <a:schemeClr val="bg2"/>
          </a:solidFill>
          <a:latin typeface="+mn-lt"/>
        </a:defRPr>
      </a:lvl4pPr>
      <a:lvl5pPr marL="2057400" indent="-228600" algn="l" rtl="0" eaLnBrk="0" fontAlgn="base" hangingPunct="0">
        <a:spcBef>
          <a:spcPct val="20000"/>
        </a:spcBef>
        <a:spcAft>
          <a:spcPct val="0"/>
        </a:spcAft>
        <a:buClr>
          <a:schemeClr val="tx1"/>
        </a:buClr>
        <a:buSzPct val="100000"/>
        <a:buChar char="–"/>
        <a:defRPr sz="2000" b="1">
          <a:solidFill>
            <a:schemeClr val="bg2"/>
          </a:solidFill>
          <a:latin typeface="+mn-lt"/>
        </a:defRPr>
      </a:lvl5pPr>
      <a:lvl6pPr marL="2514600" indent="-228600" algn="l" rtl="0" eaLnBrk="0" fontAlgn="base" hangingPunct="0">
        <a:spcBef>
          <a:spcPct val="20000"/>
        </a:spcBef>
        <a:spcAft>
          <a:spcPct val="0"/>
        </a:spcAft>
        <a:buClr>
          <a:schemeClr val="tx1"/>
        </a:buClr>
        <a:buSzPct val="100000"/>
        <a:buChar char="–"/>
        <a:defRPr sz="2000" b="1">
          <a:solidFill>
            <a:schemeClr val="bg2"/>
          </a:solidFill>
          <a:latin typeface="+mn-lt"/>
        </a:defRPr>
      </a:lvl6pPr>
      <a:lvl7pPr marL="2971800" indent="-228600" algn="l" rtl="0" eaLnBrk="0" fontAlgn="base" hangingPunct="0">
        <a:spcBef>
          <a:spcPct val="20000"/>
        </a:spcBef>
        <a:spcAft>
          <a:spcPct val="0"/>
        </a:spcAft>
        <a:buClr>
          <a:schemeClr val="tx1"/>
        </a:buClr>
        <a:buSzPct val="100000"/>
        <a:buChar char="–"/>
        <a:defRPr sz="2000" b="1">
          <a:solidFill>
            <a:schemeClr val="bg2"/>
          </a:solidFill>
          <a:latin typeface="+mn-lt"/>
        </a:defRPr>
      </a:lvl7pPr>
      <a:lvl8pPr marL="3429000" indent="-228600" algn="l" rtl="0" eaLnBrk="0" fontAlgn="base" hangingPunct="0">
        <a:spcBef>
          <a:spcPct val="20000"/>
        </a:spcBef>
        <a:spcAft>
          <a:spcPct val="0"/>
        </a:spcAft>
        <a:buClr>
          <a:schemeClr val="tx1"/>
        </a:buClr>
        <a:buSzPct val="100000"/>
        <a:buChar char="–"/>
        <a:defRPr sz="2000" b="1">
          <a:solidFill>
            <a:schemeClr val="bg2"/>
          </a:solidFill>
          <a:latin typeface="+mn-lt"/>
        </a:defRPr>
      </a:lvl8pPr>
      <a:lvl9pPr marL="3886200" indent="-228600" algn="l" rtl="0" eaLnBrk="0" fontAlgn="base" hangingPunct="0">
        <a:spcBef>
          <a:spcPct val="20000"/>
        </a:spcBef>
        <a:spcAft>
          <a:spcPct val="0"/>
        </a:spcAft>
        <a:buClr>
          <a:schemeClr val="tx1"/>
        </a:buClr>
        <a:buSzPct val="100000"/>
        <a:buChar char="–"/>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fw.cbslocal.com/2014/09/09/texas-ag-commish-upset-over-schools-meat-free-monday-progra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ip.sc.gov/wellnes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4.w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www.tylenol.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vimeo.com/74296387"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9.emf"/><Relationship Id="rId4" Type="http://schemas.openxmlformats.org/officeDocument/2006/relationships/oleObject" Target="../embeddings/Microsoft_Excel_97-2003_Worksheet1.xls"/></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eg"/><Relationship Id="rId7"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hyperlink" Target="http://www.bostonglobe.com/metro/2013/09/21/bicycling-dutch-way/kFRT0ABSPtUnXMIUj5zONM/story.html" TargetMode="External"/><Relationship Id="rId9" Type="http://schemas.openxmlformats.org/officeDocument/2006/relationships/image" Target="../media/image13.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18.gif"/><Relationship Id="rId11" Type="http://schemas.openxmlformats.org/officeDocument/2006/relationships/image" Target="../media/image22.jp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hyperlink" Target="http://www.allcountries.org/ranks/diabetes_prevalence_country_ranks.html" TargetMode="External"/><Relationship Id="rId9" Type="http://schemas.openxmlformats.org/officeDocument/2006/relationships/hyperlink" Target="http://www.worldlifeexpectancy.com/cause-of-death/coronary-heart-disease/by-country/"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sGbSN_bIKk" TargetMode="External"/><Relationship Id="rId2" Type="http://schemas.openxmlformats.org/officeDocument/2006/relationships/hyperlink" Target="https://www.youtube.com/watch?v=c0Dw1ZPKFIk"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9EF93A65-1258-4210-8AF1-A5A6AF6EDDA9}" type="slidenum">
              <a:rPr lang="en-US" smtClean="0"/>
              <a:pPr/>
              <a:t>1</a:t>
            </a:fld>
            <a:endParaRPr lang="en-US" smtClean="0"/>
          </a:p>
        </p:txBody>
      </p:sp>
      <p:pic>
        <p:nvPicPr>
          <p:cNvPr id="6147" name="Picture 4" descr="19CND-Isabel"/>
          <p:cNvPicPr>
            <a:picLocks noChangeAspect="1" noChangeArrowheads="1"/>
          </p:cNvPicPr>
          <p:nvPr/>
        </p:nvPicPr>
        <p:blipFill>
          <a:blip r:embed="rId3" cstate="print"/>
          <a:srcRect/>
          <a:stretch>
            <a:fillRect/>
          </a:stretch>
        </p:blipFill>
        <p:spPr bwMode="auto">
          <a:xfrm>
            <a:off x="-3175" y="-2438400"/>
            <a:ext cx="9328150" cy="11963400"/>
          </a:xfrm>
          <a:prstGeom prst="rect">
            <a:avLst/>
          </a:prstGeom>
          <a:noFill/>
          <a:ln w="9525">
            <a:noFill/>
            <a:miter lim="800000"/>
            <a:headEnd/>
            <a:tailEnd/>
          </a:ln>
        </p:spPr>
      </p:pic>
      <p:sp>
        <p:nvSpPr>
          <p:cNvPr id="6148" name="Rectangle 5"/>
          <p:cNvSpPr>
            <a:spLocks noChangeArrowheads="1"/>
          </p:cNvSpPr>
          <p:nvPr/>
        </p:nvSpPr>
        <p:spPr bwMode="auto">
          <a:xfrm>
            <a:off x="381000" y="2286000"/>
            <a:ext cx="7772400" cy="1143000"/>
          </a:xfrm>
          <a:prstGeom prst="rect">
            <a:avLst/>
          </a:prstGeom>
          <a:noFill/>
          <a:ln w="12700">
            <a:noFill/>
            <a:miter lim="800000"/>
            <a:headEnd/>
            <a:tailEnd/>
          </a:ln>
        </p:spPr>
        <p:txBody>
          <a:bodyPr lIns="90488" tIns="44450" rIns="90488" bIns="44450" anchor="b"/>
          <a:lstStyle/>
          <a:p>
            <a:pPr algn="ctr"/>
            <a:r>
              <a:rPr lang="en-US" sz="4400" b="1">
                <a:solidFill>
                  <a:schemeClr val="tx2"/>
                </a:solidFill>
                <a:latin typeface="Arial" charset="0"/>
              </a:rPr>
              <a:t>Understanding Pain	</a:t>
            </a:r>
          </a:p>
        </p:txBody>
      </p:sp>
      <p:sp>
        <p:nvSpPr>
          <p:cNvPr id="6149" name="Rectangle 6"/>
          <p:cNvSpPr>
            <a:spLocks noChangeArrowheads="1"/>
          </p:cNvSpPr>
          <p:nvPr/>
        </p:nvSpPr>
        <p:spPr bwMode="auto">
          <a:xfrm>
            <a:off x="1371600" y="3886200"/>
            <a:ext cx="6400800" cy="1752600"/>
          </a:xfrm>
          <a:prstGeom prst="rect">
            <a:avLst/>
          </a:prstGeom>
          <a:noFill/>
          <a:ln w="12700">
            <a:noFill/>
            <a:miter lim="800000"/>
            <a:headEnd/>
            <a:tailEnd/>
          </a:ln>
        </p:spPr>
        <p:txBody>
          <a:bodyPr lIns="90488" tIns="44450" rIns="90488" bIns="44450"/>
          <a:lstStyle/>
          <a:p>
            <a:pPr>
              <a:spcBef>
                <a:spcPct val="20000"/>
              </a:spcBef>
              <a:buClr>
                <a:schemeClr val="accent2"/>
              </a:buClr>
              <a:buSzPct val="75000"/>
              <a:buFont typeface="Monotype Sorts" pitchFamily="2" charset="2"/>
              <a:buNone/>
            </a:pPr>
            <a:r>
              <a:rPr lang="en-US" sz="3200" b="1">
                <a:solidFill>
                  <a:schemeClr val="bg2"/>
                </a:solidFill>
                <a:latin typeface="Arial" charset="0"/>
              </a:rPr>
              <a:t>William P. Wattles, Ph.D.</a:t>
            </a:r>
          </a:p>
          <a:p>
            <a:pPr>
              <a:spcBef>
                <a:spcPct val="20000"/>
              </a:spcBef>
              <a:buClr>
                <a:schemeClr val="accent2"/>
              </a:buClr>
              <a:buSzPct val="75000"/>
              <a:buFont typeface="Monotype Sorts" pitchFamily="2" charset="2"/>
              <a:buNone/>
            </a:pPr>
            <a:r>
              <a:rPr lang="en-US" sz="3200" b="1">
                <a:solidFill>
                  <a:schemeClr val="bg2"/>
                </a:solidFill>
                <a:latin typeface="Arial" charset="0"/>
              </a:rPr>
              <a:t>Francis Marion University</a:t>
            </a:r>
          </a:p>
          <a:p>
            <a:pPr>
              <a:spcBef>
                <a:spcPct val="20000"/>
              </a:spcBef>
              <a:buClr>
                <a:schemeClr val="accent2"/>
              </a:buClr>
              <a:buSzPct val="75000"/>
              <a:buFont typeface="Monotype Sorts" pitchFamily="2" charset="2"/>
              <a:buNone/>
            </a:pPr>
            <a:r>
              <a:rPr lang="en-US" sz="3200" b="1">
                <a:solidFill>
                  <a:schemeClr val="bg2"/>
                </a:solidFill>
                <a:latin typeface="Arial" charset="0"/>
              </a:rPr>
              <a:t>Psy 314 Behavioral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10243"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10244" name="Rectangle 4"/>
          <p:cNvSpPr>
            <a:spLocks noGrp="1" noChangeArrowheads="1"/>
          </p:cNvSpPr>
          <p:nvPr>
            <p:ph type="title"/>
          </p:nvPr>
        </p:nvSpPr>
        <p:spPr/>
        <p:txBody>
          <a:bodyPr/>
          <a:lstStyle/>
          <a:p>
            <a:endParaRPr lang="en-US" smtClean="0"/>
          </a:p>
        </p:txBody>
      </p:sp>
      <p:sp>
        <p:nvSpPr>
          <p:cNvPr id="10245" name="Rectangle 5"/>
          <p:cNvSpPr>
            <a:spLocks noGrp="1" noChangeArrowheads="1"/>
          </p:cNvSpPr>
          <p:nvPr>
            <p:ph type="body" sz="half" idx="1"/>
          </p:nvPr>
        </p:nvSpPr>
        <p:spPr>
          <a:xfrm>
            <a:off x="1035050" y="1676400"/>
            <a:ext cx="3787775" cy="990600"/>
          </a:xfrm>
        </p:spPr>
        <p:txBody>
          <a:bodyPr/>
          <a:lstStyle/>
          <a:p>
            <a:r>
              <a:rPr lang="en-US" sz="2800" smtClean="0"/>
              <a:t>Is pain good or bad?</a:t>
            </a:r>
          </a:p>
        </p:txBody>
      </p:sp>
      <p:pic>
        <p:nvPicPr>
          <p:cNvPr id="10246" name="Picture 8" descr="j0119969"/>
          <p:cNvPicPr>
            <a:picLocks noChangeAspect="1" noChangeArrowheads="1"/>
          </p:cNvPicPr>
          <p:nvPr/>
        </p:nvPicPr>
        <p:blipFill>
          <a:blip r:embed="rId3" cstate="print"/>
          <a:srcRect/>
          <a:stretch>
            <a:fillRect/>
          </a:stretch>
        </p:blipFill>
        <p:spPr bwMode="auto">
          <a:xfrm>
            <a:off x="4724400" y="1524000"/>
            <a:ext cx="3698875" cy="4064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11267"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11268" name="Rectangle 4"/>
          <p:cNvSpPr>
            <a:spLocks noGrp="1" noChangeArrowheads="1"/>
          </p:cNvSpPr>
          <p:nvPr>
            <p:ph type="title"/>
          </p:nvPr>
        </p:nvSpPr>
        <p:spPr>
          <a:noFill/>
        </p:spPr>
        <p:txBody>
          <a:bodyPr/>
          <a:lstStyle/>
          <a:p>
            <a:r>
              <a:rPr lang="en-US" smtClean="0"/>
              <a:t>Acute versus chronic pain</a:t>
            </a:r>
          </a:p>
        </p:txBody>
      </p:sp>
      <p:sp>
        <p:nvSpPr>
          <p:cNvPr id="11269" name="Rectangle 5"/>
          <p:cNvSpPr>
            <a:spLocks noGrp="1" noChangeArrowheads="1"/>
          </p:cNvSpPr>
          <p:nvPr>
            <p:ph type="body" sz="half" idx="1"/>
          </p:nvPr>
        </p:nvSpPr>
        <p:spPr/>
        <p:txBody>
          <a:bodyPr/>
          <a:lstStyle/>
          <a:p>
            <a:r>
              <a:rPr lang="en-US" sz="2800" smtClean="0"/>
              <a:t>Acute pain is ordinarily beneficial: it warns that something is wrong.</a:t>
            </a:r>
          </a:p>
          <a:p>
            <a:r>
              <a:rPr lang="en-US" sz="2800" smtClean="0"/>
              <a:t>Chronic pain never has a biological benefit.</a:t>
            </a:r>
          </a:p>
        </p:txBody>
      </p:sp>
      <p:pic>
        <p:nvPicPr>
          <p:cNvPr id="11270" name="Picture 93" descr="j0134977"/>
          <p:cNvPicPr>
            <a:picLocks noGrp="1" noChangeAspect="1" noChangeArrowheads="1"/>
          </p:cNvPicPr>
          <p:nvPr>
            <p:ph type="clipArt" sz="half" idx="2"/>
          </p:nvPr>
        </p:nvPicPr>
        <p:blipFill>
          <a:blip r:embed="rId3" cstate="print"/>
          <a:srcRect/>
          <a:stretch>
            <a:fillRect/>
          </a:stretch>
        </p:blipFill>
        <p:spPr>
          <a:xfrm>
            <a:off x="5530850" y="1676400"/>
            <a:ext cx="2674938" cy="4114800"/>
          </a:xfr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90B13CEB-C963-44D7-829C-D36065228CD2}" type="slidenum">
              <a:rPr lang="en-US" smtClean="0"/>
              <a:pPr/>
              <a:t>12</a:t>
            </a:fld>
            <a:endParaRPr lang="en-US" smtClean="0"/>
          </a:p>
        </p:txBody>
      </p:sp>
      <p:sp>
        <p:nvSpPr>
          <p:cNvPr id="12291" name="Rectangle 2"/>
          <p:cNvSpPr>
            <a:spLocks noGrp="1" noChangeArrowheads="1"/>
          </p:cNvSpPr>
          <p:nvPr>
            <p:ph type="title"/>
          </p:nvPr>
        </p:nvSpPr>
        <p:spPr/>
        <p:txBody>
          <a:bodyPr/>
          <a:lstStyle/>
          <a:p>
            <a:r>
              <a:rPr lang="en-US" sz="4000" smtClean="0"/>
              <a:t>40 Million Americans suffer from chronic pain such as:</a:t>
            </a:r>
          </a:p>
        </p:txBody>
      </p:sp>
      <p:sp>
        <p:nvSpPr>
          <p:cNvPr id="12292" name="Rectangle 3"/>
          <p:cNvSpPr>
            <a:spLocks noGrp="1" noChangeArrowheads="1"/>
          </p:cNvSpPr>
          <p:nvPr>
            <p:ph type="body" idx="1"/>
          </p:nvPr>
        </p:nvSpPr>
        <p:spPr>
          <a:xfrm>
            <a:off x="1035050" y="1676400"/>
            <a:ext cx="7727950" cy="3124200"/>
          </a:xfrm>
        </p:spPr>
        <p:txBody>
          <a:bodyPr/>
          <a:lstStyle/>
          <a:p>
            <a:r>
              <a:rPr lang="en-US" smtClean="0"/>
              <a:t>Lower back problems</a:t>
            </a:r>
          </a:p>
          <a:p>
            <a:r>
              <a:rPr lang="en-US" smtClean="0"/>
              <a:t>Arthritis</a:t>
            </a:r>
          </a:p>
          <a:p>
            <a:r>
              <a:rPr lang="en-US" smtClean="0"/>
              <a:t>Cancer</a:t>
            </a:r>
          </a:p>
          <a:p>
            <a:r>
              <a:rPr lang="en-US" smtClean="0"/>
              <a:t>Repetitive stress injuries</a:t>
            </a:r>
          </a:p>
          <a:p>
            <a:r>
              <a:rPr lang="en-US" smtClean="0"/>
              <a:t>Migraine headaches</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5772A79F-138F-4C26-A4C7-6A85B5018BCA}" type="slidenum">
              <a:rPr lang="en-US" smtClean="0"/>
              <a:pPr/>
              <a:t>13</a:t>
            </a:fld>
            <a:endParaRPr lang="en-US" smtClean="0"/>
          </a:p>
        </p:txBody>
      </p:sp>
      <p:sp>
        <p:nvSpPr>
          <p:cNvPr id="13315" name="Rectangle 2"/>
          <p:cNvSpPr>
            <a:spLocks noGrp="1" noChangeArrowheads="1"/>
          </p:cNvSpPr>
          <p:nvPr>
            <p:ph type="title"/>
          </p:nvPr>
        </p:nvSpPr>
        <p:spPr/>
        <p:txBody>
          <a:bodyPr/>
          <a:lstStyle/>
          <a:p>
            <a:r>
              <a:rPr lang="en-US" sz="4000" smtClean="0"/>
              <a:t>What percent of Americans suffer chronic pain?</a:t>
            </a:r>
          </a:p>
        </p:txBody>
      </p:sp>
      <p:sp>
        <p:nvSpPr>
          <p:cNvPr id="13316" name="Rectangle 3"/>
          <p:cNvSpPr>
            <a:spLocks noGrp="1" noChangeArrowheads="1"/>
          </p:cNvSpPr>
          <p:nvPr>
            <p:ph type="body" idx="1"/>
          </p:nvPr>
        </p:nvSpPr>
        <p:spPr>
          <a:xfrm>
            <a:off x="1035050" y="1676400"/>
            <a:ext cx="7727950" cy="3048000"/>
          </a:xfrm>
        </p:spPr>
        <p:txBody>
          <a:bodyPr/>
          <a:lstStyle/>
          <a:p>
            <a:pPr marL="609600" indent="-609600">
              <a:buFont typeface="Monotype Sorts" pitchFamily="2" charset="2"/>
              <a:buAutoNum type="alphaUcPeriod"/>
            </a:pPr>
            <a:r>
              <a:rPr lang="en-US" smtClean="0"/>
              <a:t>5%</a:t>
            </a:r>
          </a:p>
          <a:p>
            <a:pPr marL="609600" indent="-609600">
              <a:buFont typeface="Monotype Sorts" pitchFamily="2" charset="2"/>
              <a:buAutoNum type="alphaUcPeriod"/>
            </a:pPr>
            <a:r>
              <a:rPr lang="en-US" smtClean="0"/>
              <a:t>13%</a:t>
            </a:r>
          </a:p>
          <a:p>
            <a:pPr marL="609600" indent="-609600">
              <a:buFont typeface="Monotype Sorts" pitchFamily="2" charset="2"/>
              <a:buAutoNum type="alphaUcPeriod"/>
            </a:pPr>
            <a:r>
              <a:rPr lang="en-US" smtClean="0"/>
              <a:t>30%</a:t>
            </a:r>
          </a:p>
          <a:p>
            <a:pPr marL="609600" indent="-609600">
              <a:buFont typeface="Monotype Sorts" pitchFamily="2" charset="2"/>
              <a:buAutoNum type="alphaUcPeriod"/>
            </a:pPr>
            <a:r>
              <a:rPr lang="en-US" smtClean="0"/>
              <a:t>50%</a:t>
            </a:r>
          </a:p>
          <a:p>
            <a:pPr marL="609600" indent="-609600">
              <a:buFont typeface="Monotype Sorts" pitchFamily="2" charset="2"/>
              <a:buAutoNum type="alphaUcPeriod"/>
            </a:pPr>
            <a:r>
              <a:rPr lang="en-US" smtClean="0"/>
              <a:t>80%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DD0F0C76-3767-4E4A-9A31-7740851000C7}" type="slidenum">
              <a:rPr lang="en-US" smtClean="0"/>
              <a:pPr/>
              <a:t>14</a:t>
            </a:fld>
            <a:endParaRPr lang="en-US" smtClean="0"/>
          </a:p>
        </p:txBody>
      </p:sp>
      <p:sp>
        <p:nvSpPr>
          <p:cNvPr id="14339" name="Rectangle 2"/>
          <p:cNvSpPr>
            <a:spLocks noGrp="1" noChangeArrowheads="1"/>
          </p:cNvSpPr>
          <p:nvPr>
            <p:ph type="title"/>
          </p:nvPr>
        </p:nvSpPr>
        <p:spPr/>
        <p:txBody>
          <a:bodyPr/>
          <a:lstStyle/>
          <a:p>
            <a:r>
              <a:rPr lang="en-US" sz="4000" smtClean="0"/>
              <a:t>What percent of Americans suffer chronic pain?</a:t>
            </a:r>
          </a:p>
        </p:txBody>
      </p:sp>
      <p:sp>
        <p:nvSpPr>
          <p:cNvPr id="14340" name="Rectangle 3"/>
          <p:cNvSpPr>
            <a:spLocks noGrp="1" noChangeArrowheads="1"/>
          </p:cNvSpPr>
          <p:nvPr>
            <p:ph type="body" idx="1"/>
          </p:nvPr>
        </p:nvSpPr>
        <p:spPr>
          <a:xfrm>
            <a:off x="1035050" y="1676400"/>
            <a:ext cx="7727950" cy="3048000"/>
          </a:xfrm>
        </p:spPr>
        <p:txBody>
          <a:bodyPr/>
          <a:lstStyle/>
          <a:p>
            <a:pPr marL="609600" indent="-609600">
              <a:buFont typeface="Monotype Sorts" pitchFamily="2" charset="2"/>
              <a:buAutoNum type="alphaUcPeriod"/>
            </a:pPr>
            <a:r>
              <a:rPr lang="en-US" smtClean="0"/>
              <a:t>5%</a:t>
            </a:r>
          </a:p>
          <a:p>
            <a:pPr marL="609600" indent="-609600">
              <a:buFont typeface="Monotype Sorts" pitchFamily="2" charset="2"/>
              <a:buAutoNum type="alphaUcPeriod"/>
            </a:pPr>
            <a:r>
              <a:rPr lang="en-US" smtClean="0">
                <a:solidFill>
                  <a:schemeClr val="accent1"/>
                </a:solidFill>
              </a:rPr>
              <a:t>13%</a:t>
            </a:r>
          </a:p>
          <a:p>
            <a:pPr marL="609600" indent="-609600">
              <a:buFont typeface="Monotype Sorts" pitchFamily="2" charset="2"/>
              <a:buAutoNum type="alphaUcPeriod"/>
            </a:pPr>
            <a:r>
              <a:rPr lang="en-US" smtClean="0"/>
              <a:t>30%</a:t>
            </a:r>
          </a:p>
          <a:p>
            <a:pPr marL="609600" indent="-609600">
              <a:buFont typeface="Monotype Sorts" pitchFamily="2" charset="2"/>
              <a:buAutoNum type="alphaUcPeriod"/>
            </a:pPr>
            <a:r>
              <a:rPr lang="en-US" smtClean="0"/>
              <a:t>50%</a:t>
            </a:r>
          </a:p>
          <a:p>
            <a:pPr marL="609600" indent="-609600">
              <a:buFont typeface="Monotype Sorts" pitchFamily="2" charset="2"/>
              <a:buAutoNum type="alphaUcPeriod"/>
            </a:pPr>
            <a:r>
              <a:rPr lang="en-US" smtClean="0"/>
              <a:t>80%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91A73C8A-248A-4403-8C72-AC4CDCE3E923}" type="slidenum">
              <a:rPr lang="en-US" smtClean="0"/>
              <a:pPr/>
              <a:t>15</a:t>
            </a:fld>
            <a:endParaRPr lang="en-US" smtClean="0"/>
          </a:p>
        </p:txBody>
      </p:sp>
      <p:sp>
        <p:nvSpPr>
          <p:cNvPr id="15363" name="Rectangle 2"/>
          <p:cNvSpPr>
            <a:spLocks noGrp="1" noChangeArrowheads="1"/>
          </p:cNvSpPr>
          <p:nvPr>
            <p:ph type="title"/>
          </p:nvPr>
        </p:nvSpPr>
        <p:spPr/>
        <p:txBody>
          <a:bodyPr/>
          <a:lstStyle/>
          <a:p>
            <a:r>
              <a:rPr lang="en-US" sz="4000" smtClean="0"/>
              <a:t>What is the current population of America?</a:t>
            </a:r>
          </a:p>
        </p:txBody>
      </p:sp>
      <p:sp>
        <p:nvSpPr>
          <p:cNvPr id="15364" name="Rectangle 3"/>
          <p:cNvSpPr>
            <a:spLocks noGrp="1" noChangeArrowheads="1"/>
          </p:cNvSpPr>
          <p:nvPr>
            <p:ph type="body" idx="1"/>
          </p:nvPr>
        </p:nvSpPr>
        <p:spPr>
          <a:xfrm>
            <a:off x="1035050" y="1676400"/>
            <a:ext cx="7727950" cy="2895600"/>
          </a:xfrm>
        </p:spPr>
        <p:txBody>
          <a:bodyPr/>
          <a:lstStyle/>
          <a:p>
            <a:pPr>
              <a:lnSpc>
                <a:spcPct val="90000"/>
              </a:lnSpc>
            </a:pPr>
            <a:r>
              <a:rPr lang="en-US" dirty="0" smtClean="0"/>
              <a:t>58 million</a:t>
            </a:r>
          </a:p>
          <a:p>
            <a:pPr>
              <a:lnSpc>
                <a:spcPct val="90000"/>
              </a:lnSpc>
            </a:pPr>
            <a:r>
              <a:rPr lang="en-US" dirty="0" smtClean="0"/>
              <a:t>118 million</a:t>
            </a:r>
          </a:p>
          <a:p>
            <a:pPr>
              <a:lnSpc>
                <a:spcPct val="90000"/>
              </a:lnSpc>
            </a:pPr>
            <a:r>
              <a:rPr lang="en-US" dirty="0" smtClean="0"/>
              <a:t>158 million</a:t>
            </a:r>
          </a:p>
          <a:p>
            <a:pPr>
              <a:lnSpc>
                <a:spcPct val="90000"/>
              </a:lnSpc>
            </a:pPr>
            <a:r>
              <a:rPr lang="en-US" dirty="0" smtClean="0"/>
              <a:t>318 million</a:t>
            </a:r>
          </a:p>
          <a:p>
            <a:pPr>
              <a:lnSpc>
                <a:spcPct val="90000"/>
              </a:lnSpc>
            </a:pPr>
            <a:r>
              <a:rPr lang="en-US" dirty="0" smtClean="0"/>
              <a:t>1 billion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16387"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16388" name="Rectangle 4"/>
          <p:cNvSpPr>
            <a:spLocks noGrp="1" noChangeArrowheads="1"/>
          </p:cNvSpPr>
          <p:nvPr>
            <p:ph type="title"/>
          </p:nvPr>
        </p:nvSpPr>
        <p:spPr>
          <a:noFill/>
        </p:spPr>
        <p:txBody>
          <a:bodyPr/>
          <a:lstStyle/>
          <a:p>
            <a:r>
              <a:rPr lang="en-US" smtClean="0"/>
              <a:t>Subdivisions of the vertebrate nervous system</a:t>
            </a:r>
          </a:p>
        </p:txBody>
      </p:sp>
      <p:sp>
        <p:nvSpPr>
          <p:cNvPr id="16389" name="Rectangle 5"/>
          <p:cNvSpPr>
            <a:spLocks noGrp="1" noChangeArrowheads="1"/>
          </p:cNvSpPr>
          <p:nvPr>
            <p:ph type="body" idx="1"/>
          </p:nvPr>
        </p:nvSpPr>
        <p:spPr>
          <a:xfrm>
            <a:off x="1035050" y="1676400"/>
            <a:ext cx="7727950" cy="3657600"/>
          </a:xfrm>
        </p:spPr>
        <p:txBody>
          <a:bodyPr/>
          <a:lstStyle/>
          <a:p>
            <a:r>
              <a:rPr lang="en-US" smtClean="0"/>
              <a:t>Central Nervous System</a:t>
            </a:r>
          </a:p>
          <a:p>
            <a:pPr lvl="1">
              <a:buSzPct val="75000"/>
            </a:pPr>
            <a:r>
              <a:rPr lang="en-US" smtClean="0"/>
              <a:t>Brain</a:t>
            </a:r>
          </a:p>
          <a:p>
            <a:pPr lvl="1">
              <a:buSzPct val="75000"/>
            </a:pPr>
            <a:r>
              <a:rPr lang="en-US" smtClean="0"/>
              <a:t>Spinal Cord</a:t>
            </a:r>
          </a:p>
          <a:p>
            <a:r>
              <a:rPr lang="en-US" smtClean="0"/>
              <a:t>Peripheral Nervous System</a:t>
            </a:r>
          </a:p>
          <a:p>
            <a:pPr lvl="1">
              <a:buSzPct val="75000"/>
            </a:pPr>
            <a:r>
              <a:rPr lang="en-US" smtClean="0"/>
              <a:t>All neurons outside the brain and spinal cord are part of the peripheral nervous system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17411"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17412" name="Rectangle 4"/>
          <p:cNvSpPr>
            <a:spLocks noGrp="1" noChangeArrowheads="1"/>
          </p:cNvSpPr>
          <p:nvPr>
            <p:ph type="title"/>
          </p:nvPr>
        </p:nvSpPr>
        <p:spPr>
          <a:noFill/>
        </p:spPr>
        <p:txBody>
          <a:bodyPr/>
          <a:lstStyle/>
          <a:p>
            <a:r>
              <a:rPr lang="en-US" smtClean="0"/>
              <a:t>Peripheral Nervous System</a:t>
            </a:r>
          </a:p>
        </p:txBody>
      </p:sp>
      <p:sp>
        <p:nvSpPr>
          <p:cNvPr id="17413" name="Rectangle 5"/>
          <p:cNvSpPr>
            <a:spLocks noGrp="1" noChangeArrowheads="1"/>
          </p:cNvSpPr>
          <p:nvPr>
            <p:ph type="body" idx="1"/>
          </p:nvPr>
        </p:nvSpPr>
        <p:spPr>
          <a:xfrm>
            <a:off x="1035050" y="1676400"/>
            <a:ext cx="7727950" cy="3276600"/>
          </a:xfrm>
        </p:spPr>
        <p:txBody>
          <a:bodyPr/>
          <a:lstStyle/>
          <a:p>
            <a:r>
              <a:rPr lang="en-US" smtClean="0"/>
              <a:t>Somatic nervous System</a:t>
            </a:r>
          </a:p>
          <a:p>
            <a:pPr lvl="1">
              <a:buSzPct val="75000"/>
            </a:pPr>
            <a:r>
              <a:rPr lang="en-US" smtClean="0"/>
              <a:t>Sensory Neurons (afferent)</a:t>
            </a:r>
          </a:p>
          <a:p>
            <a:pPr lvl="1">
              <a:buSzPct val="75000"/>
            </a:pPr>
            <a:r>
              <a:rPr lang="en-US" smtClean="0"/>
              <a:t>Motor Neurons (efferent)</a:t>
            </a:r>
          </a:p>
          <a:p>
            <a:r>
              <a:rPr lang="en-US" smtClean="0"/>
              <a:t>Autonomic Nervous System</a:t>
            </a:r>
          </a:p>
          <a:p>
            <a:pPr lvl="2">
              <a:buSzPct val="75000"/>
            </a:pPr>
            <a:r>
              <a:rPr lang="en-US" smtClean="0"/>
              <a:t>Sympathetic division</a:t>
            </a:r>
          </a:p>
          <a:p>
            <a:pPr lvl="2">
              <a:buSzPct val="75000"/>
            </a:pPr>
            <a:r>
              <a:rPr lang="en-US" smtClean="0"/>
              <a:t>Parasympathetic division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p>
            <a:fld id="{D7C29FEA-B802-448E-81B1-5B425F0C99E3}" type="slidenum">
              <a:rPr lang="en-US" smtClean="0"/>
              <a:pPr/>
              <a:t>18</a:t>
            </a:fld>
            <a:endParaRPr lang="en-US" smtClean="0"/>
          </a:p>
        </p:txBody>
      </p:sp>
      <p:sp>
        <p:nvSpPr>
          <p:cNvPr id="18435" name="Rectangle 2"/>
          <p:cNvSpPr>
            <a:spLocks noGrp="1" noChangeArrowheads="1"/>
          </p:cNvSpPr>
          <p:nvPr>
            <p:ph type="title"/>
          </p:nvPr>
        </p:nvSpPr>
        <p:spPr/>
        <p:txBody>
          <a:bodyPr/>
          <a:lstStyle/>
          <a:p>
            <a:r>
              <a:rPr lang="en-US" smtClean="0"/>
              <a:t>The Meaning of Pain</a:t>
            </a:r>
          </a:p>
        </p:txBody>
      </p:sp>
      <p:sp>
        <p:nvSpPr>
          <p:cNvPr id="18436" name="Rectangle 3"/>
          <p:cNvSpPr>
            <a:spLocks noGrp="1" noChangeArrowheads="1"/>
          </p:cNvSpPr>
          <p:nvPr>
            <p:ph type="body" sz="half" idx="1"/>
          </p:nvPr>
        </p:nvSpPr>
        <p:spPr>
          <a:xfrm>
            <a:off x="1035050" y="1676400"/>
            <a:ext cx="3787775" cy="2438400"/>
          </a:xfrm>
        </p:spPr>
        <p:txBody>
          <a:bodyPr/>
          <a:lstStyle/>
          <a:p>
            <a:r>
              <a:rPr lang="en-US" sz="2800" smtClean="0"/>
              <a:t>Pain sometimes thought to be a direct consequence of physical injury. </a:t>
            </a:r>
          </a:p>
        </p:txBody>
      </p:sp>
      <p:pic>
        <p:nvPicPr>
          <p:cNvPr id="18437" name="Picture 7" descr="j0096635"/>
          <p:cNvPicPr>
            <a:picLocks noGrp="1" noChangeAspect="1" noChangeArrowheads="1"/>
          </p:cNvPicPr>
          <p:nvPr>
            <p:ph type="clipArt" sz="half" idx="2"/>
          </p:nvPr>
        </p:nvPicPr>
        <p:blipFill>
          <a:blip r:embed="rId3" cstate="print"/>
          <a:srcRect/>
          <a:stretch>
            <a:fillRect/>
          </a:stretch>
        </p:blipFill>
        <p:spPr>
          <a:xfrm>
            <a:off x="5027613" y="1676400"/>
            <a:ext cx="3681412" cy="4114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394A06DA-A175-44EF-A677-BC9EB90CEBBA}" type="slidenum">
              <a:rPr lang="en-US" smtClean="0"/>
              <a:pPr/>
              <a:t>19</a:t>
            </a:fld>
            <a:endParaRPr lang="en-US" smtClean="0"/>
          </a:p>
        </p:txBody>
      </p:sp>
      <p:sp>
        <p:nvSpPr>
          <p:cNvPr id="19459" name="Rectangle 2"/>
          <p:cNvSpPr>
            <a:spLocks noGrp="1" noChangeArrowheads="1"/>
          </p:cNvSpPr>
          <p:nvPr>
            <p:ph type="title"/>
          </p:nvPr>
        </p:nvSpPr>
        <p:spPr/>
        <p:txBody>
          <a:bodyPr/>
          <a:lstStyle/>
          <a:p>
            <a:r>
              <a:rPr lang="en-US" smtClean="0"/>
              <a:t>Specificity Theory of Pain</a:t>
            </a:r>
          </a:p>
        </p:txBody>
      </p:sp>
      <p:sp>
        <p:nvSpPr>
          <p:cNvPr id="19460" name="Rectangle 3"/>
          <p:cNvSpPr>
            <a:spLocks noGrp="1" noChangeArrowheads="1"/>
          </p:cNvSpPr>
          <p:nvPr>
            <p:ph type="body" idx="1"/>
          </p:nvPr>
        </p:nvSpPr>
        <p:spPr>
          <a:xfrm>
            <a:off x="1035050" y="1676400"/>
            <a:ext cx="7727950" cy="1828800"/>
          </a:xfrm>
        </p:spPr>
        <p:txBody>
          <a:bodyPr/>
          <a:lstStyle/>
          <a:p>
            <a:r>
              <a:rPr lang="en-US" smtClean="0"/>
              <a:t>Specific pain fibers and pathways exist</a:t>
            </a:r>
          </a:p>
          <a:p>
            <a:r>
              <a:rPr lang="en-US" smtClean="0"/>
              <a:t>Pain = tissue damage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D334C4-9238-41ED-9DA7-F77F73DCD7EB}" type="slidenum">
              <a:rPr lang="en-US" smtClean="0"/>
              <a:pPr>
                <a:defRPr/>
              </a:pPr>
              <a:t>2</a:t>
            </a:fld>
            <a:endParaRPr lang="en-US"/>
          </a:p>
        </p:txBody>
      </p:sp>
      <p:pic>
        <p:nvPicPr>
          <p:cNvPr id="512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37" r="25156"/>
          <a:stretch/>
        </p:blipFill>
        <p:spPr bwMode="auto">
          <a:xfrm>
            <a:off x="0" y="-19051"/>
            <a:ext cx="9098756" cy="949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626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2ECC933F-21C5-4E35-9BC1-EC131670FEB5}" type="slidenum">
              <a:rPr lang="en-US" smtClean="0"/>
              <a:pPr/>
              <a:t>20</a:t>
            </a:fld>
            <a:endParaRPr lang="en-US" smtClean="0"/>
          </a:p>
        </p:txBody>
      </p:sp>
      <p:sp>
        <p:nvSpPr>
          <p:cNvPr id="20483" name="Rectangle 2"/>
          <p:cNvSpPr>
            <a:spLocks noGrp="1" noChangeArrowheads="1"/>
          </p:cNvSpPr>
          <p:nvPr>
            <p:ph type="title"/>
          </p:nvPr>
        </p:nvSpPr>
        <p:spPr/>
        <p:txBody>
          <a:bodyPr/>
          <a:lstStyle/>
          <a:p>
            <a:r>
              <a:rPr lang="en-US" smtClean="0"/>
              <a:t>Nociception</a:t>
            </a:r>
          </a:p>
        </p:txBody>
      </p:sp>
      <p:sp>
        <p:nvSpPr>
          <p:cNvPr id="20484" name="Rectangle 3"/>
          <p:cNvSpPr>
            <a:spLocks noGrp="1" noChangeArrowheads="1"/>
          </p:cNvSpPr>
          <p:nvPr>
            <p:ph type="body" idx="1"/>
          </p:nvPr>
        </p:nvSpPr>
        <p:spPr>
          <a:xfrm>
            <a:off x="1035050" y="1676400"/>
            <a:ext cx="7727950" cy="1447800"/>
          </a:xfrm>
        </p:spPr>
        <p:txBody>
          <a:bodyPr/>
          <a:lstStyle/>
          <a:p>
            <a:r>
              <a:rPr lang="en-US" smtClean="0"/>
              <a:t>is the sensation of pain in normal people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9D196529-D89E-492D-939E-737785C3B1A8}" type="slidenum">
              <a:rPr lang="en-US" smtClean="0"/>
              <a:pPr/>
              <a:t>21</a:t>
            </a:fld>
            <a:endParaRPr lang="en-US" smtClean="0"/>
          </a:p>
        </p:txBody>
      </p:sp>
      <p:sp>
        <p:nvSpPr>
          <p:cNvPr id="21507"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21508"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21509" name="Rectangle 4"/>
          <p:cNvSpPr>
            <a:spLocks noGrp="1" noChangeArrowheads="1"/>
          </p:cNvSpPr>
          <p:nvPr>
            <p:ph type="title"/>
          </p:nvPr>
        </p:nvSpPr>
        <p:spPr>
          <a:noFill/>
        </p:spPr>
        <p:txBody>
          <a:bodyPr/>
          <a:lstStyle/>
          <a:p>
            <a:r>
              <a:rPr lang="en-US" smtClean="0"/>
              <a:t>The perception of pain</a:t>
            </a:r>
          </a:p>
        </p:txBody>
      </p:sp>
      <p:sp>
        <p:nvSpPr>
          <p:cNvPr id="21510" name="Rectangle 5"/>
          <p:cNvSpPr>
            <a:spLocks noGrp="1" noChangeArrowheads="1"/>
          </p:cNvSpPr>
          <p:nvPr>
            <p:ph type="body" idx="1"/>
          </p:nvPr>
        </p:nvSpPr>
        <p:spPr>
          <a:xfrm>
            <a:off x="1035050" y="1676400"/>
            <a:ext cx="7727950" cy="2971800"/>
          </a:xfrm>
        </p:spPr>
        <p:txBody>
          <a:bodyPr/>
          <a:lstStyle/>
          <a:p>
            <a:r>
              <a:rPr lang="en-US" smtClean="0"/>
              <a:t>Not a direct relationship between tissue damage and the perception of pain.</a:t>
            </a:r>
          </a:p>
          <a:p>
            <a:r>
              <a:rPr lang="en-US" smtClean="0"/>
              <a:t>Personal perception mediates the experience of pain.</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D0111104-49A7-49CB-A0DB-E8118BF3E77E}" type="slidenum">
              <a:rPr lang="en-US" smtClean="0"/>
              <a:pPr/>
              <a:t>22</a:t>
            </a:fld>
            <a:endParaRPr lang="en-US" smtClean="0"/>
          </a:p>
        </p:txBody>
      </p:sp>
      <p:sp>
        <p:nvSpPr>
          <p:cNvPr id="22531" name="Rectangle 2"/>
          <p:cNvSpPr>
            <a:spLocks noGrp="1" noChangeArrowheads="1"/>
          </p:cNvSpPr>
          <p:nvPr>
            <p:ph type="title"/>
          </p:nvPr>
        </p:nvSpPr>
        <p:spPr>
          <a:noFill/>
        </p:spPr>
        <p:txBody>
          <a:bodyPr/>
          <a:lstStyle/>
          <a:p>
            <a:r>
              <a:rPr lang="en-US" smtClean="0"/>
              <a:t>Suffering	</a:t>
            </a:r>
          </a:p>
        </p:txBody>
      </p:sp>
      <p:sp>
        <p:nvSpPr>
          <p:cNvPr id="22532" name="Rectangle 3"/>
          <p:cNvSpPr>
            <a:spLocks noGrp="1" noChangeArrowheads="1"/>
          </p:cNvSpPr>
          <p:nvPr>
            <p:ph type="body" idx="1"/>
          </p:nvPr>
        </p:nvSpPr>
        <p:spPr>
          <a:xfrm>
            <a:off x="1035050" y="1676400"/>
            <a:ext cx="7727950" cy="1752600"/>
          </a:xfrm>
        </p:spPr>
        <p:txBody>
          <a:bodyPr/>
          <a:lstStyle/>
          <a:p>
            <a:r>
              <a:rPr lang="en-US" smtClean="0"/>
              <a:t>An affective or emotional response triggered by a nociceptive-pain event or some other aversive stimulus.</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40" r="6138"/>
          <a:stretch/>
        </p:blipFill>
        <p:spPr>
          <a:xfrm>
            <a:off x="32239" y="228600"/>
            <a:ext cx="9111762" cy="6477000"/>
          </a:xfrm>
        </p:spPr>
      </p:pic>
      <p:sp>
        <p:nvSpPr>
          <p:cNvPr id="4" name="Slide Number Placeholder 3"/>
          <p:cNvSpPr>
            <a:spLocks noGrp="1"/>
          </p:cNvSpPr>
          <p:nvPr>
            <p:ph type="sldNum" sz="quarter" idx="10"/>
          </p:nvPr>
        </p:nvSpPr>
        <p:spPr/>
        <p:txBody>
          <a:bodyPr/>
          <a:lstStyle/>
          <a:p>
            <a:pPr>
              <a:defRPr/>
            </a:pPr>
            <a:fld id="{A0D334C4-9238-41ED-9DA7-F77F73DCD7EB}" type="slidenum">
              <a:rPr lang="en-US" smtClean="0"/>
              <a:pPr>
                <a:defRPr/>
              </a:pPr>
              <a:t>23</a:t>
            </a:fld>
            <a:endParaRPr lang="en-US"/>
          </a:p>
        </p:txBody>
      </p:sp>
    </p:spTree>
    <p:extLst>
      <p:ext uri="{BB962C8B-B14F-4D97-AF65-F5344CB8AC3E}">
        <p14:creationId xmlns:p14="http://schemas.microsoft.com/office/powerpoint/2010/main" val="4055711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24579"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24580" name="Rectangle 4"/>
          <p:cNvSpPr>
            <a:spLocks noGrp="1" noChangeArrowheads="1"/>
          </p:cNvSpPr>
          <p:nvPr>
            <p:ph type="title"/>
          </p:nvPr>
        </p:nvSpPr>
        <p:spPr/>
        <p:txBody>
          <a:bodyPr/>
          <a:lstStyle/>
          <a:p>
            <a:endParaRPr lang="en-US" smtClean="0"/>
          </a:p>
        </p:txBody>
      </p:sp>
      <p:sp>
        <p:nvSpPr>
          <p:cNvPr id="24581" name="Rectangle 5"/>
          <p:cNvSpPr>
            <a:spLocks noGrp="1" noChangeArrowheads="1"/>
          </p:cNvSpPr>
          <p:nvPr>
            <p:ph type="body" idx="1"/>
          </p:nvPr>
        </p:nvSpPr>
        <p:spPr>
          <a:xfrm>
            <a:off x="3733800" y="1143000"/>
            <a:ext cx="915988" cy="698500"/>
          </a:xfrm>
          <a:noFill/>
        </p:spPr>
        <p:txBody>
          <a:bodyPr wrap="none">
            <a:spAutoFit/>
          </a:bodyPr>
          <a:lstStyle/>
          <a:p>
            <a:pPr marL="0" indent="0">
              <a:spcBef>
                <a:spcPct val="0"/>
              </a:spcBef>
              <a:buFont typeface="Monotype Sorts" pitchFamily="2" charset="2"/>
              <a:buNone/>
            </a:pPr>
            <a:r>
              <a:rPr lang="en-US" sz="4000" smtClean="0"/>
              <a:t>=/=</a:t>
            </a:r>
          </a:p>
        </p:txBody>
      </p:sp>
      <p:sp>
        <p:nvSpPr>
          <p:cNvPr id="24582" name="Oval 10"/>
          <p:cNvSpPr>
            <a:spLocks noChangeArrowheads="1"/>
          </p:cNvSpPr>
          <p:nvPr/>
        </p:nvSpPr>
        <p:spPr bwMode="auto">
          <a:xfrm>
            <a:off x="3733800" y="1219200"/>
            <a:ext cx="1054100" cy="596900"/>
          </a:xfrm>
          <a:prstGeom prst="ellipse">
            <a:avLst/>
          </a:prstGeom>
          <a:solidFill>
            <a:schemeClr val="accent1"/>
          </a:solidFill>
          <a:ln w="12700">
            <a:solidFill>
              <a:schemeClr val="tx1"/>
            </a:solidFill>
            <a:round/>
            <a:headEnd/>
            <a:tailEnd/>
          </a:ln>
        </p:spPr>
        <p:txBody>
          <a:bodyPr wrap="none" anchor="ctr"/>
          <a:lstStyle/>
          <a:p>
            <a:endParaRPr lang="en-US"/>
          </a:p>
        </p:txBody>
      </p:sp>
      <p:grpSp>
        <p:nvGrpSpPr>
          <p:cNvPr id="24583" name="Group 13"/>
          <p:cNvGrpSpPr>
            <a:grpSpLocks/>
          </p:cNvGrpSpPr>
          <p:nvPr/>
        </p:nvGrpSpPr>
        <p:grpSpPr bwMode="auto">
          <a:xfrm>
            <a:off x="990600" y="685800"/>
            <a:ext cx="6692900" cy="1816100"/>
            <a:chOff x="868" y="1684"/>
            <a:chExt cx="4216" cy="1144"/>
          </a:xfrm>
        </p:grpSpPr>
        <p:sp>
          <p:nvSpPr>
            <p:cNvPr id="24585" name="Oval 6"/>
            <p:cNvSpPr>
              <a:spLocks noChangeArrowheads="1"/>
            </p:cNvSpPr>
            <p:nvPr/>
          </p:nvSpPr>
          <p:spPr bwMode="auto">
            <a:xfrm>
              <a:off x="3412" y="1684"/>
              <a:ext cx="1672" cy="114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4586" name="Oval 7"/>
            <p:cNvSpPr>
              <a:spLocks noChangeArrowheads="1"/>
            </p:cNvSpPr>
            <p:nvPr/>
          </p:nvSpPr>
          <p:spPr bwMode="auto">
            <a:xfrm>
              <a:off x="868" y="1684"/>
              <a:ext cx="1672" cy="114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4587" name="Rectangle 8"/>
            <p:cNvSpPr>
              <a:spLocks noChangeArrowheads="1"/>
            </p:cNvSpPr>
            <p:nvPr/>
          </p:nvSpPr>
          <p:spPr bwMode="auto">
            <a:xfrm>
              <a:off x="899" y="2032"/>
              <a:ext cx="1607" cy="440"/>
            </a:xfrm>
            <a:prstGeom prst="rect">
              <a:avLst/>
            </a:prstGeom>
            <a:noFill/>
            <a:ln w="12700">
              <a:noFill/>
              <a:miter lim="800000"/>
              <a:headEnd/>
              <a:tailEnd/>
            </a:ln>
          </p:spPr>
          <p:txBody>
            <a:bodyPr wrap="none" lIns="90488" tIns="44450" rIns="90488" bIns="44450">
              <a:spAutoFit/>
            </a:bodyPr>
            <a:lstStyle/>
            <a:p>
              <a:r>
                <a:rPr lang="en-US" sz="4000"/>
                <a:t>nociception</a:t>
              </a:r>
            </a:p>
          </p:txBody>
        </p:sp>
        <p:sp>
          <p:nvSpPr>
            <p:cNvPr id="24588" name="Rectangle 9"/>
            <p:cNvSpPr>
              <a:spLocks noChangeArrowheads="1"/>
            </p:cNvSpPr>
            <p:nvPr/>
          </p:nvSpPr>
          <p:spPr bwMode="auto">
            <a:xfrm>
              <a:off x="3683" y="2080"/>
              <a:ext cx="683" cy="440"/>
            </a:xfrm>
            <a:prstGeom prst="rect">
              <a:avLst/>
            </a:prstGeom>
            <a:noFill/>
            <a:ln w="12700">
              <a:noFill/>
              <a:miter lim="800000"/>
              <a:headEnd/>
              <a:tailEnd/>
            </a:ln>
          </p:spPr>
          <p:txBody>
            <a:bodyPr wrap="none" lIns="90488" tIns="44450" rIns="90488" bIns="44450">
              <a:spAutoFit/>
            </a:bodyPr>
            <a:lstStyle/>
            <a:p>
              <a:r>
                <a:rPr lang="en-US" sz="4000"/>
                <a:t>Pain</a:t>
              </a:r>
            </a:p>
          </p:txBody>
        </p:sp>
        <p:sp>
          <p:nvSpPr>
            <p:cNvPr id="24589" name="Rectangle 11"/>
            <p:cNvSpPr>
              <a:spLocks noChangeArrowheads="1"/>
            </p:cNvSpPr>
            <p:nvPr/>
          </p:nvSpPr>
          <p:spPr bwMode="auto">
            <a:xfrm>
              <a:off x="2627" y="2013"/>
              <a:ext cx="518" cy="402"/>
            </a:xfrm>
            <a:prstGeom prst="rect">
              <a:avLst/>
            </a:prstGeom>
            <a:noFill/>
            <a:ln w="12700">
              <a:noFill/>
              <a:miter lim="800000"/>
              <a:headEnd/>
              <a:tailEnd/>
            </a:ln>
          </p:spPr>
          <p:txBody>
            <a:bodyPr wrap="none" lIns="90488" tIns="44450" rIns="90488" bIns="44450">
              <a:spAutoFit/>
            </a:bodyPr>
            <a:lstStyle/>
            <a:p>
              <a:r>
                <a:rPr lang="en-US" sz="3600"/>
                <a:t>=/=</a:t>
              </a:r>
            </a:p>
          </p:txBody>
        </p:sp>
      </p:grpSp>
      <p:pic>
        <p:nvPicPr>
          <p:cNvPr id="24584" name="Picture 14" descr="page"/>
          <p:cNvPicPr>
            <a:picLocks noChangeAspect="1" noChangeArrowheads="1"/>
          </p:cNvPicPr>
          <p:nvPr/>
        </p:nvPicPr>
        <p:blipFill>
          <a:blip r:embed="rId3" cstate="print"/>
          <a:srcRect/>
          <a:stretch>
            <a:fillRect/>
          </a:stretch>
        </p:blipFill>
        <p:spPr bwMode="auto">
          <a:xfrm>
            <a:off x="1905000" y="3352800"/>
            <a:ext cx="4524375" cy="32480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6CD1C8C0-DBBF-4B44-A058-E25C54E9802F}" type="slidenum">
              <a:rPr lang="en-US" smtClean="0"/>
              <a:pPr/>
              <a:t>25</a:t>
            </a:fld>
            <a:endParaRPr lang="en-US" smtClean="0"/>
          </a:p>
        </p:txBody>
      </p:sp>
      <p:sp>
        <p:nvSpPr>
          <p:cNvPr id="25603" name="Rectangle 2"/>
          <p:cNvSpPr>
            <a:spLocks noGrp="1" noChangeArrowheads="1"/>
          </p:cNvSpPr>
          <p:nvPr>
            <p:ph type="title"/>
          </p:nvPr>
        </p:nvSpPr>
        <p:spPr/>
        <p:txBody>
          <a:bodyPr/>
          <a:lstStyle/>
          <a:p>
            <a:r>
              <a:rPr lang="en-US" smtClean="0"/>
              <a:t>Gate Control Theory</a:t>
            </a:r>
          </a:p>
        </p:txBody>
      </p:sp>
      <p:sp>
        <p:nvSpPr>
          <p:cNvPr id="25604" name="Rectangle 3"/>
          <p:cNvSpPr>
            <a:spLocks noGrp="1" noChangeArrowheads="1"/>
          </p:cNvSpPr>
          <p:nvPr>
            <p:ph type="body" idx="1"/>
          </p:nvPr>
        </p:nvSpPr>
        <p:spPr>
          <a:xfrm>
            <a:off x="1035050" y="1676400"/>
            <a:ext cx="7727950" cy="3352800"/>
          </a:xfrm>
        </p:spPr>
        <p:txBody>
          <a:bodyPr/>
          <a:lstStyle/>
          <a:p>
            <a:r>
              <a:rPr lang="en-US" smtClean="0"/>
              <a:t>Injury without pain.</a:t>
            </a:r>
          </a:p>
          <a:p>
            <a:r>
              <a:rPr lang="en-US" smtClean="0"/>
              <a:t>Pain without injury (phantom limb)</a:t>
            </a:r>
          </a:p>
          <a:p>
            <a:r>
              <a:rPr lang="en-US" smtClean="0"/>
              <a:t>Pain components</a:t>
            </a:r>
          </a:p>
          <a:p>
            <a:pPr lvl="1"/>
            <a:r>
              <a:rPr lang="en-US" smtClean="0"/>
              <a:t>sensory</a:t>
            </a:r>
          </a:p>
          <a:p>
            <a:pPr lvl="1"/>
            <a:r>
              <a:rPr lang="en-US" smtClean="0"/>
              <a:t>motivational </a:t>
            </a:r>
          </a:p>
          <a:p>
            <a:pPr lvl="1"/>
            <a:r>
              <a:rPr lang="en-US" smtClean="0"/>
              <a:t>emotional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p:spPr>
        <p:txBody>
          <a:bodyPr/>
          <a:lstStyle/>
          <a:p>
            <a:fld id="{22F7DB07-3CBC-4AE8-9EC4-EADF847CA98D}" type="slidenum">
              <a:rPr lang="en-US" smtClean="0"/>
              <a:pPr/>
              <a:t>26</a:t>
            </a:fld>
            <a:endParaRPr lang="en-US" smtClean="0"/>
          </a:p>
        </p:txBody>
      </p:sp>
      <p:sp>
        <p:nvSpPr>
          <p:cNvPr id="26627" name="Rectangle 2"/>
          <p:cNvSpPr>
            <a:spLocks noGrp="1" noChangeArrowheads="1"/>
          </p:cNvSpPr>
          <p:nvPr>
            <p:ph type="title"/>
          </p:nvPr>
        </p:nvSpPr>
        <p:spPr/>
        <p:txBody>
          <a:bodyPr/>
          <a:lstStyle/>
          <a:p>
            <a:r>
              <a:rPr lang="en-US" altLang="en-US" smtClean="0"/>
              <a:t>The Gate Control Theory </a:t>
            </a:r>
            <a:br>
              <a:rPr lang="en-US" altLang="en-US" smtClean="0"/>
            </a:br>
            <a:r>
              <a:rPr lang="en-US" altLang="en-US" smtClean="0"/>
              <a:t>of Pain</a:t>
            </a:r>
          </a:p>
        </p:txBody>
      </p:sp>
      <p:pic>
        <p:nvPicPr>
          <p:cNvPr id="26628" name="Picture 3"/>
          <p:cNvPicPr>
            <a:picLocks noChangeAspect="1" noChangeArrowheads="1"/>
          </p:cNvPicPr>
          <p:nvPr/>
        </p:nvPicPr>
        <p:blipFill>
          <a:blip r:embed="rId3" cstate="print"/>
          <a:srcRect/>
          <a:stretch>
            <a:fillRect/>
          </a:stretch>
        </p:blipFill>
        <p:spPr bwMode="auto">
          <a:xfrm>
            <a:off x="1219200" y="2057400"/>
            <a:ext cx="6705600" cy="4022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0A10898B-73BB-4E0C-B635-625AAC66623F}" type="slidenum">
              <a:rPr lang="en-US" smtClean="0"/>
              <a:pPr/>
              <a:t>27</a:t>
            </a:fld>
            <a:endParaRPr lang="en-US" smtClean="0"/>
          </a:p>
        </p:txBody>
      </p:sp>
      <p:sp>
        <p:nvSpPr>
          <p:cNvPr id="27651" name="Rectangle 2"/>
          <p:cNvSpPr>
            <a:spLocks noGrp="1" noChangeArrowheads="1"/>
          </p:cNvSpPr>
          <p:nvPr>
            <p:ph type="title"/>
          </p:nvPr>
        </p:nvSpPr>
        <p:spPr>
          <a:noFill/>
        </p:spPr>
        <p:txBody>
          <a:bodyPr/>
          <a:lstStyle/>
          <a:p>
            <a:r>
              <a:rPr lang="en-US" smtClean="0"/>
              <a:t>Nociception</a:t>
            </a:r>
          </a:p>
        </p:txBody>
      </p:sp>
      <p:sp>
        <p:nvSpPr>
          <p:cNvPr id="27652" name="Rectangle 3"/>
          <p:cNvSpPr>
            <a:spLocks noGrp="1" noChangeArrowheads="1"/>
          </p:cNvSpPr>
          <p:nvPr>
            <p:ph type="body" idx="1"/>
          </p:nvPr>
        </p:nvSpPr>
        <p:spPr/>
        <p:txBody>
          <a:bodyPr/>
          <a:lstStyle/>
          <a:p>
            <a:r>
              <a:rPr lang="en-US" sz="2800" smtClean="0"/>
              <a:t>Nociceptive</a:t>
            </a:r>
          </a:p>
          <a:p>
            <a:r>
              <a:rPr lang="en-US" sz="2800" smtClean="0"/>
              <a:t>Of, causing or reacting to pain.</a:t>
            </a:r>
          </a:p>
          <a:p>
            <a:r>
              <a:rPr lang="en-US" sz="2800" smtClean="0"/>
              <a:t>Definitions of pain in terms of tissue damage relay on known physiology of the body’s pain sensors (free nerve endings called nociceptors) and neural transmission of pain signals to the CNS, a process called nociception.</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28675"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28676" name="Rectangle 4"/>
          <p:cNvSpPr>
            <a:spLocks noGrp="1" noChangeArrowheads="1"/>
          </p:cNvSpPr>
          <p:nvPr>
            <p:ph type="title"/>
          </p:nvPr>
        </p:nvSpPr>
        <p:spPr>
          <a:noFill/>
        </p:spPr>
        <p:txBody>
          <a:bodyPr/>
          <a:lstStyle/>
          <a:p>
            <a:r>
              <a:rPr lang="en-US" smtClean="0"/>
              <a:t>Pain chemistry	</a:t>
            </a:r>
          </a:p>
        </p:txBody>
      </p:sp>
      <p:sp>
        <p:nvSpPr>
          <p:cNvPr id="28677" name="Rectangle 5"/>
          <p:cNvSpPr>
            <a:spLocks noGrp="1" noChangeArrowheads="1"/>
          </p:cNvSpPr>
          <p:nvPr>
            <p:ph type="body" idx="1"/>
          </p:nvPr>
        </p:nvSpPr>
        <p:spPr>
          <a:xfrm>
            <a:off x="1035050" y="1676400"/>
            <a:ext cx="7727950" cy="3276600"/>
          </a:xfrm>
        </p:spPr>
        <p:txBody>
          <a:bodyPr/>
          <a:lstStyle/>
          <a:p>
            <a:r>
              <a:rPr lang="en-US" smtClean="0"/>
              <a:t>Prostaglandins, chemicals released by damaged tissue and involved in inflammation. </a:t>
            </a:r>
          </a:p>
          <a:p>
            <a:r>
              <a:rPr lang="en-US" smtClean="0"/>
              <a:t>Pain is produced by neurons that must be energized via neurotransmitters.</a:t>
            </a:r>
          </a:p>
          <a:p>
            <a:pPr>
              <a:buFont typeface="Monotype Sorts" pitchFamily="2" charset="2"/>
              <a:buNone/>
            </a:pPr>
            <a:endParaRPr lang="en-US" smtClean="0"/>
          </a:p>
          <a:p>
            <a:endParaRPr lang="en-US"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1C41BA3B-9765-4481-B278-024D5424EBBB}" type="slidenum">
              <a:rPr lang="en-US" smtClean="0"/>
              <a:pPr/>
              <a:t>29</a:t>
            </a:fld>
            <a:endParaRPr lang="en-US" smtClean="0"/>
          </a:p>
        </p:txBody>
      </p:sp>
      <p:sp>
        <p:nvSpPr>
          <p:cNvPr id="29699" name="Rectangle 2"/>
          <p:cNvSpPr>
            <a:spLocks noGrp="1" noChangeArrowheads="1"/>
          </p:cNvSpPr>
          <p:nvPr>
            <p:ph type="title"/>
          </p:nvPr>
        </p:nvSpPr>
        <p:spPr/>
        <p:txBody>
          <a:bodyPr/>
          <a:lstStyle/>
          <a:p>
            <a:r>
              <a:rPr lang="en-US" altLang="en-US" smtClean="0"/>
              <a:t>The Physiology of Pain</a:t>
            </a:r>
          </a:p>
        </p:txBody>
      </p:sp>
      <p:sp>
        <p:nvSpPr>
          <p:cNvPr id="29700" name="Rectangle 3"/>
          <p:cNvSpPr>
            <a:spLocks noGrp="1" noChangeArrowheads="1"/>
          </p:cNvSpPr>
          <p:nvPr>
            <p:ph type="body" idx="1"/>
          </p:nvPr>
        </p:nvSpPr>
        <p:spPr/>
        <p:txBody>
          <a:bodyPr/>
          <a:lstStyle/>
          <a:p>
            <a:r>
              <a:rPr lang="en-US" altLang="en-US" sz="2800" smtClean="0"/>
              <a:t>Unlike other senses, pain is not triggered by only one type of stimulus, nor does it have a single type of receptor</a:t>
            </a:r>
          </a:p>
          <a:p>
            <a:r>
              <a:rPr lang="en-US" altLang="en-US" sz="2800" smtClean="0">
                <a:solidFill>
                  <a:srgbClr val="0000FF"/>
                </a:solidFill>
              </a:rPr>
              <a:t>Free Nerve Endings </a:t>
            </a:r>
            <a:r>
              <a:rPr lang="en-US" altLang="en-US" sz="2800" smtClean="0"/>
              <a:t>—</a:t>
            </a:r>
            <a:r>
              <a:rPr lang="en-US" altLang="en-US" sz="2800" smtClean="0">
                <a:solidFill>
                  <a:srgbClr val="0000FF"/>
                </a:solidFill>
              </a:rPr>
              <a:t> </a:t>
            </a:r>
            <a:r>
              <a:rPr lang="en-US" altLang="en-US" sz="2800" smtClean="0"/>
              <a:t>sensory receptors found throughout the body that respond to temperature, pressure, and painful stimuli</a:t>
            </a:r>
          </a:p>
          <a:p>
            <a:r>
              <a:rPr lang="en-US" altLang="en-US" sz="2800" smtClean="0">
                <a:solidFill>
                  <a:srgbClr val="0000FF"/>
                </a:solidFill>
              </a:rPr>
              <a:t>Nociceptor </a:t>
            </a:r>
            <a:r>
              <a:rPr lang="en-US" altLang="en-US" sz="2800" smtClean="0"/>
              <a:t>—</a:t>
            </a:r>
            <a:r>
              <a:rPr lang="en-US" altLang="en-US" sz="2800" smtClean="0">
                <a:solidFill>
                  <a:srgbClr val="0000FF"/>
                </a:solidFill>
              </a:rPr>
              <a:t> </a:t>
            </a:r>
            <a:r>
              <a:rPr lang="en-US" altLang="en-US" sz="2800" smtClean="0"/>
              <a:t>a specialized neuron that responds to painful stimuli</a:t>
            </a:r>
            <a:endParaRPr lang="en-US" altLang="en-US" sz="2800" smtClean="0">
              <a:solidFill>
                <a:srgbClr val="0000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0"/>
          </p:nvPr>
        </p:nvSpPr>
        <p:spPr>
          <a:noFill/>
        </p:spPr>
        <p:txBody>
          <a:bodyPr/>
          <a:lstStyle/>
          <a:p>
            <a:fld id="{AB089F9A-97DF-41DF-9E29-EEB15AEFDF23}" type="slidenum">
              <a:rPr lang="en-US" smtClean="0"/>
              <a:pPr/>
              <a:t>3</a:t>
            </a:fld>
            <a:endParaRPr lang="en-US" smtClean="0"/>
          </a:p>
        </p:txBody>
      </p:sp>
      <p:sp>
        <p:nvSpPr>
          <p:cNvPr id="7171" name="Rectangle 2"/>
          <p:cNvSpPr>
            <a:spLocks noGrp="1" noChangeArrowheads="1"/>
          </p:cNvSpPr>
          <p:nvPr>
            <p:ph type="title"/>
          </p:nvPr>
        </p:nvSpPr>
        <p:spPr/>
        <p:txBody>
          <a:bodyPr/>
          <a:lstStyle/>
          <a:p>
            <a:r>
              <a:rPr lang="en-US" smtClean="0"/>
              <a:t>Primary Prevention Advantages</a:t>
            </a:r>
          </a:p>
        </p:txBody>
      </p:sp>
      <p:sp>
        <p:nvSpPr>
          <p:cNvPr id="7172" name="Rectangle 3"/>
          <p:cNvSpPr>
            <a:spLocks noGrp="1" noChangeArrowheads="1"/>
          </p:cNvSpPr>
          <p:nvPr>
            <p:ph type="body" sz="half" idx="1"/>
          </p:nvPr>
        </p:nvSpPr>
        <p:spPr/>
        <p:txBody>
          <a:bodyPr/>
          <a:lstStyle/>
          <a:p>
            <a:r>
              <a:rPr lang="en-US" sz="2400" b="0" dirty="0" smtClean="0"/>
              <a:t>Saves money</a:t>
            </a:r>
          </a:p>
          <a:p>
            <a:r>
              <a:rPr lang="en-US" sz="2400" b="0" dirty="0" smtClean="0"/>
              <a:t>Saves suffering and lost time from life</a:t>
            </a:r>
          </a:p>
          <a:p>
            <a:r>
              <a:rPr lang="en-US" sz="2400" b="0" dirty="0" smtClean="0"/>
              <a:t>More effective than repairing the damage</a:t>
            </a:r>
          </a:p>
          <a:p>
            <a:r>
              <a:rPr lang="en-US" sz="2400" b="0" dirty="0" smtClean="0"/>
              <a:t>Little potential for harm</a:t>
            </a:r>
          </a:p>
          <a:p>
            <a:r>
              <a:rPr lang="en-US" sz="2400" b="0" dirty="0" smtClean="0"/>
              <a:t>Maintains quality of life</a:t>
            </a:r>
          </a:p>
        </p:txBody>
      </p:sp>
      <p:pic>
        <p:nvPicPr>
          <p:cNvPr id="7173" name="Picture 4" descr="Surgery">
            <a:hlinkClick r:id="rId3"/>
          </p:cNvPr>
          <p:cNvPicPr>
            <a:picLocks noChangeAspect="1" noChangeArrowheads="1"/>
          </p:cNvPicPr>
          <p:nvPr/>
        </p:nvPicPr>
        <p:blipFill>
          <a:blip r:embed="rId4" cstate="print"/>
          <a:srcRect l="10852"/>
          <a:stretch>
            <a:fillRect/>
          </a:stretch>
        </p:blipFill>
        <p:spPr bwMode="auto">
          <a:xfrm>
            <a:off x="4762500" y="1905000"/>
            <a:ext cx="4381500" cy="334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0F7B1BF3-AB07-4A29-AD05-266BB47DEE1F}" type="slidenum">
              <a:rPr lang="en-US" smtClean="0"/>
              <a:pPr/>
              <a:t>30</a:t>
            </a:fld>
            <a:endParaRPr lang="en-US" smtClean="0"/>
          </a:p>
        </p:txBody>
      </p:sp>
      <p:sp>
        <p:nvSpPr>
          <p:cNvPr id="30723" name="Rectangle 2"/>
          <p:cNvSpPr>
            <a:spLocks noGrp="1" noChangeArrowheads="1"/>
          </p:cNvSpPr>
          <p:nvPr>
            <p:ph type="title"/>
          </p:nvPr>
        </p:nvSpPr>
        <p:spPr/>
        <p:txBody>
          <a:bodyPr/>
          <a:lstStyle/>
          <a:p>
            <a:r>
              <a:rPr lang="en-US" altLang="en-US" smtClean="0"/>
              <a:t>The Physiology of Pain</a:t>
            </a:r>
          </a:p>
        </p:txBody>
      </p:sp>
      <p:sp>
        <p:nvSpPr>
          <p:cNvPr id="30724" name="Rectangle 3"/>
          <p:cNvSpPr>
            <a:spLocks noGrp="1" noChangeArrowheads="1"/>
          </p:cNvSpPr>
          <p:nvPr>
            <p:ph type="body" idx="1"/>
          </p:nvPr>
        </p:nvSpPr>
        <p:spPr>
          <a:xfrm>
            <a:off x="1035050" y="1676400"/>
            <a:ext cx="7727950" cy="3200400"/>
          </a:xfrm>
        </p:spPr>
        <p:txBody>
          <a:bodyPr/>
          <a:lstStyle/>
          <a:p>
            <a:pPr>
              <a:lnSpc>
                <a:spcPct val="90000"/>
              </a:lnSpc>
            </a:pPr>
            <a:r>
              <a:rPr lang="en-US" altLang="en-US" smtClean="0">
                <a:solidFill>
                  <a:srgbClr val="0000FF"/>
                </a:solidFill>
              </a:rPr>
              <a:t>Fast Nerve Fibers</a:t>
            </a:r>
          </a:p>
          <a:p>
            <a:pPr lvl="1">
              <a:lnSpc>
                <a:spcPct val="90000"/>
              </a:lnSpc>
            </a:pPr>
            <a:r>
              <a:rPr lang="en-US" altLang="en-US" smtClean="0"/>
              <a:t>Large, myelinated nerve fibers that transmit sharp, stinging pain</a:t>
            </a:r>
          </a:p>
          <a:p>
            <a:pPr>
              <a:lnSpc>
                <a:spcPct val="90000"/>
              </a:lnSpc>
            </a:pPr>
            <a:r>
              <a:rPr lang="en-US" altLang="en-US" smtClean="0">
                <a:solidFill>
                  <a:srgbClr val="0000FF"/>
                </a:solidFill>
              </a:rPr>
              <a:t>Slow Nerve Fibers</a:t>
            </a:r>
          </a:p>
          <a:p>
            <a:pPr lvl="1">
              <a:lnSpc>
                <a:spcPct val="90000"/>
              </a:lnSpc>
            </a:pPr>
            <a:r>
              <a:rPr lang="en-US" altLang="en-US" smtClean="0"/>
              <a:t>Small, unmyelinated nerve fibers that carry dull, aching pain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0"/>
          </p:nvPr>
        </p:nvSpPr>
        <p:spPr>
          <a:noFill/>
        </p:spPr>
        <p:txBody>
          <a:bodyPr/>
          <a:lstStyle/>
          <a:p>
            <a:fld id="{BD306E4A-3238-42EC-B626-18C88324F307}" type="slidenum">
              <a:rPr lang="en-US" smtClean="0"/>
              <a:pPr/>
              <a:t>31</a:t>
            </a:fld>
            <a:endParaRPr lang="en-US" smtClean="0"/>
          </a:p>
        </p:txBody>
      </p:sp>
      <p:sp>
        <p:nvSpPr>
          <p:cNvPr id="31747" name="Rectangle 2"/>
          <p:cNvSpPr>
            <a:spLocks noGrp="1" noChangeArrowheads="1"/>
          </p:cNvSpPr>
          <p:nvPr>
            <p:ph type="title"/>
          </p:nvPr>
        </p:nvSpPr>
        <p:spPr/>
        <p:txBody>
          <a:bodyPr/>
          <a:lstStyle/>
          <a:p>
            <a:r>
              <a:rPr lang="en-US" altLang="en-US" smtClean="0"/>
              <a:t>Pain Pathways</a:t>
            </a:r>
          </a:p>
        </p:txBody>
      </p:sp>
      <p:pic>
        <p:nvPicPr>
          <p:cNvPr id="31748" name="Picture 3"/>
          <p:cNvPicPr>
            <a:picLocks noChangeAspect="1" noChangeArrowheads="1"/>
          </p:cNvPicPr>
          <p:nvPr/>
        </p:nvPicPr>
        <p:blipFill>
          <a:blip r:embed="rId3" cstate="print"/>
          <a:srcRect/>
          <a:stretch>
            <a:fillRect/>
          </a:stretch>
        </p:blipFill>
        <p:spPr bwMode="auto">
          <a:xfrm>
            <a:off x="1828800" y="2044700"/>
            <a:ext cx="4986338" cy="4813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Measuring Pain</a:t>
            </a:r>
          </a:p>
        </p:txBody>
      </p:sp>
      <p:sp>
        <p:nvSpPr>
          <p:cNvPr id="32771" name="Content Placeholder 3"/>
          <p:cNvSpPr>
            <a:spLocks noGrp="1"/>
          </p:cNvSpPr>
          <p:nvPr>
            <p:ph sz="half" idx="1"/>
          </p:nvPr>
        </p:nvSpPr>
        <p:spPr/>
        <p:txBody>
          <a:bodyPr/>
          <a:lstStyle/>
          <a:p>
            <a:r>
              <a:rPr lang="en-US" smtClean="0"/>
              <a:t>There are no objective measures of pain.</a:t>
            </a:r>
          </a:p>
        </p:txBody>
      </p:sp>
      <p:pic>
        <p:nvPicPr>
          <p:cNvPr id="32772" name="Content Placeholder 5" descr="article-1194910-05617251000005DC-404_233x349 (1).jpg"/>
          <p:cNvPicPr>
            <a:picLocks noGrp="1" noChangeAspect="1"/>
          </p:cNvPicPr>
          <p:nvPr>
            <p:ph sz="half" idx="2"/>
          </p:nvPr>
        </p:nvPicPr>
        <p:blipFill>
          <a:blip r:embed="rId2" cstate="print"/>
          <a:srcRect/>
          <a:stretch>
            <a:fillRect/>
          </a:stretch>
        </p:blipFill>
        <p:spPr>
          <a:xfrm>
            <a:off x="5334000" y="1435100"/>
            <a:ext cx="2895600" cy="4337050"/>
          </a:xfrm>
        </p:spPr>
      </p:pic>
      <p:sp>
        <p:nvSpPr>
          <p:cNvPr id="32773" name="Slide Number Placeholder 2"/>
          <p:cNvSpPr>
            <a:spLocks noGrp="1"/>
          </p:cNvSpPr>
          <p:nvPr>
            <p:ph type="sldNum" sz="quarter" idx="10"/>
          </p:nvPr>
        </p:nvSpPr>
        <p:spPr>
          <a:noFill/>
        </p:spPr>
        <p:txBody>
          <a:bodyPr/>
          <a:lstStyle/>
          <a:p>
            <a:fld id="{03F1D606-3790-4C72-B9BD-F87C2DBAAC00}"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F54C75B5-D66F-4D6C-AB7B-3622F0D0C505}" type="slidenum">
              <a:rPr lang="en-US" smtClean="0"/>
              <a:pPr/>
              <a:t>33</a:t>
            </a:fld>
            <a:endParaRPr lang="en-US" smtClean="0"/>
          </a:p>
        </p:txBody>
      </p:sp>
      <p:sp>
        <p:nvSpPr>
          <p:cNvPr id="33795" name="Rectangle 2"/>
          <p:cNvSpPr>
            <a:spLocks noGrp="1" noChangeArrowheads="1"/>
          </p:cNvSpPr>
          <p:nvPr>
            <p:ph type="title"/>
          </p:nvPr>
        </p:nvSpPr>
        <p:spPr/>
        <p:txBody>
          <a:bodyPr/>
          <a:lstStyle/>
          <a:p>
            <a:r>
              <a:rPr lang="en-US" altLang="en-US" smtClean="0"/>
              <a:t>Measuring Pain</a:t>
            </a:r>
          </a:p>
        </p:txBody>
      </p:sp>
      <p:sp>
        <p:nvSpPr>
          <p:cNvPr id="33796" name="Rectangle 3"/>
          <p:cNvSpPr>
            <a:spLocks noGrp="1" noChangeArrowheads="1"/>
          </p:cNvSpPr>
          <p:nvPr>
            <p:ph type="body" idx="1"/>
          </p:nvPr>
        </p:nvSpPr>
        <p:spPr/>
        <p:txBody>
          <a:bodyPr/>
          <a:lstStyle/>
          <a:p>
            <a:r>
              <a:rPr lang="en-US" altLang="en-US" smtClean="0">
                <a:solidFill>
                  <a:srgbClr val="0000FF"/>
                </a:solidFill>
              </a:rPr>
              <a:t>Psychophysiological Measures</a:t>
            </a:r>
          </a:p>
          <a:p>
            <a:pPr lvl="1"/>
            <a:r>
              <a:rPr lang="en-US" altLang="en-US" i="1" smtClean="0"/>
              <a:t>Psyche </a:t>
            </a:r>
            <a:r>
              <a:rPr lang="en-US" altLang="en-US" smtClean="0"/>
              <a:t>(mind) – </a:t>
            </a:r>
            <a:r>
              <a:rPr lang="en-US" altLang="en-US" i="1" smtClean="0"/>
              <a:t>physike</a:t>
            </a:r>
            <a:r>
              <a:rPr lang="en-US" altLang="en-US" smtClean="0"/>
              <a:t> (body)</a:t>
            </a:r>
          </a:p>
          <a:p>
            <a:pPr lvl="1"/>
            <a:r>
              <a:rPr lang="en-US" altLang="en-US" i="1" smtClean="0"/>
              <a:t>Electromyography (EMG) </a:t>
            </a:r>
            <a:r>
              <a:rPr lang="en-US" altLang="en-US" smtClean="0"/>
              <a:t>— assess the amount of muscle tension experienced </a:t>
            </a:r>
            <a:br>
              <a:rPr lang="en-US" altLang="en-US" smtClean="0"/>
            </a:br>
            <a:r>
              <a:rPr lang="en-US" altLang="en-US" smtClean="0"/>
              <a:t>by pain sufferers</a:t>
            </a:r>
          </a:p>
          <a:p>
            <a:pPr lvl="1"/>
            <a:r>
              <a:rPr lang="en-US" altLang="en-US" i="1" smtClean="0"/>
              <a:t>Indicators of autonomic arousal </a:t>
            </a:r>
            <a:r>
              <a:rPr lang="en-US" altLang="en-US" smtClean="0"/>
              <a:t>— using measures of heart rate, breathing rate, blood pressure, etc</a:t>
            </a:r>
            <a:endParaRPr lang="en-US" altLang="en-US" i="1"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E3997AA8-D4E2-4427-B60B-CCA614F86027}" type="slidenum">
              <a:rPr lang="en-US" smtClean="0"/>
              <a:pPr/>
              <a:t>34</a:t>
            </a:fld>
            <a:endParaRPr lang="en-US" smtClean="0"/>
          </a:p>
        </p:txBody>
      </p:sp>
      <p:sp>
        <p:nvSpPr>
          <p:cNvPr id="34819" name="Rectangle 2"/>
          <p:cNvSpPr>
            <a:spLocks noGrp="1" noChangeArrowheads="1"/>
          </p:cNvSpPr>
          <p:nvPr>
            <p:ph type="title"/>
          </p:nvPr>
        </p:nvSpPr>
        <p:spPr/>
        <p:txBody>
          <a:bodyPr/>
          <a:lstStyle/>
          <a:p>
            <a:r>
              <a:rPr lang="en-US" altLang="en-US" smtClean="0"/>
              <a:t>Measuring Pain</a:t>
            </a:r>
          </a:p>
        </p:txBody>
      </p:sp>
      <p:sp>
        <p:nvSpPr>
          <p:cNvPr id="34820" name="Rectangle 3"/>
          <p:cNvSpPr>
            <a:spLocks noGrp="1" noChangeArrowheads="1"/>
          </p:cNvSpPr>
          <p:nvPr>
            <p:ph type="body" idx="1"/>
          </p:nvPr>
        </p:nvSpPr>
        <p:spPr>
          <a:xfrm>
            <a:off x="1035050" y="1676400"/>
            <a:ext cx="7727950" cy="2895600"/>
          </a:xfrm>
        </p:spPr>
        <p:txBody>
          <a:bodyPr/>
          <a:lstStyle/>
          <a:p>
            <a:r>
              <a:rPr lang="en-US" altLang="en-US" smtClean="0">
                <a:solidFill>
                  <a:srgbClr val="0000FF"/>
                </a:solidFill>
              </a:rPr>
              <a:t>Behavioral Measures</a:t>
            </a:r>
          </a:p>
          <a:p>
            <a:pPr lvl="1"/>
            <a:r>
              <a:rPr lang="en-US" altLang="en-US" i="1" smtClean="0"/>
              <a:t>Pain Behavior Scale</a:t>
            </a:r>
          </a:p>
          <a:p>
            <a:pPr lvl="2"/>
            <a:r>
              <a:rPr lang="en-US" altLang="en-US" sz="2800" smtClean="0"/>
              <a:t>Target behaviors include vocal complaints, facial grimaces, awkward postures, mobility</a:t>
            </a:r>
            <a:endParaRPr lang="en-US" alt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BB463E89-5D65-41F4-BB7D-1FA38FAED8F5}" type="slidenum">
              <a:rPr lang="en-US" smtClean="0"/>
              <a:pPr/>
              <a:t>35</a:t>
            </a:fld>
            <a:endParaRPr lang="en-US" smtClean="0"/>
          </a:p>
        </p:txBody>
      </p:sp>
      <p:sp>
        <p:nvSpPr>
          <p:cNvPr id="35843" name="Rectangle 2"/>
          <p:cNvSpPr>
            <a:spLocks noGrp="1" noChangeArrowheads="1"/>
          </p:cNvSpPr>
          <p:nvPr>
            <p:ph type="title"/>
          </p:nvPr>
        </p:nvSpPr>
        <p:spPr/>
        <p:txBody>
          <a:bodyPr/>
          <a:lstStyle/>
          <a:p>
            <a:r>
              <a:rPr lang="en-US" altLang="en-US" smtClean="0"/>
              <a:t>Measuring Pain</a:t>
            </a:r>
          </a:p>
        </p:txBody>
      </p:sp>
      <p:sp>
        <p:nvSpPr>
          <p:cNvPr id="35844" name="Rectangle 3"/>
          <p:cNvSpPr>
            <a:spLocks noGrp="1" noChangeArrowheads="1"/>
          </p:cNvSpPr>
          <p:nvPr>
            <p:ph type="body" idx="1"/>
          </p:nvPr>
        </p:nvSpPr>
        <p:spPr/>
        <p:txBody>
          <a:bodyPr/>
          <a:lstStyle/>
          <a:p>
            <a:pPr>
              <a:lnSpc>
                <a:spcPct val="90000"/>
              </a:lnSpc>
            </a:pPr>
            <a:r>
              <a:rPr lang="en-US" altLang="en-US" smtClean="0">
                <a:solidFill>
                  <a:srgbClr val="0000FF"/>
                </a:solidFill>
              </a:rPr>
              <a:t>Self-Report Measures</a:t>
            </a:r>
          </a:p>
          <a:p>
            <a:pPr lvl="1">
              <a:lnSpc>
                <a:spcPct val="90000"/>
              </a:lnSpc>
            </a:pPr>
            <a:r>
              <a:rPr lang="en-US" altLang="en-US" i="1" smtClean="0"/>
              <a:t>Structured interviews </a:t>
            </a:r>
            <a:r>
              <a:rPr lang="en-US" altLang="en-US" smtClean="0"/>
              <a:t>(When did the pain start? How has it progressed?) </a:t>
            </a:r>
            <a:endParaRPr lang="en-US" altLang="en-US" i="1" smtClean="0"/>
          </a:p>
          <a:p>
            <a:pPr lvl="1">
              <a:lnSpc>
                <a:spcPct val="90000"/>
              </a:lnSpc>
            </a:pPr>
            <a:r>
              <a:rPr lang="en-US" altLang="en-US" i="1" smtClean="0"/>
              <a:t>Pain rating scales </a:t>
            </a:r>
            <a:r>
              <a:rPr lang="en-US" altLang="en-US" smtClean="0"/>
              <a:t>(numerical ratings or a </a:t>
            </a:r>
            <a:r>
              <a:rPr lang="en-US" altLang="en-US" i="1" smtClean="0"/>
              <a:t>pain diary)</a:t>
            </a:r>
          </a:p>
          <a:p>
            <a:pPr lvl="1">
              <a:lnSpc>
                <a:spcPct val="90000"/>
              </a:lnSpc>
            </a:pPr>
            <a:r>
              <a:rPr lang="en-US" altLang="en-US" i="1" smtClean="0"/>
              <a:t>Standardized pain inventories </a:t>
            </a:r>
            <a:endParaRPr lang="en-US" altLang="en-US" smtClean="0"/>
          </a:p>
          <a:p>
            <a:pPr lvl="2">
              <a:lnSpc>
                <a:spcPct val="90000"/>
              </a:lnSpc>
            </a:pPr>
            <a:r>
              <a:rPr lang="en-US" altLang="en-US" smtClean="0"/>
              <a:t>McGill Pain Questionnaire (MPQ): </a:t>
            </a:r>
            <a:r>
              <a:rPr lang="en-US" altLang="en-US" i="1" smtClean="0"/>
              <a:t>sensory quality, affective quality, evaluative quality</a:t>
            </a:r>
            <a:r>
              <a:rPr lang="en-US" altLang="en-US" smtClean="0"/>
              <a:t> of pain</a:t>
            </a:r>
          </a:p>
          <a:p>
            <a:pPr lvl="2">
              <a:lnSpc>
                <a:spcPct val="90000"/>
              </a:lnSpc>
            </a:pPr>
            <a:r>
              <a:rPr lang="en-US" altLang="en-US" smtClean="0"/>
              <a:t>Pain Anxiety Symptoms Scale (PASS)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36867"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36868" name="Rectangle 4"/>
          <p:cNvSpPr>
            <a:spLocks noGrp="1" noChangeArrowheads="1"/>
          </p:cNvSpPr>
          <p:nvPr>
            <p:ph type="title"/>
          </p:nvPr>
        </p:nvSpPr>
        <p:spPr>
          <a:noFill/>
        </p:spPr>
        <p:txBody>
          <a:bodyPr/>
          <a:lstStyle/>
          <a:p>
            <a:r>
              <a:rPr lang="en-US" smtClean="0"/>
              <a:t>Stages of pain</a:t>
            </a:r>
          </a:p>
        </p:txBody>
      </p:sp>
      <p:sp>
        <p:nvSpPr>
          <p:cNvPr id="36869" name="Rectangle 5"/>
          <p:cNvSpPr>
            <a:spLocks noGrp="1" noChangeArrowheads="1"/>
          </p:cNvSpPr>
          <p:nvPr>
            <p:ph type="body" idx="1"/>
          </p:nvPr>
        </p:nvSpPr>
        <p:spPr>
          <a:xfrm>
            <a:off x="1035050" y="1676400"/>
            <a:ext cx="7727950" cy="3581400"/>
          </a:xfrm>
        </p:spPr>
        <p:txBody>
          <a:bodyPr/>
          <a:lstStyle/>
          <a:p>
            <a:r>
              <a:rPr lang="en-US" b="0" smtClean="0"/>
              <a:t>Acute pain</a:t>
            </a:r>
            <a:r>
              <a:rPr lang="en-US" smtClean="0"/>
              <a:t>.  adaptive lasts less than six months.</a:t>
            </a:r>
          </a:p>
          <a:p>
            <a:r>
              <a:rPr lang="en-US" b="0" smtClean="0"/>
              <a:t>Prechronic pain</a:t>
            </a:r>
            <a:r>
              <a:rPr lang="en-US" smtClean="0"/>
              <a:t>. critical period to overcome pain.  </a:t>
            </a:r>
          </a:p>
          <a:p>
            <a:r>
              <a:rPr lang="en-US" b="0" smtClean="0"/>
              <a:t>Chronic pain</a:t>
            </a:r>
            <a:r>
              <a:rPr lang="en-US" smtClean="0"/>
              <a:t> endures beyond the time of healing.</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37891"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37892" name="Rectangle 4"/>
          <p:cNvSpPr>
            <a:spLocks noGrp="1" noChangeArrowheads="1"/>
          </p:cNvSpPr>
          <p:nvPr>
            <p:ph type="title"/>
          </p:nvPr>
        </p:nvSpPr>
        <p:spPr>
          <a:noFill/>
        </p:spPr>
        <p:txBody>
          <a:bodyPr/>
          <a:lstStyle/>
          <a:p>
            <a:r>
              <a:rPr lang="en-US" smtClean="0"/>
              <a:t>Chronic Pain</a:t>
            </a:r>
          </a:p>
        </p:txBody>
      </p:sp>
      <p:sp>
        <p:nvSpPr>
          <p:cNvPr id="37893" name="Rectangle 5"/>
          <p:cNvSpPr>
            <a:spLocks noGrp="1" noChangeArrowheads="1"/>
          </p:cNvSpPr>
          <p:nvPr>
            <p:ph type="body" idx="1"/>
          </p:nvPr>
        </p:nvSpPr>
        <p:spPr/>
        <p:txBody>
          <a:bodyPr/>
          <a:lstStyle/>
          <a:p>
            <a:pPr>
              <a:lnSpc>
                <a:spcPct val="90000"/>
              </a:lnSpc>
            </a:pPr>
            <a:r>
              <a:rPr lang="en-US" smtClean="0"/>
              <a:t>Chronic recurrent pain- episodic</a:t>
            </a:r>
          </a:p>
          <a:p>
            <a:pPr>
              <a:lnSpc>
                <a:spcPct val="90000"/>
              </a:lnSpc>
            </a:pPr>
            <a:r>
              <a:rPr lang="en-US" smtClean="0"/>
              <a:t>Chronic intractable benign pain-always present but not always severe.</a:t>
            </a:r>
          </a:p>
          <a:p>
            <a:pPr>
              <a:lnSpc>
                <a:spcPct val="90000"/>
              </a:lnSpc>
            </a:pPr>
            <a:r>
              <a:rPr lang="en-US" smtClean="0"/>
              <a:t>Chronic progressive pain.  Omnipresent</a:t>
            </a:r>
          </a:p>
          <a:p>
            <a:pPr>
              <a:lnSpc>
                <a:spcPct val="90000"/>
              </a:lnSpc>
            </a:pPr>
            <a:r>
              <a:rPr lang="en-US" smtClean="0"/>
              <a:t>Chronic pain frequently associated with psychopathology.</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38915"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38916" name="Rectangle 4"/>
          <p:cNvSpPr>
            <a:spLocks noGrp="1" noChangeArrowheads="1"/>
          </p:cNvSpPr>
          <p:nvPr>
            <p:ph type="title"/>
          </p:nvPr>
        </p:nvSpPr>
        <p:spPr>
          <a:noFill/>
        </p:spPr>
        <p:txBody>
          <a:bodyPr/>
          <a:lstStyle/>
          <a:p>
            <a:r>
              <a:rPr lang="en-US" smtClean="0"/>
              <a:t>Headache</a:t>
            </a:r>
          </a:p>
        </p:txBody>
      </p:sp>
      <p:sp>
        <p:nvSpPr>
          <p:cNvPr id="38917" name="Rectangle 5"/>
          <p:cNvSpPr>
            <a:spLocks noGrp="1" noChangeArrowheads="1"/>
          </p:cNvSpPr>
          <p:nvPr>
            <p:ph type="body" idx="1"/>
          </p:nvPr>
        </p:nvSpPr>
        <p:spPr>
          <a:xfrm>
            <a:off x="1035050" y="1676400"/>
            <a:ext cx="7727950" cy="2362200"/>
          </a:xfrm>
        </p:spPr>
        <p:txBody>
          <a:bodyPr/>
          <a:lstStyle/>
          <a:p>
            <a:pPr>
              <a:buClr>
                <a:schemeClr val="accent1"/>
              </a:buClr>
            </a:pPr>
            <a:r>
              <a:rPr lang="en-US" smtClean="0"/>
              <a:t>29 Million Americans suffer from sever, disabling headache</a:t>
            </a:r>
          </a:p>
          <a:p>
            <a:pPr>
              <a:buClr>
                <a:schemeClr val="accent1"/>
              </a:buClr>
            </a:pPr>
            <a:r>
              <a:rPr lang="en-US" smtClean="0"/>
              <a:t>18% of women and 7% of men report at least one migraine a year.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1028"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1029" name="Rectangle 4"/>
          <p:cNvSpPr>
            <a:spLocks noGrp="1" noChangeArrowheads="1"/>
          </p:cNvSpPr>
          <p:nvPr>
            <p:ph type="title"/>
          </p:nvPr>
        </p:nvSpPr>
        <p:spPr>
          <a:noFill/>
        </p:spPr>
        <p:txBody>
          <a:bodyPr/>
          <a:lstStyle/>
          <a:p>
            <a:r>
              <a:rPr lang="en-US" smtClean="0"/>
              <a:t>Muscle tension headache</a:t>
            </a:r>
          </a:p>
        </p:txBody>
      </p:sp>
      <p:sp>
        <p:nvSpPr>
          <p:cNvPr id="1030" name="Rectangle 5"/>
          <p:cNvSpPr>
            <a:spLocks noGrp="1" noChangeArrowheads="1"/>
          </p:cNvSpPr>
          <p:nvPr>
            <p:ph type="body" sz="half" idx="1"/>
          </p:nvPr>
        </p:nvSpPr>
        <p:spPr>
          <a:xfrm>
            <a:off x="1035050" y="1676400"/>
            <a:ext cx="3787775" cy="2971800"/>
          </a:xfrm>
        </p:spPr>
        <p:txBody>
          <a:bodyPr/>
          <a:lstStyle/>
          <a:p>
            <a:pPr>
              <a:buClr>
                <a:schemeClr val="accent1"/>
              </a:buClr>
            </a:pPr>
            <a:r>
              <a:rPr lang="en-US" sz="2800" smtClean="0"/>
              <a:t>Causes</a:t>
            </a:r>
          </a:p>
          <a:p>
            <a:pPr lvl="1">
              <a:buSzPct val="75000"/>
            </a:pPr>
            <a:r>
              <a:rPr lang="en-US" sz="2400" smtClean="0"/>
              <a:t>stress</a:t>
            </a:r>
          </a:p>
          <a:p>
            <a:pPr lvl="1">
              <a:buSzPct val="75000"/>
            </a:pPr>
            <a:r>
              <a:rPr lang="en-US" sz="2400" smtClean="0"/>
              <a:t>posture and muscle habits</a:t>
            </a:r>
          </a:p>
          <a:p>
            <a:pPr lvl="1">
              <a:buSzPct val="75000"/>
            </a:pPr>
            <a:r>
              <a:rPr lang="en-US" sz="2400" smtClean="0"/>
              <a:t>lack of flexibility</a:t>
            </a:r>
          </a:p>
          <a:p>
            <a:pPr lvl="1">
              <a:buSzPct val="75000"/>
            </a:pPr>
            <a:r>
              <a:rPr lang="en-US" sz="2400" smtClean="0"/>
              <a:t>lack of strength</a:t>
            </a:r>
          </a:p>
        </p:txBody>
      </p:sp>
      <p:graphicFrame>
        <p:nvGraphicFramePr>
          <p:cNvPr id="1026" name="Object 6">
            <a:hlinkClick r:id="" action="ppaction://ole?verb=0"/>
          </p:cNvPr>
          <p:cNvGraphicFramePr>
            <a:graphicFrameLocks/>
          </p:cNvGraphicFramePr>
          <p:nvPr/>
        </p:nvGraphicFramePr>
        <p:xfrm>
          <a:off x="4994275" y="1681163"/>
          <a:ext cx="3763963" cy="4117975"/>
        </p:xfrm>
        <a:graphic>
          <a:graphicData uri="http://schemas.openxmlformats.org/presentationml/2006/ole">
            <mc:AlternateContent xmlns:mc="http://schemas.openxmlformats.org/markup-compatibility/2006">
              <mc:Choice xmlns:v="urn:schemas-microsoft-com:vml" Requires="v">
                <p:oleObj spid="_x0000_s1045" name="Clip" r:id="rId4" imgW="3762360" imgH="4116240" progId="MS_ClipArt_Gallery">
                  <p:embed/>
                </p:oleObj>
              </mc:Choice>
              <mc:Fallback>
                <p:oleObj name="Clip" r:id="rId4" imgW="3762360" imgH="4116240" progId="MS_ClipArt_Gallery">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275" y="1681163"/>
                        <a:ext cx="3763963"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Spending </a:t>
            </a:r>
            <a:endParaRPr lang="en-US" dirty="0"/>
          </a:p>
        </p:txBody>
      </p:sp>
      <p:sp>
        <p:nvSpPr>
          <p:cNvPr id="3" name="Text Placeholder 2"/>
          <p:cNvSpPr>
            <a:spLocks noGrp="1"/>
          </p:cNvSpPr>
          <p:nvPr>
            <p:ph type="body" sz="half" idx="1"/>
          </p:nvPr>
        </p:nvSpPr>
        <p:spPr>
          <a:xfrm>
            <a:off x="1035050" y="1676400"/>
            <a:ext cx="6661150" cy="1219200"/>
          </a:xfrm>
        </p:spPr>
        <p:txBody>
          <a:bodyPr/>
          <a:lstStyle/>
          <a:p>
            <a:r>
              <a:rPr lang="en-US" sz="2400" dirty="0"/>
              <a:t>Exhibit 1</a:t>
            </a:r>
            <a:br>
              <a:rPr lang="en-US" sz="2400" dirty="0"/>
            </a:br>
            <a:r>
              <a:rPr lang="en-US" sz="2400" dirty="0"/>
              <a:t>Total Health Expenditure per Capita, U.S. and Selected Countries, 2008</a:t>
            </a:r>
          </a:p>
        </p:txBody>
      </p:sp>
      <p:pic>
        <p:nvPicPr>
          <p:cNvPr id="7" name="ClipArt Placeholder 6"/>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838200" y="2971800"/>
            <a:ext cx="6629400" cy="3630871"/>
          </a:xfrm>
        </p:spPr>
      </p:pic>
      <p:sp>
        <p:nvSpPr>
          <p:cNvPr id="5" name="Slide Number Placeholder 4"/>
          <p:cNvSpPr>
            <a:spLocks noGrp="1"/>
          </p:cNvSpPr>
          <p:nvPr>
            <p:ph type="sldNum" sz="quarter" idx="10"/>
          </p:nvPr>
        </p:nvSpPr>
        <p:spPr/>
        <p:txBody>
          <a:bodyPr/>
          <a:lstStyle/>
          <a:p>
            <a:pPr>
              <a:defRPr/>
            </a:pPr>
            <a:fld id="{C77E84A4-306C-4B3F-9946-810325C9A64D}" type="slidenum">
              <a:rPr lang="en-US" smtClean="0"/>
              <a:pPr>
                <a:defRPr/>
              </a:pPr>
              <a:t>4</a:t>
            </a:fld>
            <a:endParaRPr lang="en-US"/>
          </a:p>
        </p:txBody>
      </p:sp>
    </p:spTree>
    <p:extLst>
      <p:ext uri="{BB962C8B-B14F-4D97-AF65-F5344CB8AC3E}">
        <p14:creationId xmlns:p14="http://schemas.microsoft.com/office/powerpoint/2010/main" val="3782630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39939"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39940" name="Rectangle 4"/>
          <p:cNvSpPr>
            <a:spLocks noGrp="1" noChangeArrowheads="1"/>
          </p:cNvSpPr>
          <p:nvPr>
            <p:ph type="title"/>
          </p:nvPr>
        </p:nvSpPr>
        <p:spPr>
          <a:noFill/>
        </p:spPr>
        <p:txBody>
          <a:bodyPr/>
          <a:lstStyle/>
          <a:p>
            <a:r>
              <a:rPr lang="en-US" smtClean="0"/>
              <a:t>Treating muscle-tension headache</a:t>
            </a:r>
          </a:p>
        </p:txBody>
      </p:sp>
      <p:sp>
        <p:nvSpPr>
          <p:cNvPr id="39941" name="Rectangle 5"/>
          <p:cNvSpPr>
            <a:spLocks noGrp="1" noChangeArrowheads="1"/>
          </p:cNvSpPr>
          <p:nvPr>
            <p:ph type="body" sz="half" idx="1"/>
          </p:nvPr>
        </p:nvSpPr>
        <p:spPr>
          <a:xfrm>
            <a:off x="1035050" y="1676400"/>
            <a:ext cx="3787775" cy="3048000"/>
          </a:xfrm>
        </p:spPr>
        <p:txBody>
          <a:bodyPr/>
          <a:lstStyle/>
          <a:p>
            <a:pPr>
              <a:buClr>
                <a:schemeClr val="accent1"/>
              </a:buClr>
            </a:pPr>
            <a:r>
              <a:rPr lang="en-US" smtClean="0"/>
              <a:t>Diaphragmatic breathing</a:t>
            </a:r>
          </a:p>
          <a:p>
            <a:pPr>
              <a:buClr>
                <a:schemeClr val="accent1"/>
              </a:buClr>
            </a:pPr>
            <a:r>
              <a:rPr lang="en-US" smtClean="0"/>
              <a:t>Progressive muscle relaxation</a:t>
            </a:r>
          </a:p>
          <a:p>
            <a:pPr>
              <a:buClr>
                <a:schemeClr val="accent1"/>
              </a:buClr>
            </a:pPr>
            <a:r>
              <a:rPr lang="en-US" smtClean="0"/>
              <a:t>Temperature and EMG biofeedback</a:t>
            </a:r>
          </a:p>
        </p:txBody>
      </p:sp>
      <p:sp>
        <p:nvSpPr>
          <p:cNvPr id="39942" name="Rectangle 6"/>
          <p:cNvSpPr>
            <a:spLocks noGrp="1" noChangeArrowheads="1"/>
          </p:cNvSpPr>
          <p:nvPr>
            <p:ph type="body" sz="half" idx="2"/>
          </p:nvPr>
        </p:nvSpPr>
        <p:spPr>
          <a:xfrm>
            <a:off x="4975225" y="1676400"/>
            <a:ext cx="3787775" cy="2819400"/>
          </a:xfrm>
        </p:spPr>
        <p:txBody>
          <a:bodyPr/>
          <a:lstStyle/>
          <a:p>
            <a:pPr>
              <a:buClr>
                <a:schemeClr val="accent1"/>
              </a:buClr>
            </a:pPr>
            <a:r>
              <a:rPr lang="en-US" smtClean="0"/>
              <a:t>Without some behavioral and cognitive coping skills training this procedure may be </a:t>
            </a:r>
            <a:r>
              <a:rPr lang="en-US" b="0" smtClean="0">
                <a:solidFill>
                  <a:schemeClr val="accent1"/>
                </a:solidFill>
              </a:rPr>
              <a:t>palliative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2052"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2053" name="Rectangle 4"/>
          <p:cNvSpPr>
            <a:spLocks noGrp="1" noChangeArrowheads="1"/>
          </p:cNvSpPr>
          <p:nvPr>
            <p:ph type="title"/>
          </p:nvPr>
        </p:nvSpPr>
        <p:spPr>
          <a:noFill/>
        </p:spPr>
        <p:txBody>
          <a:bodyPr/>
          <a:lstStyle/>
          <a:p>
            <a:r>
              <a:rPr lang="en-US" smtClean="0"/>
              <a:t>Migraine headache</a:t>
            </a:r>
          </a:p>
        </p:txBody>
      </p:sp>
      <p:sp>
        <p:nvSpPr>
          <p:cNvPr id="2054" name="Rectangle 5"/>
          <p:cNvSpPr>
            <a:spLocks noGrp="1" noChangeArrowheads="1"/>
          </p:cNvSpPr>
          <p:nvPr>
            <p:ph type="body" sz="half" idx="1"/>
          </p:nvPr>
        </p:nvSpPr>
        <p:spPr>
          <a:xfrm>
            <a:off x="1035050" y="1676400"/>
            <a:ext cx="3787775" cy="2895600"/>
          </a:xfrm>
        </p:spPr>
        <p:txBody>
          <a:bodyPr/>
          <a:lstStyle/>
          <a:p>
            <a:pPr>
              <a:buClr>
                <a:schemeClr val="accent1"/>
              </a:buClr>
            </a:pPr>
            <a:r>
              <a:rPr lang="en-US" sz="2800" smtClean="0"/>
              <a:t>Causes</a:t>
            </a:r>
          </a:p>
          <a:p>
            <a:pPr lvl="1">
              <a:buSzPct val="75000"/>
            </a:pPr>
            <a:r>
              <a:rPr lang="en-US" sz="2400" smtClean="0"/>
              <a:t>Stress</a:t>
            </a:r>
          </a:p>
          <a:p>
            <a:pPr lvl="1">
              <a:buSzPct val="75000"/>
            </a:pPr>
            <a:r>
              <a:rPr lang="en-US" sz="2400" smtClean="0"/>
              <a:t>Muscle tension</a:t>
            </a:r>
          </a:p>
          <a:p>
            <a:pPr lvl="1">
              <a:buSzPct val="75000"/>
            </a:pPr>
            <a:r>
              <a:rPr lang="en-US" sz="2400" smtClean="0"/>
              <a:t>Genetics</a:t>
            </a:r>
          </a:p>
          <a:p>
            <a:pPr lvl="1">
              <a:buSzPct val="75000"/>
            </a:pPr>
            <a:r>
              <a:rPr lang="en-US" sz="2400" smtClean="0"/>
              <a:t>Diet</a:t>
            </a:r>
          </a:p>
          <a:p>
            <a:pPr lvl="1">
              <a:buSzPct val="75000"/>
            </a:pPr>
            <a:r>
              <a:rPr lang="en-US" sz="2400" smtClean="0"/>
              <a:t>Weather changes</a:t>
            </a:r>
          </a:p>
        </p:txBody>
      </p:sp>
      <p:graphicFrame>
        <p:nvGraphicFramePr>
          <p:cNvPr id="2050" name="Object 6">
            <a:hlinkClick r:id="" action="ppaction://ole?verb=0"/>
          </p:cNvPr>
          <p:cNvGraphicFramePr>
            <a:graphicFrameLocks/>
          </p:cNvGraphicFramePr>
          <p:nvPr/>
        </p:nvGraphicFramePr>
        <p:xfrm>
          <a:off x="5256213" y="1681163"/>
          <a:ext cx="3240087" cy="4117975"/>
        </p:xfrm>
        <a:graphic>
          <a:graphicData uri="http://schemas.openxmlformats.org/presentationml/2006/ole">
            <mc:AlternateContent xmlns:mc="http://schemas.openxmlformats.org/markup-compatibility/2006">
              <mc:Choice xmlns:v="urn:schemas-microsoft-com:vml" Requires="v">
                <p:oleObj spid="_x0000_s2069" name="Clip" r:id="rId4" imgW="3238200" imgH="4116240" progId="MS_ClipArt_Gallery">
                  <p:embed/>
                </p:oleObj>
              </mc:Choice>
              <mc:Fallback>
                <p:oleObj name="Clip" r:id="rId4" imgW="3238200" imgH="4116240" progId="MS_ClipArt_Gallery">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1681163"/>
                        <a:ext cx="3240087"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40963"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40964" name="Rectangle 4"/>
          <p:cNvSpPr>
            <a:spLocks noGrp="1" noChangeArrowheads="1"/>
          </p:cNvSpPr>
          <p:nvPr>
            <p:ph type="title"/>
          </p:nvPr>
        </p:nvSpPr>
        <p:spPr>
          <a:noFill/>
        </p:spPr>
        <p:txBody>
          <a:bodyPr/>
          <a:lstStyle/>
          <a:p>
            <a:r>
              <a:rPr lang="en-US" smtClean="0"/>
              <a:t>Treating migraine headaches</a:t>
            </a:r>
          </a:p>
        </p:txBody>
      </p:sp>
      <p:sp>
        <p:nvSpPr>
          <p:cNvPr id="40965" name="Rectangle 5"/>
          <p:cNvSpPr>
            <a:spLocks noGrp="1" noChangeArrowheads="1"/>
          </p:cNvSpPr>
          <p:nvPr>
            <p:ph type="body" sz="half" idx="1"/>
          </p:nvPr>
        </p:nvSpPr>
        <p:spPr/>
        <p:txBody>
          <a:bodyPr/>
          <a:lstStyle/>
          <a:p>
            <a:pPr>
              <a:buClr>
                <a:schemeClr val="accent1"/>
              </a:buClr>
            </a:pPr>
            <a:r>
              <a:rPr lang="en-US" sz="2800" smtClean="0"/>
              <a:t>Caused by excessive vasoconstriction and vasodilatation.</a:t>
            </a:r>
          </a:p>
          <a:p>
            <a:pPr>
              <a:buClr>
                <a:schemeClr val="accent1"/>
              </a:buClr>
            </a:pPr>
            <a:r>
              <a:rPr lang="en-US" sz="2800" smtClean="0"/>
              <a:t>Thus, controlling blood flow via biofeedback training may be able to help.</a:t>
            </a:r>
          </a:p>
        </p:txBody>
      </p:sp>
      <p:pic>
        <p:nvPicPr>
          <p:cNvPr id="40966" name="Picture 8" descr="bd20150_"/>
          <p:cNvPicPr>
            <a:picLocks noGrp="1" noChangeAspect="1" noChangeArrowheads="1"/>
          </p:cNvPicPr>
          <p:nvPr>
            <p:ph type="clipArt" sz="half" idx="2"/>
          </p:nvPr>
        </p:nvPicPr>
        <p:blipFill>
          <a:blip r:embed="rId3" cstate="print"/>
          <a:srcRect/>
          <a:stretch>
            <a:fillRect/>
          </a:stretch>
        </p:blipFill>
        <p:spPr>
          <a:xfrm>
            <a:off x="4975225" y="2309813"/>
            <a:ext cx="3787775" cy="2846387"/>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3076"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graphicFrame>
        <p:nvGraphicFramePr>
          <p:cNvPr id="3074" name="Object 4">
            <a:hlinkClick r:id="" action="ppaction://ole?verb=0"/>
          </p:cNvPr>
          <p:cNvGraphicFramePr>
            <a:graphicFrameLocks/>
          </p:cNvGraphicFramePr>
          <p:nvPr/>
        </p:nvGraphicFramePr>
        <p:xfrm>
          <a:off x="0" y="565150"/>
          <a:ext cx="9080500" cy="5772150"/>
        </p:xfrm>
        <a:graphic>
          <a:graphicData uri="http://schemas.openxmlformats.org/presentationml/2006/ole">
            <mc:AlternateContent xmlns:mc="http://schemas.openxmlformats.org/markup-compatibility/2006">
              <mc:Choice xmlns:v="urn:schemas-microsoft-com:vml" Requires="v">
                <p:oleObj spid="_x0000_s3093" name="Chart" r:id="rId4" imgW="9078840" imgH="5770440" progId="Excel.Chart.8">
                  <p:embed followColorScheme="full"/>
                </p:oleObj>
              </mc:Choice>
              <mc:Fallback>
                <p:oleObj name="Chart" r:id="rId4" imgW="9078840" imgH="5770440" progId="Excel.Chart.8">
                  <p:embed followColorScheme="full"/>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5150"/>
                        <a:ext cx="90805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0"/>
          </p:nvPr>
        </p:nvSpPr>
        <p:spPr>
          <a:noFill/>
        </p:spPr>
        <p:txBody>
          <a:bodyPr/>
          <a:lstStyle/>
          <a:p>
            <a:fld id="{C69C9A93-87A0-4337-9A76-D3AE27A18927}" type="slidenum">
              <a:rPr lang="en-US" smtClean="0"/>
              <a:pPr/>
              <a:t>44</a:t>
            </a:fld>
            <a:endParaRPr lang="en-US" smtClean="0"/>
          </a:p>
        </p:txBody>
      </p:sp>
      <p:sp>
        <p:nvSpPr>
          <p:cNvPr id="41987" name="Rectangle 2"/>
          <p:cNvSpPr>
            <a:spLocks noGrp="1" noChangeArrowheads="1"/>
          </p:cNvSpPr>
          <p:nvPr>
            <p:ph type="title"/>
          </p:nvPr>
        </p:nvSpPr>
        <p:spPr/>
        <p:txBody>
          <a:bodyPr/>
          <a:lstStyle/>
          <a:p>
            <a:r>
              <a:rPr lang="en-US" smtClean="0"/>
              <a:t>Physical Treatment of pain</a:t>
            </a:r>
          </a:p>
        </p:txBody>
      </p:sp>
      <p:sp>
        <p:nvSpPr>
          <p:cNvPr id="41988" name="Rectangle 3"/>
          <p:cNvSpPr>
            <a:spLocks noGrp="1" noChangeArrowheads="1"/>
          </p:cNvSpPr>
          <p:nvPr>
            <p:ph type="body" sz="half" idx="1"/>
          </p:nvPr>
        </p:nvSpPr>
        <p:spPr>
          <a:xfrm>
            <a:off x="1035050" y="1676400"/>
            <a:ext cx="3787775" cy="1828800"/>
          </a:xfrm>
        </p:spPr>
        <p:txBody>
          <a:bodyPr/>
          <a:lstStyle/>
          <a:p>
            <a:r>
              <a:rPr lang="en-US" sz="2800" smtClean="0"/>
              <a:t>Analgesic drugs relieve pain without loss of consciousness. </a:t>
            </a:r>
          </a:p>
        </p:txBody>
      </p:sp>
      <p:pic>
        <p:nvPicPr>
          <p:cNvPr id="41989" name="Picture 5" descr="Pills"/>
          <p:cNvPicPr>
            <a:picLocks noGrp="1" noChangeAspect="1" noChangeArrowheads="1"/>
          </p:cNvPicPr>
          <p:nvPr>
            <p:ph type="clipArt" sz="half" idx="2"/>
          </p:nvPr>
        </p:nvPicPr>
        <p:blipFill>
          <a:blip r:embed="rId3" cstate="print"/>
          <a:srcRect/>
          <a:stretch>
            <a:fillRect/>
          </a:stretch>
        </p:blipFill>
        <p:spPr>
          <a:xfrm>
            <a:off x="5491163" y="1676400"/>
            <a:ext cx="2754312" cy="4114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0"/>
          </p:nvPr>
        </p:nvSpPr>
        <p:spPr>
          <a:noFill/>
        </p:spPr>
        <p:txBody>
          <a:bodyPr/>
          <a:lstStyle/>
          <a:p>
            <a:fld id="{57D0A682-4FC4-4261-9171-B0FE6537C832}" type="slidenum">
              <a:rPr lang="en-US" smtClean="0"/>
              <a:pPr/>
              <a:t>45</a:t>
            </a:fld>
            <a:endParaRPr lang="en-US" smtClean="0"/>
          </a:p>
        </p:txBody>
      </p:sp>
      <p:sp>
        <p:nvSpPr>
          <p:cNvPr id="43011" name="Rectangle 2"/>
          <p:cNvSpPr>
            <a:spLocks noGrp="1" noChangeArrowheads="1"/>
          </p:cNvSpPr>
          <p:nvPr>
            <p:ph type="title"/>
          </p:nvPr>
        </p:nvSpPr>
        <p:spPr/>
        <p:txBody>
          <a:bodyPr/>
          <a:lstStyle/>
          <a:p>
            <a:r>
              <a:rPr lang="en-US" smtClean="0"/>
              <a:t>NSAIDs</a:t>
            </a:r>
          </a:p>
        </p:txBody>
      </p:sp>
      <p:sp>
        <p:nvSpPr>
          <p:cNvPr id="43012" name="Rectangle 3"/>
          <p:cNvSpPr>
            <a:spLocks noGrp="1" noChangeArrowheads="1"/>
          </p:cNvSpPr>
          <p:nvPr>
            <p:ph type="body" sz="half" idx="1"/>
          </p:nvPr>
        </p:nvSpPr>
        <p:spPr/>
        <p:txBody>
          <a:bodyPr/>
          <a:lstStyle/>
          <a:p>
            <a:pPr>
              <a:lnSpc>
                <a:spcPct val="90000"/>
              </a:lnSpc>
            </a:pPr>
            <a:r>
              <a:rPr lang="en-US" sz="2400" smtClean="0"/>
              <a:t>Nonsteroidal anti-inflammatory drugs.</a:t>
            </a:r>
          </a:p>
          <a:p>
            <a:pPr>
              <a:lnSpc>
                <a:spcPct val="90000"/>
              </a:lnSpc>
            </a:pPr>
            <a:r>
              <a:rPr lang="en-US" sz="2400" smtClean="0"/>
              <a:t>Act at the site of the injury rather than in the brain.</a:t>
            </a:r>
          </a:p>
          <a:p>
            <a:pPr>
              <a:lnSpc>
                <a:spcPct val="90000"/>
              </a:lnSpc>
            </a:pPr>
            <a:r>
              <a:rPr lang="en-US" sz="2400" smtClean="0"/>
              <a:t>Have anti-inflammatory properties</a:t>
            </a:r>
          </a:p>
          <a:p>
            <a:pPr>
              <a:lnSpc>
                <a:spcPct val="90000"/>
              </a:lnSpc>
            </a:pPr>
            <a:r>
              <a:rPr lang="en-US" sz="2400" smtClean="0"/>
              <a:t>Aspirin, </a:t>
            </a:r>
          </a:p>
          <a:p>
            <a:pPr>
              <a:lnSpc>
                <a:spcPct val="90000"/>
              </a:lnSpc>
            </a:pPr>
            <a:r>
              <a:rPr lang="en-US" sz="2400" smtClean="0"/>
              <a:t>Ibuprofen (Advil, Motrin)</a:t>
            </a:r>
          </a:p>
        </p:txBody>
      </p:sp>
      <p:pic>
        <p:nvPicPr>
          <p:cNvPr id="43013" name="Picture 13" descr="aspirin"/>
          <p:cNvPicPr>
            <a:picLocks noGrp="1" noChangeAspect="1" noChangeArrowheads="1"/>
          </p:cNvPicPr>
          <p:nvPr>
            <p:ph type="clipArt" sz="half" idx="2"/>
          </p:nvPr>
        </p:nvPicPr>
        <p:blipFill>
          <a:blip r:embed="rId3" cstate="print"/>
          <a:srcRect/>
          <a:stretch>
            <a:fillRect/>
          </a:stretch>
        </p:blipFill>
        <p:spPr>
          <a:xfrm>
            <a:off x="4975225" y="2819400"/>
            <a:ext cx="3787775" cy="1828800"/>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FD1480A3-1C1A-4B6A-AAFC-3A92F22C20EB}" type="slidenum">
              <a:rPr lang="en-US" smtClean="0"/>
              <a:pPr/>
              <a:t>46</a:t>
            </a:fld>
            <a:endParaRPr lang="en-US" smtClean="0"/>
          </a:p>
        </p:txBody>
      </p:sp>
      <p:sp>
        <p:nvSpPr>
          <p:cNvPr id="44035" name="Rectangle 2"/>
          <p:cNvSpPr>
            <a:spLocks noGrp="1" noChangeArrowheads="1"/>
          </p:cNvSpPr>
          <p:nvPr>
            <p:ph type="title"/>
          </p:nvPr>
        </p:nvSpPr>
        <p:spPr/>
        <p:txBody>
          <a:bodyPr/>
          <a:lstStyle/>
          <a:p>
            <a:r>
              <a:rPr lang="en-US" smtClean="0"/>
              <a:t>Tylenol (acetaminophen) </a:t>
            </a:r>
          </a:p>
        </p:txBody>
      </p:sp>
      <p:sp>
        <p:nvSpPr>
          <p:cNvPr id="44036" name="Rectangle 3"/>
          <p:cNvSpPr>
            <a:spLocks noGrp="1" noChangeArrowheads="1"/>
          </p:cNvSpPr>
          <p:nvPr>
            <p:ph type="body" idx="1"/>
          </p:nvPr>
        </p:nvSpPr>
        <p:spPr>
          <a:xfrm>
            <a:off x="1035050" y="1676400"/>
            <a:ext cx="7727950" cy="4191000"/>
          </a:xfrm>
        </p:spPr>
        <p:txBody>
          <a:bodyPr/>
          <a:lstStyle/>
          <a:p>
            <a:r>
              <a:rPr lang="en-US" smtClean="0"/>
              <a:t>Acetaminophen has negligible anti-inflammatory activity, and is strictly speaking </a:t>
            </a:r>
            <a:r>
              <a:rPr lang="en-US" sz="3600" i="1" smtClean="0"/>
              <a:t>not</a:t>
            </a:r>
            <a:r>
              <a:rPr lang="en-US" smtClean="0"/>
              <a:t> an NSAID. </a:t>
            </a:r>
          </a:p>
          <a:p>
            <a:r>
              <a:rPr lang="en-US" smtClean="0"/>
              <a:t>The medicine in Tylenol is not an NSAID. It’s a pain reliever that works differently. </a:t>
            </a:r>
          </a:p>
          <a:p>
            <a:pPr lvl="1"/>
            <a:r>
              <a:rPr lang="en-US" smtClean="0">
                <a:hlinkClick r:id="rId3"/>
              </a:rPr>
              <a:t>http://www.tylenol.com/</a:t>
            </a:r>
            <a:r>
              <a:rPr lang="en-US"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p:spPr>
        <p:txBody>
          <a:bodyPr/>
          <a:lstStyle/>
          <a:p>
            <a:fld id="{9D4E8080-E2FF-4993-81C3-F04DAB38735C}" type="slidenum">
              <a:rPr lang="en-US" smtClean="0"/>
              <a:pPr/>
              <a:t>47</a:t>
            </a:fld>
            <a:endParaRPr lang="en-US" smtClean="0"/>
          </a:p>
        </p:txBody>
      </p:sp>
      <p:sp>
        <p:nvSpPr>
          <p:cNvPr id="45059" name="Rectangle 8"/>
          <p:cNvSpPr>
            <a:spLocks noGrp="1" noChangeArrowheads="1"/>
          </p:cNvSpPr>
          <p:nvPr>
            <p:ph type="title"/>
          </p:nvPr>
        </p:nvSpPr>
        <p:spPr/>
        <p:txBody>
          <a:bodyPr/>
          <a:lstStyle/>
          <a:p>
            <a:r>
              <a:rPr lang="en-US" smtClean="0"/>
              <a:t>Aspirin</a:t>
            </a:r>
          </a:p>
        </p:txBody>
      </p:sp>
      <p:sp>
        <p:nvSpPr>
          <p:cNvPr id="45060" name="Rectangle 6"/>
          <p:cNvSpPr>
            <a:spLocks noGrp="1" noChangeArrowheads="1"/>
          </p:cNvSpPr>
          <p:nvPr>
            <p:ph type="body" sz="half" idx="1"/>
          </p:nvPr>
        </p:nvSpPr>
        <p:spPr/>
        <p:txBody>
          <a:bodyPr/>
          <a:lstStyle/>
          <a:p>
            <a:r>
              <a:rPr lang="en-US" smtClean="0"/>
              <a:t>Known since 500 B.C. </a:t>
            </a:r>
          </a:p>
          <a:p>
            <a:r>
              <a:rPr lang="en-US" smtClean="0"/>
              <a:t>Comes from bark of willow tree</a:t>
            </a:r>
          </a:p>
          <a:p>
            <a:r>
              <a:rPr lang="en-US" smtClean="0"/>
              <a:t>1899 Bayer began marketing aspirin</a:t>
            </a:r>
          </a:p>
          <a:p>
            <a:endParaRPr lang="en-US" smtClean="0"/>
          </a:p>
        </p:txBody>
      </p:sp>
      <p:sp>
        <p:nvSpPr>
          <p:cNvPr id="45061" name="Rectangle 9"/>
          <p:cNvSpPr>
            <a:spLocks noGrp="1" noChangeArrowheads="1"/>
          </p:cNvSpPr>
          <p:nvPr>
            <p:ph type="body" sz="half" idx="2"/>
          </p:nvPr>
        </p:nvSpPr>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acetylsalicylic acid </a:t>
            </a:r>
          </a:p>
        </p:txBody>
      </p:sp>
      <p:pic>
        <p:nvPicPr>
          <p:cNvPr id="45062" name="Picture 4" descr="aspirin2"/>
          <p:cNvPicPr>
            <a:picLocks noChangeAspect="1" noChangeArrowheads="1"/>
          </p:cNvPicPr>
          <p:nvPr/>
        </p:nvPicPr>
        <p:blipFill>
          <a:blip r:embed="rId3" cstate="print"/>
          <a:srcRect/>
          <a:stretch>
            <a:fillRect/>
          </a:stretch>
        </p:blipFill>
        <p:spPr bwMode="auto">
          <a:xfrm>
            <a:off x="4876800" y="1676400"/>
            <a:ext cx="380047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0"/>
          </p:nvPr>
        </p:nvSpPr>
        <p:spPr>
          <a:noFill/>
        </p:spPr>
        <p:txBody>
          <a:bodyPr/>
          <a:lstStyle/>
          <a:p>
            <a:fld id="{DF1B866A-3F83-4369-9B23-28B260AAEE0F}" type="slidenum">
              <a:rPr lang="en-US" smtClean="0"/>
              <a:pPr/>
              <a:t>48</a:t>
            </a:fld>
            <a:endParaRPr lang="en-US" smtClean="0"/>
          </a:p>
        </p:txBody>
      </p:sp>
      <p:sp>
        <p:nvSpPr>
          <p:cNvPr id="46083" name="Rectangle 6"/>
          <p:cNvSpPr>
            <a:spLocks noChangeArrowheads="1"/>
          </p:cNvSpPr>
          <p:nvPr/>
        </p:nvSpPr>
        <p:spPr bwMode="auto">
          <a:xfrm>
            <a:off x="1828800" y="1371600"/>
            <a:ext cx="9144000" cy="0"/>
          </a:xfrm>
          <a:prstGeom prst="rect">
            <a:avLst/>
          </a:prstGeom>
          <a:noFill/>
          <a:ln w="12700">
            <a:noFill/>
            <a:miter lim="800000"/>
            <a:headEnd/>
            <a:tailEnd/>
          </a:ln>
        </p:spPr>
        <p:txBody>
          <a:bodyPr>
            <a:spAutoFit/>
          </a:bodyPr>
          <a:lstStyle/>
          <a:p>
            <a:endParaRPr lang="en-US"/>
          </a:p>
        </p:txBody>
      </p:sp>
      <p:sp>
        <p:nvSpPr>
          <p:cNvPr id="46084" name="Rectangle 7"/>
          <p:cNvSpPr>
            <a:spLocks noGrp="1" noChangeArrowheads="1"/>
          </p:cNvSpPr>
          <p:nvPr>
            <p:ph type="title"/>
          </p:nvPr>
        </p:nvSpPr>
        <p:spPr/>
        <p:txBody>
          <a:bodyPr/>
          <a:lstStyle/>
          <a:p>
            <a:r>
              <a:rPr lang="en-US" smtClean="0"/>
              <a:t>NSAID’s</a:t>
            </a:r>
          </a:p>
        </p:txBody>
      </p:sp>
      <p:sp>
        <p:nvSpPr>
          <p:cNvPr id="46085" name="Rectangle 8"/>
          <p:cNvSpPr>
            <a:spLocks noGrp="1" noChangeArrowheads="1"/>
          </p:cNvSpPr>
          <p:nvPr>
            <p:ph type="body" sz="half" idx="1"/>
          </p:nvPr>
        </p:nvSpPr>
        <p:spPr/>
        <p:txBody>
          <a:bodyPr/>
          <a:lstStyle/>
          <a:p>
            <a:r>
              <a:rPr lang="en-US" smtClean="0"/>
              <a:t>unlike opioids, they do not produce sedation, respiratory depression, or addiction.</a:t>
            </a:r>
          </a:p>
        </p:txBody>
      </p:sp>
      <p:sp>
        <p:nvSpPr>
          <p:cNvPr id="46086" name="Rectangle 9"/>
          <p:cNvSpPr>
            <a:spLocks noGrp="1" noChangeArrowheads="1"/>
          </p:cNvSpPr>
          <p:nvPr>
            <p:ph type="body" sz="half" idx="2"/>
          </p:nvPr>
        </p:nvSpPr>
        <p:spPr/>
        <p:txBody>
          <a:bodyPr/>
          <a:lstStyle/>
          <a:p>
            <a:r>
              <a:rPr lang="en-US" smtClean="0"/>
              <a:t>They work by inhibiting an enzyme that helps produce prostaglandins.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2B65F7D7-A822-4183-BDEE-100958E27358}" type="slidenum">
              <a:rPr lang="en-US" smtClean="0"/>
              <a:pPr/>
              <a:t>49</a:t>
            </a:fld>
            <a:endParaRPr lang="en-US" smtClean="0"/>
          </a:p>
        </p:txBody>
      </p:sp>
      <p:sp>
        <p:nvSpPr>
          <p:cNvPr id="47107" name="Rectangle 2"/>
          <p:cNvSpPr>
            <a:spLocks noGrp="1" noChangeArrowheads="1"/>
          </p:cNvSpPr>
          <p:nvPr>
            <p:ph type="title"/>
          </p:nvPr>
        </p:nvSpPr>
        <p:spPr/>
        <p:txBody>
          <a:bodyPr/>
          <a:lstStyle/>
          <a:p>
            <a:r>
              <a:rPr lang="en-US" smtClean="0"/>
              <a:t>Aspirin</a:t>
            </a:r>
          </a:p>
        </p:txBody>
      </p:sp>
      <p:sp>
        <p:nvSpPr>
          <p:cNvPr id="47108" name="Rectangle 3"/>
          <p:cNvSpPr>
            <a:spLocks noGrp="1" noChangeArrowheads="1"/>
          </p:cNvSpPr>
          <p:nvPr>
            <p:ph type="body" idx="1"/>
          </p:nvPr>
        </p:nvSpPr>
        <p:spPr/>
        <p:txBody>
          <a:bodyPr/>
          <a:lstStyle/>
          <a:p>
            <a:pPr>
              <a:lnSpc>
                <a:spcPct val="90000"/>
              </a:lnSpc>
            </a:pPr>
            <a:r>
              <a:rPr lang="en-US" smtClean="0"/>
              <a:t>The most popular uses of aspirin are for:</a:t>
            </a:r>
          </a:p>
          <a:p>
            <a:pPr lvl="1">
              <a:lnSpc>
                <a:spcPct val="90000"/>
              </a:lnSpc>
            </a:pPr>
            <a:r>
              <a:rPr lang="en-US" smtClean="0"/>
              <a:t> prevention of heart disease (37.6 percent), </a:t>
            </a:r>
          </a:p>
          <a:p>
            <a:pPr lvl="1">
              <a:lnSpc>
                <a:spcPct val="90000"/>
              </a:lnSpc>
            </a:pPr>
            <a:r>
              <a:rPr lang="en-US" smtClean="0"/>
              <a:t>arthritis (23.3 percent), </a:t>
            </a:r>
          </a:p>
          <a:p>
            <a:pPr lvl="1">
              <a:lnSpc>
                <a:spcPct val="90000"/>
              </a:lnSpc>
            </a:pPr>
            <a:r>
              <a:rPr lang="en-US" smtClean="0"/>
              <a:t>headache (13.8 percent), </a:t>
            </a:r>
          </a:p>
          <a:p>
            <a:pPr lvl="1">
              <a:lnSpc>
                <a:spcPct val="90000"/>
              </a:lnSpc>
            </a:pPr>
            <a:r>
              <a:rPr lang="en-US" smtClean="0"/>
              <a:t>body ache (12.2 percent) and </a:t>
            </a:r>
          </a:p>
          <a:p>
            <a:pPr lvl="1">
              <a:lnSpc>
                <a:spcPct val="90000"/>
              </a:lnSpc>
            </a:pPr>
            <a:r>
              <a:rPr lang="en-US" smtClean="0"/>
              <a:t>other pain uses (14.1 percent). </a:t>
            </a:r>
            <a:br>
              <a:rPr lang="en-US" smtClean="0"/>
            </a:br>
            <a:endParaRPr lang="en-US" smtClean="0"/>
          </a:p>
          <a:p>
            <a:pPr>
              <a:lnSpc>
                <a:spcPct val="90000"/>
              </a:lnSpc>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r>
              <a:rPr lang="en-US" sz="3200" dirty="0" smtClean="0"/>
              <a:t>Delaware/Lehigh Trail </a:t>
            </a:r>
            <a:endParaRPr lang="en-US" sz="3200" dirty="0"/>
          </a:p>
        </p:txBody>
      </p:sp>
      <p:sp>
        <p:nvSpPr>
          <p:cNvPr id="3" name="Text Placeholder 2"/>
          <p:cNvSpPr>
            <a:spLocks noGrp="1"/>
          </p:cNvSpPr>
          <p:nvPr>
            <p:ph type="body" sz="half" idx="1"/>
          </p:nvPr>
        </p:nvSpPr>
        <p:spPr/>
        <p:txBody>
          <a:bodyPr/>
          <a:lstStyle/>
          <a:p>
            <a:endParaRPr lang="en-US" dirty="0"/>
          </a:p>
        </p:txBody>
      </p:sp>
      <p:pic>
        <p:nvPicPr>
          <p:cNvPr id="6" name="ClipArt Placeholder 5">
            <a:hlinkClick r:id="rId2"/>
          </p:cNvPr>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2934" y="1828800"/>
            <a:ext cx="9144003" cy="3429000"/>
          </a:xfrm>
        </p:spPr>
      </p:pic>
      <p:sp>
        <p:nvSpPr>
          <p:cNvPr id="5" name="Slide Number Placeholder 4"/>
          <p:cNvSpPr>
            <a:spLocks noGrp="1"/>
          </p:cNvSpPr>
          <p:nvPr>
            <p:ph type="sldNum" sz="quarter" idx="10"/>
          </p:nvPr>
        </p:nvSpPr>
        <p:spPr/>
        <p:txBody>
          <a:bodyPr/>
          <a:lstStyle/>
          <a:p>
            <a:pPr>
              <a:defRPr/>
            </a:pPr>
            <a:fld id="{C77E84A4-306C-4B3F-9946-810325C9A64D}" type="slidenum">
              <a:rPr lang="en-US" smtClean="0"/>
              <a:pPr>
                <a:defRPr/>
              </a:pPr>
              <a:t>5</a:t>
            </a:fld>
            <a:endParaRPr lang="en-US"/>
          </a:p>
        </p:txBody>
      </p:sp>
    </p:spTree>
    <p:extLst>
      <p:ext uri="{BB962C8B-B14F-4D97-AF65-F5344CB8AC3E}">
        <p14:creationId xmlns:p14="http://schemas.microsoft.com/office/powerpoint/2010/main" val="502129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48131"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48132" name="Rectangle 4"/>
          <p:cNvSpPr>
            <a:spLocks noGrp="1" noChangeArrowheads="1"/>
          </p:cNvSpPr>
          <p:nvPr>
            <p:ph type="title"/>
          </p:nvPr>
        </p:nvSpPr>
        <p:spPr>
          <a:noFill/>
        </p:spPr>
        <p:txBody>
          <a:bodyPr/>
          <a:lstStyle/>
          <a:p>
            <a:r>
              <a:rPr lang="en-US" smtClean="0"/>
              <a:t>Pain treatment	</a:t>
            </a:r>
          </a:p>
        </p:txBody>
      </p:sp>
      <p:sp>
        <p:nvSpPr>
          <p:cNvPr id="48133" name="Rectangle 5"/>
          <p:cNvSpPr>
            <a:spLocks noGrp="1" noChangeArrowheads="1"/>
          </p:cNvSpPr>
          <p:nvPr>
            <p:ph type="body" idx="1"/>
          </p:nvPr>
        </p:nvSpPr>
        <p:spPr/>
        <p:txBody>
          <a:bodyPr/>
          <a:lstStyle/>
          <a:p>
            <a:pPr>
              <a:lnSpc>
                <a:spcPct val="90000"/>
              </a:lnSpc>
            </a:pPr>
            <a:r>
              <a:rPr lang="en-US" sz="2800" smtClean="0"/>
              <a:t>Opiate drugs block pain by occupying the sites where the neurotransmitters would attach.</a:t>
            </a:r>
          </a:p>
          <a:p>
            <a:pPr>
              <a:lnSpc>
                <a:spcPct val="90000"/>
              </a:lnSpc>
            </a:pPr>
            <a:r>
              <a:rPr lang="en-US" sz="2800" smtClean="0"/>
              <a:t>No other type of drug produces more complete pain relief.</a:t>
            </a:r>
          </a:p>
          <a:p>
            <a:pPr>
              <a:lnSpc>
                <a:spcPct val="90000"/>
              </a:lnSpc>
            </a:pPr>
            <a:r>
              <a:rPr lang="en-US" sz="2800" smtClean="0"/>
              <a:t>Potential for addiction.</a:t>
            </a:r>
          </a:p>
          <a:p>
            <a:pPr>
              <a:lnSpc>
                <a:spcPct val="90000"/>
              </a:lnSpc>
            </a:pPr>
            <a:r>
              <a:rPr lang="en-US" sz="2800" smtClean="0"/>
              <a:t>Oxycodone (Oxycontin)</a:t>
            </a:r>
          </a:p>
          <a:p>
            <a:pPr>
              <a:lnSpc>
                <a:spcPct val="90000"/>
              </a:lnSpc>
            </a:pPr>
            <a:r>
              <a:rPr lang="en-US" sz="2800" smtClean="0"/>
              <a:t>Hydrocodone (Vicodin)</a:t>
            </a:r>
          </a:p>
          <a:p>
            <a:pPr>
              <a:lnSpc>
                <a:spcPct val="90000"/>
              </a:lnSpc>
            </a:pPr>
            <a:r>
              <a:rPr lang="en-US" sz="2800" smtClean="0"/>
              <a:t>Morphine, Codeine, </a:t>
            </a:r>
          </a:p>
          <a:p>
            <a:pPr>
              <a:lnSpc>
                <a:spcPct val="90000"/>
              </a:lnSpc>
            </a:pPr>
            <a:endParaRPr lang="en-US" sz="2800" smtClean="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A1929F3F-8629-4D80-8162-318E9D66329E}" type="slidenum">
              <a:rPr lang="en-US" smtClean="0"/>
              <a:pPr/>
              <a:t>51</a:t>
            </a:fld>
            <a:endParaRPr lang="en-US" smtClean="0"/>
          </a:p>
        </p:txBody>
      </p:sp>
      <p:sp>
        <p:nvSpPr>
          <p:cNvPr id="49155" name="Rectangle 2"/>
          <p:cNvSpPr>
            <a:spLocks noGrp="1" noChangeArrowheads="1"/>
          </p:cNvSpPr>
          <p:nvPr>
            <p:ph type="title"/>
          </p:nvPr>
        </p:nvSpPr>
        <p:spPr/>
        <p:txBody>
          <a:bodyPr/>
          <a:lstStyle/>
          <a:p>
            <a:r>
              <a:rPr lang="en-US" smtClean="0"/>
              <a:t>Endorphins</a:t>
            </a:r>
          </a:p>
        </p:txBody>
      </p:sp>
      <p:sp>
        <p:nvSpPr>
          <p:cNvPr id="49156" name="Rectangle 3"/>
          <p:cNvSpPr>
            <a:spLocks noGrp="1" noChangeArrowheads="1"/>
          </p:cNvSpPr>
          <p:nvPr>
            <p:ph type="body" idx="1"/>
          </p:nvPr>
        </p:nvSpPr>
        <p:spPr>
          <a:xfrm>
            <a:off x="1035050" y="1676400"/>
            <a:ext cx="7727950" cy="1752600"/>
          </a:xfrm>
        </p:spPr>
        <p:txBody>
          <a:bodyPr/>
          <a:lstStyle/>
          <a:p>
            <a:r>
              <a:rPr lang="en-US" smtClean="0"/>
              <a:t>Endorphins (endogenous morphine) naturally occurring neurochemical which work like opiates.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50179"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50180" name="Rectangle 4"/>
          <p:cNvSpPr>
            <a:spLocks noGrp="1" noChangeArrowheads="1"/>
          </p:cNvSpPr>
          <p:nvPr>
            <p:ph type="title"/>
          </p:nvPr>
        </p:nvSpPr>
        <p:spPr>
          <a:noFill/>
        </p:spPr>
        <p:txBody>
          <a:bodyPr/>
          <a:lstStyle/>
          <a:p>
            <a:r>
              <a:rPr lang="en-US" smtClean="0"/>
              <a:t>Chronic Pain</a:t>
            </a:r>
          </a:p>
        </p:txBody>
      </p:sp>
      <p:sp>
        <p:nvSpPr>
          <p:cNvPr id="50181" name="Rectangle 5"/>
          <p:cNvSpPr>
            <a:spLocks noGrp="1" noChangeArrowheads="1"/>
          </p:cNvSpPr>
          <p:nvPr>
            <p:ph type="body" idx="1"/>
          </p:nvPr>
        </p:nvSpPr>
        <p:spPr/>
        <p:txBody>
          <a:bodyPr/>
          <a:lstStyle/>
          <a:p>
            <a:pPr>
              <a:buClr>
                <a:schemeClr val="accent1"/>
              </a:buClr>
            </a:pPr>
            <a:r>
              <a:rPr lang="en-US" smtClean="0"/>
              <a:t>Pain is subjective</a:t>
            </a:r>
          </a:p>
          <a:p>
            <a:pPr>
              <a:buClr>
                <a:schemeClr val="accent1"/>
              </a:buClr>
            </a:pPr>
            <a:r>
              <a:rPr lang="en-US" smtClean="0"/>
              <a:t>Secondary gains can be considerable</a:t>
            </a:r>
          </a:p>
          <a:p>
            <a:pPr>
              <a:buClr>
                <a:schemeClr val="accent1"/>
              </a:buClr>
            </a:pPr>
            <a:r>
              <a:rPr lang="en-US" smtClean="0"/>
              <a:t>Pain difficult to measure</a:t>
            </a:r>
          </a:p>
          <a:p>
            <a:pPr>
              <a:buClr>
                <a:schemeClr val="accent1"/>
              </a:buClr>
            </a:pPr>
            <a:r>
              <a:rPr lang="en-US" smtClean="0"/>
              <a:t>Many may be malingering</a:t>
            </a:r>
          </a:p>
          <a:p>
            <a:pPr>
              <a:buClr>
                <a:schemeClr val="accent1"/>
              </a:buClr>
            </a:pPr>
            <a:r>
              <a:rPr lang="en-US" smtClean="0"/>
              <a:t>Others may be “faking” unintentionally</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A25EA4F0-EA4A-4E31-BA2D-DF05A155DF6F}" type="slidenum">
              <a:rPr lang="en-US" smtClean="0"/>
              <a:pPr/>
              <a:t>53</a:t>
            </a:fld>
            <a:endParaRPr lang="en-US" smtClean="0"/>
          </a:p>
        </p:txBody>
      </p:sp>
      <p:sp>
        <p:nvSpPr>
          <p:cNvPr id="51203" name="Rectangle 2"/>
          <p:cNvSpPr>
            <a:spLocks noGrp="1" noChangeArrowheads="1"/>
          </p:cNvSpPr>
          <p:nvPr>
            <p:ph type="title"/>
          </p:nvPr>
        </p:nvSpPr>
        <p:spPr/>
        <p:txBody>
          <a:bodyPr/>
          <a:lstStyle/>
          <a:p>
            <a:r>
              <a:rPr lang="en-US" smtClean="0"/>
              <a:t>Malingering</a:t>
            </a:r>
          </a:p>
        </p:txBody>
      </p:sp>
      <p:sp>
        <p:nvSpPr>
          <p:cNvPr id="51204" name="Rectangle 3"/>
          <p:cNvSpPr>
            <a:spLocks noGrp="1" noChangeArrowheads="1"/>
          </p:cNvSpPr>
          <p:nvPr>
            <p:ph type="body" idx="1"/>
          </p:nvPr>
        </p:nvSpPr>
        <p:spPr>
          <a:xfrm>
            <a:off x="1035050" y="1676400"/>
            <a:ext cx="7727950" cy="1295400"/>
          </a:xfrm>
        </p:spPr>
        <p:txBody>
          <a:bodyPr/>
          <a:lstStyle/>
          <a:p>
            <a:r>
              <a:rPr lang="en-US" smtClean="0"/>
              <a:t>Feigning illness or other incapacity in order to avoid duty or work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p:cNvSpPr>
            <a:spLocks noGrp="1"/>
          </p:cNvSpPr>
          <p:nvPr>
            <p:ph type="sldNum" sz="quarter" idx="10"/>
          </p:nvPr>
        </p:nvSpPr>
        <p:spPr>
          <a:noFill/>
        </p:spPr>
        <p:txBody>
          <a:bodyPr/>
          <a:lstStyle/>
          <a:p>
            <a:fld id="{5A8E1316-73B4-4732-94C2-0B9792ED28D7}" type="slidenum">
              <a:rPr lang="en-US" smtClean="0"/>
              <a:pPr/>
              <a:t>54</a:t>
            </a:fld>
            <a:endParaRPr lang="en-US" smtClean="0"/>
          </a:p>
        </p:txBody>
      </p:sp>
      <p:sp>
        <p:nvSpPr>
          <p:cNvPr id="52227" name="Rectangle 2"/>
          <p:cNvSpPr>
            <a:spLocks noGrp="1" noChangeArrowheads="1"/>
          </p:cNvSpPr>
          <p:nvPr>
            <p:ph type="title"/>
          </p:nvPr>
        </p:nvSpPr>
        <p:spPr/>
        <p:txBody>
          <a:bodyPr/>
          <a:lstStyle/>
          <a:p>
            <a:r>
              <a:rPr lang="en-US" smtClean="0"/>
              <a:t>“Faking” unitentionally </a:t>
            </a:r>
          </a:p>
        </p:txBody>
      </p:sp>
      <p:pic>
        <p:nvPicPr>
          <p:cNvPr id="52228" name="Picture 4" descr="XHBG1020926162"/>
          <p:cNvPicPr>
            <a:picLocks noChangeAspect="1" noChangeArrowheads="1"/>
          </p:cNvPicPr>
          <p:nvPr/>
        </p:nvPicPr>
        <p:blipFill>
          <a:blip r:embed="rId3" cstate="print"/>
          <a:srcRect/>
          <a:stretch>
            <a:fillRect/>
          </a:stretch>
        </p:blipFill>
        <p:spPr bwMode="auto">
          <a:xfrm>
            <a:off x="1524000" y="1447800"/>
            <a:ext cx="6019800" cy="511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53251"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53252" name="Rectangle 4"/>
          <p:cNvSpPr>
            <a:spLocks noGrp="1" noChangeArrowheads="1"/>
          </p:cNvSpPr>
          <p:nvPr>
            <p:ph type="title"/>
          </p:nvPr>
        </p:nvSpPr>
        <p:spPr>
          <a:noFill/>
        </p:spPr>
        <p:txBody>
          <a:bodyPr/>
          <a:lstStyle/>
          <a:p>
            <a:r>
              <a:rPr lang="en-US" smtClean="0"/>
              <a:t>Signal Detection Theory</a:t>
            </a:r>
          </a:p>
        </p:txBody>
      </p:sp>
      <p:sp>
        <p:nvSpPr>
          <p:cNvPr id="53253" name="Rectangle 5"/>
          <p:cNvSpPr>
            <a:spLocks noGrp="1" noChangeArrowheads="1"/>
          </p:cNvSpPr>
          <p:nvPr>
            <p:ph type="body" idx="1"/>
          </p:nvPr>
        </p:nvSpPr>
        <p:spPr>
          <a:xfrm>
            <a:off x="1035050" y="1676400"/>
            <a:ext cx="7727950" cy="2819400"/>
          </a:xfrm>
        </p:spPr>
        <p:txBody>
          <a:bodyPr/>
          <a:lstStyle/>
          <a:p>
            <a:pPr>
              <a:buClr>
                <a:schemeClr val="accent1"/>
              </a:buClr>
            </a:pPr>
            <a:r>
              <a:rPr lang="en-US" smtClean="0"/>
              <a:t>Threshold is that point at which we can detect the signal.  Below that we don’t detect it above that we do.</a:t>
            </a:r>
          </a:p>
          <a:p>
            <a:pPr>
              <a:buClr>
                <a:schemeClr val="accent1"/>
              </a:buClr>
            </a:pPr>
            <a:r>
              <a:rPr lang="en-US" smtClean="0"/>
              <a:t>It turns out that motivation plays a roll in what we detect.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a:noFill/>
        </p:spPr>
        <p:txBody>
          <a:bodyPr/>
          <a:lstStyle/>
          <a:p>
            <a:fld id="{9C3E6A04-CDA6-431F-8E63-7986E49ECA62}" type="slidenum">
              <a:rPr lang="en-US" smtClean="0"/>
              <a:pPr/>
              <a:t>56</a:t>
            </a:fld>
            <a:endParaRPr lang="en-US" smtClean="0"/>
          </a:p>
        </p:txBody>
      </p:sp>
      <p:sp>
        <p:nvSpPr>
          <p:cNvPr id="54275" name="Line 2"/>
          <p:cNvSpPr>
            <a:spLocks noChangeShapeType="1"/>
          </p:cNvSpPr>
          <p:nvPr/>
        </p:nvSpPr>
        <p:spPr bwMode="auto">
          <a:xfrm>
            <a:off x="1295400" y="762000"/>
            <a:ext cx="0" cy="5334000"/>
          </a:xfrm>
          <a:prstGeom prst="line">
            <a:avLst/>
          </a:prstGeom>
          <a:noFill/>
          <a:ln w="9525">
            <a:solidFill>
              <a:srgbClr val="FFFF66"/>
            </a:solidFill>
            <a:round/>
            <a:headEnd/>
            <a:tailEnd/>
          </a:ln>
        </p:spPr>
        <p:txBody>
          <a:bodyPr/>
          <a:lstStyle/>
          <a:p>
            <a:endParaRPr lang="en-US"/>
          </a:p>
        </p:txBody>
      </p:sp>
      <p:sp>
        <p:nvSpPr>
          <p:cNvPr id="54276" name="Line 3"/>
          <p:cNvSpPr>
            <a:spLocks noChangeShapeType="1"/>
          </p:cNvSpPr>
          <p:nvPr/>
        </p:nvSpPr>
        <p:spPr bwMode="auto">
          <a:xfrm>
            <a:off x="1295400" y="6096000"/>
            <a:ext cx="7010400" cy="0"/>
          </a:xfrm>
          <a:prstGeom prst="line">
            <a:avLst/>
          </a:prstGeom>
          <a:noFill/>
          <a:ln w="9525">
            <a:solidFill>
              <a:srgbClr val="FFFF66"/>
            </a:solidFill>
            <a:round/>
            <a:headEnd/>
            <a:tailEnd/>
          </a:ln>
        </p:spPr>
        <p:txBody>
          <a:bodyPr/>
          <a:lstStyle/>
          <a:p>
            <a:endParaRPr lang="en-US"/>
          </a:p>
        </p:txBody>
      </p:sp>
      <p:sp>
        <p:nvSpPr>
          <p:cNvPr id="54277" name="Text Box 4"/>
          <p:cNvSpPr txBox="1">
            <a:spLocks noChangeArrowheads="1"/>
          </p:cNvSpPr>
          <p:nvPr/>
        </p:nvSpPr>
        <p:spPr bwMode="auto">
          <a:xfrm>
            <a:off x="2209800" y="6172200"/>
            <a:ext cx="3657600" cy="457200"/>
          </a:xfrm>
          <a:prstGeom prst="rect">
            <a:avLst/>
          </a:prstGeom>
          <a:noFill/>
          <a:ln w="9525">
            <a:noFill/>
            <a:miter lim="800000"/>
            <a:headEnd/>
            <a:tailEnd/>
          </a:ln>
        </p:spPr>
        <p:txBody>
          <a:bodyPr>
            <a:spAutoFit/>
          </a:bodyPr>
          <a:lstStyle/>
          <a:p>
            <a:pPr eaLnBrk="1" hangingPunct="1">
              <a:spcBef>
                <a:spcPct val="50000"/>
              </a:spcBef>
            </a:pPr>
            <a:r>
              <a:rPr lang="en-US" b="1">
                <a:solidFill>
                  <a:srgbClr val="FFFF66"/>
                </a:solidFill>
              </a:rPr>
              <a:t>Strength of Sensation</a:t>
            </a:r>
          </a:p>
        </p:txBody>
      </p:sp>
      <p:sp>
        <p:nvSpPr>
          <p:cNvPr id="54278" name="Text Box 5"/>
          <p:cNvSpPr txBox="1">
            <a:spLocks noChangeArrowheads="1"/>
          </p:cNvSpPr>
          <p:nvPr/>
        </p:nvSpPr>
        <p:spPr bwMode="auto">
          <a:xfrm>
            <a:off x="685800" y="990600"/>
            <a:ext cx="381000" cy="5021263"/>
          </a:xfrm>
          <a:prstGeom prst="rect">
            <a:avLst/>
          </a:prstGeom>
          <a:noFill/>
          <a:ln w="9525">
            <a:noFill/>
            <a:miter lim="800000"/>
            <a:headEnd/>
            <a:tailEnd/>
          </a:ln>
        </p:spPr>
        <p:txBody>
          <a:bodyPr>
            <a:spAutoFit/>
          </a:bodyPr>
          <a:lstStyle/>
          <a:p>
            <a:pPr eaLnBrk="1" hangingPunct="1">
              <a:spcBef>
                <a:spcPct val="50000"/>
              </a:spcBef>
            </a:pPr>
            <a:r>
              <a:rPr lang="en-US" b="1">
                <a:solidFill>
                  <a:srgbClr val="FFFF66"/>
                </a:solidFill>
              </a:rPr>
              <a:t>Percent </a:t>
            </a:r>
          </a:p>
          <a:p>
            <a:pPr eaLnBrk="1" hangingPunct="1">
              <a:spcBef>
                <a:spcPct val="50000"/>
              </a:spcBef>
            </a:pPr>
            <a:r>
              <a:rPr lang="en-US" b="1">
                <a:solidFill>
                  <a:srgbClr val="FFFF66"/>
                </a:solidFill>
              </a:rPr>
              <a:t>detect</a:t>
            </a:r>
          </a:p>
        </p:txBody>
      </p:sp>
      <p:sp>
        <p:nvSpPr>
          <p:cNvPr id="54279" name="Text Box 6"/>
          <p:cNvSpPr txBox="1">
            <a:spLocks noChangeArrowheads="1"/>
          </p:cNvSpPr>
          <p:nvPr/>
        </p:nvSpPr>
        <p:spPr bwMode="auto">
          <a:xfrm>
            <a:off x="533400" y="5867400"/>
            <a:ext cx="6858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0%</a:t>
            </a:r>
          </a:p>
        </p:txBody>
      </p:sp>
      <p:sp>
        <p:nvSpPr>
          <p:cNvPr id="54280" name="Text Box 7"/>
          <p:cNvSpPr txBox="1">
            <a:spLocks noChangeArrowheads="1"/>
          </p:cNvSpPr>
          <p:nvPr/>
        </p:nvSpPr>
        <p:spPr bwMode="auto">
          <a:xfrm>
            <a:off x="381000" y="685800"/>
            <a:ext cx="9906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100%</a:t>
            </a:r>
          </a:p>
        </p:txBody>
      </p:sp>
      <p:sp>
        <p:nvSpPr>
          <p:cNvPr id="54281" name="Freeform 8"/>
          <p:cNvSpPr>
            <a:spLocks/>
          </p:cNvSpPr>
          <p:nvPr/>
        </p:nvSpPr>
        <p:spPr bwMode="auto">
          <a:xfrm>
            <a:off x="1295400" y="838200"/>
            <a:ext cx="7162800" cy="5105400"/>
          </a:xfrm>
          <a:custGeom>
            <a:avLst/>
            <a:gdLst>
              <a:gd name="T0" fmla="*/ 0 w 4512"/>
              <a:gd name="T1" fmla="*/ 5105400 h 3216"/>
              <a:gd name="T2" fmla="*/ 2590800 w 4512"/>
              <a:gd name="T3" fmla="*/ 5105400 h 3216"/>
              <a:gd name="T4" fmla="*/ 2590800 w 4512"/>
              <a:gd name="T5" fmla="*/ 0 h 3216"/>
              <a:gd name="T6" fmla="*/ 7162800 w 4512"/>
              <a:gd name="T7" fmla="*/ 0 h 3216"/>
              <a:gd name="T8" fmla="*/ 0 60000 65536"/>
              <a:gd name="T9" fmla="*/ 0 60000 65536"/>
              <a:gd name="T10" fmla="*/ 0 60000 65536"/>
              <a:gd name="T11" fmla="*/ 0 60000 65536"/>
              <a:gd name="T12" fmla="*/ 0 w 4512"/>
              <a:gd name="T13" fmla="*/ 0 h 3216"/>
              <a:gd name="T14" fmla="*/ 4512 w 4512"/>
              <a:gd name="T15" fmla="*/ 3216 h 3216"/>
            </a:gdLst>
            <a:ahLst/>
            <a:cxnLst>
              <a:cxn ang="T8">
                <a:pos x="T0" y="T1"/>
              </a:cxn>
              <a:cxn ang="T9">
                <a:pos x="T2" y="T3"/>
              </a:cxn>
              <a:cxn ang="T10">
                <a:pos x="T4" y="T5"/>
              </a:cxn>
              <a:cxn ang="T11">
                <a:pos x="T6" y="T7"/>
              </a:cxn>
            </a:cxnLst>
            <a:rect l="T12" t="T13" r="T14" b="T15"/>
            <a:pathLst>
              <a:path w="4512" h="3216">
                <a:moveTo>
                  <a:pt x="0" y="3216"/>
                </a:moveTo>
                <a:lnTo>
                  <a:pt x="1632" y="3216"/>
                </a:lnTo>
                <a:lnTo>
                  <a:pt x="1632" y="0"/>
                </a:lnTo>
                <a:lnTo>
                  <a:pt x="4512" y="0"/>
                </a:lnTo>
              </a:path>
            </a:pathLst>
          </a:custGeom>
          <a:noFill/>
          <a:ln w="38100" cmpd="sng">
            <a:solidFill>
              <a:srgbClr val="FFFF66"/>
            </a:solidFill>
            <a:round/>
            <a:headEnd/>
            <a:tailEnd/>
          </a:ln>
        </p:spPr>
        <p:txBody>
          <a:bodyPr/>
          <a:lstStyle/>
          <a:p>
            <a:endParaRPr lang="en-US"/>
          </a:p>
        </p:txBody>
      </p:sp>
      <p:sp>
        <p:nvSpPr>
          <p:cNvPr id="54282" name="Text Box 9"/>
          <p:cNvSpPr txBox="1">
            <a:spLocks noChangeArrowheads="1"/>
          </p:cNvSpPr>
          <p:nvPr/>
        </p:nvSpPr>
        <p:spPr bwMode="auto">
          <a:xfrm>
            <a:off x="1371600" y="6096000"/>
            <a:ext cx="8382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weak</a:t>
            </a:r>
          </a:p>
        </p:txBody>
      </p:sp>
      <p:sp>
        <p:nvSpPr>
          <p:cNvPr id="54283" name="Text Box 10"/>
          <p:cNvSpPr txBox="1">
            <a:spLocks noChangeArrowheads="1"/>
          </p:cNvSpPr>
          <p:nvPr/>
        </p:nvSpPr>
        <p:spPr bwMode="auto">
          <a:xfrm>
            <a:off x="5867400" y="6172200"/>
            <a:ext cx="12192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Strong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p:spPr>
        <p:txBody>
          <a:bodyPr/>
          <a:lstStyle/>
          <a:p>
            <a:fld id="{840D9EC1-E90C-4B1A-8B4E-8C2A16293748}" type="slidenum">
              <a:rPr lang="en-US" smtClean="0"/>
              <a:pPr/>
              <a:t>57</a:t>
            </a:fld>
            <a:endParaRPr lang="en-US" smtClean="0"/>
          </a:p>
        </p:txBody>
      </p:sp>
      <p:sp>
        <p:nvSpPr>
          <p:cNvPr id="55299" name="Line 2"/>
          <p:cNvSpPr>
            <a:spLocks noChangeShapeType="1"/>
          </p:cNvSpPr>
          <p:nvPr/>
        </p:nvSpPr>
        <p:spPr bwMode="auto">
          <a:xfrm>
            <a:off x="1295400" y="762000"/>
            <a:ext cx="0" cy="5334000"/>
          </a:xfrm>
          <a:prstGeom prst="line">
            <a:avLst/>
          </a:prstGeom>
          <a:noFill/>
          <a:ln w="9525">
            <a:solidFill>
              <a:srgbClr val="FFFF66"/>
            </a:solidFill>
            <a:round/>
            <a:headEnd/>
            <a:tailEnd/>
          </a:ln>
        </p:spPr>
        <p:txBody>
          <a:bodyPr/>
          <a:lstStyle/>
          <a:p>
            <a:endParaRPr lang="en-US"/>
          </a:p>
        </p:txBody>
      </p:sp>
      <p:sp>
        <p:nvSpPr>
          <p:cNvPr id="55300" name="Line 3"/>
          <p:cNvSpPr>
            <a:spLocks noChangeShapeType="1"/>
          </p:cNvSpPr>
          <p:nvPr/>
        </p:nvSpPr>
        <p:spPr bwMode="auto">
          <a:xfrm>
            <a:off x="1295400" y="6096000"/>
            <a:ext cx="7010400" cy="0"/>
          </a:xfrm>
          <a:prstGeom prst="line">
            <a:avLst/>
          </a:prstGeom>
          <a:noFill/>
          <a:ln w="9525">
            <a:solidFill>
              <a:srgbClr val="FFFF66"/>
            </a:solidFill>
            <a:round/>
            <a:headEnd/>
            <a:tailEnd/>
          </a:ln>
        </p:spPr>
        <p:txBody>
          <a:bodyPr/>
          <a:lstStyle/>
          <a:p>
            <a:endParaRPr lang="en-US"/>
          </a:p>
        </p:txBody>
      </p:sp>
      <p:sp>
        <p:nvSpPr>
          <p:cNvPr id="55301" name="Text Box 4"/>
          <p:cNvSpPr txBox="1">
            <a:spLocks noChangeArrowheads="1"/>
          </p:cNvSpPr>
          <p:nvPr/>
        </p:nvSpPr>
        <p:spPr bwMode="auto">
          <a:xfrm>
            <a:off x="2209800" y="6172200"/>
            <a:ext cx="3657600" cy="457200"/>
          </a:xfrm>
          <a:prstGeom prst="rect">
            <a:avLst/>
          </a:prstGeom>
          <a:noFill/>
          <a:ln w="9525">
            <a:noFill/>
            <a:miter lim="800000"/>
            <a:headEnd/>
            <a:tailEnd/>
          </a:ln>
        </p:spPr>
        <p:txBody>
          <a:bodyPr>
            <a:spAutoFit/>
          </a:bodyPr>
          <a:lstStyle/>
          <a:p>
            <a:pPr eaLnBrk="1" hangingPunct="1">
              <a:spcBef>
                <a:spcPct val="50000"/>
              </a:spcBef>
            </a:pPr>
            <a:r>
              <a:rPr lang="en-US" b="1">
                <a:solidFill>
                  <a:srgbClr val="FFFF66"/>
                </a:solidFill>
              </a:rPr>
              <a:t>Strength of Sensation</a:t>
            </a:r>
          </a:p>
        </p:txBody>
      </p:sp>
      <p:sp>
        <p:nvSpPr>
          <p:cNvPr id="55302" name="Text Box 5"/>
          <p:cNvSpPr txBox="1">
            <a:spLocks noChangeArrowheads="1"/>
          </p:cNvSpPr>
          <p:nvPr/>
        </p:nvSpPr>
        <p:spPr bwMode="auto">
          <a:xfrm>
            <a:off x="685800" y="990600"/>
            <a:ext cx="381000" cy="5021263"/>
          </a:xfrm>
          <a:prstGeom prst="rect">
            <a:avLst/>
          </a:prstGeom>
          <a:noFill/>
          <a:ln w="9525">
            <a:noFill/>
            <a:miter lim="800000"/>
            <a:headEnd/>
            <a:tailEnd/>
          </a:ln>
        </p:spPr>
        <p:txBody>
          <a:bodyPr>
            <a:spAutoFit/>
          </a:bodyPr>
          <a:lstStyle/>
          <a:p>
            <a:pPr eaLnBrk="1" hangingPunct="1">
              <a:spcBef>
                <a:spcPct val="50000"/>
              </a:spcBef>
            </a:pPr>
            <a:r>
              <a:rPr lang="en-US" b="1">
                <a:solidFill>
                  <a:srgbClr val="FFFF66"/>
                </a:solidFill>
              </a:rPr>
              <a:t>Percent </a:t>
            </a:r>
          </a:p>
          <a:p>
            <a:pPr eaLnBrk="1" hangingPunct="1">
              <a:spcBef>
                <a:spcPct val="50000"/>
              </a:spcBef>
            </a:pPr>
            <a:r>
              <a:rPr lang="en-US" b="1">
                <a:solidFill>
                  <a:srgbClr val="FFFF66"/>
                </a:solidFill>
              </a:rPr>
              <a:t>detect</a:t>
            </a:r>
          </a:p>
        </p:txBody>
      </p:sp>
      <p:sp>
        <p:nvSpPr>
          <p:cNvPr id="55303" name="Text Box 6"/>
          <p:cNvSpPr txBox="1">
            <a:spLocks noChangeArrowheads="1"/>
          </p:cNvSpPr>
          <p:nvPr/>
        </p:nvSpPr>
        <p:spPr bwMode="auto">
          <a:xfrm>
            <a:off x="533400" y="5867400"/>
            <a:ext cx="6858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0%</a:t>
            </a:r>
          </a:p>
        </p:txBody>
      </p:sp>
      <p:sp>
        <p:nvSpPr>
          <p:cNvPr id="55304" name="Text Box 7"/>
          <p:cNvSpPr txBox="1">
            <a:spLocks noChangeArrowheads="1"/>
          </p:cNvSpPr>
          <p:nvPr/>
        </p:nvSpPr>
        <p:spPr bwMode="auto">
          <a:xfrm>
            <a:off x="381000" y="685800"/>
            <a:ext cx="9906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100%</a:t>
            </a:r>
          </a:p>
        </p:txBody>
      </p:sp>
      <p:sp>
        <p:nvSpPr>
          <p:cNvPr id="55305" name="Freeform 8"/>
          <p:cNvSpPr>
            <a:spLocks/>
          </p:cNvSpPr>
          <p:nvPr/>
        </p:nvSpPr>
        <p:spPr bwMode="auto">
          <a:xfrm>
            <a:off x="1295400" y="838200"/>
            <a:ext cx="7162800" cy="5105400"/>
          </a:xfrm>
          <a:custGeom>
            <a:avLst/>
            <a:gdLst>
              <a:gd name="T0" fmla="*/ 0 w 4512"/>
              <a:gd name="T1" fmla="*/ 5105400 h 3216"/>
              <a:gd name="T2" fmla="*/ 2590800 w 4512"/>
              <a:gd name="T3" fmla="*/ 5105400 h 3216"/>
              <a:gd name="T4" fmla="*/ 2590800 w 4512"/>
              <a:gd name="T5" fmla="*/ 0 h 3216"/>
              <a:gd name="T6" fmla="*/ 7162800 w 4512"/>
              <a:gd name="T7" fmla="*/ 0 h 3216"/>
              <a:gd name="T8" fmla="*/ 0 60000 65536"/>
              <a:gd name="T9" fmla="*/ 0 60000 65536"/>
              <a:gd name="T10" fmla="*/ 0 60000 65536"/>
              <a:gd name="T11" fmla="*/ 0 60000 65536"/>
              <a:gd name="T12" fmla="*/ 0 w 4512"/>
              <a:gd name="T13" fmla="*/ 0 h 3216"/>
              <a:gd name="T14" fmla="*/ 4512 w 4512"/>
              <a:gd name="T15" fmla="*/ 3216 h 3216"/>
            </a:gdLst>
            <a:ahLst/>
            <a:cxnLst>
              <a:cxn ang="T8">
                <a:pos x="T0" y="T1"/>
              </a:cxn>
              <a:cxn ang="T9">
                <a:pos x="T2" y="T3"/>
              </a:cxn>
              <a:cxn ang="T10">
                <a:pos x="T4" y="T5"/>
              </a:cxn>
              <a:cxn ang="T11">
                <a:pos x="T6" y="T7"/>
              </a:cxn>
            </a:cxnLst>
            <a:rect l="T12" t="T13" r="T14" b="T15"/>
            <a:pathLst>
              <a:path w="4512" h="3216">
                <a:moveTo>
                  <a:pt x="0" y="3216"/>
                </a:moveTo>
                <a:lnTo>
                  <a:pt x="1632" y="3216"/>
                </a:lnTo>
                <a:lnTo>
                  <a:pt x="1632" y="0"/>
                </a:lnTo>
                <a:lnTo>
                  <a:pt x="4512" y="0"/>
                </a:lnTo>
              </a:path>
            </a:pathLst>
          </a:custGeom>
          <a:noFill/>
          <a:ln w="38100" cmpd="sng">
            <a:solidFill>
              <a:srgbClr val="FFFF66"/>
            </a:solidFill>
            <a:round/>
            <a:headEnd/>
            <a:tailEnd/>
          </a:ln>
        </p:spPr>
        <p:txBody>
          <a:bodyPr/>
          <a:lstStyle/>
          <a:p>
            <a:endParaRPr lang="en-US"/>
          </a:p>
        </p:txBody>
      </p:sp>
      <p:sp>
        <p:nvSpPr>
          <p:cNvPr id="55306" name="Text Box 9"/>
          <p:cNvSpPr txBox="1">
            <a:spLocks noChangeArrowheads="1"/>
          </p:cNvSpPr>
          <p:nvPr/>
        </p:nvSpPr>
        <p:spPr bwMode="auto">
          <a:xfrm>
            <a:off x="1371600" y="6096000"/>
            <a:ext cx="8382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weak</a:t>
            </a:r>
          </a:p>
        </p:txBody>
      </p:sp>
      <p:sp>
        <p:nvSpPr>
          <p:cNvPr id="55307" name="Text Box 10"/>
          <p:cNvSpPr txBox="1">
            <a:spLocks noChangeArrowheads="1"/>
          </p:cNvSpPr>
          <p:nvPr/>
        </p:nvSpPr>
        <p:spPr bwMode="auto">
          <a:xfrm>
            <a:off x="5867400" y="6172200"/>
            <a:ext cx="1219200" cy="466725"/>
          </a:xfrm>
          <a:prstGeom prst="rect">
            <a:avLst/>
          </a:prstGeom>
          <a:noFill/>
          <a:ln w="9525">
            <a:solidFill>
              <a:srgbClr val="FFFF66"/>
            </a:solidFill>
            <a:miter lim="800000"/>
            <a:headEnd/>
            <a:tailEnd/>
          </a:ln>
        </p:spPr>
        <p:txBody>
          <a:bodyPr>
            <a:spAutoFit/>
          </a:bodyPr>
          <a:lstStyle/>
          <a:p>
            <a:pPr eaLnBrk="1" hangingPunct="1">
              <a:spcBef>
                <a:spcPct val="50000"/>
              </a:spcBef>
            </a:pPr>
            <a:r>
              <a:rPr lang="en-US">
                <a:solidFill>
                  <a:srgbClr val="FFFF66"/>
                </a:solidFill>
              </a:rPr>
              <a:t>Strong</a:t>
            </a:r>
          </a:p>
        </p:txBody>
      </p:sp>
      <p:sp>
        <p:nvSpPr>
          <p:cNvPr id="55308" name="Freeform 11"/>
          <p:cNvSpPr>
            <a:spLocks/>
          </p:cNvSpPr>
          <p:nvPr/>
        </p:nvSpPr>
        <p:spPr bwMode="auto">
          <a:xfrm>
            <a:off x="2133600" y="838200"/>
            <a:ext cx="3429000" cy="5105400"/>
          </a:xfrm>
          <a:custGeom>
            <a:avLst/>
            <a:gdLst>
              <a:gd name="T0" fmla="*/ 0 w 2160"/>
              <a:gd name="T1" fmla="*/ 5105400 h 3216"/>
              <a:gd name="T2" fmla="*/ 1219200 w 2160"/>
              <a:gd name="T3" fmla="*/ 4648200 h 3216"/>
              <a:gd name="T4" fmla="*/ 2057400 w 2160"/>
              <a:gd name="T5" fmla="*/ 3581400 h 3216"/>
              <a:gd name="T6" fmla="*/ 2590800 w 2160"/>
              <a:gd name="T7" fmla="*/ 2057400 h 3216"/>
              <a:gd name="T8" fmla="*/ 3429000 w 2160"/>
              <a:gd name="T9" fmla="*/ 0 h 3216"/>
              <a:gd name="T10" fmla="*/ 0 60000 65536"/>
              <a:gd name="T11" fmla="*/ 0 60000 65536"/>
              <a:gd name="T12" fmla="*/ 0 60000 65536"/>
              <a:gd name="T13" fmla="*/ 0 60000 65536"/>
              <a:gd name="T14" fmla="*/ 0 60000 65536"/>
              <a:gd name="T15" fmla="*/ 0 w 2160"/>
              <a:gd name="T16" fmla="*/ 0 h 3216"/>
              <a:gd name="T17" fmla="*/ 2160 w 2160"/>
              <a:gd name="T18" fmla="*/ 3216 h 3216"/>
            </a:gdLst>
            <a:ahLst/>
            <a:cxnLst>
              <a:cxn ang="T10">
                <a:pos x="T0" y="T1"/>
              </a:cxn>
              <a:cxn ang="T11">
                <a:pos x="T2" y="T3"/>
              </a:cxn>
              <a:cxn ang="T12">
                <a:pos x="T4" y="T5"/>
              </a:cxn>
              <a:cxn ang="T13">
                <a:pos x="T6" y="T7"/>
              </a:cxn>
              <a:cxn ang="T14">
                <a:pos x="T8" y="T9"/>
              </a:cxn>
            </a:cxnLst>
            <a:rect l="T15" t="T16" r="T17" b="T18"/>
            <a:pathLst>
              <a:path w="2160" h="3216">
                <a:moveTo>
                  <a:pt x="0" y="3216"/>
                </a:moveTo>
                <a:cubicBezTo>
                  <a:pt x="276" y="3152"/>
                  <a:pt x="552" y="3088"/>
                  <a:pt x="768" y="2928"/>
                </a:cubicBezTo>
                <a:cubicBezTo>
                  <a:pt x="984" y="2768"/>
                  <a:pt x="1152" y="2528"/>
                  <a:pt x="1296" y="2256"/>
                </a:cubicBezTo>
                <a:cubicBezTo>
                  <a:pt x="1440" y="1984"/>
                  <a:pt x="1488" y="1672"/>
                  <a:pt x="1632" y="1296"/>
                </a:cubicBezTo>
                <a:cubicBezTo>
                  <a:pt x="1776" y="920"/>
                  <a:pt x="2072" y="216"/>
                  <a:pt x="2160" y="0"/>
                </a:cubicBezTo>
              </a:path>
            </a:pathLst>
          </a:custGeom>
          <a:noFill/>
          <a:ln w="57150" cmpd="sng">
            <a:solidFill>
              <a:srgbClr val="FFCC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4100"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graphicFrame>
        <p:nvGraphicFramePr>
          <p:cNvPr id="4098" name="Object 4">
            <a:hlinkClick r:id="" action="ppaction://ole?verb=0"/>
          </p:cNvPr>
          <p:cNvGraphicFramePr>
            <a:graphicFrameLocks/>
          </p:cNvGraphicFramePr>
          <p:nvPr/>
        </p:nvGraphicFramePr>
        <p:xfrm>
          <a:off x="153988" y="2343150"/>
          <a:ext cx="9001125" cy="3465513"/>
        </p:xfrm>
        <a:graphic>
          <a:graphicData uri="http://schemas.openxmlformats.org/presentationml/2006/ole">
            <mc:AlternateContent xmlns:mc="http://schemas.openxmlformats.org/markup-compatibility/2006">
              <mc:Choice xmlns:v="urn:schemas-microsoft-com:vml" Requires="v">
                <p:oleObj spid="_x0000_s4117" name="Worksheet" r:id="rId4" imgW="2782080" imgH="1137600" progId="Excel.Sheet.8">
                  <p:embed/>
                </p:oleObj>
              </mc:Choice>
              <mc:Fallback>
                <p:oleObj name="Worksheet" r:id="rId4" imgW="2782080" imgH="1137600" progId="Excel.Shee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8" y="2343150"/>
                        <a:ext cx="9001125" cy="3465513"/>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5"/>
          <p:cNvSpPr>
            <a:spLocks noGrp="1" noChangeArrowheads="1"/>
          </p:cNvSpPr>
          <p:nvPr>
            <p:ph type="title"/>
          </p:nvPr>
        </p:nvSpPr>
        <p:spPr>
          <a:noFill/>
        </p:spPr>
        <p:txBody>
          <a:bodyPr/>
          <a:lstStyle/>
          <a:p>
            <a:r>
              <a:rPr lang="en-US" smtClean="0"/>
              <a:t>Signal Detection Theory</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p>
            <a:fld id="{88D8F3E0-72FB-4398-93D9-1E47970B4E42}" type="slidenum">
              <a:rPr lang="en-US" smtClean="0"/>
              <a:pPr/>
              <a:t>59</a:t>
            </a:fld>
            <a:endParaRPr lang="en-US" smtClean="0"/>
          </a:p>
        </p:txBody>
      </p:sp>
      <p:sp>
        <p:nvSpPr>
          <p:cNvPr id="66563" name="Rectangle 2"/>
          <p:cNvSpPr>
            <a:spLocks noGrp="1" noChangeArrowheads="1"/>
          </p:cNvSpPr>
          <p:nvPr>
            <p:ph type="title"/>
          </p:nvPr>
        </p:nvSpPr>
        <p:spPr/>
        <p:txBody>
          <a:bodyPr/>
          <a:lstStyle/>
          <a:p>
            <a:r>
              <a:rPr lang="en-US" altLang="en-US" smtClean="0"/>
              <a:t>Sociocultural Factors</a:t>
            </a:r>
          </a:p>
        </p:txBody>
      </p:sp>
      <p:sp>
        <p:nvSpPr>
          <p:cNvPr id="66564" name="Rectangle 3"/>
          <p:cNvSpPr>
            <a:spLocks noGrp="1" noChangeArrowheads="1"/>
          </p:cNvSpPr>
          <p:nvPr>
            <p:ph type="body" idx="1"/>
          </p:nvPr>
        </p:nvSpPr>
        <p:spPr>
          <a:xfrm>
            <a:off x="1035050" y="1371600"/>
            <a:ext cx="7727950" cy="4648200"/>
          </a:xfrm>
        </p:spPr>
        <p:txBody>
          <a:bodyPr/>
          <a:lstStyle/>
          <a:p>
            <a:r>
              <a:rPr lang="en-US" altLang="en-US" smtClean="0">
                <a:solidFill>
                  <a:srgbClr val="0000FF"/>
                </a:solidFill>
              </a:rPr>
              <a:t>Culture and Ethnicity</a:t>
            </a:r>
          </a:p>
          <a:p>
            <a:pPr lvl="1"/>
            <a:r>
              <a:rPr lang="en-US" altLang="en-US" smtClean="0"/>
              <a:t>Groups differ greatly in their response to pain</a:t>
            </a:r>
          </a:p>
          <a:p>
            <a:pPr lvl="1"/>
            <a:r>
              <a:rPr lang="en-US" altLang="en-US" smtClean="0"/>
              <a:t>Through </a:t>
            </a:r>
            <a:r>
              <a:rPr lang="en-US" altLang="en-US" i="1" smtClean="0"/>
              <a:t>social learning, </a:t>
            </a:r>
            <a:r>
              <a:rPr lang="en-US" altLang="en-US" smtClean="0"/>
              <a:t> groups establish norms for the degree to which suffering should be openly expressed and the form </a:t>
            </a:r>
            <a:br>
              <a:rPr lang="en-US" altLang="en-US" smtClean="0"/>
            </a:br>
            <a:r>
              <a:rPr lang="en-US" altLang="en-US" smtClean="0"/>
              <a:t>that pain behaviors should take</a:t>
            </a:r>
          </a:p>
          <a:p>
            <a:r>
              <a:rPr lang="en-US" altLang="en-US" i="1" smtClean="0"/>
              <a:t>Pain tolerance </a:t>
            </a:r>
            <a:r>
              <a:rPr lang="en-US" altLang="en-US" smtClean="0"/>
              <a:t>versus </a:t>
            </a:r>
            <a:r>
              <a:rPr lang="en-US" altLang="en-US" i="1" smtClean="0"/>
              <a:t>pain threshold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308" y="-1512277"/>
            <a:ext cx="6858000" cy="51435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0"/>
            <a:ext cx="2829180" cy="1905000"/>
          </a:xfrm>
          <a:prstGeom prst="rect">
            <a:avLst/>
          </a:prstGeom>
        </p:spPr>
      </p:pic>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6" y="1544916"/>
            <a:ext cx="4876800" cy="2438400"/>
          </a:xfrm>
          <a:prstGeom prst="rect">
            <a:avLst/>
          </a:prstGeom>
        </p:spPr>
      </p:pic>
      <p:pic>
        <p:nvPicPr>
          <p:cNvPr id="6" name="ClipArt Placeholder 5"/>
          <p:cNvPicPr>
            <a:picLocks noGrp="1" noChangeAspect="1"/>
          </p:cNvPicPr>
          <p:nvPr>
            <p:ph type="clipArt" sz="half" idx="2"/>
          </p:nvPr>
        </p:nvPicPr>
        <p:blipFill>
          <a:blip r:embed="rId6">
            <a:extLst>
              <a:ext uri="{28A0092B-C50C-407E-A947-70E740481C1C}">
                <a14:useLocalDpi xmlns:a14="http://schemas.microsoft.com/office/drawing/2010/main" val="0"/>
              </a:ext>
            </a:extLst>
          </a:blip>
          <a:stretch>
            <a:fillRect/>
          </a:stretch>
        </p:blipFill>
        <p:spPr>
          <a:xfrm>
            <a:off x="4741332" y="2857500"/>
            <a:ext cx="4402668" cy="2476500"/>
          </a:xfrm>
        </p:spPr>
      </p:pic>
      <p:sp>
        <p:nvSpPr>
          <p:cNvPr id="5" name="Slide Number Placeholder 4"/>
          <p:cNvSpPr>
            <a:spLocks noGrp="1"/>
          </p:cNvSpPr>
          <p:nvPr>
            <p:ph type="sldNum" sz="quarter" idx="10"/>
          </p:nvPr>
        </p:nvSpPr>
        <p:spPr/>
        <p:txBody>
          <a:bodyPr/>
          <a:lstStyle/>
          <a:p>
            <a:pPr>
              <a:defRPr/>
            </a:pPr>
            <a:fld id="{C77E84A4-306C-4B3F-9946-810325C9A64D}" type="slidenum">
              <a:rPr lang="en-US" smtClean="0"/>
              <a:pPr>
                <a:defRPr/>
              </a:pPr>
              <a:t>6</a:t>
            </a:fld>
            <a:endParaRPr lang="en-US"/>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983316"/>
            <a:ext cx="4835769" cy="287468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3200" y="0"/>
            <a:ext cx="3860800" cy="28956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3654" y="4767385"/>
            <a:ext cx="3175000" cy="21082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400" y="4629150"/>
            <a:ext cx="2971800" cy="2228850"/>
          </a:xfrm>
          <a:prstGeom prst="rect">
            <a:avLst/>
          </a:prstGeom>
        </p:spPr>
      </p:pic>
    </p:spTree>
    <p:extLst>
      <p:ext uri="{BB962C8B-B14F-4D97-AF65-F5344CB8AC3E}">
        <p14:creationId xmlns:p14="http://schemas.microsoft.com/office/powerpoint/2010/main" val="2749597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fld id="{214DD098-3C1B-4C3D-8D03-D6A9EDAE2B81}" type="slidenum">
              <a:rPr lang="en-US" smtClean="0"/>
              <a:pPr/>
              <a:t>60</a:t>
            </a:fld>
            <a:endParaRPr lang="en-US" smtClean="0"/>
          </a:p>
        </p:txBody>
      </p:sp>
      <p:sp>
        <p:nvSpPr>
          <p:cNvPr id="67587" name="Rectangle 2"/>
          <p:cNvSpPr>
            <a:spLocks noGrp="1" noChangeArrowheads="1"/>
          </p:cNvSpPr>
          <p:nvPr>
            <p:ph type="title"/>
          </p:nvPr>
        </p:nvSpPr>
        <p:spPr/>
        <p:txBody>
          <a:bodyPr/>
          <a:lstStyle/>
          <a:p>
            <a:r>
              <a:rPr lang="en-US" altLang="en-US" smtClean="0"/>
              <a:t>A Pain-Prone Personality?</a:t>
            </a:r>
          </a:p>
        </p:txBody>
      </p:sp>
      <p:sp>
        <p:nvSpPr>
          <p:cNvPr id="67588" name="Rectangle 3"/>
          <p:cNvSpPr>
            <a:spLocks noGrp="1" noChangeArrowheads="1"/>
          </p:cNvSpPr>
          <p:nvPr>
            <p:ph type="body" idx="1"/>
          </p:nvPr>
        </p:nvSpPr>
        <p:spPr/>
        <p:txBody>
          <a:bodyPr/>
          <a:lstStyle/>
          <a:p>
            <a:r>
              <a:rPr lang="en-US" altLang="en-US" sz="2800" smtClean="0"/>
              <a:t>Acute and chronic pain sufferers show elevated scores on two MMPI scales: </a:t>
            </a:r>
          </a:p>
          <a:p>
            <a:pPr lvl="1"/>
            <a:r>
              <a:rPr lang="en-US" altLang="en-US" sz="2400" b="0" i="1" smtClean="0"/>
              <a:t>Hysteria</a:t>
            </a:r>
            <a:r>
              <a:rPr lang="en-US" altLang="en-US" sz="2400" smtClean="0"/>
              <a:t> (tendency to exaggerate symptoms and use emotional behavior to solve problems)</a:t>
            </a:r>
          </a:p>
          <a:p>
            <a:pPr lvl="1"/>
            <a:r>
              <a:rPr lang="en-US" altLang="en-US" sz="2400" b="0" i="1" smtClean="0"/>
              <a:t>Hypochondriasis</a:t>
            </a:r>
            <a:r>
              <a:rPr lang="en-US" altLang="en-US" sz="2400" i="1" smtClean="0"/>
              <a:t> </a:t>
            </a:r>
            <a:r>
              <a:rPr lang="en-US" altLang="en-US" sz="2400" smtClean="0"/>
              <a:t>(tendency to be overly concerned about health and to overreport body symptoms)</a:t>
            </a:r>
          </a:p>
          <a:p>
            <a:r>
              <a:rPr lang="en-US" altLang="en-US" sz="2800" smtClean="0"/>
              <a:t>Chronic pain sufferers also score high in depression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p>
            <a:fld id="{FF7EDFA8-8212-4792-8068-72FC3B0461F1}" type="slidenum">
              <a:rPr lang="en-US" smtClean="0"/>
              <a:pPr/>
              <a:t>61</a:t>
            </a:fld>
            <a:endParaRPr lang="en-US" smtClean="0"/>
          </a:p>
        </p:txBody>
      </p:sp>
      <p:sp>
        <p:nvSpPr>
          <p:cNvPr id="68611" name="Rectangle 2"/>
          <p:cNvSpPr>
            <a:spLocks noGrp="1" noChangeArrowheads="1"/>
          </p:cNvSpPr>
          <p:nvPr>
            <p:ph type="title"/>
          </p:nvPr>
        </p:nvSpPr>
        <p:spPr/>
        <p:txBody>
          <a:bodyPr/>
          <a:lstStyle/>
          <a:p>
            <a:r>
              <a:rPr lang="en-US" altLang="en-US" smtClean="0"/>
              <a:t>A Pain-Prone Personality?</a:t>
            </a:r>
          </a:p>
        </p:txBody>
      </p:sp>
      <p:sp>
        <p:nvSpPr>
          <p:cNvPr id="68612" name="Rectangle 3"/>
          <p:cNvSpPr>
            <a:spLocks noGrp="1" noChangeArrowheads="1"/>
          </p:cNvSpPr>
          <p:nvPr>
            <p:ph type="body" idx="1"/>
          </p:nvPr>
        </p:nvSpPr>
        <p:spPr>
          <a:xfrm>
            <a:off x="1035050" y="1676400"/>
            <a:ext cx="7727950" cy="2971800"/>
          </a:xfrm>
        </p:spPr>
        <p:txBody>
          <a:bodyPr/>
          <a:lstStyle/>
          <a:p>
            <a:r>
              <a:rPr lang="en-US" altLang="en-US" smtClean="0"/>
              <a:t>Placebo responsiveness may be a </a:t>
            </a:r>
            <a:r>
              <a:rPr lang="en-US" altLang="en-US" i="1" smtClean="0"/>
              <a:t>situational trait</a:t>
            </a:r>
            <a:r>
              <a:rPr lang="en-US" altLang="en-US" smtClean="0"/>
              <a:t> rather than a </a:t>
            </a:r>
            <a:r>
              <a:rPr lang="en-US" altLang="en-US" i="1" smtClean="0"/>
              <a:t>dispositional trait</a:t>
            </a:r>
          </a:p>
          <a:p>
            <a:pPr lvl="1"/>
            <a:r>
              <a:rPr lang="en-US" altLang="en-US" smtClean="0"/>
              <a:t>No consistent personality differences in placebo responders and nonresponders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p>
            <a:fld id="{D3039A9D-8CFC-4E57-8C85-1C203D7470B8}" type="slidenum">
              <a:rPr lang="en-US" smtClean="0"/>
              <a:pPr/>
              <a:t>62</a:t>
            </a:fld>
            <a:endParaRPr lang="en-US" smtClean="0"/>
          </a:p>
        </p:txBody>
      </p:sp>
      <p:sp>
        <p:nvSpPr>
          <p:cNvPr id="69635" name="Rectangle 2"/>
          <p:cNvSpPr>
            <a:spLocks noGrp="1" noChangeArrowheads="1"/>
          </p:cNvSpPr>
          <p:nvPr>
            <p:ph type="title"/>
          </p:nvPr>
        </p:nvSpPr>
        <p:spPr/>
        <p:txBody>
          <a:bodyPr/>
          <a:lstStyle/>
          <a:p>
            <a:r>
              <a:rPr lang="en-US" altLang="en-US" smtClean="0"/>
              <a:t>Types of Pain Patients (Turk &amp; Nash)</a:t>
            </a:r>
          </a:p>
        </p:txBody>
      </p:sp>
      <p:sp>
        <p:nvSpPr>
          <p:cNvPr id="69636" name="Rectangle 3"/>
          <p:cNvSpPr>
            <a:spLocks noGrp="1" noChangeArrowheads="1"/>
          </p:cNvSpPr>
          <p:nvPr>
            <p:ph type="body" idx="1"/>
          </p:nvPr>
        </p:nvSpPr>
        <p:spPr>
          <a:xfrm>
            <a:off x="1035050" y="1676400"/>
            <a:ext cx="7727950" cy="4800600"/>
          </a:xfrm>
        </p:spPr>
        <p:txBody>
          <a:bodyPr/>
          <a:lstStyle/>
          <a:p>
            <a:r>
              <a:rPr lang="en-US" altLang="en-US" sz="2800" i="1" smtClean="0"/>
              <a:t>Dysfunctional patients</a:t>
            </a:r>
          </a:p>
          <a:p>
            <a:pPr lvl="1"/>
            <a:r>
              <a:rPr lang="en-US" altLang="en-US" sz="2400" smtClean="0"/>
              <a:t>report high levels of pain, feel they have little control over their lives, and are extremely inactive</a:t>
            </a:r>
          </a:p>
          <a:p>
            <a:r>
              <a:rPr lang="en-US" altLang="en-US" sz="2800" i="1" smtClean="0"/>
              <a:t>Interpersonally distressed patients</a:t>
            </a:r>
          </a:p>
          <a:p>
            <a:pPr lvl="1"/>
            <a:r>
              <a:rPr lang="en-US" altLang="en-US" sz="2400" smtClean="0"/>
              <a:t>perceive little social support and feel other people </a:t>
            </a:r>
            <a:br>
              <a:rPr lang="en-US" altLang="en-US" sz="2400" smtClean="0"/>
            </a:br>
            <a:r>
              <a:rPr lang="en-US" altLang="en-US" sz="2400" smtClean="0"/>
              <a:t>in their lives don’t take their pain seriously</a:t>
            </a:r>
          </a:p>
          <a:p>
            <a:r>
              <a:rPr lang="en-US" altLang="en-US" sz="2800" i="1" smtClean="0"/>
              <a:t>Adaptive copers</a:t>
            </a:r>
          </a:p>
          <a:p>
            <a:pPr lvl="1"/>
            <a:r>
              <a:rPr lang="en-US" altLang="en-US" sz="2400" smtClean="0"/>
              <a:t>report lower levels of pain and distress and continue to function at a high level</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0"/>
          </p:nvPr>
        </p:nvSpPr>
        <p:spPr>
          <a:noFill/>
        </p:spPr>
        <p:txBody>
          <a:bodyPr/>
          <a:lstStyle/>
          <a:p>
            <a:fld id="{EAFAEB78-BE72-455A-8D36-89E96D3F7021}" type="slidenum">
              <a:rPr lang="en-US" smtClean="0"/>
              <a:pPr/>
              <a:t>63</a:t>
            </a:fld>
            <a:endParaRPr lang="en-US" smtClean="0"/>
          </a:p>
        </p:txBody>
      </p:sp>
      <p:sp>
        <p:nvSpPr>
          <p:cNvPr id="70659" name="Rectangle 2"/>
          <p:cNvSpPr>
            <a:spLocks noGrp="1" noChangeArrowheads="1"/>
          </p:cNvSpPr>
          <p:nvPr>
            <p:ph type="title"/>
          </p:nvPr>
        </p:nvSpPr>
        <p:spPr/>
        <p:txBody>
          <a:bodyPr/>
          <a:lstStyle/>
          <a:p>
            <a:r>
              <a:rPr lang="en-US" smtClean="0"/>
              <a:t>Operant conditioning</a:t>
            </a:r>
          </a:p>
        </p:txBody>
      </p:sp>
      <p:sp>
        <p:nvSpPr>
          <p:cNvPr id="70660" name="Rectangle 3"/>
          <p:cNvSpPr>
            <a:spLocks noGrp="1" noChangeArrowheads="1"/>
          </p:cNvSpPr>
          <p:nvPr>
            <p:ph type="body" sz="half" idx="1"/>
          </p:nvPr>
        </p:nvSpPr>
        <p:spPr>
          <a:xfrm>
            <a:off x="1035050" y="1676400"/>
            <a:ext cx="3787775" cy="3352800"/>
          </a:xfrm>
        </p:spPr>
        <p:txBody>
          <a:bodyPr/>
          <a:lstStyle/>
          <a:p>
            <a:r>
              <a:rPr lang="en-US" sz="2800" smtClean="0"/>
              <a:t>Behavior</a:t>
            </a:r>
          </a:p>
          <a:p>
            <a:pPr lvl="1"/>
            <a:r>
              <a:rPr lang="en-US" sz="2400" smtClean="0"/>
              <a:t>Go to the doctor</a:t>
            </a:r>
          </a:p>
          <a:p>
            <a:r>
              <a:rPr lang="en-US" sz="2800" smtClean="0"/>
              <a:t>Consequence</a:t>
            </a:r>
          </a:p>
          <a:p>
            <a:pPr lvl="1"/>
            <a:r>
              <a:rPr lang="en-US" sz="2400" smtClean="0"/>
              <a:t>Pain of a shot added</a:t>
            </a:r>
          </a:p>
          <a:p>
            <a:r>
              <a:rPr lang="en-US" sz="2800" smtClean="0"/>
              <a:t>Behavior tends to decrease</a:t>
            </a:r>
          </a:p>
        </p:txBody>
      </p:sp>
      <p:pic>
        <p:nvPicPr>
          <p:cNvPr id="70661" name="Picture 6" descr="j0269110"/>
          <p:cNvPicPr>
            <a:picLocks noGrp="1" noChangeAspect="1" noChangeArrowheads="1"/>
          </p:cNvPicPr>
          <p:nvPr>
            <p:ph type="clipArt" sz="half" idx="2"/>
          </p:nvPr>
        </p:nvPicPr>
        <p:blipFill>
          <a:blip r:embed="rId3" cstate="print"/>
          <a:srcRect/>
          <a:stretch>
            <a:fillRect/>
          </a:stretch>
        </p:blipFill>
        <p:spPr>
          <a:xfrm>
            <a:off x="6027738" y="1676400"/>
            <a:ext cx="1682750" cy="41148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p:spPr>
        <p:txBody>
          <a:bodyPr/>
          <a:lstStyle/>
          <a:p>
            <a:fld id="{476EDA04-D759-41C5-BDAB-10FA33B4E3F1}" type="slidenum">
              <a:rPr lang="en-US" smtClean="0"/>
              <a:pPr/>
              <a:t>64</a:t>
            </a:fld>
            <a:endParaRPr lang="en-US" smtClean="0"/>
          </a:p>
        </p:txBody>
      </p:sp>
      <p:sp>
        <p:nvSpPr>
          <p:cNvPr id="71683" name="Rectangle 2"/>
          <p:cNvSpPr>
            <a:spLocks noGrp="1" noChangeArrowheads="1"/>
          </p:cNvSpPr>
          <p:nvPr>
            <p:ph type="title"/>
          </p:nvPr>
        </p:nvSpPr>
        <p:spPr/>
        <p:txBody>
          <a:bodyPr/>
          <a:lstStyle/>
          <a:p>
            <a:r>
              <a:rPr lang="en-US" smtClean="0"/>
              <a:t>Generous sick leave</a:t>
            </a:r>
          </a:p>
        </p:txBody>
      </p:sp>
      <p:sp>
        <p:nvSpPr>
          <p:cNvPr id="71684" name="Rectangle 3"/>
          <p:cNvSpPr>
            <a:spLocks noGrp="1" noChangeArrowheads="1"/>
          </p:cNvSpPr>
          <p:nvPr>
            <p:ph type="body" sz="half" idx="1"/>
          </p:nvPr>
        </p:nvSpPr>
        <p:spPr/>
        <p:txBody>
          <a:bodyPr/>
          <a:lstStyle/>
          <a:p>
            <a:r>
              <a:rPr lang="en-US" sz="2800" smtClean="0">
                <a:cs typeface="Times New Roman" pitchFamily="18" charset="0"/>
              </a:rPr>
              <a:t>Two and a half years later, she is still on government-paid sick leave, resting at her comfortable home.</a:t>
            </a:r>
            <a:r>
              <a:rPr lang="en-US" sz="2800" smtClean="0"/>
              <a:t> </a:t>
            </a:r>
          </a:p>
        </p:txBody>
      </p:sp>
      <p:pic>
        <p:nvPicPr>
          <p:cNvPr id="71685" name="Picture 7" descr="pe07292_"/>
          <p:cNvPicPr>
            <a:picLocks noGrp="1" noChangeAspect="1" noChangeArrowheads="1"/>
          </p:cNvPicPr>
          <p:nvPr>
            <p:ph type="clipArt" sz="half" idx="2"/>
          </p:nvPr>
        </p:nvPicPr>
        <p:blipFill>
          <a:blip r:embed="rId3" cstate="print"/>
          <a:srcRect/>
          <a:stretch>
            <a:fillRect/>
          </a:stretch>
        </p:blipFill>
        <p:spPr>
          <a:xfrm>
            <a:off x="4975225" y="2106613"/>
            <a:ext cx="3787775" cy="3254375"/>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0"/>
          </p:nvPr>
        </p:nvSpPr>
        <p:spPr>
          <a:noFill/>
        </p:spPr>
        <p:txBody>
          <a:bodyPr/>
          <a:lstStyle/>
          <a:p>
            <a:fld id="{CE750C1F-DFCF-4601-B910-BFC18DD773E2}" type="slidenum">
              <a:rPr lang="en-US" smtClean="0"/>
              <a:pPr/>
              <a:t>65</a:t>
            </a:fld>
            <a:endParaRPr lang="en-US" smtClean="0"/>
          </a:p>
        </p:txBody>
      </p:sp>
      <p:sp>
        <p:nvSpPr>
          <p:cNvPr id="72707" name="Rectangle 2"/>
          <p:cNvSpPr>
            <a:spLocks noGrp="1" noChangeArrowheads="1"/>
          </p:cNvSpPr>
          <p:nvPr>
            <p:ph type="title"/>
          </p:nvPr>
        </p:nvSpPr>
        <p:spPr/>
        <p:txBody>
          <a:bodyPr/>
          <a:lstStyle/>
          <a:p>
            <a:endParaRPr lang="en-US" smtClean="0"/>
          </a:p>
        </p:txBody>
      </p:sp>
      <p:sp>
        <p:nvSpPr>
          <p:cNvPr id="72708" name="Rectangle 3"/>
          <p:cNvSpPr>
            <a:spLocks noGrp="1" noChangeArrowheads="1"/>
          </p:cNvSpPr>
          <p:nvPr>
            <p:ph type="body" sz="half" idx="1"/>
          </p:nvPr>
        </p:nvSpPr>
        <p:spPr/>
        <p:txBody>
          <a:bodyPr/>
          <a:lstStyle/>
          <a:p>
            <a:r>
              <a:rPr lang="en-US" sz="2800" smtClean="0">
                <a:cs typeface="Times New Roman" pitchFamily="18" charset="0"/>
              </a:rPr>
              <a:t>with breaks for stretching drills in her living room, restorative walks through pine woods and the occasional round of golf.</a:t>
            </a:r>
            <a:r>
              <a:rPr lang="en-US" sz="2800" smtClean="0"/>
              <a:t> </a:t>
            </a:r>
          </a:p>
          <a:p>
            <a:endParaRPr lang="en-US" sz="2800" smtClean="0"/>
          </a:p>
        </p:txBody>
      </p:sp>
      <p:pic>
        <p:nvPicPr>
          <p:cNvPr id="72709" name="Picture 6" descr="xSCANPIX_15_NY_sickleave_8"/>
          <p:cNvPicPr>
            <a:picLocks noGrp="1" noChangeAspect="1" noChangeArrowheads="1"/>
          </p:cNvPicPr>
          <p:nvPr>
            <p:ph type="clipArt" sz="half" idx="2"/>
          </p:nvPr>
        </p:nvPicPr>
        <p:blipFill>
          <a:blip r:embed="rId3" cstate="print"/>
          <a:srcRect/>
          <a:stretch>
            <a:fillRect/>
          </a:stretch>
        </p:blipFill>
        <p:spPr>
          <a:xfrm>
            <a:off x="4975225" y="2478088"/>
            <a:ext cx="3787775" cy="2511425"/>
          </a:xfr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p:spPr>
        <p:txBody>
          <a:bodyPr/>
          <a:lstStyle/>
          <a:p>
            <a:fld id="{22C7DB68-AC96-40A0-BC26-8A75CCC87BA5}" type="slidenum">
              <a:rPr lang="en-US" smtClean="0"/>
              <a:pPr/>
              <a:t>66</a:t>
            </a:fld>
            <a:endParaRPr lang="en-US" smtClean="0"/>
          </a:p>
        </p:txBody>
      </p:sp>
      <p:sp>
        <p:nvSpPr>
          <p:cNvPr id="73731" name="Rectangle 2"/>
          <p:cNvSpPr>
            <a:spLocks noGrp="1" noChangeArrowheads="1"/>
          </p:cNvSpPr>
          <p:nvPr>
            <p:ph type="title"/>
          </p:nvPr>
        </p:nvSpPr>
        <p:spPr/>
        <p:txBody>
          <a:bodyPr/>
          <a:lstStyle/>
          <a:p>
            <a:r>
              <a:rPr lang="en-US" smtClean="0"/>
              <a:t>Malingering</a:t>
            </a:r>
          </a:p>
        </p:txBody>
      </p:sp>
      <p:sp>
        <p:nvSpPr>
          <p:cNvPr id="73732" name="Rectangle 3"/>
          <p:cNvSpPr>
            <a:spLocks noGrp="1" noChangeArrowheads="1"/>
          </p:cNvSpPr>
          <p:nvPr>
            <p:ph type="body" sz="half" idx="1"/>
          </p:nvPr>
        </p:nvSpPr>
        <p:spPr/>
        <p:txBody>
          <a:bodyPr/>
          <a:lstStyle/>
          <a:p>
            <a:r>
              <a:rPr lang="en-US" sz="2800" smtClean="0">
                <a:latin typeface="Arial Unicode MS" pitchFamily="34" charset="-128"/>
              </a:rPr>
              <a:t>62 percent of the employees interviewed said they had taken sick leave when they were not really sick and that they felt there was nothing wrong in doing so. </a:t>
            </a:r>
          </a:p>
          <a:p>
            <a:endParaRPr lang="en-US" sz="2800" smtClean="0"/>
          </a:p>
        </p:txBody>
      </p:sp>
      <p:pic>
        <p:nvPicPr>
          <p:cNvPr id="73733" name="Picture 5" descr="pe02609_"/>
          <p:cNvPicPr>
            <a:picLocks noGrp="1" noChangeAspect="1" noChangeArrowheads="1"/>
          </p:cNvPicPr>
          <p:nvPr>
            <p:ph type="clipArt" sz="half" idx="2"/>
          </p:nvPr>
        </p:nvPicPr>
        <p:blipFill>
          <a:blip r:embed="rId3" cstate="print"/>
          <a:srcRect/>
          <a:stretch>
            <a:fillRect/>
          </a:stretch>
        </p:blipFill>
        <p:spPr>
          <a:xfrm>
            <a:off x="4975225" y="2043113"/>
            <a:ext cx="3787775" cy="3381375"/>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0"/>
          </p:nvPr>
        </p:nvSpPr>
        <p:spPr>
          <a:noFill/>
        </p:spPr>
        <p:txBody>
          <a:bodyPr/>
          <a:lstStyle/>
          <a:p>
            <a:fld id="{45DF6815-8993-43F1-BDF5-4FCE15D83F6D}" type="slidenum">
              <a:rPr lang="en-US" smtClean="0"/>
              <a:pPr/>
              <a:t>67</a:t>
            </a:fld>
            <a:endParaRPr lang="en-US" smtClean="0"/>
          </a:p>
        </p:txBody>
      </p:sp>
      <p:sp>
        <p:nvSpPr>
          <p:cNvPr id="74755" name="Rectangle 2"/>
          <p:cNvSpPr>
            <a:spLocks noGrp="1" noChangeArrowheads="1"/>
          </p:cNvSpPr>
          <p:nvPr>
            <p:ph type="title"/>
          </p:nvPr>
        </p:nvSpPr>
        <p:spPr/>
        <p:txBody>
          <a:bodyPr/>
          <a:lstStyle/>
          <a:p>
            <a:r>
              <a:rPr lang="en-US" smtClean="0"/>
              <a:t>Doctor’s excuse</a:t>
            </a:r>
          </a:p>
        </p:txBody>
      </p:sp>
      <p:sp>
        <p:nvSpPr>
          <p:cNvPr id="74756" name="Rectangle 3"/>
          <p:cNvSpPr>
            <a:spLocks noGrp="1" noChangeArrowheads="1"/>
          </p:cNvSpPr>
          <p:nvPr>
            <p:ph type="body" sz="half" idx="1"/>
          </p:nvPr>
        </p:nvSpPr>
        <p:spPr/>
        <p:txBody>
          <a:bodyPr/>
          <a:lstStyle/>
          <a:p>
            <a:pPr>
              <a:lnSpc>
                <a:spcPct val="90000"/>
              </a:lnSpc>
            </a:pPr>
            <a:r>
              <a:rPr lang="en-US" sz="2400" smtClean="0">
                <a:latin typeface="Arial Unicode MS" pitchFamily="34" charset="-128"/>
                <a:ea typeface="Arial Unicode MS" pitchFamily="34" charset="-128"/>
                <a:cs typeface="Arial Unicode MS" pitchFamily="34" charset="-128"/>
              </a:rPr>
              <a:t>physicians routinely approve sick leaves solely at a patient's request.</a:t>
            </a:r>
          </a:p>
          <a:p>
            <a:pPr>
              <a:lnSpc>
                <a:spcPct val="90000"/>
              </a:lnSpc>
            </a:pPr>
            <a:r>
              <a:rPr lang="en-US" sz="2400" smtClean="0">
                <a:latin typeface="Arial Unicode MS" pitchFamily="34" charset="-128"/>
                <a:ea typeface="Arial Unicode MS" pitchFamily="34" charset="-128"/>
                <a:cs typeface="Arial Unicode MS" pitchFamily="34" charset="-128"/>
              </a:rPr>
              <a:t>"It takes 30 seconds to write a doctor's note, It can take an hour to convince someone that he is ready to go back to work, and meanwhile your waiting room is filling up."</a:t>
            </a:r>
          </a:p>
          <a:p>
            <a:pPr>
              <a:lnSpc>
                <a:spcPct val="90000"/>
              </a:lnSpc>
            </a:pPr>
            <a:endParaRPr lang="en-US" sz="2400" smtClean="0"/>
          </a:p>
        </p:txBody>
      </p:sp>
      <p:pic>
        <p:nvPicPr>
          <p:cNvPr id="74757" name="Picture 5" descr="bd20111_"/>
          <p:cNvPicPr>
            <a:picLocks noGrp="1" noChangeAspect="1" noChangeArrowheads="1"/>
          </p:cNvPicPr>
          <p:nvPr>
            <p:ph type="clipArt" sz="half" idx="2"/>
          </p:nvPr>
        </p:nvPicPr>
        <p:blipFill>
          <a:blip r:embed="rId3" cstate="print"/>
          <a:srcRect/>
          <a:stretch>
            <a:fillRect/>
          </a:stretch>
        </p:blipFill>
        <p:spPr>
          <a:xfrm>
            <a:off x="5092700" y="1676400"/>
            <a:ext cx="3551238" cy="41148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p:spPr>
        <p:txBody>
          <a:bodyPr/>
          <a:lstStyle/>
          <a:p>
            <a:fld id="{CEA4C5C4-606B-46CE-B32B-38737626F01F}" type="slidenum">
              <a:rPr lang="en-US" smtClean="0"/>
              <a:pPr/>
              <a:t>68</a:t>
            </a:fld>
            <a:endParaRPr lang="en-US" smtClean="0"/>
          </a:p>
        </p:txBody>
      </p:sp>
      <p:sp>
        <p:nvSpPr>
          <p:cNvPr id="75779" name="Rectangle 2"/>
          <p:cNvSpPr>
            <a:spLocks noGrp="1" noChangeArrowheads="1"/>
          </p:cNvSpPr>
          <p:nvPr>
            <p:ph type="title"/>
          </p:nvPr>
        </p:nvSpPr>
        <p:spPr/>
        <p:txBody>
          <a:bodyPr/>
          <a:lstStyle/>
          <a:p>
            <a:r>
              <a:rPr lang="en-US" smtClean="0"/>
              <a:t>Correlation</a:t>
            </a:r>
          </a:p>
        </p:txBody>
      </p:sp>
      <p:sp>
        <p:nvSpPr>
          <p:cNvPr id="75780" name="Rectangle 3"/>
          <p:cNvSpPr>
            <a:spLocks noGrp="1" noChangeArrowheads="1"/>
          </p:cNvSpPr>
          <p:nvPr>
            <p:ph type="body" sz="half" idx="1"/>
          </p:nvPr>
        </p:nvSpPr>
        <p:spPr/>
        <p:txBody>
          <a:bodyPr/>
          <a:lstStyle/>
          <a:p>
            <a:r>
              <a:rPr lang="en-US" sz="2400" smtClean="0">
                <a:latin typeface="Arial Unicode MS" pitchFamily="34" charset="-128"/>
                <a:ea typeface="Arial Unicode MS" pitchFamily="34" charset="-128"/>
                <a:cs typeface="Arial Unicode MS" pitchFamily="34" charset="-128"/>
              </a:rPr>
              <a:t> In 1998, the government's benefit increased from 75 percent to 80 percent of salary, and the average number of days spiked upward each year thereafter, from 11.1 in 1997 to 24.4 in 2001.</a:t>
            </a:r>
          </a:p>
          <a:p>
            <a:endParaRPr lang="en-US" sz="2400" smtClean="0"/>
          </a:p>
        </p:txBody>
      </p:sp>
      <p:pic>
        <p:nvPicPr>
          <p:cNvPr id="75781" name="Picture 5" descr="bd04896_"/>
          <p:cNvPicPr>
            <a:picLocks noGrp="1" noChangeAspect="1" noChangeArrowheads="1"/>
          </p:cNvPicPr>
          <p:nvPr>
            <p:ph type="clipArt" sz="half" idx="2"/>
          </p:nvPr>
        </p:nvPicPr>
        <p:blipFill>
          <a:blip r:embed="rId3" cstate="print"/>
          <a:srcRect/>
          <a:stretch>
            <a:fillRect/>
          </a:stretch>
        </p:blipFill>
        <p:spPr>
          <a:xfrm>
            <a:off x="4975225" y="2532063"/>
            <a:ext cx="3787775" cy="2401887"/>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0"/>
          </p:nvPr>
        </p:nvSpPr>
        <p:spPr>
          <a:noFill/>
        </p:spPr>
        <p:txBody>
          <a:bodyPr/>
          <a:lstStyle/>
          <a:p>
            <a:fld id="{D978D983-37CF-4805-AA73-154DA52C701F}" type="slidenum">
              <a:rPr lang="en-US" smtClean="0"/>
              <a:pPr/>
              <a:t>69</a:t>
            </a:fld>
            <a:endParaRPr lang="en-US" smtClean="0"/>
          </a:p>
        </p:txBody>
      </p:sp>
      <p:sp>
        <p:nvSpPr>
          <p:cNvPr id="76803" name="Rectangle 2"/>
          <p:cNvSpPr>
            <a:spLocks noGrp="1" noChangeArrowheads="1"/>
          </p:cNvSpPr>
          <p:nvPr>
            <p:ph type="title"/>
          </p:nvPr>
        </p:nvSpPr>
        <p:spPr/>
        <p:txBody>
          <a:bodyPr/>
          <a:lstStyle/>
          <a:p>
            <a:endParaRPr lang="en-US" smtClean="0"/>
          </a:p>
        </p:txBody>
      </p:sp>
      <p:sp>
        <p:nvSpPr>
          <p:cNvPr id="76804" name="Rectangle 3"/>
          <p:cNvSpPr>
            <a:spLocks noGrp="1" noChangeArrowheads="1"/>
          </p:cNvSpPr>
          <p:nvPr>
            <p:ph type="body" sz="half" idx="1"/>
          </p:nvPr>
        </p:nvSpPr>
        <p:spPr/>
        <p:txBody>
          <a:bodyPr/>
          <a:lstStyle/>
          <a:p>
            <a:r>
              <a:rPr lang="en-US" sz="2400" smtClean="0">
                <a:cs typeface="Times New Roman" pitchFamily="18" charset="0"/>
              </a:rPr>
              <a:t>Employees get time off when they want it</a:t>
            </a:r>
          </a:p>
          <a:p>
            <a:r>
              <a:rPr lang="en-US" sz="2400" smtClean="0">
                <a:cs typeface="Times New Roman" pitchFamily="18" charset="0"/>
              </a:rPr>
              <a:t>Employers gain a way of moving underperforming workers</a:t>
            </a:r>
          </a:p>
          <a:p>
            <a:r>
              <a:rPr lang="en-US" sz="2400" smtClean="0">
                <a:cs typeface="Times New Roman" pitchFamily="18" charset="0"/>
              </a:rPr>
              <a:t>The government can claim one of the lowest rates of unemployment </a:t>
            </a:r>
          </a:p>
        </p:txBody>
      </p:sp>
      <p:pic>
        <p:nvPicPr>
          <p:cNvPr id="76805" name="Picture 5" descr="an01267_"/>
          <p:cNvPicPr>
            <a:picLocks noGrp="1" noChangeAspect="1" noChangeArrowheads="1"/>
          </p:cNvPicPr>
          <p:nvPr>
            <p:ph type="clipArt" sz="half" idx="2"/>
          </p:nvPr>
        </p:nvPicPr>
        <p:blipFill>
          <a:blip r:embed="rId3" cstate="print"/>
          <a:srcRect/>
          <a:stretch>
            <a:fillRect/>
          </a:stretch>
        </p:blipFill>
        <p:spPr>
          <a:xfrm>
            <a:off x="4975225" y="2163763"/>
            <a:ext cx="3787775" cy="31400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185" y="4943474"/>
            <a:ext cx="2390775" cy="1914525"/>
          </a:xfrm>
          <a:prstGeom prst="rect">
            <a:avLst/>
          </a:prstGeom>
        </p:spPr>
      </p:pic>
      <p:sp>
        <p:nvSpPr>
          <p:cNvPr id="5" name="Slide Number Placeholder 4"/>
          <p:cNvSpPr>
            <a:spLocks noGrp="1"/>
          </p:cNvSpPr>
          <p:nvPr>
            <p:ph type="sldNum" sz="quarter" idx="10"/>
          </p:nvPr>
        </p:nvSpPr>
        <p:spPr/>
        <p:txBody>
          <a:bodyPr/>
          <a:lstStyle/>
          <a:p>
            <a:pPr>
              <a:defRPr/>
            </a:pPr>
            <a:fld id="{C77E84A4-306C-4B3F-9946-810325C9A64D}" type="slidenum">
              <a:rPr lang="en-US" smtClean="0"/>
              <a:pPr>
                <a:defRPr/>
              </a:pPr>
              <a:t>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0"/>
            <a:ext cx="5005754" cy="3353855"/>
          </a:xfrm>
          <a:prstGeom prst="rect">
            <a:avLst/>
          </a:prstGeom>
        </p:spPr>
      </p:pic>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38099"/>
            <a:ext cx="4969909" cy="32776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7284" y="2895600"/>
            <a:ext cx="4781939" cy="3124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23" y="3283516"/>
            <a:ext cx="3200400" cy="210312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7208" y="3315754"/>
            <a:ext cx="3048000" cy="2247900"/>
          </a:xfrm>
          <a:prstGeom prst="rect">
            <a:avLst/>
          </a:prstGeom>
        </p:spPr>
      </p:pic>
      <p:pic>
        <p:nvPicPr>
          <p:cNvPr id="12" name="Picture 11">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360259"/>
            <a:ext cx="2286000" cy="1520952"/>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3221" r="12734"/>
          <a:stretch/>
        </p:blipFill>
        <p:spPr>
          <a:xfrm>
            <a:off x="2266372" y="4114801"/>
            <a:ext cx="4462674" cy="3353454"/>
          </a:xfrm>
          <a:prstGeom prst="rect">
            <a:avLst/>
          </a:prstGeom>
        </p:spPr>
      </p:pic>
    </p:spTree>
    <p:extLst>
      <p:ext uri="{BB962C8B-B14F-4D97-AF65-F5344CB8AC3E}">
        <p14:creationId xmlns:p14="http://schemas.microsoft.com/office/powerpoint/2010/main" val="24695921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Pill </a:t>
            </a:r>
            <a:r>
              <a:rPr lang="en-US" b="0" dirty="0" smtClean="0"/>
              <a:t>Mill</a:t>
            </a:r>
            <a:endParaRPr lang="en-US" dirty="0"/>
          </a:p>
        </p:txBody>
      </p:sp>
      <p:sp>
        <p:nvSpPr>
          <p:cNvPr id="3" name="Text Placeholder 2"/>
          <p:cNvSpPr>
            <a:spLocks noGrp="1"/>
          </p:cNvSpPr>
          <p:nvPr>
            <p:ph sz="half" idx="1"/>
          </p:nvPr>
        </p:nvSpPr>
        <p:spPr/>
        <p:txBody>
          <a:bodyPr/>
          <a:lstStyle/>
          <a:p>
            <a:r>
              <a:rPr lang="en-US" dirty="0">
                <a:hlinkClick r:id="rId2"/>
              </a:rPr>
              <a:t>https://www.youtube.com/watch?v=c0Dw1ZPKFIk</a:t>
            </a:r>
            <a:endParaRPr lang="en-US" dirty="0"/>
          </a:p>
        </p:txBody>
      </p:sp>
      <p:sp>
        <p:nvSpPr>
          <p:cNvPr id="6" name="Content Placeholder 5"/>
          <p:cNvSpPr>
            <a:spLocks noGrp="1"/>
          </p:cNvSpPr>
          <p:nvPr>
            <p:ph sz="half" idx="2"/>
          </p:nvPr>
        </p:nvSpPr>
        <p:spPr/>
        <p:txBody>
          <a:bodyPr/>
          <a:lstStyle/>
          <a:p>
            <a:r>
              <a:rPr lang="en-US" dirty="0">
                <a:hlinkClick r:id="rId3"/>
              </a:rPr>
              <a:t>https://www.youtube.com/watch?v=-sGbSN_bIKk</a:t>
            </a:r>
            <a:endParaRPr lang="en-US" dirty="0"/>
          </a:p>
        </p:txBody>
      </p:sp>
      <p:sp>
        <p:nvSpPr>
          <p:cNvPr id="5" name="Slide Number Placeholder 4"/>
          <p:cNvSpPr>
            <a:spLocks noGrp="1"/>
          </p:cNvSpPr>
          <p:nvPr>
            <p:ph type="sldNum" sz="quarter" idx="10"/>
          </p:nvPr>
        </p:nvSpPr>
        <p:spPr/>
        <p:txBody>
          <a:bodyPr/>
          <a:lstStyle/>
          <a:p>
            <a:pPr>
              <a:defRPr/>
            </a:pPr>
            <a:fld id="{C77E84A4-306C-4B3F-9946-810325C9A64D}" type="slidenum">
              <a:rPr lang="en-US" smtClean="0"/>
              <a:pPr>
                <a:defRPr/>
              </a:pPr>
              <a:t>70</a:t>
            </a:fld>
            <a:endParaRPr lang="en-US"/>
          </a:p>
        </p:txBody>
      </p:sp>
    </p:spTree>
    <p:extLst>
      <p:ext uri="{BB962C8B-B14F-4D97-AF65-F5344CB8AC3E}">
        <p14:creationId xmlns:p14="http://schemas.microsoft.com/office/powerpoint/2010/main" val="20487809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p>
            <a:fld id="{5C5B9851-26E3-4CFD-A289-D66C270FD509}" type="slidenum">
              <a:rPr lang="en-US" smtClean="0"/>
              <a:pPr/>
              <a:t>71</a:t>
            </a:fld>
            <a:endParaRPr lang="en-US" smtClean="0"/>
          </a:p>
        </p:txBody>
      </p:sp>
      <p:sp>
        <p:nvSpPr>
          <p:cNvPr id="77827" name="Rectangle 2"/>
          <p:cNvSpPr>
            <a:spLocks noGrp="1" noChangeArrowheads="1"/>
          </p:cNvSpPr>
          <p:nvPr>
            <p:ph type="title"/>
          </p:nvPr>
        </p:nvSpPr>
        <p:spPr>
          <a:xfrm>
            <a:off x="381000" y="266700"/>
            <a:ext cx="8458200" cy="1104900"/>
          </a:xfrm>
        </p:spPr>
        <p:txBody>
          <a:bodyPr/>
          <a:lstStyle/>
          <a:p>
            <a:r>
              <a:rPr lang="en-US" dirty="0" smtClean="0"/>
              <a:t>Somatoform Symptom Disorder</a:t>
            </a:r>
          </a:p>
        </p:txBody>
      </p:sp>
      <p:sp>
        <p:nvSpPr>
          <p:cNvPr id="77828" name="Rectangle 3"/>
          <p:cNvSpPr>
            <a:spLocks noGrp="1" noChangeArrowheads="1"/>
          </p:cNvSpPr>
          <p:nvPr>
            <p:ph type="body" idx="1"/>
          </p:nvPr>
        </p:nvSpPr>
        <p:spPr/>
        <p:txBody>
          <a:bodyPr/>
          <a:lstStyle/>
          <a:p>
            <a:r>
              <a:rPr lang="en-US" dirty="0" smtClean="0"/>
              <a:t>One or more somatic symptoms. </a:t>
            </a:r>
          </a:p>
          <a:p>
            <a:r>
              <a:rPr lang="en-US" dirty="0" smtClean="0"/>
              <a:t>Excessive thoughts related to symptoms</a:t>
            </a:r>
          </a:p>
          <a:p>
            <a:r>
              <a:rPr lang="en-US" dirty="0" smtClean="0"/>
              <a:t>Persistent (more than six months)</a:t>
            </a:r>
          </a:p>
          <a:p>
            <a:pPr lvl="1"/>
            <a:r>
              <a:rPr lang="en-US" dirty="0" smtClean="0"/>
              <a:t>Specify if </a:t>
            </a:r>
            <a:r>
              <a:rPr lang="en-US" smtClean="0"/>
              <a:t>with predominant </a:t>
            </a:r>
            <a:r>
              <a:rPr lang="en-US" dirty="0" smtClean="0"/>
              <a:t>pain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8" descr="19stor"/>
          <p:cNvPicPr>
            <a:picLocks noChangeAspect="1" noChangeArrowheads="1"/>
          </p:cNvPicPr>
          <p:nvPr/>
        </p:nvPicPr>
        <p:blipFill>
          <a:blip r:embed="rId3" cstate="print"/>
          <a:srcRect/>
          <a:stretch>
            <a:fillRect/>
          </a:stretch>
        </p:blipFill>
        <p:spPr bwMode="auto">
          <a:xfrm>
            <a:off x="1430338" y="0"/>
            <a:ext cx="6280150" cy="6858000"/>
          </a:xfrm>
          <a:prstGeom prst="rect">
            <a:avLst/>
          </a:prstGeom>
          <a:noFill/>
          <a:ln w="9525">
            <a:noFill/>
            <a:miter lim="800000"/>
            <a:headEnd/>
            <a:tailEnd/>
          </a:ln>
        </p:spPr>
      </p:pic>
      <p:sp>
        <p:nvSpPr>
          <p:cNvPr id="78851" name="Rectangle 2"/>
          <p:cNvSpPr>
            <a:spLocks noChangeArrowheads="1"/>
          </p:cNvSpPr>
          <p:nvPr/>
        </p:nvSpPr>
        <p:spPr bwMode="auto">
          <a:xfrm>
            <a:off x="381000" y="6172200"/>
            <a:ext cx="1905000" cy="457200"/>
          </a:xfrm>
          <a:prstGeom prst="rect">
            <a:avLst/>
          </a:prstGeom>
          <a:noFill/>
          <a:ln w="12700">
            <a:noFill/>
            <a:miter lim="800000"/>
            <a:headEnd/>
            <a:tailEnd/>
          </a:ln>
        </p:spPr>
        <p:txBody>
          <a:bodyPr wrap="none" anchor="ctr"/>
          <a:lstStyle/>
          <a:p>
            <a:endParaRPr lang="en-US"/>
          </a:p>
        </p:txBody>
      </p:sp>
      <p:sp>
        <p:nvSpPr>
          <p:cNvPr id="78852" name="Rectangle 3"/>
          <p:cNvSpPr>
            <a:spLocks noChangeArrowheads="1"/>
          </p:cNvSpPr>
          <p:nvPr/>
        </p:nvSpPr>
        <p:spPr bwMode="auto">
          <a:xfrm>
            <a:off x="3124200" y="6172200"/>
            <a:ext cx="2895600" cy="457200"/>
          </a:xfrm>
          <a:prstGeom prst="rect">
            <a:avLst/>
          </a:prstGeom>
          <a:noFill/>
          <a:ln w="12700">
            <a:noFill/>
            <a:miter lim="800000"/>
            <a:headEnd/>
            <a:tailEnd/>
          </a:ln>
        </p:spPr>
        <p:txBody>
          <a:bodyPr wrap="none" anchor="ctr"/>
          <a:lstStyle/>
          <a:p>
            <a:endParaRPr lang="en-US"/>
          </a:p>
        </p:txBody>
      </p:sp>
      <p:sp>
        <p:nvSpPr>
          <p:cNvPr id="78853" name="Rectangle 4"/>
          <p:cNvSpPr>
            <a:spLocks noGrp="1" noChangeArrowheads="1"/>
          </p:cNvSpPr>
          <p:nvPr>
            <p:ph type="title"/>
          </p:nvPr>
        </p:nvSpPr>
        <p:spPr>
          <a:xfrm>
            <a:off x="3200400" y="1524000"/>
            <a:ext cx="7772400" cy="1104900"/>
          </a:xfrm>
          <a:noFill/>
        </p:spPr>
        <p:txBody>
          <a:bodyPr/>
          <a:lstStyle/>
          <a:p>
            <a:r>
              <a:rPr lang="en-US" smtClean="0">
                <a:solidFill>
                  <a:schemeClr val="bg1"/>
                </a:solidFill>
              </a:rPr>
              <a:t>The End</a:t>
            </a: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74E7C2BF-4E62-4EE4-BBF3-5F909DC161B3}" type="slidenum">
              <a:rPr lang="en-US" smtClean="0"/>
              <a:pPr/>
              <a:t>73</a:t>
            </a:fld>
            <a:endParaRPr lang="en-US" smtClean="0"/>
          </a:p>
        </p:txBody>
      </p:sp>
      <p:sp>
        <p:nvSpPr>
          <p:cNvPr id="56323" name="AutoShape 2"/>
          <p:cNvSpPr>
            <a:spLocks noGrp="1" noChangeAspect="1" noChangeArrowheads="1"/>
          </p:cNvSpPr>
          <p:nvPr>
            <p:ph type="title"/>
          </p:nvPr>
        </p:nvSpPr>
        <p:spPr/>
        <p:txBody>
          <a:bodyPr/>
          <a:lstStyle/>
          <a:p>
            <a:r>
              <a:rPr lang="en-US" smtClean="0"/>
              <a:t>Vioxx</a:t>
            </a:r>
          </a:p>
        </p:txBody>
      </p:sp>
      <p:sp>
        <p:nvSpPr>
          <p:cNvPr id="56324" name="Rectangle 3"/>
          <p:cNvSpPr>
            <a:spLocks noGrp="1" noChangeArrowheads="1"/>
          </p:cNvSpPr>
          <p:nvPr>
            <p:ph type="body" idx="1"/>
          </p:nvPr>
        </p:nvSpPr>
        <p:spPr>
          <a:xfrm>
            <a:off x="1035050" y="1676400"/>
            <a:ext cx="7727950" cy="1905000"/>
          </a:xfrm>
        </p:spPr>
        <p:txBody>
          <a:bodyPr/>
          <a:lstStyle/>
          <a:p>
            <a:r>
              <a:rPr lang="en-US" smtClean="0"/>
              <a:t>Approved in 1999 for the treatment of acute pain and chronic pain from arthritis and other problems.</a:t>
            </a:r>
          </a:p>
        </p:txBody>
      </p:sp>
    </p:spTree>
    <p:extLst>
      <p:ext uri="{BB962C8B-B14F-4D97-AF65-F5344CB8AC3E}">
        <p14:creationId xmlns:p14="http://schemas.microsoft.com/office/powerpoint/2010/main" val="25177000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933AD0FF-CA85-48A8-BBD8-33B292771102}" type="slidenum">
              <a:rPr lang="en-US" smtClean="0"/>
              <a:pPr/>
              <a:t>74</a:t>
            </a:fld>
            <a:endParaRPr lang="en-US" smtClean="0"/>
          </a:p>
        </p:txBody>
      </p:sp>
      <p:sp>
        <p:nvSpPr>
          <p:cNvPr id="57347" name="Rectangle 2"/>
          <p:cNvSpPr>
            <a:spLocks noGrp="1" noChangeArrowheads="1"/>
          </p:cNvSpPr>
          <p:nvPr>
            <p:ph type="title"/>
          </p:nvPr>
        </p:nvSpPr>
        <p:spPr/>
        <p:txBody>
          <a:bodyPr/>
          <a:lstStyle/>
          <a:p>
            <a:r>
              <a:rPr lang="en-US" smtClean="0"/>
              <a:t>VIOXX the Science</a:t>
            </a:r>
          </a:p>
        </p:txBody>
      </p:sp>
      <p:sp>
        <p:nvSpPr>
          <p:cNvPr id="57348" name="Rectangle 3"/>
          <p:cNvSpPr>
            <a:spLocks noGrp="1" noChangeArrowheads="1"/>
          </p:cNvSpPr>
          <p:nvPr>
            <p:ph type="body" idx="1"/>
          </p:nvPr>
        </p:nvSpPr>
        <p:spPr/>
        <p:txBody>
          <a:bodyPr/>
          <a:lstStyle/>
          <a:p>
            <a:r>
              <a:rPr lang="en-US" smtClean="0"/>
              <a:t>“Merck has always believed that prospective, randomized, controlled clinical trials are the best way to evaluate the safety of medicines.”</a:t>
            </a:r>
          </a:p>
          <a:p>
            <a:r>
              <a:rPr lang="en-US" smtClean="0"/>
              <a:t>Prospective</a:t>
            </a:r>
          </a:p>
          <a:p>
            <a:r>
              <a:rPr lang="en-US" smtClean="0"/>
              <a:t>Randomized</a:t>
            </a:r>
          </a:p>
          <a:p>
            <a:r>
              <a:rPr lang="en-US" smtClean="0"/>
              <a:t>Controlled</a:t>
            </a:r>
          </a:p>
        </p:txBody>
      </p:sp>
    </p:spTree>
    <p:extLst>
      <p:ext uri="{BB962C8B-B14F-4D97-AF65-F5344CB8AC3E}">
        <p14:creationId xmlns:p14="http://schemas.microsoft.com/office/powerpoint/2010/main" val="3554778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0"/>
          </p:nvPr>
        </p:nvSpPr>
        <p:spPr>
          <a:noFill/>
        </p:spPr>
        <p:txBody>
          <a:bodyPr/>
          <a:lstStyle/>
          <a:p>
            <a:fld id="{CC1AB262-7845-43B7-A998-8B956FCE7F25}" type="slidenum">
              <a:rPr lang="en-US" smtClean="0"/>
              <a:pPr/>
              <a:t>75</a:t>
            </a:fld>
            <a:endParaRPr lang="en-US" smtClean="0"/>
          </a:p>
        </p:txBody>
      </p:sp>
      <p:sp>
        <p:nvSpPr>
          <p:cNvPr id="58371" name="Rectangle 2"/>
          <p:cNvSpPr>
            <a:spLocks noGrp="1" noChangeArrowheads="1"/>
          </p:cNvSpPr>
          <p:nvPr>
            <p:ph type="title"/>
          </p:nvPr>
        </p:nvSpPr>
        <p:spPr/>
        <p:txBody>
          <a:bodyPr/>
          <a:lstStyle/>
          <a:p>
            <a:r>
              <a:rPr lang="en-US" smtClean="0"/>
              <a:t>VIOXX the Science</a:t>
            </a:r>
          </a:p>
        </p:txBody>
      </p:sp>
      <p:sp>
        <p:nvSpPr>
          <p:cNvPr id="58372" name="Rectangle 3"/>
          <p:cNvSpPr>
            <a:spLocks noGrp="1" noChangeArrowheads="1"/>
          </p:cNvSpPr>
          <p:nvPr>
            <p:ph type="body" sz="half" idx="1"/>
          </p:nvPr>
        </p:nvSpPr>
        <p:spPr>
          <a:xfrm>
            <a:off x="762000" y="1676400"/>
            <a:ext cx="4065588" cy="4572000"/>
          </a:xfrm>
        </p:spPr>
        <p:txBody>
          <a:bodyPr/>
          <a:lstStyle/>
          <a:p>
            <a:pPr>
              <a:lnSpc>
                <a:spcPct val="90000"/>
              </a:lnSpc>
            </a:pPr>
            <a:r>
              <a:rPr lang="en-US" sz="2800" smtClean="0"/>
              <a:t>Risk of heart attack, stroke and blood clots after 18 months.</a:t>
            </a:r>
          </a:p>
          <a:p>
            <a:pPr lvl="1">
              <a:lnSpc>
                <a:spcPct val="90000"/>
              </a:lnSpc>
            </a:pPr>
            <a:r>
              <a:rPr lang="en-US" sz="2400" smtClean="0"/>
              <a:t>VIOXX 15 per thousand</a:t>
            </a:r>
          </a:p>
          <a:p>
            <a:pPr lvl="1">
              <a:lnSpc>
                <a:spcPct val="90000"/>
              </a:lnSpc>
            </a:pPr>
            <a:r>
              <a:rPr lang="en-US" sz="2400" smtClean="0"/>
              <a:t>Placebo	7.5 per thousand</a:t>
            </a:r>
          </a:p>
          <a:p>
            <a:pPr lvl="1">
              <a:lnSpc>
                <a:spcPct val="90000"/>
              </a:lnSpc>
            </a:pPr>
            <a:r>
              <a:rPr lang="en-GB" sz="2400" smtClean="0">
                <a:latin typeface="Palatino Linotype" pitchFamily="18" charset="0"/>
                <a:cs typeface="Times New Roman" pitchFamily="18" charset="0"/>
              </a:rPr>
              <a:t>“Although the absolute risk may be rather small, the relative risk is high. “</a:t>
            </a:r>
            <a:endParaRPr lang="en-US" sz="2400" smtClean="0">
              <a:latin typeface="Palatino Linotype" pitchFamily="18" charset="0"/>
              <a:cs typeface="Times New Roman" pitchFamily="18" charset="0"/>
            </a:endParaRPr>
          </a:p>
        </p:txBody>
      </p:sp>
      <p:pic>
        <p:nvPicPr>
          <p:cNvPr id="58373" name="Picture 4" descr="vioxx_diagram2"/>
          <p:cNvPicPr>
            <a:picLocks noGrp="1" noChangeAspect="1" noChangeArrowheads="1"/>
          </p:cNvPicPr>
          <p:nvPr>
            <p:ph type="clipArt" sz="half" idx="2"/>
          </p:nvPr>
        </p:nvPicPr>
        <p:blipFill>
          <a:blip r:embed="rId3" cstate="print"/>
          <a:srcRect/>
          <a:stretch>
            <a:fillRect/>
          </a:stretch>
        </p:blipFill>
        <p:spPr>
          <a:xfrm>
            <a:off x="4970463" y="1754188"/>
            <a:ext cx="3792537" cy="3959225"/>
          </a:xfrm>
          <a:noFill/>
        </p:spPr>
      </p:pic>
    </p:spTree>
    <p:extLst>
      <p:ext uri="{BB962C8B-B14F-4D97-AF65-F5344CB8AC3E}">
        <p14:creationId xmlns:p14="http://schemas.microsoft.com/office/powerpoint/2010/main" val="20123671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585F658D-0F85-4616-93EE-6C77DF8827BE}" type="slidenum">
              <a:rPr lang="en-US" smtClean="0"/>
              <a:pPr/>
              <a:t>76</a:t>
            </a:fld>
            <a:endParaRPr lang="en-US" smtClean="0"/>
          </a:p>
        </p:txBody>
      </p:sp>
      <p:sp>
        <p:nvSpPr>
          <p:cNvPr id="59395" name="Rectangle 2"/>
          <p:cNvSpPr>
            <a:spLocks noGrp="1" noChangeArrowheads="1"/>
          </p:cNvSpPr>
          <p:nvPr>
            <p:ph type="title"/>
          </p:nvPr>
        </p:nvSpPr>
        <p:spPr/>
        <p:txBody>
          <a:bodyPr/>
          <a:lstStyle/>
          <a:p>
            <a:r>
              <a:rPr lang="en-US" smtClean="0"/>
              <a:t>VIOXX the market</a:t>
            </a:r>
          </a:p>
        </p:txBody>
      </p:sp>
      <p:sp>
        <p:nvSpPr>
          <p:cNvPr id="59396" name="Rectangle 3"/>
          <p:cNvSpPr>
            <a:spLocks noGrp="1" noChangeArrowheads="1"/>
          </p:cNvSpPr>
          <p:nvPr>
            <p:ph type="body" idx="1"/>
          </p:nvPr>
        </p:nvSpPr>
        <p:spPr>
          <a:xfrm>
            <a:off x="1035050" y="1676400"/>
            <a:ext cx="7727950" cy="3352800"/>
          </a:xfrm>
        </p:spPr>
        <p:txBody>
          <a:bodyPr/>
          <a:lstStyle/>
          <a:p>
            <a:r>
              <a:rPr lang="en-US" smtClean="0"/>
              <a:t>“Marginal efficiency, heightened risk, excessive cost.”</a:t>
            </a:r>
          </a:p>
          <a:p>
            <a:r>
              <a:rPr lang="en-US" smtClean="0"/>
              <a:t>Vioxx provides about the same relief as aspirin though patients are less likely to develop ulcers or gastrointestinal bleeding. </a:t>
            </a:r>
          </a:p>
        </p:txBody>
      </p:sp>
    </p:spTree>
    <p:extLst>
      <p:ext uri="{BB962C8B-B14F-4D97-AF65-F5344CB8AC3E}">
        <p14:creationId xmlns:p14="http://schemas.microsoft.com/office/powerpoint/2010/main" val="40897067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fld id="{87F72AEB-B819-4DBC-B97A-97426D6FDB70}" type="slidenum">
              <a:rPr lang="en-US" smtClean="0"/>
              <a:pPr/>
              <a:t>77</a:t>
            </a:fld>
            <a:endParaRPr lang="en-US" smtClean="0"/>
          </a:p>
        </p:txBody>
      </p:sp>
      <p:sp>
        <p:nvSpPr>
          <p:cNvPr id="60419" name="Rectangle 2"/>
          <p:cNvSpPr>
            <a:spLocks noGrp="1" noChangeArrowheads="1"/>
          </p:cNvSpPr>
          <p:nvPr>
            <p:ph type="title"/>
          </p:nvPr>
        </p:nvSpPr>
        <p:spPr/>
        <p:txBody>
          <a:bodyPr/>
          <a:lstStyle/>
          <a:p>
            <a:r>
              <a:rPr lang="en-US" smtClean="0"/>
              <a:t>VIOXX</a:t>
            </a:r>
          </a:p>
        </p:txBody>
      </p:sp>
      <p:pic>
        <p:nvPicPr>
          <p:cNvPr id="60420" name="Picture 4" descr="efficacy_nsaids_chart3"/>
          <p:cNvPicPr>
            <a:picLocks noChangeAspect="1" noChangeArrowheads="1"/>
          </p:cNvPicPr>
          <p:nvPr/>
        </p:nvPicPr>
        <p:blipFill>
          <a:blip r:embed="rId3" cstate="print"/>
          <a:srcRect/>
          <a:stretch>
            <a:fillRect/>
          </a:stretch>
        </p:blipFill>
        <p:spPr bwMode="auto">
          <a:xfrm>
            <a:off x="1066800" y="1676400"/>
            <a:ext cx="7010400" cy="4741863"/>
          </a:xfrm>
          <a:prstGeom prst="rect">
            <a:avLst/>
          </a:prstGeom>
          <a:noFill/>
          <a:ln w="9525">
            <a:noFill/>
            <a:miter lim="800000"/>
            <a:headEnd/>
            <a:tailEnd/>
          </a:ln>
        </p:spPr>
      </p:pic>
    </p:spTree>
    <p:extLst>
      <p:ext uri="{BB962C8B-B14F-4D97-AF65-F5344CB8AC3E}">
        <p14:creationId xmlns:p14="http://schemas.microsoft.com/office/powerpoint/2010/main" val="39024505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0"/>
          </p:nvPr>
        </p:nvSpPr>
        <p:spPr>
          <a:noFill/>
        </p:spPr>
        <p:txBody>
          <a:bodyPr/>
          <a:lstStyle/>
          <a:p>
            <a:fld id="{53B6C6FB-CAF9-49E0-983F-C58DEAC26DBC}" type="slidenum">
              <a:rPr lang="en-US" smtClean="0"/>
              <a:pPr/>
              <a:t>78</a:t>
            </a:fld>
            <a:endParaRPr lang="en-US" smtClean="0"/>
          </a:p>
        </p:txBody>
      </p:sp>
      <p:sp>
        <p:nvSpPr>
          <p:cNvPr id="61443" name="Rectangle 2"/>
          <p:cNvSpPr>
            <a:spLocks noGrp="1" noChangeArrowheads="1"/>
          </p:cNvSpPr>
          <p:nvPr>
            <p:ph type="title"/>
          </p:nvPr>
        </p:nvSpPr>
        <p:spPr/>
        <p:txBody>
          <a:bodyPr/>
          <a:lstStyle/>
          <a:p>
            <a:r>
              <a:rPr lang="en-US" smtClean="0"/>
              <a:t>Cox-2 inhibitor</a:t>
            </a:r>
          </a:p>
        </p:txBody>
      </p:sp>
      <p:sp>
        <p:nvSpPr>
          <p:cNvPr id="61444" name="Rectangle 3"/>
          <p:cNvSpPr>
            <a:spLocks noGrp="1" noChangeArrowheads="1"/>
          </p:cNvSpPr>
          <p:nvPr>
            <p:ph type="body" sz="half" idx="1"/>
          </p:nvPr>
        </p:nvSpPr>
        <p:spPr>
          <a:xfrm>
            <a:off x="1035050" y="1676400"/>
            <a:ext cx="3792538" cy="4114800"/>
          </a:xfrm>
        </p:spPr>
        <p:txBody>
          <a:bodyPr/>
          <a:lstStyle/>
          <a:p>
            <a:r>
              <a:rPr lang="en-US" sz="2400" smtClean="0"/>
              <a:t>Aspirin blocks the production of prostaglandins, key hormones that are used to carry local messages. </a:t>
            </a:r>
          </a:p>
          <a:p>
            <a:r>
              <a:rPr lang="en-US" sz="2400" smtClean="0"/>
              <a:t>Cyclooxygenase (cox-1, cox-2) performs the first step in the creation of prostaglandins</a:t>
            </a:r>
          </a:p>
          <a:p>
            <a:endParaRPr lang="en-US" sz="2400" smtClean="0"/>
          </a:p>
        </p:txBody>
      </p:sp>
      <p:pic>
        <p:nvPicPr>
          <p:cNvPr id="61445" name="Picture 4" descr="1prh-figure"/>
          <p:cNvPicPr>
            <a:picLocks noGrp="1" noChangeAspect="1" noChangeArrowheads="1"/>
          </p:cNvPicPr>
          <p:nvPr>
            <p:ph type="clipArt" sz="half" idx="2"/>
          </p:nvPr>
        </p:nvPicPr>
        <p:blipFill>
          <a:blip r:embed="rId3" cstate="print"/>
          <a:srcRect/>
          <a:stretch>
            <a:fillRect/>
          </a:stretch>
        </p:blipFill>
        <p:spPr>
          <a:xfrm>
            <a:off x="5402263" y="1676400"/>
            <a:ext cx="2927350" cy="4114800"/>
          </a:xfrm>
          <a:noFill/>
        </p:spPr>
      </p:pic>
    </p:spTree>
    <p:extLst>
      <p:ext uri="{BB962C8B-B14F-4D97-AF65-F5344CB8AC3E}">
        <p14:creationId xmlns:p14="http://schemas.microsoft.com/office/powerpoint/2010/main" val="34010176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0"/>
          </p:nvPr>
        </p:nvSpPr>
        <p:spPr>
          <a:noFill/>
        </p:spPr>
        <p:txBody>
          <a:bodyPr/>
          <a:lstStyle/>
          <a:p>
            <a:fld id="{4E4DF3C7-59E7-43CF-823E-C92AAC024DEE}" type="slidenum">
              <a:rPr lang="en-US" smtClean="0"/>
              <a:pPr/>
              <a:t>79</a:t>
            </a:fld>
            <a:endParaRPr lang="en-US" smtClean="0"/>
          </a:p>
        </p:txBody>
      </p:sp>
      <p:sp>
        <p:nvSpPr>
          <p:cNvPr id="62467" name="Rectangle 2"/>
          <p:cNvSpPr>
            <a:spLocks noGrp="1" noChangeArrowheads="1"/>
          </p:cNvSpPr>
          <p:nvPr>
            <p:ph type="title"/>
          </p:nvPr>
        </p:nvSpPr>
        <p:spPr/>
        <p:txBody>
          <a:bodyPr/>
          <a:lstStyle/>
          <a:p>
            <a:r>
              <a:rPr lang="en-US" smtClean="0"/>
              <a:t>VIOXX</a:t>
            </a:r>
          </a:p>
        </p:txBody>
      </p:sp>
      <p:sp>
        <p:nvSpPr>
          <p:cNvPr id="62468" name="Rectangle 3"/>
          <p:cNvSpPr>
            <a:spLocks noGrp="1" noChangeArrowheads="1"/>
          </p:cNvSpPr>
          <p:nvPr>
            <p:ph type="body" sz="half" idx="1"/>
          </p:nvPr>
        </p:nvSpPr>
        <p:spPr>
          <a:xfrm>
            <a:off x="762000" y="1676400"/>
            <a:ext cx="3792538" cy="4114800"/>
          </a:xfrm>
        </p:spPr>
        <p:txBody>
          <a:bodyPr/>
          <a:lstStyle/>
          <a:p>
            <a:r>
              <a:rPr lang="en-US" sz="2800" smtClean="0"/>
              <a:t>Private enterprise</a:t>
            </a:r>
          </a:p>
          <a:p>
            <a:r>
              <a:rPr lang="en-US" sz="2800" smtClean="0"/>
              <a:t>Capitalism</a:t>
            </a:r>
          </a:p>
        </p:txBody>
      </p:sp>
      <p:pic>
        <p:nvPicPr>
          <p:cNvPr id="62469" name="Picture 4" descr="vioxx_diagram1"/>
          <p:cNvPicPr>
            <a:picLocks noGrp="1" noChangeAspect="1" noChangeArrowheads="1"/>
          </p:cNvPicPr>
          <p:nvPr>
            <p:ph type="clipArt" sz="half" idx="2"/>
          </p:nvPr>
        </p:nvPicPr>
        <p:blipFill>
          <a:blip r:embed="rId3" cstate="print"/>
          <a:srcRect/>
          <a:stretch>
            <a:fillRect/>
          </a:stretch>
        </p:blipFill>
        <p:spPr>
          <a:xfrm>
            <a:off x="4419600" y="1524000"/>
            <a:ext cx="4724400" cy="4724400"/>
          </a:xfrm>
          <a:noFill/>
        </p:spPr>
      </p:pic>
    </p:spTree>
    <p:extLst>
      <p:ext uri="{BB962C8B-B14F-4D97-AF65-F5344CB8AC3E}">
        <p14:creationId xmlns:p14="http://schemas.microsoft.com/office/powerpoint/2010/main" val="176049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B0C2887F-8C65-4DE3-9444-2D2B8DA1A4C8}" type="slidenum">
              <a:rPr lang="en-US" smtClean="0"/>
              <a:pPr/>
              <a:t>8</a:t>
            </a:fld>
            <a:endParaRPr lang="en-US" smtClean="0"/>
          </a:p>
        </p:txBody>
      </p:sp>
      <p:sp>
        <p:nvSpPr>
          <p:cNvPr id="8195" name="Rectangle 2"/>
          <p:cNvSpPr>
            <a:spLocks noGrp="1" noChangeArrowheads="1"/>
          </p:cNvSpPr>
          <p:nvPr>
            <p:ph type="title"/>
          </p:nvPr>
        </p:nvSpPr>
        <p:spPr/>
        <p:txBody>
          <a:bodyPr/>
          <a:lstStyle/>
          <a:p>
            <a:r>
              <a:rPr lang="en-US" smtClean="0"/>
              <a:t>What is pain?</a:t>
            </a:r>
          </a:p>
        </p:txBody>
      </p:sp>
      <p:sp>
        <p:nvSpPr>
          <p:cNvPr id="8196" name="Rectangle 3"/>
          <p:cNvSpPr>
            <a:spLocks noGrp="1" noChangeArrowheads="1"/>
          </p:cNvSpPr>
          <p:nvPr>
            <p:ph type="body" idx="1"/>
          </p:nvPr>
        </p:nvSpPr>
        <p:spPr>
          <a:xfrm>
            <a:off x="1035050" y="1676400"/>
            <a:ext cx="7727950" cy="3124200"/>
          </a:xfrm>
        </p:spPr>
        <p:txBody>
          <a:bodyPr/>
          <a:lstStyle/>
          <a:p>
            <a:r>
              <a:rPr lang="en-US" smtClean="0"/>
              <a:t>Simply put, pain is usually nature’s unpleasant way of telling you that a part of your body needs your immediate attention, or that you’re using parts of your body beyond their limits.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fld id="{3DC3615B-2230-41C3-8036-68B6819F577B}" type="slidenum">
              <a:rPr lang="en-US" smtClean="0"/>
              <a:pPr/>
              <a:t>80</a:t>
            </a:fld>
            <a:endParaRPr lang="en-US" smtClean="0"/>
          </a:p>
        </p:txBody>
      </p:sp>
      <p:sp>
        <p:nvSpPr>
          <p:cNvPr id="63491" name="Rectangle 2"/>
          <p:cNvSpPr>
            <a:spLocks noGrp="1" noChangeArrowheads="1"/>
          </p:cNvSpPr>
          <p:nvPr>
            <p:ph type="title"/>
          </p:nvPr>
        </p:nvSpPr>
        <p:spPr/>
        <p:txBody>
          <a:bodyPr/>
          <a:lstStyle/>
          <a:p>
            <a:r>
              <a:rPr lang="en-US" smtClean="0"/>
              <a:t>Vioxx</a:t>
            </a:r>
          </a:p>
        </p:txBody>
      </p:sp>
      <p:sp>
        <p:nvSpPr>
          <p:cNvPr id="63492" name="Rectangle 3"/>
          <p:cNvSpPr>
            <a:spLocks noGrp="1" noChangeArrowheads="1"/>
          </p:cNvSpPr>
          <p:nvPr>
            <p:ph type="body" idx="1"/>
          </p:nvPr>
        </p:nvSpPr>
        <p:spPr/>
        <p:txBody>
          <a:bodyPr/>
          <a:lstStyle/>
          <a:p>
            <a:endParaRPr lang="en-US" smtClean="0"/>
          </a:p>
        </p:txBody>
      </p:sp>
      <p:pic>
        <p:nvPicPr>
          <p:cNvPr id="63493"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12700">
            <a:noFill/>
            <a:miter lim="800000"/>
            <a:headEnd/>
            <a:tailEnd/>
          </a:ln>
        </p:spPr>
      </p:pic>
    </p:spTree>
    <p:extLst>
      <p:ext uri="{BB962C8B-B14F-4D97-AF65-F5344CB8AC3E}">
        <p14:creationId xmlns:p14="http://schemas.microsoft.com/office/powerpoint/2010/main" val="42402708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681DEF28-625B-49F1-9CD8-0ADDDA67FE46}" type="slidenum">
              <a:rPr lang="en-US" smtClean="0"/>
              <a:pPr/>
              <a:t>81</a:t>
            </a:fld>
            <a:endParaRPr lang="en-US" smtClean="0"/>
          </a:p>
        </p:txBody>
      </p:sp>
      <p:sp>
        <p:nvSpPr>
          <p:cNvPr id="64515" name="Rectangle 2"/>
          <p:cNvSpPr>
            <a:spLocks noGrp="1" noChangeArrowheads="1"/>
          </p:cNvSpPr>
          <p:nvPr>
            <p:ph type="title"/>
          </p:nvPr>
        </p:nvSpPr>
        <p:spPr/>
        <p:txBody>
          <a:bodyPr/>
          <a:lstStyle/>
          <a:p>
            <a:r>
              <a:rPr lang="en-US" smtClean="0"/>
              <a:t>VIOXX advertising</a:t>
            </a:r>
          </a:p>
        </p:txBody>
      </p:sp>
      <p:sp>
        <p:nvSpPr>
          <p:cNvPr id="64516" name="Rectangle 3"/>
          <p:cNvSpPr>
            <a:spLocks noGrp="1" noChangeArrowheads="1"/>
          </p:cNvSpPr>
          <p:nvPr>
            <p:ph type="body" idx="1"/>
          </p:nvPr>
        </p:nvSpPr>
        <p:spPr/>
        <p:txBody>
          <a:bodyPr/>
          <a:lstStyle/>
          <a:p>
            <a:r>
              <a:rPr lang="en-US" smtClean="0"/>
              <a:t>In the first 6 months of this year alone Merck spent $45 million advertising Vioxx.</a:t>
            </a:r>
          </a:p>
          <a:p>
            <a:r>
              <a:rPr lang="en-US" smtClean="0"/>
              <a:t>“Terrifying testimony to the power of marketing.”</a:t>
            </a:r>
          </a:p>
        </p:txBody>
      </p:sp>
    </p:spTree>
    <p:extLst>
      <p:ext uri="{BB962C8B-B14F-4D97-AF65-F5344CB8AC3E}">
        <p14:creationId xmlns:p14="http://schemas.microsoft.com/office/powerpoint/2010/main" val="162078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DE18ACCD-11B9-48B7-9227-E477BD9B14B5}" type="slidenum">
              <a:rPr lang="en-US" smtClean="0"/>
              <a:pPr/>
              <a:t>9</a:t>
            </a:fld>
            <a:endParaRPr lang="en-US" smtClean="0"/>
          </a:p>
        </p:txBody>
      </p:sp>
      <p:sp>
        <p:nvSpPr>
          <p:cNvPr id="9219" name="Rectangle 2"/>
          <p:cNvSpPr>
            <a:spLocks noGrp="1" noChangeArrowheads="1"/>
          </p:cNvSpPr>
          <p:nvPr>
            <p:ph type="title"/>
          </p:nvPr>
        </p:nvSpPr>
        <p:spPr/>
        <p:txBody>
          <a:bodyPr/>
          <a:lstStyle/>
          <a:p>
            <a:r>
              <a:rPr lang="en-US" altLang="en-US" smtClean="0"/>
              <a:t>What Is Pain?</a:t>
            </a:r>
          </a:p>
        </p:txBody>
      </p:sp>
      <p:sp>
        <p:nvSpPr>
          <p:cNvPr id="9220" name="Rectangle 3"/>
          <p:cNvSpPr>
            <a:spLocks noGrp="1" noChangeArrowheads="1"/>
          </p:cNvSpPr>
          <p:nvPr>
            <p:ph type="body" idx="1"/>
          </p:nvPr>
        </p:nvSpPr>
        <p:spPr/>
        <p:txBody>
          <a:bodyPr/>
          <a:lstStyle/>
          <a:p>
            <a:r>
              <a:rPr lang="en-US" altLang="en-US" sz="2800" smtClean="0">
                <a:solidFill>
                  <a:srgbClr val="0000FF"/>
                </a:solidFill>
              </a:rPr>
              <a:t>Clinical Pain</a:t>
            </a:r>
          </a:p>
          <a:p>
            <a:pPr lvl="1"/>
            <a:r>
              <a:rPr lang="en-US" altLang="en-US" smtClean="0"/>
              <a:t>Pain that requires some form of medical treatment</a:t>
            </a:r>
          </a:p>
          <a:p>
            <a:r>
              <a:rPr lang="en-US" altLang="en-US" sz="2800" smtClean="0"/>
              <a:t>Most people experience an average of </a:t>
            </a:r>
            <a:br>
              <a:rPr lang="en-US" altLang="en-US" sz="2800" smtClean="0"/>
            </a:br>
            <a:r>
              <a:rPr lang="en-US" altLang="en-US" sz="2800" smtClean="0"/>
              <a:t>3 to 4 different kinds of pain each year</a:t>
            </a:r>
          </a:p>
          <a:p>
            <a:r>
              <a:rPr lang="en-US" altLang="en-US" sz="2800" smtClean="0"/>
              <a:t>Pain is the most common reason people seek medical treatment</a:t>
            </a:r>
          </a:p>
          <a:p>
            <a:r>
              <a:rPr lang="en-US" altLang="en-US" sz="2800" smtClean="0"/>
              <a:t>Annual costs may reach $100 billion</a:t>
            </a:r>
            <a:endParaRPr lang="en-US" altLang="en-US" sz="2800" smtClean="0">
              <a:solidFill>
                <a:srgbClr val="0000F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ide Bar">
  <a:themeElements>
    <a:clrScheme name="">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Side 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 B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 B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46315993</TotalTime>
  <Pages>7754320</Pages>
  <Words>1826</Words>
  <Application>Microsoft Office PowerPoint</Application>
  <PresentationFormat>On-screen Show (4:3)</PresentationFormat>
  <Paragraphs>372</Paragraphs>
  <Slides>81</Slides>
  <Notes>73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81</vt:i4>
      </vt:variant>
    </vt:vector>
  </HeadingPairs>
  <TitlesOfParts>
    <vt:vector size="85" baseType="lpstr">
      <vt:lpstr>Side Bar</vt:lpstr>
      <vt:lpstr>Clip</vt:lpstr>
      <vt:lpstr>Chart</vt:lpstr>
      <vt:lpstr>Worksheet</vt:lpstr>
      <vt:lpstr>PowerPoint Presentation</vt:lpstr>
      <vt:lpstr>PowerPoint Presentation</vt:lpstr>
      <vt:lpstr>Primary Prevention Advantages</vt:lpstr>
      <vt:lpstr>Health Care Spending </vt:lpstr>
      <vt:lpstr>Facebook-Delaware/Lehigh Trail </vt:lpstr>
      <vt:lpstr>PowerPoint Presentation</vt:lpstr>
      <vt:lpstr>PowerPoint Presentation</vt:lpstr>
      <vt:lpstr>What is pain?</vt:lpstr>
      <vt:lpstr>What Is Pain?</vt:lpstr>
      <vt:lpstr>PowerPoint Presentation</vt:lpstr>
      <vt:lpstr>Acute versus chronic pain</vt:lpstr>
      <vt:lpstr>40 Million Americans suffer from chronic pain such as:</vt:lpstr>
      <vt:lpstr>What percent of Americans suffer chronic pain?</vt:lpstr>
      <vt:lpstr>What percent of Americans suffer chronic pain?</vt:lpstr>
      <vt:lpstr>What is the current population of America?</vt:lpstr>
      <vt:lpstr>Subdivisions of the vertebrate nervous system</vt:lpstr>
      <vt:lpstr>Peripheral Nervous System</vt:lpstr>
      <vt:lpstr>The Meaning of Pain</vt:lpstr>
      <vt:lpstr>Specificity Theory of Pain</vt:lpstr>
      <vt:lpstr>Nociception</vt:lpstr>
      <vt:lpstr>The perception of pain</vt:lpstr>
      <vt:lpstr>Suffering </vt:lpstr>
      <vt:lpstr>PowerPoint Presentation</vt:lpstr>
      <vt:lpstr>PowerPoint Presentation</vt:lpstr>
      <vt:lpstr>Gate Control Theory</vt:lpstr>
      <vt:lpstr>The Gate Control Theory  of Pain</vt:lpstr>
      <vt:lpstr>Nociception</vt:lpstr>
      <vt:lpstr>Pain chemistry </vt:lpstr>
      <vt:lpstr>The Physiology of Pain</vt:lpstr>
      <vt:lpstr>The Physiology of Pain</vt:lpstr>
      <vt:lpstr>Pain Pathways</vt:lpstr>
      <vt:lpstr>Measuring Pain</vt:lpstr>
      <vt:lpstr>Measuring Pain</vt:lpstr>
      <vt:lpstr>Measuring Pain</vt:lpstr>
      <vt:lpstr>Measuring Pain</vt:lpstr>
      <vt:lpstr>Stages of pain</vt:lpstr>
      <vt:lpstr>Chronic Pain</vt:lpstr>
      <vt:lpstr>Headache</vt:lpstr>
      <vt:lpstr>Muscle tension headache</vt:lpstr>
      <vt:lpstr>Treating muscle-tension headache</vt:lpstr>
      <vt:lpstr>Migraine headache</vt:lpstr>
      <vt:lpstr>Treating migraine headaches</vt:lpstr>
      <vt:lpstr>PowerPoint Presentation</vt:lpstr>
      <vt:lpstr>Physical Treatment of pain</vt:lpstr>
      <vt:lpstr>NSAIDs</vt:lpstr>
      <vt:lpstr>Tylenol (acetaminophen) </vt:lpstr>
      <vt:lpstr>Aspirin</vt:lpstr>
      <vt:lpstr>NSAID’s</vt:lpstr>
      <vt:lpstr>Aspirin</vt:lpstr>
      <vt:lpstr>Pain treatment </vt:lpstr>
      <vt:lpstr>Endorphins</vt:lpstr>
      <vt:lpstr>Chronic Pain</vt:lpstr>
      <vt:lpstr>Malingering</vt:lpstr>
      <vt:lpstr>“Faking” unitentionally </vt:lpstr>
      <vt:lpstr>Signal Detection Theory</vt:lpstr>
      <vt:lpstr>PowerPoint Presentation</vt:lpstr>
      <vt:lpstr>PowerPoint Presentation</vt:lpstr>
      <vt:lpstr>Signal Detection Theory</vt:lpstr>
      <vt:lpstr>Sociocultural Factors</vt:lpstr>
      <vt:lpstr>A Pain-Prone Personality?</vt:lpstr>
      <vt:lpstr>A Pain-Prone Personality?</vt:lpstr>
      <vt:lpstr>Types of Pain Patients (Turk &amp; Nash)</vt:lpstr>
      <vt:lpstr>Operant conditioning</vt:lpstr>
      <vt:lpstr>Generous sick leave</vt:lpstr>
      <vt:lpstr>PowerPoint Presentation</vt:lpstr>
      <vt:lpstr>Malingering</vt:lpstr>
      <vt:lpstr>Doctor’s excuse</vt:lpstr>
      <vt:lpstr>Correlation</vt:lpstr>
      <vt:lpstr>PowerPoint Presentation</vt:lpstr>
      <vt:lpstr>Pill Mill</vt:lpstr>
      <vt:lpstr>Somatoform Symptom Disorder</vt:lpstr>
      <vt:lpstr>The End</vt:lpstr>
      <vt:lpstr>Vioxx</vt:lpstr>
      <vt:lpstr>VIOXX the Science</vt:lpstr>
      <vt:lpstr>VIOXX the Science</vt:lpstr>
      <vt:lpstr>VIOXX the market</vt:lpstr>
      <vt:lpstr>VIOXX</vt:lpstr>
      <vt:lpstr>Cox-2 inhibitor</vt:lpstr>
      <vt:lpstr>VIOXX</vt:lpstr>
      <vt:lpstr>Vioxx</vt:lpstr>
      <vt:lpstr>VIOXX advertising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Pain </dc:title>
  <dc:subject/>
  <dc:creator>Will Wattles</dc:creator>
  <cp:keywords/>
  <dc:description/>
  <cp:lastModifiedBy>WWattles</cp:lastModifiedBy>
  <cp:revision>69</cp:revision>
  <dcterms:created xsi:type="dcterms:W3CDTF">1995-06-17T23:31:02Z</dcterms:created>
  <dcterms:modified xsi:type="dcterms:W3CDTF">2016-09-29T13:33:42Z</dcterms:modified>
</cp:coreProperties>
</file>