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9" r:id="rId4"/>
    <p:sldId id="282" r:id="rId5"/>
    <p:sldId id="289" r:id="rId6"/>
    <p:sldId id="264" r:id="rId7"/>
    <p:sldId id="290" r:id="rId8"/>
    <p:sldId id="275" r:id="rId9"/>
    <p:sldId id="261" r:id="rId10"/>
    <p:sldId id="260" r:id="rId11"/>
    <p:sldId id="258" r:id="rId12"/>
    <p:sldId id="262" r:id="rId13"/>
    <p:sldId id="263" r:id="rId14"/>
    <p:sldId id="266" r:id="rId15"/>
    <p:sldId id="265" r:id="rId16"/>
    <p:sldId id="267" r:id="rId17"/>
    <p:sldId id="268" r:id="rId18"/>
    <p:sldId id="273" r:id="rId19"/>
    <p:sldId id="269" r:id="rId20"/>
    <p:sldId id="270" r:id="rId21"/>
    <p:sldId id="271" r:id="rId22"/>
    <p:sldId id="272" r:id="rId23"/>
    <p:sldId id="276" r:id="rId24"/>
    <p:sldId id="277" r:id="rId25"/>
    <p:sldId id="278" r:id="rId26"/>
    <p:sldId id="274" r:id="rId27"/>
    <p:sldId id="283" r:id="rId28"/>
    <p:sldId id="284" r:id="rId29"/>
    <p:sldId id="285" r:id="rId30"/>
    <p:sldId id="286" r:id="rId31"/>
    <p:sldId id="287" r:id="rId32"/>
    <p:sldId id="288" r:id="rId33"/>
    <p:sldId id="281" r:id="rId34"/>
    <p:sldId id="280" r:id="rId35"/>
    <p:sldId id="27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3CB67-1F98-4C7E-BCD1-7F59EE8ABF1F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2C376-9C29-4311-A368-5A8BAEF947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BC1C99-61CA-4A93-A6C4-B3B3891BBD57}" type="datetimeFigureOut">
              <a:rPr lang="en-US" smtClean="0"/>
              <a:pPr/>
              <a:t>1/18/2012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F4CDAA-6F28-407C-A714-90AC2D00DC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Psychopathy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William P. Wattles, Ph.D.</a:t>
            </a:r>
          </a:p>
          <a:p>
            <a:r>
              <a:rPr lang="en-US" dirty="0" smtClean="0"/>
              <a:t>Francis Marion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Nature/Nurture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Old view, born psychopath.</a:t>
            </a:r>
          </a:p>
          <a:p>
            <a:r>
              <a:rPr lang="en-US" dirty="0" smtClean="0"/>
              <a:t>Newer view, risk factors interact with environment (developmental view)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Factor 1</a:t>
            </a:r>
          </a:p>
          <a:p>
            <a:pPr lvl="1"/>
            <a:r>
              <a:rPr lang="en-US" dirty="0" smtClean="0"/>
              <a:t>Low fear temperament /feckless disregard toward others.</a:t>
            </a:r>
          </a:p>
          <a:p>
            <a:pPr lvl="1"/>
            <a:r>
              <a:rPr lang="en-US" dirty="0" smtClean="0"/>
              <a:t>Lack of remorse</a:t>
            </a:r>
          </a:p>
          <a:p>
            <a:pPr lvl="1"/>
            <a:r>
              <a:rPr lang="en-US" dirty="0" smtClean="0"/>
              <a:t>lack of empathy</a:t>
            </a:r>
          </a:p>
          <a:p>
            <a:pPr lvl="1"/>
            <a:r>
              <a:rPr lang="en-US" dirty="0" smtClean="0"/>
              <a:t>conning\manipulative</a:t>
            </a:r>
          </a:p>
          <a:p>
            <a:pPr lvl="1"/>
            <a:r>
              <a:rPr lang="en-US" dirty="0" smtClean="0"/>
              <a:t>narcissistic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20085"/>
            <a:ext cx="4191000" cy="4434840"/>
          </a:xfrm>
        </p:spPr>
        <p:txBody>
          <a:bodyPr/>
          <a:lstStyle/>
          <a:p>
            <a:r>
              <a:rPr lang="en-US" dirty="0" smtClean="0"/>
              <a:t>Factor 2</a:t>
            </a:r>
          </a:p>
          <a:p>
            <a:pPr lvl="1"/>
            <a:r>
              <a:rPr lang="en-US" dirty="0" err="1" smtClean="0"/>
              <a:t>disinhibition</a:t>
            </a:r>
            <a:r>
              <a:rPr lang="en-US" dirty="0" smtClean="0"/>
              <a:t>/impulsivity</a:t>
            </a:r>
          </a:p>
          <a:p>
            <a:pPr lvl="1"/>
            <a:r>
              <a:rPr lang="en-US" dirty="0" smtClean="0"/>
              <a:t>negative affect/anti-social behavior</a:t>
            </a:r>
          </a:p>
          <a:p>
            <a:pPr lvl="1"/>
            <a:r>
              <a:rPr lang="en-US" dirty="0" smtClean="0"/>
              <a:t>need for stimulation</a:t>
            </a:r>
          </a:p>
          <a:p>
            <a:pPr lvl="1"/>
            <a:r>
              <a:rPr lang="en-US" dirty="0" smtClean="0"/>
              <a:t>parasitic lifestyle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Operationalization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process of defining something in a way that can be measured. </a:t>
            </a:r>
          </a:p>
          <a:p>
            <a:r>
              <a:rPr lang="en-US" dirty="0" smtClean="0"/>
              <a:t>Psychopathy is currently operationalized by the PCL-R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Construct Validity of PCL-R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High overall </a:t>
            </a:r>
            <a:r>
              <a:rPr lang="en-US" dirty="0"/>
              <a:t>scores on the PCL-R show positive associations </a:t>
            </a:r>
            <a:r>
              <a:rPr lang="en-US" dirty="0" smtClean="0"/>
              <a:t>with measures </a:t>
            </a:r>
            <a:r>
              <a:rPr lang="en-US" dirty="0"/>
              <a:t>of </a:t>
            </a:r>
            <a:endParaRPr lang="en-US" dirty="0" smtClean="0"/>
          </a:p>
          <a:p>
            <a:pPr lvl="1"/>
            <a:r>
              <a:rPr lang="en-US" dirty="0" smtClean="0"/>
              <a:t>impulsivity</a:t>
            </a:r>
          </a:p>
          <a:p>
            <a:pPr lvl="1"/>
            <a:r>
              <a:rPr lang="en-US" dirty="0" smtClean="0"/>
              <a:t>aggression </a:t>
            </a:r>
          </a:p>
          <a:p>
            <a:pPr lvl="1"/>
            <a:r>
              <a:rPr lang="en-US" dirty="0" smtClean="0"/>
              <a:t>Machiavellianism </a:t>
            </a:r>
            <a:r>
              <a:rPr lang="en-US" dirty="0"/>
              <a:t>(</a:t>
            </a:r>
            <a:r>
              <a:rPr lang="en-US" dirty="0" smtClean="0"/>
              <a:t>a </a:t>
            </a:r>
            <a:r>
              <a:rPr lang="en-US" dirty="0"/>
              <a:t>trait marked by ruthlessly pragmatic and </a:t>
            </a:r>
            <a:r>
              <a:rPr lang="en-US" dirty="0" smtClean="0"/>
              <a:t>cynical attitudes)</a:t>
            </a:r>
          </a:p>
          <a:p>
            <a:pPr lvl="1"/>
            <a:r>
              <a:rPr lang="en-US" dirty="0" smtClean="0"/>
              <a:t>persistent </a:t>
            </a:r>
            <a:r>
              <a:rPr lang="en-US" dirty="0"/>
              <a:t>criminal behavior </a:t>
            </a:r>
            <a:endParaRPr lang="en-US" dirty="0" smtClean="0"/>
          </a:p>
          <a:p>
            <a:r>
              <a:rPr lang="en-US" dirty="0" smtClean="0"/>
              <a:t>negative relations with </a:t>
            </a:r>
            <a:r>
              <a:rPr lang="en-US" dirty="0"/>
              <a:t>measures of </a:t>
            </a:r>
            <a:endParaRPr lang="en-US" dirty="0" smtClean="0"/>
          </a:p>
          <a:p>
            <a:pPr lvl="1"/>
            <a:r>
              <a:rPr lang="en-US" dirty="0" smtClean="0"/>
              <a:t>empathy </a:t>
            </a:r>
            <a:r>
              <a:rPr lang="en-US" dirty="0"/>
              <a:t>and </a:t>
            </a:r>
            <a:endParaRPr lang="en-US" dirty="0" smtClean="0"/>
          </a:p>
          <a:p>
            <a:pPr lvl="1"/>
            <a:r>
              <a:rPr lang="en-US" dirty="0" smtClean="0"/>
              <a:t>affiliation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PCL-R cutoff score 30 out of 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consensus definition of symptom criteria for diagnosis of Psychopathy.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the science of identifying and naming things, and arranging them into a classification</a:t>
            </a:r>
          </a:p>
          <a:p>
            <a:r>
              <a:rPr lang="en-US" dirty="0" smtClean="0"/>
              <a:t>The term  dimension refers to any scaled continuum</a:t>
            </a:r>
          </a:p>
          <a:p>
            <a:endParaRPr lang="en-US" dirty="0" smtClean="0"/>
          </a:p>
        </p:txBody>
      </p:sp>
      <p:pic>
        <p:nvPicPr>
          <p:cNvPr id="5" name="Content Placeholder 4" descr="478px-Linné-Systema_Naturae_173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98386" y="1920875"/>
            <a:ext cx="3538228" cy="44338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“…Data indicate that psychopathic individuals differ from other people in degree rather than in kind.”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Psychopathy is synonymous with violence.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Yes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MMPI-2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Scale 4 Psychopathic Deviate</a:t>
            </a:r>
          </a:p>
          <a:p>
            <a:pPr lvl="1"/>
            <a:r>
              <a:rPr lang="en-US" dirty="0" smtClean="0"/>
              <a:t>a measure of rebelliousness. High scorers are often in conflict with authorities.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Psychopathy is synonymous with psychosis.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Yes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No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psychopathic individuals </a:t>
            </a:r>
            <a:r>
              <a:rPr lang="en-US" dirty="0" smtClean="0"/>
              <a:t>are generally </a:t>
            </a:r>
            <a:r>
              <a:rPr lang="en-US" dirty="0"/>
              <a:t>rational, free of delusions, and well oriented to </a:t>
            </a:r>
            <a:r>
              <a:rPr lang="en-US" dirty="0" smtClean="0"/>
              <a:t>their surroundings</a:t>
            </a:r>
            <a:endParaRPr lang="en-US" dirty="0"/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Psychopathy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Psychopathy</a:t>
            </a:r>
            <a:r>
              <a:rPr lang="en-US" dirty="0"/>
              <a:t> is a personality disorder characterized primarily by a lack of empathy and remorse, shallow emotions, egocentricity, and deception.</a:t>
            </a:r>
          </a:p>
        </p:txBody>
      </p:sp>
      <p:pic>
        <p:nvPicPr>
          <p:cNvPr id="6" name="Content Placeholder 5" descr="yy3596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983452"/>
            <a:ext cx="4038600" cy="23087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Psychopathy is synonymous with antisocial personality disorder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Yes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No</a:t>
            </a:r>
          </a:p>
          <a:p>
            <a:pPr marL="514350" indent="-514350">
              <a:buNone/>
            </a:pPr>
            <a:endParaRPr lang="en-US" b="1" i="1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anti-social, criminal, violent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Psychopathic individuals are born, not made.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Yes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No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multicausality</a:t>
            </a:r>
          </a:p>
          <a:p>
            <a:r>
              <a:rPr lang="en-US" dirty="0" smtClean="0"/>
              <a:t>constitution interacts with environment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Psychopathy is inalterable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Yes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No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supported by research.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Disinhibition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mpulse-control problems</a:t>
            </a:r>
          </a:p>
          <a:p>
            <a:pPr lvl="1"/>
            <a:r>
              <a:rPr lang="en-US" dirty="0" smtClean="0"/>
              <a:t>lack of </a:t>
            </a:r>
            <a:r>
              <a:rPr lang="en-US" dirty="0" err="1" smtClean="0"/>
              <a:t>planfulness</a:t>
            </a:r>
            <a:endParaRPr lang="en-US" dirty="0" smtClean="0"/>
          </a:p>
          <a:p>
            <a:pPr lvl="1"/>
            <a:r>
              <a:rPr lang="en-US" dirty="0" smtClean="0"/>
              <a:t>impaired regulation of affect and urges</a:t>
            </a:r>
          </a:p>
          <a:p>
            <a:pPr lvl="1"/>
            <a:r>
              <a:rPr lang="en-US" dirty="0" smtClean="0"/>
              <a:t>need for immediate gratification</a:t>
            </a:r>
          </a:p>
          <a:p>
            <a:pPr lvl="1"/>
            <a:r>
              <a:rPr lang="en-US" dirty="0" smtClean="0"/>
              <a:t>deficient behavioral restraint</a:t>
            </a:r>
          </a:p>
          <a:p>
            <a:r>
              <a:rPr lang="en-US" dirty="0"/>
              <a:t>E</a:t>
            </a:r>
            <a:r>
              <a:rPr lang="en-US" dirty="0" smtClean="0"/>
              <a:t>xternalizing behavior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Nexus </a:t>
            </a:r>
            <a:r>
              <a:rPr lang="en-US" dirty="0" smtClean="0"/>
              <a:t>of impulsivity and negative emotionality.</a:t>
            </a:r>
            <a:endParaRPr lang="en-US" dirty="0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924800" y="6172200"/>
            <a:ext cx="762000" cy="1219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Ability to remain clam and focused</a:t>
            </a:r>
          </a:p>
          <a:p>
            <a:r>
              <a:rPr lang="en-US" dirty="0" smtClean="0"/>
              <a:t>Rapid recovery from stressful events</a:t>
            </a:r>
          </a:p>
          <a:p>
            <a:r>
              <a:rPr lang="en-US" dirty="0" smtClean="0"/>
              <a:t>high self-assurance</a:t>
            </a:r>
          </a:p>
          <a:p>
            <a:r>
              <a:rPr lang="en-US" dirty="0" err="1" smtClean="0"/>
              <a:t>tolearnce</a:t>
            </a:r>
            <a:r>
              <a:rPr lang="en-US" dirty="0" smtClean="0"/>
              <a:t> for unfamiliarity and danger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Nexus of social dominance, low stress reactivity and thrill seeking. </a:t>
            </a:r>
            <a:endParaRPr lang="en-US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7924800" y="6172200"/>
            <a:ext cx="762000" cy="1219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deficient empathy</a:t>
            </a:r>
          </a:p>
          <a:p>
            <a:r>
              <a:rPr lang="en-US" dirty="0" smtClean="0"/>
              <a:t>disdain for close attachments</a:t>
            </a:r>
          </a:p>
          <a:p>
            <a:r>
              <a:rPr lang="en-US" dirty="0" smtClean="0"/>
              <a:t>rebelliousness</a:t>
            </a:r>
          </a:p>
          <a:p>
            <a:r>
              <a:rPr lang="en-US" dirty="0" smtClean="0"/>
              <a:t>excitement seeking</a:t>
            </a:r>
          </a:p>
          <a:p>
            <a:r>
              <a:rPr lang="en-US" dirty="0" err="1" smtClean="0"/>
              <a:t>exploitativeness</a:t>
            </a:r>
            <a:endParaRPr lang="en-US" dirty="0" smtClean="0"/>
          </a:p>
          <a:p>
            <a:r>
              <a:rPr lang="en-US" dirty="0" smtClean="0"/>
              <a:t>empowerment through cruelty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nexus of high dominance and low affiliation</a:t>
            </a:r>
            <a:endParaRPr lang="en-US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7924800" y="6172200"/>
            <a:ext cx="762000" cy="1219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connected group or series: "a nexus of ideas".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the </a:t>
            </a:r>
            <a:r>
              <a:rPr lang="en-US" i="1" dirty="0"/>
              <a:t>nexus</a:t>
            </a:r>
            <a:r>
              <a:rPr lang="en-US" dirty="0"/>
              <a:t> for three great religions, Jerusalem has had a troubled as well as illustrious </a:t>
            </a: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Psychopathy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Research with twins suggests around 50% heritability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Operationalize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Review refers to </a:t>
            </a:r>
          </a:p>
          <a:p>
            <a:pPr lvl="1"/>
            <a:r>
              <a:rPr lang="en-US" dirty="0" smtClean="0"/>
              <a:t>PCL-R psychopathic offenders</a:t>
            </a:r>
          </a:p>
          <a:p>
            <a:pPr lvl="1"/>
            <a:r>
              <a:rPr lang="en-US" dirty="0" err="1" smtClean="0"/>
              <a:t>Cleckleyan</a:t>
            </a:r>
            <a:r>
              <a:rPr lang="en-US" dirty="0" smtClean="0"/>
              <a:t> psychopaths</a:t>
            </a:r>
          </a:p>
          <a:p>
            <a:pPr lvl="1"/>
            <a:r>
              <a:rPr lang="en-US" dirty="0" smtClean="0"/>
              <a:t>PPI-R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fear IQ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Lack of fear inhibits learning. </a:t>
            </a:r>
          </a:p>
          <a:p>
            <a:pPr lvl="1"/>
            <a:r>
              <a:rPr lang="en-US" dirty="0" smtClean="0"/>
              <a:t>aversive buzzer conditioning</a:t>
            </a:r>
          </a:p>
          <a:p>
            <a:pPr lvl="1"/>
            <a:r>
              <a:rPr lang="en-US" dirty="0" smtClean="0"/>
              <a:t>passive-avoidance learning-</a:t>
            </a:r>
            <a:r>
              <a:rPr lang="en-US" dirty="0" err="1" smtClean="0"/>
              <a:t>withold</a:t>
            </a:r>
            <a:r>
              <a:rPr lang="en-US" dirty="0" smtClean="0"/>
              <a:t> wrong response</a:t>
            </a:r>
          </a:p>
          <a:p>
            <a:pPr lvl="1"/>
            <a:r>
              <a:rPr lang="en-US" dirty="0" smtClean="0"/>
              <a:t>weaker responses in anticipation of shock</a:t>
            </a:r>
          </a:p>
          <a:p>
            <a:pPr lvl="2"/>
            <a:r>
              <a:rPr lang="en-US" dirty="0" smtClean="0"/>
              <a:t>some </a:t>
            </a:r>
            <a:r>
              <a:rPr lang="en-US" dirty="0" err="1" smtClean="0"/>
              <a:t>neuroimaging</a:t>
            </a:r>
            <a:r>
              <a:rPr lang="en-US" dirty="0" smtClean="0"/>
              <a:t> support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Construct-</a:t>
            </a:r>
            <a:r>
              <a:rPr lang="en-US" dirty="0"/>
              <a:t>An idea or theory containing various conceptual elements, typically one considered to be subjective and not based on empirical evidence.</a:t>
            </a:r>
            <a:endParaRPr lang="en-US" sz="2800" dirty="0" smtClean="0"/>
          </a:p>
          <a:p>
            <a:r>
              <a:rPr lang="en-US" sz="2800" dirty="0" smtClean="0"/>
              <a:t>Measure Individual differences to:</a:t>
            </a:r>
          </a:p>
          <a:p>
            <a:pPr lvl="1"/>
            <a:r>
              <a:rPr lang="en-US" sz="2400" dirty="0" smtClean="0"/>
              <a:t>Predict</a:t>
            </a:r>
          </a:p>
          <a:p>
            <a:pPr lvl="1"/>
            <a:r>
              <a:rPr lang="en-US" sz="2400" dirty="0" smtClean="0"/>
              <a:t>Understand</a:t>
            </a:r>
          </a:p>
          <a:p>
            <a:pPr lvl="1"/>
            <a:r>
              <a:rPr lang="en-US" sz="2400" dirty="0" smtClean="0"/>
              <a:t>Change</a:t>
            </a:r>
          </a:p>
          <a:p>
            <a:pPr lvl="1">
              <a:buFontTx/>
              <a:buNone/>
            </a:pPr>
            <a:endParaRPr lang="en-US" sz="2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Cognitive-processing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Response Modulation-	</a:t>
            </a:r>
          </a:p>
          <a:p>
            <a:pPr lvl="1"/>
            <a:r>
              <a:rPr lang="en-US" dirty="0" smtClean="0"/>
              <a:t>difficulty switching from an ongoing action in response to cues. </a:t>
            </a:r>
          </a:p>
          <a:p>
            <a:pPr lvl="1"/>
            <a:r>
              <a:rPr lang="en-US" dirty="0" smtClean="0"/>
              <a:t>fear reactivity deficits occur during concurrent distraction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Psychopathy?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Little is know because the primary measure PCL-R assume violent and criminal behavior.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Predictabilty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Facet 4 provided most value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429000"/>
            <a:ext cx="7532303" cy="2377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spre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-68792" y="-51594"/>
            <a:ext cx="9212792" cy="690959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Error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1371600" y="2209800"/>
          <a:ext cx="2362200" cy="3886200"/>
        </p:xfrm>
        <a:graphic>
          <a:graphicData uri="http://schemas.openxmlformats.org/drawingml/2006/table">
            <a:tbl>
              <a:tblPr/>
              <a:tblGrid>
                <a:gridCol w="1271953"/>
                <a:gridCol w="1090247"/>
              </a:tblGrid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KP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52.6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Raven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Kristy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Brandy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Audra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72.3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Joshua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Brittany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Ashley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Dottie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  <a:tr h="388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CD5B4"/>
                          </a:solidFill>
                          <a:latin typeface="Calibri"/>
                        </a:rPr>
                        <a:t>Brandi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FCD5B4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4807"/>
                    </a:solidFill>
                  </a:tcPr>
                </a:tc>
              </a:tr>
            </a:tbl>
          </a:graphicData>
        </a:graphic>
      </p:graphicFrame>
      <p:sp>
        <p:nvSpPr>
          <p:cNvPr id="37892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True Population Mean</a:t>
            </a:r>
          </a:p>
          <a:p>
            <a:r>
              <a:rPr lang="en-US" dirty="0" smtClean="0"/>
              <a:t>74.4</a:t>
            </a:r>
          </a:p>
          <a:p>
            <a:r>
              <a:rPr lang="en-US" dirty="0" smtClean="0"/>
              <a:t>Sample means for </a:t>
            </a:r>
            <a:r>
              <a:rPr lang="en-US" i="1" dirty="0" smtClean="0"/>
              <a:t>n</a:t>
            </a:r>
            <a:r>
              <a:rPr lang="en-US" dirty="0" smtClean="0"/>
              <a:t>=3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9B09FA-F643-4CA9-AD6C-D82665CE1773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quality of measures and manipulations.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Important for all three claims</a:t>
            </a:r>
          </a:p>
          <a:p>
            <a:r>
              <a:rPr lang="en-US" dirty="0" smtClean="0"/>
              <a:t>How well have you measured each of the variables in the study?</a:t>
            </a:r>
          </a:p>
          <a:p>
            <a:pPr lvl="1"/>
            <a:r>
              <a:rPr lang="en-US" dirty="0" smtClean="0"/>
              <a:t>convergent validity, </a:t>
            </a:r>
          </a:p>
          <a:p>
            <a:pPr lvl="1"/>
            <a:r>
              <a:rPr lang="en-US" dirty="0" smtClean="0"/>
              <a:t>predictive validity,</a:t>
            </a:r>
          </a:p>
          <a:p>
            <a:pPr lvl="1"/>
            <a:r>
              <a:rPr lang="en-US" dirty="0" smtClean="0"/>
              <a:t>Types of reliability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Cleckley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914400"/>
            <a:ext cx="3881438" cy="568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PCL-R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t="12963" r="68750" b="47037"/>
          <a:stretch>
            <a:fillRect/>
          </a:stretch>
        </p:blipFill>
        <p:spPr bwMode="auto">
          <a:xfrm>
            <a:off x="1828800" y="1905000"/>
            <a:ext cx="5715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PPI-R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PPI-R is a 154-item self-report measure of both global </a:t>
            </a:r>
            <a:r>
              <a:rPr lang="en-US" dirty="0" err="1" smtClean="0"/>
              <a:t>psychopathy</a:t>
            </a:r>
            <a:r>
              <a:rPr lang="en-US" dirty="0" smtClean="0"/>
              <a:t> and the component traits of </a:t>
            </a:r>
            <a:r>
              <a:rPr lang="en-US" dirty="0" err="1" smtClean="0"/>
              <a:t>psychopathy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133600"/>
            <a:ext cx="448759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Triarchic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hlinkClick r:id="rId2" action="ppaction://hlinksldjump"/>
              </a:rPr>
              <a:t>Disinhibition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Boldness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Meanness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</a:t>
            </a:r>
            <a:r>
              <a:rPr lang="en-US" dirty="0" smtClean="0"/>
              <a:t>Analysis PCL-R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Factor 1</a:t>
            </a:r>
          </a:p>
          <a:p>
            <a:pPr lvl="1"/>
            <a:r>
              <a:rPr lang="en-US" dirty="0" smtClean="0"/>
              <a:t>Low fear temperament /feckless disregard toward others.</a:t>
            </a:r>
          </a:p>
          <a:p>
            <a:pPr lvl="1"/>
            <a:r>
              <a:rPr lang="en-US" dirty="0" smtClean="0"/>
              <a:t>Lack of remorse</a:t>
            </a:r>
          </a:p>
          <a:p>
            <a:pPr lvl="1"/>
            <a:r>
              <a:rPr lang="en-US" dirty="0" smtClean="0"/>
              <a:t>lack of empathy</a:t>
            </a:r>
          </a:p>
          <a:p>
            <a:pPr lvl="1"/>
            <a:r>
              <a:rPr lang="en-US" dirty="0" smtClean="0"/>
              <a:t>conning\manipulative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20085"/>
            <a:ext cx="4191000" cy="4434840"/>
          </a:xfrm>
        </p:spPr>
        <p:txBody>
          <a:bodyPr/>
          <a:lstStyle/>
          <a:p>
            <a:r>
              <a:rPr lang="en-US" dirty="0" smtClean="0"/>
              <a:t>Factor 2</a:t>
            </a:r>
          </a:p>
          <a:p>
            <a:pPr lvl="1"/>
            <a:r>
              <a:rPr lang="en-US" dirty="0" err="1" smtClean="0"/>
              <a:t>disinhibition</a:t>
            </a:r>
            <a:r>
              <a:rPr lang="en-US" dirty="0" smtClean="0"/>
              <a:t>/impulsivity</a:t>
            </a:r>
          </a:p>
          <a:p>
            <a:pPr lvl="1"/>
            <a:r>
              <a:rPr lang="en-US" dirty="0" smtClean="0"/>
              <a:t>negative affect/anti-social behavior</a:t>
            </a:r>
          </a:p>
          <a:p>
            <a:pPr lvl="1"/>
            <a:r>
              <a:rPr lang="en-US" dirty="0" smtClean="0"/>
              <a:t>need for stimulation</a:t>
            </a:r>
          </a:p>
          <a:p>
            <a:pPr lvl="1"/>
            <a:r>
              <a:rPr lang="en-US" dirty="0" smtClean="0"/>
              <a:t>parasitic lifestyle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</TotalTime>
  <Words>595</Words>
  <Application>Microsoft Office PowerPoint</Application>
  <PresentationFormat>On-screen Show (4:3)</PresentationFormat>
  <Paragraphs>165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Flow</vt:lpstr>
      <vt:lpstr>Psychopathy</vt:lpstr>
      <vt:lpstr>Psychopathy</vt:lpstr>
      <vt:lpstr>Construct</vt:lpstr>
      <vt:lpstr>Construct Validity</vt:lpstr>
      <vt:lpstr>Cleckley</vt:lpstr>
      <vt:lpstr>PCL-R</vt:lpstr>
      <vt:lpstr>PPI-R</vt:lpstr>
      <vt:lpstr>Triarchic model</vt:lpstr>
      <vt:lpstr>Factor Analysis PCL-R</vt:lpstr>
      <vt:lpstr>Nature/Nurture</vt:lpstr>
      <vt:lpstr>Factor Analysis</vt:lpstr>
      <vt:lpstr>Operationalization </vt:lpstr>
      <vt:lpstr> Construct Validity of PCL-R</vt:lpstr>
      <vt:lpstr>PCL-R cutoff score 30 out of 40</vt:lpstr>
      <vt:lpstr>Taxonomy</vt:lpstr>
      <vt:lpstr>Slide 16</vt:lpstr>
      <vt:lpstr>Psychopathy is synonymous with violence.</vt:lpstr>
      <vt:lpstr>MMPI-2</vt:lpstr>
      <vt:lpstr>Psychopathy is synonymous with psychosis.</vt:lpstr>
      <vt:lpstr>Psychopathy is synonymous with antisocial personality disorder </vt:lpstr>
      <vt:lpstr>Psychopathic individuals are born, not made.</vt:lpstr>
      <vt:lpstr>Psychopathy is inalterable</vt:lpstr>
      <vt:lpstr>Disinhibition</vt:lpstr>
      <vt:lpstr>Boldness</vt:lpstr>
      <vt:lpstr>Meanness</vt:lpstr>
      <vt:lpstr>Nexus</vt:lpstr>
      <vt:lpstr>Causes of Psychopathy</vt:lpstr>
      <vt:lpstr>Operationalize</vt:lpstr>
      <vt:lpstr>Low fear IQ</vt:lpstr>
      <vt:lpstr>Cognitive-processing deviation</vt:lpstr>
      <vt:lpstr>Successful Psychopathy?</vt:lpstr>
      <vt:lpstr>Predictabilty</vt:lpstr>
      <vt:lpstr>The End</vt:lpstr>
      <vt:lpstr>Sampling Error</vt:lpstr>
      <vt:lpstr>Slide 35</vt:lpstr>
    </vt:vector>
  </TitlesOfParts>
  <Company>Francis Marion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Psychopathy</dc:title>
  <dc:creator>William Wattles</dc:creator>
  <cp:lastModifiedBy>William Wattles</cp:lastModifiedBy>
  <cp:revision>40</cp:revision>
  <dcterms:created xsi:type="dcterms:W3CDTF">2012-01-17T14:12:22Z</dcterms:created>
  <dcterms:modified xsi:type="dcterms:W3CDTF">2012-01-18T21:29:02Z</dcterms:modified>
</cp:coreProperties>
</file>