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44" r:id="rId3"/>
    <p:sldId id="354" r:id="rId4"/>
    <p:sldId id="355" r:id="rId5"/>
    <p:sldId id="345" r:id="rId6"/>
    <p:sldId id="346" r:id="rId7"/>
    <p:sldId id="356" r:id="rId8"/>
    <p:sldId id="347" r:id="rId9"/>
    <p:sldId id="357" r:id="rId10"/>
    <p:sldId id="358" r:id="rId11"/>
    <p:sldId id="348" r:id="rId12"/>
    <p:sldId id="359" r:id="rId13"/>
    <p:sldId id="349" r:id="rId14"/>
    <p:sldId id="360" r:id="rId15"/>
    <p:sldId id="350" r:id="rId16"/>
    <p:sldId id="351" r:id="rId17"/>
    <p:sldId id="361" r:id="rId18"/>
    <p:sldId id="362" r:id="rId19"/>
    <p:sldId id="352" r:id="rId20"/>
    <p:sldId id="363" r:id="rId21"/>
    <p:sldId id="353" r:id="rId22"/>
    <p:sldId id="279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52A9B93-5B2A-4DE5-84C8-0BE40493644C}" type="datetimeFigureOut">
              <a:rPr lang="en-US"/>
              <a:pPr>
                <a:defRPr/>
              </a:pPr>
              <a:t>4/7/2011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F8765B9-FAD7-4339-A56A-64E61061D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fld id="{EF5BC920-B9B1-47CB-98E7-2E96A879D839}" type="datetimeFigureOut">
              <a:rPr lang="en-US" smtClean="0"/>
              <a:pPr>
                <a:defRPr/>
              </a:pPr>
              <a:t>4/7/2011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fld id="{54F8EAF2-38D8-4C8C-BE56-FD776787E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6EA7E-20F6-484D-A0EC-D01278FF239B}" type="datetimeFigureOut">
              <a:rPr lang="en-US"/>
              <a:pPr>
                <a:defRPr/>
              </a:pPr>
              <a:t>4/7/2011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0F96E-FF93-4088-924D-FD5920589D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0D28C-609C-4A92-B311-F581AF36C3DC}" type="datetimeFigureOut">
              <a:rPr lang="en-US"/>
              <a:pPr>
                <a:defRPr/>
              </a:pPr>
              <a:t>4/7/2011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B024E-F452-4E15-B99C-F4EC8E204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>
            <a:lvl1pPr marL="514350" indent="-514350">
              <a:buFont typeface="+mj-lt"/>
              <a:buAutoNum type="alphaUcPeriod"/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971550" indent="-514350">
              <a:buFont typeface="+mj-lt"/>
              <a:buAutoNum type="alphaUcPeriod"/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 marL="1371600" indent="-457200">
              <a:buFont typeface="+mj-lt"/>
              <a:buAutoNum type="alphaUcPeriod"/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 marL="1828800" indent="-457200">
              <a:buFont typeface="+mj-lt"/>
              <a:buAutoNum type="alphaUcPeriod"/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 marL="2286000" indent="-457200">
              <a:buFont typeface="+mj-lt"/>
              <a:buAutoNum type="alphaUcPeriod"/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992B4-2156-4BC2-97F4-071D0A22A234}" type="datetimeFigureOut">
              <a:rPr lang="en-US"/>
              <a:pPr>
                <a:defRPr/>
              </a:pPr>
              <a:t>4/7/2011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FD820-FDD2-4AC6-86C9-47E45A9FE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D95C4-2E5A-4FD7-AC84-E97712FAEF04}" type="datetimeFigureOut">
              <a:rPr lang="en-US"/>
              <a:pPr>
                <a:defRPr/>
              </a:pPr>
              <a:t>4/7/2011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1A9EE-A4DF-49A0-98E4-D3F5A45E85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25929-22BB-4E33-9252-211F48E29ED6}" type="datetimeFigureOut">
              <a:rPr lang="en-US"/>
              <a:pPr>
                <a:defRPr/>
              </a:pPr>
              <a:t>4/7/2011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8B7DC-20A6-44C5-B7A3-7CE00D620B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C078A-7483-4EBF-8AFB-F6CDA8206371}" type="datetimeFigureOut">
              <a:rPr lang="en-US"/>
              <a:pPr>
                <a:defRPr/>
              </a:pPr>
              <a:t>4/7/2011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7917D-7BB7-444D-96D2-6F94692C8C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714D8-9A2D-485F-BB9B-8CA0E5D1C434}" type="datetimeFigureOut">
              <a:rPr lang="en-US"/>
              <a:pPr>
                <a:defRPr/>
              </a:pPr>
              <a:t>4/7/2011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13CE3-9A71-4558-A56F-83C0F6FB8E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A619-58EB-4220-A488-603D8C664FA9}" type="datetimeFigureOut">
              <a:rPr lang="en-US"/>
              <a:pPr>
                <a:defRPr/>
              </a:pPr>
              <a:t>4/7/2011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78C4-2402-42A1-A843-E60802806F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9E109-2B1E-48D1-AA76-6D61532126A9}" type="datetimeFigureOut">
              <a:rPr lang="en-US"/>
              <a:pPr>
                <a:defRPr/>
              </a:pPr>
              <a:t>4/7/2011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53DD4-99E2-463D-8949-0E78863E26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29EA1-F933-44AD-B59C-E49EF07DE702}" type="datetimeFigureOut">
              <a:rPr lang="en-US"/>
              <a:pPr>
                <a:defRPr/>
              </a:pPr>
              <a:t>4/7/2011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9E327-0BAD-45F6-82F8-2EE183FB9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5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2BB549C-1E6B-49BB-988F-2FBC82FAC5BF}" type="datetimeFigureOut">
              <a:rPr lang="en-US" smtClean="0"/>
              <a:pPr>
                <a:defRPr/>
              </a:pPr>
              <a:t>4/7/2011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2E8DC40B-D0C7-4A70-ACB9-2A34B7141C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accent6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accent6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accent6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accent6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accent6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accent6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Quiz Chapter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2, 10, 11</a:t>
            </a: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The Handbook of Psychological Assessment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5</a:t>
            </a:r>
            <a:r>
              <a:rPr lang="en-US" baseline="30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th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edition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The original scoring approach by Murray involved looking 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 or the area of the picture looked at</a:t>
            </a:r>
          </a:p>
          <a:p>
            <a:r>
              <a:rPr lang="en-US" dirty="0" smtClean="0"/>
              <a:t>the content or general class of objects to which the response belongs</a:t>
            </a:r>
          </a:p>
          <a:p>
            <a:r>
              <a:rPr lang="en-US" dirty="0" smtClean="0"/>
              <a:t>the hero or focal figure</a:t>
            </a:r>
          </a:p>
          <a:p>
            <a:r>
              <a:rPr lang="en-US" dirty="0" smtClean="0"/>
              <a:t>the level of self-critical introspection</a:t>
            </a:r>
          </a:p>
          <a:p>
            <a:r>
              <a:rPr lang="en-US" dirty="0" smtClean="0"/>
              <a:t>reaction time for implicit associations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The original scoring approach by Murray involved looking 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 or the area of the picture looked at</a:t>
            </a:r>
          </a:p>
          <a:p>
            <a:r>
              <a:rPr lang="en-US" dirty="0" smtClean="0"/>
              <a:t>the content or general class of objects to which the response belongs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the hero or focal figure</a:t>
            </a:r>
          </a:p>
          <a:p>
            <a:r>
              <a:rPr lang="en-US" dirty="0" smtClean="0"/>
              <a:t>the level of self-critical introspection</a:t>
            </a:r>
          </a:p>
          <a:p>
            <a:r>
              <a:rPr lang="en-US" dirty="0" smtClean="0"/>
              <a:t>reaction time for implicit associations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The TAT was originally based on Murrays’ concepts of: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Fairness</a:t>
            </a:r>
          </a:p>
          <a:p>
            <a:r>
              <a:rPr lang="en-US" dirty="0" smtClean="0"/>
              <a:t>Abnormal behavior</a:t>
            </a:r>
          </a:p>
          <a:p>
            <a:r>
              <a:rPr lang="en-US" dirty="0" smtClean="0"/>
              <a:t>personality</a:t>
            </a:r>
          </a:p>
          <a:p>
            <a:r>
              <a:rPr lang="en-US" dirty="0" smtClean="0"/>
              <a:t>reinforcement and punishment</a:t>
            </a:r>
          </a:p>
          <a:p>
            <a:r>
              <a:rPr lang="en-US" dirty="0" smtClean="0"/>
              <a:t>perception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The TAT was originally based on Murrays’ concepts of: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Fairness</a:t>
            </a:r>
          </a:p>
          <a:p>
            <a:r>
              <a:rPr lang="en-US" dirty="0" smtClean="0"/>
              <a:t>Abnormal behavior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personality</a:t>
            </a:r>
          </a:p>
          <a:p>
            <a:r>
              <a:rPr lang="en-US" dirty="0" smtClean="0"/>
              <a:t>reinforcement and punishment</a:t>
            </a:r>
          </a:p>
          <a:p>
            <a:r>
              <a:rPr lang="en-US" dirty="0" smtClean="0"/>
              <a:t>perception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The TAT was developed from the study of: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psychopathology</a:t>
            </a:r>
          </a:p>
          <a:p>
            <a:r>
              <a:rPr lang="en-US" dirty="0" smtClean="0"/>
              <a:t>personality disorders</a:t>
            </a:r>
          </a:p>
          <a:p>
            <a:r>
              <a:rPr lang="en-US" dirty="0" smtClean="0"/>
              <a:t>psychiatric inpatients</a:t>
            </a:r>
          </a:p>
          <a:p>
            <a:r>
              <a:rPr lang="en-US" dirty="0" smtClean="0"/>
              <a:t>normal individuals</a:t>
            </a:r>
          </a:p>
          <a:p>
            <a:r>
              <a:rPr lang="en-US" dirty="0" smtClean="0"/>
              <a:t>all of the above.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The TAT was developed from the study of: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psychopathology</a:t>
            </a:r>
          </a:p>
          <a:p>
            <a:r>
              <a:rPr lang="en-US" dirty="0" smtClean="0"/>
              <a:t>personality disorders</a:t>
            </a:r>
          </a:p>
          <a:p>
            <a:r>
              <a:rPr lang="en-US" dirty="0" smtClean="0"/>
              <a:t>psychiatric inpatients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normal individuals</a:t>
            </a:r>
          </a:p>
          <a:p>
            <a:r>
              <a:rPr lang="en-US" dirty="0" smtClean="0"/>
              <a:t>all of the above.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Rorschach primarily wanted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validate symbolic content of responses</a:t>
            </a:r>
          </a:p>
          <a:p>
            <a:r>
              <a:rPr lang="en-US" dirty="0" smtClean="0"/>
              <a:t>interpret fantasy products triggered by the stimulus of the inkblots</a:t>
            </a:r>
          </a:p>
          <a:p>
            <a:r>
              <a:rPr lang="en-US" dirty="0" smtClean="0"/>
              <a:t>establish empirically based discrimination among groups</a:t>
            </a:r>
          </a:p>
          <a:p>
            <a:r>
              <a:rPr lang="en-US" dirty="0" smtClean="0"/>
              <a:t>focus on the experiential nature of the responses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Rorschach primarily wanted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validate symbolic content of responses</a:t>
            </a:r>
          </a:p>
          <a:p>
            <a:r>
              <a:rPr lang="en-US" dirty="0" smtClean="0"/>
              <a:t>interpret fantasy products triggered by the stimulus of the inkblots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establish empirically based discrimination among groups</a:t>
            </a:r>
          </a:p>
          <a:p>
            <a:r>
              <a:rPr lang="en-US" dirty="0" smtClean="0"/>
              <a:t>focus on the experiential nature of the responses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Cultural competency on the part of clinicians begins with: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taking the Rorschach personally</a:t>
            </a:r>
          </a:p>
          <a:p>
            <a:r>
              <a:rPr lang="en-US" dirty="0" smtClean="0"/>
              <a:t>self-exploration</a:t>
            </a:r>
          </a:p>
          <a:p>
            <a:r>
              <a:rPr lang="en-US" dirty="0" smtClean="0"/>
              <a:t>leadership roles in community organizations</a:t>
            </a:r>
          </a:p>
          <a:p>
            <a:r>
              <a:rPr lang="en-US" dirty="0" smtClean="0"/>
              <a:t>extensive travel abroad</a:t>
            </a:r>
          </a:p>
          <a:p>
            <a:r>
              <a:rPr lang="en-US" dirty="0" smtClean="0"/>
              <a:t>all of the above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Cultural competency on the part of clinicians begins with: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taking the Rorschach personally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self-exploration</a:t>
            </a:r>
          </a:p>
          <a:p>
            <a:r>
              <a:rPr lang="en-US" dirty="0" smtClean="0"/>
              <a:t>leadership roles in community organizations</a:t>
            </a:r>
          </a:p>
          <a:p>
            <a:r>
              <a:rPr lang="en-US" dirty="0" smtClean="0"/>
              <a:t>extensive travel abroad</a:t>
            </a:r>
          </a:p>
          <a:p>
            <a:r>
              <a:rPr lang="en-US" dirty="0" smtClean="0"/>
              <a:t>all of the above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The specifics of scoring and interpreting the Rorschach are: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and straight forward</a:t>
            </a:r>
          </a:p>
          <a:p>
            <a:r>
              <a:rPr lang="en-US" dirty="0" smtClean="0"/>
              <a:t>normally done with computer software</a:t>
            </a:r>
          </a:p>
          <a:p>
            <a:r>
              <a:rPr lang="en-US" dirty="0" smtClean="0"/>
              <a:t>well validated</a:t>
            </a:r>
          </a:p>
          <a:p>
            <a:r>
              <a:rPr lang="en-US" dirty="0" smtClean="0"/>
              <a:t>extremely complex</a:t>
            </a:r>
          </a:p>
          <a:p>
            <a:r>
              <a:rPr lang="en-US" dirty="0" smtClean="0"/>
              <a:t>all of the above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 Cultural identity is a crucial aspect of explaining thought feelings and behavior. However, cultural identify varies based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race</a:t>
            </a:r>
          </a:p>
          <a:p>
            <a:r>
              <a:rPr lang="en-US" dirty="0" smtClean="0"/>
              <a:t>level of identity</a:t>
            </a:r>
          </a:p>
          <a:p>
            <a:r>
              <a:rPr lang="en-US" dirty="0" smtClean="0"/>
              <a:t>traditions and customs</a:t>
            </a:r>
          </a:p>
          <a:p>
            <a:r>
              <a:rPr lang="en-US" dirty="0" smtClean="0"/>
              <a:t>collectivism/individualism</a:t>
            </a:r>
          </a:p>
          <a:p>
            <a:r>
              <a:rPr lang="en-US" dirty="0" smtClean="0"/>
              <a:t>all of the above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 Cultural identity is a crucial aspect of explaining thought feelings and behavior. However, cultural identify varies based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race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level of identity</a:t>
            </a:r>
          </a:p>
          <a:p>
            <a:r>
              <a:rPr lang="en-US" dirty="0" smtClean="0"/>
              <a:t>traditions and customs</a:t>
            </a:r>
          </a:p>
          <a:p>
            <a:r>
              <a:rPr lang="en-US" dirty="0" smtClean="0"/>
              <a:t>collectivism/individualism</a:t>
            </a:r>
          </a:p>
          <a:p>
            <a:r>
              <a:rPr lang="en-US" dirty="0" smtClean="0"/>
              <a:t>all of the above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barredowl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76200"/>
            <a:ext cx="9144000" cy="6858000"/>
          </a:xfrm>
        </p:spPr>
      </p:pic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5638800" y="5638800"/>
            <a:ext cx="3276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dirty="0">
                <a:solidFill>
                  <a:srgbClr val="FFFF00"/>
                </a:solidFill>
                <a:latin typeface="Calibri" pitchFamily="34" charset="0"/>
              </a:rPr>
              <a:t>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The specifics of scoring and interpreting the Rorschach are: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and straight forward</a:t>
            </a:r>
          </a:p>
          <a:p>
            <a:r>
              <a:rPr lang="en-US" dirty="0" smtClean="0"/>
              <a:t>normally done with computer software</a:t>
            </a:r>
          </a:p>
          <a:p>
            <a:r>
              <a:rPr lang="en-US" dirty="0" smtClean="0"/>
              <a:t>well validated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extremely complex</a:t>
            </a:r>
          </a:p>
          <a:p>
            <a:r>
              <a:rPr lang="en-US" dirty="0" smtClean="0"/>
              <a:t>all of the above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The most popular and accepted scoring for the Rorschach 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Cramer’s Defense Mechanism Manual</a:t>
            </a:r>
          </a:p>
          <a:p>
            <a:r>
              <a:rPr lang="en-US" dirty="0" err="1" smtClean="0"/>
              <a:t>Jenkin’s</a:t>
            </a:r>
            <a:r>
              <a:rPr lang="en-US" dirty="0" smtClean="0"/>
              <a:t> Handbook of clinical scoring Systems for Thematic Apperception Techniques</a:t>
            </a:r>
          </a:p>
          <a:p>
            <a:r>
              <a:rPr lang="en-US" dirty="0" smtClean="0"/>
              <a:t>Rorschach for Dummies</a:t>
            </a:r>
          </a:p>
          <a:p>
            <a:r>
              <a:rPr lang="en-US" dirty="0" err="1" smtClean="0"/>
              <a:t>Exner’s</a:t>
            </a:r>
            <a:r>
              <a:rPr lang="en-US" dirty="0" smtClean="0"/>
              <a:t> Comprehensive System</a:t>
            </a:r>
          </a:p>
          <a:p>
            <a:r>
              <a:rPr lang="en-US" dirty="0" err="1" smtClean="0"/>
              <a:t>Groth-Marnat’s</a:t>
            </a:r>
            <a:r>
              <a:rPr lang="en-US" dirty="0" smtClean="0"/>
              <a:t> Psychological </a:t>
            </a:r>
            <a:r>
              <a:rPr lang="en-US" dirty="0" err="1" smtClean="0"/>
              <a:t>Assesment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The most popular and accepted scoring for the Rorschach 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Cramer’s Defense Mechanism Manual</a:t>
            </a:r>
          </a:p>
          <a:p>
            <a:r>
              <a:rPr lang="en-US" dirty="0" err="1" smtClean="0"/>
              <a:t>Jenkin’s</a:t>
            </a:r>
            <a:r>
              <a:rPr lang="en-US" dirty="0" smtClean="0"/>
              <a:t> Handbook of clinical scoring Systems for Thematic Apperception Techniques</a:t>
            </a:r>
          </a:p>
          <a:p>
            <a:r>
              <a:rPr lang="en-US" dirty="0" smtClean="0"/>
              <a:t>Rorschach for Dummies</a:t>
            </a:r>
          </a:p>
          <a:p>
            <a:r>
              <a:rPr lang="en-US" b="1" dirty="0" err="1" smtClean="0">
                <a:solidFill>
                  <a:srgbClr val="FFFF00"/>
                </a:solidFill>
              </a:rPr>
              <a:t>Exner’s</a:t>
            </a:r>
            <a:r>
              <a:rPr lang="en-US" b="1" dirty="0" smtClean="0">
                <a:solidFill>
                  <a:srgbClr val="FFFF00"/>
                </a:solidFill>
              </a:rPr>
              <a:t> Comprehensive System</a:t>
            </a:r>
          </a:p>
          <a:p>
            <a:r>
              <a:rPr lang="en-US" dirty="0" err="1" smtClean="0"/>
              <a:t>Groth-Marnat’s</a:t>
            </a:r>
            <a:r>
              <a:rPr lang="en-US" dirty="0" smtClean="0"/>
              <a:t> Psychological </a:t>
            </a:r>
            <a:r>
              <a:rPr lang="en-US" dirty="0" err="1" smtClean="0"/>
              <a:t>Assesment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Compared to the Rorschach, the TAT cards : (447)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present more structured stimuli</a:t>
            </a:r>
          </a:p>
          <a:p>
            <a:r>
              <a:rPr lang="en-US" dirty="0" smtClean="0"/>
              <a:t>require less complex verbal responses</a:t>
            </a:r>
          </a:p>
          <a:p>
            <a:r>
              <a:rPr lang="en-US" dirty="0" smtClean="0"/>
              <a:t>rely more on quantitative methods</a:t>
            </a:r>
          </a:p>
          <a:p>
            <a:r>
              <a:rPr lang="en-US" dirty="0" smtClean="0"/>
              <a:t>focuses more on the basic underlying structure of personality</a:t>
            </a:r>
          </a:p>
          <a:p>
            <a:r>
              <a:rPr lang="en-US" dirty="0" smtClean="0"/>
              <a:t>all of the above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Compared to the Rorschach, the TAT cards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more structured stimuli</a:t>
            </a:r>
          </a:p>
          <a:p>
            <a:r>
              <a:rPr lang="en-US" dirty="0" smtClean="0"/>
              <a:t>require less complex verbal responses</a:t>
            </a:r>
          </a:p>
          <a:p>
            <a:r>
              <a:rPr lang="en-US" dirty="0" smtClean="0"/>
              <a:t>rely more on quantitative methods</a:t>
            </a:r>
          </a:p>
          <a:p>
            <a:r>
              <a:rPr lang="en-US" dirty="0" smtClean="0"/>
              <a:t>focuses more on the basic underlying structure of personality</a:t>
            </a:r>
          </a:p>
          <a:p>
            <a:r>
              <a:rPr lang="en-US" dirty="0" smtClean="0"/>
              <a:t>all of the above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Which of the following is true of the TAT?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has a clear, agreed-on scoring system</a:t>
            </a:r>
          </a:p>
          <a:p>
            <a:r>
              <a:rPr lang="en-US" dirty="0" smtClean="0"/>
              <a:t>it has a degree of standardization comparable to the WAIS and MMPI.</a:t>
            </a:r>
          </a:p>
          <a:p>
            <a:r>
              <a:rPr lang="en-US" dirty="0" smtClean="0"/>
              <a:t>reliability is well established</a:t>
            </a:r>
          </a:p>
          <a:p>
            <a:r>
              <a:rPr lang="en-US" dirty="0" smtClean="0"/>
              <a:t>validity is well established</a:t>
            </a:r>
          </a:p>
          <a:p>
            <a:r>
              <a:rPr lang="en-US" dirty="0" smtClean="0"/>
              <a:t>it is considered a highly impressionistic tool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Which of the following is true of the TAT?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has a clear, agreed-on scoring system</a:t>
            </a:r>
          </a:p>
          <a:p>
            <a:r>
              <a:rPr lang="en-US" dirty="0" smtClean="0"/>
              <a:t>it has a degree of standardization comparable to the WAIS and MMPI.</a:t>
            </a:r>
          </a:p>
          <a:p>
            <a:r>
              <a:rPr lang="en-US" dirty="0" smtClean="0"/>
              <a:t>reliability is well established</a:t>
            </a:r>
          </a:p>
          <a:p>
            <a:r>
              <a:rPr lang="en-US" dirty="0" smtClean="0"/>
              <a:t>validity is well established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it is considered a highly impressionistic tool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703</Words>
  <Application>Microsoft Office PowerPoint</Application>
  <PresentationFormat>On-screen Show (4:3)</PresentationFormat>
  <Paragraphs>122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Quiz Chapter 2, 10, 11</vt:lpstr>
      <vt:lpstr>1. The specifics of scoring and interpreting the Rorschach are:</vt:lpstr>
      <vt:lpstr>1. The specifics of scoring and interpreting the Rorschach are:</vt:lpstr>
      <vt:lpstr>2. The most popular and accepted scoring for the Rorschach is:</vt:lpstr>
      <vt:lpstr>2. The most popular and accepted scoring for the Rorschach is:</vt:lpstr>
      <vt:lpstr>3. Compared to the Rorschach, the TAT cards : (447)</vt:lpstr>
      <vt:lpstr>3. Compared to the Rorschach, the TAT cards :</vt:lpstr>
      <vt:lpstr>4. Which of the following is true of the TAT?</vt:lpstr>
      <vt:lpstr>4. Which of the following is true of the TAT?</vt:lpstr>
      <vt:lpstr>5. The original scoring approach by Murray involved looking at</vt:lpstr>
      <vt:lpstr>5. The original scoring approach by Murray involved looking at</vt:lpstr>
      <vt:lpstr>6. The TAT was originally based on Murrays’ concepts of:</vt:lpstr>
      <vt:lpstr>6. The TAT was originally based on Murrays’ concepts of:</vt:lpstr>
      <vt:lpstr>7. The TAT was developed from the study of:</vt:lpstr>
      <vt:lpstr>7. The TAT was developed from the study of:</vt:lpstr>
      <vt:lpstr>8. Rorschach primarily wanted to:</vt:lpstr>
      <vt:lpstr>8. Rorschach primarily wanted to:</vt:lpstr>
      <vt:lpstr>9. Cultural competency on the part of clinicians begins with:</vt:lpstr>
      <vt:lpstr>9. Cultural competency on the part of clinicians begins with:</vt:lpstr>
      <vt:lpstr>10. Cultural identity is a crucial aspect of explaining thought feelings and behavior. However, cultural identify varies based on:</vt:lpstr>
      <vt:lpstr>10. Cultural identity is a crucial aspect of explaining thought feelings and behavior. However, cultural identify varies based on:</vt:lpstr>
      <vt:lpstr>Slide 22</vt:lpstr>
    </vt:vector>
  </TitlesOfParts>
  <Company>Francis Marion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Wattles</dc:creator>
  <cp:lastModifiedBy>William Wattles</cp:lastModifiedBy>
  <cp:revision>49</cp:revision>
  <dcterms:created xsi:type="dcterms:W3CDTF">2011-03-08T15:49:36Z</dcterms:created>
  <dcterms:modified xsi:type="dcterms:W3CDTF">2011-04-07T13:58:18Z</dcterms:modified>
</cp:coreProperties>
</file>