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383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00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A052-CF48-4A00-8D68-AB9CEC78CC59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EB11-6319-45C6-9B14-69F42E1492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A052-CF48-4A00-8D68-AB9CEC78CC59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EB11-6319-45C6-9B14-69F42E1492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A052-CF48-4A00-8D68-AB9CEC78CC59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EB11-6319-45C6-9B14-69F42E1492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A052-CF48-4A00-8D68-AB9CEC78CC59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EB11-6319-45C6-9B14-69F42E1492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A052-CF48-4A00-8D68-AB9CEC78CC59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EB11-6319-45C6-9B14-69F42E1492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A052-CF48-4A00-8D68-AB9CEC78CC59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Back</a:t>
            </a:r>
            <a:endParaRPr lang="en-US" dirty="0"/>
          </a:p>
        </p:txBody>
      </p:sp>
      <p:sp>
        <p:nvSpPr>
          <p:cNvPr id="9" name="Right Arrow 8">
            <a:hlinkClick r:id="rId2" action="ppaction://hlinksldjump"/>
          </p:cNvPr>
          <p:cNvSpPr/>
          <p:nvPr userDrawn="1"/>
        </p:nvSpPr>
        <p:spPr>
          <a:xfrm rot="-10800000">
            <a:off x="7315200" y="6477000"/>
            <a:ext cx="5334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A052-CF48-4A00-8D68-AB9CEC78CC59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EB11-6319-45C6-9B14-69F42E1492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A052-CF48-4A00-8D68-AB9CEC78CC59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EB11-6319-45C6-9B14-69F42E1492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A052-CF48-4A00-8D68-AB9CEC78CC59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EB11-6319-45C6-9B14-69F42E1492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A052-CF48-4A00-8D68-AB9CEC78CC59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EB11-6319-45C6-9B14-69F42E1492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A052-CF48-4A00-8D68-AB9CEC78CC59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EB11-6319-45C6-9B14-69F42E1492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6A052-CF48-4A00-8D68-AB9CEC78CC59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FEB11-6319-45C6-9B14-69F42E1492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3.xml"/><Relationship Id="rId7" Type="http://schemas.openxmlformats.org/officeDocument/2006/relationships/slide" Target="slide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4.xml"/><Relationship Id="rId9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Four Validities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Will Wattles</a:t>
            </a:r>
          </a:p>
          <a:p>
            <a:r>
              <a:rPr lang="en-US" dirty="0" smtClean="0"/>
              <a:t>Francis Marion University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Dirty Windshield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Unsystematic variability</a:t>
            </a:r>
          </a:p>
          <a:p>
            <a:pPr lvl="1"/>
            <a:r>
              <a:rPr lang="en-US" dirty="0" smtClean="0"/>
              <a:t>aka noise</a:t>
            </a:r>
          </a:p>
          <a:p>
            <a:r>
              <a:rPr lang="en-US" dirty="0" smtClean="0"/>
              <a:t>What does it mean to find a difference despite a lot of unsystematic variability in our data?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Candle vs. the Flashlight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Do well always need a large </a:t>
            </a:r>
            <a:r>
              <a:rPr lang="en-US" dirty="0" smtClean="0"/>
              <a:t>sample</a:t>
            </a:r>
            <a:r>
              <a:rPr lang="en-US" dirty="0" smtClean="0"/>
              <a:t>?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" name="Content Placeholder 5" descr="asian-elephant--elephas-maximus-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503519"/>
            <a:ext cx="4038600" cy="2719324"/>
          </a:xfrm>
        </p:spPr>
      </p:pic>
      <p:pic>
        <p:nvPicPr>
          <p:cNvPr id="7" name="Picture 6" descr="spider_earrings_0300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1600200"/>
            <a:ext cx="4657725" cy="4657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74638"/>
            <a:ext cx="5638800" cy="1143000"/>
          </a:xfrm>
        </p:spPr>
        <p:txBody>
          <a:bodyPr/>
          <a:lstStyle/>
          <a:p>
            <a:r>
              <a:rPr lang="en-US" dirty="0" smtClean="0"/>
              <a:t>Evaluating Research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4800" y="381000"/>
            <a:ext cx="2057400" cy="57451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3" name="Content Placeholder 12" descr="Tandem-13995 Millard Good Bad Ugl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720523" y="1905000"/>
            <a:ext cx="2145637" cy="3505200"/>
          </a:xfrm>
        </p:spPr>
      </p:pic>
      <p:sp>
        <p:nvSpPr>
          <p:cNvPr id="6" name="Bevel 5">
            <a:hlinkClick r:id="rId3" action="ppaction://hlinksldjump"/>
          </p:cNvPr>
          <p:cNvSpPr/>
          <p:nvPr/>
        </p:nvSpPr>
        <p:spPr>
          <a:xfrm>
            <a:off x="609600" y="685800"/>
            <a:ext cx="1600200" cy="4572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Construct Validity</a:t>
            </a:r>
          </a:p>
        </p:txBody>
      </p:sp>
      <p:sp>
        <p:nvSpPr>
          <p:cNvPr id="7" name="Bevel 6">
            <a:hlinkClick r:id="rId4" action="ppaction://hlinksldjump"/>
          </p:cNvPr>
          <p:cNvSpPr/>
          <p:nvPr/>
        </p:nvSpPr>
        <p:spPr>
          <a:xfrm>
            <a:off x="609600" y="1295400"/>
            <a:ext cx="1600200" cy="4572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Statistical Validity</a:t>
            </a:r>
          </a:p>
        </p:txBody>
      </p:sp>
      <p:sp>
        <p:nvSpPr>
          <p:cNvPr id="8" name="Bevel 7">
            <a:hlinkClick r:id="rId5" action="ppaction://hlinksldjump"/>
          </p:cNvPr>
          <p:cNvSpPr/>
          <p:nvPr/>
        </p:nvSpPr>
        <p:spPr>
          <a:xfrm>
            <a:off x="609600" y="2514600"/>
            <a:ext cx="1600200" cy="4572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External Validity</a:t>
            </a:r>
          </a:p>
        </p:txBody>
      </p:sp>
      <p:sp>
        <p:nvSpPr>
          <p:cNvPr id="9" name="Bevel 8">
            <a:hlinkClick r:id="rId6" action="ppaction://hlinksldjump"/>
          </p:cNvPr>
          <p:cNvSpPr/>
          <p:nvPr/>
        </p:nvSpPr>
        <p:spPr>
          <a:xfrm>
            <a:off x="609600" y="1905000"/>
            <a:ext cx="1600200" cy="4572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Internal Validity</a:t>
            </a:r>
          </a:p>
        </p:txBody>
      </p:sp>
      <p:sp>
        <p:nvSpPr>
          <p:cNvPr id="10" name="Bevel 9">
            <a:hlinkClick r:id="rId7" action="ppaction://hlinksldjump"/>
          </p:cNvPr>
          <p:cNvSpPr/>
          <p:nvPr/>
        </p:nvSpPr>
        <p:spPr>
          <a:xfrm>
            <a:off x="609600" y="4000500"/>
            <a:ext cx="1600200" cy="457200"/>
          </a:xfrm>
          <a:prstGeom prst="bevel">
            <a:avLst/>
          </a:prstGeom>
          <a:solidFill>
            <a:srgbClr val="9A3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Association Claims</a:t>
            </a:r>
          </a:p>
        </p:txBody>
      </p:sp>
      <p:sp>
        <p:nvSpPr>
          <p:cNvPr id="11" name="Bevel 10">
            <a:hlinkClick r:id="rId8" action="ppaction://hlinksldjump"/>
          </p:cNvPr>
          <p:cNvSpPr/>
          <p:nvPr/>
        </p:nvSpPr>
        <p:spPr>
          <a:xfrm>
            <a:off x="609600" y="4572000"/>
            <a:ext cx="1600200" cy="457200"/>
          </a:xfrm>
          <a:prstGeom prst="bevel">
            <a:avLst/>
          </a:prstGeom>
          <a:solidFill>
            <a:srgbClr val="9A3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Causal Claims</a:t>
            </a:r>
          </a:p>
        </p:txBody>
      </p:sp>
      <p:sp>
        <p:nvSpPr>
          <p:cNvPr id="12" name="Bevel 11">
            <a:hlinkClick r:id="rId9" action="ppaction://hlinksldjump"/>
          </p:cNvPr>
          <p:cNvSpPr/>
          <p:nvPr/>
        </p:nvSpPr>
        <p:spPr>
          <a:xfrm>
            <a:off x="609600" y="3429000"/>
            <a:ext cx="1600200" cy="457200"/>
          </a:xfrm>
          <a:prstGeom prst="bevel">
            <a:avLst/>
          </a:prstGeom>
          <a:solidFill>
            <a:srgbClr val="9A3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Frequency Claims</a:t>
            </a:r>
          </a:p>
        </p:txBody>
      </p:sp>
      <p:sp>
        <p:nvSpPr>
          <p:cNvPr id="14" name="Bevel 13">
            <a:hlinkClick r:id="rId10" action="ppaction://hlinksldjump"/>
          </p:cNvPr>
          <p:cNvSpPr/>
          <p:nvPr/>
        </p:nvSpPr>
        <p:spPr>
          <a:xfrm>
            <a:off x="609600" y="5867400"/>
            <a:ext cx="1600200" cy="457200"/>
          </a:xfrm>
          <a:prstGeom prst="bevel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The Candle</a:t>
            </a:r>
            <a:endParaRPr lang="en-US" sz="1400" dirty="0"/>
          </a:p>
        </p:txBody>
      </p:sp>
      <p:sp>
        <p:nvSpPr>
          <p:cNvPr id="15" name="Bevel 14">
            <a:hlinkClick r:id="rId11" action="ppaction://hlinksldjump"/>
          </p:cNvPr>
          <p:cNvSpPr/>
          <p:nvPr/>
        </p:nvSpPr>
        <p:spPr>
          <a:xfrm>
            <a:off x="609600" y="5334000"/>
            <a:ext cx="1600200" cy="457200"/>
          </a:xfrm>
          <a:prstGeom prst="bevel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The Dirty Windshield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 Validity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quality of measures and manipulations.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Important for all three claims</a:t>
            </a:r>
          </a:p>
          <a:p>
            <a:r>
              <a:rPr lang="en-US" dirty="0" smtClean="0"/>
              <a:t>How well have you measured each of the variables in the study?</a:t>
            </a:r>
          </a:p>
          <a:p>
            <a:pPr lvl="1"/>
            <a:r>
              <a:rPr lang="en-US" dirty="0" smtClean="0"/>
              <a:t>convergent validity, </a:t>
            </a:r>
          </a:p>
          <a:p>
            <a:pPr lvl="1"/>
            <a:r>
              <a:rPr lang="en-US" dirty="0" smtClean="0"/>
              <a:t>predictive validity,</a:t>
            </a:r>
          </a:p>
          <a:p>
            <a:pPr lvl="1"/>
            <a:r>
              <a:rPr lang="en-US" dirty="0" smtClean="0"/>
              <a:t>Types of reliability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Validity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degree to which statistical conclusions are appropriate.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Frequency claims:</a:t>
            </a:r>
          </a:p>
          <a:p>
            <a:pPr lvl="1"/>
            <a:r>
              <a:rPr lang="en-US" dirty="0" smtClean="0"/>
              <a:t>margin of error of the estimate</a:t>
            </a:r>
          </a:p>
          <a:p>
            <a:r>
              <a:rPr lang="en-US" dirty="0" smtClean="0"/>
              <a:t>Association and Causal Claims</a:t>
            </a:r>
          </a:p>
          <a:p>
            <a:pPr lvl="1"/>
            <a:r>
              <a:rPr lang="en-US" dirty="0" smtClean="0"/>
              <a:t>is it significant?</a:t>
            </a:r>
          </a:p>
          <a:p>
            <a:pPr lvl="1"/>
            <a:r>
              <a:rPr lang="en-US" dirty="0" smtClean="0"/>
              <a:t>what is the effect size?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Validity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degree to which there are not alternative explanations.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Frequency claims</a:t>
            </a:r>
          </a:p>
          <a:p>
            <a:pPr lvl="1"/>
            <a:r>
              <a:rPr lang="en-US" dirty="0" smtClean="0"/>
              <a:t>generally not claiming cause so internal validity not an issue</a:t>
            </a:r>
          </a:p>
          <a:p>
            <a:r>
              <a:rPr lang="en-US" dirty="0" smtClean="0"/>
              <a:t>Association Claims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Causal claims</a:t>
            </a:r>
          </a:p>
          <a:p>
            <a:pPr lvl="1"/>
            <a:r>
              <a:rPr lang="en-US" dirty="0" smtClean="0"/>
              <a:t>temporal precedence?</a:t>
            </a:r>
          </a:p>
          <a:p>
            <a:pPr lvl="1"/>
            <a:r>
              <a:rPr lang="en-US" dirty="0" smtClean="0"/>
              <a:t>control for alternative explanations</a:t>
            </a:r>
          </a:p>
          <a:p>
            <a:pPr lvl="1"/>
            <a:r>
              <a:rPr lang="en-US" dirty="0" smtClean="0"/>
              <a:t>experiment</a:t>
            </a:r>
          </a:p>
          <a:p>
            <a:pPr lvl="2"/>
            <a:r>
              <a:rPr lang="en-US" dirty="0" smtClean="0"/>
              <a:t>random assignment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Validity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To whom, what or where can we generalize.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Frequency </a:t>
            </a:r>
            <a:r>
              <a:rPr lang="en-US" dirty="0" smtClean="0"/>
              <a:t>claims</a:t>
            </a:r>
          </a:p>
          <a:p>
            <a:pPr lvl="1"/>
            <a:r>
              <a:rPr lang="en-US" dirty="0" smtClean="0"/>
              <a:t>random sample? Representative of the population?</a:t>
            </a:r>
          </a:p>
          <a:p>
            <a:r>
              <a:rPr lang="en-US" dirty="0" smtClean="0"/>
              <a:t>Association Claims</a:t>
            </a:r>
          </a:p>
          <a:p>
            <a:pPr lvl="1"/>
            <a:r>
              <a:rPr lang="en-US" dirty="0" smtClean="0"/>
              <a:t>how representative in the sample?</a:t>
            </a:r>
          </a:p>
          <a:p>
            <a:r>
              <a:rPr lang="en-US" dirty="0" smtClean="0"/>
              <a:t>Causal Claims</a:t>
            </a:r>
          </a:p>
          <a:p>
            <a:pPr lvl="1"/>
            <a:r>
              <a:rPr lang="en-US" dirty="0" smtClean="0"/>
              <a:t>In theory testing modes not a major issue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Claims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Hypertension affects almost 50 million people in the U.S.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Association Claims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Religious people are happier than non-religious.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 Claims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Clinical trial shows that reducing sodium lowers blood pressure.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249</Words>
  <Application>Microsoft Office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Four Validities</vt:lpstr>
      <vt:lpstr>Evaluating Research</vt:lpstr>
      <vt:lpstr>Construct Validity</vt:lpstr>
      <vt:lpstr>Statistical Validity</vt:lpstr>
      <vt:lpstr>Internal Validity</vt:lpstr>
      <vt:lpstr>External Validity</vt:lpstr>
      <vt:lpstr>Frequency Claims</vt:lpstr>
      <vt:lpstr>Association Claims</vt:lpstr>
      <vt:lpstr>Causal Claims</vt:lpstr>
      <vt:lpstr>The Dirty Windshield</vt:lpstr>
      <vt:lpstr>The Candle vs. the Flashlight</vt:lpstr>
    </vt:vector>
  </TitlesOfParts>
  <Company>Francis Marion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Four Validities</dc:title>
  <dc:creator>William Wattles</dc:creator>
  <cp:lastModifiedBy>William Wattles</cp:lastModifiedBy>
  <cp:revision>8</cp:revision>
  <dcterms:created xsi:type="dcterms:W3CDTF">2012-01-10T18:57:47Z</dcterms:created>
  <dcterms:modified xsi:type="dcterms:W3CDTF">2012-01-11T20:42:59Z</dcterms:modified>
</cp:coreProperties>
</file>