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0" r:id="rId1"/>
  </p:sldMasterIdLst>
  <p:notesMasterIdLst>
    <p:notesMasterId r:id="rId84"/>
  </p:notesMasterIdLst>
  <p:sldIdLst>
    <p:sldId id="256" r:id="rId2"/>
    <p:sldId id="340" r:id="rId3"/>
    <p:sldId id="311" r:id="rId4"/>
    <p:sldId id="327" r:id="rId5"/>
    <p:sldId id="328" r:id="rId6"/>
    <p:sldId id="329" r:id="rId7"/>
    <p:sldId id="330" r:id="rId8"/>
    <p:sldId id="297" r:id="rId9"/>
    <p:sldId id="298" r:id="rId10"/>
    <p:sldId id="337" r:id="rId11"/>
    <p:sldId id="326" r:id="rId12"/>
    <p:sldId id="299" r:id="rId13"/>
    <p:sldId id="300" r:id="rId14"/>
    <p:sldId id="301" r:id="rId15"/>
    <p:sldId id="304" r:id="rId16"/>
    <p:sldId id="331" r:id="rId17"/>
    <p:sldId id="332" r:id="rId18"/>
    <p:sldId id="333" r:id="rId19"/>
    <p:sldId id="334" r:id="rId20"/>
    <p:sldId id="335" r:id="rId21"/>
    <p:sldId id="336" r:id="rId22"/>
    <p:sldId id="316" r:id="rId23"/>
    <p:sldId id="302" r:id="rId24"/>
    <p:sldId id="324" r:id="rId25"/>
    <p:sldId id="305" r:id="rId26"/>
    <p:sldId id="306" r:id="rId27"/>
    <p:sldId id="307" r:id="rId28"/>
    <p:sldId id="308" r:id="rId29"/>
    <p:sldId id="309" r:id="rId30"/>
    <p:sldId id="303" r:id="rId31"/>
    <p:sldId id="257" r:id="rId32"/>
    <p:sldId id="273" r:id="rId33"/>
    <p:sldId id="258" r:id="rId34"/>
    <p:sldId id="261" r:id="rId35"/>
    <p:sldId id="259" r:id="rId36"/>
    <p:sldId id="322" r:id="rId37"/>
    <p:sldId id="315" r:id="rId38"/>
    <p:sldId id="317" r:id="rId39"/>
    <p:sldId id="260" r:id="rId40"/>
    <p:sldId id="262" r:id="rId41"/>
    <p:sldId id="264" r:id="rId42"/>
    <p:sldId id="286" r:id="rId43"/>
    <p:sldId id="287" r:id="rId44"/>
    <p:sldId id="295" r:id="rId45"/>
    <p:sldId id="288" r:id="rId46"/>
    <p:sldId id="289" r:id="rId47"/>
    <p:sldId id="294" r:id="rId48"/>
    <p:sldId id="284" r:id="rId49"/>
    <p:sldId id="290" r:id="rId50"/>
    <p:sldId id="276" r:id="rId51"/>
    <p:sldId id="296" r:id="rId52"/>
    <p:sldId id="312" r:id="rId53"/>
    <p:sldId id="313" r:id="rId54"/>
    <p:sldId id="314" r:id="rId55"/>
    <p:sldId id="277" r:id="rId56"/>
    <p:sldId id="278" r:id="rId57"/>
    <p:sldId id="279" r:id="rId58"/>
    <p:sldId id="280" r:id="rId59"/>
    <p:sldId id="281" r:id="rId60"/>
    <p:sldId id="291" r:id="rId61"/>
    <p:sldId id="282" r:id="rId62"/>
    <p:sldId id="283" r:id="rId63"/>
    <p:sldId id="285" r:id="rId64"/>
    <p:sldId id="266" r:id="rId65"/>
    <p:sldId id="267" r:id="rId66"/>
    <p:sldId id="268" r:id="rId67"/>
    <p:sldId id="274" r:id="rId68"/>
    <p:sldId id="269" r:id="rId69"/>
    <p:sldId id="270" r:id="rId70"/>
    <p:sldId id="271" r:id="rId71"/>
    <p:sldId id="272" r:id="rId72"/>
    <p:sldId id="292" r:id="rId73"/>
    <p:sldId id="310" r:id="rId74"/>
    <p:sldId id="318" r:id="rId75"/>
    <p:sldId id="319" r:id="rId76"/>
    <p:sldId id="320" r:id="rId77"/>
    <p:sldId id="321" r:id="rId78"/>
    <p:sldId id="323" r:id="rId79"/>
    <p:sldId id="325" r:id="rId80"/>
    <p:sldId id="339" r:id="rId81"/>
    <p:sldId id="338" r:id="rId82"/>
    <p:sldId id="263" r:id="rId8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3300"/>
    <a:srgbClr val="009999"/>
    <a:srgbClr val="CCFFFF"/>
    <a:srgbClr val="FF0066"/>
    <a:srgbClr val="FFFF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62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49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CB6D017-DBB9-4754-A996-B88DFE62BC53}" type="slidenum">
              <a:rPr lang="en-US"/>
              <a:pPr>
                <a:defRPr/>
              </a:pPr>
              <a:t>‹#›</a:t>
            </a:fld>
            <a:endParaRPr lang="en-US"/>
          </a:p>
        </p:txBody>
      </p:sp>
    </p:spTree>
    <p:extLst>
      <p:ext uri="{BB962C8B-B14F-4D97-AF65-F5344CB8AC3E}">
        <p14:creationId xmlns:p14="http://schemas.microsoft.com/office/powerpoint/2010/main" val="42598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60E10AB-F11C-4492-91FC-515795D776BC}" type="slidenum">
              <a:rPr lang="en-US" altLang="en-US" sz="1200" smtClean="0"/>
              <a:pPr/>
              <a:t>1</a:t>
            </a:fld>
            <a:endParaRPr lang="en-US" altLang="en-US" sz="1200"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F2C93CC-1AC3-4975-9FA8-8440B6F935D7}" type="slidenum">
              <a:rPr lang="en-US" altLang="en-US" sz="1200" smtClean="0"/>
              <a:pPr/>
              <a:t>11</a:t>
            </a:fld>
            <a:endParaRPr lang="en-US" altLang="en-US" sz="1200"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145E4BB-2BEF-4EFA-965D-35F3A9FA84ED}" type="slidenum">
              <a:rPr lang="en-US" altLang="en-US" sz="1200" smtClean="0"/>
              <a:pPr/>
              <a:t>12</a:t>
            </a:fld>
            <a:endParaRPr lang="en-US" altLang="en-US" sz="1200"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C422D30-99CE-4F93-AD1D-AA68267B9BBF}" type="slidenum">
              <a:rPr lang="en-US" altLang="en-US" sz="1200" smtClean="0"/>
              <a:pPr/>
              <a:t>13</a:t>
            </a:fld>
            <a:endParaRPr lang="en-US" altLang="en-US" sz="1200"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4C70FDD-1D72-48C8-9882-0C3B1342A9EB}" type="slidenum">
              <a:rPr lang="en-US" altLang="en-US" sz="1200" smtClean="0"/>
              <a:pPr/>
              <a:t>14</a:t>
            </a:fld>
            <a:endParaRPr lang="en-US" altLang="en-US" sz="1200"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89D9FD6-B759-4E8B-AE05-82F91BAC6203}" type="slidenum">
              <a:rPr lang="en-US" altLang="en-US" sz="1200" smtClean="0"/>
              <a:pPr/>
              <a:t>15</a:t>
            </a:fld>
            <a:endParaRPr lang="en-US" altLang="en-US" sz="1200"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667ACE1-6E70-47EE-92D4-5A43EF6D80A5}" type="slidenum">
              <a:rPr lang="en-US" altLang="en-US" sz="1200" smtClean="0"/>
              <a:pPr/>
              <a:t>16</a:t>
            </a:fld>
            <a:endParaRPr lang="en-US" altLang="en-US" sz="120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FC27C40-94A1-4EB0-93D1-2531320C747F}" type="slidenum">
              <a:rPr lang="en-US" altLang="en-US" sz="1200" smtClean="0"/>
              <a:pPr/>
              <a:t>17</a:t>
            </a:fld>
            <a:endParaRPr lang="en-US" altLang="en-US" sz="1200"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4000906-4542-4CAE-B73A-3B3D32FE6CE2}" type="slidenum">
              <a:rPr lang="en-US" altLang="en-US" sz="1200" smtClean="0"/>
              <a:pPr/>
              <a:t>18</a:t>
            </a:fld>
            <a:endParaRPr lang="en-US" altLang="en-US" sz="1200" smtClean="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7B464A7-5AAF-4AAD-96E5-09E4AF064C08}" type="slidenum">
              <a:rPr lang="en-US" altLang="en-US" sz="1200" smtClean="0"/>
              <a:pPr/>
              <a:t>19</a:t>
            </a:fld>
            <a:endParaRPr lang="en-US" altLang="en-US" sz="1200"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E0662EE-C0C9-4290-AF18-8466A689A8F5}" type="slidenum">
              <a:rPr lang="en-US" altLang="en-US" sz="1200" smtClean="0"/>
              <a:pPr/>
              <a:t>20</a:t>
            </a:fld>
            <a:endParaRPr lang="en-US" altLang="en-US" sz="1200" smtClean="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who write obscurely are either unskilled in writing or up to some mischief. </a:t>
            </a:r>
            <a:endParaRPr lang="en-US" dirty="0"/>
          </a:p>
        </p:txBody>
      </p:sp>
      <p:sp>
        <p:nvSpPr>
          <p:cNvPr id="4" name="Slide Number Placeholder 3"/>
          <p:cNvSpPr>
            <a:spLocks noGrp="1"/>
          </p:cNvSpPr>
          <p:nvPr>
            <p:ph type="sldNum" sz="quarter" idx="10"/>
          </p:nvPr>
        </p:nvSpPr>
        <p:spPr/>
        <p:txBody>
          <a:bodyPr/>
          <a:lstStyle/>
          <a:p>
            <a:pPr>
              <a:defRPr/>
            </a:pPr>
            <a:fld id="{9CB6D017-DBB9-4754-A996-B88DFE62BC53}" type="slidenum">
              <a:rPr lang="en-US" smtClean="0"/>
              <a:pPr>
                <a:defRPr/>
              </a:pPr>
              <a:t>2</a:t>
            </a:fld>
            <a:endParaRPr lang="en-US"/>
          </a:p>
        </p:txBody>
      </p:sp>
    </p:spTree>
    <p:extLst>
      <p:ext uri="{BB962C8B-B14F-4D97-AF65-F5344CB8AC3E}">
        <p14:creationId xmlns:p14="http://schemas.microsoft.com/office/powerpoint/2010/main" val="23986718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DEF079E-2309-489D-BAAC-DB2CA856C8F2}" type="slidenum">
              <a:rPr lang="en-US" altLang="en-US" sz="1200" smtClean="0"/>
              <a:pPr/>
              <a:t>21</a:t>
            </a:fld>
            <a:endParaRPr lang="en-US" altLang="en-US" sz="1200"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3F0F184-D5B2-4A8C-9C28-AB311336BBE4}" type="slidenum">
              <a:rPr lang="en-US" altLang="en-US" sz="1200" smtClean="0"/>
              <a:pPr/>
              <a:t>22</a:t>
            </a:fld>
            <a:endParaRPr lang="en-US" altLang="en-US" sz="1200" smtClean="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7B3EB5B-7D67-409A-8816-84F495EF26A2}" type="slidenum">
              <a:rPr lang="en-US" altLang="en-US" sz="1200" smtClean="0"/>
              <a:pPr/>
              <a:t>23</a:t>
            </a:fld>
            <a:endParaRPr lang="en-US" altLang="en-US" sz="1200"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2B9E5C6-16C3-4B3F-89B6-DA1A28783473}" type="slidenum">
              <a:rPr lang="en-US" altLang="en-US" sz="1200" smtClean="0"/>
              <a:pPr/>
              <a:t>24</a:t>
            </a:fld>
            <a:endParaRPr lang="en-US" altLang="en-US" sz="1200" smtClean="0"/>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8E8D4D0-D9A5-447E-8FA8-BFE38A9B958F}" type="slidenum">
              <a:rPr lang="en-US" altLang="en-US" sz="1200" smtClean="0"/>
              <a:pPr/>
              <a:t>25</a:t>
            </a:fld>
            <a:endParaRPr lang="en-US" altLang="en-US" sz="1200"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626B69-935A-4FA8-B049-ADC5D617034D}" type="slidenum">
              <a:rPr lang="en-US" altLang="en-US" sz="1200" smtClean="0"/>
              <a:pPr/>
              <a:t>26</a:t>
            </a:fld>
            <a:endParaRPr lang="en-US" altLang="en-US" sz="1200" smtClean="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FD1DB59-D20F-436E-A907-DEFB2442ADFA}" type="slidenum">
              <a:rPr lang="en-US" altLang="en-US" sz="1200" smtClean="0"/>
              <a:pPr/>
              <a:t>27</a:t>
            </a:fld>
            <a:endParaRPr lang="en-US" altLang="en-US" sz="1200"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9A811E9-B53E-4D97-A52D-1B5903D521DA}" type="slidenum">
              <a:rPr lang="en-US" altLang="en-US" sz="1200" smtClean="0"/>
              <a:pPr/>
              <a:t>28</a:t>
            </a:fld>
            <a:endParaRPr lang="en-US" altLang="en-US" sz="1200" smtClean="0"/>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DBC47B9-4DDD-462C-A66E-694250393AED}" type="slidenum">
              <a:rPr lang="en-US" altLang="en-US" sz="1200" smtClean="0"/>
              <a:pPr/>
              <a:t>29</a:t>
            </a:fld>
            <a:endParaRPr lang="en-US" altLang="en-US" sz="1200"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7F89DC6-495C-4B57-AD5F-151D3E071D5E}" type="slidenum">
              <a:rPr lang="en-US" altLang="en-US" sz="1200" smtClean="0"/>
              <a:pPr/>
              <a:t>30</a:t>
            </a:fld>
            <a:endParaRPr lang="en-US" altLang="en-US" sz="1200" smtClean="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AA39375-42EA-4F16-9F2F-C3F2D043F8E8}" type="slidenum">
              <a:rPr lang="en-US" altLang="en-US" sz="1200" smtClean="0"/>
              <a:pPr/>
              <a:t>3</a:t>
            </a:fld>
            <a:endParaRPr lang="en-US" altLang="en-US" sz="1200"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AC2CA93-839C-4F13-8BD7-33FC405F2BCE}" type="slidenum">
              <a:rPr lang="en-US" altLang="en-US" sz="1200" smtClean="0"/>
              <a:pPr/>
              <a:t>31</a:t>
            </a:fld>
            <a:endParaRPr lang="en-US" altLang="en-US" sz="1200"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7F45B20-B566-4DE1-A5C9-4F28A78C3627}" type="slidenum">
              <a:rPr lang="en-US" altLang="en-US" sz="1200" smtClean="0"/>
              <a:pPr/>
              <a:t>32</a:t>
            </a:fld>
            <a:endParaRPr lang="en-US" altLang="en-US" sz="1200"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4D78279-3F89-46F1-B384-57E88A3B2B0F}" type="slidenum">
              <a:rPr lang="en-US" altLang="en-US" sz="1200" smtClean="0"/>
              <a:pPr/>
              <a:t>33</a:t>
            </a:fld>
            <a:endParaRPr lang="en-US" altLang="en-US" sz="1200"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85CF8E6-27EC-432F-BADC-DB2687AEF6EC}" type="slidenum">
              <a:rPr lang="en-US" altLang="en-US" sz="1200" smtClean="0"/>
              <a:pPr/>
              <a:t>34</a:t>
            </a:fld>
            <a:endParaRPr lang="en-US" altLang="en-US" sz="1200"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DD33A09-BAC5-4F29-A355-90F98B6A15CE}" type="slidenum">
              <a:rPr lang="en-US" altLang="en-US" sz="1200" smtClean="0"/>
              <a:pPr/>
              <a:t>35</a:t>
            </a:fld>
            <a:endParaRPr lang="en-US" altLang="en-US" sz="1200"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8AA5766-53B5-409C-9BDE-EA97B1FB4C4E}" type="slidenum">
              <a:rPr lang="en-US" altLang="en-US" sz="1200" smtClean="0"/>
              <a:pPr/>
              <a:t>36</a:t>
            </a:fld>
            <a:endParaRPr lang="en-US" altLang="en-US" sz="1200"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68D89E9-211A-4C7C-8953-73F0D3D67BB3}" type="slidenum">
              <a:rPr lang="en-US" altLang="en-US" sz="1200" smtClean="0"/>
              <a:pPr/>
              <a:t>37</a:t>
            </a:fld>
            <a:endParaRPr lang="en-US" altLang="en-US" sz="1200"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96186CB-AA39-4EDD-912A-F182EBDF77A9}" type="slidenum">
              <a:rPr lang="en-US" altLang="en-US" sz="1200" smtClean="0"/>
              <a:pPr/>
              <a:t>38</a:t>
            </a:fld>
            <a:endParaRPr lang="en-US" altLang="en-US" sz="1200"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047162D-B3C9-4E5F-9DFF-533A2298A937}" type="slidenum">
              <a:rPr lang="en-US" altLang="en-US" sz="1200" smtClean="0"/>
              <a:pPr/>
              <a:t>39</a:t>
            </a:fld>
            <a:endParaRPr lang="en-US" altLang="en-US" sz="1200"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DBF91FB-36BA-46E4-9104-4B2AD7C5CA62}" type="slidenum">
              <a:rPr lang="en-US" altLang="en-US" sz="1200" smtClean="0"/>
              <a:pPr/>
              <a:t>40</a:t>
            </a:fld>
            <a:endParaRPr lang="en-US" altLang="en-US" sz="1200"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F796E66-5987-4258-BBBF-9F250CC2B3D2}" type="slidenum">
              <a:rPr lang="en-US" altLang="en-US" sz="1200" smtClean="0"/>
              <a:pPr/>
              <a:t>4</a:t>
            </a:fld>
            <a:endParaRPr lang="en-US" altLang="en-US" sz="1200"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99E99A8-185D-4FC8-BC80-E8C781536BC5}" type="slidenum">
              <a:rPr lang="en-US" altLang="en-US" sz="1200" smtClean="0"/>
              <a:pPr/>
              <a:t>41</a:t>
            </a:fld>
            <a:endParaRPr lang="en-US" altLang="en-US" sz="1200"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0092CE3-93FD-489F-996F-2DD2A13DFE27}" type="slidenum">
              <a:rPr lang="en-US" altLang="en-US" sz="1200" smtClean="0"/>
              <a:pPr/>
              <a:t>42</a:t>
            </a:fld>
            <a:endParaRPr lang="en-US" altLang="en-US" sz="1200"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0A72F82-2892-4E97-8C39-59C523D48638}" type="slidenum">
              <a:rPr lang="en-US" altLang="en-US" sz="1200" smtClean="0"/>
              <a:pPr/>
              <a:t>43</a:t>
            </a:fld>
            <a:endParaRPr lang="en-US" altLang="en-US" sz="1200"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8FB762D-1D95-4116-AD2F-1FDC38DD0680}" type="slidenum">
              <a:rPr lang="en-US" altLang="en-US" sz="1200" smtClean="0"/>
              <a:pPr/>
              <a:t>44</a:t>
            </a:fld>
            <a:endParaRPr lang="en-US" altLang="en-US" sz="1200"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D2A28C9-558C-4E9D-96C3-7028B1612F7D}" type="slidenum">
              <a:rPr lang="en-US" altLang="en-US" sz="1200" smtClean="0"/>
              <a:pPr/>
              <a:t>45</a:t>
            </a:fld>
            <a:endParaRPr lang="en-US" altLang="en-US" sz="1200"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40A376C-B710-4D61-95A2-A0C29B9B9B16}" type="slidenum">
              <a:rPr lang="en-US" altLang="en-US" sz="1200" smtClean="0"/>
              <a:pPr/>
              <a:t>46</a:t>
            </a:fld>
            <a:endParaRPr lang="en-US" altLang="en-US" sz="1200"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2B4D76-70FB-43F5-A57A-7FB522F50DCA}" type="slidenum">
              <a:rPr lang="en-US" altLang="en-US" sz="1200" smtClean="0"/>
              <a:pPr/>
              <a:t>47</a:t>
            </a:fld>
            <a:endParaRPr lang="en-US" altLang="en-US" sz="1200"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A7FEECB-5A18-4E8C-A472-3A1BB9122147}" type="slidenum">
              <a:rPr lang="en-US" altLang="en-US" sz="1200" smtClean="0"/>
              <a:pPr/>
              <a:t>48</a:t>
            </a:fld>
            <a:endParaRPr lang="en-US" altLang="en-US" sz="1200"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673C84B-CEA0-4B80-A1B5-D228C9804AF2}" type="slidenum">
              <a:rPr lang="en-US" altLang="en-US" sz="1200" smtClean="0"/>
              <a:pPr/>
              <a:t>49</a:t>
            </a:fld>
            <a:endParaRPr lang="en-US" altLang="en-US" sz="1200"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9B38452-04DD-4242-A43C-6C9F63F6A1D9}" type="slidenum">
              <a:rPr lang="en-US" altLang="en-US" sz="1200" smtClean="0"/>
              <a:pPr/>
              <a:t>50</a:t>
            </a:fld>
            <a:endParaRPr lang="en-US" altLang="en-US" sz="1200"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AFCC725-4689-48D8-A7B6-33CF6352481F}" type="slidenum">
              <a:rPr lang="en-US" altLang="en-US" sz="1200" smtClean="0"/>
              <a:pPr/>
              <a:t>5</a:t>
            </a:fld>
            <a:endParaRPr lang="en-US" altLang="en-US" sz="1200" smtClean="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5FA3246-AF1D-46DE-A2F7-82AADAB94883}" type="slidenum">
              <a:rPr lang="en-US" altLang="en-US" sz="1200" smtClean="0"/>
              <a:pPr/>
              <a:t>51</a:t>
            </a:fld>
            <a:endParaRPr lang="en-US" altLang="en-US" sz="1200"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E35352A-77F1-45A6-A76F-FCF0F1CFB173}" type="slidenum">
              <a:rPr lang="en-US" altLang="en-US" sz="1200" smtClean="0"/>
              <a:pPr/>
              <a:t>52</a:t>
            </a:fld>
            <a:endParaRPr lang="en-US" altLang="en-US" sz="1200"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62F9D04-4E26-4CE2-93D4-635652CA08E1}" type="slidenum">
              <a:rPr lang="en-US" altLang="en-US" sz="1200" smtClean="0"/>
              <a:pPr/>
              <a:t>53</a:t>
            </a:fld>
            <a:endParaRPr lang="en-US" altLang="en-US" sz="1200"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F48B88A-3B4B-4248-A663-B68F31D8403F}" type="slidenum">
              <a:rPr lang="en-US" altLang="en-US" sz="1200" smtClean="0"/>
              <a:pPr/>
              <a:t>54</a:t>
            </a:fld>
            <a:endParaRPr lang="en-US" altLang="en-US" sz="1200"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9B8FA5E-ABB7-4B5C-9FC2-EC151F8DF877}" type="slidenum">
              <a:rPr lang="en-US" altLang="en-US" sz="1200" smtClean="0"/>
              <a:pPr/>
              <a:t>55</a:t>
            </a:fld>
            <a:endParaRPr lang="en-US" altLang="en-US" sz="1200"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19E437C-23C9-4504-9DA0-4882C003DAD3}" type="slidenum">
              <a:rPr lang="en-US" altLang="en-US" sz="1200" smtClean="0"/>
              <a:pPr/>
              <a:t>56</a:t>
            </a:fld>
            <a:endParaRPr lang="en-US" altLang="en-US" sz="1200"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DCC5C9C-DABF-42EE-AF7C-773756BEAE4E}" type="slidenum">
              <a:rPr lang="en-US" altLang="en-US" sz="1200" smtClean="0"/>
              <a:pPr/>
              <a:t>57</a:t>
            </a:fld>
            <a:endParaRPr lang="en-US" altLang="en-US" sz="1200"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6C5D547-9731-49A2-9DFB-40E3724DA153}" type="slidenum">
              <a:rPr lang="en-US" altLang="en-US" sz="1200" smtClean="0"/>
              <a:pPr/>
              <a:t>58</a:t>
            </a:fld>
            <a:endParaRPr lang="en-US" altLang="en-US" sz="1200"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4B5A9D6-1FFD-4EE4-9E1C-2674F66ECE56}" type="slidenum">
              <a:rPr lang="en-US" altLang="en-US" sz="1200" smtClean="0"/>
              <a:pPr/>
              <a:t>59</a:t>
            </a:fld>
            <a:endParaRPr lang="en-US" altLang="en-US" sz="1200"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C3E3E5E-58D4-478E-B9E4-90D46D9F15CF}" type="slidenum">
              <a:rPr lang="en-US" altLang="en-US" sz="1200" smtClean="0"/>
              <a:pPr/>
              <a:t>60</a:t>
            </a:fld>
            <a:endParaRPr lang="en-US" altLang="en-US" sz="1200" smtClean="0"/>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9AD8ACB-250B-484F-9885-9715CD734D44}" type="slidenum">
              <a:rPr lang="en-US" altLang="en-US" sz="1200" smtClean="0"/>
              <a:pPr/>
              <a:t>6</a:t>
            </a:fld>
            <a:endParaRPr lang="en-US" altLang="en-US" sz="1200"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5E4A02B-1665-49CA-BED4-85F3CB2C9056}" type="slidenum">
              <a:rPr lang="en-US" altLang="en-US" sz="1200" smtClean="0"/>
              <a:pPr/>
              <a:t>61</a:t>
            </a:fld>
            <a:endParaRPr lang="en-US" altLang="en-US" sz="1200"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B321B9A-B5A0-477E-A60F-03A8A8CF74EF}" type="slidenum">
              <a:rPr lang="en-US" altLang="en-US" sz="1200" smtClean="0"/>
              <a:pPr/>
              <a:t>62</a:t>
            </a:fld>
            <a:endParaRPr lang="en-US" altLang="en-US" sz="1200"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9D07B01-44B0-4CDF-B3BB-CEFA22497A8B}" type="slidenum">
              <a:rPr lang="en-US" altLang="en-US" sz="1200" smtClean="0"/>
              <a:pPr/>
              <a:t>63</a:t>
            </a:fld>
            <a:endParaRPr lang="en-US" altLang="en-US" sz="1200"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51F7E99-1E39-41D3-94C5-2C517061D61A}" type="slidenum">
              <a:rPr lang="en-US" altLang="en-US" sz="1200" smtClean="0"/>
              <a:pPr/>
              <a:t>64</a:t>
            </a:fld>
            <a:endParaRPr lang="en-US" altLang="en-US" sz="1200"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DBDC875-F20F-4393-98BA-03310AA221BC}" type="slidenum">
              <a:rPr lang="en-US" altLang="en-US" sz="1200" smtClean="0"/>
              <a:pPr/>
              <a:t>65</a:t>
            </a:fld>
            <a:endParaRPr lang="en-US" altLang="en-US" sz="1200"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8B81DE1-301E-4618-9208-F71CF0A4A7ED}" type="slidenum">
              <a:rPr lang="en-US" altLang="en-US" sz="1200" smtClean="0"/>
              <a:pPr/>
              <a:t>66</a:t>
            </a:fld>
            <a:endParaRPr lang="en-US" altLang="en-US" sz="1200"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96BBE3E-6B08-424F-B070-787A02B586FE}" type="slidenum">
              <a:rPr lang="en-US" altLang="en-US" sz="1200" smtClean="0"/>
              <a:pPr/>
              <a:t>67</a:t>
            </a:fld>
            <a:endParaRPr lang="en-US" altLang="en-US" sz="1200"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5054EF5-9425-4B30-A780-F96A5C9789FA}" type="slidenum">
              <a:rPr lang="en-US" altLang="en-US" sz="1200" smtClean="0"/>
              <a:pPr/>
              <a:t>68</a:t>
            </a:fld>
            <a:endParaRPr lang="en-US" altLang="en-US" sz="1200"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As for an example, quantify. </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E7D0FDA-88F2-4F2E-B28F-0184A9A59E17}" type="slidenum">
              <a:rPr lang="en-US" altLang="en-US" sz="1200" smtClean="0"/>
              <a:pPr/>
              <a:t>69</a:t>
            </a:fld>
            <a:endParaRPr lang="en-US" altLang="en-US" sz="1200"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Expand</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4C49F27-0898-41FE-9143-4D85C5F2D9B9}" type="slidenum">
              <a:rPr lang="en-US" altLang="en-US" sz="1200" smtClean="0"/>
              <a:pPr/>
              <a:t>70</a:t>
            </a:fld>
            <a:endParaRPr lang="en-US" altLang="en-US" sz="1200"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Specifics? Exaggeration?, behavior while discussing this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5066088-57BB-44F6-800F-7DFAD1788D51}" type="slidenum">
              <a:rPr lang="en-US" altLang="en-US" sz="1200" smtClean="0"/>
              <a:pPr/>
              <a:t>7</a:t>
            </a:fld>
            <a:endParaRPr lang="en-US" altLang="en-US" sz="1200"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DD0DE92-A910-4EEE-AB49-94E730142E4E}" type="slidenum">
              <a:rPr lang="en-US" altLang="en-US" sz="1200" smtClean="0"/>
              <a:pPr/>
              <a:t>71</a:t>
            </a:fld>
            <a:endParaRPr lang="en-US" altLang="en-US" sz="120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Not before? </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E680DB2-2CAA-48D8-BF6F-D98CB2568794}" type="slidenum">
              <a:rPr lang="en-US" altLang="en-US" sz="1200" smtClean="0"/>
              <a:pPr/>
              <a:t>72</a:t>
            </a:fld>
            <a:endParaRPr lang="en-US" altLang="en-US" sz="1200"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747363-EE43-46C9-87E4-72A46FA18FCB}" type="slidenum">
              <a:rPr lang="en-US" altLang="en-US" sz="1200" smtClean="0"/>
              <a:pPr/>
              <a:t>73</a:t>
            </a:fld>
            <a:endParaRPr lang="en-US" altLang="en-US" sz="1200"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B2194A6-5370-4DF5-8EFC-ACF899141027}" type="slidenum">
              <a:rPr lang="en-US" altLang="en-US" sz="1200" smtClean="0"/>
              <a:pPr/>
              <a:t>74</a:t>
            </a:fld>
            <a:endParaRPr lang="en-US" altLang="en-US" sz="1200"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CD266A0-78EA-40D1-BC07-F29F166926BE}" type="slidenum">
              <a:rPr lang="en-US" altLang="en-US" sz="1200" smtClean="0"/>
              <a:pPr/>
              <a:t>75</a:t>
            </a:fld>
            <a:endParaRPr lang="en-US" altLang="en-US" sz="1200"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1534355-16D4-4F15-A8CD-21DFB9D41173}" type="slidenum">
              <a:rPr lang="en-US" altLang="en-US" sz="1200" smtClean="0"/>
              <a:pPr/>
              <a:t>76</a:t>
            </a:fld>
            <a:endParaRPr lang="en-US" altLang="en-US" sz="1200"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56D090C-5B2E-4D48-8808-360E5748A5B2}" type="slidenum">
              <a:rPr lang="en-US" altLang="en-US" sz="1200" smtClean="0"/>
              <a:pPr/>
              <a:t>77</a:t>
            </a:fld>
            <a:endParaRPr lang="en-US" altLang="en-US" sz="1200" smtClean="0"/>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AED5D0B-2CBD-44E2-97D5-0925E62A7CE4}" type="slidenum">
              <a:rPr lang="en-US" altLang="en-US" sz="1200" smtClean="0"/>
              <a:pPr/>
              <a:t>78</a:t>
            </a:fld>
            <a:endParaRPr lang="en-US" altLang="en-US" sz="1200" smtClean="0"/>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5D08CBF-2D74-4687-BA42-8C87326E48E6}" type="slidenum">
              <a:rPr lang="en-US" altLang="en-US" sz="1200" smtClean="0"/>
              <a:pPr/>
              <a:t>79</a:t>
            </a:fld>
            <a:endParaRPr lang="en-US" altLang="en-US" sz="1200"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74DBEB7-63D9-462B-A007-770AFF0D6F1F}" type="slidenum">
              <a:rPr lang="en-US" altLang="en-US" sz="1200" smtClean="0"/>
              <a:pPr/>
              <a:t>82</a:t>
            </a:fld>
            <a:endParaRPr lang="en-US" altLang="en-US" sz="1200" smtClean="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6373317-D319-4FB1-8F72-E1783AB1E7F4}" type="slidenum">
              <a:rPr lang="en-US" altLang="en-US" sz="1200" smtClean="0"/>
              <a:pPr/>
              <a:t>8</a:t>
            </a:fld>
            <a:endParaRPr lang="en-US" altLang="en-US" sz="1200"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3E88348-5954-4DCD-A204-9C3B8B628734}" type="slidenum">
              <a:rPr lang="en-US" altLang="en-US" sz="1200" smtClean="0"/>
              <a:pPr/>
              <a:t>9</a:t>
            </a:fld>
            <a:endParaRPr lang="en-US" altLang="en-US" sz="1200"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6BA9AFD9-FBDD-4301-956D-D5127DFA885A}" type="slidenum">
              <a:rPr lang="en-US" smtClean="0"/>
              <a:pPr>
                <a:defRPr/>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3E062A8-8B42-47F5-9EB4-0ED0D38471F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9D171565-2517-4CEE-A343-B824A5A6D5C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91CEB2B-4303-4A05-BE6F-F73FC57264EB}"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04357B2B-C172-46FB-B9B6-EB3F0041BB59}" type="slidenum">
              <a:rPr lang="en-US" smtClean="0"/>
              <a:pPr>
                <a:defRPr/>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pPr>
              <a:defRPr/>
            </a:pPr>
            <a:fld id="{B2B4894C-B38C-4119-A4BB-25701E990A30}" type="slidenum">
              <a:rPr lang="en-US" smtClean="0"/>
              <a:pPr>
                <a:defRPr/>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pPr>
              <a:defRPr/>
            </a:pPr>
            <a:fld id="{BEF87651-6FC0-4962-A398-CA208725EEB5}"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DFF57D54-0198-4507-84EA-702F1225C1A6}" type="slidenum">
              <a:rPr lang="en-US" smtClean="0"/>
              <a:pPr>
                <a:defRPr/>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94F97B4F-8A8B-456F-8677-B5438A7DEBE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defRPr/>
            </a:pPr>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36C0189-8BBD-4972-B71A-731FAFBBB088}" type="slidenum">
              <a:rPr lang="en-US" smtClean="0"/>
              <a:pPr>
                <a:defRPr/>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defRPr/>
            </a:pPr>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147F67F7-82E2-4F5C-9626-1301F4D6AD8A}" type="slidenum">
              <a:rPr lang="en-US" smtClean="0"/>
              <a:pPr>
                <a:defRPr/>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5A0BE9DC-BBE1-47F8-9AFC-59C26B15DFC6}" type="slidenum">
              <a:rPr lang="en-US" smtClean="0"/>
              <a:pPr>
                <a:defRPr/>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grpSp>
        <p:nvGrpSpPr>
          <p:cNvPr id="8" name="Group 11"/>
          <p:cNvGrpSpPr>
            <a:grpSpLocks/>
          </p:cNvGrpSpPr>
          <p:nvPr userDrawn="1"/>
        </p:nvGrpSpPr>
        <p:grpSpPr bwMode="auto">
          <a:xfrm>
            <a:off x="2743200" y="5867400"/>
            <a:ext cx="3429000" cy="990600"/>
            <a:chOff x="1728" y="3696"/>
            <a:chExt cx="2160" cy="624"/>
          </a:xfrm>
        </p:grpSpPr>
        <p:sp>
          <p:nvSpPr>
            <p:cNvPr id="9" name="AutoShape 8"/>
            <p:cNvSpPr>
              <a:spLocks noChangeArrowheads="1"/>
            </p:cNvSpPr>
            <p:nvPr userDrawn="1"/>
          </p:nvSpPr>
          <p:spPr bwMode="auto">
            <a:xfrm>
              <a:off x="1728" y="3696"/>
              <a:ext cx="2160" cy="624"/>
            </a:xfrm>
            <a:prstGeom prst="ribbon">
              <a:avLst>
                <a:gd name="adj1" fmla="val 12500"/>
                <a:gd name="adj2" fmla="val 50000"/>
              </a:avLst>
            </a:prstGeom>
            <a:solidFill>
              <a:schemeClr val="accent1"/>
            </a:solidFill>
            <a:ln w="9525">
              <a:solidFill>
                <a:schemeClr val="tx1"/>
              </a:solidFill>
              <a:round/>
              <a:headEnd/>
              <a:tailEnd/>
            </a:ln>
            <a:effectLst/>
          </p:spPr>
          <p:txBody>
            <a:bodyPr wrap="none" anchor="ctr"/>
            <a:lstStyle/>
            <a:p>
              <a:pPr>
                <a:defRPr/>
              </a:pPr>
              <a:endParaRPr lang="en-US"/>
            </a:p>
          </p:txBody>
        </p:sp>
        <p:sp>
          <p:nvSpPr>
            <p:cNvPr id="10" name="Text Box 9"/>
            <p:cNvSpPr txBox="1">
              <a:spLocks noChangeArrowheads="1"/>
            </p:cNvSpPr>
            <p:nvPr userDrawn="1"/>
          </p:nvSpPr>
          <p:spPr bwMode="auto">
            <a:xfrm>
              <a:off x="2496" y="3743"/>
              <a:ext cx="1012" cy="577"/>
            </a:xfrm>
            <a:prstGeom prst="rect">
              <a:avLst/>
            </a:prstGeom>
            <a:noFill/>
            <a:ln w="9525">
              <a:noFill/>
              <a:miter lim="800000"/>
              <a:headEnd/>
              <a:tailEnd/>
            </a:ln>
            <a:effectLst/>
          </p:spPr>
          <p:txBody>
            <a:bodyPr>
              <a:spAutoFit/>
            </a:bodyPr>
            <a:lstStyle/>
            <a:p>
              <a:pPr>
                <a:spcBef>
                  <a:spcPct val="50000"/>
                </a:spcBef>
                <a:defRPr/>
              </a:pPr>
              <a:r>
                <a:rPr lang="en-US" sz="1800" b="1">
                  <a:solidFill>
                    <a:srgbClr val="FFFFFF"/>
                  </a:solidFill>
                </a:rPr>
                <a:t>Francis Marion University</a:t>
              </a:r>
              <a:endParaRPr lang="en-US" sz="1800"/>
            </a:p>
          </p:txBody>
        </p:sp>
      </p:gr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oleObject" Target="file:///C:\Users\wwattles\Documents\doc20110309160905.pdf"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81.xml.rels><?xml version="1.0" encoding="UTF-8" standalone="yes"?>
<Relationships xmlns="http://schemas.openxmlformats.org/package/2006/relationships"><Relationship Id="rId3" Type="http://schemas.openxmlformats.org/officeDocument/2006/relationships/oleObject" Target="file:///C:\Users\wwattles\Documents\doc20110309160946.pdf"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8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p:nvPr>
        </p:nvSpPr>
        <p:spPr>
          <a:xfrm>
            <a:off x="685800" y="2286000"/>
            <a:ext cx="7772400" cy="1143000"/>
          </a:xfrm>
        </p:spPr>
        <p:txBody>
          <a:bodyPr/>
          <a:lstStyle/>
          <a:p>
            <a:r>
              <a:rPr lang="en-US" altLang="en-US" smtClean="0"/>
              <a:t>Psychological Assessment</a:t>
            </a:r>
          </a:p>
        </p:txBody>
      </p:sp>
      <p:sp>
        <p:nvSpPr>
          <p:cNvPr id="4100" name="Rectangle 3"/>
          <p:cNvSpPr>
            <a:spLocks noGrp="1" noChangeArrowheads="1"/>
          </p:cNvSpPr>
          <p:nvPr>
            <p:ph type="subTitle" idx="1"/>
          </p:nvPr>
        </p:nvSpPr>
        <p:spPr>
          <a:xfrm>
            <a:off x="1371600" y="3352800"/>
            <a:ext cx="6400800" cy="1752600"/>
          </a:xfrm>
        </p:spPr>
        <p:txBody>
          <a:bodyPr/>
          <a:lstStyle/>
          <a:p>
            <a:r>
              <a:rPr lang="en-US" altLang="en-US" smtClean="0"/>
              <a:t>William P. Wattles, Ph.D.</a:t>
            </a:r>
          </a:p>
          <a:p>
            <a:endParaRPr lang="en-US" altLang="en-US" smtClean="0"/>
          </a:p>
        </p:txBody>
      </p:sp>
      <p:sp>
        <p:nvSpPr>
          <p:cNvPr id="409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E0365DB-2B79-4312-AB99-4D752C9ADC86}" type="slidenum">
              <a:rPr lang="en-US" altLang="en-US" sz="1400" smtClean="0"/>
              <a:pPr/>
              <a:t>1</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smtClean="0"/>
              <a:t>clarity</a:t>
            </a:r>
          </a:p>
        </p:txBody>
      </p:sp>
      <p:sp>
        <p:nvSpPr>
          <p:cNvPr id="12292" name="Rectangle 3"/>
          <p:cNvSpPr>
            <a:spLocks noGrp="1" noChangeArrowheads="1"/>
          </p:cNvSpPr>
          <p:nvPr>
            <p:ph idx="1"/>
          </p:nvPr>
        </p:nvSpPr>
        <p:spPr/>
        <p:txBody>
          <a:bodyPr/>
          <a:lstStyle/>
          <a:p>
            <a:r>
              <a:rPr lang="en-US" altLang="en-US" smtClean="0"/>
              <a:t>She was attractive, well spoken, and had high mannerisms </a:t>
            </a:r>
          </a:p>
        </p:txBody>
      </p:sp>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4FA8E21-1FB3-453B-91D7-0642408032E4}" type="slidenum">
              <a:rPr lang="en-US" altLang="en-US" sz="1400" smtClean="0"/>
              <a:pPr/>
              <a:t>10</a:t>
            </a:fld>
            <a:endParaRPr lang="en-US" altLang="en-US"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normAutofit/>
          </a:bodyPr>
          <a:lstStyle/>
          <a:p>
            <a:r>
              <a:rPr lang="en-US" altLang="en-US" smtClean="0"/>
              <a:t>Translate Technical concepts</a:t>
            </a:r>
          </a:p>
        </p:txBody>
      </p:sp>
      <p:sp>
        <p:nvSpPr>
          <p:cNvPr id="13316" name="Rectangle 3"/>
          <p:cNvSpPr>
            <a:spLocks noGrp="1" noChangeArrowheads="1"/>
          </p:cNvSpPr>
          <p:nvPr>
            <p:ph idx="1"/>
          </p:nvPr>
        </p:nvSpPr>
        <p:spPr/>
        <p:txBody>
          <a:bodyPr/>
          <a:lstStyle/>
          <a:p>
            <a:r>
              <a:rPr lang="en-US" altLang="en-US" smtClean="0"/>
              <a:t>Examples page 568</a:t>
            </a:r>
          </a:p>
        </p:txBody>
      </p:sp>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23814E2-4AC6-4A92-A012-9A446DA41F83}" type="slidenum">
              <a:rPr lang="en-US" altLang="en-US" sz="1400" smtClean="0"/>
              <a:pPr/>
              <a:t>11</a:t>
            </a:fld>
            <a:endParaRPr lang="en-US" altLang="en-US" sz="1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050"/>
          <p:cNvSpPr>
            <a:spLocks noGrp="1" noChangeArrowheads="1"/>
          </p:cNvSpPr>
          <p:nvPr>
            <p:ph type="title"/>
          </p:nvPr>
        </p:nvSpPr>
        <p:spPr/>
        <p:txBody>
          <a:bodyPr/>
          <a:lstStyle/>
          <a:p>
            <a:r>
              <a:rPr lang="en-US" altLang="en-US" smtClean="0"/>
              <a:t>Be concise</a:t>
            </a:r>
          </a:p>
        </p:txBody>
      </p:sp>
      <p:sp>
        <p:nvSpPr>
          <p:cNvPr id="14340" name="Rectangle 2051"/>
          <p:cNvSpPr>
            <a:spLocks noGrp="1" noChangeArrowheads="1"/>
          </p:cNvSpPr>
          <p:nvPr>
            <p:ph idx="1"/>
          </p:nvPr>
        </p:nvSpPr>
        <p:spPr/>
        <p:txBody>
          <a:bodyPr/>
          <a:lstStyle/>
          <a:p>
            <a:r>
              <a:rPr lang="en-US" altLang="en-US" smtClean="0">
                <a:latin typeface="Arial" charset="0"/>
                <a:cs typeface="Arial" charset="0"/>
              </a:rPr>
              <a:t>Jesse S is a 23-year-old Caucasian female who presents with having the desire to feel “fully fulfilled”.  She wants to feel settled in her life.  The current evaluation was designed for the patient to gain personal insight regarding dissatisfaction with her current daily activities. (44)</a:t>
            </a:r>
            <a:endParaRPr lang="en-US" altLang="en-US" smtClean="0">
              <a:latin typeface="Arial" charset="0"/>
              <a:cs typeface="Times New Roman" pitchFamily="18" charset="0"/>
            </a:endParaRPr>
          </a:p>
          <a:p>
            <a:endParaRPr lang="en-US" altLang="en-US" smtClean="0">
              <a:latin typeface="Arial" charset="0"/>
              <a:cs typeface="Arial" charset="0"/>
            </a:endParaRPr>
          </a:p>
          <a:p>
            <a:endParaRPr lang="en-US" altLang="en-US" smtClean="0"/>
          </a:p>
        </p:txBody>
      </p:sp>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D67DB4C-22D0-4D74-BA70-95B8C403FF2F}" type="slidenum">
              <a:rPr lang="en-US" altLang="en-US" sz="1400" smtClean="0"/>
              <a:pPr/>
              <a:t>12</a:t>
            </a:fld>
            <a:endParaRPr lang="en-US" altLang="en-US" sz="1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r>
              <a:rPr lang="en-US" altLang="en-US" smtClean="0"/>
              <a:t>Be concise</a:t>
            </a:r>
          </a:p>
        </p:txBody>
      </p:sp>
      <p:sp>
        <p:nvSpPr>
          <p:cNvPr id="15364" name="Rectangle 3"/>
          <p:cNvSpPr>
            <a:spLocks noGrp="1" noChangeArrowheads="1"/>
          </p:cNvSpPr>
          <p:nvPr>
            <p:ph idx="1"/>
          </p:nvPr>
        </p:nvSpPr>
        <p:spPr/>
        <p:txBody>
          <a:bodyPr/>
          <a:lstStyle/>
          <a:p>
            <a:r>
              <a:rPr lang="en-US" altLang="en-US" smtClean="0">
                <a:latin typeface="Arial" charset="0"/>
                <a:cs typeface="Arial" charset="0"/>
              </a:rPr>
              <a:t>Jesse S is a 23-year-old Caucasian female who is dissatisfied with her daily activities and wants to feel “fully fulfilled.” (21)</a:t>
            </a:r>
          </a:p>
          <a:p>
            <a:endParaRPr lang="en-US" altLang="en-US" smtClean="0">
              <a:cs typeface="Times New Roman" pitchFamily="18" charset="0"/>
            </a:endParaRPr>
          </a:p>
          <a:p>
            <a:endParaRPr lang="en-US" altLang="en-US" smtClean="0"/>
          </a:p>
        </p:txBody>
      </p:sp>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170403C-A581-43BB-98CB-7BBED72F31D0}" type="slidenum">
              <a:rPr lang="en-US" altLang="en-US" sz="1400" smtClean="0"/>
              <a:pPr/>
              <a:t>13</a:t>
            </a:fld>
            <a:endParaRPr lang="en-US" altLang="en-US" sz="1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r>
              <a:rPr lang="en-US" altLang="en-US" smtClean="0"/>
              <a:t>Be concise</a:t>
            </a:r>
          </a:p>
        </p:txBody>
      </p:sp>
      <p:sp>
        <p:nvSpPr>
          <p:cNvPr id="16388" name="Rectangle 3"/>
          <p:cNvSpPr>
            <a:spLocks noGrp="1" noChangeArrowheads="1"/>
          </p:cNvSpPr>
          <p:nvPr>
            <p:ph idx="1"/>
          </p:nvPr>
        </p:nvSpPr>
        <p:spPr/>
        <p:txBody>
          <a:bodyPr/>
          <a:lstStyle/>
          <a:p>
            <a:r>
              <a:rPr lang="en-US" altLang="en-US" smtClean="0">
                <a:cs typeface="Times New Roman" pitchFamily="18" charset="0"/>
              </a:rPr>
              <a:t>The patient answered all:</a:t>
            </a:r>
          </a:p>
          <a:p>
            <a:pPr lvl="1"/>
            <a:r>
              <a:rPr lang="en-US" altLang="en-US" smtClean="0">
                <a:cs typeface="Times New Roman" pitchFamily="18" charset="0"/>
              </a:rPr>
              <a:t>The inquiries presented to him</a:t>
            </a:r>
          </a:p>
          <a:p>
            <a:pPr lvl="1"/>
            <a:r>
              <a:rPr lang="en-US" altLang="en-US" b="1" smtClean="0">
                <a:cs typeface="Times New Roman" pitchFamily="18" charset="0"/>
              </a:rPr>
              <a:t>my questions</a:t>
            </a:r>
            <a:r>
              <a:rPr lang="en-US" altLang="en-US" smtClean="0">
                <a:cs typeface="Times New Roman" pitchFamily="18" charset="0"/>
              </a:rPr>
              <a:t>.</a:t>
            </a:r>
            <a:r>
              <a:rPr lang="en-US" altLang="en-US" smtClean="0"/>
              <a:t> </a:t>
            </a:r>
          </a:p>
          <a:p>
            <a:endParaRPr lang="en-US" altLang="en-US" smtClean="0"/>
          </a:p>
        </p:txBody>
      </p:sp>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CBEFFF1-F9C8-4B64-9F3C-A859D443F2E7}" type="slidenum">
              <a:rPr lang="en-US" altLang="en-US" sz="1400" smtClean="0"/>
              <a:pPr/>
              <a:t>14</a:t>
            </a:fld>
            <a:endParaRPr lang="en-US" altLang="en-US" sz="1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r>
              <a:rPr lang="en-US" altLang="en-US" smtClean="0"/>
              <a:t>Simple language</a:t>
            </a:r>
          </a:p>
        </p:txBody>
      </p:sp>
      <p:sp>
        <p:nvSpPr>
          <p:cNvPr id="17412" name="Rectangle 3"/>
          <p:cNvSpPr>
            <a:spLocks noGrp="1" noChangeArrowheads="1"/>
          </p:cNvSpPr>
          <p:nvPr>
            <p:ph idx="1"/>
          </p:nvPr>
        </p:nvSpPr>
        <p:spPr/>
        <p:txBody>
          <a:bodyPr/>
          <a:lstStyle/>
          <a:p>
            <a:r>
              <a:rPr lang="en-US" altLang="en-US" smtClean="0"/>
              <a:t>When this issue was further questioned, MT ….</a:t>
            </a:r>
          </a:p>
          <a:p>
            <a:r>
              <a:rPr lang="en-US" altLang="en-US" b="1" smtClean="0"/>
              <a:t>Asked to elaborate, MT</a:t>
            </a:r>
            <a:r>
              <a:rPr lang="en-US" altLang="en-US" smtClean="0"/>
              <a:t> …</a:t>
            </a:r>
          </a:p>
        </p:txBody>
      </p:sp>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1817899-72D0-4628-B2BD-166ECBD65580}" type="slidenum">
              <a:rPr lang="en-US" altLang="en-US" sz="1400" smtClean="0"/>
              <a:pPr/>
              <a:t>15</a:t>
            </a:fld>
            <a:endParaRPr lang="en-US" altLang="en-US" sz="1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n-US" altLang="en-US" smtClean="0"/>
              <a:t>Simple language</a:t>
            </a:r>
          </a:p>
        </p:txBody>
      </p:sp>
      <p:sp>
        <p:nvSpPr>
          <p:cNvPr id="18436" name="Rectangle 3"/>
          <p:cNvSpPr>
            <a:spLocks noGrp="1" noChangeArrowheads="1"/>
          </p:cNvSpPr>
          <p:nvPr>
            <p:ph idx="1"/>
          </p:nvPr>
        </p:nvSpPr>
        <p:spPr/>
        <p:txBody>
          <a:bodyPr/>
          <a:lstStyle/>
          <a:p>
            <a:r>
              <a:rPr lang="en-US" altLang="en-US" smtClean="0"/>
              <a:t>She displayed a euthymic mood, which she described as “great”. </a:t>
            </a:r>
          </a:p>
        </p:txBody>
      </p:sp>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971508E-B759-419C-B90C-254DCE6D9387}" type="slidenum">
              <a:rPr lang="en-US" altLang="en-US" sz="1400" smtClean="0"/>
              <a:pPr/>
              <a:t>16</a:t>
            </a:fld>
            <a:endParaRPr lang="en-US" altLang="en-US" sz="1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r>
              <a:rPr lang="en-US" altLang="en-US" smtClean="0"/>
              <a:t>Avoid pejorative terms</a:t>
            </a:r>
          </a:p>
        </p:txBody>
      </p:sp>
      <p:sp>
        <p:nvSpPr>
          <p:cNvPr id="19460" name="Rectangle 3"/>
          <p:cNvSpPr>
            <a:spLocks noGrp="1" noChangeArrowheads="1"/>
          </p:cNvSpPr>
          <p:nvPr>
            <p:ph idx="1"/>
          </p:nvPr>
        </p:nvSpPr>
        <p:spPr/>
        <p:txBody>
          <a:bodyPr/>
          <a:lstStyle/>
          <a:p>
            <a:r>
              <a:rPr lang="en-US" altLang="en-US" smtClean="0"/>
              <a:t>She was low on the Lie scale indicating that she received a normal score and appeared to answer honestly and openly. </a:t>
            </a:r>
          </a:p>
        </p:txBody>
      </p:sp>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4768F0C-ED56-450B-B0DD-DD259A9B4DE3}" type="slidenum">
              <a:rPr lang="en-US" altLang="en-US" sz="1400" smtClean="0"/>
              <a:pPr/>
              <a:t>17</a:t>
            </a:fld>
            <a:endParaRPr lang="en-US" altLang="en-US" sz="1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r>
              <a:rPr lang="en-US" altLang="en-US" smtClean="0"/>
              <a:t>Avoid jargon</a:t>
            </a:r>
          </a:p>
        </p:txBody>
      </p:sp>
      <p:sp>
        <p:nvSpPr>
          <p:cNvPr id="20484" name="Rectangle 3"/>
          <p:cNvSpPr>
            <a:spLocks noGrp="1" noChangeArrowheads="1"/>
          </p:cNvSpPr>
          <p:nvPr>
            <p:ph idx="1"/>
          </p:nvPr>
        </p:nvSpPr>
        <p:spPr/>
        <p:txBody>
          <a:bodyPr/>
          <a:lstStyle/>
          <a:p>
            <a:r>
              <a:rPr lang="en-US" altLang="en-US" smtClean="0"/>
              <a:t>People with this profile tend to be narcissistic, selfish, and self-indulgent. </a:t>
            </a:r>
          </a:p>
        </p:txBody>
      </p:sp>
      <p:sp>
        <p:nvSpPr>
          <p:cNvPr id="204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52C0DBD-0295-40C0-9942-4A9F3BD7A9FB}" type="slidenum">
              <a:rPr lang="en-US" altLang="en-US" sz="1400" smtClean="0"/>
              <a:pPr/>
              <a:t>18</a:t>
            </a:fld>
            <a:endParaRPr lang="en-US" altLang="en-US" sz="14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r>
              <a:rPr lang="en-US" altLang="en-US" smtClean="0"/>
              <a:t>Seek active verbs</a:t>
            </a:r>
          </a:p>
        </p:txBody>
      </p:sp>
      <p:sp>
        <p:nvSpPr>
          <p:cNvPr id="21508" name="Rectangle 3"/>
          <p:cNvSpPr>
            <a:spLocks noGrp="1" noChangeArrowheads="1"/>
          </p:cNvSpPr>
          <p:nvPr>
            <p:ph idx="1"/>
          </p:nvPr>
        </p:nvSpPr>
        <p:spPr/>
        <p:txBody>
          <a:bodyPr/>
          <a:lstStyle/>
          <a:p>
            <a:r>
              <a:rPr lang="en-US" altLang="en-US" smtClean="0"/>
              <a:t>The older sister was described as stubborn implying a strain in the relationship.</a:t>
            </a:r>
          </a:p>
        </p:txBody>
      </p:sp>
      <p:sp>
        <p:nvSpPr>
          <p:cNvPr id="215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32DE8DC-3528-41EB-9752-E3D7BD2ADA8B}" type="slidenum">
              <a:rPr lang="en-US" altLang="en-US" sz="1400" smtClean="0"/>
              <a:pPr/>
              <a:t>19</a:t>
            </a:fld>
            <a:endParaRPr lang="en-US" altLang="en-US" sz="14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Peter Medawar </a:t>
            </a:r>
            <a:endParaRPr lang="en-US" dirty="0"/>
          </a:p>
        </p:txBody>
      </p:sp>
      <p:sp>
        <p:nvSpPr>
          <p:cNvPr id="6" name="Content Placeholder 5"/>
          <p:cNvSpPr>
            <a:spLocks noGrp="1"/>
          </p:cNvSpPr>
          <p:nvPr>
            <p:ph sz="half" idx="1"/>
          </p:nvPr>
        </p:nvSpPr>
        <p:spPr/>
        <p:txBody>
          <a:bodyPr>
            <a:normAutofit/>
          </a:bodyPr>
          <a:lstStyle/>
          <a:p>
            <a:r>
              <a:rPr lang="en-US" dirty="0" smtClean="0"/>
              <a:t>Good writing: “Brevity, cogency and clarity are the principal virtues and the greatest of these is clarity.”</a:t>
            </a:r>
          </a:p>
          <a:p>
            <a:r>
              <a:rPr lang="en-US" dirty="0" smtClean="0"/>
              <a:t>“a (person’s) style of writing is an important part of his character”</a:t>
            </a:r>
            <a:endParaRPr lang="en-US" dirty="0"/>
          </a:p>
        </p:txBody>
      </p:sp>
      <p:pic>
        <p:nvPicPr>
          <p:cNvPr id="8" name="Content Placeholder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762500" y="2547144"/>
            <a:ext cx="3810000" cy="2724150"/>
          </a:xfrm>
        </p:spPr>
      </p:pic>
      <p:sp>
        <p:nvSpPr>
          <p:cNvPr id="4" name="Slide Number Placeholder 3"/>
          <p:cNvSpPr>
            <a:spLocks noGrp="1"/>
          </p:cNvSpPr>
          <p:nvPr>
            <p:ph type="sldNum" sz="quarter" idx="12"/>
          </p:nvPr>
        </p:nvSpPr>
        <p:spPr/>
        <p:txBody>
          <a:bodyPr/>
          <a:lstStyle/>
          <a:p>
            <a:pPr>
              <a:defRPr/>
            </a:pPr>
            <a:fld id="{A91CEB2B-4303-4A05-BE6F-F73FC57264EB}" type="slidenum">
              <a:rPr lang="en-US" smtClean="0"/>
              <a:pPr>
                <a:defRPr/>
              </a:pPr>
              <a:t>2</a:t>
            </a:fld>
            <a:endParaRPr lang="en-US"/>
          </a:p>
        </p:txBody>
      </p:sp>
    </p:spTree>
    <p:extLst>
      <p:ext uri="{BB962C8B-B14F-4D97-AF65-F5344CB8AC3E}">
        <p14:creationId xmlns:p14="http://schemas.microsoft.com/office/powerpoint/2010/main" val="3272416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r>
              <a:rPr lang="en-US" altLang="en-US" smtClean="0"/>
              <a:t>watch for redundancy</a:t>
            </a:r>
          </a:p>
        </p:txBody>
      </p:sp>
      <p:sp>
        <p:nvSpPr>
          <p:cNvPr id="22532" name="Rectangle 3"/>
          <p:cNvSpPr>
            <a:spLocks noGrp="1" noChangeArrowheads="1"/>
          </p:cNvSpPr>
          <p:nvPr>
            <p:ph idx="1"/>
          </p:nvPr>
        </p:nvSpPr>
        <p:spPr/>
        <p:txBody>
          <a:bodyPr/>
          <a:lstStyle/>
          <a:p>
            <a:r>
              <a:rPr lang="en-US" altLang="en-US" smtClean="0"/>
              <a:t>Her past work history consists of working on a local </a:t>
            </a:r>
          </a:p>
        </p:txBody>
      </p:sp>
      <p:sp>
        <p:nvSpPr>
          <p:cNvPr id="225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9E777E9-D5A5-4F79-B79A-EBF85DF947D4}" type="slidenum">
              <a:rPr lang="en-US" altLang="en-US" sz="1400" smtClean="0"/>
              <a:pPr/>
              <a:t>20</a:t>
            </a:fld>
            <a:endParaRPr lang="en-US" altLang="en-US" sz="14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r>
              <a:rPr lang="en-US" altLang="en-US" smtClean="0"/>
              <a:t>Seek clarity</a:t>
            </a:r>
          </a:p>
        </p:txBody>
      </p:sp>
      <p:sp>
        <p:nvSpPr>
          <p:cNvPr id="23556" name="Rectangle 3"/>
          <p:cNvSpPr>
            <a:spLocks noGrp="1" noChangeArrowheads="1"/>
          </p:cNvSpPr>
          <p:nvPr>
            <p:ph idx="1"/>
          </p:nvPr>
        </p:nvSpPr>
        <p:spPr/>
        <p:txBody>
          <a:bodyPr/>
          <a:lstStyle/>
          <a:p>
            <a:r>
              <a:rPr lang="en-US" altLang="en-US" smtClean="0"/>
              <a:t>Mrs. L’s Mother is a resigned OB/GYN nurse </a:t>
            </a:r>
          </a:p>
        </p:txBody>
      </p:sp>
      <p:sp>
        <p:nvSpPr>
          <p:cNvPr id="235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B33C58B-6B83-45A8-B1FF-E42131564B13}" type="slidenum">
              <a:rPr lang="en-US" altLang="en-US" sz="1400" smtClean="0"/>
              <a:pPr/>
              <a:t>21</a:t>
            </a:fld>
            <a:endParaRPr lang="en-US" altLang="en-US" sz="14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mtClean="0"/>
              <a:t>Short</a:t>
            </a:r>
          </a:p>
        </p:txBody>
      </p:sp>
      <p:sp>
        <p:nvSpPr>
          <p:cNvPr id="24580" name="Rectangle 3"/>
          <p:cNvSpPr>
            <a:spLocks noGrp="1" noChangeArrowheads="1"/>
          </p:cNvSpPr>
          <p:nvPr>
            <p:ph idx="1"/>
          </p:nvPr>
        </p:nvSpPr>
        <p:spPr/>
        <p:txBody>
          <a:bodyPr/>
          <a:lstStyle/>
          <a:p>
            <a:r>
              <a:rPr lang="en-US" altLang="en-US" smtClean="0"/>
              <a:t>She made no eye contact even though she was familiar with the interviewer. Her eyes focused on the hairline of the interviewer.</a:t>
            </a:r>
          </a:p>
          <a:p>
            <a:r>
              <a:rPr lang="en-US" altLang="en-US" smtClean="0"/>
              <a:t>She appeared to look over my head rather than making eye contact.  </a:t>
            </a:r>
          </a:p>
        </p:txBody>
      </p:sp>
      <p:sp>
        <p:nvSpPr>
          <p:cNvPr id="245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9941297-5ED7-46F1-BC37-BF51009ECF51}" type="slidenum">
              <a:rPr lang="en-US" altLang="en-US" sz="1400" smtClean="0"/>
              <a:pPr/>
              <a:t>22</a:t>
            </a:fld>
            <a:endParaRPr lang="en-US" altLang="en-US" sz="14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r>
              <a:rPr lang="en-US" altLang="en-US" smtClean="0"/>
              <a:t>Don’t over do quotes</a:t>
            </a:r>
          </a:p>
        </p:txBody>
      </p:sp>
      <p:sp>
        <p:nvSpPr>
          <p:cNvPr id="25604" name="Rectangle 3"/>
          <p:cNvSpPr>
            <a:spLocks noGrp="1" noChangeArrowheads="1"/>
          </p:cNvSpPr>
          <p:nvPr>
            <p:ph idx="1"/>
          </p:nvPr>
        </p:nvSpPr>
        <p:spPr/>
        <p:txBody>
          <a:bodyPr/>
          <a:lstStyle/>
          <a:p>
            <a:r>
              <a:rPr lang="en-US" altLang="en-US" smtClean="0">
                <a:cs typeface="Times New Roman" pitchFamily="18" charset="0"/>
              </a:rPr>
              <a:t>“we weren’t poor but we weren’t well off either.” </a:t>
            </a:r>
          </a:p>
        </p:txBody>
      </p:sp>
      <p:sp>
        <p:nvSpPr>
          <p:cNvPr id="256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B3799DB-74F5-4649-9986-10B64E9C2174}" type="slidenum">
              <a:rPr lang="en-US" altLang="en-US" sz="1400" smtClean="0"/>
              <a:pPr/>
              <a:t>23</a:t>
            </a:fld>
            <a:endParaRPr lang="en-US" altLang="en-US" sz="1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r>
              <a:rPr lang="en-US" altLang="en-US" smtClean="0"/>
              <a:t>quotes</a:t>
            </a:r>
          </a:p>
        </p:txBody>
      </p:sp>
      <p:sp>
        <p:nvSpPr>
          <p:cNvPr id="26628" name="Rectangle 3"/>
          <p:cNvSpPr>
            <a:spLocks noGrp="1" noChangeArrowheads="1"/>
          </p:cNvSpPr>
          <p:nvPr>
            <p:ph idx="1"/>
          </p:nvPr>
        </p:nvSpPr>
        <p:spPr/>
        <p:txBody>
          <a:bodyPr/>
          <a:lstStyle/>
          <a:p>
            <a:r>
              <a:rPr lang="en-US" altLang="en-US" smtClean="0"/>
              <a:t>because “the other students think [she gets] all of the questions correct but [she] still doesn’t know everything [she feels] like [she needs] to know.” </a:t>
            </a:r>
          </a:p>
        </p:txBody>
      </p:sp>
      <p:sp>
        <p:nvSpPr>
          <p:cNvPr id="266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FB56B89-5D2F-4E2A-8A56-A9A36E3A8C24}" type="slidenum">
              <a:rPr lang="en-US" altLang="en-US" sz="1400" smtClean="0"/>
              <a:pPr/>
              <a:t>24</a:t>
            </a:fld>
            <a:endParaRPr lang="en-US" altLang="en-US" sz="14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r>
              <a:rPr lang="en-US" altLang="en-US" smtClean="0"/>
              <a:t>Be concise</a:t>
            </a:r>
          </a:p>
        </p:txBody>
      </p:sp>
      <p:sp>
        <p:nvSpPr>
          <p:cNvPr id="27652" name="Rectangle 3"/>
          <p:cNvSpPr>
            <a:spLocks noGrp="1" noChangeArrowheads="1"/>
          </p:cNvSpPr>
          <p:nvPr>
            <p:ph idx="1"/>
          </p:nvPr>
        </p:nvSpPr>
        <p:spPr/>
        <p:txBody>
          <a:bodyPr/>
          <a:lstStyle/>
          <a:p>
            <a:r>
              <a:rPr lang="en-US" altLang="en-US" smtClean="0">
                <a:cs typeface="Times New Roman" pitchFamily="18" charset="0"/>
              </a:rPr>
              <a:t> Given the behavioral observations, length and depth of clinical interview and MMPI-2 test profile, I believe this evaluation is an accurate assessment of TS’s current level of functioning. </a:t>
            </a:r>
          </a:p>
          <a:p>
            <a:endParaRPr lang="en-US" altLang="en-US" smtClean="0"/>
          </a:p>
        </p:txBody>
      </p:sp>
      <p:sp>
        <p:nvSpPr>
          <p:cNvPr id="276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482451A-33F7-437E-A18F-2BD5740DF8B1}" type="slidenum">
              <a:rPr lang="en-US" altLang="en-US" sz="1400" smtClean="0"/>
              <a:pPr/>
              <a:t>25</a:t>
            </a:fld>
            <a:endParaRPr lang="en-US" altLang="en-US" sz="14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r>
              <a:rPr lang="en-US" altLang="en-US" smtClean="0"/>
              <a:t>Details and examples</a:t>
            </a:r>
          </a:p>
        </p:txBody>
      </p:sp>
      <p:sp>
        <p:nvSpPr>
          <p:cNvPr id="28676" name="Rectangle 3"/>
          <p:cNvSpPr>
            <a:spLocks noGrp="1" noChangeArrowheads="1"/>
          </p:cNvSpPr>
          <p:nvPr>
            <p:ph idx="1"/>
          </p:nvPr>
        </p:nvSpPr>
        <p:spPr/>
        <p:txBody>
          <a:bodyPr/>
          <a:lstStyle/>
          <a:p>
            <a:r>
              <a:rPr lang="en-US" altLang="en-US" smtClean="0">
                <a:cs typeface="Times New Roman" pitchFamily="18" charset="0"/>
              </a:rPr>
              <a:t>She admits that they sometimes “overcompensate” in caring for their children because neither of them received enough attention from their parents growing up</a:t>
            </a:r>
            <a:r>
              <a:rPr lang="en-US" altLang="en-US" smtClean="0"/>
              <a:t> </a:t>
            </a:r>
          </a:p>
        </p:txBody>
      </p:sp>
      <p:sp>
        <p:nvSpPr>
          <p:cNvPr id="286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25F01C1-002A-405C-BEF6-C408FE34CC3A}" type="slidenum">
              <a:rPr lang="en-US" altLang="en-US" sz="1400" smtClean="0"/>
              <a:pPr/>
              <a:t>26</a:t>
            </a:fld>
            <a:endParaRPr lang="en-US" altLang="en-US" sz="14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r>
              <a:rPr lang="en-US" altLang="en-US" smtClean="0"/>
              <a:t>Be direct, don’t repeat</a:t>
            </a:r>
          </a:p>
        </p:txBody>
      </p:sp>
      <p:sp>
        <p:nvSpPr>
          <p:cNvPr id="29700" name="Rectangle 3"/>
          <p:cNvSpPr>
            <a:spLocks noGrp="1" noChangeArrowheads="1"/>
          </p:cNvSpPr>
          <p:nvPr>
            <p:ph idx="1"/>
          </p:nvPr>
        </p:nvSpPr>
        <p:spPr>
          <a:xfrm>
            <a:off x="685800" y="1600200"/>
            <a:ext cx="7772400" cy="4953000"/>
          </a:xfrm>
          <a:solidFill>
            <a:srgbClr val="99FFCC"/>
          </a:solidFill>
        </p:spPr>
        <p:txBody>
          <a:bodyPr/>
          <a:lstStyle/>
          <a:p>
            <a:pPr>
              <a:lnSpc>
                <a:spcPct val="90000"/>
              </a:lnSpc>
            </a:pPr>
            <a:r>
              <a:rPr lang="en-US" altLang="en-US" sz="2800" dirty="0" smtClean="0">
                <a:solidFill>
                  <a:schemeClr val="bg1"/>
                </a:solidFill>
                <a:latin typeface="Arial" charset="0"/>
                <a:cs typeface="Arial" charset="0"/>
              </a:rPr>
              <a:t>After high school, she felt that college was the next logical step for her. She felt that “my parents were completely behind me as though it was the next natural step, but also to make sure that I did end up going to college”. She repeated many times that “you don’t really have a choice about college in my family; they make you think you do, but you really don’t”. Ms. Davis went on to say that she had been brought up thinking this, and she didn’t even consider any other options after high school. (95)</a:t>
            </a:r>
          </a:p>
          <a:p>
            <a:pPr>
              <a:lnSpc>
                <a:spcPct val="90000"/>
              </a:lnSpc>
            </a:pPr>
            <a:endParaRPr lang="en-US" altLang="en-US" sz="2800" dirty="0" smtClean="0">
              <a:solidFill>
                <a:schemeClr val="tx1"/>
              </a:solidFill>
            </a:endParaRPr>
          </a:p>
        </p:txBody>
      </p:sp>
      <p:sp>
        <p:nvSpPr>
          <p:cNvPr id="296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0CF22FE-7A90-427C-92BF-D65A81095144}" type="slidenum">
              <a:rPr lang="en-US" altLang="en-US" sz="1400" smtClean="0"/>
              <a:pPr/>
              <a:t>27</a:t>
            </a:fld>
            <a:endParaRPr lang="en-US" altLang="en-US" sz="14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normAutofit fontScale="90000"/>
          </a:bodyPr>
          <a:lstStyle/>
          <a:p>
            <a:r>
              <a:rPr lang="en-US" altLang="en-US" smtClean="0"/>
              <a:t>Interpretation goes in discussion </a:t>
            </a:r>
          </a:p>
        </p:txBody>
      </p:sp>
      <p:sp>
        <p:nvSpPr>
          <p:cNvPr id="30724" name="Rectangle 3"/>
          <p:cNvSpPr>
            <a:spLocks noGrp="1" noChangeArrowheads="1"/>
          </p:cNvSpPr>
          <p:nvPr>
            <p:ph idx="1"/>
          </p:nvPr>
        </p:nvSpPr>
        <p:spPr>
          <a:solidFill>
            <a:srgbClr val="99FFCC"/>
          </a:solidFill>
        </p:spPr>
        <p:txBody>
          <a:bodyPr/>
          <a:lstStyle/>
          <a:p>
            <a:r>
              <a:rPr lang="en-US" altLang="en-US" sz="2800" dirty="0" smtClean="0">
                <a:solidFill>
                  <a:schemeClr val="bg1"/>
                </a:solidFill>
                <a:cs typeface="Times New Roman" pitchFamily="18" charset="0"/>
              </a:rPr>
              <a:t>The results of CA’s WAIS-III indicates that she has above average intelligence especially with regards to her phenomenal attention span and her ability to solve visual problems using her visual motor skills.  Her very high scores on her WAIS-III could be contributing to her unhappiness in her present occupation.  She may feel that she is not using her strengths in the best possible fashion and that she has not lived up to her expectations.</a:t>
            </a:r>
          </a:p>
          <a:p>
            <a:endParaRPr lang="en-US" altLang="en-US" sz="2800" dirty="0" smtClean="0">
              <a:solidFill>
                <a:schemeClr val="tx1"/>
              </a:solidFill>
            </a:endParaRPr>
          </a:p>
        </p:txBody>
      </p:sp>
      <p:sp>
        <p:nvSpPr>
          <p:cNvPr id="307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D42CB7F-DA91-4374-B4C2-53D4BFEFFDD7}" type="slidenum">
              <a:rPr lang="en-US" altLang="en-US" sz="1400" smtClean="0"/>
              <a:pPr/>
              <a:t>28</a:t>
            </a:fld>
            <a:endParaRPr lang="en-US" altLang="en-US" sz="1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r>
              <a:rPr lang="en-US" altLang="en-US" b="1" smtClean="0">
                <a:cs typeface="Times New Roman" pitchFamily="18" charset="0"/>
              </a:rPr>
              <a:t>Case Conceptualization</a:t>
            </a:r>
          </a:p>
        </p:txBody>
      </p:sp>
      <p:sp>
        <p:nvSpPr>
          <p:cNvPr id="31748" name="Rectangle 3"/>
          <p:cNvSpPr>
            <a:spLocks noGrp="1" noChangeArrowheads="1"/>
          </p:cNvSpPr>
          <p:nvPr>
            <p:ph idx="1"/>
          </p:nvPr>
        </p:nvSpPr>
        <p:spPr>
          <a:solidFill>
            <a:srgbClr val="99FFCC"/>
          </a:solidFill>
        </p:spPr>
        <p:txBody>
          <a:bodyPr/>
          <a:lstStyle/>
          <a:p>
            <a:pPr algn="just"/>
            <a:r>
              <a:rPr lang="en-US" altLang="en-US" sz="2800" b="1" dirty="0" smtClean="0">
                <a:solidFill>
                  <a:schemeClr val="bg1"/>
                </a:solidFill>
                <a:cs typeface="Times New Roman" pitchFamily="18" charset="0"/>
              </a:rPr>
              <a:t> </a:t>
            </a:r>
            <a:r>
              <a:rPr lang="en-US" altLang="en-US" sz="2800" dirty="0" smtClean="0">
                <a:solidFill>
                  <a:schemeClr val="bg1"/>
                </a:solidFill>
                <a:cs typeface="Times New Roman" pitchFamily="18" charset="0"/>
              </a:rPr>
              <a:t>S.L. is currently experiencing a great deal of subjective distress. Her current difficulties with depressive and anxiety symptoms are likely related to her self-concept, which has been shaped and distorted by her long-term interpersonal relationships with her family and her ex-boyfriend. The unreasonably high demands she places on herself set the stage for what she views as “failure”. </a:t>
            </a:r>
          </a:p>
          <a:p>
            <a:endParaRPr lang="en-US" altLang="en-US" sz="2800" dirty="0" smtClean="0">
              <a:solidFill>
                <a:schemeClr val="tx1"/>
              </a:solidFill>
            </a:endParaRPr>
          </a:p>
        </p:txBody>
      </p:sp>
      <p:sp>
        <p:nvSpPr>
          <p:cNvPr id="317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3881A66-8032-4A23-8D0B-2BC9A0AE28D7}" type="slidenum">
              <a:rPr lang="en-US" altLang="en-US" sz="1400" smtClean="0"/>
              <a:pPr/>
              <a:t>29</a:t>
            </a:fld>
            <a:endParaRPr lang="en-US" altLang="en-US" sz="1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smtClean="0"/>
              <a:t>Psychological Report</a:t>
            </a:r>
          </a:p>
        </p:txBody>
      </p:sp>
      <p:sp>
        <p:nvSpPr>
          <p:cNvPr id="5124" name="Rectangle 3"/>
          <p:cNvSpPr>
            <a:spLocks noGrp="1" noChangeArrowheads="1"/>
          </p:cNvSpPr>
          <p:nvPr>
            <p:ph idx="1"/>
          </p:nvPr>
        </p:nvSpPr>
        <p:spPr/>
        <p:txBody>
          <a:bodyPr/>
          <a:lstStyle/>
          <a:p>
            <a:r>
              <a:rPr lang="en-US" altLang="en-US" smtClean="0"/>
              <a:t>The end product of assessment. </a:t>
            </a:r>
          </a:p>
          <a:p>
            <a:r>
              <a:rPr lang="en-US" altLang="en-US" smtClean="0"/>
              <a:t>More than merely test results</a:t>
            </a:r>
          </a:p>
          <a:p>
            <a:r>
              <a:rPr lang="en-US" altLang="en-US" smtClean="0"/>
              <a:t>Must “interact with the data” to make useful conclusions about</a:t>
            </a:r>
          </a:p>
          <a:p>
            <a:pPr lvl="1"/>
            <a:r>
              <a:rPr lang="en-US" altLang="en-US" smtClean="0"/>
              <a:t>Referral question</a:t>
            </a:r>
          </a:p>
          <a:p>
            <a:pPr lvl="1"/>
            <a:r>
              <a:rPr lang="en-US" altLang="en-US" smtClean="0"/>
              <a:t>Making decisions</a:t>
            </a:r>
          </a:p>
          <a:p>
            <a:pPr lvl="1"/>
            <a:r>
              <a:rPr lang="en-US" altLang="en-US" smtClean="0"/>
              <a:t>Problem solving</a:t>
            </a:r>
          </a:p>
        </p:txBody>
      </p:sp>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AA98410-C43E-402F-AFA7-AE4A7EF188ED}" type="slidenum">
              <a:rPr lang="en-US" altLang="en-US" sz="1400" smtClean="0"/>
              <a:pPr/>
              <a:t>3</a:t>
            </a:fld>
            <a:endParaRPr lang="en-US" altLang="en-US" sz="1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r>
              <a:rPr lang="en-US" altLang="en-US" smtClean="0"/>
              <a:t>Details and behavior</a:t>
            </a:r>
          </a:p>
        </p:txBody>
      </p:sp>
      <p:sp>
        <p:nvSpPr>
          <p:cNvPr id="32772" name="Rectangle 3"/>
          <p:cNvSpPr>
            <a:spLocks noGrp="1" noChangeArrowheads="1"/>
          </p:cNvSpPr>
          <p:nvPr>
            <p:ph idx="1"/>
          </p:nvPr>
        </p:nvSpPr>
        <p:spPr/>
        <p:txBody>
          <a:bodyPr/>
          <a:lstStyle/>
          <a:p>
            <a:r>
              <a:rPr lang="en-US" altLang="en-US" smtClean="0">
                <a:cs typeface="Times New Roman" pitchFamily="18" charset="0"/>
              </a:rPr>
              <a:t>During this time, G admitted to having been in trouble with the law. She refused to specify the type trouble. She also reported that she got into a lot of “other” trouble due to her sexual behavior. Again, she would specify what this “other” trouble was</a:t>
            </a:r>
            <a:r>
              <a:rPr lang="en-US" altLang="en-US" smtClean="0"/>
              <a:t> </a:t>
            </a:r>
          </a:p>
        </p:txBody>
      </p:sp>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5A3F185-2136-4BF2-A5D0-F51AEBC73084}" type="slidenum">
              <a:rPr lang="en-US" altLang="en-US" sz="1400" smtClean="0"/>
              <a:pPr/>
              <a:t>30</a:t>
            </a:fld>
            <a:endParaRPr lang="en-US" altLang="en-US" sz="14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r>
              <a:rPr lang="en-US" altLang="en-US" smtClean="0"/>
              <a:t>Initial Reports</a:t>
            </a:r>
          </a:p>
        </p:txBody>
      </p:sp>
      <p:sp>
        <p:nvSpPr>
          <p:cNvPr id="33796" name="Rectangle 3"/>
          <p:cNvSpPr>
            <a:spLocks noGrp="1" noChangeArrowheads="1"/>
          </p:cNvSpPr>
          <p:nvPr>
            <p:ph idx="1"/>
          </p:nvPr>
        </p:nvSpPr>
        <p:spPr/>
        <p:txBody>
          <a:bodyPr/>
          <a:lstStyle/>
          <a:p>
            <a:r>
              <a:rPr lang="en-US" altLang="en-US" smtClean="0"/>
              <a:t>Length of papers 627-1960 words</a:t>
            </a:r>
          </a:p>
          <a:p>
            <a:r>
              <a:rPr lang="en-US" altLang="en-US" smtClean="0"/>
              <a:t>Best paper was relatively long</a:t>
            </a:r>
          </a:p>
          <a:p>
            <a:r>
              <a:rPr lang="en-US" altLang="en-US" smtClean="0"/>
              <a:t>You can check length</a:t>
            </a:r>
          </a:p>
        </p:txBody>
      </p:sp>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1BD9E53-83F2-413F-A6C5-2195B30DD54A}" type="slidenum">
              <a:rPr lang="en-US" altLang="en-US" sz="1400" smtClean="0"/>
              <a:pPr/>
              <a:t>31</a:t>
            </a:fld>
            <a:endParaRPr lang="en-US" altLang="en-US" sz="1400" smtClean="0"/>
          </a:p>
        </p:txBody>
      </p:sp>
    </p:spTree>
  </p:cSld>
  <p:clrMapOvr>
    <a:masterClrMapping/>
  </p:clrMapOvr>
  <p:transition>
    <p:zoom dir="in"/>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r>
              <a:rPr lang="en-US" altLang="en-US" smtClean="0"/>
              <a:t>Referral Section</a:t>
            </a:r>
          </a:p>
        </p:txBody>
      </p:sp>
      <p:sp>
        <p:nvSpPr>
          <p:cNvPr id="34820" name="Rectangle 3"/>
          <p:cNvSpPr>
            <a:spLocks noGrp="1" noChangeArrowheads="1"/>
          </p:cNvSpPr>
          <p:nvPr>
            <p:ph idx="1"/>
          </p:nvPr>
        </p:nvSpPr>
        <p:spPr/>
        <p:txBody>
          <a:bodyPr/>
          <a:lstStyle/>
          <a:p>
            <a:r>
              <a:rPr lang="en-US" altLang="en-US" smtClean="0"/>
              <a:t>Brief</a:t>
            </a:r>
          </a:p>
          <a:p>
            <a:r>
              <a:rPr lang="en-US" altLang="en-US" smtClean="0"/>
              <a:t>Guides report</a:t>
            </a:r>
          </a:p>
        </p:txBody>
      </p:sp>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9DB69BF-AB68-4216-9AF8-1B3AFD7BCFB7}" type="slidenum">
              <a:rPr lang="en-US" altLang="en-US" sz="1400" smtClean="0"/>
              <a:pPr/>
              <a:t>32</a:t>
            </a:fld>
            <a:endParaRPr lang="en-US" altLang="en-US" sz="1400" smtClean="0"/>
          </a:p>
        </p:txBody>
      </p:sp>
    </p:spTree>
  </p:cSld>
  <p:clrMapOvr>
    <a:masterClrMapping/>
  </p:clrMapOvr>
  <p:transition>
    <p:zoom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normAutofit fontScale="90000"/>
          </a:bodyPr>
          <a:lstStyle/>
          <a:p>
            <a:r>
              <a:rPr lang="en-US" altLang="en-US" smtClean="0"/>
              <a:t>General Comments on Papers</a:t>
            </a:r>
          </a:p>
        </p:txBody>
      </p:sp>
      <p:sp>
        <p:nvSpPr>
          <p:cNvPr id="35844" name="Rectangle 3"/>
          <p:cNvSpPr>
            <a:spLocks noGrp="1" noChangeArrowheads="1"/>
          </p:cNvSpPr>
          <p:nvPr>
            <p:ph idx="1"/>
          </p:nvPr>
        </p:nvSpPr>
        <p:spPr/>
        <p:txBody>
          <a:bodyPr/>
          <a:lstStyle/>
          <a:p>
            <a:r>
              <a:rPr lang="en-US" altLang="en-US" smtClean="0"/>
              <a:t>Appearance example: wearing house slippers, relevant to psy functioning.</a:t>
            </a:r>
          </a:p>
          <a:p>
            <a:r>
              <a:rPr lang="en-US" altLang="en-US" smtClean="0"/>
              <a:t>Good use of quotes: Would keep cats “until it killed her”</a:t>
            </a:r>
          </a:p>
          <a:p>
            <a:endParaRPr lang="en-US" altLang="en-US" smtClean="0"/>
          </a:p>
          <a:p>
            <a:endParaRPr lang="en-US" altLang="en-US" smtClean="0"/>
          </a:p>
        </p:txBody>
      </p:sp>
      <p:sp>
        <p:nvSpPr>
          <p:cNvPr id="358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3D41897-FA7E-449D-9403-A5841673E435}" type="slidenum">
              <a:rPr lang="en-US" altLang="en-US" sz="1400" smtClean="0"/>
              <a:pPr/>
              <a:t>33</a:t>
            </a:fld>
            <a:endParaRPr lang="en-US" altLang="en-US" sz="1400" smtClean="0"/>
          </a:p>
        </p:txBody>
      </p:sp>
    </p:spTree>
  </p:cSld>
  <p:clrMapOvr>
    <a:masterClrMapping/>
  </p:clrMapOvr>
  <p:transition>
    <p:zoom dir="in"/>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a:lstStyle/>
          <a:p>
            <a:r>
              <a:rPr lang="en-US" altLang="en-US" smtClean="0"/>
              <a:t>Use examples</a:t>
            </a:r>
          </a:p>
        </p:txBody>
      </p:sp>
      <p:sp>
        <p:nvSpPr>
          <p:cNvPr id="36868" name="Rectangle 3"/>
          <p:cNvSpPr>
            <a:spLocks noGrp="1" noChangeArrowheads="1"/>
          </p:cNvSpPr>
          <p:nvPr>
            <p:ph idx="1"/>
          </p:nvPr>
        </p:nvSpPr>
        <p:spPr/>
        <p:txBody>
          <a:bodyPr/>
          <a:lstStyle/>
          <a:p>
            <a:r>
              <a:rPr lang="en-US" altLang="en-US" smtClean="0"/>
              <a:t>One patient had strict parents</a:t>
            </a:r>
          </a:p>
          <a:p>
            <a:r>
              <a:rPr lang="en-US" altLang="en-US" smtClean="0"/>
              <a:t>Examples help identify where the blame lies</a:t>
            </a:r>
          </a:p>
          <a:p>
            <a:r>
              <a:rPr lang="en-US" altLang="en-US" smtClean="0"/>
              <a:t>Didn’t want to “rat” on her friends</a:t>
            </a:r>
          </a:p>
          <a:p>
            <a:endParaRPr lang="en-US" altLang="en-US" smtClean="0"/>
          </a:p>
        </p:txBody>
      </p:sp>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F6A1D9B-4C25-4B4B-B952-BA26A9379054}" type="slidenum">
              <a:rPr lang="en-US" altLang="en-US" sz="1400" smtClean="0"/>
              <a:pPr/>
              <a:t>34</a:t>
            </a:fld>
            <a:endParaRPr lang="en-US" altLang="en-US" sz="1400" smtClean="0"/>
          </a:p>
        </p:txBody>
      </p:sp>
    </p:spTree>
  </p:cSld>
  <p:clrMapOvr>
    <a:masterClrMapping/>
  </p:clrMapOvr>
  <p:transition>
    <p:zoom dir="in"/>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r>
              <a:rPr lang="en-US" altLang="en-US" smtClean="0"/>
              <a:t>Language</a:t>
            </a:r>
          </a:p>
        </p:txBody>
      </p:sp>
      <p:sp>
        <p:nvSpPr>
          <p:cNvPr id="37892" name="Rectangle 3"/>
          <p:cNvSpPr>
            <a:spLocks noGrp="1" noChangeArrowheads="1"/>
          </p:cNvSpPr>
          <p:nvPr>
            <p:ph idx="1"/>
          </p:nvPr>
        </p:nvSpPr>
        <p:spPr/>
        <p:txBody>
          <a:bodyPr/>
          <a:lstStyle/>
          <a:p>
            <a:r>
              <a:rPr lang="en-US" altLang="en-US" smtClean="0"/>
              <a:t>Proof read. One paper good content many errors in verbs etc. </a:t>
            </a:r>
          </a:p>
          <a:p>
            <a:r>
              <a:rPr lang="en-US" altLang="en-US" smtClean="0"/>
              <a:t>Avoid slang or colloquial language (I.e., blew it off) unless they are the client’s words in quotes</a:t>
            </a:r>
          </a:p>
          <a:p>
            <a:endParaRPr lang="en-US" altLang="en-US" smtClean="0"/>
          </a:p>
        </p:txBody>
      </p:sp>
      <p:sp>
        <p:nvSpPr>
          <p:cNvPr id="378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C9DF0C4-99D0-4029-A3CB-A75B040719E6}" type="slidenum">
              <a:rPr lang="en-US" altLang="en-US" sz="1400" smtClean="0"/>
              <a:pPr/>
              <a:t>35</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p:txBody>
          <a:bodyPr/>
          <a:lstStyle/>
          <a:p>
            <a:endParaRPr lang="en-US" altLang="en-US" smtClean="0"/>
          </a:p>
        </p:txBody>
      </p:sp>
      <p:sp>
        <p:nvSpPr>
          <p:cNvPr id="38916" name="Rectangle 3"/>
          <p:cNvSpPr>
            <a:spLocks noGrp="1" noChangeArrowheads="1"/>
          </p:cNvSpPr>
          <p:nvPr>
            <p:ph idx="1"/>
          </p:nvPr>
        </p:nvSpPr>
        <p:spPr/>
        <p:txBody>
          <a:bodyPr/>
          <a:lstStyle/>
          <a:p>
            <a:r>
              <a:rPr lang="en-US" altLang="en-US" smtClean="0"/>
              <a:t>She did not display irregular emotion during the interview.</a:t>
            </a:r>
          </a:p>
        </p:txBody>
      </p:sp>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1DBE243-5E68-47FE-A42D-2C4B9AEC3F4D}" type="slidenum">
              <a:rPr lang="en-US" altLang="en-US" sz="1400" smtClean="0"/>
              <a:pPr/>
              <a:t>36</a:t>
            </a:fld>
            <a:endParaRPr lang="en-US" altLang="en-US" sz="14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en-US" smtClean="0"/>
              <a:t>Colloquial Language</a:t>
            </a:r>
          </a:p>
        </p:txBody>
      </p:sp>
      <p:sp>
        <p:nvSpPr>
          <p:cNvPr id="68611" name="Rectangle 3"/>
          <p:cNvSpPr>
            <a:spLocks noGrp="1" noChangeArrowheads="1"/>
          </p:cNvSpPr>
          <p:nvPr>
            <p:ph idx="1"/>
          </p:nvPr>
        </p:nvSpPr>
        <p:spPr/>
        <p:txBody>
          <a:bodyPr/>
          <a:lstStyle/>
          <a:p>
            <a:r>
              <a:rPr lang="en-US" altLang="en-US" smtClean="0"/>
              <a:t>Kim was kicked out of college her freshman year because of poor grades. </a:t>
            </a:r>
          </a:p>
          <a:p>
            <a:r>
              <a:rPr lang="en-US" altLang="en-US" smtClean="0"/>
              <a:t>The university suspended Kim her freshman year due to poor grades. </a:t>
            </a:r>
          </a:p>
        </p:txBody>
      </p:sp>
      <p:sp>
        <p:nvSpPr>
          <p:cNvPr id="399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C823314-2F90-48CE-ACA8-0C7286C0F981}" type="slidenum">
              <a:rPr lang="en-US" altLang="en-US" sz="1400" smtClean="0"/>
              <a:pPr/>
              <a:t>37</a:t>
            </a:fld>
            <a:endParaRPr lang="en-US" altLang="en-US" sz="14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animEffect transition="in" filter="fade">
                                      <p:cBhvr>
                                        <p:cTn id="7" dur="2000"/>
                                        <p:tgtEl>
                                          <p:spTgt spid="686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8611">
                                            <p:txEl>
                                              <p:pRg st="0" end="0"/>
                                            </p:txEl>
                                          </p:spTgt>
                                        </p:tgtEl>
                                        <p:attrNameLst>
                                          <p:attrName>style.visibility</p:attrName>
                                        </p:attrNameLst>
                                      </p:cBhvr>
                                      <p:to>
                                        <p:strVal val="visible"/>
                                      </p:to>
                                    </p:set>
                                    <p:animEffect transition="in" filter="fade">
                                      <p:cBhvr>
                                        <p:cTn id="12" dur="2000"/>
                                        <p:tgtEl>
                                          <p:spTgt spid="6861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8611">
                                            <p:txEl>
                                              <p:pRg st="1" end="1"/>
                                            </p:txEl>
                                          </p:spTgt>
                                        </p:tgtEl>
                                        <p:attrNameLst>
                                          <p:attrName>style.visibility</p:attrName>
                                        </p:attrNameLst>
                                      </p:cBhvr>
                                      <p:to>
                                        <p:strVal val="visible"/>
                                      </p:to>
                                    </p:set>
                                    <p:animEffect transition="in" filter="fade">
                                      <p:cBhvr>
                                        <p:cTn id="17" dur="2000"/>
                                        <p:tgtEl>
                                          <p:spTgt spid="686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68611"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en-US" smtClean="0"/>
              <a:t>Simple language</a:t>
            </a:r>
          </a:p>
        </p:txBody>
      </p:sp>
      <p:sp>
        <p:nvSpPr>
          <p:cNvPr id="71683" name="Rectangle 3"/>
          <p:cNvSpPr>
            <a:spLocks noGrp="1" noChangeArrowheads="1"/>
          </p:cNvSpPr>
          <p:nvPr>
            <p:ph idx="1"/>
          </p:nvPr>
        </p:nvSpPr>
        <p:spPr/>
        <p:txBody>
          <a:bodyPr/>
          <a:lstStyle/>
          <a:p>
            <a:pPr marL="609600" indent="-609600"/>
            <a:r>
              <a:rPr lang="en-US" altLang="en-US" smtClean="0"/>
              <a:t>Ms. Heather presented, in the interview, congruent behaviors to that of someone with lower self-esteem.</a:t>
            </a:r>
          </a:p>
          <a:p>
            <a:pPr marL="609600" indent="-609600"/>
            <a:r>
              <a:rPr lang="en-US" altLang="en-US" smtClean="0"/>
              <a:t>Ms. Heather shows signs of low self-esteem.</a:t>
            </a:r>
          </a:p>
          <a:p>
            <a:pPr marL="609600" indent="-609600"/>
            <a:r>
              <a:rPr lang="en-US" altLang="en-US" smtClean="0"/>
              <a:t>Low self-esteem may contribute to her eating problems. </a:t>
            </a:r>
          </a:p>
          <a:p>
            <a:pPr marL="609600" indent="-609600"/>
            <a:endParaRPr lang="en-US" altLang="en-US" smtClean="0"/>
          </a:p>
        </p:txBody>
      </p:sp>
      <p:sp>
        <p:nvSpPr>
          <p:cNvPr id="409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B037663-FF22-402A-B005-D52331002EF2}" type="slidenum">
              <a:rPr lang="en-US" altLang="en-US" sz="1400" smtClean="0"/>
              <a:pPr/>
              <a:t>38</a:t>
            </a:fld>
            <a:endParaRPr lang="en-US" altLang="en-US"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animEffect transition="in" filter="fade">
                                      <p:cBhvr>
                                        <p:cTn id="7" dur="2000"/>
                                        <p:tgtEl>
                                          <p:spTgt spid="716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fade">
                                      <p:cBhvr>
                                        <p:cTn id="12" dur="2000"/>
                                        <p:tgtEl>
                                          <p:spTgt spid="716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683">
                                            <p:txEl>
                                              <p:pRg st="1" end="1"/>
                                            </p:txEl>
                                          </p:spTgt>
                                        </p:tgtEl>
                                        <p:attrNameLst>
                                          <p:attrName>style.visibility</p:attrName>
                                        </p:attrNameLst>
                                      </p:cBhvr>
                                      <p:to>
                                        <p:strVal val="visible"/>
                                      </p:to>
                                    </p:set>
                                    <p:animEffect transition="in" filter="fade">
                                      <p:cBhvr>
                                        <p:cTn id="17" dur="2000"/>
                                        <p:tgtEl>
                                          <p:spTgt spid="716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683">
                                            <p:txEl>
                                              <p:pRg st="2" end="2"/>
                                            </p:txEl>
                                          </p:spTgt>
                                        </p:tgtEl>
                                        <p:attrNameLst>
                                          <p:attrName>style.visibility</p:attrName>
                                        </p:attrNameLst>
                                      </p:cBhvr>
                                      <p:to>
                                        <p:strVal val="visible"/>
                                      </p:to>
                                    </p:set>
                                    <p:animEffect transition="in" filter="fade">
                                      <p:cBhvr>
                                        <p:cTn id="22" dur="2000"/>
                                        <p:tgtEl>
                                          <p:spTgt spid="716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r>
              <a:rPr lang="en-US" altLang="en-US" smtClean="0"/>
              <a:t>Psychological Functioning</a:t>
            </a:r>
          </a:p>
        </p:txBody>
      </p:sp>
      <p:sp>
        <p:nvSpPr>
          <p:cNvPr id="41988" name="Rectangle 3"/>
          <p:cNvSpPr>
            <a:spLocks noGrp="1" noChangeArrowheads="1"/>
          </p:cNvSpPr>
          <p:nvPr>
            <p:ph idx="1"/>
          </p:nvPr>
        </p:nvSpPr>
        <p:spPr/>
        <p:txBody>
          <a:bodyPr/>
          <a:lstStyle/>
          <a:p>
            <a:r>
              <a:rPr lang="en-US" altLang="en-US" smtClean="0"/>
              <a:t>Conceptualize</a:t>
            </a:r>
          </a:p>
          <a:p>
            <a:r>
              <a:rPr lang="en-US" altLang="en-US" smtClean="0"/>
              <a:t>Collect facts and observations </a:t>
            </a:r>
          </a:p>
          <a:p>
            <a:r>
              <a:rPr lang="en-US" altLang="en-US" smtClean="0"/>
              <a:t>Don’t stop there</a:t>
            </a:r>
          </a:p>
          <a:p>
            <a:r>
              <a:rPr lang="en-US" altLang="en-US" smtClean="0"/>
              <a:t>Synthesize those observations and data into a picture of psychological functioning</a:t>
            </a:r>
          </a:p>
        </p:txBody>
      </p:sp>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CD99B88-0361-4E91-84AC-175007433C17}" type="slidenum">
              <a:rPr lang="en-US" altLang="en-US" sz="1400" smtClean="0"/>
              <a:pPr/>
              <a:t>39</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altLang="en-US" smtClean="0"/>
              <a:t>Referral Question</a:t>
            </a:r>
          </a:p>
        </p:txBody>
      </p:sp>
      <p:sp>
        <p:nvSpPr>
          <p:cNvPr id="6148" name="Rectangle 3"/>
          <p:cNvSpPr>
            <a:spLocks noGrp="1" noChangeArrowheads="1"/>
          </p:cNvSpPr>
          <p:nvPr>
            <p:ph idx="1"/>
          </p:nvPr>
        </p:nvSpPr>
        <p:spPr/>
        <p:txBody>
          <a:bodyPr/>
          <a:lstStyle/>
          <a:p>
            <a:r>
              <a:rPr lang="en-US" altLang="en-US" smtClean="0"/>
              <a:t>A brief description of the client</a:t>
            </a:r>
          </a:p>
          <a:p>
            <a:r>
              <a:rPr lang="en-US" altLang="en-US" smtClean="0"/>
              <a:t>general reason for conducting the evaluation</a:t>
            </a:r>
          </a:p>
        </p:txBody>
      </p:sp>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CFC5A6-5D60-44C4-9003-62D758F909ED}" type="slidenum">
              <a:rPr lang="en-US" altLang="en-US" sz="1400" smtClean="0"/>
              <a:pPr/>
              <a:t>4</a:t>
            </a:fld>
            <a:endParaRPr lang="en-US" altLang="en-US" sz="14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r>
              <a:rPr lang="en-US" altLang="en-US" smtClean="0"/>
              <a:t>Strengths and Weaknesses</a:t>
            </a:r>
          </a:p>
        </p:txBody>
      </p:sp>
      <p:sp>
        <p:nvSpPr>
          <p:cNvPr id="43012" name="Rectangle 3"/>
          <p:cNvSpPr>
            <a:spLocks noGrp="1" noChangeArrowheads="1"/>
          </p:cNvSpPr>
          <p:nvPr>
            <p:ph idx="1"/>
          </p:nvPr>
        </p:nvSpPr>
        <p:spPr/>
        <p:txBody>
          <a:bodyPr/>
          <a:lstStyle/>
          <a:p>
            <a:r>
              <a:rPr lang="en-US" altLang="en-US" smtClean="0"/>
              <a:t>Important to identify strengths to use and encourage</a:t>
            </a:r>
          </a:p>
        </p:txBody>
      </p:sp>
      <p:sp>
        <p:nvSpPr>
          <p:cNvPr id="430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8875BFE-86B7-4FDE-AEAC-34B251CB7B56}" type="slidenum">
              <a:rPr lang="en-US" altLang="en-US" sz="1400" smtClean="0"/>
              <a:pPr/>
              <a:t>40</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p:txBody>
          <a:bodyPr/>
          <a:lstStyle/>
          <a:p>
            <a:r>
              <a:rPr lang="en-US" altLang="en-US" smtClean="0"/>
              <a:t>Example</a:t>
            </a:r>
          </a:p>
        </p:txBody>
      </p:sp>
      <p:sp>
        <p:nvSpPr>
          <p:cNvPr id="44036" name="Rectangle 3"/>
          <p:cNvSpPr>
            <a:spLocks noGrp="1" noChangeArrowheads="1"/>
          </p:cNvSpPr>
          <p:nvPr>
            <p:ph idx="1"/>
          </p:nvPr>
        </p:nvSpPr>
        <p:spPr/>
        <p:txBody>
          <a:bodyPr/>
          <a:lstStyle/>
          <a:p>
            <a:r>
              <a:rPr lang="en-US" altLang="en-US" smtClean="0">
                <a:latin typeface="Arial" charset="0"/>
                <a:cs typeface="Arial" charset="0"/>
              </a:rPr>
              <a:t>The client was alert and oriented to all spheres. Her affect was full range, and her mood was euphoric. Her speech rate, quality, and content were within normal limits.</a:t>
            </a:r>
            <a:r>
              <a:rPr lang="en-US" altLang="en-US" smtClean="0"/>
              <a:t> </a:t>
            </a:r>
          </a:p>
        </p:txBody>
      </p:sp>
      <p:sp>
        <p:nvSpPr>
          <p:cNvPr id="440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1158B33-6736-4A17-92CB-7D270A813000}" type="slidenum">
              <a:rPr lang="en-US" altLang="en-US" sz="1400" smtClean="0"/>
              <a:pPr/>
              <a:t>41</a:t>
            </a:fld>
            <a:endParaRPr lang="en-US" altLang="en-US" sz="1400" smtClean="0"/>
          </a:p>
        </p:txBody>
      </p:sp>
    </p:spTree>
  </p:cSld>
  <p:clrMapOvr>
    <a:masterClrMapping/>
  </p:clrMapOvr>
  <p:transition>
    <p:zoom dir="in"/>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p:txBody>
          <a:bodyPr/>
          <a:lstStyle/>
          <a:p>
            <a:r>
              <a:rPr lang="en-US" altLang="en-US" smtClean="0"/>
              <a:t>Observation vs Interpretation</a:t>
            </a:r>
          </a:p>
        </p:txBody>
      </p:sp>
      <p:sp>
        <p:nvSpPr>
          <p:cNvPr id="45060" name="Rectangle 3"/>
          <p:cNvSpPr>
            <a:spLocks noGrp="1" noChangeArrowheads="1"/>
          </p:cNvSpPr>
          <p:nvPr>
            <p:ph idx="1"/>
          </p:nvPr>
        </p:nvSpPr>
        <p:spPr>
          <a:xfrm>
            <a:off x="685800" y="1828800"/>
            <a:ext cx="7772400" cy="4114800"/>
          </a:xfrm>
        </p:spPr>
        <p:txBody>
          <a:bodyPr/>
          <a:lstStyle/>
          <a:p>
            <a:r>
              <a:rPr lang="en-US" altLang="en-US" smtClean="0">
                <a:cs typeface="Times New Roman" pitchFamily="18" charset="0"/>
              </a:rPr>
              <a:t>Her calm demeanor while discussing her anxiety about graduate school, and her boyfriend suggested that this client keeps her emotional reactions to herself and maintains an intellectual stance on her personal issues.</a:t>
            </a:r>
          </a:p>
          <a:p>
            <a:endParaRPr lang="en-US" altLang="en-US" smtClean="0"/>
          </a:p>
        </p:txBody>
      </p:sp>
      <p:sp>
        <p:nvSpPr>
          <p:cNvPr id="450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9DC8E54-2BF7-4DD6-A9AD-04043483A3D3}" type="slidenum">
              <a:rPr lang="en-US" altLang="en-US" sz="1400" smtClean="0"/>
              <a:pPr/>
              <a:t>42</a:t>
            </a:fld>
            <a:endParaRPr lang="en-US" altLang="en-US" sz="14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p:txBody>
          <a:bodyPr/>
          <a:lstStyle/>
          <a:p>
            <a:r>
              <a:rPr lang="en-US" altLang="en-US" smtClean="0"/>
              <a:t>Example</a:t>
            </a:r>
          </a:p>
        </p:txBody>
      </p:sp>
      <p:sp>
        <p:nvSpPr>
          <p:cNvPr id="46084" name="Rectangle 3"/>
          <p:cNvSpPr>
            <a:spLocks noGrp="1" noChangeArrowheads="1"/>
          </p:cNvSpPr>
          <p:nvPr>
            <p:ph idx="1"/>
          </p:nvPr>
        </p:nvSpPr>
        <p:spPr/>
        <p:txBody>
          <a:bodyPr/>
          <a:lstStyle/>
          <a:p>
            <a:r>
              <a:rPr lang="en-US" altLang="en-US" smtClean="0">
                <a:cs typeface="Times New Roman" pitchFamily="18" charset="0"/>
              </a:rPr>
              <a:t>Mrs. H is a 57-year-old, Caucasian, married female who presents with concerns </a:t>
            </a:r>
            <a:r>
              <a:rPr lang="en-US" altLang="en-US" b="1" smtClean="0">
                <a:cs typeface="Times New Roman" pitchFamily="18" charset="0"/>
              </a:rPr>
              <a:t>regarding a specific goal</a:t>
            </a:r>
            <a:r>
              <a:rPr lang="en-US" altLang="en-US" smtClean="0">
                <a:cs typeface="Times New Roman" pitchFamily="18" charset="0"/>
              </a:rPr>
              <a:t>, her future retirement </a:t>
            </a:r>
            <a:r>
              <a:rPr lang="en-US" altLang="en-US" b="1" smtClean="0">
                <a:cs typeface="Times New Roman" pitchFamily="18" charset="0"/>
              </a:rPr>
              <a:t>in order to spend time with her grandchildren</a:t>
            </a:r>
            <a:r>
              <a:rPr lang="en-US" altLang="en-US" smtClean="0">
                <a:cs typeface="Times New Roman" pitchFamily="18" charset="0"/>
              </a:rPr>
              <a:t>.</a:t>
            </a:r>
            <a:r>
              <a:rPr lang="en-US" altLang="en-US" smtClean="0"/>
              <a:t> </a:t>
            </a:r>
          </a:p>
        </p:txBody>
      </p:sp>
      <p:sp>
        <p:nvSpPr>
          <p:cNvPr id="460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E3040AF-A248-4AC1-9490-5AFA0FE8689D}" type="slidenum">
              <a:rPr lang="en-US" altLang="en-US" sz="1400" smtClean="0"/>
              <a:pPr/>
              <a:t>43</a:t>
            </a:fld>
            <a:endParaRPr lang="en-US" altLang="en-US" sz="140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p:txBody>
          <a:bodyPr/>
          <a:lstStyle/>
          <a:p>
            <a:r>
              <a:rPr lang="en-US" altLang="en-US" smtClean="0"/>
              <a:t>Passive voice</a:t>
            </a:r>
          </a:p>
        </p:txBody>
      </p:sp>
      <p:sp>
        <p:nvSpPr>
          <p:cNvPr id="47108" name="Rectangle 3"/>
          <p:cNvSpPr>
            <a:spLocks noGrp="1" noChangeArrowheads="1"/>
          </p:cNvSpPr>
          <p:nvPr>
            <p:ph idx="1"/>
          </p:nvPr>
        </p:nvSpPr>
        <p:spPr/>
        <p:txBody>
          <a:bodyPr/>
          <a:lstStyle/>
          <a:p>
            <a:r>
              <a:rPr lang="en-US" altLang="en-US" smtClean="0">
                <a:latin typeface="Arial" charset="0"/>
                <a:cs typeface="Times New Roman" pitchFamily="18" charset="0"/>
              </a:rPr>
              <a:t>Also, should his emotional situation persist or worsen, it is recommended that Andrew seeks the help of a counselor.</a:t>
            </a:r>
          </a:p>
          <a:p>
            <a:endParaRPr lang="en-US" altLang="en-US" smtClean="0"/>
          </a:p>
        </p:txBody>
      </p:sp>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C6AD155-9056-4403-A810-850CAC9B4E06}" type="slidenum">
              <a:rPr lang="en-US" altLang="en-US" sz="1400" smtClean="0"/>
              <a:pPr/>
              <a:t>44</a:t>
            </a:fld>
            <a:endParaRPr lang="en-US" altLang="en-US" sz="140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p:txBody>
          <a:bodyPr/>
          <a:lstStyle/>
          <a:p>
            <a:r>
              <a:rPr lang="en-US" altLang="en-US" smtClean="0"/>
              <a:t>Referral Section vs. Summary</a:t>
            </a:r>
          </a:p>
        </p:txBody>
      </p:sp>
      <p:sp>
        <p:nvSpPr>
          <p:cNvPr id="48132" name="Rectangle 3"/>
          <p:cNvSpPr>
            <a:spLocks noGrp="1" noChangeArrowheads="1"/>
          </p:cNvSpPr>
          <p:nvPr>
            <p:ph idx="1"/>
          </p:nvPr>
        </p:nvSpPr>
        <p:spPr/>
        <p:txBody>
          <a:bodyPr/>
          <a:lstStyle/>
          <a:p>
            <a:r>
              <a:rPr lang="en-US" altLang="en-US" smtClean="0">
                <a:cs typeface="Times New Roman" pitchFamily="18" charset="0"/>
              </a:rPr>
              <a:t> C.S. states “this is not what I imagined doing with my life.”  This dissatisfaction results in physical, emotional and social problems whose effects she seeks to minimize. </a:t>
            </a:r>
          </a:p>
        </p:txBody>
      </p:sp>
      <p:sp>
        <p:nvSpPr>
          <p:cNvPr id="481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43CCFDD-9659-4DED-B43E-774D512040F5}" type="slidenum">
              <a:rPr lang="en-US" altLang="en-US" sz="1400" smtClean="0"/>
              <a:pPr/>
              <a:t>45</a:t>
            </a:fld>
            <a:endParaRPr lang="en-US" altLang="en-US" sz="140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4"/>
          <p:cNvSpPr>
            <a:spLocks noGrp="1" noChangeArrowheads="1"/>
          </p:cNvSpPr>
          <p:nvPr>
            <p:ph type="title"/>
          </p:nvPr>
        </p:nvSpPr>
        <p:spPr/>
        <p:txBody>
          <a:bodyPr/>
          <a:lstStyle/>
          <a:p>
            <a:r>
              <a:rPr lang="en-US" altLang="en-US" smtClean="0"/>
              <a:t>Good but can we improve?</a:t>
            </a:r>
          </a:p>
        </p:txBody>
      </p:sp>
      <p:sp>
        <p:nvSpPr>
          <p:cNvPr id="49156" name="Rectangle 5"/>
          <p:cNvSpPr>
            <a:spLocks noGrp="1" noChangeArrowheads="1"/>
          </p:cNvSpPr>
          <p:nvPr>
            <p:ph idx="1"/>
          </p:nvPr>
        </p:nvSpPr>
        <p:spPr/>
        <p:txBody>
          <a:bodyPr/>
          <a:lstStyle/>
          <a:p>
            <a:r>
              <a:rPr lang="en-US" altLang="en-US" smtClean="0"/>
              <a:t>The client was </a:t>
            </a:r>
            <a:r>
              <a:rPr lang="en-US" altLang="en-US" b="1" smtClean="0"/>
              <a:t>very</a:t>
            </a:r>
            <a:r>
              <a:rPr lang="en-US" altLang="en-US" smtClean="0"/>
              <a:t> articulate and </a:t>
            </a:r>
            <a:r>
              <a:rPr lang="en-US" altLang="en-US" b="1" smtClean="0"/>
              <a:t>well educated</a:t>
            </a:r>
            <a:r>
              <a:rPr lang="en-US" altLang="en-US" smtClean="0"/>
              <a:t>, but her appearance was incongruent.  She was dressed in very </a:t>
            </a:r>
            <a:r>
              <a:rPr lang="en-US" altLang="en-US" b="1" smtClean="0"/>
              <a:t>sloppy</a:t>
            </a:r>
            <a:r>
              <a:rPr lang="en-US" altLang="en-US" smtClean="0"/>
              <a:t> and </a:t>
            </a:r>
            <a:r>
              <a:rPr lang="en-US" altLang="en-US" b="1" smtClean="0"/>
              <a:t>causal</a:t>
            </a:r>
            <a:r>
              <a:rPr lang="en-US" altLang="en-US" smtClean="0"/>
              <a:t> attire. </a:t>
            </a:r>
          </a:p>
        </p:txBody>
      </p:sp>
      <p:sp>
        <p:nvSpPr>
          <p:cNvPr id="491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CA682CD-A287-42B1-97FC-0B7DA3820C16}" type="slidenum">
              <a:rPr lang="en-US" altLang="en-US" sz="1400" smtClean="0"/>
              <a:pPr/>
              <a:t>46</a:t>
            </a:fld>
            <a:endParaRPr lang="en-US" altLang="en-US" sz="140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lstStyle/>
          <a:p>
            <a:r>
              <a:rPr lang="en-US" altLang="en-US" smtClean="0"/>
              <a:t>Precise Language</a:t>
            </a:r>
          </a:p>
        </p:txBody>
      </p:sp>
      <p:sp>
        <p:nvSpPr>
          <p:cNvPr id="50180" name="Rectangle 3"/>
          <p:cNvSpPr>
            <a:spLocks noGrp="1" noChangeArrowheads="1"/>
          </p:cNvSpPr>
          <p:nvPr>
            <p:ph idx="1"/>
          </p:nvPr>
        </p:nvSpPr>
        <p:spPr/>
        <p:txBody>
          <a:bodyPr/>
          <a:lstStyle/>
          <a:p>
            <a:r>
              <a:rPr lang="en-US" altLang="en-US" b="1" smtClean="0"/>
              <a:t>Articulate</a:t>
            </a:r>
            <a:r>
              <a:rPr lang="en-US" altLang="en-US" smtClean="0"/>
              <a:t> </a:t>
            </a:r>
          </a:p>
          <a:p>
            <a:pPr lvl="1"/>
            <a:r>
              <a:rPr lang="en-US" altLang="en-US" smtClean="0"/>
              <a:t>Expressing oneself easily in clear and effective language.</a:t>
            </a:r>
          </a:p>
          <a:p>
            <a:r>
              <a:rPr lang="en-US" altLang="en-US" b="1" smtClean="0"/>
              <a:t>Redundant</a:t>
            </a:r>
          </a:p>
          <a:p>
            <a:pPr lvl="1"/>
            <a:r>
              <a:rPr lang="en-US" altLang="en-US" smtClean="0"/>
              <a:t>Needlessly repetitive; verbose</a:t>
            </a:r>
          </a:p>
          <a:p>
            <a:endParaRPr lang="en-US" altLang="en-US" smtClean="0"/>
          </a:p>
        </p:txBody>
      </p:sp>
      <p:sp>
        <p:nvSpPr>
          <p:cNvPr id="5017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DEE7F35-6B12-46FB-99EA-16D0A129E21E}" type="slidenum">
              <a:rPr lang="en-US" altLang="en-US" sz="1400" smtClean="0"/>
              <a:pPr/>
              <a:t>47</a:t>
            </a:fld>
            <a:endParaRPr lang="en-US" altLang="en-US" sz="140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p:txBody>
          <a:bodyPr/>
          <a:lstStyle/>
          <a:p>
            <a:r>
              <a:rPr lang="en-US" altLang="en-US" smtClean="0"/>
              <a:t>Example</a:t>
            </a:r>
          </a:p>
        </p:txBody>
      </p:sp>
      <p:sp>
        <p:nvSpPr>
          <p:cNvPr id="51204" name="Rectangle 3"/>
          <p:cNvSpPr>
            <a:spLocks noGrp="1" noChangeArrowheads="1"/>
          </p:cNvSpPr>
          <p:nvPr>
            <p:ph idx="1"/>
          </p:nvPr>
        </p:nvSpPr>
        <p:spPr/>
        <p:txBody>
          <a:bodyPr/>
          <a:lstStyle/>
          <a:p>
            <a:r>
              <a:rPr lang="en-US" altLang="en-US" smtClean="0">
                <a:cs typeface="Times New Roman" pitchFamily="18" charset="0"/>
              </a:rPr>
              <a:t>When describing her family background, however, the possible use of </a:t>
            </a:r>
            <a:r>
              <a:rPr lang="en-US" altLang="en-US" b="1" smtClean="0">
                <a:cs typeface="Times New Roman" pitchFamily="18" charset="0"/>
              </a:rPr>
              <a:t>reaction formation</a:t>
            </a:r>
            <a:r>
              <a:rPr lang="en-US" altLang="en-US" smtClean="0">
                <a:cs typeface="Times New Roman" pitchFamily="18" charset="0"/>
              </a:rPr>
              <a:t> became evident.</a:t>
            </a:r>
            <a:r>
              <a:rPr lang="en-US" altLang="en-US" smtClean="0"/>
              <a:t> </a:t>
            </a:r>
          </a:p>
        </p:txBody>
      </p:sp>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494B8AB-BD68-46D6-8B7E-177C0A0F46BF}" type="slidenum">
              <a:rPr lang="en-US" altLang="en-US" sz="1400" smtClean="0"/>
              <a:pPr/>
              <a:t>48</a:t>
            </a:fld>
            <a:endParaRPr lang="en-US" altLang="en-US" sz="14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p:txBody>
          <a:bodyPr/>
          <a:lstStyle/>
          <a:p>
            <a:r>
              <a:rPr lang="en-US" altLang="en-US" smtClean="0"/>
              <a:t>Explore for data</a:t>
            </a:r>
          </a:p>
        </p:txBody>
      </p:sp>
      <p:sp>
        <p:nvSpPr>
          <p:cNvPr id="52228" name="Rectangle 3"/>
          <p:cNvSpPr>
            <a:spLocks noGrp="1" noChangeArrowheads="1"/>
          </p:cNvSpPr>
          <p:nvPr>
            <p:ph idx="1"/>
          </p:nvPr>
        </p:nvSpPr>
        <p:spPr/>
        <p:txBody>
          <a:bodyPr/>
          <a:lstStyle/>
          <a:p>
            <a:r>
              <a:rPr lang="en-US" altLang="en-US" smtClean="0">
                <a:cs typeface="Times New Roman" pitchFamily="18" charset="0"/>
              </a:rPr>
              <a:t> She also stated that she felt inferior and lacked confidence in herself as a teacher, but offered no substantial reason why.</a:t>
            </a:r>
            <a:r>
              <a:rPr lang="en-US" altLang="en-US" smtClean="0"/>
              <a:t> </a:t>
            </a:r>
          </a:p>
        </p:txBody>
      </p:sp>
      <p:sp>
        <p:nvSpPr>
          <p:cNvPr id="522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9CE0657-F503-4EDE-AB3E-A85E6B2A27D7}" type="slidenum">
              <a:rPr lang="en-US" altLang="en-US" sz="1400" smtClean="0"/>
              <a:pPr/>
              <a:t>49</a:t>
            </a:fld>
            <a:endParaRPr lang="en-US" altLang="en-US" sz="1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r>
              <a:rPr lang="en-US" altLang="en-US" smtClean="0"/>
              <a:t>Referral Question</a:t>
            </a:r>
          </a:p>
        </p:txBody>
      </p:sp>
      <p:sp>
        <p:nvSpPr>
          <p:cNvPr id="7172" name="Rectangle 3"/>
          <p:cNvSpPr>
            <a:spLocks noGrp="1" noChangeArrowheads="1"/>
          </p:cNvSpPr>
          <p:nvPr>
            <p:ph idx="1"/>
          </p:nvPr>
        </p:nvSpPr>
        <p:spPr/>
        <p:txBody>
          <a:bodyPr/>
          <a:lstStyle/>
          <a:p>
            <a:r>
              <a:rPr lang="en-US" altLang="en-US" smtClean="0"/>
              <a:t>Orients the reader to the initial focus of the report and what follows. </a:t>
            </a:r>
          </a:p>
          <a:p>
            <a:r>
              <a:rPr lang="en-US" altLang="en-US" smtClean="0"/>
              <a:t>Clinician must clarify the referral question.</a:t>
            </a:r>
          </a:p>
        </p:txBody>
      </p:sp>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AFB134-541A-4A96-8E65-B8D919A39D1E}" type="slidenum">
              <a:rPr lang="en-US" altLang="en-US" sz="1400" smtClean="0"/>
              <a:pPr/>
              <a:t>5</a:t>
            </a:fld>
            <a:endParaRPr lang="en-US" altLang="en-US" sz="140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p:txBody>
          <a:bodyPr/>
          <a:lstStyle/>
          <a:p>
            <a:r>
              <a:rPr lang="en-US" altLang="en-US" smtClean="0"/>
              <a:t>Example</a:t>
            </a:r>
          </a:p>
        </p:txBody>
      </p:sp>
      <p:sp>
        <p:nvSpPr>
          <p:cNvPr id="53252" name="Rectangle 3"/>
          <p:cNvSpPr>
            <a:spLocks noGrp="1" noChangeArrowheads="1"/>
          </p:cNvSpPr>
          <p:nvPr>
            <p:ph idx="1"/>
          </p:nvPr>
        </p:nvSpPr>
        <p:spPr/>
        <p:txBody>
          <a:bodyPr/>
          <a:lstStyle/>
          <a:p>
            <a:r>
              <a:rPr lang="en-US" altLang="en-US" smtClean="0">
                <a:cs typeface="Times New Roman" pitchFamily="18" charset="0"/>
              </a:rPr>
              <a:t>his mood changed from enthymic to closed and quiet </a:t>
            </a:r>
          </a:p>
        </p:txBody>
      </p:sp>
      <p:sp>
        <p:nvSpPr>
          <p:cNvPr id="532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F41EFEB-B5D1-4B6F-BD47-CCE74C974BBB}" type="slidenum">
              <a:rPr lang="en-US" altLang="en-US" sz="1400" smtClean="0"/>
              <a:pPr/>
              <a:t>50</a:t>
            </a:fld>
            <a:endParaRPr lang="en-US" altLang="en-US" sz="140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p:txBody>
          <a:bodyPr/>
          <a:lstStyle/>
          <a:p>
            <a:r>
              <a:rPr lang="en-US" altLang="en-US" smtClean="0"/>
              <a:t>Diagnosis </a:t>
            </a:r>
          </a:p>
        </p:txBody>
      </p:sp>
      <p:sp>
        <p:nvSpPr>
          <p:cNvPr id="54276" name="Rectangle 3"/>
          <p:cNvSpPr>
            <a:spLocks noGrp="1" noChangeArrowheads="1"/>
          </p:cNvSpPr>
          <p:nvPr>
            <p:ph idx="1"/>
          </p:nvPr>
        </p:nvSpPr>
        <p:spPr/>
        <p:txBody>
          <a:bodyPr/>
          <a:lstStyle/>
          <a:p>
            <a:r>
              <a:rPr lang="en-US" altLang="en-US" smtClean="0">
                <a:latin typeface="Arial" charset="0"/>
                <a:cs typeface="Times New Roman" pitchFamily="18" charset="0"/>
              </a:rPr>
              <a:t>Andrew is a 24-year-old man referred because of his current unemployment and because he has been unable to find a job. Due to this situation, Andrew is going into a state of depression</a:t>
            </a:r>
            <a:r>
              <a:rPr lang="en-US" altLang="en-US" smtClean="0"/>
              <a:t> </a:t>
            </a:r>
          </a:p>
        </p:txBody>
      </p:sp>
      <p:sp>
        <p:nvSpPr>
          <p:cNvPr id="542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EADB1B0-FA08-4BDF-B6C5-B80D994D60F8}" type="slidenum">
              <a:rPr lang="en-US" altLang="en-US" sz="1400" smtClean="0"/>
              <a:pPr/>
              <a:t>51</a:t>
            </a:fld>
            <a:endParaRPr lang="en-US" altLang="en-US" sz="140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p:txBody>
          <a:bodyPr/>
          <a:lstStyle/>
          <a:p>
            <a:endParaRPr lang="en-US" altLang="en-US" smtClean="0"/>
          </a:p>
        </p:txBody>
      </p:sp>
      <p:sp>
        <p:nvSpPr>
          <p:cNvPr id="55300" name="Rectangle 3"/>
          <p:cNvSpPr>
            <a:spLocks noGrp="1" noChangeArrowheads="1"/>
          </p:cNvSpPr>
          <p:nvPr>
            <p:ph idx="1"/>
          </p:nvPr>
        </p:nvSpPr>
        <p:spPr/>
        <p:txBody>
          <a:bodyPr/>
          <a:lstStyle/>
          <a:p>
            <a:r>
              <a:rPr lang="en-US" altLang="en-US" smtClean="0"/>
              <a:t>Kim is a 23-year-old white female who presents with difficulties coping with stress brought upon her by school.</a:t>
            </a:r>
          </a:p>
          <a:p>
            <a:r>
              <a:rPr lang="en-US" altLang="en-US" smtClean="0"/>
              <a:t>Better:</a:t>
            </a:r>
          </a:p>
        </p:txBody>
      </p:sp>
      <p:sp>
        <p:nvSpPr>
          <p:cNvPr id="552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1EC2A22-39D4-4608-9527-327B91DDAF04}" type="slidenum">
              <a:rPr lang="en-US" altLang="en-US" sz="1400" smtClean="0"/>
              <a:pPr/>
              <a:t>52</a:t>
            </a:fld>
            <a:endParaRPr lang="en-US" altLang="en-US" sz="140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endParaRPr lang="en-US" altLang="en-US" smtClean="0"/>
          </a:p>
        </p:txBody>
      </p:sp>
      <p:sp>
        <p:nvSpPr>
          <p:cNvPr id="56324" name="Rectangle 3"/>
          <p:cNvSpPr>
            <a:spLocks noGrp="1" noChangeArrowheads="1"/>
          </p:cNvSpPr>
          <p:nvPr>
            <p:ph idx="1"/>
          </p:nvPr>
        </p:nvSpPr>
        <p:spPr/>
        <p:txBody>
          <a:bodyPr/>
          <a:lstStyle/>
          <a:p>
            <a:r>
              <a:rPr lang="en-US" altLang="en-US" smtClean="0"/>
              <a:t>Kim is a 23-year-old white female college student complaining of stress related to school. </a:t>
            </a:r>
          </a:p>
        </p:txBody>
      </p:sp>
      <p:sp>
        <p:nvSpPr>
          <p:cNvPr id="563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089D6EE-5F6B-4B6B-937B-EC63BBC5DBDF}" type="slidenum">
              <a:rPr lang="en-US" altLang="en-US" sz="1400" smtClean="0"/>
              <a:pPr/>
              <a:t>53</a:t>
            </a:fld>
            <a:endParaRPr lang="en-US" altLang="en-US" sz="140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lstStyle/>
          <a:p>
            <a:endParaRPr lang="en-US" altLang="en-US" smtClean="0"/>
          </a:p>
        </p:txBody>
      </p:sp>
      <p:sp>
        <p:nvSpPr>
          <p:cNvPr id="57348" name="Rectangle 3"/>
          <p:cNvSpPr>
            <a:spLocks noGrp="1" noChangeArrowheads="1"/>
          </p:cNvSpPr>
          <p:nvPr>
            <p:ph idx="1"/>
          </p:nvPr>
        </p:nvSpPr>
        <p:spPr>
          <a:xfrm>
            <a:off x="609600" y="1447800"/>
            <a:ext cx="7772400" cy="4114800"/>
          </a:xfrm>
        </p:spPr>
        <p:txBody>
          <a:bodyPr/>
          <a:lstStyle/>
          <a:p>
            <a:pPr>
              <a:lnSpc>
                <a:spcPct val="90000"/>
              </a:lnSpc>
            </a:pPr>
            <a:r>
              <a:rPr lang="en-US" altLang="en-US" sz="2800" smtClean="0"/>
              <a:t>Kim approached the interview </a:t>
            </a:r>
            <a:r>
              <a:rPr lang="en-US" altLang="en-US" sz="2800" smtClean="0">
                <a:solidFill>
                  <a:srgbClr val="FF0066"/>
                </a:solidFill>
              </a:rPr>
              <a:t>very</a:t>
            </a:r>
            <a:r>
              <a:rPr lang="en-US" altLang="en-US" sz="2800" smtClean="0"/>
              <a:t> </a:t>
            </a:r>
            <a:r>
              <a:rPr lang="en-US" altLang="en-US" sz="2800" b="1" smtClean="0">
                <a:solidFill>
                  <a:srgbClr val="FFFF99"/>
                </a:solidFill>
              </a:rPr>
              <a:t>willingly</a:t>
            </a:r>
            <a:r>
              <a:rPr lang="en-US" altLang="en-US" sz="2800" smtClean="0"/>
              <a:t> and appeared to be excited to do the interview. She wore sweatpants and a tee shirt. Her hair was pulled back into a clip. She was </a:t>
            </a:r>
            <a:r>
              <a:rPr lang="en-US" altLang="en-US" sz="2800" smtClean="0">
                <a:solidFill>
                  <a:srgbClr val="FF0066"/>
                </a:solidFill>
              </a:rPr>
              <a:t>very</a:t>
            </a:r>
            <a:r>
              <a:rPr lang="en-US" altLang="en-US" sz="2800" smtClean="0"/>
              <a:t> talkative and maintained appropriate eye contact. She was </a:t>
            </a:r>
            <a:r>
              <a:rPr lang="en-US" altLang="en-US" sz="2800" smtClean="0">
                <a:solidFill>
                  <a:srgbClr val="FF0066"/>
                </a:solidFill>
              </a:rPr>
              <a:t>very</a:t>
            </a:r>
            <a:r>
              <a:rPr lang="en-US" altLang="en-US" sz="2800" smtClean="0"/>
              <a:t> cooperative and answered all questions </a:t>
            </a:r>
            <a:r>
              <a:rPr lang="en-US" altLang="en-US" sz="2800" b="1" smtClean="0">
                <a:solidFill>
                  <a:srgbClr val="FFFF99"/>
                </a:solidFill>
              </a:rPr>
              <a:t>willingly</a:t>
            </a:r>
            <a:r>
              <a:rPr lang="en-US" altLang="en-US" sz="2800" smtClean="0"/>
              <a:t>, many times volunteering information beyond what had been asked of her but still remaining on the subject. She </a:t>
            </a:r>
            <a:r>
              <a:rPr lang="en-US" altLang="en-US" sz="2800" b="1" smtClean="0">
                <a:solidFill>
                  <a:srgbClr val="FFFF99"/>
                </a:solidFill>
              </a:rPr>
              <a:t>willingly</a:t>
            </a:r>
            <a:r>
              <a:rPr lang="en-US" altLang="en-US" sz="2800" smtClean="0"/>
              <a:t> expanded on all of her answers, many times without being prompted.</a:t>
            </a:r>
          </a:p>
        </p:txBody>
      </p:sp>
      <p:sp>
        <p:nvSpPr>
          <p:cNvPr id="573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A98832-0404-4DD6-8C40-331117F3E712}" type="slidenum">
              <a:rPr lang="en-US" altLang="en-US" sz="1400" smtClean="0"/>
              <a:pPr/>
              <a:t>54</a:t>
            </a:fld>
            <a:endParaRPr lang="en-US" altLang="en-US" sz="140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p:nvPr>
        </p:nvSpPr>
        <p:spPr/>
        <p:txBody>
          <a:bodyPr/>
          <a:lstStyle/>
          <a:p>
            <a:endParaRPr lang="en-US" altLang="en-US" smtClean="0"/>
          </a:p>
        </p:txBody>
      </p:sp>
      <p:sp>
        <p:nvSpPr>
          <p:cNvPr id="58372" name="Rectangle 3"/>
          <p:cNvSpPr>
            <a:spLocks noGrp="1" noChangeArrowheads="1"/>
          </p:cNvSpPr>
          <p:nvPr>
            <p:ph idx="1"/>
          </p:nvPr>
        </p:nvSpPr>
        <p:spPr/>
        <p:txBody>
          <a:bodyPr/>
          <a:lstStyle/>
          <a:p>
            <a:r>
              <a:rPr lang="en-US" altLang="en-US" smtClean="0">
                <a:cs typeface="Times New Roman" pitchFamily="18" charset="0"/>
              </a:rPr>
              <a:t>He is the only child of John and Vickie Xxxxxx .  He has an older brother that his mother gave birth to out of wedlock prior to marrying Eric's father. </a:t>
            </a:r>
          </a:p>
        </p:txBody>
      </p:sp>
      <p:sp>
        <p:nvSpPr>
          <p:cNvPr id="583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2233A34-B448-4DE4-9F64-37AD87C4EBF2}" type="slidenum">
              <a:rPr lang="en-US" altLang="en-US" sz="1400" smtClean="0"/>
              <a:pPr/>
              <a:t>55</a:t>
            </a:fld>
            <a:endParaRPr lang="en-US" altLang="en-US" sz="14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p:txBody>
          <a:bodyPr/>
          <a:lstStyle/>
          <a:p>
            <a:endParaRPr lang="en-US" altLang="en-US" smtClean="0"/>
          </a:p>
        </p:txBody>
      </p:sp>
      <p:sp>
        <p:nvSpPr>
          <p:cNvPr id="59396" name="Rectangle 3"/>
          <p:cNvSpPr>
            <a:spLocks noGrp="1" noChangeArrowheads="1"/>
          </p:cNvSpPr>
          <p:nvPr>
            <p:ph idx="1"/>
          </p:nvPr>
        </p:nvSpPr>
        <p:spPr/>
        <p:txBody>
          <a:bodyPr/>
          <a:lstStyle/>
          <a:p>
            <a:r>
              <a:rPr lang="en-US" altLang="en-US" smtClean="0">
                <a:cs typeface="Times New Roman" pitchFamily="18" charset="0"/>
              </a:rPr>
              <a:t>She wore coordinating accessories and seemed very </a:t>
            </a:r>
            <a:r>
              <a:rPr lang="en-US" altLang="en-US" b="1" smtClean="0">
                <a:cs typeface="Times New Roman" pitchFamily="18" charset="0"/>
              </a:rPr>
              <a:t>contentious</a:t>
            </a:r>
            <a:r>
              <a:rPr lang="en-US" altLang="en-US" smtClean="0">
                <a:cs typeface="Times New Roman" pitchFamily="18" charset="0"/>
              </a:rPr>
              <a:t> of her attire and posture.</a:t>
            </a:r>
            <a:r>
              <a:rPr lang="en-US" altLang="en-US" smtClean="0"/>
              <a:t> </a:t>
            </a:r>
          </a:p>
        </p:txBody>
      </p:sp>
      <p:sp>
        <p:nvSpPr>
          <p:cNvPr id="593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B07DEC0-E6C0-43B3-A8BD-052302A62F18}" type="slidenum">
              <a:rPr lang="en-US" altLang="en-US" sz="1400" smtClean="0"/>
              <a:pPr/>
              <a:t>56</a:t>
            </a:fld>
            <a:endParaRPr lang="en-US" altLang="en-US" sz="140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1026"/>
          <p:cNvSpPr>
            <a:spLocks noGrp="1" noChangeArrowheads="1"/>
          </p:cNvSpPr>
          <p:nvPr>
            <p:ph type="title"/>
          </p:nvPr>
        </p:nvSpPr>
        <p:spPr/>
        <p:txBody>
          <a:bodyPr/>
          <a:lstStyle/>
          <a:p>
            <a:endParaRPr lang="en-US" altLang="en-US" smtClean="0"/>
          </a:p>
        </p:txBody>
      </p:sp>
      <p:sp>
        <p:nvSpPr>
          <p:cNvPr id="60420" name="Rectangle 1027"/>
          <p:cNvSpPr>
            <a:spLocks noGrp="1" noChangeArrowheads="1"/>
          </p:cNvSpPr>
          <p:nvPr>
            <p:ph idx="1"/>
          </p:nvPr>
        </p:nvSpPr>
        <p:spPr/>
        <p:txBody>
          <a:bodyPr/>
          <a:lstStyle/>
          <a:p>
            <a:r>
              <a:rPr lang="en-US" altLang="en-US" smtClean="0">
                <a:cs typeface="Times New Roman" pitchFamily="18" charset="0"/>
              </a:rPr>
              <a:t>At age ten his father became a member of AA, </a:t>
            </a:r>
          </a:p>
        </p:txBody>
      </p:sp>
      <p:sp>
        <p:nvSpPr>
          <p:cNvPr id="604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266D337-98ED-4A58-9DAC-0305F3FB6E27}" type="slidenum">
              <a:rPr lang="en-US" altLang="en-US" sz="1400" smtClean="0"/>
              <a:pPr/>
              <a:t>57</a:t>
            </a:fld>
            <a:endParaRPr lang="en-US" altLang="en-US" sz="140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p:txBody>
          <a:bodyPr/>
          <a:lstStyle/>
          <a:p>
            <a:endParaRPr lang="en-US" altLang="en-US" smtClean="0"/>
          </a:p>
        </p:txBody>
      </p:sp>
      <p:sp>
        <p:nvSpPr>
          <p:cNvPr id="61444" name="Rectangle 3"/>
          <p:cNvSpPr>
            <a:spLocks noGrp="1" noChangeArrowheads="1"/>
          </p:cNvSpPr>
          <p:nvPr>
            <p:ph idx="1"/>
          </p:nvPr>
        </p:nvSpPr>
        <p:spPr>
          <a:xfrm>
            <a:off x="762000" y="914400"/>
            <a:ext cx="7772400" cy="4114800"/>
          </a:xfrm>
        </p:spPr>
        <p:txBody>
          <a:bodyPr/>
          <a:lstStyle/>
          <a:p>
            <a:r>
              <a:rPr lang="en-US" altLang="en-US" smtClean="0">
                <a:cs typeface="Times New Roman" pitchFamily="18" charset="0"/>
              </a:rPr>
              <a:t>Laura C. is a 23 year old woman who is self-referred because she not happy with her current living situation. She says that she feels “so alone”. She reportedly has gained </a:t>
            </a:r>
            <a:r>
              <a:rPr lang="en-US" altLang="en-US" b="1" smtClean="0">
                <a:cs typeface="Times New Roman" pitchFamily="18" charset="0"/>
              </a:rPr>
              <a:t>weight</a:t>
            </a:r>
            <a:r>
              <a:rPr lang="en-US" altLang="en-US" smtClean="0">
                <a:cs typeface="Times New Roman" pitchFamily="18" charset="0"/>
              </a:rPr>
              <a:t> over the last several months. She claims it is due to her “ unhappiness about being alone”.</a:t>
            </a:r>
            <a:r>
              <a:rPr lang="en-US" altLang="en-US" smtClean="0"/>
              <a:t> </a:t>
            </a:r>
          </a:p>
        </p:txBody>
      </p:sp>
      <p:sp>
        <p:nvSpPr>
          <p:cNvPr id="614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E8684A6-9A6E-43FD-9F16-E41CC69B4B76}" type="slidenum">
              <a:rPr lang="en-US" altLang="en-US" sz="1400" smtClean="0"/>
              <a:pPr/>
              <a:t>58</a:t>
            </a:fld>
            <a:endParaRPr lang="en-US" altLang="en-US" sz="140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ChangeArrowheads="1"/>
          </p:cNvSpPr>
          <p:nvPr>
            <p:ph type="title"/>
          </p:nvPr>
        </p:nvSpPr>
        <p:spPr/>
        <p:txBody>
          <a:bodyPr/>
          <a:lstStyle/>
          <a:p>
            <a:endParaRPr lang="en-US" altLang="en-US" smtClean="0"/>
          </a:p>
        </p:txBody>
      </p:sp>
      <p:sp>
        <p:nvSpPr>
          <p:cNvPr id="62468" name="Rectangle 3"/>
          <p:cNvSpPr>
            <a:spLocks noGrp="1" noChangeArrowheads="1"/>
          </p:cNvSpPr>
          <p:nvPr>
            <p:ph idx="1"/>
          </p:nvPr>
        </p:nvSpPr>
        <p:spPr/>
        <p:txBody>
          <a:bodyPr/>
          <a:lstStyle/>
          <a:p>
            <a:r>
              <a:rPr lang="en-US" altLang="en-US" smtClean="0">
                <a:cs typeface="Times New Roman" pitchFamily="18" charset="0"/>
              </a:rPr>
              <a:t>Laura also reports that her weight gain has not affected her relationship with her boyfriend.</a:t>
            </a:r>
          </a:p>
          <a:p>
            <a:endParaRPr lang="en-US" altLang="en-US" smtClean="0"/>
          </a:p>
        </p:txBody>
      </p:sp>
      <p:sp>
        <p:nvSpPr>
          <p:cNvPr id="624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BB3FEF2-AA5F-43BB-84D3-08ED0CA454E7}" type="slidenum">
              <a:rPr lang="en-US" altLang="en-US" sz="1400" smtClean="0"/>
              <a:pPr/>
              <a:t>59</a:t>
            </a:fld>
            <a:endParaRPr lang="en-US" altLang="en-US" sz="1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r>
              <a:rPr lang="en-US" altLang="en-US" smtClean="0"/>
              <a:t>Referral Question</a:t>
            </a:r>
          </a:p>
        </p:txBody>
      </p:sp>
      <p:sp>
        <p:nvSpPr>
          <p:cNvPr id="8196" name="Rectangle 3"/>
          <p:cNvSpPr>
            <a:spLocks noGrp="1" noChangeArrowheads="1"/>
          </p:cNvSpPr>
          <p:nvPr>
            <p:ph idx="1"/>
          </p:nvPr>
        </p:nvSpPr>
        <p:spPr/>
        <p:txBody>
          <a:bodyPr/>
          <a:lstStyle/>
          <a:p>
            <a:r>
              <a:rPr lang="en-US" altLang="en-US" smtClean="0"/>
              <a:t>“Referred for a psychological”</a:t>
            </a:r>
          </a:p>
          <a:p>
            <a:pPr lvl="1"/>
            <a:r>
              <a:rPr lang="en-US" altLang="en-US" smtClean="0"/>
              <a:t>lacks focus and precision</a:t>
            </a:r>
          </a:p>
          <a:p>
            <a:pPr lvl="1"/>
            <a:r>
              <a:rPr lang="en-US" altLang="en-US" smtClean="0"/>
              <a:t>leads to “shotgun” reports</a:t>
            </a:r>
          </a:p>
          <a:p>
            <a:pPr lvl="2"/>
            <a:r>
              <a:rPr lang="en-US" altLang="en-US" smtClean="0"/>
              <a:t>A wide variety of often-fragmented descriptions in the hope that something useful can be found. </a:t>
            </a:r>
          </a:p>
        </p:txBody>
      </p:sp>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E79B905-27FB-481C-B07D-9B1287128C20}" type="slidenum">
              <a:rPr lang="en-US" altLang="en-US" sz="1400" smtClean="0"/>
              <a:pPr/>
              <a:t>6</a:t>
            </a:fld>
            <a:endParaRPr lang="en-US" altLang="en-US" sz="14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1026"/>
          <p:cNvSpPr>
            <a:spLocks noGrp="1" noChangeArrowheads="1"/>
          </p:cNvSpPr>
          <p:nvPr>
            <p:ph type="title"/>
          </p:nvPr>
        </p:nvSpPr>
        <p:spPr/>
        <p:txBody>
          <a:bodyPr/>
          <a:lstStyle/>
          <a:p>
            <a:r>
              <a:rPr lang="en-US" altLang="en-US" smtClean="0"/>
              <a:t>Verify with examples</a:t>
            </a:r>
          </a:p>
        </p:txBody>
      </p:sp>
      <p:sp>
        <p:nvSpPr>
          <p:cNvPr id="63492" name="Rectangle 1027"/>
          <p:cNvSpPr>
            <a:spLocks noGrp="1" noChangeArrowheads="1"/>
          </p:cNvSpPr>
          <p:nvPr>
            <p:ph idx="1"/>
          </p:nvPr>
        </p:nvSpPr>
        <p:spPr/>
        <p:txBody>
          <a:bodyPr/>
          <a:lstStyle/>
          <a:p>
            <a:r>
              <a:rPr lang="en-US" altLang="en-US" smtClean="0">
                <a:cs typeface="Times New Roman" pitchFamily="18" charset="0"/>
              </a:rPr>
              <a:t>Her problems stem from her current occupation as a teacher.  She has undergone significant life events in the last year. </a:t>
            </a:r>
          </a:p>
        </p:txBody>
      </p:sp>
      <p:sp>
        <p:nvSpPr>
          <p:cNvPr id="634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E860AC5-9C1D-4356-86CC-DA9FE0B1ABDF}" type="slidenum">
              <a:rPr lang="en-US" altLang="en-US" sz="1400" smtClean="0"/>
              <a:pPr/>
              <a:t>60</a:t>
            </a:fld>
            <a:endParaRPr lang="en-US" altLang="en-US" sz="140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ChangeArrowheads="1"/>
          </p:cNvSpPr>
          <p:nvPr>
            <p:ph type="title"/>
          </p:nvPr>
        </p:nvSpPr>
        <p:spPr/>
        <p:txBody>
          <a:bodyPr/>
          <a:lstStyle/>
          <a:p>
            <a:r>
              <a:rPr lang="en-US" altLang="en-US" smtClean="0"/>
              <a:t>Verify with examples</a:t>
            </a:r>
          </a:p>
        </p:txBody>
      </p:sp>
      <p:sp>
        <p:nvSpPr>
          <p:cNvPr id="64516" name="Rectangle 3"/>
          <p:cNvSpPr>
            <a:spLocks noGrp="1" noChangeArrowheads="1"/>
          </p:cNvSpPr>
          <p:nvPr>
            <p:ph idx="1"/>
          </p:nvPr>
        </p:nvSpPr>
        <p:spPr/>
        <p:txBody>
          <a:bodyPr/>
          <a:lstStyle/>
          <a:p>
            <a:r>
              <a:rPr lang="en-US" altLang="en-US" smtClean="0">
                <a:cs typeface="Times New Roman" pitchFamily="18" charset="0"/>
              </a:rPr>
              <a:t>She reports that she makes friends easily …</a:t>
            </a:r>
          </a:p>
        </p:txBody>
      </p:sp>
      <p:sp>
        <p:nvSpPr>
          <p:cNvPr id="645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0BA40F6-22F0-4F15-884A-3E1B21630B56}" type="slidenum">
              <a:rPr lang="en-US" altLang="en-US" sz="1400" smtClean="0"/>
              <a:pPr/>
              <a:t>61</a:t>
            </a:fld>
            <a:endParaRPr lang="en-US" altLang="en-US" sz="140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p:txBody>
          <a:bodyPr/>
          <a:lstStyle/>
          <a:p>
            <a:r>
              <a:rPr lang="en-US" altLang="en-US" smtClean="0"/>
              <a:t>Use Examples</a:t>
            </a:r>
          </a:p>
        </p:txBody>
      </p:sp>
      <p:sp>
        <p:nvSpPr>
          <p:cNvPr id="65540" name="Rectangle 3"/>
          <p:cNvSpPr>
            <a:spLocks noGrp="1" noChangeArrowheads="1"/>
          </p:cNvSpPr>
          <p:nvPr>
            <p:ph idx="1"/>
          </p:nvPr>
        </p:nvSpPr>
        <p:spPr/>
        <p:txBody>
          <a:bodyPr/>
          <a:lstStyle/>
          <a:p>
            <a:r>
              <a:rPr lang="en-US" altLang="en-US" smtClean="0">
                <a:cs typeface="Times New Roman" pitchFamily="18" charset="0"/>
              </a:rPr>
              <a:t>	In addition to confronting his wife’s mortality, Harold is being forced by her illness to recognize his own vulnerabilities</a:t>
            </a:r>
            <a:r>
              <a:rPr lang="en-US" altLang="en-US" smtClean="0"/>
              <a:t> </a:t>
            </a:r>
          </a:p>
        </p:txBody>
      </p:sp>
      <p:sp>
        <p:nvSpPr>
          <p:cNvPr id="655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28B8D52-0EA6-4225-B023-6843862BCEAD}" type="slidenum">
              <a:rPr lang="en-US" altLang="en-US" sz="1400" smtClean="0"/>
              <a:pPr/>
              <a:t>62</a:t>
            </a:fld>
            <a:endParaRPr lang="en-US" altLang="en-US" sz="140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p:cNvSpPr>
            <a:spLocks noGrp="1" noChangeArrowheads="1"/>
          </p:cNvSpPr>
          <p:nvPr>
            <p:ph type="title"/>
          </p:nvPr>
        </p:nvSpPr>
        <p:spPr/>
        <p:txBody>
          <a:bodyPr/>
          <a:lstStyle/>
          <a:p>
            <a:r>
              <a:rPr lang="en-US" altLang="en-US" smtClean="0"/>
              <a:t>Verify with examples</a:t>
            </a:r>
          </a:p>
        </p:txBody>
      </p:sp>
      <p:sp>
        <p:nvSpPr>
          <p:cNvPr id="66564" name="Rectangle 3"/>
          <p:cNvSpPr>
            <a:spLocks noGrp="1" noChangeArrowheads="1"/>
          </p:cNvSpPr>
          <p:nvPr>
            <p:ph idx="1"/>
          </p:nvPr>
        </p:nvSpPr>
        <p:spPr/>
        <p:txBody>
          <a:bodyPr/>
          <a:lstStyle/>
          <a:p>
            <a:r>
              <a:rPr lang="en-US" altLang="en-US" smtClean="0">
                <a:cs typeface="Times New Roman" pitchFamily="18" charset="0"/>
              </a:rPr>
              <a:t>quit her job as a registration representative at _______ because of the </a:t>
            </a:r>
            <a:r>
              <a:rPr lang="en-US" altLang="en-US" b="1" smtClean="0">
                <a:cs typeface="Times New Roman" pitchFamily="18" charset="0"/>
              </a:rPr>
              <a:t>unfair</a:t>
            </a:r>
            <a:r>
              <a:rPr lang="en-US" altLang="en-US" smtClean="0">
                <a:cs typeface="Times New Roman" pitchFamily="18" charset="0"/>
              </a:rPr>
              <a:t> working conditions. </a:t>
            </a:r>
          </a:p>
        </p:txBody>
      </p:sp>
      <p:sp>
        <p:nvSpPr>
          <p:cNvPr id="665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715196-EC30-4283-BE10-C8A1FDFD5DBE}" type="slidenum">
              <a:rPr lang="en-US" altLang="en-US" sz="1400" smtClean="0"/>
              <a:pPr/>
              <a:t>63</a:t>
            </a:fld>
            <a:endParaRPr lang="en-US" altLang="en-US" sz="140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p:txBody>
          <a:bodyPr/>
          <a:lstStyle/>
          <a:p>
            <a:r>
              <a:rPr lang="en-US" altLang="en-US" smtClean="0"/>
              <a:t>Example</a:t>
            </a:r>
          </a:p>
        </p:txBody>
      </p:sp>
      <p:sp>
        <p:nvSpPr>
          <p:cNvPr id="67588" name="Rectangle 3"/>
          <p:cNvSpPr>
            <a:spLocks noGrp="1" noChangeArrowheads="1"/>
          </p:cNvSpPr>
          <p:nvPr>
            <p:ph idx="1"/>
          </p:nvPr>
        </p:nvSpPr>
        <p:spPr/>
        <p:txBody>
          <a:bodyPr/>
          <a:lstStyle/>
          <a:p>
            <a:r>
              <a:rPr lang="en-US" altLang="en-US" smtClean="0">
                <a:cs typeface="Times New Roman" pitchFamily="18" charset="0"/>
              </a:rPr>
              <a:t> His affect was full range, although his mood was quite dysphoric.</a:t>
            </a:r>
            <a:r>
              <a:rPr lang="en-US" altLang="en-US" smtClean="0"/>
              <a:t> </a:t>
            </a:r>
          </a:p>
        </p:txBody>
      </p:sp>
      <p:sp>
        <p:nvSpPr>
          <p:cNvPr id="675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5923BF4-BFA9-4C90-9955-D791C448285B}" type="slidenum">
              <a:rPr lang="en-US" altLang="en-US" sz="1400" smtClean="0"/>
              <a:pPr/>
              <a:t>64</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ChangeArrowheads="1"/>
          </p:cNvSpPr>
          <p:nvPr>
            <p:ph type="title"/>
          </p:nvPr>
        </p:nvSpPr>
        <p:spPr/>
        <p:txBody>
          <a:bodyPr/>
          <a:lstStyle/>
          <a:p>
            <a:r>
              <a:rPr lang="en-US" altLang="en-US" smtClean="0"/>
              <a:t>Example</a:t>
            </a:r>
          </a:p>
        </p:txBody>
      </p:sp>
      <p:sp>
        <p:nvSpPr>
          <p:cNvPr id="68612" name="Rectangle 3"/>
          <p:cNvSpPr>
            <a:spLocks noGrp="1" noChangeArrowheads="1"/>
          </p:cNvSpPr>
          <p:nvPr>
            <p:ph idx="1"/>
          </p:nvPr>
        </p:nvSpPr>
        <p:spPr/>
        <p:txBody>
          <a:bodyPr/>
          <a:lstStyle/>
          <a:p>
            <a:r>
              <a:rPr lang="en-US" altLang="en-US" smtClean="0">
                <a:latin typeface="Arial" charset="0"/>
                <a:cs typeface="Arial" charset="0"/>
              </a:rPr>
              <a:t>In an effort to alleviate her frustration and anger, and to come to a compromise with Mr. Oranda about their differences in their expected roles, Mrs. Oranda </a:t>
            </a:r>
            <a:r>
              <a:rPr lang="en-US" altLang="en-US" b="1" smtClean="0">
                <a:solidFill>
                  <a:srgbClr val="009999"/>
                </a:solidFill>
                <a:latin typeface="Arial" charset="0"/>
                <a:cs typeface="Arial" charset="0"/>
              </a:rPr>
              <a:t>states that she</a:t>
            </a:r>
            <a:r>
              <a:rPr lang="en-US" altLang="en-US" smtClean="0">
                <a:latin typeface="Arial" charset="0"/>
                <a:cs typeface="Arial" charset="0"/>
              </a:rPr>
              <a:t> has made a conscious effort to talk to, rather than argue with, Mr. Oranda. </a:t>
            </a:r>
          </a:p>
        </p:txBody>
      </p:sp>
      <p:sp>
        <p:nvSpPr>
          <p:cNvPr id="686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9374D7E-BD21-4475-BA6C-E7A23A0651BA}" type="slidenum">
              <a:rPr lang="en-US" altLang="en-US" sz="1400" smtClean="0"/>
              <a:pPr/>
              <a:t>65</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p:txBody>
          <a:bodyPr/>
          <a:lstStyle/>
          <a:p>
            <a:r>
              <a:rPr lang="en-US" altLang="en-US" smtClean="0"/>
              <a:t>Example</a:t>
            </a:r>
          </a:p>
        </p:txBody>
      </p:sp>
      <p:sp>
        <p:nvSpPr>
          <p:cNvPr id="69636" name="Rectangle 3"/>
          <p:cNvSpPr>
            <a:spLocks noGrp="1" noChangeArrowheads="1"/>
          </p:cNvSpPr>
          <p:nvPr>
            <p:ph idx="1"/>
          </p:nvPr>
        </p:nvSpPr>
        <p:spPr/>
        <p:txBody>
          <a:bodyPr/>
          <a:lstStyle/>
          <a:p>
            <a:r>
              <a:rPr lang="en-US" altLang="en-US" smtClean="0">
                <a:latin typeface="Arial" charset="0"/>
                <a:cs typeface="Arial" charset="0"/>
              </a:rPr>
              <a:t>Her affect was full range, however her mood was agitated</a:t>
            </a:r>
            <a:r>
              <a:rPr lang="en-US" altLang="en-US" smtClean="0"/>
              <a:t>.</a:t>
            </a:r>
          </a:p>
        </p:txBody>
      </p:sp>
      <p:sp>
        <p:nvSpPr>
          <p:cNvPr id="696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A2E1F39-BF52-4FD3-88FF-2B998CB570D8}" type="slidenum">
              <a:rPr lang="en-US" altLang="en-US" sz="1400" smtClean="0"/>
              <a:pPr/>
              <a:t>66</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ChangeArrowheads="1"/>
          </p:cNvSpPr>
          <p:nvPr>
            <p:ph type="title"/>
          </p:nvPr>
        </p:nvSpPr>
        <p:spPr/>
        <p:txBody>
          <a:bodyPr/>
          <a:lstStyle/>
          <a:p>
            <a:r>
              <a:rPr lang="en-US" altLang="en-US" smtClean="0"/>
              <a:t>Example</a:t>
            </a:r>
          </a:p>
        </p:txBody>
      </p:sp>
      <p:sp>
        <p:nvSpPr>
          <p:cNvPr id="70660" name="Rectangle 3"/>
          <p:cNvSpPr>
            <a:spLocks noGrp="1" noChangeArrowheads="1"/>
          </p:cNvSpPr>
          <p:nvPr>
            <p:ph idx="1"/>
          </p:nvPr>
        </p:nvSpPr>
        <p:spPr/>
        <p:txBody>
          <a:bodyPr/>
          <a:lstStyle/>
          <a:p>
            <a:r>
              <a:rPr lang="en-US" altLang="en-US" smtClean="0"/>
              <a:t>Within normal limits.</a:t>
            </a:r>
          </a:p>
        </p:txBody>
      </p:sp>
      <p:sp>
        <p:nvSpPr>
          <p:cNvPr id="706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B1C18E3-9D64-4F2A-BFC8-74A78176793E}" type="slidenum">
              <a:rPr lang="en-US" altLang="en-US" sz="1400" smtClean="0"/>
              <a:pPr/>
              <a:t>67</a:t>
            </a:fld>
            <a:endParaRPr lang="en-US" altLang="en-US" sz="140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p:txBody>
          <a:bodyPr/>
          <a:lstStyle/>
          <a:p>
            <a:r>
              <a:rPr lang="en-US" altLang="en-US" smtClean="0"/>
              <a:t>Example</a:t>
            </a:r>
          </a:p>
        </p:txBody>
      </p:sp>
      <p:sp>
        <p:nvSpPr>
          <p:cNvPr id="71684" name="Rectangle 3"/>
          <p:cNvSpPr>
            <a:spLocks noGrp="1" noChangeArrowheads="1"/>
          </p:cNvSpPr>
          <p:nvPr>
            <p:ph idx="1"/>
          </p:nvPr>
        </p:nvSpPr>
        <p:spPr/>
        <p:txBody>
          <a:bodyPr/>
          <a:lstStyle/>
          <a:p>
            <a:r>
              <a:rPr lang="en-US" altLang="en-US" smtClean="0">
                <a:latin typeface="Arial" charset="0"/>
                <a:cs typeface="Arial" charset="0"/>
              </a:rPr>
              <a:t>She states she has many friends, and socializes with them on a weekly basis.</a:t>
            </a:r>
            <a:r>
              <a:rPr lang="en-US" altLang="en-US" smtClean="0"/>
              <a:t> </a:t>
            </a:r>
          </a:p>
        </p:txBody>
      </p:sp>
      <p:sp>
        <p:nvSpPr>
          <p:cNvPr id="7168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782D73E-4B02-47D8-B56A-B598AC75162E}" type="slidenum">
              <a:rPr lang="en-US" altLang="en-US" sz="1400" smtClean="0"/>
              <a:pPr/>
              <a:t>68</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ChangeArrowheads="1"/>
          </p:cNvSpPr>
          <p:nvPr>
            <p:ph type="title"/>
          </p:nvPr>
        </p:nvSpPr>
        <p:spPr/>
        <p:txBody>
          <a:bodyPr/>
          <a:lstStyle/>
          <a:p>
            <a:r>
              <a:rPr lang="en-US" altLang="en-US" smtClean="0"/>
              <a:t>Example</a:t>
            </a:r>
          </a:p>
        </p:txBody>
      </p:sp>
      <p:sp>
        <p:nvSpPr>
          <p:cNvPr id="72708" name="Rectangle 3"/>
          <p:cNvSpPr>
            <a:spLocks noGrp="1" noChangeArrowheads="1"/>
          </p:cNvSpPr>
          <p:nvPr>
            <p:ph idx="1"/>
          </p:nvPr>
        </p:nvSpPr>
        <p:spPr/>
        <p:txBody>
          <a:bodyPr/>
          <a:lstStyle/>
          <a:p>
            <a:r>
              <a:rPr lang="en-US" altLang="en-US" smtClean="0">
                <a:latin typeface="Arial" charset="0"/>
                <a:cs typeface="Arial" charset="0"/>
              </a:rPr>
              <a:t>Ms. A described her high school academic performance as above average, stating that she never studied</a:t>
            </a:r>
            <a:r>
              <a:rPr lang="en-US" altLang="en-US" smtClean="0"/>
              <a:t> </a:t>
            </a:r>
          </a:p>
        </p:txBody>
      </p:sp>
      <p:sp>
        <p:nvSpPr>
          <p:cNvPr id="727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4827340-BC32-4303-9A99-F6FFA253B323}" type="slidenum">
              <a:rPr lang="en-US" altLang="en-US" sz="1400" smtClean="0"/>
              <a:pPr/>
              <a:t>69</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r>
              <a:rPr lang="en-US" altLang="en-US" smtClean="0"/>
              <a:t>Referral Question</a:t>
            </a:r>
          </a:p>
        </p:txBody>
      </p:sp>
      <p:sp>
        <p:nvSpPr>
          <p:cNvPr id="9220" name="Rectangle 3"/>
          <p:cNvSpPr>
            <a:spLocks noGrp="1" noChangeArrowheads="1"/>
          </p:cNvSpPr>
          <p:nvPr>
            <p:ph idx="1"/>
          </p:nvPr>
        </p:nvSpPr>
        <p:spPr/>
        <p:txBody>
          <a:bodyPr/>
          <a:lstStyle/>
          <a:p>
            <a:r>
              <a:rPr lang="en-US" altLang="en-US" smtClean="0"/>
              <a:t>Example</a:t>
            </a:r>
          </a:p>
          <a:p>
            <a:r>
              <a:rPr lang="en-US" altLang="en-US" smtClean="0"/>
              <a:t>“Mr. Smith is a 35-year-old, white, married male with a high school education who presents with complaints about depression and anxiety.”</a:t>
            </a:r>
          </a:p>
        </p:txBody>
      </p:sp>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FCCD86B-4847-46BB-9606-0C0F4E641402}" type="slidenum">
              <a:rPr lang="en-US" altLang="en-US" sz="1400" smtClean="0"/>
              <a:pPr/>
              <a:t>7</a:t>
            </a:fld>
            <a:endParaRPr lang="en-US" altLang="en-US" sz="140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p:txBody>
          <a:bodyPr/>
          <a:lstStyle/>
          <a:p>
            <a:r>
              <a:rPr lang="en-US" altLang="en-US" smtClean="0"/>
              <a:t>Wordy</a:t>
            </a:r>
          </a:p>
        </p:txBody>
      </p:sp>
      <p:sp>
        <p:nvSpPr>
          <p:cNvPr id="18435" name="Rectangle 3"/>
          <p:cNvSpPr>
            <a:spLocks noGrp="1" noChangeArrowheads="1"/>
          </p:cNvSpPr>
          <p:nvPr>
            <p:ph idx="1"/>
          </p:nvPr>
        </p:nvSpPr>
        <p:spPr/>
        <p:txBody>
          <a:bodyPr/>
          <a:lstStyle/>
          <a:p>
            <a:r>
              <a:rPr lang="en-US" altLang="en-US" smtClean="0">
                <a:cs typeface="Times New Roman" pitchFamily="18" charset="0"/>
              </a:rPr>
              <a:t>Brittany was explicit during the interview when discussing her home environment in reference to how physically violent it is. </a:t>
            </a:r>
          </a:p>
          <a:p>
            <a:r>
              <a:rPr lang="en-US" altLang="en-US" smtClean="0">
                <a:cs typeface="Times New Roman" pitchFamily="18" charset="0"/>
              </a:rPr>
              <a:t>Brittany explicitly described the violence in her home. </a:t>
            </a:r>
          </a:p>
        </p:txBody>
      </p:sp>
      <p:sp>
        <p:nvSpPr>
          <p:cNvPr id="737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80122C6-B59C-4538-B47A-9CF809422A7D}" type="slidenum">
              <a:rPr lang="en-US" altLang="en-US" sz="1400" smtClean="0"/>
              <a:pPr/>
              <a:t>70</a:t>
            </a:fld>
            <a:endParaRPr lang="en-US" altLang="en-US" sz="14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ChangeArrowheads="1"/>
          </p:cNvSpPr>
          <p:nvPr>
            <p:ph type="title"/>
          </p:nvPr>
        </p:nvSpPr>
        <p:spPr/>
        <p:txBody>
          <a:bodyPr/>
          <a:lstStyle/>
          <a:p>
            <a:r>
              <a:rPr lang="en-US" altLang="en-US" smtClean="0"/>
              <a:t>Example</a:t>
            </a:r>
          </a:p>
        </p:txBody>
      </p:sp>
      <p:sp>
        <p:nvSpPr>
          <p:cNvPr id="74756" name="Rectangle 3"/>
          <p:cNvSpPr>
            <a:spLocks noGrp="1" noChangeArrowheads="1"/>
          </p:cNvSpPr>
          <p:nvPr>
            <p:ph idx="1"/>
          </p:nvPr>
        </p:nvSpPr>
        <p:spPr/>
        <p:txBody>
          <a:bodyPr/>
          <a:lstStyle/>
          <a:p>
            <a:r>
              <a:rPr lang="en-US" altLang="en-US" smtClean="0">
                <a:cs typeface="Times New Roman" pitchFamily="18" charset="0"/>
              </a:rPr>
              <a:t>Brittany’s academic and behavior problems began when her parents started drinking and fighting 2 years ago. </a:t>
            </a:r>
          </a:p>
        </p:txBody>
      </p:sp>
      <p:sp>
        <p:nvSpPr>
          <p:cNvPr id="7475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B000756-707A-473B-B30F-7EE8A6DED77F}" type="slidenum">
              <a:rPr lang="en-US" altLang="en-US" sz="1400" smtClean="0"/>
              <a:pPr/>
              <a:t>71</a:t>
            </a:fld>
            <a:endParaRPr lang="en-US" altLang="en-US" sz="1400" smtClean="0"/>
          </a:p>
        </p:txBody>
      </p:sp>
    </p:spTree>
  </p:cSld>
  <p:clrMapOvr>
    <a:masterClrMapping/>
  </p:clrMapOvr>
  <p:transition>
    <p:zoom dir="in"/>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p:txBody>
          <a:bodyPr/>
          <a:lstStyle/>
          <a:p>
            <a:r>
              <a:rPr lang="en-US" altLang="en-US" smtClean="0"/>
              <a:t>Be succinct 38 vs 29</a:t>
            </a:r>
          </a:p>
        </p:txBody>
      </p:sp>
      <p:sp>
        <p:nvSpPr>
          <p:cNvPr id="75780" name="Rectangle 3"/>
          <p:cNvSpPr>
            <a:spLocks noGrp="1" noChangeArrowheads="1"/>
          </p:cNvSpPr>
          <p:nvPr>
            <p:ph sz="half" idx="1"/>
          </p:nvPr>
        </p:nvSpPr>
        <p:spPr/>
        <p:txBody>
          <a:bodyPr/>
          <a:lstStyle/>
          <a:p>
            <a:r>
              <a:rPr lang="en-US" altLang="en-US" sz="2400" smtClean="0">
                <a:cs typeface="Times New Roman" pitchFamily="18" charset="0"/>
              </a:rPr>
              <a:t>In order to improve her sleep schedule, she could be given information on sleep principles. For example, some principles are going to bed at the same time each night and not doing anything in the bed but sleeping.</a:t>
            </a:r>
            <a:r>
              <a:rPr lang="en-US" altLang="en-US" sz="2400" smtClean="0"/>
              <a:t> </a:t>
            </a:r>
          </a:p>
        </p:txBody>
      </p:sp>
      <p:sp>
        <p:nvSpPr>
          <p:cNvPr id="75781" name="Rectangle 4"/>
          <p:cNvSpPr>
            <a:spLocks noGrp="1" noChangeArrowheads="1"/>
          </p:cNvSpPr>
          <p:nvPr>
            <p:ph sz="half" idx="2"/>
          </p:nvPr>
        </p:nvSpPr>
        <p:spPr/>
        <p:txBody>
          <a:bodyPr/>
          <a:lstStyle/>
          <a:p>
            <a:r>
              <a:rPr lang="en-US" altLang="en-US" smtClean="0">
                <a:cs typeface="Times New Roman" pitchFamily="18" charset="0"/>
              </a:rPr>
              <a:t>To help with fatigue she could be given information on sleep such as going to bed that same time each night and not doing anything in bed but sleeping.</a:t>
            </a:r>
            <a:r>
              <a:rPr lang="en-US" altLang="en-US" smtClean="0"/>
              <a:t> </a:t>
            </a:r>
          </a:p>
        </p:txBody>
      </p:sp>
      <p:sp>
        <p:nvSpPr>
          <p:cNvPr id="7577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B7109D5-44D8-4D22-BCBE-643E9170DA7B}" type="slidenum">
              <a:rPr lang="en-US" altLang="en-US" sz="1400" smtClean="0"/>
              <a:pPr/>
              <a:t>72</a:t>
            </a:fld>
            <a:endParaRPr lang="en-US" altLang="en-US" sz="140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ChangeArrowheads="1"/>
          </p:cNvSpPr>
          <p:nvPr>
            <p:ph type="title"/>
          </p:nvPr>
        </p:nvSpPr>
        <p:spPr/>
        <p:txBody>
          <a:bodyPr/>
          <a:lstStyle/>
          <a:p>
            <a:r>
              <a:rPr lang="en-US" altLang="en-US" smtClean="0"/>
              <a:t>The “You” in a Report</a:t>
            </a:r>
          </a:p>
        </p:txBody>
      </p:sp>
      <p:sp>
        <p:nvSpPr>
          <p:cNvPr id="76804" name="Rectangle 3"/>
          <p:cNvSpPr>
            <a:spLocks noGrp="1" noChangeArrowheads="1"/>
          </p:cNvSpPr>
          <p:nvPr>
            <p:ph sz="half" idx="1"/>
          </p:nvPr>
        </p:nvSpPr>
        <p:spPr/>
        <p:txBody>
          <a:bodyPr/>
          <a:lstStyle/>
          <a:p>
            <a:r>
              <a:rPr lang="en-US" altLang="en-US" smtClean="0"/>
              <a:t>Personal opinion versus observation and hypothesis</a:t>
            </a:r>
          </a:p>
          <a:p>
            <a:r>
              <a:rPr lang="en-US" altLang="en-US" smtClean="0"/>
              <a:t>Sort through the abundant information</a:t>
            </a:r>
          </a:p>
        </p:txBody>
      </p:sp>
      <p:sp>
        <p:nvSpPr>
          <p:cNvPr id="76805" name="Rectangle 4"/>
          <p:cNvSpPr>
            <a:spLocks noGrp="1" noChangeArrowheads="1"/>
          </p:cNvSpPr>
          <p:nvPr>
            <p:ph sz="half" idx="2"/>
          </p:nvPr>
        </p:nvSpPr>
        <p:spPr/>
        <p:txBody>
          <a:bodyPr/>
          <a:lstStyle/>
          <a:p>
            <a:endParaRPr lang="en-US" altLang="en-US" smtClean="0"/>
          </a:p>
        </p:txBody>
      </p:sp>
      <p:sp>
        <p:nvSpPr>
          <p:cNvPr id="7680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892FD28-1A69-4C24-B838-94EC4A539EBC}" type="slidenum">
              <a:rPr lang="en-US" altLang="en-US" sz="1400" smtClean="0"/>
              <a:pPr/>
              <a:t>73</a:t>
            </a:fld>
            <a:endParaRPr lang="en-US" altLang="en-US" sz="140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en-US" sz="4000" smtClean="0"/>
              <a:t>Presenting problem versus reason for referral</a:t>
            </a:r>
          </a:p>
        </p:txBody>
      </p:sp>
      <p:sp>
        <p:nvSpPr>
          <p:cNvPr id="72707" name="Rectangle 3"/>
          <p:cNvSpPr>
            <a:spLocks noGrp="1" noChangeArrowheads="1"/>
          </p:cNvSpPr>
          <p:nvPr>
            <p:ph idx="1"/>
          </p:nvPr>
        </p:nvSpPr>
        <p:spPr/>
        <p:txBody>
          <a:bodyPr/>
          <a:lstStyle/>
          <a:p>
            <a:r>
              <a:rPr lang="en-US" altLang="en-US" sz="2800" smtClean="0"/>
              <a:t>reported that she “wished to be thinner” </a:t>
            </a:r>
          </a:p>
          <a:p>
            <a:r>
              <a:rPr lang="en-US" altLang="en-US" sz="2800" smtClean="0"/>
              <a:t>She reports 9-10 year struggle with anorexia. As a result of this, she has had to seek medical treatment to pass four kidney stones and treat multiple stomach ulcers. Ms. Heather has had difficulty in maintaining a regular menstrual cycle and has experienced fainting spells due to low blood sugar a few times per month. </a:t>
            </a:r>
          </a:p>
          <a:p>
            <a:endParaRPr lang="en-US" altLang="en-US" sz="2800" smtClean="0"/>
          </a:p>
        </p:txBody>
      </p:sp>
      <p:sp>
        <p:nvSpPr>
          <p:cNvPr id="7782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AE51D95-4D30-4473-8389-75F2C0B91483}" type="slidenum">
              <a:rPr lang="en-US" altLang="en-US" sz="1400" smtClean="0"/>
              <a:pPr/>
              <a:t>74</a:t>
            </a:fld>
            <a:endParaRPr lang="en-US" altLang="en-US" sz="1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fade">
                                      <p:cBhvr>
                                        <p:cTn id="7" dur="2000"/>
                                        <p:tgtEl>
                                          <p:spTgt spid="72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Effect transition="in" filter="fade">
                                      <p:cBhvr>
                                        <p:cTn id="12" dur="2000"/>
                                        <p:tgtEl>
                                          <p:spTgt spid="727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2707">
                                            <p:txEl>
                                              <p:pRg st="1" end="1"/>
                                            </p:txEl>
                                          </p:spTgt>
                                        </p:tgtEl>
                                        <p:attrNameLst>
                                          <p:attrName>style.visibility</p:attrName>
                                        </p:attrNameLst>
                                      </p:cBhvr>
                                      <p:to>
                                        <p:strVal val="visible"/>
                                      </p:to>
                                    </p:set>
                                    <p:animEffect transition="in" filter="fade">
                                      <p:cBhvr>
                                        <p:cTn id="17" dur="2000"/>
                                        <p:tgtEl>
                                          <p:spTgt spid="727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ChangeArrowheads="1"/>
          </p:cNvSpPr>
          <p:nvPr>
            <p:ph type="title"/>
          </p:nvPr>
        </p:nvSpPr>
        <p:spPr/>
        <p:txBody>
          <a:bodyPr/>
          <a:lstStyle/>
          <a:p>
            <a:endParaRPr lang="en-US" altLang="en-US" smtClean="0"/>
          </a:p>
        </p:txBody>
      </p:sp>
      <p:sp>
        <p:nvSpPr>
          <p:cNvPr id="78852" name="Rectangle 3"/>
          <p:cNvSpPr>
            <a:spLocks noGrp="1" noChangeArrowheads="1"/>
          </p:cNvSpPr>
          <p:nvPr>
            <p:ph idx="1"/>
          </p:nvPr>
        </p:nvSpPr>
        <p:spPr/>
        <p:txBody>
          <a:bodyPr/>
          <a:lstStyle/>
          <a:p>
            <a:r>
              <a:rPr lang="en-US" altLang="en-US" smtClean="0"/>
              <a:t>She is approximately 5 foot tall, 100 pounds</a:t>
            </a:r>
          </a:p>
          <a:p>
            <a:r>
              <a:rPr lang="en-US" altLang="en-US" smtClean="0"/>
              <a:t>She appears …</a:t>
            </a:r>
          </a:p>
          <a:p>
            <a:r>
              <a:rPr lang="en-US" altLang="en-US" smtClean="0"/>
              <a:t>She reported that she is …</a:t>
            </a:r>
          </a:p>
          <a:p>
            <a:r>
              <a:rPr lang="en-US" altLang="en-US" smtClean="0"/>
              <a:t> </a:t>
            </a:r>
          </a:p>
        </p:txBody>
      </p:sp>
      <p:sp>
        <p:nvSpPr>
          <p:cNvPr id="7885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DFB777-810B-43EE-B1C4-75ADE4CA578D}" type="slidenum">
              <a:rPr lang="en-US" altLang="en-US" sz="1400" smtClean="0"/>
              <a:pPr/>
              <a:t>75</a:t>
            </a:fld>
            <a:endParaRPr lang="en-US" altLang="en-US" sz="1400"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p:cNvSpPr>
            <a:spLocks noGrp="1" noChangeArrowheads="1"/>
          </p:cNvSpPr>
          <p:nvPr>
            <p:ph type="title"/>
          </p:nvPr>
        </p:nvSpPr>
        <p:spPr/>
        <p:txBody>
          <a:bodyPr/>
          <a:lstStyle/>
          <a:p>
            <a:r>
              <a:rPr lang="en-US" altLang="en-US" smtClean="0"/>
              <a:t>5 feet 100 lbs is BMI 19.5</a:t>
            </a:r>
          </a:p>
        </p:txBody>
      </p:sp>
      <p:sp>
        <p:nvSpPr>
          <p:cNvPr id="79876" name="Rectangle 3"/>
          <p:cNvSpPr>
            <a:spLocks noGrp="1" noChangeArrowheads="1"/>
          </p:cNvSpPr>
          <p:nvPr>
            <p:ph idx="1"/>
          </p:nvPr>
        </p:nvSpPr>
        <p:spPr/>
        <p:txBody>
          <a:bodyPr/>
          <a:lstStyle/>
          <a:p>
            <a:r>
              <a:rPr lang="en-US" altLang="en-US" smtClean="0"/>
              <a:t>BMI Categories: </a:t>
            </a:r>
          </a:p>
          <a:p>
            <a:r>
              <a:rPr lang="en-US" altLang="en-US" smtClean="0"/>
              <a:t>Underweight = &lt;18.5 </a:t>
            </a:r>
          </a:p>
          <a:p>
            <a:r>
              <a:rPr lang="en-US" altLang="en-US" smtClean="0"/>
              <a:t>Normal weight = 18.5-24.9 </a:t>
            </a:r>
          </a:p>
          <a:p>
            <a:r>
              <a:rPr lang="en-US" altLang="en-US" smtClean="0"/>
              <a:t>Overweight = 25-29.9 </a:t>
            </a:r>
          </a:p>
          <a:p>
            <a:r>
              <a:rPr lang="en-US" altLang="en-US" smtClean="0"/>
              <a:t>Obesity = BMI of 30 or greater </a:t>
            </a:r>
          </a:p>
          <a:p>
            <a:endParaRPr lang="en-US" altLang="en-US" smtClean="0"/>
          </a:p>
        </p:txBody>
      </p:sp>
      <p:sp>
        <p:nvSpPr>
          <p:cNvPr id="798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26F133C-EFDA-4D74-8254-787F74750075}" type="slidenum">
              <a:rPr lang="en-US" altLang="en-US" sz="1400" smtClean="0"/>
              <a:pPr/>
              <a:t>76</a:t>
            </a:fld>
            <a:endParaRPr lang="en-US" altLang="en-US" sz="140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2"/>
          <p:cNvSpPr>
            <a:spLocks noGrp="1" noChangeArrowheads="1"/>
          </p:cNvSpPr>
          <p:nvPr>
            <p:ph type="title"/>
          </p:nvPr>
        </p:nvSpPr>
        <p:spPr/>
        <p:txBody>
          <a:bodyPr/>
          <a:lstStyle/>
          <a:p>
            <a:endParaRPr lang="en-US" altLang="en-US" smtClean="0"/>
          </a:p>
        </p:txBody>
      </p:sp>
      <p:sp>
        <p:nvSpPr>
          <p:cNvPr id="80900" name="Rectangle 3"/>
          <p:cNvSpPr>
            <a:spLocks noGrp="1" noChangeArrowheads="1"/>
          </p:cNvSpPr>
          <p:nvPr>
            <p:ph idx="1"/>
          </p:nvPr>
        </p:nvSpPr>
        <p:spPr/>
        <p:txBody>
          <a:bodyPr/>
          <a:lstStyle/>
          <a:p>
            <a:r>
              <a:rPr lang="en-US" altLang="en-US" smtClean="0"/>
              <a:t>she stated that being the only child made them “over protective” and that she hoped they would “ease up” after she finished college. She explained that the more they monitored her plate, the more stress she felt and the more creative she got with hiding her food. She is still living at home. (24)</a:t>
            </a:r>
          </a:p>
        </p:txBody>
      </p:sp>
      <p:sp>
        <p:nvSpPr>
          <p:cNvPr id="8089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7CA7A47-40C5-499F-87FA-616890176FD0}" type="slidenum">
              <a:rPr lang="en-US" altLang="en-US" sz="1400" smtClean="0"/>
              <a:pPr/>
              <a:t>77</a:t>
            </a:fld>
            <a:endParaRPr lang="en-US" altLang="en-US" sz="1400"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r>
              <a:rPr lang="en-US" altLang="en-US" smtClean="0"/>
              <a:t>Questions to ask</a:t>
            </a:r>
          </a:p>
        </p:txBody>
      </p:sp>
      <p:sp>
        <p:nvSpPr>
          <p:cNvPr id="81924" name="Rectangle 3"/>
          <p:cNvSpPr>
            <a:spLocks noGrp="1" noChangeArrowheads="1"/>
          </p:cNvSpPr>
          <p:nvPr>
            <p:ph idx="1"/>
          </p:nvPr>
        </p:nvSpPr>
        <p:spPr/>
        <p:txBody>
          <a:bodyPr/>
          <a:lstStyle/>
          <a:p>
            <a:r>
              <a:rPr lang="en-US" altLang="en-US" smtClean="0"/>
              <a:t>Ms. Dubose is a 22 year old white female whose reason for referral was unhappiness with current job and disappointment with her “professional direction.” </a:t>
            </a:r>
          </a:p>
        </p:txBody>
      </p:sp>
      <p:sp>
        <p:nvSpPr>
          <p:cNvPr id="819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1FBD37C-B679-4250-B2BD-880D17A89BCE}" type="slidenum">
              <a:rPr lang="en-US" altLang="en-US" sz="1400" smtClean="0"/>
              <a:pPr/>
              <a:t>78</a:t>
            </a:fld>
            <a:endParaRPr lang="en-US" altLang="en-US" sz="1400"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2"/>
          <p:cNvSpPr>
            <a:spLocks noGrp="1" noChangeArrowheads="1"/>
          </p:cNvSpPr>
          <p:nvPr>
            <p:ph type="title"/>
          </p:nvPr>
        </p:nvSpPr>
        <p:spPr/>
        <p:txBody>
          <a:bodyPr/>
          <a:lstStyle/>
          <a:p>
            <a:endParaRPr lang="en-US" altLang="en-US" smtClean="0"/>
          </a:p>
        </p:txBody>
      </p:sp>
      <p:sp>
        <p:nvSpPr>
          <p:cNvPr id="82948" name="Rectangle 3"/>
          <p:cNvSpPr>
            <a:spLocks noGrp="1" noChangeArrowheads="1"/>
          </p:cNvSpPr>
          <p:nvPr>
            <p:ph idx="1"/>
          </p:nvPr>
        </p:nvSpPr>
        <p:spPr/>
        <p:txBody>
          <a:bodyPr/>
          <a:lstStyle/>
          <a:p>
            <a:pPr marL="609600" indent="-609600">
              <a:buFontTx/>
              <a:buAutoNum type="arabicPeriod"/>
            </a:pPr>
            <a:r>
              <a:rPr lang="en-US" altLang="en-US" smtClean="0"/>
              <a:t>Despite the time difference between her recent return to academia and completion of her nursing studies, Mrs. J’s performance in Francis Marion University’s graduate program is excellent. </a:t>
            </a:r>
          </a:p>
          <a:p>
            <a:pPr marL="609600" indent="-609600"/>
            <a:endParaRPr lang="en-US" altLang="en-US" smtClean="0"/>
          </a:p>
        </p:txBody>
      </p:sp>
      <p:sp>
        <p:nvSpPr>
          <p:cNvPr id="829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76ABD95-084D-4DAC-99BA-E7CF9DACB1FB}" type="slidenum">
              <a:rPr lang="en-US" altLang="en-US" sz="1400" smtClean="0"/>
              <a:pPr/>
              <a:t>79</a:t>
            </a:fld>
            <a:endParaRPr lang="en-US" altLang="en-US" sz="1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050"/>
          <p:cNvSpPr>
            <a:spLocks noGrp="1" noChangeArrowheads="1"/>
          </p:cNvSpPr>
          <p:nvPr>
            <p:ph type="title"/>
          </p:nvPr>
        </p:nvSpPr>
        <p:spPr/>
        <p:txBody>
          <a:bodyPr/>
          <a:lstStyle/>
          <a:p>
            <a:r>
              <a:rPr lang="en-US" altLang="en-US" smtClean="0"/>
              <a:t>Report Format</a:t>
            </a:r>
          </a:p>
        </p:txBody>
      </p:sp>
      <p:sp>
        <p:nvSpPr>
          <p:cNvPr id="10244" name="Rectangle 2051"/>
          <p:cNvSpPr>
            <a:spLocks noGrp="1" noChangeArrowheads="1"/>
          </p:cNvSpPr>
          <p:nvPr>
            <p:ph idx="1"/>
          </p:nvPr>
        </p:nvSpPr>
        <p:spPr/>
        <p:txBody>
          <a:bodyPr/>
          <a:lstStyle/>
          <a:p>
            <a:r>
              <a:rPr lang="en-US" altLang="en-US" smtClean="0"/>
              <a:t>Please follow example</a:t>
            </a:r>
          </a:p>
          <a:p>
            <a:r>
              <a:rPr lang="en-US" altLang="en-US" smtClean="0"/>
              <a:t>Add </a:t>
            </a:r>
            <a:r>
              <a:rPr lang="en-US" altLang="en-US" b="1" smtClean="0"/>
              <a:t>Discussion</a:t>
            </a:r>
            <a:r>
              <a:rPr lang="en-US" altLang="en-US" smtClean="0"/>
              <a:t> (case conceptualization) section before Impressions and recommendations.</a:t>
            </a:r>
          </a:p>
        </p:txBody>
      </p:sp>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0363CAE-131C-472D-ADA2-EA955543004E}" type="slidenum">
              <a:rPr lang="en-US" altLang="en-US" sz="1400" smtClean="0"/>
              <a:pPr/>
              <a:t>8</a:t>
            </a:fld>
            <a:endParaRPr lang="en-US" altLang="en-US" sz="140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endParaRPr lang="en-US" altLang="en-US" smtClean="0"/>
          </a:p>
        </p:txBody>
      </p:sp>
      <p:sp>
        <p:nvSpPr>
          <p:cNvPr id="1028" name="Content Placeholder 2"/>
          <p:cNvSpPr>
            <a:spLocks noGrp="1"/>
          </p:cNvSpPr>
          <p:nvPr>
            <p:ph idx="1"/>
          </p:nvPr>
        </p:nvSpPr>
        <p:spPr/>
        <p:txBody>
          <a:bodyPr/>
          <a:lstStyle/>
          <a:p>
            <a:endParaRPr lang="en-US" altLang="en-US" smtClean="0"/>
          </a:p>
        </p:txBody>
      </p:sp>
      <p:sp>
        <p:nvSpPr>
          <p:cNvPr id="102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01189CD-1508-4171-B2AD-2BB4A11EC5C7}" type="slidenum">
              <a:rPr lang="en-US" altLang="en-US" sz="1400" smtClean="0"/>
              <a:pPr/>
              <a:t>80</a:t>
            </a:fld>
            <a:endParaRPr lang="en-US" altLang="en-US" sz="1400" smtClean="0"/>
          </a:p>
        </p:txBody>
      </p:sp>
      <p:graphicFrame>
        <p:nvGraphicFramePr>
          <p:cNvPr id="1026" name="Object 2"/>
          <p:cNvGraphicFramePr>
            <a:graphicFrameLocks noChangeAspect="1"/>
          </p:cNvGraphicFramePr>
          <p:nvPr/>
        </p:nvGraphicFramePr>
        <p:xfrm>
          <a:off x="1905000" y="76200"/>
          <a:ext cx="5257800" cy="6804025"/>
        </p:xfrm>
        <a:graphic>
          <a:graphicData uri="http://schemas.openxmlformats.org/presentationml/2006/ole">
            <mc:AlternateContent xmlns:mc="http://schemas.openxmlformats.org/markup-compatibility/2006">
              <mc:Choice xmlns:v="urn:schemas-microsoft-com:vml" Requires="v">
                <p:oleObj spid="_x0000_s1034" name="Acrobat Document" r:id="rId3" imgW="5829300" imgH="7543800" progId="AcroExch.Document.7">
                  <p:link updateAutomatic="1"/>
                </p:oleObj>
              </mc:Choice>
              <mc:Fallback>
                <p:oleObj name="Acrobat Document" r:id="rId3" imgW="5829300" imgH="7543800" progId="AcroExch.Document.7">
                  <p:link updateAutomatic="1"/>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76200"/>
                        <a:ext cx="5257800" cy="680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lstStyle/>
          <a:p>
            <a:endParaRPr lang="en-US" altLang="en-US" smtClean="0"/>
          </a:p>
        </p:txBody>
      </p:sp>
      <p:sp>
        <p:nvSpPr>
          <p:cNvPr id="2052" name="Content Placeholder 2"/>
          <p:cNvSpPr>
            <a:spLocks noGrp="1"/>
          </p:cNvSpPr>
          <p:nvPr>
            <p:ph idx="1"/>
          </p:nvPr>
        </p:nvSpPr>
        <p:spPr/>
        <p:txBody>
          <a:bodyPr/>
          <a:lstStyle/>
          <a:p>
            <a:endParaRPr lang="en-US" altLang="en-US" smtClean="0"/>
          </a:p>
        </p:txBody>
      </p:sp>
      <p:sp>
        <p:nvSpPr>
          <p:cNvPr id="205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6217EFD-2997-4BEF-90CA-83031683F9CC}" type="slidenum">
              <a:rPr lang="en-US" altLang="en-US" sz="1400" smtClean="0"/>
              <a:pPr/>
              <a:t>81</a:t>
            </a:fld>
            <a:endParaRPr lang="en-US" altLang="en-US" sz="1400" smtClean="0"/>
          </a:p>
        </p:txBody>
      </p:sp>
      <p:graphicFrame>
        <p:nvGraphicFramePr>
          <p:cNvPr id="2050" name="Object 2"/>
          <p:cNvGraphicFramePr>
            <a:graphicFrameLocks noChangeAspect="1"/>
          </p:cNvGraphicFramePr>
          <p:nvPr/>
        </p:nvGraphicFramePr>
        <p:xfrm>
          <a:off x="1981200" y="0"/>
          <a:ext cx="5240338" cy="6781800"/>
        </p:xfrm>
        <a:graphic>
          <a:graphicData uri="http://schemas.openxmlformats.org/presentationml/2006/ole">
            <mc:AlternateContent xmlns:mc="http://schemas.openxmlformats.org/markup-compatibility/2006">
              <mc:Choice xmlns:v="urn:schemas-microsoft-com:vml" Requires="v">
                <p:oleObj spid="_x0000_s2058" name="Acrobat Document" r:id="rId3" imgW="5829300" imgH="7543800" progId="AcroExch.Document.7">
                  <p:link updateAutomatic="1"/>
                </p:oleObj>
              </mc:Choice>
              <mc:Fallback>
                <p:oleObj name="Acrobat Document" r:id="rId3" imgW="5829300" imgH="7543800" progId="AcroExch.Document.7">
                  <p:link updateAutomatic="1"/>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0"/>
                        <a:ext cx="5240338" cy="678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p:cNvSpPr>
            <a:spLocks noGrp="1" noChangeArrowheads="1"/>
          </p:cNvSpPr>
          <p:nvPr>
            <p:ph type="title"/>
          </p:nvPr>
        </p:nvSpPr>
        <p:spPr/>
        <p:txBody>
          <a:bodyPr/>
          <a:lstStyle/>
          <a:p>
            <a:endParaRPr lang="en-US" altLang="en-US" smtClean="0"/>
          </a:p>
        </p:txBody>
      </p:sp>
      <p:sp>
        <p:nvSpPr>
          <p:cNvPr id="83972" name="Rectangle 3"/>
          <p:cNvSpPr>
            <a:spLocks noGrp="1" noChangeArrowheads="1"/>
          </p:cNvSpPr>
          <p:nvPr>
            <p:ph idx="1"/>
          </p:nvPr>
        </p:nvSpPr>
        <p:spPr/>
        <p:txBody>
          <a:bodyPr/>
          <a:lstStyle/>
          <a:p>
            <a:endParaRPr lang="en-US" altLang="en-US" smtClean="0"/>
          </a:p>
        </p:txBody>
      </p:sp>
      <p:sp>
        <p:nvSpPr>
          <p:cNvPr id="839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1D0B60F-CF76-4D18-AB7C-AF1EF1312C99}" type="slidenum">
              <a:rPr lang="en-US" altLang="en-US" sz="1400" smtClean="0"/>
              <a:pPr/>
              <a:t>82</a:t>
            </a:fld>
            <a:endParaRPr lang="en-US" altLang="en-US" sz="1400" smtClean="0"/>
          </a:p>
        </p:txBody>
      </p:sp>
      <p:pic>
        <p:nvPicPr>
          <p:cNvPr id="83973" name="Picture 4" descr="fm_what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0"/>
            <a:ext cx="9372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74" name="Text Box 5"/>
          <p:cNvSpPr txBox="1">
            <a:spLocks noChangeArrowheads="1"/>
          </p:cNvSpPr>
          <p:nvPr/>
        </p:nvSpPr>
        <p:spPr bwMode="auto">
          <a:xfrm>
            <a:off x="2286000" y="2590800"/>
            <a:ext cx="4495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8000">
                <a:solidFill>
                  <a:srgbClr val="CCFFFF"/>
                </a:solidFill>
                <a:latin typeface="Tennessee Heavy SF" pitchFamily="34" charset="0"/>
              </a:rPr>
              <a:t>The End</a:t>
            </a:r>
          </a:p>
        </p:txBody>
      </p:sp>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026"/>
          <p:cNvSpPr>
            <a:spLocks noGrp="1" noChangeArrowheads="1"/>
          </p:cNvSpPr>
          <p:nvPr>
            <p:ph type="title"/>
          </p:nvPr>
        </p:nvSpPr>
        <p:spPr/>
        <p:txBody>
          <a:bodyPr/>
          <a:lstStyle/>
          <a:p>
            <a:r>
              <a:rPr lang="en-US" altLang="en-US" smtClean="0"/>
              <a:t>Discussion Section</a:t>
            </a:r>
          </a:p>
        </p:txBody>
      </p:sp>
      <p:sp>
        <p:nvSpPr>
          <p:cNvPr id="11268" name="Rectangle 1027"/>
          <p:cNvSpPr>
            <a:spLocks noGrp="1" noChangeArrowheads="1"/>
          </p:cNvSpPr>
          <p:nvPr>
            <p:ph idx="1"/>
          </p:nvPr>
        </p:nvSpPr>
        <p:spPr/>
        <p:txBody>
          <a:bodyPr/>
          <a:lstStyle/>
          <a:p>
            <a:r>
              <a:rPr lang="en-US" altLang="en-US" smtClean="0"/>
              <a:t>This is where you put it together. </a:t>
            </a:r>
          </a:p>
        </p:txBody>
      </p:sp>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BC9728E-F40A-45E7-BC46-B82C5F557AA5}" type="slidenum">
              <a:rPr lang="en-US" altLang="en-US" sz="1400" smtClean="0"/>
              <a:pPr/>
              <a:t>9</a:t>
            </a:fld>
            <a:endParaRPr lang="en-US" altLang="en-US" sz="1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1150</TotalTime>
  <Words>2378</Words>
  <Application>Microsoft Office PowerPoint</Application>
  <PresentationFormat>On-screen Show (4:3)</PresentationFormat>
  <Paragraphs>358</Paragraphs>
  <Slides>82</Slides>
  <Notes>79</Notes>
  <HiddenSlides>0</HiddenSlides>
  <MMClips>0</MMClips>
  <ScaleCrop>false</ScaleCrop>
  <HeadingPairs>
    <vt:vector size="6" baseType="variant">
      <vt:variant>
        <vt:lpstr>Theme</vt:lpstr>
      </vt:variant>
      <vt:variant>
        <vt:i4>1</vt:i4>
      </vt:variant>
      <vt:variant>
        <vt:lpstr>Links</vt:lpstr>
      </vt:variant>
      <vt:variant>
        <vt:i4>2</vt:i4>
      </vt:variant>
      <vt:variant>
        <vt:lpstr>Slide Titles</vt:lpstr>
      </vt:variant>
      <vt:variant>
        <vt:i4>82</vt:i4>
      </vt:variant>
    </vt:vector>
  </HeadingPairs>
  <TitlesOfParts>
    <vt:vector size="85" baseType="lpstr">
      <vt:lpstr>Foundry</vt:lpstr>
      <vt:lpstr>C:\Users\wwattles\Documents\doc20110309160905.pdf</vt:lpstr>
      <vt:lpstr>C:\Users\wwattles\Documents\doc20110309160946.pdf</vt:lpstr>
      <vt:lpstr>Psychological Assessment</vt:lpstr>
      <vt:lpstr>Peter Medawar </vt:lpstr>
      <vt:lpstr>Psychological Report</vt:lpstr>
      <vt:lpstr>Referral Question</vt:lpstr>
      <vt:lpstr>Referral Question</vt:lpstr>
      <vt:lpstr>Referral Question</vt:lpstr>
      <vt:lpstr>Referral Question</vt:lpstr>
      <vt:lpstr>Report Format</vt:lpstr>
      <vt:lpstr>Discussion Section</vt:lpstr>
      <vt:lpstr>clarity</vt:lpstr>
      <vt:lpstr>Translate Technical concepts</vt:lpstr>
      <vt:lpstr>Be concise</vt:lpstr>
      <vt:lpstr>Be concise</vt:lpstr>
      <vt:lpstr>Be concise</vt:lpstr>
      <vt:lpstr>Simple language</vt:lpstr>
      <vt:lpstr>Simple language</vt:lpstr>
      <vt:lpstr>Avoid pejorative terms</vt:lpstr>
      <vt:lpstr>Avoid jargon</vt:lpstr>
      <vt:lpstr>Seek active verbs</vt:lpstr>
      <vt:lpstr>watch for redundancy</vt:lpstr>
      <vt:lpstr>Seek clarity</vt:lpstr>
      <vt:lpstr>Short</vt:lpstr>
      <vt:lpstr>Don’t over do quotes</vt:lpstr>
      <vt:lpstr>quotes</vt:lpstr>
      <vt:lpstr>Be concise</vt:lpstr>
      <vt:lpstr>Details and examples</vt:lpstr>
      <vt:lpstr>Be direct, don’t repeat</vt:lpstr>
      <vt:lpstr>Interpretation goes in discussion </vt:lpstr>
      <vt:lpstr>Case Conceptualization</vt:lpstr>
      <vt:lpstr>Details and behavior</vt:lpstr>
      <vt:lpstr>Initial Reports</vt:lpstr>
      <vt:lpstr>Referral Section</vt:lpstr>
      <vt:lpstr>General Comments on Papers</vt:lpstr>
      <vt:lpstr>Use examples</vt:lpstr>
      <vt:lpstr>Language</vt:lpstr>
      <vt:lpstr>PowerPoint Presentation</vt:lpstr>
      <vt:lpstr>Colloquial Language</vt:lpstr>
      <vt:lpstr>Simple language</vt:lpstr>
      <vt:lpstr>Psychological Functioning</vt:lpstr>
      <vt:lpstr>Strengths and Weaknesses</vt:lpstr>
      <vt:lpstr>Example</vt:lpstr>
      <vt:lpstr>Observation vs Interpretation</vt:lpstr>
      <vt:lpstr>Example</vt:lpstr>
      <vt:lpstr>Passive voice</vt:lpstr>
      <vt:lpstr>Referral Section vs. Summary</vt:lpstr>
      <vt:lpstr>Good but can we improve?</vt:lpstr>
      <vt:lpstr>Precise Language</vt:lpstr>
      <vt:lpstr>Example</vt:lpstr>
      <vt:lpstr>Explore for data</vt:lpstr>
      <vt:lpstr>Example</vt:lpstr>
      <vt:lpstr>Diagnosis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Verify with examples</vt:lpstr>
      <vt:lpstr>Verify with examples</vt:lpstr>
      <vt:lpstr>Use Examples</vt:lpstr>
      <vt:lpstr>Verify with examples</vt:lpstr>
      <vt:lpstr>Example</vt:lpstr>
      <vt:lpstr>Example</vt:lpstr>
      <vt:lpstr>Example</vt:lpstr>
      <vt:lpstr>Example</vt:lpstr>
      <vt:lpstr>Example</vt:lpstr>
      <vt:lpstr>Example</vt:lpstr>
      <vt:lpstr>Wordy</vt:lpstr>
      <vt:lpstr>Example</vt:lpstr>
      <vt:lpstr>Be succinct 38 vs 29</vt:lpstr>
      <vt:lpstr>The “You” in a Report</vt:lpstr>
      <vt:lpstr>Presenting problem versus reason for referral</vt:lpstr>
      <vt:lpstr>PowerPoint Presentation</vt:lpstr>
      <vt:lpstr>5 feet 100 lbs is BMI 19.5</vt:lpstr>
      <vt:lpstr>PowerPoint Presentation</vt:lpstr>
      <vt:lpstr>Questions to ask</vt:lpstr>
      <vt:lpstr>PowerPoint Presentation</vt:lpstr>
      <vt:lpstr>PowerPoint Presentation</vt:lpstr>
      <vt:lpstr>PowerPoint Presentation</vt:lpstr>
      <vt:lpstr>PowerPoint Presentation</vt:lpstr>
    </vt:vector>
  </TitlesOfParts>
  <Company>Francis Marion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Psychological Assessment</dc:title>
  <dc:creator>Will Wattles</dc:creator>
  <cp:lastModifiedBy>WWattles</cp:lastModifiedBy>
  <cp:revision>38</cp:revision>
  <dcterms:created xsi:type="dcterms:W3CDTF">2000-02-08T18:59:41Z</dcterms:created>
  <dcterms:modified xsi:type="dcterms:W3CDTF">2017-01-09T21:44:05Z</dcterms:modified>
</cp:coreProperties>
</file>