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Georgia" panose="02040502050405020303" pitchFamily="18" charset="0"/>
      <p:regular r:id="rId9"/>
      <p:bold r:id="rId10"/>
      <p:italic r:id="rId11"/>
      <p:boldItalic r:id="rId12"/>
    </p:embeddedFont>
    <p:embeddedFont>
      <p:font typeface="Architects Daughter"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90"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46a7d59d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46a7d59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fd63f9ed9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fd63f9ed9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fd63f9ed9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fd63f9ed9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d63f9ed9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d63f9ed9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46a7d59d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46a7d59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052225" y="2834125"/>
            <a:ext cx="47802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a:solidFill>
                  <a:srgbClr val="0B5394"/>
                </a:solidFill>
                <a:latin typeface="Architects Daughter"/>
                <a:ea typeface="Architects Daughter"/>
                <a:cs typeface="Architects Daughter"/>
                <a:sym typeface="Architects Daughter"/>
              </a:rPr>
              <a:t>Christina Abram​</a:t>
            </a:r>
            <a:endParaRPr sz="1200">
              <a:solidFill>
                <a:srgbClr val="0B5394"/>
              </a:solidFill>
              <a:latin typeface="Architects Daughter"/>
              <a:ea typeface="Architects Daughter"/>
              <a:cs typeface="Architects Daughter"/>
              <a:sym typeface="Architects Daughter"/>
            </a:endParaRPr>
          </a:p>
          <a:p>
            <a:pPr marL="0" lvl="0" indent="0" algn="ctr" rtl="0">
              <a:lnSpc>
                <a:spcPct val="115000"/>
              </a:lnSpc>
              <a:spcBef>
                <a:spcPts val="0"/>
              </a:spcBef>
              <a:spcAft>
                <a:spcPts val="0"/>
              </a:spcAft>
              <a:buClr>
                <a:schemeClr val="dk1"/>
              </a:buClr>
              <a:buSzPts val="1100"/>
              <a:buFont typeface="Arial"/>
              <a:buNone/>
            </a:pPr>
            <a:r>
              <a:rPr lang="en" sz="1200">
                <a:solidFill>
                  <a:srgbClr val="0B5394"/>
                </a:solidFill>
                <a:latin typeface="Architects Daughter"/>
                <a:ea typeface="Architects Daughter"/>
                <a:cs typeface="Architects Daughter"/>
                <a:sym typeface="Architects Daughter"/>
              </a:rPr>
              <a:t>Racial Discovery​</a:t>
            </a:r>
            <a:endParaRPr sz="1200">
              <a:solidFill>
                <a:srgbClr val="0B5394"/>
              </a:solidFill>
              <a:latin typeface="Architects Daughter"/>
              <a:ea typeface="Architects Daughter"/>
              <a:cs typeface="Architects Daughter"/>
              <a:sym typeface="Architects Daughter"/>
            </a:endParaRPr>
          </a:p>
          <a:p>
            <a:pPr marL="0" lvl="0" indent="0" algn="ctr" rtl="0">
              <a:lnSpc>
                <a:spcPct val="115000"/>
              </a:lnSpc>
              <a:spcBef>
                <a:spcPts val="0"/>
              </a:spcBef>
              <a:spcAft>
                <a:spcPts val="0"/>
              </a:spcAft>
              <a:buClr>
                <a:schemeClr val="dk1"/>
              </a:buClr>
              <a:buSzPts val="1100"/>
              <a:buFont typeface="Arial"/>
              <a:buNone/>
            </a:pPr>
            <a:r>
              <a:rPr lang="en" sz="1200">
                <a:solidFill>
                  <a:srgbClr val="0B5394"/>
                </a:solidFill>
                <a:latin typeface="Architects Daughter"/>
                <a:ea typeface="Architects Daughter"/>
                <a:cs typeface="Architects Daughter"/>
                <a:sym typeface="Architects Daughter"/>
              </a:rPr>
              <a:t>Dr. Wattles​</a:t>
            </a:r>
            <a:endParaRPr sz="1200">
              <a:solidFill>
                <a:srgbClr val="0B5394"/>
              </a:solidFill>
              <a:latin typeface="Architects Daughter"/>
              <a:ea typeface="Architects Daughter"/>
              <a:cs typeface="Architects Daughter"/>
              <a:sym typeface="Architects Daughter"/>
            </a:endParaRPr>
          </a:p>
          <a:p>
            <a:pPr marL="0" lvl="0" indent="0" algn="ctr" rtl="0">
              <a:lnSpc>
                <a:spcPct val="115000"/>
              </a:lnSpc>
              <a:spcBef>
                <a:spcPts val="0"/>
              </a:spcBef>
              <a:spcAft>
                <a:spcPts val="0"/>
              </a:spcAft>
              <a:buClr>
                <a:schemeClr val="dk1"/>
              </a:buClr>
              <a:buSzPts val="1100"/>
              <a:buFont typeface="Arial"/>
              <a:buNone/>
            </a:pPr>
            <a:r>
              <a:rPr lang="en" sz="1200">
                <a:solidFill>
                  <a:srgbClr val="0B5394"/>
                </a:solidFill>
                <a:latin typeface="Architects Daughter"/>
                <a:ea typeface="Architects Daughter"/>
                <a:cs typeface="Architects Daughter"/>
                <a:sym typeface="Architects Daughter"/>
              </a:rPr>
              <a:t>PSYC 310​</a:t>
            </a:r>
            <a:endParaRPr sz="1200">
              <a:solidFill>
                <a:srgbClr val="0B5394"/>
              </a:solidFill>
              <a:latin typeface="Architects Daughter"/>
              <a:ea typeface="Architects Daughter"/>
              <a:cs typeface="Architects Daughter"/>
              <a:sym typeface="Architects Daughter"/>
            </a:endParaRPr>
          </a:p>
          <a:p>
            <a:pPr marL="0" lvl="0" indent="0" algn="ctr" rtl="0">
              <a:spcBef>
                <a:spcPts val="0"/>
              </a:spcBef>
              <a:spcAft>
                <a:spcPts val="0"/>
              </a:spcAft>
              <a:buNone/>
            </a:pPr>
            <a:endParaRPr>
              <a:solidFill>
                <a:srgbClr val="0B5394"/>
              </a:solidFill>
              <a:latin typeface="Architects Daughter"/>
              <a:ea typeface="Architects Daughter"/>
              <a:cs typeface="Architects Daughter"/>
              <a:sym typeface="Architects Daughter"/>
            </a:endParaRPr>
          </a:p>
        </p:txBody>
      </p:sp>
      <p:sp>
        <p:nvSpPr>
          <p:cNvPr id="55" name="Google Shape;55;p13"/>
          <p:cNvSpPr txBox="1">
            <a:spLocks noGrp="1"/>
          </p:cNvSpPr>
          <p:nvPr>
            <p:ph type="ctrTitle"/>
          </p:nvPr>
        </p:nvSpPr>
        <p:spPr>
          <a:xfrm>
            <a:off x="4224550" y="286950"/>
            <a:ext cx="4872000" cy="22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000000"/>
                </a:solidFill>
                <a:latin typeface="Architects Daughter"/>
                <a:ea typeface="Architects Daughter"/>
                <a:cs typeface="Architects Daughter"/>
                <a:sym typeface="Architects Daughter"/>
              </a:rPr>
              <a:t>Social Media Race War</a:t>
            </a:r>
            <a:endParaRPr sz="6000">
              <a:solidFill>
                <a:srgbClr val="000000"/>
              </a:solidFill>
              <a:latin typeface="Architects Daughter"/>
              <a:ea typeface="Architects Daughter"/>
              <a:cs typeface="Architects Daughter"/>
              <a:sym typeface="Architects Daughter"/>
            </a:endParaRPr>
          </a:p>
        </p:txBody>
      </p:sp>
      <p:pic>
        <p:nvPicPr>
          <p:cNvPr id="56" name="Google Shape;56;p13"/>
          <p:cNvPicPr preferRelativeResize="0"/>
          <p:nvPr/>
        </p:nvPicPr>
        <p:blipFill>
          <a:blip r:embed="rId3">
            <a:alphaModFix/>
          </a:blip>
          <a:stretch>
            <a:fillRect/>
          </a:stretch>
        </p:blipFill>
        <p:spPr>
          <a:xfrm>
            <a:off x="0" y="564725"/>
            <a:ext cx="4762500" cy="457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55950" y="518700"/>
            <a:ext cx="426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Architects Daughter"/>
                <a:ea typeface="Architects Daughter"/>
                <a:cs typeface="Architects Daughter"/>
                <a:sym typeface="Architects Daughter"/>
              </a:rPr>
              <a:t>Introduction </a:t>
            </a:r>
            <a:endParaRPr sz="3600" b="1">
              <a:latin typeface="Architects Daughter"/>
              <a:ea typeface="Architects Daughter"/>
              <a:cs typeface="Architects Daughter"/>
              <a:sym typeface="Architects Daughter"/>
            </a:endParaRPr>
          </a:p>
        </p:txBody>
      </p:sp>
      <p:sp>
        <p:nvSpPr>
          <p:cNvPr id="62" name="Google Shape;62;p14"/>
          <p:cNvSpPr txBox="1">
            <a:spLocks noGrp="1"/>
          </p:cNvSpPr>
          <p:nvPr>
            <p:ph type="body" idx="1"/>
          </p:nvPr>
        </p:nvSpPr>
        <p:spPr>
          <a:xfrm>
            <a:off x="4303150" y="1289825"/>
            <a:ext cx="4613100" cy="347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Georgia"/>
                <a:ea typeface="Georgia"/>
                <a:cs typeface="Georgia"/>
                <a:sym typeface="Georgia"/>
              </a:rPr>
              <a:t>My name is Christina Nicole Abram.  I attend Francis Marion University, pursuing a Bachelors of Science in Psychology with a minor in Sociology. I am 21 year old, African-American woman raised in a middle class family by two African-American parents. </a:t>
            </a:r>
            <a:endParaRPr sz="1400">
              <a:solidFill>
                <a:srgbClr val="000000"/>
              </a:solidFill>
              <a:latin typeface="Georgia"/>
              <a:ea typeface="Georgia"/>
              <a:cs typeface="Georgia"/>
              <a:sym typeface="Georgia"/>
            </a:endParaRPr>
          </a:p>
          <a:p>
            <a:pPr marL="0" lvl="0" indent="0" algn="l" rtl="0">
              <a:spcBef>
                <a:spcPts val="0"/>
              </a:spcBef>
              <a:spcAft>
                <a:spcPts val="0"/>
              </a:spcAft>
              <a:buNone/>
            </a:pPr>
            <a:endParaRPr sz="1400">
              <a:solidFill>
                <a:srgbClr val="000000"/>
              </a:solidFill>
              <a:latin typeface="Georgia"/>
              <a:ea typeface="Georgia"/>
              <a:cs typeface="Georgia"/>
              <a:sym typeface="Georgia"/>
            </a:endParaRPr>
          </a:p>
          <a:p>
            <a:pPr marL="0" lvl="0" indent="0" algn="l" rtl="0">
              <a:spcBef>
                <a:spcPts val="0"/>
              </a:spcBef>
              <a:spcAft>
                <a:spcPts val="0"/>
              </a:spcAft>
              <a:buNone/>
            </a:pPr>
            <a:r>
              <a:rPr lang="en" sz="1400">
                <a:solidFill>
                  <a:srgbClr val="000000"/>
                </a:solidFill>
                <a:latin typeface="Georgia"/>
                <a:ea typeface="Georgia"/>
                <a:cs typeface="Georgia"/>
                <a:sym typeface="Georgia"/>
              </a:rPr>
              <a:t>I am currently enrolled in a class called Racial Discovery that focuses on  racial awareness in the United States and everyday life. Not only does this class bring introspection but also self reflection about your role in society.​</a:t>
            </a:r>
            <a:endParaRPr sz="1400">
              <a:solidFill>
                <a:srgbClr val="000000"/>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21675" y="0"/>
            <a:ext cx="4260300" cy="5143500"/>
          </a:xfrm>
          <a:prstGeom prst="rect">
            <a:avLst/>
          </a:prstGeom>
          <a:noFill/>
          <a:ln>
            <a:noFill/>
          </a:ln>
        </p:spPr>
      </p:pic>
      <p:sp>
        <p:nvSpPr>
          <p:cNvPr id="64" name="Google Shape;64;p14"/>
          <p:cNvSpPr txBox="1"/>
          <p:nvPr/>
        </p:nvSpPr>
        <p:spPr>
          <a:xfrm>
            <a:off x="2362200" y="5715000"/>
            <a:ext cx="599700" cy="85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65500" y="99200"/>
            <a:ext cx="4045200" cy="220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400" b="1">
                <a:solidFill>
                  <a:srgbClr val="121212"/>
                </a:solidFill>
                <a:highlight>
                  <a:srgbClr val="FFFFFF"/>
                </a:highlight>
                <a:latin typeface="Architects Daughter"/>
                <a:ea typeface="Architects Daughter"/>
                <a:cs typeface="Architects Daughter"/>
                <a:sym typeface="Architects Daughter"/>
              </a:rPr>
              <a:t>TikTok: 2 Georgia high schoolers expelled after posting racist video</a:t>
            </a:r>
            <a:endParaRPr sz="2400" b="1">
              <a:solidFill>
                <a:srgbClr val="121212"/>
              </a:solidFill>
              <a:highlight>
                <a:srgbClr val="FFFFFF"/>
              </a:highlight>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endParaRPr sz="2100" b="1">
              <a:solidFill>
                <a:srgbClr val="121212"/>
              </a:solidFill>
              <a:highlight>
                <a:srgbClr val="FFFFFF"/>
              </a:highlight>
            </a:endParaRPr>
          </a:p>
          <a:p>
            <a:pPr marL="0" lvl="0" indent="0" algn="ctr" rtl="0">
              <a:spcBef>
                <a:spcPts val="0"/>
              </a:spcBef>
              <a:spcAft>
                <a:spcPts val="0"/>
              </a:spcAft>
              <a:buNone/>
            </a:pPr>
            <a:endParaRPr/>
          </a:p>
        </p:txBody>
      </p:sp>
      <p:sp>
        <p:nvSpPr>
          <p:cNvPr id="70" name="Google Shape;70;p15"/>
          <p:cNvSpPr txBox="1">
            <a:spLocks noGrp="1"/>
          </p:cNvSpPr>
          <p:nvPr>
            <p:ph type="subTitle" idx="1"/>
          </p:nvPr>
        </p:nvSpPr>
        <p:spPr>
          <a:xfrm>
            <a:off x="265500" y="1583975"/>
            <a:ext cx="4045200" cy="31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121212"/>
                </a:solidFill>
                <a:highlight>
                  <a:srgbClr val="FFFFFF"/>
                </a:highlight>
                <a:latin typeface="Georgia"/>
                <a:ea typeface="Georgia"/>
                <a:cs typeface="Georgia"/>
                <a:sym typeface="Georgia"/>
              </a:rPr>
              <a:t>A video posted was first on TikTok and then was shared and went on viral on Twitter. The video shows two teenagers using racial slurs and making derogatory comments about African-American people saying things like such as: “Don’t have a dad”  “Eats watermelon” and “Go to jail.”</a:t>
            </a: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r>
              <a:rPr lang="en" sz="1350">
                <a:solidFill>
                  <a:srgbClr val="121212"/>
                </a:solidFill>
                <a:highlight>
                  <a:srgbClr val="FFFFFF"/>
                </a:highlight>
                <a:latin typeface="Georgia"/>
                <a:ea typeface="Georgia"/>
                <a:cs typeface="Georgia"/>
                <a:sym typeface="Georgia"/>
              </a:rPr>
              <a:t>Included on the right is the young woman's apology for her actions in the viral video. She states “I believe blacks are human too,” and this is not ok and makes it clear that she hasn't learned the how racist her own subconscious is. </a:t>
            </a: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r>
              <a:rPr lang="en" sz="1350" b="1">
                <a:solidFill>
                  <a:srgbClr val="FF0000"/>
                </a:solidFill>
                <a:highlight>
                  <a:srgbClr val="FFFFFF"/>
                </a:highlight>
                <a:latin typeface="Georgia"/>
                <a:ea typeface="Georgia"/>
                <a:cs typeface="Georgia"/>
                <a:sym typeface="Georgia"/>
              </a:rPr>
              <a:t>Question</a:t>
            </a:r>
            <a:r>
              <a:rPr lang="en" sz="1350">
                <a:solidFill>
                  <a:srgbClr val="121212"/>
                </a:solidFill>
                <a:highlight>
                  <a:srgbClr val="FFFFFF"/>
                </a:highlight>
                <a:latin typeface="Georgia"/>
                <a:ea typeface="Georgia"/>
                <a:cs typeface="Georgia"/>
                <a:sym typeface="Georgia"/>
              </a:rPr>
              <a:t>: Was her apology authentic or was she just afraid of repercussions?  </a:t>
            </a:r>
            <a:endParaRPr sz="1350">
              <a:solidFill>
                <a:srgbClr val="121212"/>
              </a:solidFill>
              <a:highlight>
                <a:srgbClr val="FFFFFF"/>
              </a:highlight>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6897986" y="0"/>
            <a:ext cx="2246013" cy="2571751"/>
          </a:xfrm>
          <a:prstGeom prst="rect">
            <a:avLst/>
          </a:prstGeom>
          <a:noFill/>
          <a:ln>
            <a:noFill/>
          </a:ln>
        </p:spPr>
      </p:pic>
      <p:pic>
        <p:nvPicPr>
          <p:cNvPr id="72" name="Google Shape;72;p15"/>
          <p:cNvPicPr preferRelativeResize="0"/>
          <p:nvPr/>
        </p:nvPicPr>
        <p:blipFill>
          <a:blip r:embed="rId4">
            <a:alphaModFix/>
          </a:blip>
          <a:stretch>
            <a:fillRect/>
          </a:stretch>
        </p:blipFill>
        <p:spPr>
          <a:xfrm>
            <a:off x="4615500" y="1398925"/>
            <a:ext cx="2282485" cy="3529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81525" y="3937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400" b="1">
                <a:solidFill>
                  <a:srgbClr val="121212"/>
                </a:solidFill>
                <a:highlight>
                  <a:srgbClr val="FFFFFF"/>
                </a:highlight>
                <a:latin typeface="Architects Daughter"/>
                <a:ea typeface="Architects Daughter"/>
                <a:cs typeface="Architects Daughter"/>
                <a:sym typeface="Architects Daughter"/>
              </a:rPr>
              <a:t>Instagram: Bhad Bhabie blackfishing - “Who wants to be black!?”</a:t>
            </a:r>
            <a:endParaRPr sz="2400" b="1">
              <a:solidFill>
                <a:srgbClr val="121212"/>
              </a:solidFill>
              <a:highlight>
                <a:srgbClr val="FFFFFF"/>
              </a:highlight>
              <a:latin typeface="Architects Daughter"/>
              <a:ea typeface="Architects Daughter"/>
              <a:cs typeface="Architects Daughter"/>
              <a:sym typeface="Architects Daughter"/>
            </a:endParaRPr>
          </a:p>
          <a:p>
            <a:pPr marL="0" lvl="0" indent="0" algn="ctr" rtl="0">
              <a:spcBef>
                <a:spcPts val="0"/>
              </a:spcBef>
              <a:spcAft>
                <a:spcPts val="0"/>
              </a:spcAft>
              <a:buNone/>
            </a:pPr>
            <a:endParaRPr/>
          </a:p>
        </p:txBody>
      </p:sp>
      <p:sp>
        <p:nvSpPr>
          <p:cNvPr id="78" name="Google Shape;78;p16"/>
          <p:cNvSpPr txBox="1">
            <a:spLocks noGrp="1"/>
          </p:cNvSpPr>
          <p:nvPr>
            <p:ph type="subTitle" idx="1"/>
          </p:nvPr>
        </p:nvSpPr>
        <p:spPr>
          <a:xfrm>
            <a:off x="265500" y="1335475"/>
            <a:ext cx="4045200" cy="27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121212"/>
                </a:solidFill>
                <a:highlight>
                  <a:srgbClr val="FFFFFF"/>
                </a:highlight>
                <a:latin typeface="Georgia"/>
                <a:ea typeface="Georgia"/>
                <a:cs typeface="Georgia"/>
                <a:sym typeface="Georgia"/>
              </a:rPr>
              <a:t>Danielle Bregoli’s transformation from a clear White woman to a racially ambiguous light skinned passing black women </a:t>
            </a: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r>
              <a:rPr lang="en" sz="1350">
                <a:solidFill>
                  <a:srgbClr val="121212"/>
                </a:solidFill>
                <a:highlight>
                  <a:srgbClr val="FFFFFF"/>
                </a:highlight>
                <a:latin typeface="Georgia"/>
                <a:ea typeface="Georgia"/>
                <a:cs typeface="Georgia"/>
                <a:sym typeface="Georgia"/>
              </a:rPr>
              <a:t>She included a statement, seen on the right, to address the issues social media had with her new look. It's obvious that she doesn't understand the racial complexity of her new look.  </a:t>
            </a: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None/>
            </a:pPr>
            <a:endParaRPr sz="1350">
              <a:solidFill>
                <a:srgbClr val="121212"/>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350" b="1">
                <a:solidFill>
                  <a:srgbClr val="FF0000"/>
                </a:solidFill>
                <a:highlight>
                  <a:srgbClr val="FFFFFF"/>
                </a:highlight>
                <a:latin typeface="Georgia"/>
                <a:ea typeface="Georgia"/>
                <a:cs typeface="Georgia"/>
                <a:sym typeface="Georgia"/>
              </a:rPr>
              <a:t>Question</a:t>
            </a:r>
            <a:r>
              <a:rPr lang="en" sz="1350">
                <a:solidFill>
                  <a:srgbClr val="121212"/>
                </a:solidFill>
                <a:highlight>
                  <a:srgbClr val="FFFFFF"/>
                </a:highlight>
                <a:latin typeface="Georgia"/>
                <a:ea typeface="Georgia"/>
                <a:cs typeface="Georgia"/>
                <a:sym typeface="Georgia"/>
              </a:rPr>
              <a:t>: Is this ok for other cultures to change their complexion artificially to the point where they’re racially ambiguous? </a:t>
            </a:r>
            <a:endParaRPr sz="1350">
              <a:solidFill>
                <a:srgbClr val="121212"/>
              </a:solidFill>
              <a:highlight>
                <a:srgbClr val="FFFFFF"/>
              </a:highlight>
              <a:latin typeface="Georgia"/>
              <a:ea typeface="Georgia"/>
              <a:cs typeface="Georgia"/>
              <a:sym typeface="Georgia"/>
            </a:endParaRPr>
          </a:p>
        </p:txBody>
      </p:sp>
      <p:pic>
        <p:nvPicPr>
          <p:cNvPr id="79" name="Google Shape;79;p16"/>
          <p:cNvPicPr preferRelativeResize="0"/>
          <p:nvPr/>
        </p:nvPicPr>
        <p:blipFill>
          <a:blip r:embed="rId3">
            <a:alphaModFix/>
          </a:blip>
          <a:stretch>
            <a:fillRect/>
          </a:stretch>
        </p:blipFill>
        <p:spPr>
          <a:xfrm>
            <a:off x="6340925" y="0"/>
            <a:ext cx="2803074" cy="2803074"/>
          </a:xfrm>
          <a:prstGeom prst="rect">
            <a:avLst/>
          </a:prstGeom>
          <a:noFill/>
          <a:ln>
            <a:noFill/>
          </a:ln>
        </p:spPr>
      </p:pic>
      <p:pic>
        <p:nvPicPr>
          <p:cNvPr id="80" name="Google Shape;80;p16"/>
          <p:cNvPicPr preferRelativeResize="0"/>
          <p:nvPr/>
        </p:nvPicPr>
        <p:blipFill>
          <a:blip r:embed="rId4">
            <a:alphaModFix/>
          </a:blip>
          <a:stretch>
            <a:fillRect/>
          </a:stretch>
        </p:blipFill>
        <p:spPr>
          <a:xfrm>
            <a:off x="4572000" y="2037325"/>
            <a:ext cx="1768925" cy="306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265500" y="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rgbClr val="121212"/>
                </a:solidFill>
                <a:highlight>
                  <a:srgbClr val="FFFFFF"/>
                </a:highlight>
                <a:latin typeface="Architects Daughter"/>
                <a:ea typeface="Architects Daughter"/>
                <a:cs typeface="Architects Daughter"/>
                <a:sym typeface="Architects Daughter"/>
              </a:rPr>
              <a:t>Snapchat: Yellowfishing - Racially Insensitive or Too Sensitive </a:t>
            </a:r>
            <a:endParaRPr/>
          </a:p>
        </p:txBody>
      </p:sp>
      <p:sp>
        <p:nvSpPr>
          <p:cNvPr id="86" name="Google Shape;86;p17"/>
          <p:cNvSpPr txBox="1">
            <a:spLocks noGrp="1"/>
          </p:cNvSpPr>
          <p:nvPr>
            <p:ph type="subTitle" idx="1"/>
          </p:nvPr>
        </p:nvSpPr>
        <p:spPr>
          <a:xfrm>
            <a:off x="265500" y="1533900"/>
            <a:ext cx="4045200" cy="30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Georgia"/>
                <a:ea typeface="Georgia"/>
                <a:cs typeface="Georgia"/>
                <a:sym typeface="Georgia"/>
              </a:rPr>
              <a:t>Snapchat offered a filter users’ look like a traditionally seen “Asian character” , gave them a change in complexion and facial features. A number of users outraged that the filter was in effect ‘digital yellowface’ </a:t>
            </a:r>
            <a:endParaRPr sz="1400">
              <a:solidFill>
                <a:srgbClr val="000000"/>
              </a:solidFill>
              <a:latin typeface="Georgia"/>
              <a:ea typeface="Georgia"/>
              <a:cs typeface="Georgia"/>
              <a:sym typeface="Georgia"/>
            </a:endParaRPr>
          </a:p>
          <a:p>
            <a:pPr marL="0" lvl="0" indent="0" algn="l" rtl="0">
              <a:spcBef>
                <a:spcPts val="0"/>
              </a:spcBef>
              <a:spcAft>
                <a:spcPts val="0"/>
              </a:spcAft>
              <a:buNone/>
            </a:pPr>
            <a:endParaRPr sz="1400">
              <a:solidFill>
                <a:srgbClr val="000000"/>
              </a:solidFill>
              <a:latin typeface="Georgia"/>
              <a:ea typeface="Georgia"/>
              <a:cs typeface="Georgia"/>
              <a:sym typeface="Georgia"/>
            </a:endParaRPr>
          </a:p>
          <a:p>
            <a:pPr marL="0" lvl="0" indent="0" algn="l" rtl="0">
              <a:spcBef>
                <a:spcPts val="0"/>
              </a:spcBef>
              <a:spcAft>
                <a:spcPts val="0"/>
              </a:spcAft>
              <a:buNone/>
            </a:pPr>
            <a:endParaRPr sz="1400">
              <a:solidFill>
                <a:srgbClr val="000000"/>
              </a:solidFill>
              <a:latin typeface="Georgia"/>
              <a:ea typeface="Georgia"/>
              <a:cs typeface="Georgia"/>
              <a:sym typeface="Georgia"/>
            </a:endParaRPr>
          </a:p>
          <a:p>
            <a:pPr marL="0" lvl="0" indent="0" algn="l" rtl="0">
              <a:spcBef>
                <a:spcPts val="0"/>
              </a:spcBef>
              <a:spcAft>
                <a:spcPts val="0"/>
              </a:spcAft>
              <a:buNone/>
            </a:pPr>
            <a:endParaRPr sz="1400">
              <a:solidFill>
                <a:srgbClr val="000000"/>
              </a:solidFill>
              <a:latin typeface="Georgia"/>
              <a:ea typeface="Georgia"/>
              <a:cs typeface="Georgia"/>
              <a:sym typeface="Georgia"/>
            </a:endParaRPr>
          </a:p>
          <a:p>
            <a:pPr marL="0" lvl="0" indent="0" algn="l" rtl="0">
              <a:spcBef>
                <a:spcPts val="0"/>
              </a:spcBef>
              <a:spcAft>
                <a:spcPts val="0"/>
              </a:spcAft>
              <a:buNone/>
            </a:pPr>
            <a:r>
              <a:rPr lang="en" sz="1400" b="1">
                <a:solidFill>
                  <a:srgbClr val="FF0000"/>
                </a:solidFill>
                <a:latin typeface="Georgia"/>
                <a:ea typeface="Georgia"/>
                <a:cs typeface="Georgia"/>
                <a:sym typeface="Georgia"/>
              </a:rPr>
              <a:t>Question</a:t>
            </a:r>
            <a:r>
              <a:rPr lang="en" sz="1400">
                <a:solidFill>
                  <a:srgbClr val="000000"/>
                </a:solidFill>
                <a:latin typeface="Georgia"/>
                <a:ea typeface="Georgia"/>
                <a:cs typeface="Georgia"/>
                <a:sym typeface="Georgia"/>
              </a:rPr>
              <a:t>: Is this filter culturally insensitive and racist ?</a:t>
            </a:r>
            <a:endParaRPr sz="1400">
              <a:solidFill>
                <a:srgbClr val="000000"/>
              </a:solidFill>
              <a:latin typeface="Georgia"/>
              <a:ea typeface="Georgia"/>
              <a:cs typeface="Georgia"/>
              <a:sym typeface="Georgia"/>
            </a:endParaRPr>
          </a:p>
        </p:txBody>
      </p:sp>
      <p:pic>
        <p:nvPicPr>
          <p:cNvPr id="87" name="Google Shape;87;p17"/>
          <p:cNvPicPr preferRelativeResize="0"/>
          <p:nvPr/>
        </p:nvPicPr>
        <p:blipFill>
          <a:blip r:embed="rId3">
            <a:alphaModFix/>
          </a:blip>
          <a:stretch>
            <a:fillRect/>
          </a:stretch>
        </p:blipFill>
        <p:spPr>
          <a:xfrm>
            <a:off x="6198275" y="0"/>
            <a:ext cx="2892525" cy="2715475"/>
          </a:xfrm>
          <a:prstGeom prst="rect">
            <a:avLst/>
          </a:prstGeom>
          <a:noFill/>
          <a:ln>
            <a:noFill/>
          </a:ln>
        </p:spPr>
      </p:pic>
      <p:pic>
        <p:nvPicPr>
          <p:cNvPr id="88" name="Google Shape;88;p17"/>
          <p:cNvPicPr preferRelativeResize="0"/>
          <p:nvPr/>
        </p:nvPicPr>
        <p:blipFill>
          <a:blip r:embed="rId4">
            <a:alphaModFix/>
          </a:blip>
          <a:stretch>
            <a:fillRect/>
          </a:stretch>
        </p:blipFill>
        <p:spPr>
          <a:xfrm>
            <a:off x="4623350" y="2925175"/>
            <a:ext cx="3184838" cy="2123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chitects Daughter"/>
                <a:ea typeface="Architects Daughter"/>
                <a:cs typeface="Architects Daughter"/>
                <a:sym typeface="Architects Daughter"/>
              </a:rPr>
              <a:t>Make A Change </a:t>
            </a:r>
            <a:endParaRPr b="1">
              <a:latin typeface="Architects Daughter"/>
              <a:ea typeface="Architects Daughter"/>
              <a:cs typeface="Architects Daughter"/>
              <a:sym typeface="Architects Daughte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Georgia"/>
                <a:ea typeface="Georgia"/>
                <a:cs typeface="Georgia"/>
                <a:sym typeface="Georgia"/>
              </a:rPr>
              <a:t>WE, as a collective, have the power to change the narrative on social media platforms. </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 sz="1400" b="1">
                <a:solidFill>
                  <a:srgbClr val="000000"/>
                </a:solidFill>
                <a:latin typeface="Georgia"/>
                <a:ea typeface="Georgia"/>
                <a:cs typeface="Georgia"/>
                <a:sym typeface="Georgia"/>
              </a:rPr>
              <a:t>So what can we do? : </a:t>
            </a:r>
            <a:endParaRPr sz="1400" b="1">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 sz="1400">
                <a:solidFill>
                  <a:srgbClr val="000000"/>
                </a:solidFill>
                <a:latin typeface="Georgia"/>
                <a:ea typeface="Georgia"/>
                <a:cs typeface="Georgia"/>
                <a:sym typeface="Georgia"/>
              </a:rPr>
              <a:t>Vocalizing the change we wanna </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 sz="1400">
                <a:solidFill>
                  <a:srgbClr val="000000"/>
                </a:solidFill>
                <a:latin typeface="Georgia"/>
                <a:ea typeface="Georgia"/>
                <a:cs typeface="Georgia"/>
                <a:sym typeface="Georgia"/>
              </a:rPr>
              <a:t>Stop supporting these platforms until we see change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 sz="1400">
                <a:solidFill>
                  <a:srgbClr val="000000"/>
                </a:solidFill>
                <a:latin typeface="Georgia"/>
                <a:ea typeface="Georgia"/>
                <a:cs typeface="Georgia"/>
                <a:sym typeface="Georgia"/>
              </a:rPr>
              <a:t>Email the app creators </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 sz="1400">
                <a:solidFill>
                  <a:srgbClr val="000000"/>
                </a:solidFill>
                <a:latin typeface="Georgia"/>
                <a:ea typeface="Georgia"/>
                <a:cs typeface="Georgia"/>
                <a:sym typeface="Georgia"/>
              </a:rPr>
              <a:t>Report these racially insensitive videos, filters, or anything else</a:t>
            </a:r>
            <a:endParaRPr sz="1400">
              <a:solidFill>
                <a:srgbClr val="000000"/>
              </a:solidFill>
              <a:latin typeface="Georgia"/>
              <a:ea typeface="Georgia"/>
              <a:cs typeface="Georgia"/>
              <a:sym typeface="Georgia"/>
            </a:endParaRPr>
          </a:p>
        </p:txBody>
      </p:sp>
      <p:pic>
        <p:nvPicPr>
          <p:cNvPr id="95" name="Google Shape;95;p18"/>
          <p:cNvPicPr preferRelativeResize="0"/>
          <p:nvPr/>
        </p:nvPicPr>
        <p:blipFill>
          <a:blip r:embed="rId3">
            <a:alphaModFix/>
          </a:blip>
          <a:stretch>
            <a:fillRect/>
          </a:stretch>
        </p:blipFill>
        <p:spPr>
          <a:xfrm>
            <a:off x="6557225" y="2436325"/>
            <a:ext cx="2424825" cy="2424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On-screen Show (16:9)</PresentationFormat>
  <Paragraphs>36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Georgia</vt:lpstr>
      <vt:lpstr>Architects Daughter</vt:lpstr>
      <vt:lpstr>Simple Light</vt:lpstr>
      <vt:lpstr>Social Media Race War</vt:lpstr>
      <vt:lpstr>Introduction </vt:lpstr>
      <vt:lpstr>TikTok: 2 Georgia high schoolers expelled after posting racist video  </vt:lpstr>
      <vt:lpstr>Instagram: Bhad Bhabie blackfishing - “Who wants to be black!?” </vt:lpstr>
      <vt:lpstr>Snapchat: Yellowfishing - Racially Insensitive or Too Sensitive </vt:lpstr>
      <vt:lpstr>Make A Change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Race War</dc:title>
  <dc:creator>William P. Wattles</dc:creator>
  <cp:lastModifiedBy>William P. Wattles</cp:lastModifiedBy>
  <cp:revision>1</cp:revision>
  <dcterms:modified xsi:type="dcterms:W3CDTF">2020-04-24T13:12:23Z</dcterms:modified>
</cp:coreProperties>
</file>