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2" r:id="rId4"/>
    <p:sldId id="259" r:id="rId5"/>
    <p:sldId id="260" r:id="rId6"/>
    <p:sldId id="261" r:id="rId7"/>
    <p:sldId id="263"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89" d="100"/>
          <a:sy n="89" d="100"/>
        </p:scale>
        <p:origin x="120"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E64260D-B21E-4D54-B7EE-12E998E7FC67}" type="datetimeFigureOut">
              <a:rPr lang="en-US" smtClean="0"/>
              <a:t>4/27/2020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0267367-B22F-4FFF-B1B7-5C9C090B276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39435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4260D-B21E-4D54-B7EE-12E998E7FC6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30754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4260D-B21E-4D54-B7EE-12E998E7FC6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5789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4260D-B21E-4D54-B7EE-12E998E7FC6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132893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E64260D-B21E-4D54-B7EE-12E998E7FC67}" type="datetimeFigureOut">
              <a:rPr lang="en-US" smtClean="0"/>
              <a:t>4/27/2020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0267367-B22F-4FFF-B1B7-5C9C090B276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708587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64260D-B21E-4D54-B7EE-12E998E7FC6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22709969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64260D-B21E-4D54-B7EE-12E998E7FC67}"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29068738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64260D-B21E-4D54-B7EE-12E998E7FC67}"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315094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4260D-B21E-4D54-B7EE-12E998E7FC67}"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67367-B22F-4FFF-B1B7-5C9C090B276F}" type="slidenum">
              <a:rPr lang="en-US" smtClean="0"/>
              <a:t>‹#›</a:t>
            </a:fld>
            <a:endParaRPr lang="en-US"/>
          </a:p>
        </p:txBody>
      </p:sp>
    </p:spTree>
    <p:extLst>
      <p:ext uri="{BB962C8B-B14F-4D97-AF65-F5344CB8AC3E}">
        <p14:creationId xmlns:p14="http://schemas.microsoft.com/office/powerpoint/2010/main" val="12187806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E64260D-B21E-4D54-B7EE-12E998E7FC67}" type="datetimeFigureOut">
              <a:rPr lang="en-US" smtClean="0"/>
              <a:t>4/27/2020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0267367-B22F-4FFF-B1B7-5C9C090B276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9782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E64260D-B21E-4D54-B7EE-12E998E7FC67}" type="datetimeFigureOut">
              <a:rPr lang="en-US" smtClean="0"/>
              <a:t>4/27/2020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0267367-B22F-4FFF-B1B7-5C9C090B276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03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E64260D-B21E-4D54-B7EE-12E998E7FC67}" type="datetimeFigureOut">
              <a:rPr lang="en-US" smtClean="0"/>
              <a:t>4/27/2020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0267367-B22F-4FFF-B1B7-5C9C090B276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18387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d.com/talks/priya_vulchi_and_winona_guo_what_it_takes_to_be_racially_literate/up-next?language=en#t-1076" TargetMode="External"/><Relationship Id="rId2" Type="http://schemas.openxmlformats.org/officeDocument/2006/relationships/hyperlink" Target="https://cehdvision2020.umn.edu/blog/fostering-racial-literacy-in-high-schools/" TargetMode="External"/><Relationship Id="rId1" Type="http://schemas.openxmlformats.org/officeDocument/2006/relationships/slideLayout" Target="../slideLayouts/slideLayout2.xml"/><Relationship Id="rId4" Type="http://schemas.openxmlformats.org/officeDocument/2006/relationships/hyperlink" Target="https://www.recastingrace.com/racial-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5133-DDCD-452D-9E3A-348541AB4337}"/>
              </a:ext>
            </a:extLst>
          </p:cNvPr>
          <p:cNvSpPr>
            <a:spLocks noGrp="1"/>
          </p:cNvSpPr>
          <p:nvPr>
            <p:ph type="ctrTitle"/>
          </p:nvPr>
        </p:nvSpPr>
        <p:spPr>
          <a:ln w="57150">
            <a:solidFill>
              <a:schemeClr val="tx1"/>
            </a:solidFill>
          </a:ln>
        </p:spPr>
        <p:txBody>
          <a:bodyPr/>
          <a:lstStyle/>
          <a:p>
            <a:r>
              <a:rPr lang="en-US" dirty="0"/>
              <a:t>The Importance of Racial Literacy</a:t>
            </a:r>
          </a:p>
        </p:txBody>
      </p:sp>
      <p:sp>
        <p:nvSpPr>
          <p:cNvPr id="3" name="Subtitle 2">
            <a:extLst>
              <a:ext uri="{FF2B5EF4-FFF2-40B4-BE49-F238E27FC236}">
                <a16:creationId xmlns:a16="http://schemas.microsoft.com/office/drawing/2014/main" id="{5B2600BA-1CDF-415B-88E0-F6BECC29AC8E}"/>
              </a:ext>
            </a:extLst>
          </p:cNvPr>
          <p:cNvSpPr>
            <a:spLocks noGrp="1"/>
          </p:cNvSpPr>
          <p:nvPr>
            <p:ph type="subTitle" idx="1"/>
          </p:nvPr>
        </p:nvSpPr>
        <p:spPr>
          <a:xfrm>
            <a:off x="4557606" y="4238075"/>
            <a:ext cx="3076272" cy="552461"/>
          </a:xfrm>
          <a:ln w="19050">
            <a:solidFill>
              <a:schemeClr val="tx2"/>
            </a:solidFill>
          </a:ln>
        </p:spPr>
        <p:txBody>
          <a:bodyPr/>
          <a:lstStyle/>
          <a:p>
            <a:r>
              <a:rPr lang="en-US" dirty="0"/>
              <a:t>Finn Millians</a:t>
            </a:r>
          </a:p>
        </p:txBody>
      </p:sp>
    </p:spTree>
    <p:extLst>
      <p:ext uri="{BB962C8B-B14F-4D97-AF65-F5344CB8AC3E}">
        <p14:creationId xmlns:p14="http://schemas.microsoft.com/office/powerpoint/2010/main" val="237451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0279-C11A-4107-AF12-CC3D58359016}"/>
              </a:ext>
            </a:extLst>
          </p:cNvPr>
          <p:cNvSpPr>
            <a:spLocks noGrp="1"/>
          </p:cNvSpPr>
          <p:nvPr>
            <p:ph type="title"/>
          </p:nvPr>
        </p:nvSpPr>
        <p:spPr>
          <a:xfrm>
            <a:off x="1371600" y="685800"/>
            <a:ext cx="5661804" cy="677174"/>
          </a:xfrm>
          <a:ln w="76200">
            <a:solidFill>
              <a:schemeClr val="tx2"/>
            </a:solidFill>
          </a:ln>
        </p:spPr>
        <p:txBody>
          <a:bodyPr>
            <a:normAutofit fontScale="90000"/>
          </a:bodyPr>
          <a:lstStyle/>
          <a:p>
            <a:r>
              <a:rPr lang="en-US" dirty="0"/>
              <a:t>What is Racial Literacy?</a:t>
            </a:r>
          </a:p>
        </p:txBody>
      </p:sp>
      <p:sp>
        <p:nvSpPr>
          <p:cNvPr id="3" name="Content Placeholder 2">
            <a:extLst>
              <a:ext uri="{FF2B5EF4-FFF2-40B4-BE49-F238E27FC236}">
                <a16:creationId xmlns:a16="http://schemas.microsoft.com/office/drawing/2014/main" id="{B933DFCF-750B-4D0A-AD29-B429390B7941}"/>
              </a:ext>
            </a:extLst>
          </p:cNvPr>
          <p:cNvSpPr>
            <a:spLocks noGrp="1"/>
          </p:cNvSpPr>
          <p:nvPr>
            <p:ph idx="1"/>
          </p:nvPr>
        </p:nvSpPr>
        <p:spPr>
          <a:xfrm>
            <a:off x="1371600" y="2398143"/>
            <a:ext cx="5919537" cy="2061714"/>
          </a:xfrm>
          <a:ln w="28575">
            <a:solidFill>
              <a:schemeClr val="tx2"/>
            </a:solidFill>
          </a:ln>
        </p:spPr>
        <p:txBody>
          <a:bodyPr/>
          <a:lstStyle/>
          <a:p>
            <a:r>
              <a:rPr lang="en-US" dirty="0"/>
              <a:t>The ability to read, reframe, and resolve racial tension (REC, 2020)</a:t>
            </a:r>
          </a:p>
          <a:p>
            <a:r>
              <a:rPr lang="en-US" dirty="0"/>
              <a:t>The original idea of racial literacy, created by France Twine, was a set of practices by adults to teach children how to recognize, respond to, and counter racism </a:t>
            </a:r>
          </a:p>
          <a:p>
            <a:endParaRPr lang="en-US" dirty="0"/>
          </a:p>
        </p:txBody>
      </p:sp>
      <p:pic>
        <p:nvPicPr>
          <p:cNvPr id="2050" name="Picture 2" descr="Teaching For Racial Literacy - Teaching &amp; Learning in 2015">
            <a:extLst>
              <a:ext uri="{FF2B5EF4-FFF2-40B4-BE49-F238E27FC236}">
                <a16:creationId xmlns:a16="http://schemas.microsoft.com/office/drawing/2014/main" id="{3163B3BA-E917-46D7-B05E-C143912B7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2117559"/>
            <a:ext cx="29337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0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n Race Enters the Room: Toward Racial Literacy in America's ...">
            <a:extLst>
              <a:ext uri="{FF2B5EF4-FFF2-40B4-BE49-F238E27FC236}">
                <a16:creationId xmlns:a16="http://schemas.microsoft.com/office/drawing/2014/main" id="{02BC2475-28F5-4F19-9E91-00636A2CB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37" y="243240"/>
            <a:ext cx="4487779" cy="634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9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C181-E382-4200-B360-8DE03F174481}"/>
              </a:ext>
            </a:extLst>
          </p:cNvPr>
          <p:cNvSpPr>
            <a:spLocks noGrp="1"/>
          </p:cNvSpPr>
          <p:nvPr>
            <p:ph type="title"/>
          </p:nvPr>
        </p:nvSpPr>
        <p:spPr>
          <a:xfrm>
            <a:off x="1371600" y="311989"/>
            <a:ext cx="5719313" cy="648419"/>
          </a:xfrm>
          <a:ln w="76200">
            <a:solidFill>
              <a:schemeClr val="tx2"/>
            </a:solidFill>
          </a:ln>
        </p:spPr>
        <p:txBody>
          <a:bodyPr>
            <a:normAutofit fontScale="90000"/>
          </a:bodyPr>
          <a:lstStyle/>
          <a:p>
            <a:r>
              <a:rPr lang="en-US" dirty="0"/>
              <a:t>Where is the Disconnect?</a:t>
            </a:r>
          </a:p>
        </p:txBody>
      </p:sp>
      <p:sp>
        <p:nvSpPr>
          <p:cNvPr id="3" name="Content Placeholder 2">
            <a:extLst>
              <a:ext uri="{FF2B5EF4-FFF2-40B4-BE49-F238E27FC236}">
                <a16:creationId xmlns:a16="http://schemas.microsoft.com/office/drawing/2014/main" id="{D98A2585-4B28-400C-AB5E-203EF78013E5}"/>
              </a:ext>
            </a:extLst>
          </p:cNvPr>
          <p:cNvSpPr>
            <a:spLocks noGrp="1"/>
          </p:cNvSpPr>
          <p:nvPr>
            <p:ph idx="1"/>
          </p:nvPr>
        </p:nvSpPr>
        <p:spPr>
          <a:xfrm>
            <a:off x="1371600" y="1638299"/>
            <a:ext cx="6392174" cy="3581400"/>
          </a:xfrm>
          <a:ln w="28575">
            <a:solidFill>
              <a:schemeClr val="tx2"/>
            </a:solidFill>
          </a:ln>
        </p:spPr>
        <p:txBody>
          <a:bodyPr>
            <a:normAutofit fontScale="92500" lnSpcReduction="20000"/>
          </a:bodyPr>
          <a:lstStyle/>
          <a:p>
            <a:pPr marL="0" indent="0">
              <a:buNone/>
            </a:pPr>
            <a:r>
              <a:rPr lang="en-US" dirty="0"/>
              <a:t>TEDWomen 2017 (link in references)</a:t>
            </a:r>
          </a:p>
          <a:p>
            <a:r>
              <a:rPr lang="en-US" dirty="0"/>
              <a:t>Two recent high school graduates, Priya </a:t>
            </a:r>
            <a:r>
              <a:rPr lang="en-US" dirty="0" err="1"/>
              <a:t>Vulchi</a:t>
            </a:r>
            <a:r>
              <a:rPr lang="en-US" dirty="0"/>
              <a:t> and Winona Guo, took a gap year to travel to all 50 states and talk about race and racial literacy</a:t>
            </a:r>
          </a:p>
          <a:p>
            <a:r>
              <a:rPr lang="en-US" dirty="0"/>
              <a:t>They pointed out two “gaps” that prevent racial literacy in people</a:t>
            </a:r>
          </a:p>
          <a:p>
            <a:pPr lvl="1"/>
            <a:r>
              <a:rPr lang="en-US" dirty="0"/>
              <a:t>Mind Gap</a:t>
            </a:r>
          </a:p>
          <a:p>
            <a:pPr lvl="2"/>
            <a:r>
              <a:rPr lang="en-US" dirty="0"/>
              <a:t>“an inability to understand the larger, systemic ways in which racism operates” – </a:t>
            </a:r>
            <a:r>
              <a:rPr lang="en-US" dirty="0" err="1"/>
              <a:t>Vulchi</a:t>
            </a:r>
            <a:r>
              <a:rPr lang="en-US" dirty="0"/>
              <a:t>, 2017</a:t>
            </a:r>
          </a:p>
          <a:p>
            <a:pPr lvl="1"/>
            <a:r>
              <a:rPr lang="en-US" dirty="0"/>
              <a:t>Heart Gap</a:t>
            </a:r>
          </a:p>
          <a:p>
            <a:pPr lvl="2"/>
            <a:r>
              <a:rPr lang="en-US" dirty="0"/>
              <a:t>“Inability to understand individual experiences, to fiercely and unapologetically be compassionate beyond lip service”- Guo, 2017</a:t>
            </a:r>
          </a:p>
          <a:p>
            <a:pPr marL="457200" lvl="1" indent="0">
              <a:buNone/>
            </a:pPr>
            <a:endParaRPr lang="en-US" dirty="0"/>
          </a:p>
          <a:p>
            <a:pPr marL="457200" lvl="1" indent="0">
              <a:buNone/>
            </a:pPr>
            <a:endParaRPr lang="en-US" dirty="0"/>
          </a:p>
        </p:txBody>
      </p:sp>
      <p:pic>
        <p:nvPicPr>
          <p:cNvPr id="3074" name="Picture 2" descr="Priya Vulchi and Winona Guo: What it takes to be racially literate ...">
            <a:extLst>
              <a:ext uri="{FF2B5EF4-FFF2-40B4-BE49-F238E27FC236}">
                <a16:creationId xmlns:a16="http://schemas.microsoft.com/office/drawing/2014/main" id="{8E4F292E-B758-4E9D-A2D3-190BFF85381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86544" y="2343150"/>
            <a:ext cx="3860798" cy="217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4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F1B7-7FE8-4B61-B1BF-9399C3F007E2}"/>
              </a:ext>
            </a:extLst>
          </p:cNvPr>
          <p:cNvSpPr>
            <a:spLocks noGrp="1"/>
          </p:cNvSpPr>
          <p:nvPr>
            <p:ph type="title"/>
          </p:nvPr>
        </p:nvSpPr>
        <p:spPr>
          <a:xfrm>
            <a:off x="1219200" y="366205"/>
            <a:ext cx="10368152" cy="657463"/>
          </a:xfrm>
          <a:ln w="76200">
            <a:solidFill>
              <a:schemeClr val="tx2"/>
            </a:solidFill>
          </a:ln>
        </p:spPr>
        <p:txBody>
          <a:bodyPr>
            <a:normAutofit fontScale="90000"/>
          </a:bodyPr>
          <a:lstStyle/>
          <a:p>
            <a:r>
              <a:rPr lang="en-US" dirty="0"/>
              <a:t>How is the Lack of Racial Literacy Perpetuated?</a:t>
            </a:r>
          </a:p>
        </p:txBody>
      </p:sp>
      <p:sp>
        <p:nvSpPr>
          <p:cNvPr id="3" name="Content Placeholder 2">
            <a:extLst>
              <a:ext uri="{FF2B5EF4-FFF2-40B4-BE49-F238E27FC236}">
                <a16:creationId xmlns:a16="http://schemas.microsoft.com/office/drawing/2014/main" id="{599485D1-425B-40AB-8542-2E084085184A}"/>
              </a:ext>
            </a:extLst>
          </p:cNvPr>
          <p:cNvSpPr>
            <a:spLocks noGrp="1"/>
          </p:cNvSpPr>
          <p:nvPr>
            <p:ph idx="1"/>
          </p:nvPr>
        </p:nvSpPr>
        <p:spPr>
          <a:xfrm>
            <a:off x="1219200" y="1701184"/>
            <a:ext cx="6733674" cy="2088763"/>
          </a:xfrm>
          <a:ln w="28575">
            <a:solidFill>
              <a:schemeClr val="tx2"/>
            </a:solidFill>
          </a:ln>
        </p:spPr>
        <p:txBody>
          <a:bodyPr>
            <a:normAutofit lnSpcReduction="10000"/>
          </a:bodyPr>
          <a:lstStyle/>
          <a:p>
            <a:r>
              <a:rPr lang="en-US" dirty="0"/>
              <a:t>Misunderstanding prevalence of racial issues</a:t>
            </a:r>
          </a:p>
          <a:p>
            <a:pPr lvl="1"/>
            <a:r>
              <a:rPr lang="en-US" dirty="0"/>
              <a:t>Slavery, civil rights, and countless other events throughout history are taught in the past tense; it seems outdated)</a:t>
            </a:r>
          </a:p>
          <a:p>
            <a:pPr lvl="1"/>
            <a:r>
              <a:rPr lang="en-US" dirty="0"/>
              <a:t>Overt slavery and such might not be present in 2020, but racism is very much alive, and people need to be aware</a:t>
            </a:r>
          </a:p>
        </p:txBody>
      </p:sp>
      <p:pic>
        <p:nvPicPr>
          <p:cNvPr id="4098" name="Picture 2" descr="White people are still raised to be racially illiterate. If we don ...">
            <a:extLst>
              <a:ext uri="{FF2B5EF4-FFF2-40B4-BE49-F238E27FC236}">
                <a16:creationId xmlns:a16="http://schemas.microsoft.com/office/drawing/2014/main" id="{1ADD920F-7EC7-4DCE-884C-3358F65377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65371" y="1479884"/>
            <a:ext cx="3194133" cy="2252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9D6E49-79F1-40C9-8FF5-ECBED1AF7A0B}"/>
              </a:ext>
            </a:extLst>
          </p:cNvPr>
          <p:cNvSpPr txBox="1"/>
          <p:nvPr/>
        </p:nvSpPr>
        <p:spPr>
          <a:xfrm>
            <a:off x="5582653" y="3958389"/>
            <a:ext cx="6276851" cy="2831544"/>
          </a:xfrm>
          <a:prstGeom prst="rect">
            <a:avLst/>
          </a:prstGeom>
          <a:noFill/>
          <a:ln w="28575">
            <a:solidFill>
              <a:schemeClr val="tx2"/>
            </a:solidFill>
          </a:ln>
        </p:spPr>
        <p:txBody>
          <a:bodyPr wrap="square" rtlCol="0">
            <a:spAutoFit/>
          </a:bodyPr>
          <a:lstStyle/>
          <a:p>
            <a:pPr marL="285750" indent="-285750">
              <a:buFont typeface="Arial" panose="020B0604020202020204" pitchFamily="34" charset="0"/>
              <a:buChar char="•"/>
            </a:pPr>
            <a:r>
              <a:rPr lang="en-US" sz="2000" dirty="0"/>
              <a:t>Color blindness</a:t>
            </a:r>
          </a:p>
          <a:p>
            <a:pPr marL="742950" lvl="1" indent="-285750">
              <a:buFont typeface="Arial" panose="020B0604020202020204" pitchFamily="34" charset="0"/>
              <a:buChar char="•"/>
            </a:pPr>
            <a:r>
              <a:rPr lang="en-US" sz="2000" i="1" dirty="0"/>
              <a:t>The overt avoidance/lack of confrontation of race and racial issues</a:t>
            </a:r>
          </a:p>
          <a:p>
            <a:pPr marL="742950" lvl="1" indent="-285750">
              <a:buFont typeface="Arial" panose="020B0604020202020204" pitchFamily="34" charset="0"/>
              <a:buChar char="•"/>
            </a:pPr>
            <a:r>
              <a:rPr lang="en-US" sz="2000" i="1" dirty="0"/>
              <a:t>Unproductive </a:t>
            </a:r>
          </a:p>
          <a:p>
            <a:pPr marL="285750" indent="-285750">
              <a:buFont typeface="Arial" panose="020B0604020202020204" pitchFamily="34" charset="0"/>
              <a:buChar char="•"/>
            </a:pPr>
            <a:r>
              <a:rPr lang="en-US" sz="2000" dirty="0"/>
              <a:t>Fear/discomfort</a:t>
            </a:r>
          </a:p>
          <a:p>
            <a:pPr marL="742950" lvl="1" indent="-285750">
              <a:buFont typeface="Arial" panose="020B0604020202020204" pitchFamily="34" charset="0"/>
              <a:buChar char="•"/>
            </a:pPr>
            <a:r>
              <a:rPr lang="en-US" sz="2000" i="1" dirty="0"/>
              <a:t>Sometimes the topic of race and racial tension are just uncomfortable, and some may be scared to speak up</a:t>
            </a:r>
          </a:p>
          <a:p>
            <a:endParaRPr lang="en-US" dirty="0"/>
          </a:p>
        </p:txBody>
      </p:sp>
      <p:pic>
        <p:nvPicPr>
          <p:cNvPr id="4100" name="Picture 4" descr="Keith Knight documents America's racial illiteracy | On the Cabell ...">
            <a:extLst>
              <a:ext uri="{FF2B5EF4-FFF2-40B4-BE49-F238E27FC236}">
                <a16:creationId xmlns:a16="http://schemas.microsoft.com/office/drawing/2014/main" id="{1FE8218E-EAD4-43C9-A037-3D8978FFD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787" y="3932433"/>
            <a:ext cx="304674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7339-83BD-4214-A949-B3A0BEC7E99A}"/>
              </a:ext>
            </a:extLst>
          </p:cNvPr>
          <p:cNvSpPr>
            <a:spLocks noGrp="1"/>
          </p:cNvSpPr>
          <p:nvPr>
            <p:ph type="title"/>
          </p:nvPr>
        </p:nvSpPr>
        <p:spPr>
          <a:xfrm>
            <a:off x="1089804" y="143774"/>
            <a:ext cx="9601200" cy="684983"/>
          </a:xfrm>
          <a:ln w="28575">
            <a:solidFill>
              <a:schemeClr val="tx2"/>
            </a:solidFill>
          </a:ln>
        </p:spPr>
        <p:txBody>
          <a:bodyPr>
            <a:normAutofit fontScale="90000"/>
          </a:bodyPr>
          <a:lstStyle/>
          <a:p>
            <a:r>
              <a:rPr lang="en-US" dirty="0"/>
              <a:t>How can Racial Literacy be Cultivated?</a:t>
            </a:r>
          </a:p>
        </p:txBody>
      </p:sp>
      <p:sp>
        <p:nvSpPr>
          <p:cNvPr id="3" name="Content Placeholder 2">
            <a:extLst>
              <a:ext uri="{FF2B5EF4-FFF2-40B4-BE49-F238E27FC236}">
                <a16:creationId xmlns:a16="http://schemas.microsoft.com/office/drawing/2014/main" id="{0893CF6E-4280-4B43-B7C5-45C5BD98A66B}"/>
              </a:ext>
            </a:extLst>
          </p:cNvPr>
          <p:cNvSpPr>
            <a:spLocks noGrp="1"/>
          </p:cNvSpPr>
          <p:nvPr>
            <p:ph idx="1"/>
          </p:nvPr>
        </p:nvSpPr>
        <p:spPr>
          <a:xfrm>
            <a:off x="1089804" y="3881887"/>
            <a:ext cx="7956430" cy="2496040"/>
          </a:xfrm>
          <a:ln w="28575">
            <a:solidFill>
              <a:schemeClr val="tx2"/>
            </a:solidFill>
          </a:ln>
        </p:spPr>
        <p:txBody>
          <a:bodyPr>
            <a:normAutofit/>
          </a:bodyPr>
          <a:lstStyle/>
          <a:p>
            <a:r>
              <a:rPr lang="en-US" dirty="0"/>
              <a:t>Color boldness</a:t>
            </a:r>
          </a:p>
          <a:p>
            <a:pPr lvl="1"/>
            <a:r>
              <a:rPr lang="en-US" dirty="0"/>
              <a:t>Have the courage to address color when the opportunity arises</a:t>
            </a:r>
          </a:p>
          <a:p>
            <a:pPr lvl="1"/>
            <a:r>
              <a:rPr lang="en-US" dirty="0"/>
              <a:t>Do not use the words “I do not see color” </a:t>
            </a:r>
          </a:p>
          <a:p>
            <a:r>
              <a:rPr lang="en-US" dirty="0"/>
              <a:t>Practice</a:t>
            </a:r>
          </a:p>
          <a:p>
            <a:pPr lvl="1"/>
            <a:r>
              <a:rPr lang="en-US" dirty="0"/>
              <a:t>Talk to people of different races and cultures </a:t>
            </a:r>
          </a:p>
          <a:p>
            <a:pPr lvl="1"/>
            <a:r>
              <a:rPr lang="en-US" dirty="0"/>
              <a:t>Give yourself the opportunity to understand something different</a:t>
            </a:r>
          </a:p>
        </p:txBody>
      </p:sp>
      <p:pic>
        <p:nvPicPr>
          <p:cNvPr id="5122" name="Picture 2" descr="Beacon Press: White Fragility">
            <a:extLst>
              <a:ext uri="{FF2B5EF4-FFF2-40B4-BE49-F238E27FC236}">
                <a16:creationId xmlns:a16="http://schemas.microsoft.com/office/drawing/2014/main" id="{3DD434E2-DE64-43D3-8F2B-5613E8834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287" y="998192"/>
            <a:ext cx="1777042" cy="26704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ear White Teacher: 13 Books to Read on Racial Literacy - Biracial ...">
            <a:extLst>
              <a:ext uri="{FF2B5EF4-FFF2-40B4-BE49-F238E27FC236}">
                <a16:creationId xmlns:a16="http://schemas.microsoft.com/office/drawing/2014/main" id="{A296DD05-FA03-4921-98A1-7EF54768B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378" y="3668612"/>
            <a:ext cx="1918618" cy="2876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E4D5E5-5A0F-49BC-B9FD-2E453BB6BD6C}"/>
              </a:ext>
            </a:extLst>
          </p:cNvPr>
          <p:cNvSpPr txBox="1"/>
          <p:nvPr/>
        </p:nvSpPr>
        <p:spPr>
          <a:xfrm>
            <a:off x="3968151" y="1140689"/>
            <a:ext cx="7174343" cy="2031325"/>
          </a:xfrm>
          <a:prstGeom prst="rect">
            <a:avLst/>
          </a:prstGeom>
          <a:noFill/>
          <a:ln w="28575">
            <a:solidFill>
              <a:schemeClr val="tx2"/>
            </a:solidFill>
          </a:ln>
        </p:spPr>
        <p:txBody>
          <a:bodyPr wrap="square" rtlCol="0">
            <a:spAutoFit/>
          </a:bodyPr>
          <a:lstStyle/>
          <a:p>
            <a:pPr marL="285750" indent="-285750">
              <a:buFont typeface="Wingdings" panose="05000000000000000000" pitchFamily="2" charset="2"/>
              <a:buChar char="§"/>
            </a:pPr>
            <a:r>
              <a:rPr lang="en-US" sz="2000" dirty="0"/>
              <a:t>Schools </a:t>
            </a:r>
          </a:p>
          <a:p>
            <a:pPr marL="742950" lvl="1" indent="-285750">
              <a:buFont typeface="Wingdings" panose="05000000000000000000" pitchFamily="2" charset="2"/>
              <a:buChar char="§"/>
            </a:pPr>
            <a:r>
              <a:rPr lang="en-US" sz="2000" i="1" dirty="0"/>
              <a:t>Utilize race wars and the civil rights era—connect past issues with the prevalent present ones	</a:t>
            </a:r>
          </a:p>
          <a:p>
            <a:pPr marL="1200150" lvl="2" indent="-285750">
              <a:buFont typeface="Wingdings" panose="05000000000000000000" pitchFamily="2" charset="2"/>
              <a:buChar char="§"/>
            </a:pPr>
            <a:r>
              <a:rPr lang="en-US" sz="1600" dirty="0"/>
              <a:t>Ex. Civil Rights Act of 1964 with the affirmative action clause can be connected to affirmative action in the present and the racial divide in college admissions</a:t>
            </a:r>
          </a:p>
          <a:p>
            <a:endParaRPr lang="en-US" dirty="0"/>
          </a:p>
        </p:txBody>
      </p:sp>
    </p:spTree>
    <p:extLst>
      <p:ext uri="{BB962C8B-B14F-4D97-AF65-F5344CB8AC3E}">
        <p14:creationId xmlns:p14="http://schemas.microsoft.com/office/powerpoint/2010/main" val="178374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2074-75DC-4F10-98C0-8738988D7515}"/>
              </a:ext>
            </a:extLst>
          </p:cNvPr>
          <p:cNvSpPr>
            <a:spLocks noGrp="1"/>
          </p:cNvSpPr>
          <p:nvPr>
            <p:ph type="title"/>
          </p:nvPr>
        </p:nvSpPr>
        <p:spPr>
          <a:xfrm>
            <a:off x="1949366" y="349785"/>
            <a:ext cx="3424823" cy="849702"/>
          </a:xfrm>
          <a:ln w="76200">
            <a:solidFill>
              <a:schemeClr val="tx2"/>
            </a:solidFill>
          </a:ln>
        </p:spPr>
        <p:txBody>
          <a:bodyPr>
            <a:normAutofit fontScale="90000"/>
          </a:bodyPr>
          <a:lstStyle/>
          <a:p>
            <a:r>
              <a:rPr lang="en-US" dirty="0"/>
              <a:t>The Big Picture</a:t>
            </a:r>
          </a:p>
        </p:txBody>
      </p:sp>
      <p:sp>
        <p:nvSpPr>
          <p:cNvPr id="3" name="Content Placeholder 2">
            <a:extLst>
              <a:ext uri="{FF2B5EF4-FFF2-40B4-BE49-F238E27FC236}">
                <a16:creationId xmlns:a16="http://schemas.microsoft.com/office/drawing/2014/main" id="{BF4E5147-6E61-4AC5-8FE5-DCF37C66AB89}"/>
              </a:ext>
            </a:extLst>
          </p:cNvPr>
          <p:cNvSpPr>
            <a:spLocks noGrp="1"/>
          </p:cNvSpPr>
          <p:nvPr>
            <p:ph idx="1"/>
          </p:nvPr>
        </p:nvSpPr>
        <p:spPr>
          <a:xfrm>
            <a:off x="1751027" y="2101920"/>
            <a:ext cx="3821502" cy="2193985"/>
          </a:xfrm>
          <a:ln w="28575">
            <a:solidFill>
              <a:schemeClr val="tx2"/>
            </a:solidFill>
          </a:ln>
        </p:spPr>
        <p:txBody>
          <a:bodyPr>
            <a:normAutofit/>
          </a:bodyPr>
          <a:lstStyle/>
          <a:p>
            <a:pPr marL="0" indent="0">
              <a:buNone/>
            </a:pPr>
            <a:r>
              <a:rPr lang="en-US" dirty="0"/>
              <a:t>Racial literacy is a tool that can be used to heal wounds and alleviate rampant hatred and misunderstandings between racial groups and within societies. It is the bridge between prejudice and peace. </a:t>
            </a:r>
          </a:p>
        </p:txBody>
      </p:sp>
      <p:sp>
        <p:nvSpPr>
          <p:cNvPr id="4" name="TextBox 3">
            <a:extLst>
              <a:ext uri="{FF2B5EF4-FFF2-40B4-BE49-F238E27FC236}">
                <a16:creationId xmlns:a16="http://schemas.microsoft.com/office/drawing/2014/main" id="{82482FA2-6907-4E2A-89F2-0A24C70EF50F}"/>
              </a:ext>
            </a:extLst>
          </p:cNvPr>
          <p:cNvSpPr txBox="1"/>
          <p:nvPr/>
        </p:nvSpPr>
        <p:spPr>
          <a:xfrm>
            <a:off x="5773948" y="4675517"/>
            <a:ext cx="6072996" cy="1938992"/>
          </a:xfrm>
          <a:prstGeom prst="rect">
            <a:avLst/>
          </a:prstGeom>
          <a:noFill/>
          <a:ln w="28575">
            <a:solidFill>
              <a:schemeClr val="tx2"/>
            </a:solidFill>
          </a:ln>
        </p:spPr>
        <p:txBody>
          <a:bodyPr wrap="square" rtlCol="0">
            <a:spAutoFit/>
          </a:bodyPr>
          <a:lstStyle/>
          <a:p>
            <a:r>
              <a:rPr lang="en-US" sz="2000" dirty="0"/>
              <a:t>It may not be the end of racism, but the ability to read, reframe, and resolve racial issues is a crucial step. The moment we, as human of all different races, develop the ability to truly understand the “why” of racism and racial tension, we will be able to come together and mend wounds that have been festering for centuries. </a:t>
            </a:r>
          </a:p>
        </p:txBody>
      </p:sp>
      <p:pic>
        <p:nvPicPr>
          <p:cNvPr id="6146" name="Picture 2" descr="Colorblindness: the New Racism? | Teaching Tolerance">
            <a:extLst>
              <a:ext uri="{FF2B5EF4-FFF2-40B4-BE49-F238E27FC236}">
                <a16:creationId xmlns:a16="http://schemas.microsoft.com/office/drawing/2014/main" id="{70227241-4A54-4319-B60E-644963516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782" y="4862324"/>
            <a:ext cx="3005137" cy="15653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ationality and Unification | Applied Unificationism">
            <a:extLst>
              <a:ext uri="{FF2B5EF4-FFF2-40B4-BE49-F238E27FC236}">
                <a16:creationId xmlns:a16="http://schemas.microsoft.com/office/drawing/2014/main" id="{074DD9BA-FDC3-41BC-BA7F-D3AE7388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25" y="580066"/>
            <a:ext cx="4240241" cy="32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6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A0ED-2704-4C69-8C7F-83E8189E998F}"/>
              </a:ext>
            </a:extLst>
          </p:cNvPr>
          <p:cNvSpPr>
            <a:spLocks noGrp="1"/>
          </p:cNvSpPr>
          <p:nvPr>
            <p:ph type="title"/>
          </p:nvPr>
        </p:nvSpPr>
        <p:spPr>
          <a:xfrm>
            <a:off x="1371600" y="685800"/>
            <a:ext cx="3022121" cy="820947"/>
          </a:xfrm>
          <a:ln w="76200">
            <a:solidFill>
              <a:schemeClr val="tx2"/>
            </a:solidFill>
          </a:ln>
        </p:spPr>
        <p:txBody>
          <a:bodyPr/>
          <a:lstStyle/>
          <a:p>
            <a:r>
              <a:rPr lang="en-US" dirty="0"/>
              <a:t>References</a:t>
            </a:r>
          </a:p>
        </p:txBody>
      </p:sp>
      <p:sp>
        <p:nvSpPr>
          <p:cNvPr id="3" name="Content Placeholder 2">
            <a:extLst>
              <a:ext uri="{FF2B5EF4-FFF2-40B4-BE49-F238E27FC236}">
                <a16:creationId xmlns:a16="http://schemas.microsoft.com/office/drawing/2014/main" id="{311DFEE2-FF27-4991-8498-1E0F5D9052C1}"/>
              </a:ext>
            </a:extLst>
          </p:cNvPr>
          <p:cNvSpPr>
            <a:spLocks noGrp="1"/>
          </p:cNvSpPr>
          <p:nvPr>
            <p:ph idx="1"/>
          </p:nvPr>
        </p:nvSpPr>
        <p:spPr>
          <a:xfrm>
            <a:off x="1682151" y="2470030"/>
            <a:ext cx="9601200" cy="1705155"/>
          </a:xfrm>
          <a:ln w="28575">
            <a:solidFill>
              <a:schemeClr val="tx2"/>
            </a:solidFill>
          </a:ln>
        </p:spPr>
        <p:txBody>
          <a:bodyPr/>
          <a:lstStyle/>
          <a:p>
            <a:r>
              <a:rPr lang="en-US" dirty="0">
                <a:hlinkClick r:id="rId2"/>
              </a:rPr>
              <a:t>https://cehdvision2020.umn.edu/blog/fostering-racial-literacy-in-high-schools/</a:t>
            </a:r>
            <a:endParaRPr lang="en-US" dirty="0"/>
          </a:p>
          <a:p>
            <a:r>
              <a:rPr lang="en-US" dirty="0">
                <a:hlinkClick r:id="rId3"/>
              </a:rPr>
              <a:t>https://www.ted.com/talks/priya_vulchi_and_winona_guo_what_it_takes_to_be_racially_literate/up-next?language=en#t-1076</a:t>
            </a:r>
            <a:endParaRPr lang="en-US" dirty="0"/>
          </a:p>
          <a:p>
            <a:r>
              <a:rPr lang="en-US" dirty="0">
                <a:hlinkClick r:id="rId4"/>
              </a:rPr>
              <a:t>https://www.recastingrace.com/racial-literacy</a:t>
            </a:r>
            <a:endParaRPr lang="en-US" dirty="0"/>
          </a:p>
          <a:p>
            <a:pPr marL="0" indent="0">
              <a:buNone/>
            </a:pPr>
            <a:endParaRPr lang="en-US" dirty="0"/>
          </a:p>
        </p:txBody>
      </p:sp>
    </p:spTree>
    <p:extLst>
      <p:ext uri="{BB962C8B-B14F-4D97-AF65-F5344CB8AC3E}">
        <p14:creationId xmlns:p14="http://schemas.microsoft.com/office/powerpoint/2010/main" val="396989538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78</TotalTime>
  <Words>462</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Franklin Gothic Book</vt:lpstr>
      <vt:lpstr>Wingdings</vt:lpstr>
      <vt:lpstr>Crop</vt:lpstr>
      <vt:lpstr>The Importance of Racial Literacy</vt:lpstr>
      <vt:lpstr>What is Racial Literacy?</vt:lpstr>
      <vt:lpstr>PowerPoint Presentation</vt:lpstr>
      <vt:lpstr>Where is the Disconnect?</vt:lpstr>
      <vt:lpstr>How is the Lack of Racial Literacy Perpetuated?</vt:lpstr>
      <vt:lpstr>How can Racial Literacy be Cultivated?</vt:lpstr>
      <vt:lpstr>The Big Picture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Racial Literacy</dc:title>
  <dc:creator>Finn Millians</dc:creator>
  <cp:lastModifiedBy>William P. Wattles</cp:lastModifiedBy>
  <cp:revision>12</cp:revision>
  <dcterms:created xsi:type="dcterms:W3CDTF">2020-04-24T21:18:03Z</dcterms:created>
  <dcterms:modified xsi:type="dcterms:W3CDTF">2020-04-27T13:52:34Z</dcterms:modified>
</cp:coreProperties>
</file>