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2" r:id="rId4"/>
    <p:sldId id="259" r:id="rId5"/>
    <p:sldId id="263"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109" d="100"/>
          <a:sy n="109" d="100"/>
        </p:scale>
        <p:origin x="16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C2B6E01-436C-4E68-8C5C-7864090CB20D}" type="datetimeFigureOut">
              <a:rPr lang="en-US" smtClean="0"/>
              <a:pPr/>
              <a:t>4/28/2020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E2CF8DB-57E2-44C9-9234-ABCCBA51EAD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2B6E01-436C-4E68-8C5C-7864090CB20D}"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2B6E01-436C-4E68-8C5C-7864090CB20D}"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2B6E01-436C-4E68-8C5C-7864090CB20D}"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2B6E01-436C-4E68-8C5C-7864090CB20D}"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E2CF8DB-57E2-44C9-9234-ABCCBA51EA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2B6E01-436C-4E68-8C5C-7864090CB20D}"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C2B6E01-436C-4E68-8C5C-7864090CB20D}"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2B6E01-436C-4E68-8C5C-7864090CB20D}"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6E01-436C-4E68-8C5C-7864090CB20D}"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2B6E01-436C-4E68-8C5C-7864090CB20D}"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2B6E01-436C-4E68-8C5C-7864090CB20D}"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CF8DB-57E2-44C9-9234-ABCCBA51E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C2B6E01-436C-4E68-8C5C-7864090CB20D}" type="datetimeFigureOut">
              <a:rPr lang="en-US" smtClean="0"/>
              <a:pPr/>
              <a:t>4/28/2020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E2CF8DB-57E2-44C9-9234-ABCCBA51EA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heguardian.com/us-news/video/2014/dec/04/i-cant-breathe-eric-garner-chokehold-death-video" TargetMode="Externa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We Asked, You Answered: When Should We Call Something 'Racist ..."/>
          <p:cNvPicPr>
            <a:picLocks noChangeAspect="1" noChangeArrowheads="1"/>
          </p:cNvPicPr>
          <p:nvPr/>
        </p:nvPicPr>
        <p:blipFill>
          <a:blip r:embed="rId2" cstate="print"/>
          <a:srcRect/>
          <a:stretch>
            <a:fillRect/>
          </a:stretch>
        </p:blipFill>
        <p:spPr bwMode="auto">
          <a:xfrm>
            <a:off x="0" y="0"/>
            <a:ext cx="3524371" cy="1981200"/>
          </a:xfrm>
          <a:prstGeom prst="rect">
            <a:avLst/>
          </a:prstGeom>
          <a:noFill/>
        </p:spPr>
      </p:pic>
      <p:sp>
        <p:nvSpPr>
          <p:cNvPr id="2" name="Title 1"/>
          <p:cNvSpPr>
            <a:spLocks noGrp="1"/>
          </p:cNvSpPr>
          <p:nvPr>
            <p:ph type="ctrTitle"/>
          </p:nvPr>
        </p:nvSpPr>
        <p:spPr/>
        <p:txBody>
          <a:bodyPr/>
          <a:lstStyle/>
          <a:p>
            <a:r>
              <a:rPr lang="en-US" dirty="0" smtClean="0">
                <a:solidFill>
                  <a:srgbClr val="993300"/>
                </a:solidFill>
              </a:rPr>
              <a:t>Racism</a:t>
            </a:r>
            <a:r>
              <a:rPr lang="en-US" dirty="0" smtClean="0"/>
              <a:t> </a:t>
            </a:r>
            <a:r>
              <a:rPr lang="en-US" dirty="0" smtClean="0">
                <a:solidFill>
                  <a:srgbClr val="FF0000"/>
                </a:solidFill>
              </a:rPr>
              <a:t>ISN’T</a:t>
            </a:r>
            <a:r>
              <a:rPr lang="en-US" dirty="0" smtClean="0"/>
              <a:t> </a:t>
            </a:r>
            <a:r>
              <a:rPr lang="en-US" dirty="0" smtClean="0">
                <a:solidFill>
                  <a:schemeClr val="bg1"/>
                </a:solidFill>
              </a:rPr>
              <a:t>Dead</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tx1"/>
                </a:solidFill>
              </a:rPr>
              <a:t>Maya Henderson</a:t>
            </a:r>
            <a:endParaRPr lang="en-US" dirty="0">
              <a:solidFill>
                <a:schemeClr val="tx1"/>
              </a:solidFill>
            </a:endParaRPr>
          </a:p>
        </p:txBody>
      </p:sp>
      <p:pic>
        <p:nvPicPr>
          <p:cNvPr id="18434" name="Picture 2" descr="Escaping the Cycle of Individual Racism"/>
          <p:cNvPicPr>
            <a:picLocks noChangeAspect="1" noChangeArrowheads="1"/>
          </p:cNvPicPr>
          <p:nvPr/>
        </p:nvPicPr>
        <p:blipFill>
          <a:blip r:embed="rId3" cstate="print"/>
          <a:srcRect l="19299" t="15789" r="19298" b="13158"/>
          <a:stretch>
            <a:fillRect/>
          </a:stretch>
        </p:blipFill>
        <p:spPr bwMode="auto">
          <a:xfrm>
            <a:off x="3124200" y="4114800"/>
            <a:ext cx="2819400" cy="2174966"/>
          </a:xfrm>
          <a:prstGeom prst="rect">
            <a:avLst/>
          </a:prstGeom>
          <a:noFill/>
        </p:spPr>
      </p:pic>
      <p:pic>
        <p:nvPicPr>
          <p:cNvPr id="6" name="Picture 5"/>
          <p:cNvPicPr>
            <a:picLocks noChangeAspect="1" noChangeArrowheads="1"/>
          </p:cNvPicPr>
          <p:nvPr/>
        </p:nvPicPr>
        <p:blipFill>
          <a:blip r:embed="rId4"/>
          <a:srcRect l="7273" t="65887" r="23614"/>
          <a:stretch>
            <a:fillRect/>
          </a:stretch>
        </p:blipFill>
        <p:spPr bwMode="auto">
          <a:xfrm>
            <a:off x="4953000" y="0"/>
            <a:ext cx="4191000"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457200" y="1600200"/>
            <a:ext cx="4191000" cy="4114800"/>
          </a:xfrm>
        </p:spPr>
        <p:txBody>
          <a:bodyPr>
            <a:normAutofit/>
          </a:bodyPr>
          <a:lstStyle/>
          <a:p>
            <a:r>
              <a:rPr lang="en-US" sz="2000" dirty="0" smtClean="0"/>
              <a:t>My name is Maya Henderson. I am majoring in psychology, with a minor in African and African American studies. My goal is to open my own practice and become an advocate for mental health in the black community. Taking this racial discovery class has made me realize that America is more vulnerable than ever and that racism is STILL a big issue.</a:t>
            </a:r>
            <a:endParaRPr lang="en-US" sz="2000" dirty="0"/>
          </a:p>
        </p:txBody>
      </p:sp>
      <p:pic>
        <p:nvPicPr>
          <p:cNvPr id="8" name="Content Placeholder 7" descr="IMG-0857.jpg"/>
          <p:cNvPicPr>
            <a:picLocks noGrp="1" noChangeAspect="1"/>
          </p:cNvPicPr>
          <p:nvPr>
            <p:ph sz="half" idx="2"/>
          </p:nvPr>
        </p:nvPicPr>
        <p:blipFill>
          <a:blip r:embed="rId2" cstate="print"/>
          <a:stretch>
            <a:fillRect/>
          </a:stretch>
        </p:blipFill>
        <p:spPr>
          <a:xfrm rot="5400000">
            <a:off x="4819650" y="1962150"/>
            <a:ext cx="4724400" cy="35433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Inequality in the Criminal Justice System</a:t>
            </a:r>
            <a:endParaRPr lang="en-US" dirty="0"/>
          </a:p>
        </p:txBody>
      </p:sp>
      <p:sp>
        <p:nvSpPr>
          <p:cNvPr id="3" name="Content Placeholder 2"/>
          <p:cNvSpPr>
            <a:spLocks noGrp="1"/>
          </p:cNvSpPr>
          <p:nvPr>
            <p:ph idx="1"/>
          </p:nvPr>
        </p:nvSpPr>
        <p:spPr>
          <a:xfrm>
            <a:off x="457200" y="1066800"/>
            <a:ext cx="8229600" cy="4709160"/>
          </a:xfrm>
        </p:spPr>
        <p:txBody>
          <a:bodyPr>
            <a:normAutofit/>
          </a:bodyPr>
          <a:lstStyle/>
          <a:p>
            <a:r>
              <a:rPr lang="en-US" sz="2400" dirty="0" smtClean="0"/>
              <a:t>Black people, specifically black men, are given longer and harsher sentences.</a:t>
            </a:r>
          </a:p>
          <a:p>
            <a:r>
              <a:rPr lang="en-US" sz="2400" dirty="0" smtClean="0"/>
              <a:t>Black men receive prison sentences that are on average 20% longer.</a:t>
            </a:r>
          </a:p>
          <a:p>
            <a:r>
              <a:rPr lang="en-US" sz="2400" dirty="0" smtClean="0"/>
              <a:t>The justice system was never designed for the best interest of African Americans.</a:t>
            </a:r>
          </a:p>
        </p:txBody>
      </p:sp>
      <p:pic>
        <p:nvPicPr>
          <p:cNvPr id="4" name="Picture 2" descr="https://www.snopes.com/tachyon/2018/08/lloyd.jpg?resize=600,493"/>
          <p:cNvPicPr>
            <a:picLocks noChangeAspect="1" noChangeArrowheads="1"/>
          </p:cNvPicPr>
          <p:nvPr/>
        </p:nvPicPr>
        <p:blipFill>
          <a:blip r:embed="rId2"/>
          <a:srcRect/>
          <a:stretch>
            <a:fillRect/>
          </a:stretch>
        </p:blipFill>
        <p:spPr bwMode="auto">
          <a:xfrm>
            <a:off x="2590799" y="3429000"/>
            <a:ext cx="4173225" cy="3429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The Problem with the National Response to Police Racism - Center ..."/>
          <p:cNvPicPr>
            <a:picLocks noChangeAspect="1" noChangeArrowheads="1"/>
          </p:cNvPicPr>
          <p:nvPr/>
        </p:nvPicPr>
        <p:blipFill>
          <a:blip r:embed="rId2"/>
          <a:srcRect/>
          <a:stretch>
            <a:fillRect/>
          </a:stretch>
        </p:blipFill>
        <p:spPr bwMode="auto">
          <a:xfrm>
            <a:off x="6096000" y="-1"/>
            <a:ext cx="3048000" cy="1769807"/>
          </a:xfrm>
          <a:prstGeom prst="rect">
            <a:avLst/>
          </a:prstGeom>
          <a:noFill/>
        </p:spPr>
      </p:pic>
      <p:sp>
        <p:nvSpPr>
          <p:cNvPr id="2" name="Title 1"/>
          <p:cNvSpPr>
            <a:spLocks noGrp="1"/>
          </p:cNvSpPr>
          <p:nvPr>
            <p:ph type="title"/>
          </p:nvPr>
        </p:nvSpPr>
        <p:spPr>
          <a:xfrm>
            <a:off x="-381000" y="152400"/>
            <a:ext cx="8229600" cy="1143000"/>
          </a:xfrm>
        </p:spPr>
        <p:txBody>
          <a:bodyPr/>
          <a:lstStyle/>
          <a:p>
            <a:r>
              <a:rPr lang="en-US" dirty="0" smtClean="0"/>
              <a:t>Police Brutality</a:t>
            </a:r>
            <a:endParaRPr lang="en-US" dirty="0"/>
          </a:p>
        </p:txBody>
      </p:sp>
      <p:sp>
        <p:nvSpPr>
          <p:cNvPr id="8" name="Content Placeholder 7"/>
          <p:cNvSpPr>
            <a:spLocks noGrp="1"/>
          </p:cNvSpPr>
          <p:nvPr>
            <p:ph sz="half" idx="1"/>
          </p:nvPr>
        </p:nvSpPr>
        <p:spPr>
          <a:xfrm>
            <a:off x="0" y="1600200"/>
            <a:ext cx="4038600" cy="4525963"/>
          </a:xfrm>
        </p:spPr>
        <p:txBody>
          <a:bodyPr>
            <a:normAutofit fontScale="92500" lnSpcReduction="20000"/>
          </a:bodyPr>
          <a:lstStyle/>
          <a:p>
            <a:r>
              <a:rPr lang="en-US" dirty="0" smtClean="0"/>
              <a:t>Police brutality and police killings are the biggest issues within the black community.</a:t>
            </a:r>
          </a:p>
          <a:p>
            <a:r>
              <a:rPr lang="en-US" dirty="0" smtClean="0"/>
              <a:t>A black person is 4X more likely to be killed by the police than a white person.</a:t>
            </a:r>
          </a:p>
          <a:p>
            <a:r>
              <a:rPr lang="en-US" dirty="0" smtClean="0"/>
              <a:t>In 2015 – 42% of black victims were unarmed</a:t>
            </a:r>
          </a:p>
          <a:p>
            <a:r>
              <a:rPr lang="en-US" dirty="0" smtClean="0"/>
              <a:t>Police aren’t being convicted or held responsible for their crimes.</a:t>
            </a:r>
            <a:endParaRPr lang="en-US" dirty="0"/>
          </a:p>
        </p:txBody>
      </p:sp>
      <p:sp>
        <p:nvSpPr>
          <p:cNvPr id="11" name="Text Placeholder 10"/>
          <p:cNvSpPr>
            <a:spLocks noGrp="1"/>
          </p:cNvSpPr>
          <p:nvPr>
            <p:ph sz="half" idx="2"/>
          </p:nvPr>
        </p:nvSpPr>
        <p:spPr/>
        <p:txBody>
          <a:bodyPr>
            <a:normAutofit fontScale="92500" lnSpcReduction="20000"/>
          </a:bodyPr>
          <a:lstStyle/>
          <a:p>
            <a:pPr>
              <a:buNone/>
            </a:pPr>
            <a:endParaRPr lang="en-US" dirty="0" smtClean="0"/>
          </a:p>
          <a:p>
            <a:endParaRPr lang="en-US" dirty="0"/>
          </a:p>
        </p:txBody>
      </p:sp>
      <p:pic>
        <p:nvPicPr>
          <p:cNvPr id="5" name="Picture 2" descr="Police stops are still marred by racial discrimination, new data ..."/>
          <p:cNvPicPr>
            <a:picLocks noChangeAspect="1" noChangeArrowheads="1"/>
          </p:cNvPicPr>
          <p:nvPr/>
        </p:nvPicPr>
        <p:blipFill>
          <a:blip r:embed="rId3"/>
          <a:srcRect/>
          <a:stretch>
            <a:fillRect/>
          </a:stretch>
        </p:blipFill>
        <p:spPr bwMode="auto">
          <a:xfrm>
            <a:off x="6096000" y="4572000"/>
            <a:ext cx="3048000" cy="2286000"/>
          </a:xfrm>
          <a:prstGeom prst="rect">
            <a:avLst/>
          </a:prstGeom>
          <a:noFill/>
        </p:spPr>
      </p:pic>
      <p:pic>
        <p:nvPicPr>
          <p:cNvPr id="9" name="Picture 6" descr="Mapping Police Violence: March and April 2015 Reports"/>
          <p:cNvPicPr>
            <a:picLocks noChangeAspect="1" noChangeArrowheads="1"/>
          </p:cNvPicPr>
          <p:nvPr/>
        </p:nvPicPr>
        <p:blipFill>
          <a:blip r:embed="rId4" cstate="print"/>
          <a:srcRect/>
          <a:stretch>
            <a:fillRect/>
          </a:stretch>
        </p:blipFill>
        <p:spPr bwMode="auto">
          <a:xfrm>
            <a:off x="3810000" y="1143000"/>
            <a:ext cx="2286000" cy="4049231"/>
          </a:xfrm>
          <a:prstGeom prst="rect">
            <a:avLst/>
          </a:prstGeom>
          <a:noFill/>
        </p:spPr>
      </p:pic>
      <p:pic>
        <p:nvPicPr>
          <p:cNvPr id="4098" name="Picture 2" descr="After Ferguson, black men still face the highest risk of being ..."/>
          <p:cNvPicPr>
            <a:picLocks noChangeAspect="1" noChangeArrowheads="1"/>
          </p:cNvPicPr>
          <p:nvPr/>
        </p:nvPicPr>
        <p:blipFill>
          <a:blip r:embed="rId5"/>
          <a:srcRect/>
          <a:stretch>
            <a:fillRect/>
          </a:stretch>
        </p:blipFill>
        <p:spPr bwMode="auto">
          <a:xfrm>
            <a:off x="6096000" y="1752600"/>
            <a:ext cx="3048000" cy="28658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62050"/>
          </a:xfrm>
        </p:spPr>
        <p:txBody>
          <a:bodyPr>
            <a:normAutofit/>
          </a:bodyPr>
          <a:lstStyle/>
          <a:p>
            <a:r>
              <a:rPr lang="en-US" sz="3600" dirty="0" smtClean="0">
                <a:effectLst>
                  <a:outerShdw blurRad="38100" dist="38100" dir="2700000" algn="tl">
                    <a:srgbClr val="000000">
                      <a:alpha val="43137"/>
                    </a:srgbClr>
                  </a:outerShdw>
                </a:effectLst>
              </a:rPr>
              <a:t>Eric Garner</a:t>
            </a:r>
            <a:endParaRPr lang="en-US" sz="3600" dirty="0">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4032250" y="304800"/>
            <a:ext cx="5111750" cy="5853113"/>
          </a:xfrm>
        </p:spPr>
        <p:txBody>
          <a:bodyPr>
            <a:normAutofit lnSpcReduction="10000"/>
          </a:bodyPr>
          <a:lstStyle/>
          <a:p>
            <a:r>
              <a:rPr lang="en-US" dirty="0" smtClean="0"/>
              <a:t>Eric Garner was  involved in a confrontation with police. He was wrestled to the ground and continuously cried out “I can’t breath.” He later died at the hospital.</a:t>
            </a:r>
          </a:p>
          <a:p>
            <a:r>
              <a:rPr lang="en-US" dirty="0" smtClean="0"/>
              <a:t>No charges were brought against the officer(s) involved</a:t>
            </a:r>
          </a:p>
          <a:p>
            <a:r>
              <a:rPr lang="en-US" dirty="0" smtClean="0"/>
              <a:t>This was the start of the fight against police brutality. </a:t>
            </a:r>
          </a:p>
          <a:p>
            <a:r>
              <a:rPr lang="en-US" dirty="0" smtClean="0"/>
              <a:t>“I can’t breath” became one of the signature rally cries.</a:t>
            </a:r>
          </a:p>
          <a:p>
            <a:r>
              <a:rPr lang="en-US" sz="1900" dirty="0" smtClean="0">
                <a:hlinkClick r:id="rId2"/>
              </a:rPr>
              <a:t>https://www.theguardian.com/us-news/video/2014/dec/04/i-cant-breathe-eric-garner-chokehold-death-video</a:t>
            </a:r>
            <a:r>
              <a:rPr lang="en-US" sz="1900" dirty="0" smtClean="0"/>
              <a:t>  - video of the incident</a:t>
            </a:r>
          </a:p>
        </p:txBody>
      </p:sp>
      <p:pic>
        <p:nvPicPr>
          <p:cNvPr id="8" name="Picture 2" descr="Eric Garner's Family Drops Moving New Song 'I Can't Breathe ..."/>
          <p:cNvPicPr>
            <a:picLocks noChangeAspect="1" noChangeArrowheads="1"/>
          </p:cNvPicPr>
          <p:nvPr/>
        </p:nvPicPr>
        <p:blipFill>
          <a:blip r:embed="rId3"/>
          <a:srcRect/>
          <a:stretch>
            <a:fillRect/>
          </a:stretch>
        </p:blipFill>
        <p:spPr bwMode="auto">
          <a:xfrm>
            <a:off x="0" y="1600200"/>
            <a:ext cx="4038600" cy="2692400"/>
          </a:xfrm>
          <a:prstGeom prst="rect">
            <a:avLst/>
          </a:prstGeom>
          <a:noFill/>
        </p:spPr>
      </p:pic>
      <p:pic>
        <p:nvPicPr>
          <p:cNvPr id="9" name="Picture 6" descr="25,000 March in New York to Protest Police Violence - The New York ..."/>
          <p:cNvPicPr>
            <a:picLocks noChangeAspect="1" noChangeArrowheads="1"/>
          </p:cNvPicPr>
          <p:nvPr/>
        </p:nvPicPr>
        <p:blipFill>
          <a:blip r:embed="rId4"/>
          <a:srcRect/>
          <a:stretch>
            <a:fillRect/>
          </a:stretch>
        </p:blipFill>
        <p:spPr bwMode="auto">
          <a:xfrm>
            <a:off x="228600" y="4419600"/>
            <a:ext cx="3507618" cy="220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3008313" cy="1162050"/>
          </a:xfrm>
        </p:spPr>
        <p:txBody>
          <a:bodyPr>
            <a:normAutofit/>
          </a:bodyPr>
          <a:lstStyle/>
          <a:p>
            <a:r>
              <a:rPr lang="en-US" sz="2400" dirty="0" smtClean="0"/>
              <a:t>#</a:t>
            </a:r>
            <a:r>
              <a:rPr lang="en-US" sz="2400" dirty="0" err="1" smtClean="0"/>
              <a:t>LivingWhileBlack</a:t>
            </a:r>
            <a:endParaRPr lang="en-US" sz="2400" dirty="0"/>
          </a:p>
        </p:txBody>
      </p:sp>
      <p:sp>
        <p:nvSpPr>
          <p:cNvPr id="4" name="Content Placeholder 3"/>
          <p:cNvSpPr>
            <a:spLocks noGrp="1"/>
          </p:cNvSpPr>
          <p:nvPr>
            <p:ph sz="half" idx="1"/>
          </p:nvPr>
        </p:nvSpPr>
        <p:spPr/>
        <p:txBody>
          <a:bodyPr/>
          <a:lstStyle/>
          <a:p>
            <a:r>
              <a:rPr lang="en-US" dirty="0" smtClean="0"/>
              <a:t>Police are often called on black people for living everyday life.</a:t>
            </a:r>
          </a:p>
          <a:p>
            <a:r>
              <a:rPr lang="en-US" dirty="0" smtClean="0"/>
              <a:t>"People seem to believe something is illegal about black people occupying space.“ - </a:t>
            </a:r>
            <a:r>
              <a:rPr lang="en-US" dirty="0" err="1" smtClean="0"/>
              <a:t>Rashad</a:t>
            </a:r>
            <a:r>
              <a:rPr lang="en-US" dirty="0" smtClean="0"/>
              <a:t> Robinson - president of racial justice organization Color of Change </a:t>
            </a:r>
            <a:r>
              <a:rPr lang="en-US" sz="1600" dirty="0" smtClean="0"/>
              <a:t>(USA TODAY interview July 2018)</a:t>
            </a:r>
            <a:endParaRPr lang="en-US" dirty="0" smtClean="0"/>
          </a:p>
          <a:p>
            <a:endParaRPr lang="en-US" dirty="0"/>
          </a:p>
        </p:txBody>
      </p:sp>
      <p:pic>
        <p:nvPicPr>
          <p:cNvPr id="7" name="Picture 8" descr="USA: Passer-by calls police on black man babysitting white ..."/>
          <p:cNvPicPr>
            <a:picLocks noChangeAspect="1" noChangeArrowheads="1"/>
          </p:cNvPicPr>
          <p:nvPr/>
        </p:nvPicPr>
        <p:blipFill>
          <a:blip r:embed="rId2" cstate="print"/>
          <a:srcRect/>
          <a:stretch>
            <a:fillRect/>
          </a:stretch>
        </p:blipFill>
        <p:spPr bwMode="auto">
          <a:xfrm>
            <a:off x="228600" y="914400"/>
            <a:ext cx="2647406" cy="1447800"/>
          </a:xfrm>
          <a:prstGeom prst="rect">
            <a:avLst/>
          </a:prstGeom>
          <a:noFill/>
        </p:spPr>
      </p:pic>
      <p:pic>
        <p:nvPicPr>
          <p:cNvPr id="8" name="Picture 6" descr="Stanford University Distances Itself From BBQ Becky | NewsOne"/>
          <p:cNvPicPr>
            <a:picLocks noChangeAspect="1" noChangeArrowheads="1"/>
          </p:cNvPicPr>
          <p:nvPr/>
        </p:nvPicPr>
        <p:blipFill>
          <a:blip r:embed="rId3"/>
          <a:srcRect/>
          <a:stretch>
            <a:fillRect/>
          </a:stretch>
        </p:blipFill>
        <p:spPr bwMode="auto">
          <a:xfrm>
            <a:off x="228600" y="2971800"/>
            <a:ext cx="2438400" cy="1371600"/>
          </a:xfrm>
          <a:prstGeom prst="rect">
            <a:avLst/>
          </a:prstGeom>
          <a:noFill/>
        </p:spPr>
      </p:pic>
      <p:sp>
        <p:nvSpPr>
          <p:cNvPr id="10" name="TextBox 9"/>
          <p:cNvSpPr txBox="1"/>
          <p:nvPr/>
        </p:nvSpPr>
        <p:spPr>
          <a:xfrm>
            <a:off x="228600" y="2362200"/>
            <a:ext cx="2438400" cy="600164"/>
          </a:xfrm>
          <a:prstGeom prst="rect">
            <a:avLst/>
          </a:prstGeom>
          <a:noFill/>
        </p:spPr>
        <p:txBody>
          <a:bodyPr wrap="square" rtlCol="0">
            <a:spAutoFit/>
          </a:bodyPr>
          <a:lstStyle/>
          <a:p>
            <a:r>
              <a:rPr lang="en-US" sz="1100" dirty="0" smtClean="0"/>
              <a:t>Police called on black babysitter because  he was babysitting white children</a:t>
            </a:r>
            <a:endParaRPr lang="en-US" sz="1100" dirty="0"/>
          </a:p>
        </p:txBody>
      </p:sp>
      <p:sp>
        <p:nvSpPr>
          <p:cNvPr id="11" name="TextBox 10"/>
          <p:cNvSpPr txBox="1"/>
          <p:nvPr/>
        </p:nvSpPr>
        <p:spPr>
          <a:xfrm>
            <a:off x="228600" y="4343400"/>
            <a:ext cx="2286000" cy="461665"/>
          </a:xfrm>
          <a:prstGeom prst="rect">
            <a:avLst/>
          </a:prstGeom>
          <a:noFill/>
        </p:spPr>
        <p:txBody>
          <a:bodyPr wrap="square" rtlCol="0">
            <a:spAutoFit/>
          </a:bodyPr>
          <a:lstStyle/>
          <a:p>
            <a:r>
              <a:rPr lang="en-US" sz="1200" dirty="0" smtClean="0"/>
              <a:t>Police called on black family having a BBQ in a park</a:t>
            </a:r>
            <a:endParaRPr lang="en-US" sz="1200" dirty="0"/>
          </a:p>
        </p:txBody>
      </p:sp>
      <p:pic>
        <p:nvPicPr>
          <p:cNvPr id="13" name="Picture 2" descr="Fake&quot; Calls The Cops on An 8 year old Selling Water Who Wanted To ..."/>
          <p:cNvPicPr>
            <a:picLocks noChangeAspect="1" noChangeArrowheads="1"/>
          </p:cNvPicPr>
          <p:nvPr/>
        </p:nvPicPr>
        <p:blipFill>
          <a:blip r:embed="rId4"/>
          <a:srcRect/>
          <a:stretch>
            <a:fillRect/>
          </a:stretch>
        </p:blipFill>
        <p:spPr bwMode="auto">
          <a:xfrm>
            <a:off x="228600" y="4876800"/>
            <a:ext cx="990600" cy="1344753"/>
          </a:xfrm>
          <a:prstGeom prst="rect">
            <a:avLst/>
          </a:prstGeom>
          <a:noFill/>
        </p:spPr>
      </p:pic>
      <p:pic>
        <p:nvPicPr>
          <p:cNvPr id="2050" name="Picture 2" descr="Girl targeted by 'Permit Patty' holds water bottle benefit"/>
          <p:cNvPicPr>
            <a:picLocks noChangeAspect="1" noChangeArrowheads="1"/>
          </p:cNvPicPr>
          <p:nvPr/>
        </p:nvPicPr>
        <p:blipFill>
          <a:blip r:embed="rId5"/>
          <a:srcRect/>
          <a:stretch>
            <a:fillRect/>
          </a:stretch>
        </p:blipFill>
        <p:spPr bwMode="auto">
          <a:xfrm>
            <a:off x="1371600" y="4876800"/>
            <a:ext cx="1905000" cy="1267692"/>
          </a:xfrm>
          <a:prstGeom prst="rect">
            <a:avLst/>
          </a:prstGeom>
          <a:noFill/>
        </p:spPr>
      </p:pic>
      <p:sp>
        <p:nvSpPr>
          <p:cNvPr id="15" name="TextBox 14"/>
          <p:cNvSpPr txBox="1"/>
          <p:nvPr/>
        </p:nvSpPr>
        <p:spPr>
          <a:xfrm>
            <a:off x="304800" y="6248400"/>
            <a:ext cx="2971800" cy="461665"/>
          </a:xfrm>
          <a:prstGeom prst="rect">
            <a:avLst/>
          </a:prstGeom>
          <a:noFill/>
        </p:spPr>
        <p:txBody>
          <a:bodyPr wrap="square" rtlCol="0">
            <a:spAutoFit/>
          </a:bodyPr>
          <a:lstStyle/>
          <a:p>
            <a:r>
              <a:rPr lang="en-US" sz="1200" dirty="0" smtClean="0"/>
              <a:t>Police called on little girl selling water to go to Disney land.</a:t>
            </a:r>
            <a:endParaRPr lang="en-US" sz="1200" dirty="0"/>
          </a:p>
        </p:txBody>
      </p:sp>
      <p:pic>
        <p:nvPicPr>
          <p:cNvPr id="16" name="Picture 2" descr="A racism emergency"/>
          <p:cNvPicPr>
            <a:picLocks noChangeAspect="1" noChangeArrowheads="1"/>
          </p:cNvPicPr>
          <p:nvPr/>
        </p:nvPicPr>
        <p:blipFill>
          <a:blip r:embed="rId6"/>
          <a:srcRect/>
          <a:stretch>
            <a:fillRect/>
          </a:stretch>
        </p:blipFill>
        <p:spPr bwMode="auto">
          <a:xfrm>
            <a:off x="4114800" y="4243387"/>
            <a:ext cx="4648200" cy="26146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lack Lives Matter - Wikipedia"/>
          <p:cNvPicPr>
            <a:picLocks noGrp="1" noChangeAspect="1" noChangeArrowheads="1"/>
          </p:cNvPicPr>
          <p:nvPr>
            <p:ph sz="half" idx="2"/>
          </p:nvPr>
        </p:nvPicPr>
        <p:blipFill>
          <a:blip r:embed="rId2" cstate="print"/>
          <a:srcRect/>
          <a:stretch>
            <a:fillRect/>
          </a:stretch>
        </p:blipFill>
        <p:spPr bwMode="auto">
          <a:xfrm>
            <a:off x="7391400" y="0"/>
            <a:ext cx="1752600" cy="1752600"/>
          </a:xfrm>
          <a:prstGeom prst="rect">
            <a:avLst/>
          </a:prstGeom>
          <a:noFill/>
        </p:spPr>
      </p:pic>
      <p:sp>
        <p:nvSpPr>
          <p:cNvPr id="2" name="Title 1"/>
          <p:cNvSpPr>
            <a:spLocks noGrp="1"/>
          </p:cNvSpPr>
          <p:nvPr>
            <p:ph type="title"/>
          </p:nvPr>
        </p:nvSpPr>
        <p:spPr>
          <a:xfrm>
            <a:off x="0" y="0"/>
            <a:ext cx="8229600" cy="1143000"/>
          </a:xfrm>
        </p:spPr>
        <p:txBody>
          <a:bodyPr/>
          <a:lstStyle/>
          <a:p>
            <a:r>
              <a:rPr lang="en-US" dirty="0" smtClean="0"/>
              <a:t>Change</a:t>
            </a:r>
            <a:endParaRPr lang="en-US" dirty="0"/>
          </a:p>
        </p:txBody>
      </p:sp>
      <p:sp>
        <p:nvSpPr>
          <p:cNvPr id="3" name="Content Placeholder 2"/>
          <p:cNvSpPr>
            <a:spLocks noGrp="1"/>
          </p:cNvSpPr>
          <p:nvPr>
            <p:ph sz="half" idx="1"/>
          </p:nvPr>
        </p:nvSpPr>
        <p:spPr>
          <a:xfrm>
            <a:off x="457200" y="1600200"/>
            <a:ext cx="4038600" cy="5029200"/>
          </a:xfrm>
        </p:spPr>
        <p:txBody>
          <a:bodyPr>
            <a:normAutofit fontScale="77500" lnSpcReduction="20000"/>
          </a:bodyPr>
          <a:lstStyle/>
          <a:p>
            <a:r>
              <a:rPr lang="en-US" dirty="0" smtClean="0"/>
              <a:t>People are finally taking a stand against the oppression of the black community.</a:t>
            </a:r>
          </a:p>
          <a:p>
            <a:r>
              <a:rPr lang="en-US" dirty="0" smtClean="0"/>
              <a:t>The Black Lives Matter movement was created in 2013.</a:t>
            </a:r>
          </a:p>
          <a:p>
            <a:r>
              <a:rPr lang="en-US" dirty="0" smtClean="0"/>
              <a:t>People of all races are participating in protest and marches.</a:t>
            </a:r>
          </a:p>
          <a:p>
            <a:r>
              <a:rPr lang="en-US" dirty="0" smtClean="0"/>
              <a:t>More black men and women are becoming lawyers and judges.</a:t>
            </a:r>
          </a:p>
          <a:p>
            <a:r>
              <a:rPr lang="en-US" dirty="0" smtClean="0"/>
              <a:t>Celebrities such as Colin </a:t>
            </a:r>
            <a:r>
              <a:rPr lang="en-US" dirty="0" err="1" smtClean="0"/>
              <a:t>Kaepernick</a:t>
            </a:r>
            <a:r>
              <a:rPr lang="en-US" dirty="0" smtClean="0"/>
              <a:t> are using their platform to make a change.</a:t>
            </a:r>
          </a:p>
          <a:p>
            <a:r>
              <a:rPr lang="en-US" b="1" dirty="0" smtClean="0">
                <a:solidFill>
                  <a:srgbClr val="FF0000"/>
                </a:solidFill>
              </a:rPr>
              <a:t>We MUST make a change</a:t>
            </a:r>
          </a:p>
        </p:txBody>
      </p:sp>
      <p:pic>
        <p:nvPicPr>
          <p:cNvPr id="7" name="Picture 2" descr="Meet 'Black Girl Magic,' The 19 African-American Women Elected As ..."/>
          <p:cNvPicPr>
            <a:picLocks noChangeAspect="1" noChangeArrowheads="1"/>
          </p:cNvPicPr>
          <p:nvPr/>
        </p:nvPicPr>
        <p:blipFill>
          <a:blip r:embed="rId3" cstate="print"/>
          <a:srcRect/>
          <a:stretch>
            <a:fillRect/>
          </a:stretch>
        </p:blipFill>
        <p:spPr bwMode="auto">
          <a:xfrm>
            <a:off x="5257800" y="2971800"/>
            <a:ext cx="3886200" cy="2184600"/>
          </a:xfrm>
          <a:prstGeom prst="rect">
            <a:avLst/>
          </a:prstGeom>
          <a:noFill/>
        </p:spPr>
      </p:pic>
      <p:pic>
        <p:nvPicPr>
          <p:cNvPr id="8" name="Picture 2" descr="Colin Kaepernick to stand during national anthem next season"/>
          <p:cNvPicPr>
            <a:picLocks noChangeAspect="1" noChangeArrowheads="1"/>
          </p:cNvPicPr>
          <p:nvPr/>
        </p:nvPicPr>
        <p:blipFill>
          <a:blip r:embed="rId4" cstate="print"/>
          <a:srcRect/>
          <a:stretch>
            <a:fillRect/>
          </a:stretch>
        </p:blipFill>
        <p:spPr bwMode="auto">
          <a:xfrm>
            <a:off x="4724400" y="5143500"/>
            <a:ext cx="3048000" cy="1714500"/>
          </a:xfrm>
          <a:prstGeom prst="rect">
            <a:avLst/>
          </a:prstGeom>
          <a:noFill/>
        </p:spPr>
      </p:pic>
      <p:pic>
        <p:nvPicPr>
          <p:cNvPr id="9" name="Picture 4" descr="Europa Newswire Millions March Against Police Brutality - Europa ..."/>
          <p:cNvPicPr>
            <a:picLocks noChangeAspect="1" noChangeArrowheads="1"/>
          </p:cNvPicPr>
          <p:nvPr/>
        </p:nvPicPr>
        <p:blipFill>
          <a:blip r:embed="rId5"/>
          <a:srcRect/>
          <a:stretch>
            <a:fillRect/>
          </a:stretch>
        </p:blipFill>
        <p:spPr bwMode="auto">
          <a:xfrm>
            <a:off x="4495800" y="893698"/>
            <a:ext cx="2853226" cy="20781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4851</TotalTime>
  <Words>399</Words>
  <Application>Microsoft Office PowerPoint</Application>
  <PresentationFormat>On-screen Show (4:3)</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Book Antiqua</vt:lpstr>
      <vt:lpstr>Lucida Sans</vt:lpstr>
      <vt:lpstr>Wingdings</vt:lpstr>
      <vt:lpstr>Wingdings 2</vt:lpstr>
      <vt:lpstr>Wingdings 3</vt:lpstr>
      <vt:lpstr>Apex</vt:lpstr>
      <vt:lpstr>Racism ISN’T Dead</vt:lpstr>
      <vt:lpstr>Introduction</vt:lpstr>
      <vt:lpstr>Inequality in the Criminal Justice System</vt:lpstr>
      <vt:lpstr>Police Brutality</vt:lpstr>
      <vt:lpstr>Eric Garner</vt:lpstr>
      <vt:lpstr>#LivingWhileBlack</vt:lpstr>
      <vt:lpstr>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Maya</dc:creator>
  <cp:lastModifiedBy>William P. Wattles</cp:lastModifiedBy>
  <cp:revision>198</cp:revision>
  <dcterms:created xsi:type="dcterms:W3CDTF">2020-04-22T00:01:25Z</dcterms:created>
  <dcterms:modified xsi:type="dcterms:W3CDTF">2020-04-28T13:44:51Z</dcterms:modified>
</cp:coreProperties>
</file>