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wattles\Desktop\Nursehome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Revenue Comparison</a:t>
            </a:r>
          </a:p>
          <a:p>
            <a:pPr>
              <a:defRPr/>
            </a:pPr>
            <a:r>
              <a:rPr lang="en-US" sz="1200"/>
              <a:t>Error bars represent 95%</a:t>
            </a:r>
            <a:r>
              <a:rPr lang="en-US" sz="1200" baseline="0"/>
              <a:t> confidence interval</a:t>
            </a:r>
            <a:endParaRPr lang="en-US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Sheet1!$P$21:$Q$21</c:f>
                <c:numCache>
                  <c:formatCode>General</c:formatCode>
                  <c:ptCount val="2"/>
                  <c:pt idx="0">
                    <c:v>2302.3626168103965</c:v>
                  </c:pt>
                  <c:pt idx="1">
                    <c:v>3528.1026957590857</c:v>
                  </c:pt>
                </c:numCache>
              </c:numRef>
            </c:plus>
            <c:minus>
              <c:numRef>
                <c:f>Sheet1!$P$21:$Q$21</c:f>
                <c:numCache>
                  <c:formatCode>General</c:formatCode>
                  <c:ptCount val="2"/>
                  <c:pt idx="0">
                    <c:v>2302.3626168103965</c:v>
                  </c:pt>
                  <c:pt idx="1">
                    <c:v>3528.1026957590857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Sheet1!$P$7:$Q$7</c:f>
              <c:strCache>
                <c:ptCount val="2"/>
                <c:pt idx="0">
                  <c:v>rural</c:v>
                </c:pt>
                <c:pt idx="1">
                  <c:v>non-rural</c:v>
                </c:pt>
              </c:strCache>
            </c:strRef>
          </c:cat>
          <c:val>
            <c:numRef>
              <c:f>Sheet1!$P$8:$Q$8</c:f>
              <c:numCache>
                <c:formatCode>General</c:formatCode>
                <c:ptCount val="2"/>
                <c:pt idx="0">
                  <c:v>12827.617647058823</c:v>
                </c:pt>
                <c:pt idx="1">
                  <c:v>16821.555555555555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8-4644-90A9-6F74C0E6D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416304"/>
        <c:axId val="473412696"/>
      </c:barChart>
      <c:catAx>
        <c:axId val="473416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Location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412696"/>
        <c:crosses val="autoZero"/>
        <c:auto val="1"/>
        <c:lblAlgn val="ctr"/>
        <c:lblOffset val="100"/>
        <c:noMultiLvlLbl val="0"/>
      </c:catAx>
      <c:valAx>
        <c:axId val="47341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Annual Revenue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41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8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2BB3-A26E-4535-97F4-EDE0F6DAA82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AB37-12D2-4A73-B795-5F89E59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add 95% confidence interval error bars to t-test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P. Wattles, Ph.D.</a:t>
            </a:r>
          </a:p>
          <a:p>
            <a:r>
              <a:rPr lang="en-US" dirty="0" smtClean="0"/>
              <a:t>Francis Marion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9. Highlight </a:t>
            </a:r>
            <a:r>
              <a:rPr lang="en-US" dirty="0"/>
              <a:t>margin of error for both bars.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432" y="1825625"/>
            <a:ext cx="7111136" cy="435133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121269" y="4677508"/>
            <a:ext cx="1485900" cy="51874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1269" y="4761035"/>
            <a:ext cx="1485900" cy="76932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Always label chart and error bars.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70477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6022731" y="1380392"/>
            <a:ext cx="2259623" cy="984739"/>
          </a:xfrm>
          <a:prstGeom prst="straightConnector1">
            <a:avLst/>
          </a:prstGeom>
          <a:ln w="317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0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Create t-test output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685" y="1510489"/>
            <a:ext cx="4362401" cy="372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5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Add a line for standard deviation (=</a:t>
            </a:r>
            <a:r>
              <a:rPr lang="en-US" dirty="0" err="1" smtClean="0"/>
              <a:t>sqrt</a:t>
            </a:r>
            <a:r>
              <a:rPr lang="en-US" dirty="0" smtClean="0"/>
              <a:t>(variance)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154" y="1690689"/>
            <a:ext cx="4141177" cy="40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>3. </a:t>
            </a:r>
            <a:r>
              <a:rPr lang="en-US" sz="3600" dirty="0" smtClean="0"/>
              <a:t>Use function to calculate Margin </a:t>
            </a:r>
            <a:r>
              <a:rPr lang="en-US" sz="3600" dirty="0"/>
              <a:t>of error  </a:t>
            </a:r>
            <a:r>
              <a:rPr lang="en-US" sz="3600" dirty="0" smtClean="0"/>
              <a:t>=</a:t>
            </a:r>
            <a:r>
              <a:rPr lang="en-US" sz="3600" dirty="0"/>
              <a:t>confidence.t(.05,std dev, observations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316" y="1567553"/>
            <a:ext cx="3342494" cy="414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4. Calculate </a:t>
            </a:r>
            <a:r>
              <a:rPr lang="en-US" dirty="0"/>
              <a:t>upper and lower limits (mean plus margin of error for upper)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497" y="1820102"/>
            <a:ext cx="3736435" cy="384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5. Highlight </a:t>
            </a:r>
            <a:r>
              <a:rPr lang="en-US" dirty="0"/>
              <a:t>labels and means Control C to </a:t>
            </a:r>
            <a:r>
              <a:rPr lang="en-US" dirty="0" smtClean="0"/>
              <a:t>copy / Insert </a:t>
            </a:r>
            <a:r>
              <a:rPr lang="en-US" dirty="0"/>
              <a:t>bar chart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203263"/>
            <a:ext cx="7886700" cy="359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 Highlight </a:t>
            </a:r>
            <a:r>
              <a:rPr lang="en-US" dirty="0"/>
              <a:t>chart (frame with circles)</a:t>
            </a:r>
            <a:br>
              <a:rPr lang="en-US" dirty="0"/>
            </a:br>
            <a:r>
              <a:rPr lang="en-US" dirty="0"/>
              <a:t>Click design </a:t>
            </a:r>
            <a:r>
              <a:rPr lang="en-US" dirty="0" smtClean="0"/>
              <a:t>tab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144" y="1825625"/>
            <a:ext cx="7735712" cy="435133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068515" y="2066192"/>
            <a:ext cx="1354016" cy="90560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Add </a:t>
            </a:r>
            <a:r>
              <a:rPr lang="en-US" dirty="0"/>
              <a:t>Chart Elements/Error bars/more error bar options.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144" y="1825625"/>
            <a:ext cx="7735712" cy="435133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923192" y="1497258"/>
            <a:ext cx="1543050" cy="66565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1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8. Select </a:t>
            </a:r>
            <a:r>
              <a:rPr lang="en-US" dirty="0"/>
              <a:t>custom</a:t>
            </a:r>
            <a:br>
              <a:rPr lang="en-US" dirty="0"/>
            </a:br>
            <a:r>
              <a:rPr lang="en-US" dirty="0"/>
              <a:t>Click on box that says specify values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387" y="1825625"/>
            <a:ext cx="7693226" cy="435133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8282354" y="5758962"/>
            <a:ext cx="633046" cy="105507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139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How to add 95% confidence interval error bars to t-test output</vt:lpstr>
      <vt:lpstr>1. Create t-test output</vt:lpstr>
      <vt:lpstr>2. Add a line for standard deviation (=sqrt(variance) </vt:lpstr>
      <vt:lpstr>3. Use function to calculate Margin of error  =confidence.t(.05,std dev, observations) </vt:lpstr>
      <vt:lpstr>4. Calculate upper and lower limits (mean plus margin of error for upper) </vt:lpstr>
      <vt:lpstr>5. Highlight labels and means Control C to copy / Insert bar chart </vt:lpstr>
      <vt:lpstr>6. Highlight chart (frame with circles) Click design tab </vt:lpstr>
      <vt:lpstr>7. Add Chart Elements/Error bars/more error bar options.  </vt:lpstr>
      <vt:lpstr>8. Select custom Click on box that says specify values.</vt:lpstr>
      <vt:lpstr>9. Highlight margin of error for both bars. </vt:lpstr>
      <vt:lpstr>10. Always label chart and error bars.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P. Wattles</dc:creator>
  <cp:lastModifiedBy>William P. Wattles</cp:lastModifiedBy>
  <cp:revision>12</cp:revision>
  <dcterms:created xsi:type="dcterms:W3CDTF">2019-02-27T15:02:26Z</dcterms:created>
  <dcterms:modified xsi:type="dcterms:W3CDTF">2019-02-28T17:41:41Z</dcterms:modified>
</cp:coreProperties>
</file>