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6" r:id="rId2"/>
    <p:sldId id="329" r:id="rId3"/>
    <p:sldId id="336" r:id="rId4"/>
    <p:sldId id="401" r:id="rId5"/>
    <p:sldId id="291" r:id="rId6"/>
    <p:sldId id="391" r:id="rId7"/>
    <p:sldId id="292" r:id="rId8"/>
    <p:sldId id="299" r:id="rId9"/>
    <p:sldId id="300" r:id="rId10"/>
    <p:sldId id="400" r:id="rId11"/>
    <p:sldId id="301" r:id="rId12"/>
    <p:sldId id="303" r:id="rId13"/>
    <p:sldId id="304" r:id="rId14"/>
    <p:sldId id="305" r:id="rId15"/>
    <p:sldId id="394" r:id="rId16"/>
    <p:sldId id="402" r:id="rId17"/>
    <p:sldId id="393" r:id="rId18"/>
    <p:sldId id="306" r:id="rId19"/>
    <p:sldId id="293" r:id="rId20"/>
    <p:sldId id="294" r:id="rId21"/>
    <p:sldId id="295" r:id="rId22"/>
    <p:sldId id="296" r:id="rId23"/>
    <p:sldId id="297" r:id="rId24"/>
    <p:sldId id="298" r:id="rId25"/>
    <p:sldId id="325" r:id="rId26"/>
    <p:sldId id="307" r:id="rId27"/>
    <p:sldId id="308" r:id="rId28"/>
    <p:sldId id="309" r:id="rId29"/>
    <p:sldId id="310" r:id="rId30"/>
    <p:sldId id="395" r:id="rId31"/>
    <p:sldId id="381" r:id="rId32"/>
    <p:sldId id="313" r:id="rId33"/>
    <p:sldId id="373" r:id="rId34"/>
    <p:sldId id="374" r:id="rId35"/>
    <p:sldId id="318" r:id="rId36"/>
    <p:sldId id="362" r:id="rId37"/>
    <p:sldId id="385" r:id="rId38"/>
    <p:sldId id="386" r:id="rId39"/>
    <p:sldId id="387" r:id="rId40"/>
    <p:sldId id="382" r:id="rId41"/>
    <p:sldId id="370" r:id="rId42"/>
    <p:sldId id="399" r:id="rId43"/>
    <p:sldId id="383" r:id="rId44"/>
    <p:sldId id="384" r:id="rId45"/>
    <p:sldId id="396" r:id="rId46"/>
    <p:sldId id="397" r:id="rId47"/>
    <p:sldId id="398" r:id="rId48"/>
    <p:sldId id="406" r:id="rId49"/>
    <p:sldId id="407" r:id="rId50"/>
    <p:sldId id="408" r:id="rId51"/>
    <p:sldId id="409" r:id="rId52"/>
    <p:sldId id="410" r:id="rId53"/>
    <p:sldId id="324" r:id="rId54"/>
    <p:sldId id="380" r:id="rId55"/>
    <p:sldId id="404" r:id="rId56"/>
    <p:sldId id="405" r:id="rId5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F0A9F5"/>
    <a:srgbClr val="50DBEE"/>
    <a:srgbClr val="15636B"/>
    <a:srgbClr val="114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5" d="100"/>
          <a:sy n="105"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5DE7EB60-D9E2-4C2B-B0DD-FCD5BD2452AE}" type="slidenum">
              <a:rPr lang="en-US" sz="1400">
                <a:effectLst>
                  <a:outerShdw blurRad="38100" dist="38100" dir="2700000" algn="tl">
                    <a:srgbClr val="C0C0C0"/>
                  </a:outerShdw>
                </a:effectLst>
                <a:latin typeface="Arial" charset="0"/>
              </a:rPr>
              <a:pPr algn="r" eaLnBrk="0" hangingPunct="0">
                <a:defRPr/>
              </a:pPr>
              <a:t>‹#›</a:t>
            </a:fld>
            <a:endParaRPr lang="en-US" sz="140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98657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8385FCE3-A25C-4072-AB74-381A3B323496}" type="slidenum">
              <a:rPr lang="en-US" sz="1400">
                <a:effectLst>
                  <a:outerShdw blurRad="38100" dist="38100" dir="2700000" algn="tl">
                    <a:srgbClr val="C0C0C0"/>
                  </a:outerShdw>
                </a:effectLst>
                <a:latin typeface="Arial" charset="0"/>
              </a:rPr>
              <a:pPr algn="r" eaLnBrk="0" hangingPunct="0">
                <a:defRPr/>
              </a:pPr>
              <a:t>‹#›</a:t>
            </a:fld>
            <a:endParaRPr lang="en-US" sz="140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65118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cap="flat"/>
        </p:spPr>
      </p:sp>
      <p:sp>
        <p:nvSpPr>
          <p:cNvPr id="48131" name="Rectangle 3"/>
          <p:cNvSpPr>
            <a:spLocks noGrp="1" noChangeArrowheads="1"/>
          </p:cNvSpPr>
          <p:nvPr>
            <p:ph type="body" idx="1"/>
          </p:nvPr>
        </p:nvSpPr>
        <p:spPr>
          <a:noFill/>
          <a:ln w="9525"/>
        </p:spPr>
        <p:txBody>
          <a:bodyPr/>
          <a:lstStyle/>
          <a:p>
            <a:r>
              <a:rPr lang="en-US" dirty="0" smtClean="0"/>
              <a:t>http://www.slate.com/articles/health_and_science/science/2016/01/amy_cuddy_s_power_pose_research_is_the_latest_example_of_scientific_overreach.html</a:t>
            </a:r>
          </a:p>
          <a:p>
            <a:endParaRPr lang="en-US" dirty="0" smtClean="0"/>
          </a:p>
          <a:p>
            <a:r>
              <a:rPr lang="en-US" dirty="0" err="1" smtClean="0"/>
              <a:t>Clilnical</a:t>
            </a:r>
            <a:r>
              <a:rPr lang="en-US" baseline="0" smtClean="0"/>
              <a:t> significance</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w="9525"/>
        </p:spPr>
        <p:txBody>
          <a:bodyPr/>
          <a:lstStyle/>
          <a:p>
            <a:r>
              <a:rPr lang="en-US" sz="1200" b="0" i="0" kern="1200" dirty="0" smtClean="0">
                <a:solidFill>
                  <a:schemeClr val="tx1"/>
                </a:solidFill>
                <a:latin typeface="Times New Roman" pitchFamily="18" charset="0"/>
                <a:ea typeface="+mn-ea"/>
                <a:cs typeface="+mn-cs"/>
              </a:rPr>
              <a:t>Cohen gives the following example of a one-tailed test. An assembly line is currently using a particular process (A). We are planning to evaluate an alternate process (B) which would be expensive to implement but could yield substantial savings if it works as expected. The test has three possible outcomes: (1) Process A is better; (2) There is no difference between the two; (3) Process (B) is better. However, for our purposes, outcomes (1) and (2) are functionally equivalent since either would lead us to maintain the status quo. </a:t>
            </a:r>
            <a:r>
              <a:rPr lang="en-US" sz="1200" b="0" i="0" kern="1200" smtClean="0">
                <a:solidFill>
                  <a:schemeClr val="tx1"/>
                </a:solidFill>
                <a:latin typeface="Times New Roman" pitchFamily="18" charset="0"/>
                <a:ea typeface="+mn-ea"/>
                <a:cs typeface="+mn-cs"/>
              </a:rPr>
              <a:t>Put another way, we have no need to distinguish between outcomes (1) and (2).</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cap="flat"/>
        </p:spPr>
      </p:sp>
      <p:sp>
        <p:nvSpPr>
          <p:cNvPr id="757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cap="flat"/>
        </p:spPr>
      </p:sp>
      <p:sp>
        <p:nvSpPr>
          <p:cNvPr id="839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cap="flat"/>
        </p:spPr>
      </p:sp>
      <p:sp>
        <p:nvSpPr>
          <p:cNvPr id="860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cap="flat"/>
        </p:spPr>
      </p:sp>
      <p:sp>
        <p:nvSpPr>
          <p:cNvPr id="870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577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17669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144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362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2362200"/>
            <a:ext cx="3810000" cy="41148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362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24400" y="2362200"/>
            <a:ext cx="3810000" cy="41148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685800" y="9144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40" name="Rectangle 16"/>
          <p:cNvSpPr>
            <a:spLocks noGrp="1" noChangeArrowheads="1"/>
          </p:cNvSpPr>
          <p:nvPr>
            <p:ph type="body" idx="1"/>
          </p:nvPr>
        </p:nvSpPr>
        <p:spPr bwMode="auto">
          <a:xfrm>
            <a:off x="762000" y="2362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ChangeArrowheads="1"/>
          </p:cNvSpPr>
          <p:nvPr/>
        </p:nvSpPr>
        <p:spPr bwMode="auto">
          <a:xfrm>
            <a:off x="8367713" y="6310313"/>
            <a:ext cx="554037" cy="454025"/>
          </a:xfrm>
          <a:prstGeom prst="rect">
            <a:avLst/>
          </a:prstGeom>
          <a:noFill/>
          <a:ln w="12700">
            <a:noFill/>
            <a:miter lim="800000"/>
            <a:headEnd/>
            <a:tailEnd/>
          </a:ln>
          <a:effectLst/>
        </p:spPr>
        <p:txBody>
          <a:bodyPr wrap="none" lIns="90488" tIns="44450" rIns="90488" bIns="44450">
            <a:spAutoFit/>
          </a:bodyPr>
          <a:lstStyle/>
          <a:p>
            <a:pPr eaLnBrk="0" hangingPunct="0">
              <a:defRPr/>
            </a:pPr>
            <a:fld id="{94DC41F9-3D6C-4E6E-B099-69A82E9AF879}" type="slidenum">
              <a:rPr lang="en-US">
                <a:effectLst>
                  <a:outerShdw blurRad="38100" dist="38100" dir="2700000" algn="tl">
                    <a:srgbClr val="000000"/>
                  </a:outerShdw>
                </a:effectLst>
                <a:latin typeface="Arial" charset="0"/>
              </a:rPr>
              <a:pPr eaLnBrk="0" hangingPunct="0">
                <a:defRPr/>
              </a:pPr>
              <a:t>‹#›</a:t>
            </a:fld>
            <a:endParaRPr lang="en-US">
              <a:effectLst>
                <a:outerShdw blurRad="38100" dist="38100" dir="2700000" algn="tl">
                  <a:srgbClr val="000000"/>
                </a:outerShdw>
              </a:effectLst>
              <a:latin typeface="Arial"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F"/>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emf"/><Relationship Id="rId5" Type="http://schemas.openxmlformats.org/officeDocument/2006/relationships/oleObject" Target="../embeddings/oleObject12.bin"/><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wmf"/><Relationship Id="rId4" Type="http://schemas.openxmlformats.org/officeDocument/2006/relationships/oleObject" Target="../embeddings/oleObject3.bin"/><Relationship Id="rId9"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pPr>
              <a:defRPr/>
            </a:pPr>
            <a:r>
              <a:rPr lang="en-US"/>
              <a:t>Hypothesis Testing</a:t>
            </a:r>
          </a:p>
        </p:txBody>
      </p:sp>
      <p:sp>
        <p:nvSpPr>
          <p:cNvPr id="4099" name="Rectangle 3"/>
          <p:cNvSpPr>
            <a:spLocks noGrp="1" noChangeArrowheads="1"/>
          </p:cNvSpPr>
          <p:nvPr>
            <p:ph type="subTitle" idx="1"/>
          </p:nvPr>
        </p:nvSpPr>
        <p:spPr/>
        <p:txBody>
          <a:bodyPr/>
          <a:lstStyle/>
          <a:p>
            <a:pPr marL="342900" indent="-342900">
              <a:buFont typeface="Monotype Sorts" pitchFamily="2" charset="2"/>
              <a:buNone/>
              <a:defRPr/>
            </a:pPr>
            <a:r>
              <a:rPr lang="en-US"/>
              <a:t>William P. Wattles, Ph.D.</a:t>
            </a:r>
          </a:p>
          <a:p>
            <a:pPr marL="342900" indent="-342900">
              <a:buFont typeface="Monotype Sorts" pitchFamily="2" charset="2"/>
              <a:buNone/>
              <a:defRPr/>
            </a:pPr>
            <a:r>
              <a:rPr lang="en-US"/>
              <a:t>Psychology 302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Text Placeholder 2"/>
          <p:cNvSpPr>
            <a:spLocks noGrp="1"/>
          </p:cNvSpPr>
          <p:nvPr>
            <p:ph type="body" sz="half" idx="1"/>
          </p:nvPr>
        </p:nvSpPr>
        <p:spPr/>
        <p:txBody>
          <a:bodyPr/>
          <a:lstStyle/>
          <a:p>
            <a:pPr>
              <a:buFont typeface="Monotype Sorts" pitchFamily="2" charset="2"/>
              <a:buChar char="F"/>
              <a:defRPr/>
            </a:pPr>
            <a:endParaRPr lang="en-US"/>
          </a:p>
        </p:txBody>
      </p:sp>
      <p:sp>
        <p:nvSpPr>
          <p:cNvPr id="12292" name="ClipArt Placeholder 3"/>
          <p:cNvSpPr>
            <a:spLocks noGrp="1" noTextEdit="1"/>
          </p:cNvSpPr>
          <p:nvPr>
            <p:ph type="clipArt" sz="half" idx="2"/>
          </p:nvPr>
        </p:nvSpPr>
        <p:spPr/>
      </p:sp>
      <p:pic>
        <p:nvPicPr>
          <p:cNvPr id="12293" name="Picture 2"/>
          <p:cNvPicPr>
            <a:picLocks noChangeAspect="1" noChangeArrowheads="1"/>
          </p:cNvPicPr>
          <p:nvPr/>
        </p:nvPicPr>
        <p:blipFill>
          <a:blip r:embed="rId2" cstate="print"/>
          <a:srcRect/>
          <a:stretch>
            <a:fillRect/>
          </a:stretch>
        </p:blipFill>
        <p:spPr bwMode="auto">
          <a:xfrm>
            <a:off x="4763" y="228600"/>
            <a:ext cx="9134475" cy="6400800"/>
          </a:xfrm>
          <a:prstGeom prst="rect">
            <a:avLst/>
          </a:prstGeom>
          <a:noFill/>
          <a:ln w="9525">
            <a:noFill/>
            <a:miter lim="800000"/>
            <a:headEnd/>
            <a:tailEnd/>
          </a:ln>
        </p:spPr>
      </p:pic>
    </p:spTree>
    <p:extLst>
      <p:ext uri="{BB962C8B-B14F-4D97-AF65-F5344CB8AC3E}">
        <p14:creationId xmlns:p14="http://schemas.microsoft.com/office/powerpoint/2010/main" val="10598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1981200"/>
            <a:ext cx="41148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defRPr/>
            </a:pPr>
            <a:r>
              <a:rPr lang="en-US" sz="2800">
                <a:effectLst>
                  <a:outerShdw blurRad="38100" dist="38100" dir="2700000" algn="tl">
                    <a:srgbClr val="000000"/>
                  </a:outerShdw>
                </a:effectLst>
                <a:latin typeface="Arial" charset="0"/>
              </a:rPr>
              <a:t>Dr . Diligent offers an </a:t>
            </a:r>
            <a:r>
              <a:rPr lang="en-US" sz="2800" b="1">
                <a:effectLst>
                  <a:outerShdw blurRad="38100" dist="38100" dir="2700000" algn="tl">
                    <a:srgbClr val="000000"/>
                  </a:outerShdw>
                </a:effectLst>
                <a:latin typeface="Arial" charset="0"/>
              </a:rPr>
              <a:t>alternative hypothesis </a:t>
            </a:r>
            <a:r>
              <a:rPr lang="en-US" sz="2800">
                <a:effectLst>
                  <a:outerShdw blurRad="38100" dist="38100" dir="2700000" algn="tl">
                    <a:srgbClr val="000000"/>
                  </a:outerShdw>
                </a:effectLst>
                <a:latin typeface="Arial" charset="0"/>
              </a:rPr>
              <a:t>that the difference probably did not come about by chance.</a:t>
            </a:r>
          </a:p>
          <a:p>
            <a:pPr marL="342900" indent="-342900" eaLnBrk="0" hangingPunct="0">
              <a:spcBef>
                <a:spcPct val="20000"/>
              </a:spcBef>
              <a:defRPr/>
            </a:pPr>
            <a:r>
              <a:rPr lang="en-US" sz="2800">
                <a:effectLst>
                  <a:outerShdw blurRad="38100" dist="38100" dir="2700000" algn="tl">
                    <a:srgbClr val="000000"/>
                  </a:outerShdw>
                </a:effectLst>
                <a:latin typeface="Arial" charset="0"/>
              </a:rPr>
              <a:t>If she is correct the observed effect would be unlikely to occur by chance.</a:t>
            </a:r>
          </a:p>
        </p:txBody>
      </p:sp>
      <p:graphicFrame>
        <p:nvGraphicFramePr>
          <p:cNvPr id="3074" name="Object 3">
            <a:hlinkClick r:id="" action="ppaction://ole?verb=0"/>
          </p:cNvPr>
          <p:cNvGraphicFramePr>
            <a:graphicFrameLocks/>
          </p:cNvGraphicFramePr>
          <p:nvPr/>
        </p:nvGraphicFramePr>
        <p:xfrm>
          <a:off x="5356225" y="2424113"/>
          <a:ext cx="3876675" cy="3003550"/>
        </p:xfrm>
        <a:graphic>
          <a:graphicData uri="http://schemas.openxmlformats.org/presentationml/2006/ole">
            <mc:AlternateContent xmlns:mc="http://schemas.openxmlformats.org/markup-compatibility/2006">
              <mc:Choice xmlns:v="urn:schemas-microsoft-com:vml" Requires="v">
                <p:oleObj spid="_x0000_s3096" name="Clip" r:id="rId4" imgW="3875040" imgH="3001680" progId="MS_ClipArt_Gallery">
                  <p:embed/>
                </p:oleObj>
              </mc:Choice>
              <mc:Fallback>
                <p:oleObj name="Clip" r:id="rId4" imgW="3875040" imgH="3001680"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25" y="2424113"/>
                        <a:ext cx="3876675"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a:hlinkClick r:id="" action="ppaction://ole?verb=0"/>
          </p:cNvPr>
          <p:cNvGraphicFramePr>
            <a:graphicFrameLocks/>
          </p:cNvGraphicFramePr>
          <p:nvPr/>
        </p:nvGraphicFramePr>
        <p:xfrm>
          <a:off x="3595688" y="455613"/>
          <a:ext cx="2230437" cy="1344612"/>
        </p:xfrm>
        <a:graphic>
          <a:graphicData uri="http://schemas.openxmlformats.org/presentationml/2006/ole">
            <mc:AlternateContent xmlns:mc="http://schemas.openxmlformats.org/markup-compatibility/2006">
              <mc:Choice xmlns:v="urn:schemas-microsoft-com:vml" Requires="v">
                <p:oleObj spid="_x0000_s3097" name="Equation" r:id="rId6" imgW="2228760" imgH="1342800" progId="Equation.3">
                  <p:embed/>
                </p:oleObj>
              </mc:Choice>
              <mc:Fallback>
                <p:oleObj name="Equation" r:id="rId6" imgW="2228760" imgH="1342800" progId="Equation.3">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8" y="455613"/>
                        <a:ext cx="223043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ChangeArrowheads="1"/>
          </p:cNvSpPr>
          <p:nvPr>
            <p:ph type="title"/>
          </p:nvPr>
        </p:nvSpPr>
        <p:spPr/>
        <p:txBody>
          <a:bodyPr/>
          <a:lstStyle/>
          <a:p>
            <a:pPr>
              <a:defRPr/>
            </a:pPr>
            <a:endParaRPr lang="en-US"/>
          </a:p>
        </p:txBody>
      </p:sp>
      <p:sp>
        <p:nvSpPr>
          <p:cNvPr id="100355" name="Rectangle 1027"/>
          <p:cNvSpPr>
            <a:spLocks noGrp="1" noChangeArrowheads="1"/>
          </p:cNvSpPr>
          <p:nvPr>
            <p:ph type="body" sz="half" idx="1"/>
          </p:nvPr>
        </p:nvSpPr>
        <p:spPr/>
        <p:txBody>
          <a:bodyPr/>
          <a:lstStyle/>
          <a:p>
            <a:pPr>
              <a:lnSpc>
                <a:spcPct val="90000"/>
              </a:lnSpc>
              <a:buFont typeface="Monotype Sorts" pitchFamily="2" charset="2"/>
              <a:buNone/>
              <a:defRPr/>
            </a:pPr>
            <a:r>
              <a:rPr lang="en-US" sz="2800"/>
              <a:t>Dr. Diligent says that the sample comes from a different population with a different mean.</a:t>
            </a:r>
          </a:p>
          <a:p>
            <a:pPr>
              <a:lnSpc>
                <a:spcPct val="90000"/>
              </a:lnSpc>
              <a:buFont typeface="Monotype Sorts" pitchFamily="2" charset="2"/>
              <a:buNone/>
              <a:defRPr/>
            </a:pPr>
            <a:r>
              <a:rPr lang="en-US" sz="2800"/>
              <a:t>pop mean       72.55</a:t>
            </a:r>
          </a:p>
          <a:p>
            <a:pPr>
              <a:lnSpc>
                <a:spcPct val="90000"/>
              </a:lnSpc>
              <a:buFont typeface="Monotype Sorts" pitchFamily="2" charset="2"/>
              <a:buNone/>
              <a:defRPr/>
            </a:pPr>
            <a:r>
              <a:rPr lang="en-US" sz="2800"/>
              <a:t>pop std dev    12.62</a:t>
            </a:r>
          </a:p>
          <a:p>
            <a:pPr>
              <a:lnSpc>
                <a:spcPct val="90000"/>
              </a:lnSpc>
              <a:buFont typeface="Monotype Sorts" pitchFamily="2" charset="2"/>
              <a:buNone/>
              <a:defRPr/>
            </a:pPr>
            <a:r>
              <a:rPr lang="en-US" sz="2800"/>
              <a:t>sample mean 79.53</a:t>
            </a:r>
          </a:p>
          <a:p>
            <a:pPr>
              <a:lnSpc>
                <a:spcPct val="90000"/>
              </a:lnSpc>
              <a:buFont typeface="Monotype Sorts" pitchFamily="2" charset="2"/>
              <a:buNone/>
              <a:defRPr/>
            </a:pPr>
            <a:r>
              <a:rPr lang="en-US" sz="2800"/>
              <a:t>n=25</a:t>
            </a:r>
          </a:p>
          <a:p>
            <a:pPr>
              <a:lnSpc>
                <a:spcPct val="90000"/>
              </a:lnSpc>
              <a:buFont typeface="Monotype Sorts" pitchFamily="2" charset="2"/>
              <a:buNone/>
              <a:defRPr/>
            </a:pPr>
            <a:endParaRPr lang="en-US" sz="2800"/>
          </a:p>
        </p:txBody>
      </p:sp>
      <p:grpSp>
        <p:nvGrpSpPr>
          <p:cNvPr id="19460" name="Group 1029"/>
          <p:cNvGrpSpPr>
            <a:grpSpLocks/>
          </p:cNvGrpSpPr>
          <p:nvPr/>
        </p:nvGrpSpPr>
        <p:grpSpPr bwMode="auto">
          <a:xfrm>
            <a:off x="5943600" y="1752600"/>
            <a:ext cx="1549400" cy="4076700"/>
            <a:chOff x="3728" y="1160"/>
            <a:chExt cx="976" cy="2568"/>
          </a:xfrm>
        </p:grpSpPr>
        <p:grpSp>
          <p:nvGrpSpPr>
            <p:cNvPr id="19461" name="Group 1030"/>
            <p:cNvGrpSpPr>
              <a:grpSpLocks/>
            </p:cNvGrpSpPr>
            <p:nvPr/>
          </p:nvGrpSpPr>
          <p:grpSpPr bwMode="auto">
            <a:xfrm>
              <a:off x="3864" y="2190"/>
              <a:ext cx="478" cy="1538"/>
              <a:chOff x="3864" y="2190"/>
              <a:chExt cx="478" cy="1538"/>
            </a:xfrm>
          </p:grpSpPr>
          <p:grpSp>
            <p:nvGrpSpPr>
              <p:cNvPr id="19581" name="Group 1031"/>
              <p:cNvGrpSpPr>
                <a:grpSpLocks/>
              </p:cNvGrpSpPr>
              <p:nvPr/>
            </p:nvGrpSpPr>
            <p:grpSpPr bwMode="auto">
              <a:xfrm>
                <a:off x="3873" y="3416"/>
                <a:ext cx="427" cy="312"/>
                <a:chOff x="3873" y="3416"/>
                <a:chExt cx="427" cy="312"/>
              </a:xfrm>
            </p:grpSpPr>
            <p:grpSp>
              <p:nvGrpSpPr>
                <p:cNvPr id="19592" name="Group 1032"/>
                <p:cNvGrpSpPr>
                  <a:grpSpLocks/>
                </p:cNvGrpSpPr>
                <p:nvPr/>
              </p:nvGrpSpPr>
              <p:grpSpPr bwMode="auto">
                <a:xfrm>
                  <a:off x="3873" y="3416"/>
                  <a:ext cx="230" cy="181"/>
                  <a:chOff x="3873" y="3416"/>
                  <a:chExt cx="230" cy="181"/>
                </a:xfrm>
              </p:grpSpPr>
              <p:grpSp>
                <p:nvGrpSpPr>
                  <p:cNvPr id="19599" name="Group 1033"/>
                  <p:cNvGrpSpPr>
                    <a:grpSpLocks/>
                  </p:cNvGrpSpPr>
                  <p:nvPr/>
                </p:nvGrpSpPr>
                <p:grpSpPr bwMode="auto">
                  <a:xfrm>
                    <a:off x="3915" y="3416"/>
                    <a:ext cx="178" cy="135"/>
                    <a:chOff x="3915" y="3416"/>
                    <a:chExt cx="178" cy="135"/>
                  </a:xfrm>
                </p:grpSpPr>
                <p:sp>
                  <p:nvSpPr>
                    <p:cNvPr id="19603" name="Freeform 1034"/>
                    <p:cNvSpPr>
                      <a:spLocks/>
                    </p:cNvSpPr>
                    <p:nvPr/>
                  </p:nvSpPr>
                  <p:spPr bwMode="auto">
                    <a:xfrm>
                      <a:off x="3915" y="3416"/>
                      <a:ext cx="178" cy="135"/>
                    </a:xfrm>
                    <a:custGeom>
                      <a:avLst/>
                      <a:gdLst>
                        <a:gd name="T0" fmla="*/ 65 w 178"/>
                        <a:gd name="T1" fmla="*/ 14 h 135"/>
                        <a:gd name="T2" fmla="*/ 64 w 178"/>
                        <a:gd name="T3" fmla="*/ 35 h 135"/>
                        <a:gd name="T4" fmla="*/ 50 w 178"/>
                        <a:gd name="T5" fmla="*/ 49 h 135"/>
                        <a:gd name="T6" fmla="*/ 36 w 178"/>
                        <a:gd name="T7" fmla="*/ 66 h 135"/>
                        <a:gd name="T8" fmla="*/ 11 w 178"/>
                        <a:gd name="T9" fmla="*/ 90 h 135"/>
                        <a:gd name="T10" fmla="*/ 0 w 178"/>
                        <a:gd name="T11" fmla="*/ 104 h 135"/>
                        <a:gd name="T12" fmla="*/ 2 w 178"/>
                        <a:gd name="T13" fmla="*/ 133 h 135"/>
                        <a:gd name="T14" fmla="*/ 69 w 178"/>
                        <a:gd name="T15" fmla="*/ 135 h 135"/>
                        <a:gd name="T16" fmla="*/ 149 w 178"/>
                        <a:gd name="T17" fmla="*/ 90 h 135"/>
                        <a:gd name="T18" fmla="*/ 178 w 178"/>
                        <a:gd name="T19" fmla="*/ 45 h 135"/>
                        <a:gd name="T20" fmla="*/ 157 w 178"/>
                        <a:gd name="T21" fmla="*/ 0 h 135"/>
                        <a:gd name="T22" fmla="*/ 65 w 178"/>
                        <a:gd name="T23" fmla="*/ 14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5"/>
                        <a:gd name="T38" fmla="*/ 178 w 178"/>
                        <a:gd name="T39" fmla="*/ 135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5">
                          <a:moveTo>
                            <a:pt x="65" y="14"/>
                          </a:moveTo>
                          <a:lnTo>
                            <a:pt x="64" y="35"/>
                          </a:lnTo>
                          <a:lnTo>
                            <a:pt x="50" y="49"/>
                          </a:lnTo>
                          <a:lnTo>
                            <a:pt x="36" y="66"/>
                          </a:lnTo>
                          <a:lnTo>
                            <a:pt x="11" y="90"/>
                          </a:lnTo>
                          <a:lnTo>
                            <a:pt x="0" y="104"/>
                          </a:lnTo>
                          <a:lnTo>
                            <a:pt x="2" y="133"/>
                          </a:lnTo>
                          <a:lnTo>
                            <a:pt x="69" y="135"/>
                          </a:lnTo>
                          <a:lnTo>
                            <a:pt x="149" y="90"/>
                          </a:lnTo>
                          <a:lnTo>
                            <a:pt x="178" y="45"/>
                          </a:lnTo>
                          <a:lnTo>
                            <a:pt x="157" y="0"/>
                          </a:lnTo>
                          <a:lnTo>
                            <a:pt x="65" y="14"/>
                          </a:lnTo>
                          <a:close/>
                        </a:path>
                      </a:pathLst>
                    </a:custGeom>
                    <a:solidFill>
                      <a:srgbClr val="FF9F7F"/>
                    </a:solidFill>
                    <a:ln w="9525">
                      <a:noFill/>
                      <a:round/>
                      <a:headEnd/>
                      <a:tailEnd/>
                    </a:ln>
                  </p:spPr>
                  <p:txBody>
                    <a:bodyPr/>
                    <a:lstStyle/>
                    <a:p>
                      <a:endParaRPr lang="en-US"/>
                    </a:p>
                  </p:txBody>
                </p:sp>
                <p:sp>
                  <p:nvSpPr>
                    <p:cNvPr id="19604" name="Freeform 1035"/>
                    <p:cNvSpPr>
                      <a:spLocks/>
                    </p:cNvSpPr>
                    <p:nvPr/>
                  </p:nvSpPr>
                  <p:spPr bwMode="auto">
                    <a:xfrm>
                      <a:off x="3974" y="3433"/>
                      <a:ext cx="103" cy="104"/>
                    </a:xfrm>
                    <a:custGeom>
                      <a:avLst/>
                      <a:gdLst>
                        <a:gd name="T0" fmla="*/ 53 w 103"/>
                        <a:gd name="T1" fmla="*/ 5 h 104"/>
                        <a:gd name="T2" fmla="*/ 39 w 103"/>
                        <a:gd name="T3" fmla="*/ 16 h 104"/>
                        <a:gd name="T4" fmla="*/ 32 w 103"/>
                        <a:gd name="T5" fmla="*/ 28 h 104"/>
                        <a:gd name="T6" fmla="*/ 20 w 103"/>
                        <a:gd name="T7" fmla="*/ 48 h 104"/>
                        <a:gd name="T8" fmla="*/ 12 w 103"/>
                        <a:gd name="T9" fmla="*/ 65 h 104"/>
                        <a:gd name="T10" fmla="*/ 6 w 103"/>
                        <a:gd name="T11" fmla="*/ 81 h 104"/>
                        <a:gd name="T12" fmla="*/ 0 w 103"/>
                        <a:gd name="T13" fmla="*/ 104 h 104"/>
                        <a:gd name="T14" fmla="*/ 76 w 103"/>
                        <a:gd name="T15" fmla="*/ 77 h 104"/>
                        <a:gd name="T16" fmla="*/ 101 w 103"/>
                        <a:gd name="T17" fmla="*/ 40 h 104"/>
                        <a:gd name="T18" fmla="*/ 103 w 103"/>
                        <a:gd name="T19" fmla="*/ 0 h 104"/>
                        <a:gd name="T20" fmla="*/ 53 w 103"/>
                        <a:gd name="T21" fmla="*/ 5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04"/>
                        <a:gd name="T35" fmla="*/ 103 w 103"/>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04">
                          <a:moveTo>
                            <a:pt x="53" y="5"/>
                          </a:moveTo>
                          <a:lnTo>
                            <a:pt x="39" y="16"/>
                          </a:lnTo>
                          <a:lnTo>
                            <a:pt x="32" y="28"/>
                          </a:lnTo>
                          <a:lnTo>
                            <a:pt x="20" y="48"/>
                          </a:lnTo>
                          <a:lnTo>
                            <a:pt x="12" y="65"/>
                          </a:lnTo>
                          <a:lnTo>
                            <a:pt x="6" y="81"/>
                          </a:lnTo>
                          <a:lnTo>
                            <a:pt x="0" y="104"/>
                          </a:lnTo>
                          <a:lnTo>
                            <a:pt x="76" y="77"/>
                          </a:lnTo>
                          <a:lnTo>
                            <a:pt x="101" y="40"/>
                          </a:lnTo>
                          <a:lnTo>
                            <a:pt x="103" y="0"/>
                          </a:lnTo>
                          <a:lnTo>
                            <a:pt x="53" y="5"/>
                          </a:lnTo>
                          <a:close/>
                        </a:path>
                      </a:pathLst>
                    </a:custGeom>
                    <a:solidFill>
                      <a:srgbClr val="FF7F3F"/>
                    </a:solidFill>
                    <a:ln w="9525">
                      <a:noFill/>
                      <a:round/>
                      <a:headEnd/>
                      <a:tailEnd/>
                    </a:ln>
                  </p:spPr>
                  <p:txBody>
                    <a:bodyPr/>
                    <a:lstStyle/>
                    <a:p>
                      <a:endParaRPr lang="en-US"/>
                    </a:p>
                  </p:txBody>
                </p:sp>
                <p:sp>
                  <p:nvSpPr>
                    <p:cNvPr id="19605" name="Freeform 1036"/>
                    <p:cNvSpPr>
                      <a:spLocks/>
                    </p:cNvSpPr>
                    <p:nvPr/>
                  </p:nvSpPr>
                  <p:spPr bwMode="auto">
                    <a:xfrm>
                      <a:off x="3919" y="3475"/>
                      <a:ext cx="40" cy="61"/>
                    </a:xfrm>
                    <a:custGeom>
                      <a:avLst/>
                      <a:gdLst>
                        <a:gd name="T0" fmla="*/ 40 w 40"/>
                        <a:gd name="T1" fmla="*/ 0 h 61"/>
                        <a:gd name="T2" fmla="*/ 32 w 40"/>
                        <a:gd name="T3" fmla="*/ 7 h 61"/>
                        <a:gd name="T4" fmla="*/ 25 w 40"/>
                        <a:gd name="T5" fmla="*/ 14 h 61"/>
                        <a:gd name="T6" fmla="*/ 17 w 40"/>
                        <a:gd name="T7" fmla="*/ 23 h 61"/>
                        <a:gd name="T8" fmla="*/ 10 w 40"/>
                        <a:gd name="T9" fmla="*/ 30 h 61"/>
                        <a:gd name="T10" fmla="*/ 5 w 40"/>
                        <a:gd name="T11" fmla="*/ 37 h 61"/>
                        <a:gd name="T12" fmla="*/ 0 w 40"/>
                        <a:gd name="T13" fmla="*/ 46 h 61"/>
                        <a:gd name="T14" fmla="*/ 0 w 40"/>
                        <a:gd name="T15" fmla="*/ 53 h 61"/>
                        <a:gd name="T16" fmla="*/ 2 w 40"/>
                        <a:gd name="T17" fmla="*/ 58 h 61"/>
                        <a:gd name="T18" fmla="*/ 7 w 40"/>
                        <a:gd name="T19" fmla="*/ 61 h 61"/>
                        <a:gd name="T20" fmla="*/ 18 w 40"/>
                        <a:gd name="T21" fmla="*/ 60 h 61"/>
                        <a:gd name="T22" fmla="*/ 10 w 40"/>
                        <a:gd name="T23" fmla="*/ 58 h 61"/>
                        <a:gd name="T24" fmla="*/ 6 w 40"/>
                        <a:gd name="T25" fmla="*/ 56 h 61"/>
                        <a:gd name="T26" fmla="*/ 5 w 40"/>
                        <a:gd name="T27" fmla="*/ 53 h 61"/>
                        <a:gd name="T28" fmla="*/ 4 w 40"/>
                        <a:gd name="T29" fmla="*/ 50 h 61"/>
                        <a:gd name="T30" fmla="*/ 6 w 40"/>
                        <a:gd name="T31" fmla="*/ 42 h 61"/>
                        <a:gd name="T32" fmla="*/ 10 w 40"/>
                        <a:gd name="T33" fmla="*/ 34 h 61"/>
                        <a:gd name="T34" fmla="*/ 17 w 40"/>
                        <a:gd name="T35" fmla="*/ 26 h 61"/>
                        <a:gd name="T36" fmla="*/ 30 w 40"/>
                        <a:gd name="T37" fmla="*/ 12 h 61"/>
                        <a:gd name="T38" fmla="*/ 40 w 40"/>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61"/>
                        <a:gd name="T62" fmla="*/ 40 w 40"/>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61">
                          <a:moveTo>
                            <a:pt x="40" y="0"/>
                          </a:moveTo>
                          <a:lnTo>
                            <a:pt x="32" y="7"/>
                          </a:lnTo>
                          <a:lnTo>
                            <a:pt x="25" y="14"/>
                          </a:lnTo>
                          <a:lnTo>
                            <a:pt x="17" y="23"/>
                          </a:lnTo>
                          <a:lnTo>
                            <a:pt x="10" y="30"/>
                          </a:lnTo>
                          <a:lnTo>
                            <a:pt x="5" y="37"/>
                          </a:lnTo>
                          <a:lnTo>
                            <a:pt x="0" y="46"/>
                          </a:lnTo>
                          <a:lnTo>
                            <a:pt x="0" y="53"/>
                          </a:lnTo>
                          <a:lnTo>
                            <a:pt x="2" y="58"/>
                          </a:lnTo>
                          <a:lnTo>
                            <a:pt x="7" y="61"/>
                          </a:lnTo>
                          <a:lnTo>
                            <a:pt x="18" y="60"/>
                          </a:lnTo>
                          <a:lnTo>
                            <a:pt x="10" y="58"/>
                          </a:lnTo>
                          <a:lnTo>
                            <a:pt x="6" y="56"/>
                          </a:lnTo>
                          <a:lnTo>
                            <a:pt x="5" y="53"/>
                          </a:lnTo>
                          <a:lnTo>
                            <a:pt x="4" y="50"/>
                          </a:lnTo>
                          <a:lnTo>
                            <a:pt x="6" y="42"/>
                          </a:lnTo>
                          <a:lnTo>
                            <a:pt x="10" y="34"/>
                          </a:lnTo>
                          <a:lnTo>
                            <a:pt x="17" y="26"/>
                          </a:lnTo>
                          <a:lnTo>
                            <a:pt x="30" y="12"/>
                          </a:lnTo>
                          <a:lnTo>
                            <a:pt x="40" y="0"/>
                          </a:lnTo>
                          <a:close/>
                        </a:path>
                      </a:pathLst>
                    </a:custGeom>
                    <a:solidFill>
                      <a:srgbClr val="BF3F00"/>
                    </a:solidFill>
                    <a:ln w="9525">
                      <a:noFill/>
                      <a:round/>
                      <a:headEnd/>
                      <a:tailEnd/>
                    </a:ln>
                  </p:spPr>
                  <p:txBody>
                    <a:bodyPr/>
                    <a:lstStyle/>
                    <a:p>
                      <a:endParaRPr lang="en-US"/>
                    </a:p>
                  </p:txBody>
                </p:sp>
              </p:grpSp>
              <p:grpSp>
                <p:nvGrpSpPr>
                  <p:cNvPr id="19600" name="Group 1037"/>
                  <p:cNvGrpSpPr>
                    <a:grpSpLocks/>
                  </p:cNvGrpSpPr>
                  <p:nvPr/>
                </p:nvGrpSpPr>
                <p:grpSpPr bwMode="auto">
                  <a:xfrm>
                    <a:off x="3873" y="3428"/>
                    <a:ext cx="230" cy="169"/>
                    <a:chOff x="3873" y="3428"/>
                    <a:chExt cx="230" cy="169"/>
                  </a:xfrm>
                </p:grpSpPr>
                <p:sp>
                  <p:nvSpPr>
                    <p:cNvPr id="19601" name="Freeform 1038"/>
                    <p:cNvSpPr>
                      <a:spLocks/>
                    </p:cNvSpPr>
                    <p:nvPr/>
                  </p:nvSpPr>
                  <p:spPr bwMode="auto">
                    <a:xfrm>
                      <a:off x="3873" y="3428"/>
                      <a:ext cx="230" cy="169"/>
                    </a:xfrm>
                    <a:custGeom>
                      <a:avLst/>
                      <a:gdLst>
                        <a:gd name="T0" fmla="*/ 85 w 230"/>
                        <a:gd name="T1" fmla="*/ 48 h 169"/>
                        <a:gd name="T2" fmla="*/ 63 w 230"/>
                        <a:gd name="T3" fmla="*/ 72 h 169"/>
                        <a:gd name="T4" fmla="*/ 53 w 230"/>
                        <a:gd name="T5" fmla="*/ 81 h 169"/>
                        <a:gd name="T6" fmla="*/ 48 w 230"/>
                        <a:gd name="T7" fmla="*/ 88 h 169"/>
                        <a:gd name="T8" fmla="*/ 46 w 230"/>
                        <a:gd name="T9" fmla="*/ 96 h 169"/>
                        <a:gd name="T10" fmla="*/ 47 w 230"/>
                        <a:gd name="T11" fmla="*/ 103 h 169"/>
                        <a:gd name="T12" fmla="*/ 51 w 230"/>
                        <a:gd name="T13" fmla="*/ 106 h 169"/>
                        <a:gd name="T14" fmla="*/ 58 w 230"/>
                        <a:gd name="T15" fmla="*/ 107 h 169"/>
                        <a:gd name="T16" fmla="*/ 75 w 230"/>
                        <a:gd name="T17" fmla="*/ 105 h 169"/>
                        <a:gd name="T18" fmla="*/ 93 w 230"/>
                        <a:gd name="T19" fmla="*/ 102 h 169"/>
                        <a:gd name="T20" fmla="*/ 116 w 230"/>
                        <a:gd name="T21" fmla="*/ 96 h 169"/>
                        <a:gd name="T22" fmla="*/ 146 w 230"/>
                        <a:gd name="T23" fmla="*/ 84 h 169"/>
                        <a:gd name="T24" fmla="*/ 170 w 230"/>
                        <a:gd name="T25" fmla="*/ 71 h 169"/>
                        <a:gd name="T26" fmla="*/ 184 w 230"/>
                        <a:gd name="T27" fmla="*/ 59 h 169"/>
                        <a:gd name="T28" fmla="*/ 192 w 230"/>
                        <a:gd name="T29" fmla="*/ 48 h 169"/>
                        <a:gd name="T30" fmla="*/ 196 w 230"/>
                        <a:gd name="T31" fmla="*/ 29 h 169"/>
                        <a:gd name="T32" fmla="*/ 202 w 230"/>
                        <a:gd name="T33" fmla="*/ 15 h 169"/>
                        <a:gd name="T34" fmla="*/ 210 w 230"/>
                        <a:gd name="T35" fmla="*/ 0 h 169"/>
                        <a:gd name="T36" fmla="*/ 220 w 230"/>
                        <a:gd name="T37" fmla="*/ 15 h 169"/>
                        <a:gd name="T38" fmla="*/ 227 w 230"/>
                        <a:gd name="T39" fmla="*/ 35 h 169"/>
                        <a:gd name="T40" fmla="*/ 230 w 230"/>
                        <a:gd name="T41" fmla="*/ 49 h 169"/>
                        <a:gd name="T42" fmla="*/ 229 w 230"/>
                        <a:gd name="T43" fmla="*/ 68 h 169"/>
                        <a:gd name="T44" fmla="*/ 223 w 230"/>
                        <a:gd name="T45" fmla="*/ 88 h 169"/>
                        <a:gd name="T46" fmla="*/ 213 w 230"/>
                        <a:gd name="T47" fmla="*/ 105 h 169"/>
                        <a:gd name="T48" fmla="*/ 207 w 230"/>
                        <a:gd name="T49" fmla="*/ 118 h 169"/>
                        <a:gd name="T50" fmla="*/ 206 w 230"/>
                        <a:gd name="T51" fmla="*/ 126 h 169"/>
                        <a:gd name="T52" fmla="*/ 197 w 230"/>
                        <a:gd name="T53" fmla="*/ 128 h 169"/>
                        <a:gd name="T54" fmla="*/ 170 w 230"/>
                        <a:gd name="T55" fmla="*/ 123 h 169"/>
                        <a:gd name="T56" fmla="*/ 158 w 230"/>
                        <a:gd name="T57" fmla="*/ 136 h 169"/>
                        <a:gd name="T58" fmla="*/ 141 w 230"/>
                        <a:gd name="T59" fmla="*/ 158 h 169"/>
                        <a:gd name="T60" fmla="*/ 136 w 230"/>
                        <a:gd name="T61" fmla="*/ 165 h 169"/>
                        <a:gd name="T62" fmla="*/ 128 w 230"/>
                        <a:gd name="T63" fmla="*/ 168 h 169"/>
                        <a:gd name="T64" fmla="*/ 116 w 230"/>
                        <a:gd name="T65" fmla="*/ 169 h 169"/>
                        <a:gd name="T66" fmla="*/ 45 w 230"/>
                        <a:gd name="T67" fmla="*/ 165 h 169"/>
                        <a:gd name="T68" fmla="*/ 17 w 230"/>
                        <a:gd name="T69" fmla="*/ 161 h 169"/>
                        <a:gd name="T70" fmla="*/ 5 w 230"/>
                        <a:gd name="T71" fmla="*/ 159 h 169"/>
                        <a:gd name="T72" fmla="*/ 1 w 230"/>
                        <a:gd name="T73" fmla="*/ 156 h 169"/>
                        <a:gd name="T74" fmla="*/ 0 w 230"/>
                        <a:gd name="T75" fmla="*/ 149 h 169"/>
                        <a:gd name="T76" fmla="*/ 2 w 230"/>
                        <a:gd name="T77" fmla="*/ 139 h 169"/>
                        <a:gd name="T78" fmla="*/ 10 w 230"/>
                        <a:gd name="T79" fmla="*/ 127 h 169"/>
                        <a:gd name="T80" fmla="*/ 23 w 230"/>
                        <a:gd name="T81" fmla="*/ 108 h 169"/>
                        <a:gd name="T82" fmla="*/ 37 w 230"/>
                        <a:gd name="T83" fmla="*/ 94 h 169"/>
                        <a:gd name="T84" fmla="*/ 50 w 230"/>
                        <a:gd name="T85" fmla="*/ 79 h 169"/>
                        <a:gd name="T86" fmla="*/ 66 w 230"/>
                        <a:gd name="T87" fmla="*/ 64 h 169"/>
                        <a:gd name="T88" fmla="*/ 85 w 230"/>
                        <a:gd name="T89" fmla="*/ 48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69"/>
                        <a:gd name="T137" fmla="*/ 230 w 230"/>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69">
                          <a:moveTo>
                            <a:pt x="85" y="48"/>
                          </a:moveTo>
                          <a:lnTo>
                            <a:pt x="63" y="72"/>
                          </a:lnTo>
                          <a:lnTo>
                            <a:pt x="53" y="81"/>
                          </a:lnTo>
                          <a:lnTo>
                            <a:pt x="48" y="88"/>
                          </a:lnTo>
                          <a:lnTo>
                            <a:pt x="46" y="96"/>
                          </a:lnTo>
                          <a:lnTo>
                            <a:pt x="47" y="103"/>
                          </a:lnTo>
                          <a:lnTo>
                            <a:pt x="51" y="106"/>
                          </a:lnTo>
                          <a:lnTo>
                            <a:pt x="58" y="107"/>
                          </a:lnTo>
                          <a:lnTo>
                            <a:pt x="75" y="105"/>
                          </a:lnTo>
                          <a:lnTo>
                            <a:pt x="93" y="102"/>
                          </a:lnTo>
                          <a:lnTo>
                            <a:pt x="116" y="96"/>
                          </a:lnTo>
                          <a:lnTo>
                            <a:pt x="146" y="84"/>
                          </a:lnTo>
                          <a:lnTo>
                            <a:pt x="170" y="71"/>
                          </a:lnTo>
                          <a:lnTo>
                            <a:pt x="184" y="59"/>
                          </a:lnTo>
                          <a:lnTo>
                            <a:pt x="192" y="48"/>
                          </a:lnTo>
                          <a:lnTo>
                            <a:pt x="196" y="29"/>
                          </a:lnTo>
                          <a:lnTo>
                            <a:pt x="202" y="15"/>
                          </a:lnTo>
                          <a:lnTo>
                            <a:pt x="210" y="0"/>
                          </a:lnTo>
                          <a:lnTo>
                            <a:pt x="220" y="15"/>
                          </a:lnTo>
                          <a:lnTo>
                            <a:pt x="227" y="35"/>
                          </a:lnTo>
                          <a:lnTo>
                            <a:pt x="230" y="49"/>
                          </a:lnTo>
                          <a:lnTo>
                            <a:pt x="229" y="68"/>
                          </a:lnTo>
                          <a:lnTo>
                            <a:pt x="223" y="88"/>
                          </a:lnTo>
                          <a:lnTo>
                            <a:pt x="213" y="105"/>
                          </a:lnTo>
                          <a:lnTo>
                            <a:pt x="207" y="118"/>
                          </a:lnTo>
                          <a:lnTo>
                            <a:pt x="206" y="126"/>
                          </a:lnTo>
                          <a:lnTo>
                            <a:pt x="197" y="128"/>
                          </a:lnTo>
                          <a:lnTo>
                            <a:pt x="170" y="123"/>
                          </a:lnTo>
                          <a:lnTo>
                            <a:pt x="158" y="136"/>
                          </a:lnTo>
                          <a:lnTo>
                            <a:pt x="141" y="158"/>
                          </a:lnTo>
                          <a:lnTo>
                            <a:pt x="136" y="165"/>
                          </a:lnTo>
                          <a:lnTo>
                            <a:pt x="128" y="168"/>
                          </a:lnTo>
                          <a:lnTo>
                            <a:pt x="116" y="169"/>
                          </a:lnTo>
                          <a:lnTo>
                            <a:pt x="45" y="165"/>
                          </a:lnTo>
                          <a:lnTo>
                            <a:pt x="17" y="161"/>
                          </a:lnTo>
                          <a:lnTo>
                            <a:pt x="5" y="159"/>
                          </a:lnTo>
                          <a:lnTo>
                            <a:pt x="1" y="156"/>
                          </a:lnTo>
                          <a:lnTo>
                            <a:pt x="0" y="149"/>
                          </a:lnTo>
                          <a:lnTo>
                            <a:pt x="2" y="139"/>
                          </a:lnTo>
                          <a:lnTo>
                            <a:pt x="10" y="127"/>
                          </a:lnTo>
                          <a:lnTo>
                            <a:pt x="23" y="108"/>
                          </a:lnTo>
                          <a:lnTo>
                            <a:pt x="37" y="94"/>
                          </a:lnTo>
                          <a:lnTo>
                            <a:pt x="50" y="79"/>
                          </a:lnTo>
                          <a:lnTo>
                            <a:pt x="66" y="64"/>
                          </a:lnTo>
                          <a:lnTo>
                            <a:pt x="85" y="48"/>
                          </a:lnTo>
                          <a:close/>
                        </a:path>
                      </a:pathLst>
                    </a:custGeom>
                    <a:solidFill>
                      <a:srgbClr val="7F5F3F"/>
                    </a:solidFill>
                    <a:ln w="9525">
                      <a:noFill/>
                      <a:round/>
                      <a:headEnd/>
                      <a:tailEnd/>
                    </a:ln>
                  </p:spPr>
                  <p:txBody>
                    <a:bodyPr/>
                    <a:lstStyle/>
                    <a:p>
                      <a:endParaRPr lang="en-US"/>
                    </a:p>
                  </p:txBody>
                </p:sp>
                <p:sp>
                  <p:nvSpPr>
                    <p:cNvPr id="19602" name="Freeform 1039"/>
                    <p:cNvSpPr>
                      <a:spLocks/>
                    </p:cNvSpPr>
                    <p:nvPr/>
                  </p:nvSpPr>
                  <p:spPr bwMode="auto">
                    <a:xfrm>
                      <a:off x="4040" y="3531"/>
                      <a:ext cx="27" cy="24"/>
                    </a:xfrm>
                    <a:custGeom>
                      <a:avLst/>
                      <a:gdLst>
                        <a:gd name="T0" fmla="*/ 0 w 27"/>
                        <a:gd name="T1" fmla="*/ 24 h 24"/>
                        <a:gd name="T2" fmla="*/ 6 w 27"/>
                        <a:gd name="T3" fmla="*/ 14 h 24"/>
                        <a:gd name="T4" fmla="*/ 10 w 27"/>
                        <a:gd name="T5" fmla="*/ 8 h 24"/>
                        <a:gd name="T6" fmla="*/ 17 w 27"/>
                        <a:gd name="T7" fmla="*/ 4 h 24"/>
                        <a:gd name="T8" fmla="*/ 27 w 27"/>
                        <a:gd name="T9" fmla="*/ 0 h 24"/>
                        <a:gd name="T10" fmla="*/ 23 w 27"/>
                        <a:gd name="T11" fmla="*/ 6 h 24"/>
                        <a:gd name="T12" fmla="*/ 17 w 27"/>
                        <a:gd name="T13" fmla="*/ 7 h 24"/>
                        <a:gd name="T14" fmla="*/ 10 w 27"/>
                        <a:gd name="T15" fmla="*/ 13 h 24"/>
                        <a:gd name="T16" fmla="*/ 0 w 27"/>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4"/>
                        <a:gd name="T29" fmla="*/ 27 w 2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4">
                          <a:moveTo>
                            <a:pt x="0" y="24"/>
                          </a:moveTo>
                          <a:lnTo>
                            <a:pt x="6" y="14"/>
                          </a:lnTo>
                          <a:lnTo>
                            <a:pt x="10" y="8"/>
                          </a:lnTo>
                          <a:lnTo>
                            <a:pt x="17" y="4"/>
                          </a:lnTo>
                          <a:lnTo>
                            <a:pt x="27" y="0"/>
                          </a:lnTo>
                          <a:lnTo>
                            <a:pt x="23" y="6"/>
                          </a:lnTo>
                          <a:lnTo>
                            <a:pt x="17" y="7"/>
                          </a:lnTo>
                          <a:lnTo>
                            <a:pt x="10" y="13"/>
                          </a:lnTo>
                          <a:lnTo>
                            <a:pt x="0" y="24"/>
                          </a:lnTo>
                          <a:close/>
                        </a:path>
                      </a:pathLst>
                    </a:custGeom>
                    <a:solidFill>
                      <a:srgbClr val="5F3F1F"/>
                    </a:solidFill>
                    <a:ln w="9525">
                      <a:noFill/>
                      <a:round/>
                      <a:headEnd/>
                      <a:tailEnd/>
                    </a:ln>
                  </p:spPr>
                  <p:txBody>
                    <a:bodyPr/>
                    <a:lstStyle/>
                    <a:p>
                      <a:endParaRPr lang="en-US"/>
                    </a:p>
                  </p:txBody>
                </p:sp>
              </p:grpSp>
            </p:grpSp>
            <p:grpSp>
              <p:nvGrpSpPr>
                <p:cNvPr id="19593" name="Group 1040"/>
                <p:cNvGrpSpPr>
                  <a:grpSpLocks/>
                </p:cNvGrpSpPr>
                <p:nvPr/>
              </p:nvGrpSpPr>
              <p:grpSpPr bwMode="auto">
                <a:xfrm>
                  <a:off x="4149" y="3495"/>
                  <a:ext cx="151" cy="233"/>
                  <a:chOff x="4149" y="3495"/>
                  <a:chExt cx="151" cy="233"/>
                </a:xfrm>
              </p:grpSpPr>
              <p:grpSp>
                <p:nvGrpSpPr>
                  <p:cNvPr id="19594" name="Group 1041"/>
                  <p:cNvGrpSpPr>
                    <a:grpSpLocks/>
                  </p:cNvGrpSpPr>
                  <p:nvPr/>
                </p:nvGrpSpPr>
                <p:grpSpPr bwMode="auto">
                  <a:xfrm>
                    <a:off x="4149" y="3495"/>
                    <a:ext cx="133" cy="154"/>
                    <a:chOff x="4149" y="3495"/>
                    <a:chExt cx="133" cy="154"/>
                  </a:xfrm>
                </p:grpSpPr>
                <p:sp>
                  <p:nvSpPr>
                    <p:cNvPr id="19596" name="Freeform 1042"/>
                    <p:cNvSpPr>
                      <a:spLocks/>
                    </p:cNvSpPr>
                    <p:nvPr/>
                  </p:nvSpPr>
                  <p:spPr bwMode="auto">
                    <a:xfrm>
                      <a:off x="4150" y="3495"/>
                      <a:ext cx="132" cy="144"/>
                    </a:xfrm>
                    <a:custGeom>
                      <a:avLst/>
                      <a:gdLst>
                        <a:gd name="T0" fmla="*/ 0 w 132"/>
                        <a:gd name="T1" fmla="*/ 15 h 144"/>
                        <a:gd name="T2" fmla="*/ 6 w 132"/>
                        <a:gd name="T3" fmla="*/ 44 h 144"/>
                        <a:gd name="T4" fmla="*/ 8 w 132"/>
                        <a:gd name="T5" fmla="*/ 53 h 144"/>
                        <a:gd name="T6" fmla="*/ 6 w 132"/>
                        <a:gd name="T7" fmla="*/ 63 h 144"/>
                        <a:gd name="T8" fmla="*/ 8 w 132"/>
                        <a:gd name="T9" fmla="*/ 76 h 144"/>
                        <a:gd name="T10" fmla="*/ 11 w 132"/>
                        <a:gd name="T11" fmla="*/ 84 h 144"/>
                        <a:gd name="T12" fmla="*/ 13 w 132"/>
                        <a:gd name="T13" fmla="*/ 100 h 144"/>
                        <a:gd name="T14" fmla="*/ 11 w 132"/>
                        <a:gd name="T15" fmla="*/ 113 h 144"/>
                        <a:gd name="T16" fmla="*/ 17 w 132"/>
                        <a:gd name="T17" fmla="*/ 138 h 144"/>
                        <a:gd name="T18" fmla="*/ 121 w 132"/>
                        <a:gd name="T19" fmla="*/ 144 h 144"/>
                        <a:gd name="T20" fmla="*/ 132 w 132"/>
                        <a:gd name="T21" fmla="*/ 109 h 144"/>
                        <a:gd name="T22" fmla="*/ 126 w 132"/>
                        <a:gd name="T23" fmla="*/ 78 h 144"/>
                        <a:gd name="T24" fmla="*/ 115 w 132"/>
                        <a:gd name="T25" fmla="*/ 60 h 144"/>
                        <a:gd name="T26" fmla="*/ 109 w 132"/>
                        <a:gd name="T27" fmla="*/ 38 h 144"/>
                        <a:gd name="T28" fmla="*/ 101 w 132"/>
                        <a:gd name="T29" fmla="*/ 6 h 144"/>
                        <a:gd name="T30" fmla="*/ 84 w 132"/>
                        <a:gd name="T31" fmla="*/ 0 h 144"/>
                        <a:gd name="T32" fmla="*/ 0 w 132"/>
                        <a:gd name="T33" fmla="*/ 15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44"/>
                        <a:gd name="T53" fmla="*/ 132 w 13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44">
                          <a:moveTo>
                            <a:pt x="0" y="15"/>
                          </a:moveTo>
                          <a:lnTo>
                            <a:pt x="6" y="44"/>
                          </a:lnTo>
                          <a:lnTo>
                            <a:pt x="8" y="53"/>
                          </a:lnTo>
                          <a:lnTo>
                            <a:pt x="6" y="63"/>
                          </a:lnTo>
                          <a:lnTo>
                            <a:pt x="8" y="76"/>
                          </a:lnTo>
                          <a:lnTo>
                            <a:pt x="11" y="84"/>
                          </a:lnTo>
                          <a:lnTo>
                            <a:pt x="13" y="100"/>
                          </a:lnTo>
                          <a:lnTo>
                            <a:pt x="11" y="113"/>
                          </a:lnTo>
                          <a:lnTo>
                            <a:pt x="17" y="138"/>
                          </a:lnTo>
                          <a:lnTo>
                            <a:pt x="121" y="144"/>
                          </a:lnTo>
                          <a:lnTo>
                            <a:pt x="132" y="109"/>
                          </a:lnTo>
                          <a:lnTo>
                            <a:pt x="126" y="78"/>
                          </a:lnTo>
                          <a:lnTo>
                            <a:pt x="115" y="60"/>
                          </a:lnTo>
                          <a:lnTo>
                            <a:pt x="109" y="38"/>
                          </a:lnTo>
                          <a:lnTo>
                            <a:pt x="101" y="6"/>
                          </a:lnTo>
                          <a:lnTo>
                            <a:pt x="84" y="0"/>
                          </a:lnTo>
                          <a:lnTo>
                            <a:pt x="0" y="15"/>
                          </a:lnTo>
                          <a:close/>
                        </a:path>
                      </a:pathLst>
                    </a:custGeom>
                    <a:solidFill>
                      <a:srgbClr val="FF9F7F"/>
                    </a:solidFill>
                    <a:ln w="9525">
                      <a:noFill/>
                      <a:round/>
                      <a:headEnd/>
                      <a:tailEnd/>
                    </a:ln>
                  </p:spPr>
                  <p:txBody>
                    <a:bodyPr/>
                    <a:lstStyle/>
                    <a:p>
                      <a:endParaRPr lang="en-US"/>
                    </a:p>
                  </p:txBody>
                </p:sp>
                <p:sp>
                  <p:nvSpPr>
                    <p:cNvPr id="19597" name="Freeform 1043"/>
                    <p:cNvSpPr>
                      <a:spLocks/>
                    </p:cNvSpPr>
                    <p:nvPr/>
                  </p:nvSpPr>
                  <p:spPr bwMode="auto">
                    <a:xfrm>
                      <a:off x="4149" y="3509"/>
                      <a:ext cx="41" cy="123"/>
                    </a:xfrm>
                    <a:custGeom>
                      <a:avLst/>
                      <a:gdLst>
                        <a:gd name="T0" fmla="*/ 0 w 41"/>
                        <a:gd name="T1" fmla="*/ 0 h 123"/>
                        <a:gd name="T2" fmla="*/ 6 w 41"/>
                        <a:gd name="T3" fmla="*/ 29 h 123"/>
                        <a:gd name="T4" fmla="*/ 8 w 41"/>
                        <a:gd name="T5" fmla="*/ 38 h 123"/>
                        <a:gd name="T6" fmla="*/ 6 w 41"/>
                        <a:gd name="T7" fmla="*/ 48 h 123"/>
                        <a:gd name="T8" fmla="*/ 8 w 41"/>
                        <a:gd name="T9" fmla="*/ 61 h 123"/>
                        <a:gd name="T10" fmla="*/ 12 w 41"/>
                        <a:gd name="T11" fmla="*/ 68 h 123"/>
                        <a:gd name="T12" fmla="*/ 13 w 41"/>
                        <a:gd name="T13" fmla="*/ 84 h 123"/>
                        <a:gd name="T14" fmla="*/ 12 w 41"/>
                        <a:gd name="T15" fmla="*/ 98 h 123"/>
                        <a:gd name="T16" fmla="*/ 17 w 41"/>
                        <a:gd name="T17" fmla="*/ 123 h 123"/>
                        <a:gd name="T18" fmla="*/ 41 w 41"/>
                        <a:gd name="T19" fmla="*/ 122 h 123"/>
                        <a:gd name="T20" fmla="*/ 25 w 41"/>
                        <a:gd name="T21" fmla="*/ 101 h 123"/>
                        <a:gd name="T22" fmla="*/ 26 w 41"/>
                        <a:gd name="T23" fmla="*/ 84 h 123"/>
                        <a:gd name="T24" fmla="*/ 24 w 41"/>
                        <a:gd name="T25" fmla="*/ 67 h 123"/>
                        <a:gd name="T26" fmla="*/ 22 w 41"/>
                        <a:gd name="T27" fmla="*/ 53 h 123"/>
                        <a:gd name="T28" fmla="*/ 18 w 41"/>
                        <a:gd name="T29" fmla="*/ 36 h 123"/>
                        <a:gd name="T30" fmla="*/ 10 w 41"/>
                        <a:gd name="T31" fmla="*/ 8 h 123"/>
                        <a:gd name="T32" fmla="*/ 0 w 41"/>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3"/>
                        <a:gd name="T53" fmla="*/ 41 w 41"/>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3">
                          <a:moveTo>
                            <a:pt x="0" y="0"/>
                          </a:moveTo>
                          <a:lnTo>
                            <a:pt x="6" y="29"/>
                          </a:lnTo>
                          <a:lnTo>
                            <a:pt x="8" y="38"/>
                          </a:lnTo>
                          <a:lnTo>
                            <a:pt x="6" y="48"/>
                          </a:lnTo>
                          <a:lnTo>
                            <a:pt x="8" y="61"/>
                          </a:lnTo>
                          <a:lnTo>
                            <a:pt x="12" y="68"/>
                          </a:lnTo>
                          <a:lnTo>
                            <a:pt x="13" y="84"/>
                          </a:lnTo>
                          <a:lnTo>
                            <a:pt x="12" y="98"/>
                          </a:lnTo>
                          <a:lnTo>
                            <a:pt x="17" y="123"/>
                          </a:lnTo>
                          <a:lnTo>
                            <a:pt x="41" y="122"/>
                          </a:lnTo>
                          <a:lnTo>
                            <a:pt x="25" y="101"/>
                          </a:lnTo>
                          <a:lnTo>
                            <a:pt x="26" y="84"/>
                          </a:lnTo>
                          <a:lnTo>
                            <a:pt x="24" y="67"/>
                          </a:lnTo>
                          <a:lnTo>
                            <a:pt x="22" y="53"/>
                          </a:lnTo>
                          <a:lnTo>
                            <a:pt x="18" y="36"/>
                          </a:lnTo>
                          <a:lnTo>
                            <a:pt x="10" y="8"/>
                          </a:lnTo>
                          <a:lnTo>
                            <a:pt x="0" y="0"/>
                          </a:lnTo>
                          <a:close/>
                        </a:path>
                      </a:pathLst>
                    </a:custGeom>
                    <a:solidFill>
                      <a:srgbClr val="FF7F3F"/>
                    </a:solidFill>
                    <a:ln w="9525">
                      <a:noFill/>
                      <a:round/>
                      <a:headEnd/>
                      <a:tailEnd/>
                    </a:ln>
                  </p:spPr>
                  <p:txBody>
                    <a:bodyPr/>
                    <a:lstStyle/>
                    <a:p>
                      <a:endParaRPr lang="en-US"/>
                    </a:p>
                  </p:txBody>
                </p:sp>
                <p:sp>
                  <p:nvSpPr>
                    <p:cNvPr id="19598" name="Freeform 1044"/>
                    <p:cNvSpPr>
                      <a:spLocks/>
                    </p:cNvSpPr>
                    <p:nvPr/>
                  </p:nvSpPr>
                  <p:spPr bwMode="auto">
                    <a:xfrm>
                      <a:off x="4232" y="3497"/>
                      <a:ext cx="45" cy="152"/>
                    </a:xfrm>
                    <a:custGeom>
                      <a:avLst/>
                      <a:gdLst>
                        <a:gd name="T0" fmla="*/ 14 w 45"/>
                        <a:gd name="T1" fmla="*/ 41 h 152"/>
                        <a:gd name="T2" fmla="*/ 22 w 45"/>
                        <a:gd name="T3" fmla="*/ 65 h 152"/>
                        <a:gd name="T4" fmla="*/ 27 w 45"/>
                        <a:gd name="T5" fmla="*/ 83 h 152"/>
                        <a:gd name="T6" fmla="*/ 27 w 45"/>
                        <a:gd name="T7" fmla="*/ 98 h 152"/>
                        <a:gd name="T8" fmla="*/ 24 w 45"/>
                        <a:gd name="T9" fmla="*/ 115 h 152"/>
                        <a:gd name="T10" fmla="*/ 20 w 45"/>
                        <a:gd name="T11" fmla="*/ 134 h 152"/>
                        <a:gd name="T12" fmla="*/ 30 w 45"/>
                        <a:gd name="T13" fmla="*/ 152 h 152"/>
                        <a:gd name="T14" fmla="*/ 45 w 45"/>
                        <a:gd name="T15" fmla="*/ 94 h 152"/>
                        <a:gd name="T16" fmla="*/ 32 w 45"/>
                        <a:gd name="T17" fmla="*/ 54 h 152"/>
                        <a:gd name="T18" fmla="*/ 26 w 45"/>
                        <a:gd name="T19" fmla="*/ 31 h 152"/>
                        <a:gd name="T20" fmla="*/ 19 w 45"/>
                        <a:gd name="T21" fmla="*/ 0 h 152"/>
                        <a:gd name="T22" fmla="*/ 0 w 45"/>
                        <a:gd name="T23" fmla="*/ 7 h 152"/>
                        <a:gd name="T24" fmla="*/ 14 w 45"/>
                        <a:gd name="T25" fmla="*/ 41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52"/>
                        <a:gd name="T41" fmla="*/ 45 w 45"/>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52">
                          <a:moveTo>
                            <a:pt x="14" y="41"/>
                          </a:moveTo>
                          <a:lnTo>
                            <a:pt x="22" y="65"/>
                          </a:lnTo>
                          <a:lnTo>
                            <a:pt x="27" y="83"/>
                          </a:lnTo>
                          <a:lnTo>
                            <a:pt x="27" y="98"/>
                          </a:lnTo>
                          <a:lnTo>
                            <a:pt x="24" y="115"/>
                          </a:lnTo>
                          <a:lnTo>
                            <a:pt x="20" y="134"/>
                          </a:lnTo>
                          <a:lnTo>
                            <a:pt x="30" y="152"/>
                          </a:lnTo>
                          <a:lnTo>
                            <a:pt x="45" y="94"/>
                          </a:lnTo>
                          <a:lnTo>
                            <a:pt x="32" y="54"/>
                          </a:lnTo>
                          <a:lnTo>
                            <a:pt x="26" y="31"/>
                          </a:lnTo>
                          <a:lnTo>
                            <a:pt x="19" y="0"/>
                          </a:lnTo>
                          <a:lnTo>
                            <a:pt x="0" y="7"/>
                          </a:lnTo>
                          <a:lnTo>
                            <a:pt x="14" y="41"/>
                          </a:lnTo>
                          <a:close/>
                        </a:path>
                      </a:pathLst>
                    </a:custGeom>
                    <a:solidFill>
                      <a:srgbClr val="FF7F3F"/>
                    </a:solidFill>
                    <a:ln w="9525">
                      <a:noFill/>
                      <a:round/>
                      <a:headEnd/>
                      <a:tailEnd/>
                    </a:ln>
                  </p:spPr>
                  <p:txBody>
                    <a:bodyPr/>
                    <a:lstStyle/>
                    <a:p>
                      <a:endParaRPr lang="en-US"/>
                    </a:p>
                  </p:txBody>
                </p:sp>
              </p:grpSp>
              <p:sp>
                <p:nvSpPr>
                  <p:cNvPr id="19595" name="Freeform 1045"/>
                  <p:cNvSpPr>
                    <a:spLocks/>
                  </p:cNvSpPr>
                  <p:nvPr/>
                </p:nvSpPr>
                <p:spPr bwMode="auto">
                  <a:xfrm>
                    <a:off x="4161" y="3555"/>
                    <a:ext cx="139" cy="173"/>
                  </a:xfrm>
                  <a:custGeom>
                    <a:avLst/>
                    <a:gdLst>
                      <a:gd name="T0" fmla="*/ 1 w 139"/>
                      <a:gd name="T1" fmla="*/ 47 h 173"/>
                      <a:gd name="T2" fmla="*/ 11 w 139"/>
                      <a:gd name="T3" fmla="*/ 60 h 173"/>
                      <a:gd name="T4" fmla="*/ 23 w 139"/>
                      <a:gd name="T5" fmla="*/ 70 h 173"/>
                      <a:gd name="T6" fmla="*/ 44 w 139"/>
                      <a:gd name="T7" fmla="*/ 77 h 173"/>
                      <a:gd name="T8" fmla="*/ 61 w 139"/>
                      <a:gd name="T9" fmla="*/ 79 h 173"/>
                      <a:gd name="T10" fmla="*/ 75 w 139"/>
                      <a:gd name="T11" fmla="*/ 74 h 173"/>
                      <a:gd name="T12" fmla="*/ 95 w 139"/>
                      <a:gd name="T13" fmla="*/ 61 h 173"/>
                      <a:gd name="T14" fmla="*/ 103 w 139"/>
                      <a:gd name="T15" fmla="*/ 45 h 173"/>
                      <a:gd name="T16" fmla="*/ 107 w 139"/>
                      <a:gd name="T17" fmla="*/ 24 h 173"/>
                      <a:gd name="T18" fmla="*/ 104 w 139"/>
                      <a:gd name="T19" fmla="*/ 0 h 173"/>
                      <a:gd name="T20" fmla="*/ 114 w 139"/>
                      <a:gd name="T21" fmla="*/ 14 h 173"/>
                      <a:gd name="T22" fmla="*/ 119 w 139"/>
                      <a:gd name="T23" fmla="*/ 33 h 173"/>
                      <a:gd name="T24" fmla="*/ 129 w 139"/>
                      <a:gd name="T25" fmla="*/ 60 h 173"/>
                      <a:gd name="T26" fmla="*/ 136 w 139"/>
                      <a:gd name="T27" fmla="*/ 81 h 173"/>
                      <a:gd name="T28" fmla="*/ 139 w 139"/>
                      <a:gd name="T29" fmla="*/ 94 h 173"/>
                      <a:gd name="T30" fmla="*/ 135 w 139"/>
                      <a:gd name="T31" fmla="*/ 108 h 173"/>
                      <a:gd name="T32" fmla="*/ 120 w 139"/>
                      <a:gd name="T33" fmla="*/ 128 h 173"/>
                      <a:gd name="T34" fmla="*/ 97 w 139"/>
                      <a:gd name="T35" fmla="*/ 154 h 173"/>
                      <a:gd name="T36" fmla="*/ 79 w 139"/>
                      <a:gd name="T37" fmla="*/ 167 h 173"/>
                      <a:gd name="T38" fmla="*/ 71 w 139"/>
                      <a:gd name="T39" fmla="*/ 173 h 173"/>
                      <a:gd name="T40" fmla="*/ 61 w 139"/>
                      <a:gd name="T41" fmla="*/ 167 h 173"/>
                      <a:gd name="T42" fmla="*/ 47 w 139"/>
                      <a:gd name="T43" fmla="*/ 158 h 173"/>
                      <a:gd name="T44" fmla="*/ 22 w 139"/>
                      <a:gd name="T45" fmla="*/ 143 h 173"/>
                      <a:gd name="T46" fmla="*/ 10 w 139"/>
                      <a:gd name="T47" fmla="*/ 132 h 173"/>
                      <a:gd name="T48" fmla="*/ 5 w 139"/>
                      <a:gd name="T49" fmla="*/ 125 h 173"/>
                      <a:gd name="T50" fmla="*/ 2 w 139"/>
                      <a:gd name="T51" fmla="*/ 103 h 173"/>
                      <a:gd name="T52" fmla="*/ 0 w 139"/>
                      <a:gd name="T53" fmla="*/ 82 h 173"/>
                      <a:gd name="T54" fmla="*/ 1 w 139"/>
                      <a:gd name="T55" fmla="*/ 47 h 1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73"/>
                      <a:gd name="T86" fmla="*/ 139 w 139"/>
                      <a:gd name="T87" fmla="*/ 173 h 1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73">
                        <a:moveTo>
                          <a:pt x="1" y="47"/>
                        </a:moveTo>
                        <a:lnTo>
                          <a:pt x="11" y="60"/>
                        </a:lnTo>
                        <a:lnTo>
                          <a:pt x="23" y="70"/>
                        </a:lnTo>
                        <a:lnTo>
                          <a:pt x="44" y="77"/>
                        </a:lnTo>
                        <a:lnTo>
                          <a:pt x="61" y="79"/>
                        </a:lnTo>
                        <a:lnTo>
                          <a:pt x="75" y="74"/>
                        </a:lnTo>
                        <a:lnTo>
                          <a:pt x="95" y="61"/>
                        </a:lnTo>
                        <a:lnTo>
                          <a:pt x="103" y="45"/>
                        </a:lnTo>
                        <a:lnTo>
                          <a:pt x="107" y="24"/>
                        </a:lnTo>
                        <a:lnTo>
                          <a:pt x="104" y="0"/>
                        </a:lnTo>
                        <a:lnTo>
                          <a:pt x="114" y="14"/>
                        </a:lnTo>
                        <a:lnTo>
                          <a:pt x="119" y="33"/>
                        </a:lnTo>
                        <a:lnTo>
                          <a:pt x="129" y="60"/>
                        </a:lnTo>
                        <a:lnTo>
                          <a:pt x="136" y="81"/>
                        </a:lnTo>
                        <a:lnTo>
                          <a:pt x="139" y="94"/>
                        </a:lnTo>
                        <a:lnTo>
                          <a:pt x="135" y="108"/>
                        </a:lnTo>
                        <a:lnTo>
                          <a:pt x="120" y="128"/>
                        </a:lnTo>
                        <a:lnTo>
                          <a:pt x="97" y="154"/>
                        </a:lnTo>
                        <a:lnTo>
                          <a:pt x="79" y="167"/>
                        </a:lnTo>
                        <a:lnTo>
                          <a:pt x="71" y="173"/>
                        </a:lnTo>
                        <a:lnTo>
                          <a:pt x="61" y="167"/>
                        </a:lnTo>
                        <a:lnTo>
                          <a:pt x="47" y="158"/>
                        </a:lnTo>
                        <a:lnTo>
                          <a:pt x="22" y="143"/>
                        </a:lnTo>
                        <a:lnTo>
                          <a:pt x="10" y="132"/>
                        </a:lnTo>
                        <a:lnTo>
                          <a:pt x="5" y="125"/>
                        </a:lnTo>
                        <a:lnTo>
                          <a:pt x="2" y="103"/>
                        </a:lnTo>
                        <a:lnTo>
                          <a:pt x="0" y="82"/>
                        </a:lnTo>
                        <a:lnTo>
                          <a:pt x="1" y="47"/>
                        </a:lnTo>
                        <a:close/>
                      </a:path>
                    </a:pathLst>
                  </a:custGeom>
                  <a:solidFill>
                    <a:srgbClr val="7F5F3F"/>
                  </a:solidFill>
                  <a:ln w="9525">
                    <a:noFill/>
                    <a:round/>
                    <a:headEnd/>
                    <a:tailEnd/>
                  </a:ln>
                </p:spPr>
                <p:txBody>
                  <a:bodyPr/>
                  <a:lstStyle/>
                  <a:p>
                    <a:endParaRPr lang="en-US"/>
                  </a:p>
                </p:txBody>
              </p:sp>
            </p:grpSp>
          </p:grpSp>
          <p:grpSp>
            <p:nvGrpSpPr>
              <p:cNvPr id="19582" name="Group 1046"/>
              <p:cNvGrpSpPr>
                <a:grpSpLocks/>
              </p:cNvGrpSpPr>
              <p:nvPr/>
            </p:nvGrpSpPr>
            <p:grpSpPr bwMode="auto">
              <a:xfrm>
                <a:off x="3864" y="2190"/>
                <a:ext cx="478" cy="1351"/>
                <a:chOff x="3864" y="2190"/>
                <a:chExt cx="478" cy="1351"/>
              </a:xfrm>
            </p:grpSpPr>
            <p:sp>
              <p:nvSpPr>
                <p:cNvPr id="19583" name="Freeform 1047"/>
                <p:cNvSpPr>
                  <a:spLocks/>
                </p:cNvSpPr>
                <p:nvPr/>
              </p:nvSpPr>
              <p:spPr bwMode="auto">
                <a:xfrm>
                  <a:off x="3864" y="2190"/>
                  <a:ext cx="478" cy="1351"/>
                </a:xfrm>
                <a:custGeom>
                  <a:avLst/>
                  <a:gdLst>
                    <a:gd name="T0" fmla="*/ 254 w 478"/>
                    <a:gd name="T1" fmla="*/ 19 h 1351"/>
                    <a:gd name="T2" fmla="*/ 475 w 478"/>
                    <a:gd name="T3" fmla="*/ 96 h 1351"/>
                    <a:gd name="T4" fmla="*/ 473 w 478"/>
                    <a:gd name="T5" fmla="*/ 164 h 1351"/>
                    <a:gd name="T6" fmla="*/ 470 w 478"/>
                    <a:gd name="T7" fmla="*/ 188 h 1351"/>
                    <a:gd name="T8" fmla="*/ 471 w 478"/>
                    <a:gd name="T9" fmla="*/ 204 h 1351"/>
                    <a:gd name="T10" fmla="*/ 464 w 478"/>
                    <a:gd name="T11" fmla="*/ 238 h 1351"/>
                    <a:gd name="T12" fmla="*/ 465 w 478"/>
                    <a:gd name="T13" fmla="*/ 279 h 1351"/>
                    <a:gd name="T14" fmla="*/ 461 w 478"/>
                    <a:gd name="T15" fmla="*/ 315 h 1351"/>
                    <a:gd name="T16" fmla="*/ 451 w 478"/>
                    <a:gd name="T17" fmla="*/ 358 h 1351"/>
                    <a:gd name="T18" fmla="*/ 439 w 478"/>
                    <a:gd name="T19" fmla="*/ 398 h 1351"/>
                    <a:gd name="T20" fmla="*/ 440 w 478"/>
                    <a:gd name="T21" fmla="*/ 416 h 1351"/>
                    <a:gd name="T22" fmla="*/ 433 w 478"/>
                    <a:gd name="T23" fmla="*/ 462 h 1351"/>
                    <a:gd name="T24" fmla="*/ 412 w 478"/>
                    <a:gd name="T25" fmla="*/ 529 h 1351"/>
                    <a:gd name="T26" fmla="*/ 407 w 478"/>
                    <a:gd name="T27" fmla="*/ 552 h 1351"/>
                    <a:gd name="T28" fmla="*/ 395 w 478"/>
                    <a:gd name="T29" fmla="*/ 582 h 1351"/>
                    <a:gd name="T30" fmla="*/ 390 w 478"/>
                    <a:gd name="T31" fmla="*/ 631 h 1351"/>
                    <a:gd name="T32" fmla="*/ 393 w 478"/>
                    <a:gd name="T33" fmla="*/ 757 h 1351"/>
                    <a:gd name="T34" fmla="*/ 402 w 478"/>
                    <a:gd name="T35" fmla="*/ 953 h 1351"/>
                    <a:gd name="T36" fmla="*/ 403 w 478"/>
                    <a:gd name="T37" fmla="*/ 1078 h 1351"/>
                    <a:gd name="T38" fmla="*/ 400 w 478"/>
                    <a:gd name="T39" fmla="*/ 1232 h 1351"/>
                    <a:gd name="T40" fmla="*/ 396 w 478"/>
                    <a:gd name="T41" fmla="*/ 1252 h 1351"/>
                    <a:gd name="T42" fmla="*/ 392 w 478"/>
                    <a:gd name="T43" fmla="*/ 1302 h 1351"/>
                    <a:gd name="T44" fmla="*/ 384 w 478"/>
                    <a:gd name="T45" fmla="*/ 1330 h 1351"/>
                    <a:gd name="T46" fmla="*/ 353 w 478"/>
                    <a:gd name="T47" fmla="*/ 1330 h 1351"/>
                    <a:gd name="T48" fmla="*/ 307 w 478"/>
                    <a:gd name="T49" fmla="*/ 1339 h 1351"/>
                    <a:gd name="T50" fmla="*/ 284 w 478"/>
                    <a:gd name="T51" fmla="*/ 1349 h 1351"/>
                    <a:gd name="T52" fmla="*/ 266 w 478"/>
                    <a:gd name="T53" fmla="*/ 1351 h 1351"/>
                    <a:gd name="T54" fmla="*/ 254 w 478"/>
                    <a:gd name="T55" fmla="*/ 1336 h 1351"/>
                    <a:gd name="T56" fmla="*/ 250 w 478"/>
                    <a:gd name="T57" fmla="*/ 1300 h 1351"/>
                    <a:gd name="T58" fmla="*/ 252 w 478"/>
                    <a:gd name="T59" fmla="*/ 1260 h 1351"/>
                    <a:gd name="T60" fmla="*/ 252 w 478"/>
                    <a:gd name="T61" fmla="*/ 1098 h 1351"/>
                    <a:gd name="T62" fmla="*/ 240 w 478"/>
                    <a:gd name="T63" fmla="*/ 943 h 1351"/>
                    <a:gd name="T64" fmla="*/ 233 w 478"/>
                    <a:gd name="T65" fmla="*/ 907 h 1351"/>
                    <a:gd name="T66" fmla="*/ 233 w 478"/>
                    <a:gd name="T67" fmla="*/ 976 h 1351"/>
                    <a:gd name="T68" fmla="*/ 240 w 478"/>
                    <a:gd name="T69" fmla="*/ 1065 h 1351"/>
                    <a:gd name="T70" fmla="*/ 234 w 478"/>
                    <a:gd name="T71" fmla="*/ 1192 h 1351"/>
                    <a:gd name="T72" fmla="*/ 224 w 478"/>
                    <a:gd name="T73" fmla="*/ 1242 h 1351"/>
                    <a:gd name="T74" fmla="*/ 184 w 478"/>
                    <a:gd name="T75" fmla="*/ 1257 h 1351"/>
                    <a:gd name="T76" fmla="*/ 116 w 478"/>
                    <a:gd name="T77" fmla="*/ 1259 h 1351"/>
                    <a:gd name="T78" fmla="*/ 75 w 478"/>
                    <a:gd name="T79" fmla="*/ 1250 h 1351"/>
                    <a:gd name="T80" fmla="*/ 78 w 478"/>
                    <a:gd name="T81" fmla="*/ 1207 h 1351"/>
                    <a:gd name="T82" fmla="*/ 76 w 478"/>
                    <a:gd name="T83" fmla="*/ 1147 h 1351"/>
                    <a:gd name="T84" fmla="*/ 67 w 478"/>
                    <a:gd name="T85" fmla="*/ 1056 h 1351"/>
                    <a:gd name="T86" fmla="*/ 51 w 478"/>
                    <a:gd name="T87" fmla="*/ 870 h 1351"/>
                    <a:gd name="T88" fmla="*/ 35 w 478"/>
                    <a:gd name="T89" fmla="*/ 702 h 1351"/>
                    <a:gd name="T90" fmla="*/ 20 w 478"/>
                    <a:gd name="T91" fmla="*/ 527 h 1351"/>
                    <a:gd name="T92" fmla="*/ 7 w 478"/>
                    <a:gd name="T93" fmla="*/ 369 h 1351"/>
                    <a:gd name="T94" fmla="*/ 3 w 478"/>
                    <a:gd name="T95" fmla="*/ 200 h 1351"/>
                    <a:gd name="T96" fmla="*/ 13 w 478"/>
                    <a:gd name="T97" fmla="*/ 82 h 1351"/>
                    <a:gd name="T98" fmla="*/ 39 w 478"/>
                    <a:gd name="T99" fmla="*/ 0 h 1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8"/>
                    <a:gd name="T151" fmla="*/ 0 h 1351"/>
                    <a:gd name="T152" fmla="*/ 478 w 478"/>
                    <a:gd name="T153" fmla="*/ 1351 h 1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8" h="1351">
                      <a:moveTo>
                        <a:pt x="39" y="0"/>
                      </a:moveTo>
                      <a:lnTo>
                        <a:pt x="254" y="19"/>
                      </a:lnTo>
                      <a:lnTo>
                        <a:pt x="473" y="61"/>
                      </a:lnTo>
                      <a:lnTo>
                        <a:pt x="475" y="96"/>
                      </a:lnTo>
                      <a:lnTo>
                        <a:pt x="478" y="126"/>
                      </a:lnTo>
                      <a:lnTo>
                        <a:pt x="473" y="164"/>
                      </a:lnTo>
                      <a:lnTo>
                        <a:pt x="465" y="192"/>
                      </a:lnTo>
                      <a:lnTo>
                        <a:pt x="470" y="188"/>
                      </a:lnTo>
                      <a:lnTo>
                        <a:pt x="474" y="180"/>
                      </a:lnTo>
                      <a:lnTo>
                        <a:pt x="471" y="204"/>
                      </a:lnTo>
                      <a:lnTo>
                        <a:pt x="467" y="220"/>
                      </a:lnTo>
                      <a:lnTo>
                        <a:pt x="464" y="238"/>
                      </a:lnTo>
                      <a:lnTo>
                        <a:pt x="463" y="262"/>
                      </a:lnTo>
                      <a:lnTo>
                        <a:pt x="465" y="279"/>
                      </a:lnTo>
                      <a:lnTo>
                        <a:pt x="463" y="300"/>
                      </a:lnTo>
                      <a:lnTo>
                        <a:pt x="461" y="315"/>
                      </a:lnTo>
                      <a:lnTo>
                        <a:pt x="457" y="333"/>
                      </a:lnTo>
                      <a:lnTo>
                        <a:pt x="451" y="358"/>
                      </a:lnTo>
                      <a:lnTo>
                        <a:pt x="444" y="377"/>
                      </a:lnTo>
                      <a:lnTo>
                        <a:pt x="439" y="398"/>
                      </a:lnTo>
                      <a:lnTo>
                        <a:pt x="441" y="406"/>
                      </a:lnTo>
                      <a:lnTo>
                        <a:pt x="440" y="416"/>
                      </a:lnTo>
                      <a:lnTo>
                        <a:pt x="438" y="436"/>
                      </a:lnTo>
                      <a:lnTo>
                        <a:pt x="433" y="462"/>
                      </a:lnTo>
                      <a:lnTo>
                        <a:pt x="424" y="491"/>
                      </a:lnTo>
                      <a:lnTo>
                        <a:pt x="412" y="529"/>
                      </a:lnTo>
                      <a:lnTo>
                        <a:pt x="410" y="540"/>
                      </a:lnTo>
                      <a:lnTo>
                        <a:pt x="407" y="552"/>
                      </a:lnTo>
                      <a:lnTo>
                        <a:pt x="402" y="566"/>
                      </a:lnTo>
                      <a:lnTo>
                        <a:pt x="395" y="582"/>
                      </a:lnTo>
                      <a:lnTo>
                        <a:pt x="386" y="596"/>
                      </a:lnTo>
                      <a:lnTo>
                        <a:pt x="390" y="631"/>
                      </a:lnTo>
                      <a:lnTo>
                        <a:pt x="395" y="700"/>
                      </a:lnTo>
                      <a:lnTo>
                        <a:pt x="393" y="757"/>
                      </a:lnTo>
                      <a:lnTo>
                        <a:pt x="395" y="821"/>
                      </a:lnTo>
                      <a:lnTo>
                        <a:pt x="402" y="953"/>
                      </a:lnTo>
                      <a:lnTo>
                        <a:pt x="402" y="1029"/>
                      </a:lnTo>
                      <a:lnTo>
                        <a:pt x="403" y="1078"/>
                      </a:lnTo>
                      <a:lnTo>
                        <a:pt x="402" y="1135"/>
                      </a:lnTo>
                      <a:lnTo>
                        <a:pt x="400" y="1232"/>
                      </a:lnTo>
                      <a:lnTo>
                        <a:pt x="398" y="1242"/>
                      </a:lnTo>
                      <a:lnTo>
                        <a:pt x="396" y="1252"/>
                      </a:lnTo>
                      <a:lnTo>
                        <a:pt x="392" y="1280"/>
                      </a:lnTo>
                      <a:lnTo>
                        <a:pt x="392" y="1302"/>
                      </a:lnTo>
                      <a:lnTo>
                        <a:pt x="394" y="1333"/>
                      </a:lnTo>
                      <a:lnTo>
                        <a:pt x="384" y="1330"/>
                      </a:lnTo>
                      <a:lnTo>
                        <a:pt x="374" y="1327"/>
                      </a:lnTo>
                      <a:lnTo>
                        <a:pt x="353" y="1330"/>
                      </a:lnTo>
                      <a:lnTo>
                        <a:pt x="332" y="1334"/>
                      </a:lnTo>
                      <a:lnTo>
                        <a:pt x="307" y="1339"/>
                      </a:lnTo>
                      <a:lnTo>
                        <a:pt x="294" y="1345"/>
                      </a:lnTo>
                      <a:lnTo>
                        <a:pt x="284" y="1349"/>
                      </a:lnTo>
                      <a:lnTo>
                        <a:pt x="274" y="1351"/>
                      </a:lnTo>
                      <a:lnTo>
                        <a:pt x="266" y="1351"/>
                      </a:lnTo>
                      <a:lnTo>
                        <a:pt x="256" y="1350"/>
                      </a:lnTo>
                      <a:lnTo>
                        <a:pt x="254" y="1336"/>
                      </a:lnTo>
                      <a:lnTo>
                        <a:pt x="252" y="1320"/>
                      </a:lnTo>
                      <a:lnTo>
                        <a:pt x="250" y="1300"/>
                      </a:lnTo>
                      <a:lnTo>
                        <a:pt x="253" y="1284"/>
                      </a:lnTo>
                      <a:lnTo>
                        <a:pt x="252" y="1260"/>
                      </a:lnTo>
                      <a:lnTo>
                        <a:pt x="254" y="1170"/>
                      </a:lnTo>
                      <a:lnTo>
                        <a:pt x="252" y="1098"/>
                      </a:lnTo>
                      <a:lnTo>
                        <a:pt x="249" y="1016"/>
                      </a:lnTo>
                      <a:lnTo>
                        <a:pt x="240" y="943"/>
                      </a:lnTo>
                      <a:lnTo>
                        <a:pt x="236" y="868"/>
                      </a:lnTo>
                      <a:lnTo>
                        <a:pt x="233" y="907"/>
                      </a:lnTo>
                      <a:lnTo>
                        <a:pt x="225" y="945"/>
                      </a:lnTo>
                      <a:lnTo>
                        <a:pt x="233" y="976"/>
                      </a:lnTo>
                      <a:lnTo>
                        <a:pt x="236" y="1010"/>
                      </a:lnTo>
                      <a:lnTo>
                        <a:pt x="240" y="1065"/>
                      </a:lnTo>
                      <a:lnTo>
                        <a:pt x="242" y="1121"/>
                      </a:lnTo>
                      <a:lnTo>
                        <a:pt x="234" y="1192"/>
                      </a:lnTo>
                      <a:lnTo>
                        <a:pt x="225" y="1232"/>
                      </a:lnTo>
                      <a:lnTo>
                        <a:pt x="224" y="1242"/>
                      </a:lnTo>
                      <a:lnTo>
                        <a:pt x="213" y="1252"/>
                      </a:lnTo>
                      <a:lnTo>
                        <a:pt x="184" y="1257"/>
                      </a:lnTo>
                      <a:lnTo>
                        <a:pt x="149" y="1255"/>
                      </a:lnTo>
                      <a:lnTo>
                        <a:pt x="116" y="1259"/>
                      </a:lnTo>
                      <a:lnTo>
                        <a:pt x="79" y="1252"/>
                      </a:lnTo>
                      <a:lnTo>
                        <a:pt x="75" y="1250"/>
                      </a:lnTo>
                      <a:lnTo>
                        <a:pt x="75" y="1243"/>
                      </a:lnTo>
                      <a:lnTo>
                        <a:pt x="78" y="1207"/>
                      </a:lnTo>
                      <a:lnTo>
                        <a:pt x="77" y="1178"/>
                      </a:lnTo>
                      <a:lnTo>
                        <a:pt x="76" y="1147"/>
                      </a:lnTo>
                      <a:lnTo>
                        <a:pt x="72" y="1119"/>
                      </a:lnTo>
                      <a:lnTo>
                        <a:pt x="67" y="1056"/>
                      </a:lnTo>
                      <a:lnTo>
                        <a:pt x="61" y="978"/>
                      </a:lnTo>
                      <a:lnTo>
                        <a:pt x="51" y="870"/>
                      </a:lnTo>
                      <a:lnTo>
                        <a:pt x="39" y="795"/>
                      </a:lnTo>
                      <a:lnTo>
                        <a:pt x="35" y="702"/>
                      </a:lnTo>
                      <a:lnTo>
                        <a:pt x="33" y="620"/>
                      </a:lnTo>
                      <a:lnTo>
                        <a:pt x="20" y="527"/>
                      </a:lnTo>
                      <a:lnTo>
                        <a:pt x="11" y="435"/>
                      </a:lnTo>
                      <a:lnTo>
                        <a:pt x="7" y="369"/>
                      </a:lnTo>
                      <a:lnTo>
                        <a:pt x="0" y="286"/>
                      </a:lnTo>
                      <a:lnTo>
                        <a:pt x="3" y="200"/>
                      </a:lnTo>
                      <a:lnTo>
                        <a:pt x="6" y="135"/>
                      </a:lnTo>
                      <a:lnTo>
                        <a:pt x="13" y="82"/>
                      </a:lnTo>
                      <a:lnTo>
                        <a:pt x="25" y="37"/>
                      </a:lnTo>
                      <a:lnTo>
                        <a:pt x="39" y="0"/>
                      </a:lnTo>
                      <a:close/>
                    </a:path>
                  </a:pathLst>
                </a:custGeom>
                <a:solidFill>
                  <a:srgbClr val="0000FF"/>
                </a:solidFill>
                <a:ln w="9525">
                  <a:noFill/>
                  <a:round/>
                  <a:headEnd/>
                  <a:tailEnd/>
                </a:ln>
              </p:spPr>
              <p:txBody>
                <a:bodyPr/>
                <a:lstStyle/>
                <a:p>
                  <a:endParaRPr lang="en-US"/>
                </a:p>
              </p:txBody>
            </p:sp>
            <p:grpSp>
              <p:nvGrpSpPr>
                <p:cNvPr id="19584" name="Group 1048"/>
                <p:cNvGrpSpPr>
                  <a:grpSpLocks/>
                </p:cNvGrpSpPr>
                <p:nvPr/>
              </p:nvGrpSpPr>
              <p:grpSpPr bwMode="auto">
                <a:xfrm>
                  <a:off x="3935" y="2212"/>
                  <a:ext cx="404" cy="1317"/>
                  <a:chOff x="3935" y="2212"/>
                  <a:chExt cx="404" cy="1317"/>
                </a:xfrm>
              </p:grpSpPr>
              <p:sp>
                <p:nvSpPr>
                  <p:cNvPr id="19585" name="Freeform 1049"/>
                  <p:cNvSpPr>
                    <a:spLocks/>
                  </p:cNvSpPr>
                  <p:nvPr/>
                </p:nvSpPr>
                <p:spPr bwMode="auto">
                  <a:xfrm>
                    <a:off x="3975" y="2263"/>
                    <a:ext cx="210" cy="1185"/>
                  </a:xfrm>
                  <a:custGeom>
                    <a:avLst/>
                    <a:gdLst>
                      <a:gd name="T0" fmla="*/ 125 w 210"/>
                      <a:gd name="T1" fmla="*/ 795 h 1185"/>
                      <a:gd name="T2" fmla="*/ 104 w 210"/>
                      <a:gd name="T3" fmla="*/ 592 h 1185"/>
                      <a:gd name="T4" fmla="*/ 113 w 210"/>
                      <a:gd name="T5" fmla="*/ 438 h 1185"/>
                      <a:gd name="T6" fmla="*/ 128 w 210"/>
                      <a:gd name="T7" fmla="*/ 274 h 1185"/>
                      <a:gd name="T8" fmla="*/ 182 w 210"/>
                      <a:gd name="T9" fmla="*/ 214 h 1185"/>
                      <a:gd name="T10" fmla="*/ 184 w 210"/>
                      <a:gd name="T11" fmla="*/ 196 h 1185"/>
                      <a:gd name="T12" fmla="*/ 135 w 210"/>
                      <a:gd name="T13" fmla="*/ 223 h 1185"/>
                      <a:gd name="T14" fmla="*/ 111 w 210"/>
                      <a:gd name="T15" fmla="*/ 185 h 1185"/>
                      <a:gd name="T16" fmla="*/ 111 w 210"/>
                      <a:gd name="T17" fmla="*/ 119 h 1185"/>
                      <a:gd name="T18" fmla="*/ 128 w 210"/>
                      <a:gd name="T19" fmla="*/ 71 h 1185"/>
                      <a:gd name="T20" fmla="*/ 135 w 210"/>
                      <a:gd name="T21" fmla="*/ 18 h 1185"/>
                      <a:gd name="T22" fmla="*/ 120 w 210"/>
                      <a:gd name="T23" fmla="*/ 24 h 1185"/>
                      <a:gd name="T24" fmla="*/ 92 w 210"/>
                      <a:gd name="T25" fmla="*/ 69 h 1185"/>
                      <a:gd name="T26" fmla="*/ 71 w 210"/>
                      <a:gd name="T27" fmla="*/ 121 h 1185"/>
                      <a:gd name="T28" fmla="*/ 62 w 210"/>
                      <a:gd name="T29" fmla="*/ 163 h 1185"/>
                      <a:gd name="T30" fmla="*/ 68 w 210"/>
                      <a:gd name="T31" fmla="*/ 223 h 1185"/>
                      <a:gd name="T32" fmla="*/ 82 w 210"/>
                      <a:gd name="T33" fmla="*/ 305 h 1185"/>
                      <a:gd name="T34" fmla="*/ 29 w 210"/>
                      <a:gd name="T35" fmla="*/ 184 h 1185"/>
                      <a:gd name="T36" fmla="*/ 2 w 210"/>
                      <a:gd name="T37" fmla="*/ 216 h 1185"/>
                      <a:gd name="T38" fmla="*/ 9 w 210"/>
                      <a:gd name="T39" fmla="*/ 439 h 1185"/>
                      <a:gd name="T40" fmla="*/ 27 w 210"/>
                      <a:gd name="T41" fmla="*/ 810 h 1185"/>
                      <a:gd name="T42" fmla="*/ 31 w 210"/>
                      <a:gd name="T43" fmla="*/ 922 h 1185"/>
                      <a:gd name="T44" fmla="*/ 26 w 210"/>
                      <a:gd name="T45" fmla="*/ 1112 h 1185"/>
                      <a:gd name="T46" fmla="*/ 5 w 210"/>
                      <a:gd name="T47" fmla="*/ 1185 h 1185"/>
                      <a:gd name="T48" fmla="*/ 41 w 210"/>
                      <a:gd name="T49" fmla="*/ 1182 h 1185"/>
                      <a:gd name="T50" fmla="*/ 74 w 210"/>
                      <a:gd name="T51" fmla="*/ 1184 h 1185"/>
                      <a:gd name="T52" fmla="*/ 102 w 210"/>
                      <a:gd name="T53" fmla="*/ 1180 h 1185"/>
                      <a:gd name="T54" fmla="*/ 116 w 210"/>
                      <a:gd name="T55" fmla="*/ 1172 h 1185"/>
                      <a:gd name="T56" fmla="*/ 117 w 210"/>
                      <a:gd name="T57" fmla="*/ 1148 h 1185"/>
                      <a:gd name="T58" fmla="*/ 127 w 210"/>
                      <a:gd name="T59" fmla="*/ 1096 h 1185"/>
                      <a:gd name="T60" fmla="*/ 131 w 210"/>
                      <a:gd name="T61" fmla="*/ 1044 h 1185"/>
                      <a:gd name="T62" fmla="*/ 129 w 210"/>
                      <a:gd name="T63" fmla="*/ 999 h 1185"/>
                      <a:gd name="T64" fmla="*/ 126 w 210"/>
                      <a:gd name="T65" fmla="*/ 938 h 1185"/>
                      <a:gd name="T66" fmla="*/ 121 w 210"/>
                      <a:gd name="T67" fmla="*/ 899 h 1185"/>
                      <a:gd name="T68" fmla="*/ 114 w 210"/>
                      <a:gd name="T69" fmla="*/ 872 h 1185"/>
                      <a:gd name="T70" fmla="*/ 119 w 210"/>
                      <a:gd name="T71" fmla="*/ 849 h 1185"/>
                      <a:gd name="T72" fmla="*/ 123 w 210"/>
                      <a:gd name="T73" fmla="*/ 817 h 1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0"/>
                      <a:gd name="T112" fmla="*/ 0 h 1185"/>
                      <a:gd name="T113" fmla="*/ 210 w 210"/>
                      <a:gd name="T114" fmla="*/ 1185 h 1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0" h="1185">
                        <a:moveTo>
                          <a:pt x="123" y="817"/>
                        </a:moveTo>
                        <a:lnTo>
                          <a:pt x="125" y="795"/>
                        </a:lnTo>
                        <a:lnTo>
                          <a:pt x="109" y="662"/>
                        </a:lnTo>
                        <a:lnTo>
                          <a:pt x="104" y="592"/>
                        </a:lnTo>
                        <a:lnTo>
                          <a:pt x="109" y="517"/>
                        </a:lnTo>
                        <a:lnTo>
                          <a:pt x="113" y="438"/>
                        </a:lnTo>
                        <a:lnTo>
                          <a:pt x="120" y="360"/>
                        </a:lnTo>
                        <a:lnTo>
                          <a:pt x="128" y="274"/>
                        </a:lnTo>
                        <a:lnTo>
                          <a:pt x="160" y="238"/>
                        </a:lnTo>
                        <a:lnTo>
                          <a:pt x="182" y="214"/>
                        </a:lnTo>
                        <a:lnTo>
                          <a:pt x="210" y="191"/>
                        </a:lnTo>
                        <a:lnTo>
                          <a:pt x="184" y="196"/>
                        </a:lnTo>
                        <a:lnTo>
                          <a:pt x="158" y="208"/>
                        </a:lnTo>
                        <a:lnTo>
                          <a:pt x="135" y="223"/>
                        </a:lnTo>
                        <a:lnTo>
                          <a:pt x="113" y="250"/>
                        </a:lnTo>
                        <a:lnTo>
                          <a:pt x="111" y="185"/>
                        </a:lnTo>
                        <a:lnTo>
                          <a:pt x="109" y="146"/>
                        </a:lnTo>
                        <a:lnTo>
                          <a:pt x="111" y="119"/>
                        </a:lnTo>
                        <a:lnTo>
                          <a:pt x="120" y="93"/>
                        </a:lnTo>
                        <a:lnTo>
                          <a:pt x="128" y="71"/>
                        </a:lnTo>
                        <a:lnTo>
                          <a:pt x="133" y="45"/>
                        </a:lnTo>
                        <a:lnTo>
                          <a:pt x="135" y="18"/>
                        </a:lnTo>
                        <a:lnTo>
                          <a:pt x="132" y="0"/>
                        </a:lnTo>
                        <a:lnTo>
                          <a:pt x="120" y="24"/>
                        </a:lnTo>
                        <a:lnTo>
                          <a:pt x="108" y="44"/>
                        </a:lnTo>
                        <a:lnTo>
                          <a:pt x="92" y="69"/>
                        </a:lnTo>
                        <a:lnTo>
                          <a:pt x="84" y="90"/>
                        </a:lnTo>
                        <a:lnTo>
                          <a:pt x="71" y="121"/>
                        </a:lnTo>
                        <a:lnTo>
                          <a:pt x="64" y="142"/>
                        </a:lnTo>
                        <a:lnTo>
                          <a:pt x="62" y="163"/>
                        </a:lnTo>
                        <a:lnTo>
                          <a:pt x="63" y="193"/>
                        </a:lnTo>
                        <a:lnTo>
                          <a:pt x="68" y="223"/>
                        </a:lnTo>
                        <a:lnTo>
                          <a:pt x="73" y="255"/>
                        </a:lnTo>
                        <a:lnTo>
                          <a:pt x="82" y="305"/>
                        </a:lnTo>
                        <a:lnTo>
                          <a:pt x="54" y="249"/>
                        </a:lnTo>
                        <a:lnTo>
                          <a:pt x="29" y="184"/>
                        </a:lnTo>
                        <a:lnTo>
                          <a:pt x="11" y="121"/>
                        </a:lnTo>
                        <a:lnTo>
                          <a:pt x="2" y="216"/>
                        </a:lnTo>
                        <a:lnTo>
                          <a:pt x="0" y="298"/>
                        </a:lnTo>
                        <a:lnTo>
                          <a:pt x="9" y="439"/>
                        </a:lnTo>
                        <a:lnTo>
                          <a:pt x="19" y="623"/>
                        </a:lnTo>
                        <a:lnTo>
                          <a:pt x="27" y="810"/>
                        </a:lnTo>
                        <a:lnTo>
                          <a:pt x="19" y="898"/>
                        </a:lnTo>
                        <a:lnTo>
                          <a:pt x="31" y="922"/>
                        </a:lnTo>
                        <a:lnTo>
                          <a:pt x="46" y="1000"/>
                        </a:lnTo>
                        <a:lnTo>
                          <a:pt x="26" y="1112"/>
                        </a:lnTo>
                        <a:lnTo>
                          <a:pt x="15" y="1154"/>
                        </a:lnTo>
                        <a:lnTo>
                          <a:pt x="5" y="1185"/>
                        </a:lnTo>
                        <a:lnTo>
                          <a:pt x="26" y="1183"/>
                        </a:lnTo>
                        <a:lnTo>
                          <a:pt x="41" y="1182"/>
                        </a:lnTo>
                        <a:lnTo>
                          <a:pt x="54" y="1183"/>
                        </a:lnTo>
                        <a:lnTo>
                          <a:pt x="74" y="1184"/>
                        </a:lnTo>
                        <a:lnTo>
                          <a:pt x="89" y="1183"/>
                        </a:lnTo>
                        <a:lnTo>
                          <a:pt x="102" y="1180"/>
                        </a:lnTo>
                        <a:lnTo>
                          <a:pt x="111" y="1176"/>
                        </a:lnTo>
                        <a:lnTo>
                          <a:pt x="116" y="1172"/>
                        </a:lnTo>
                        <a:lnTo>
                          <a:pt x="114" y="1160"/>
                        </a:lnTo>
                        <a:lnTo>
                          <a:pt x="117" y="1148"/>
                        </a:lnTo>
                        <a:lnTo>
                          <a:pt x="123" y="1121"/>
                        </a:lnTo>
                        <a:lnTo>
                          <a:pt x="127" y="1096"/>
                        </a:lnTo>
                        <a:lnTo>
                          <a:pt x="129" y="1070"/>
                        </a:lnTo>
                        <a:lnTo>
                          <a:pt x="131" y="1044"/>
                        </a:lnTo>
                        <a:lnTo>
                          <a:pt x="130" y="1022"/>
                        </a:lnTo>
                        <a:lnTo>
                          <a:pt x="129" y="999"/>
                        </a:lnTo>
                        <a:lnTo>
                          <a:pt x="128" y="973"/>
                        </a:lnTo>
                        <a:lnTo>
                          <a:pt x="126" y="938"/>
                        </a:lnTo>
                        <a:lnTo>
                          <a:pt x="123" y="914"/>
                        </a:lnTo>
                        <a:lnTo>
                          <a:pt x="121" y="899"/>
                        </a:lnTo>
                        <a:lnTo>
                          <a:pt x="118" y="888"/>
                        </a:lnTo>
                        <a:lnTo>
                          <a:pt x="114" y="872"/>
                        </a:lnTo>
                        <a:lnTo>
                          <a:pt x="115" y="865"/>
                        </a:lnTo>
                        <a:lnTo>
                          <a:pt x="119" y="849"/>
                        </a:lnTo>
                        <a:lnTo>
                          <a:pt x="122" y="833"/>
                        </a:lnTo>
                        <a:lnTo>
                          <a:pt x="123" y="817"/>
                        </a:lnTo>
                        <a:close/>
                      </a:path>
                    </a:pathLst>
                  </a:custGeom>
                  <a:solidFill>
                    <a:srgbClr val="000080"/>
                  </a:solidFill>
                  <a:ln w="9525">
                    <a:noFill/>
                    <a:round/>
                    <a:headEnd/>
                    <a:tailEnd/>
                  </a:ln>
                </p:spPr>
                <p:txBody>
                  <a:bodyPr/>
                  <a:lstStyle/>
                  <a:p>
                    <a:endParaRPr lang="en-US"/>
                  </a:p>
                </p:txBody>
              </p:sp>
              <p:sp>
                <p:nvSpPr>
                  <p:cNvPr id="19586" name="Freeform 1050"/>
                  <p:cNvSpPr>
                    <a:spLocks/>
                  </p:cNvSpPr>
                  <p:nvPr/>
                </p:nvSpPr>
                <p:spPr bwMode="auto">
                  <a:xfrm>
                    <a:off x="4103" y="2447"/>
                    <a:ext cx="78" cy="650"/>
                  </a:xfrm>
                  <a:custGeom>
                    <a:avLst/>
                    <a:gdLst>
                      <a:gd name="T0" fmla="*/ 1 w 78"/>
                      <a:gd name="T1" fmla="*/ 650 h 650"/>
                      <a:gd name="T2" fmla="*/ 5 w 78"/>
                      <a:gd name="T3" fmla="*/ 603 h 650"/>
                      <a:gd name="T4" fmla="*/ 6 w 78"/>
                      <a:gd name="T5" fmla="*/ 559 h 650"/>
                      <a:gd name="T6" fmla="*/ 4 w 78"/>
                      <a:gd name="T7" fmla="*/ 455 h 650"/>
                      <a:gd name="T8" fmla="*/ 0 w 78"/>
                      <a:gd name="T9" fmla="*/ 384 h 650"/>
                      <a:gd name="T10" fmla="*/ 12 w 78"/>
                      <a:gd name="T11" fmla="*/ 290 h 650"/>
                      <a:gd name="T12" fmla="*/ 47 w 78"/>
                      <a:gd name="T13" fmla="*/ 149 h 650"/>
                      <a:gd name="T14" fmla="*/ 78 w 78"/>
                      <a:gd name="T15" fmla="*/ 0 h 65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650"/>
                      <a:gd name="T26" fmla="*/ 78 w 78"/>
                      <a:gd name="T27" fmla="*/ 650 h 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650">
                        <a:moveTo>
                          <a:pt x="1" y="650"/>
                        </a:moveTo>
                        <a:lnTo>
                          <a:pt x="5" y="603"/>
                        </a:lnTo>
                        <a:lnTo>
                          <a:pt x="6" y="559"/>
                        </a:lnTo>
                        <a:lnTo>
                          <a:pt x="4" y="455"/>
                        </a:lnTo>
                        <a:lnTo>
                          <a:pt x="0" y="384"/>
                        </a:lnTo>
                        <a:lnTo>
                          <a:pt x="12" y="290"/>
                        </a:lnTo>
                        <a:lnTo>
                          <a:pt x="47" y="149"/>
                        </a:lnTo>
                        <a:lnTo>
                          <a:pt x="78" y="0"/>
                        </a:lnTo>
                      </a:path>
                    </a:pathLst>
                  </a:custGeom>
                  <a:noFill/>
                  <a:ln w="9525">
                    <a:solidFill>
                      <a:srgbClr val="000080"/>
                    </a:solidFill>
                    <a:prstDash val="solid"/>
                    <a:round/>
                    <a:headEnd/>
                    <a:tailEnd/>
                  </a:ln>
                </p:spPr>
                <p:txBody>
                  <a:bodyPr/>
                  <a:lstStyle/>
                  <a:p>
                    <a:endParaRPr lang="en-US"/>
                  </a:p>
                </p:txBody>
              </p:sp>
              <p:sp>
                <p:nvSpPr>
                  <p:cNvPr id="19587" name="Freeform 1051"/>
                  <p:cNvSpPr>
                    <a:spLocks/>
                  </p:cNvSpPr>
                  <p:nvPr/>
                </p:nvSpPr>
                <p:spPr bwMode="auto">
                  <a:xfrm>
                    <a:off x="4102" y="2301"/>
                    <a:ext cx="237" cy="1228"/>
                  </a:xfrm>
                  <a:custGeom>
                    <a:avLst/>
                    <a:gdLst>
                      <a:gd name="T0" fmla="*/ 189 w 237"/>
                      <a:gd name="T1" fmla="*/ 15 h 1228"/>
                      <a:gd name="T2" fmla="*/ 148 w 237"/>
                      <a:gd name="T3" fmla="*/ 56 h 1228"/>
                      <a:gd name="T4" fmla="*/ 127 w 237"/>
                      <a:gd name="T5" fmla="*/ 73 h 1228"/>
                      <a:gd name="T6" fmla="*/ 89 w 237"/>
                      <a:gd name="T7" fmla="*/ 81 h 1228"/>
                      <a:gd name="T8" fmla="*/ 91 w 237"/>
                      <a:gd name="T9" fmla="*/ 102 h 1228"/>
                      <a:gd name="T10" fmla="*/ 138 w 237"/>
                      <a:gd name="T11" fmla="*/ 127 h 1228"/>
                      <a:gd name="T12" fmla="*/ 192 w 237"/>
                      <a:gd name="T13" fmla="*/ 126 h 1228"/>
                      <a:gd name="T14" fmla="*/ 140 w 237"/>
                      <a:gd name="T15" fmla="*/ 155 h 1228"/>
                      <a:gd name="T16" fmla="*/ 98 w 237"/>
                      <a:gd name="T17" fmla="*/ 189 h 1228"/>
                      <a:gd name="T18" fmla="*/ 79 w 237"/>
                      <a:gd name="T19" fmla="*/ 213 h 1228"/>
                      <a:gd name="T20" fmla="*/ 113 w 237"/>
                      <a:gd name="T21" fmla="*/ 226 h 1228"/>
                      <a:gd name="T22" fmla="*/ 173 w 237"/>
                      <a:gd name="T23" fmla="*/ 220 h 1228"/>
                      <a:gd name="T24" fmla="*/ 190 w 237"/>
                      <a:gd name="T25" fmla="*/ 221 h 1228"/>
                      <a:gd name="T26" fmla="*/ 139 w 237"/>
                      <a:gd name="T27" fmla="*/ 258 h 1228"/>
                      <a:gd name="T28" fmla="*/ 90 w 237"/>
                      <a:gd name="T29" fmla="*/ 308 h 1228"/>
                      <a:gd name="T30" fmla="*/ 77 w 237"/>
                      <a:gd name="T31" fmla="*/ 343 h 1228"/>
                      <a:gd name="T32" fmla="*/ 134 w 237"/>
                      <a:gd name="T33" fmla="*/ 333 h 1228"/>
                      <a:gd name="T34" fmla="*/ 156 w 237"/>
                      <a:gd name="T35" fmla="*/ 336 h 1228"/>
                      <a:gd name="T36" fmla="*/ 98 w 237"/>
                      <a:gd name="T37" fmla="*/ 416 h 1228"/>
                      <a:gd name="T38" fmla="*/ 50 w 237"/>
                      <a:gd name="T39" fmla="*/ 483 h 1228"/>
                      <a:gd name="T40" fmla="*/ 64 w 237"/>
                      <a:gd name="T41" fmla="*/ 517 h 1228"/>
                      <a:gd name="T42" fmla="*/ 116 w 237"/>
                      <a:gd name="T43" fmla="*/ 506 h 1228"/>
                      <a:gd name="T44" fmla="*/ 101 w 237"/>
                      <a:gd name="T45" fmla="*/ 565 h 1228"/>
                      <a:gd name="T46" fmla="*/ 57 w 237"/>
                      <a:gd name="T47" fmla="*/ 673 h 1228"/>
                      <a:gd name="T48" fmla="*/ 28 w 237"/>
                      <a:gd name="T49" fmla="*/ 751 h 1228"/>
                      <a:gd name="T50" fmla="*/ 3 w 237"/>
                      <a:gd name="T51" fmla="*/ 849 h 1228"/>
                      <a:gd name="T52" fmla="*/ 17 w 237"/>
                      <a:gd name="T53" fmla="*/ 1064 h 1228"/>
                      <a:gd name="T54" fmla="*/ 40 w 237"/>
                      <a:gd name="T55" fmla="*/ 1146 h 1228"/>
                      <a:gd name="T56" fmla="*/ 69 w 237"/>
                      <a:gd name="T57" fmla="*/ 1228 h 1228"/>
                      <a:gd name="T58" fmla="*/ 121 w 237"/>
                      <a:gd name="T59" fmla="*/ 1219 h 1228"/>
                      <a:gd name="T60" fmla="*/ 148 w 237"/>
                      <a:gd name="T61" fmla="*/ 1220 h 1228"/>
                      <a:gd name="T62" fmla="*/ 154 w 237"/>
                      <a:gd name="T63" fmla="*/ 1167 h 1228"/>
                      <a:gd name="T64" fmla="*/ 163 w 237"/>
                      <a:gd name="T65" fmla="*/ 1092 h 1228"/>
                      <a:gd name="T66" fmla="*/ 165 w 237"/>
                      <a:gd name="T67" fmla="*/ 846 h 1228"/>
                      <a:gd name="T68" fmla="*/ 155 w 237"/>
                      <a:gd name="T69" fmla="*/ 646 h 1228"/>
                      <a:gd name="T70" fmla="*/ 155 w 237"/>
                      <a:gd name="T71" fmla="*/ 544 h 1228"/>
                      <a:gd name="T72" fmla="*/ 159 w 237"/>
                      <a:gd name="T73" fmla="*/ 468 h 1228"/>
                      <a:gd name="T74" fmla="*/ 172 w 237"/>
                      <a:gd name="T75" fmla="*/ 430 h 1228"/>
                      <a:gd name="T76" fmla="*/ 185 w 237"/>
                      <a:gd name="T77" fmla="*/ 383 h 1228"/>
                      <a:gd name="T78" fmla="*/ 199 w 237"/>
                      <a:gd name="T79" fmla="*/ 328 h 1228"/>
                      <a:gd name="T80" fmla="*/ 201 w 237"/>
                      <a:gd name="T81" fmla="*/ 287 h 1228"/>
                      <a:gd name="T82" fmla="*/ 219 w 237"/>
                      <a:gd name="T83" fmla="*/ 223 h 1228"/>
                      <a:gd name="T84" fmla="*/ 227 w 237"/>
                      <a:gd name="T85" fmla="*/ 166 h 1228"/>
                      <a:gd name="T86" fmla="*/ 228 w 237"/>
                      <a:gd name="T87" fmla="*/ 117 h 1228"/>
                      <a:gd name="T88" fmla="*/ 235 w 237"/>
                      <a:gd name="T89" fmla="*/ 75 h 1228"/>
                      <a:gd name="T90" fmla="*/ 219 w 237"/>
                      <a:gd name="T91" fmla="*/ 89 h 1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
                      <a:gd name="T139" fmla="*/ 0 h 1228"/>
                      <a:gd name="T140" fmla="*/ 237 w 237"/>
                      <a:gd name="T141" fmla="*/ 1228 h 1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 h="1228">
                        <a:moveTo>
                          <a:pt x="219" y="0"/>
                        </a:moveTo>
                        <a:lnTo>
                          <a:pt x="205" y="6"/>
                        </a:lnTo>
                        <a:lnTo>
                          <a:pt x="189" y="15"/>
                        </a:lnTo>
                        <a:lnTo>
                          <a:pt x="172" y="27"/>
                        </a:lnTo>
                        <a:lnTo>
                          <a:pt x="157" y="43"/>
                        </a:lnTo>
                        <a:lnTo>
                          <a:pt x="148" y="56"/>
                        </a:lnTo>
                        <a:lnTo>
                          <a:pt x="141" y="65"/>
                        </a:lnTo>
                        <a:lnTo>
                          <a:pt x="136" y="69"/>
                        </a:lnTo>
                        <a:lnTo>
                          <a:pt x="127" y="73"/>
                        </a:lnTo>
                        <a:lnTo>
                          <a:pt x="115" y="75"/>
                        </a:lnTo>
                        <a:lnTo>
                          <a:pt x="100" y="77"/>
                        </a:lnTo>
                        <a:lnTo>
                          <a:pt x="89" y="81"/>
                        </a:lnTo>
                        <a:lnTo>
                          <a:pt x="83" y="84"/>
                        </a:lnTo>
                        <a:lnTo>
                          <a:pt x="85" y="92"/>
                        </a:lnTo>
                        <a:lnTo>
                          <a:pt x="91" y="102"/>
                        </a:lnTo>
                        <a:lnTo>
                          <a:pt x="101" y="112"/>
                        </a:lnTo>
                        <a:lnTo>
                          <a:pt x="115" y="121"/>
                        </a:lnTo>
                        <a:lnTo>
                          <a:pt x="138" y="127"/>
                        </a:lnTo>
                        <a:lnTo>
                          <a:pt x="157" y="129"/>
                        </a:lnTo>
                        <a:lnTo>
                          <a:pt x="173" y="128"/>
                        </a:lnTo>
                        <a:lnTo>
                          <a:pt x="192" y="126"/>
                        </a:lnTo>
                        <a:lnTo>
                          <a:pt x="170" y="134"/>
                        </a:lnTo>
                        <a:lnTo>
                          <a:pt x="156" y="141"/>
                        </a:lnTo>
                        <a:lnTo>
                          <a:pt x="140" y="155"/>
                        </a:lnTo>
                        <a:lnTo>
                          <a:pt x="127" y="166"/>
                        </a:lnTo>
                        <a:lnTo>
                          <a:pt x="110" y="178"/>
                        </a:lnTo>
                        <a:lnTo>
                          <a:pt x="98" y="189"/>
                        </a:lnTo>
                        <a:lnTo>
                          <a:pt x="87" y="197"/>
                        </a:lnTo>
                        <a:lnTo>
                          <a:pt x="80" y="207"/>
                        </a:lnTo>
                        <a:lnTo>
                          <a:pt x="79" y="213"/>
                        </a:lnTo>
                        <a:lnTo>
                          <a:pt x="84" y="218"/>
                        </a:lnTo>
                        <a:lnTo>
                          <a:pt x="98" y="223"/>
                        </a:lnTo>
                        <a:lnTo>
                          <a:pt x="113" y="226"/>
                        </a:lnTo>
                        <a:lnTo>
                          <a:pt x="134" y="227"/>
                        </a:lnTo>
                        <a:lnTo>
                          <a:pt x="154" y="225"/>
                        </a:lnTo>
                        <a:lnTo>
                          <a:pt x="173" y="220"/>
                        </a:lnTo>
                        <a:lnTo>
                          <a:pt x="191" y="214"/>
                        </a:lnTo>
                        <a:lnTo>
                          <a:pt x="216" y="201"/>
                        </a:lnTo>
                        <a:lnTo>
                          <a:pt x="190" y="221"/>
                        </a:lnTo>
                        <a:lnTo>
                          <a:pt x="172" y="234"/>
                        </a:lnTo>
                        <a:lnTo>
                          <a:pt x="155" y="246"/>
                        </a:lnTo>
                        <a:lnTo>
                          <a:pt x="139" y="258"/>
                        </a:lnTo>
                        <a:lnTo>
                          <a:pt x="121" y="272"/>
                        </a:lnTo>
                        <a:lnTo>
                          <a:pt x="106" y="289"/>
                        </a:lnTo>
                        <a:lnTo>
                          <a:pt x="90" y="308"/>
                        </a:lnTo>
                        <a:lnTo>
                          <a:pt x="78" y="323"/>
                        </a:lnTo>
                        <a:lnTo>
                          <a:pt x="63" y="342"/>
                        </a:lnTo>
                        <a:lnTo>
                          <a:pt x="77" y="343"/>
                        </a:lnTo>
                        <a:lnTo>
                          <a:pt x="97" y="342"/>
                        </a:lnTo>
                        <a:lnTo>
                          <a:pt x="116" y="338"/>
                        </a:lnTo>
                        <a:lnTo>
                          <a:pt x="134" y="333"/>
                        </a:lnTo>
                        <a:lnTo>
                          <a:pt x="151" y="326"/>
                        </a:lnTo>
                        <a:lnTo>
                          <a:pt x="172" y="315"/>
                        </a:lnTo>
                        <a:lnTo>
                          <a:pt x="156" y="336"/>
                        </a:lnTo>
                        <a:lnTo>
                          <a:pt x="141" y="359"/>
                        </a:lnTo>
                        <a:lnTo>
                          <a:pt x="121" y="386"/>
                        </a:lnTo>
                        <a:lnTo>
                          <a:pt x="98" y="416"/>
                        </a:lnTo>
                        <a:lnTo>
                          <a:pt x="68" y="454"/>
                        </a:lnTo>
                        <a:lnTo>
                          <a:pt x="57" y="468"/>
                        </a:lnTo>
                        <a:lnTo>
                          <a:pt x="50" y="483"/>
                        </a:lnTo>
                        <a:lnTo>
                          <a:pt x="47" y="503"/>
                        </a:lnTo>
                        <a:lnTo>
                          <a:pt x="48" y="519"/>
                        </a:lnTo>
                        <a:lnTo>
                          <a:pt x="64" y="517"/>
                        </a:lnTo>
                        <a:lnTo>
                          <a:pt x="82" y="515"/>
                        </a:lnTo>
                        <a:lnTo>
                          <a:pt x="103" y="511"/>
                        </a:lnTo>
                        <a:lnTo>
                          <a:pt x="116" y="506"/>
                        </a:lnTo>
                        <a:lnTo>
                          <a:pt x="131" y="500"/>
                        </a:lnTo>
                        <a:lnTo>
                          <a:pt x="110" y="538"/>
                        </a:lnTo>
                        <a:lnTo>
                          <a:pt x="101" y="565"/>
                        </a:lnTo>
                        <a:lnTo>
                          <a:pt x="87" y="603"/>
                        </a:lnTo>
                        <a:lnTo>
                          <a:pt x="72" y="638"/>
                        </a:lnTo>
                        <a:lnTo>
                          <a:pt x="57" y="673"/>
                        </a:lnTo>
                        <a:lnTo>
                          <a:pt x="48" y="702"/>
                        </a:lnTo>
                        <a:lnTo>
                          <a:pt x="39" y="727"/>
                        </a:lnTo>
                        <a:lnTo>
                          <a:pt x="28" y="751"/>
                        </a:lnTo>
                        <a:lnTo>
                          <a:pt x="15" y="771"/>
                        </a:lnTo>
                        <a:lnTo>
                          <a:pt x="0" y="796"/>
                        </a:lnTo>
                        <a:lnTo>
                          <a:pt x="3" y="849"/>
                        </a:lnTo>
                        <a:lnTo>
                          <a:pt x="8" y="893"/>
                        </a:lnTo>
                        <a:lnTo>
                          <a:pt x="13" y="980"/>
                        </a:lnTo>
                        <a:lnTo>
                          <a:pt x="17" y="1064"/>
                        </a:lnTo>
                        <a:lnTo>
                          <a:pt x="26" y="1091"/>
                        </a:lnTo>
                        <a:lnTo>
                          <a:pt x="32" y="1120"/>
                        </a:lnTo>
                        <a:lnTo>
                          <a:pt x="40" y="1146"/>
                        </a:lnTo>
                        <a:lnTo>
                          <a:pt x="49" y="1176"/>
                        </a:lnTo>
                        <a:lnTo>
                          <a:pt x="59" y="1206"/>
                        </a:lnTo>
                        <a:lnTo>
                          <a:pt x="69" y="1228"/>
                        </a:lnTo>
                        <a:lnTo>
                          <a:pt x="86" y="1225"/>
                        </a:lnTo>
                        <a:lnTo>
                          <a:pt x="104" y="1221"/>
                        </a:lnTo>
                        <a:lnTo>
                          <a:pt x="121" y="1219"/>
                        </a:lnTo>
                        <a:lnTo>
                          <a:pt x="129" y="1218"/>
                        </a:lnTo>
                        <a:lnTo>
                          <a:pt x="136" y="1218"/>
                        </a:lnTo>
                        <a:lnTo>
                          <a:pt x="148" y="1220"/>
                        </a:lnTo>
                        <a:lnTo>
                          <a:pt x="157" y="1223"/>
                        </a:lnTo>
                        <a:lnTo>
                          <a:pt x="154" y="1188"/>
                        </a:lnTo>
                        <a:lnTo>
                          <a:pt x="154" y="1167"/>
                        </a:lnTo>
                        <a:lnTo>
                          <a:pt x="159" y="1140"/>
                        </a:lnTo>
                        <a:lnTo>
                          <a:pt x="162" y="1122"/>
                        </a:lnTo>
                        <a:lnTo>
                          <a:pt x="163" y="1092"/>
                        </a:lnTo>
                        <a:lnTo>
                          <a:pt x="165" y="966"/>
                        </a:lnTo>
                        <a:lnTo>
                          <a:pt x="164" y="878"/>
                        </a:lnTo>
                        <a:lnTo>
                          <a:pt x="165" y="846"/>
                        </a:lnTo>
                        <a:lnTo>
                          <a:pt x="162" y="799"/>
                        </a:lnTo>
                        <a:lnTo>
                          <a:pt x="159" y="739"/>
                        </a:lnTo>
                        <a:lnTo>
                          <a:pt x="155" y="646"/>
                        </a:lnTo>
                        <a:lnTo>
                          <a:pt x="157" y="607"/>
                        </a:lnTo>
                        <a:lnTo>
                          <a:pt x="157" y="579"/>
                        </a:lnTo>
                        <a:lnTo>
                          <a:pt x="155" y="544"/>
                        </a:lnTo>
                        <a:lnTo>
                          <a:pt x="152" y="513"/>
                        </a:lnTo>
                        <a:lnTo>
                          <a:pt x="148" y="486"/>
                        </a:lnTo>
                        <a:lnTo>
                          <a:pt x="159" y="468"/>
                        </a:lnTo>
                        <a:lnTo>
                          <a:pt x="164" y="457"/>
                        </a:lnTo>
                        <a:lnTo>
                          <a:pt x="169" y="440"/>
                        </a:lnTo>
                        <a:lnTo>
                          <a:pt x="172" y="430"/>
                        </a:lnTo>
                        <a:lnTo>
                          <a:pt x="174" y="418"/>
                        </a:lnTo>
                        <a:lnTo>
                          <a:pt x="179" y="401"/>
                        </a:lnTo>
                        <a:lnTo>
                          <a:pt x="185" y="383"/>
                        </a:lnTo>
                        <a:lnTo>
                          <a:pt x="191" y="366"/>
                        </a:lnTo>
                        <a:lnTo>
                          <a:pt x="196" y="351"/>
                        </a:lnTo>
                        <a:lnTo>
                          <a:pt x="199" y="328"/>
                        </a:lnTo>
                        <a:lnTo>
                          <a:pt x="202" y="310"/>
                        </a:lnTo>
                        <a:lnTo>
                          <a:pt x="203" y="295"/>
                        </a:lnTo>
                        <a:lnTo>
                          <a:pt x="201" y="287"/>
                        </a:lnTo>
                        <a:lnTo>
                          <a:pt x="206" y="267"/>
                        </a:lnTo>
                        <a:lnTo>
                          <a:pt x="214" y="246"/>
                        </a:lnTo>
                        <a:lnTo>
                          <a:pt x="219" y="223"/>
                        </a:lnTo>
                        <a:lnTo>
                          <a:pt x="223" y="207"/>
                        </a:lnTo>
                        <a:lnTo>
                          <a:pt x="226" y="187"/>
                        </a:lnTo>
                        <a:lnTo>
                          <a:pt x="227" y="166"/>
                        </a:lnTo>
                        <a:lnTo>
                          <a:pt x="225" y="150"/>
                        </a:lnTo>
                        <a:lnTo>
                          <a:pt x="226" y="129"/>
                        </a:lnTo>
                        <a:lnTo>
                          <a:pt x="228" y="117"/>
                        </a:lnTo>
                        <a:lnTo>
                          <a:pt x="230" y="103"/>
                        </a:lnTo>
                        <a:lnTo>
                          <a:pt x="234" y="90"/>
                        </a:lnTo>
                        <a:lnTo>
                          <a:pt x="235" y="75"/>
                        </a:lnTo>
                        <a:lnTo>
                          <a:pt x="237" y="68"/>
                        </a:lnTo>
                        <a:lnTo>
                          <a:pt x="230" y="77"/>
                        </a:lnTo>
                        <a:lnTo>
                          <a:pt x="219" y="89"/>
                        </a:lnTo>
                        <a:lnTo>
                          <a:pt x="219" y="0"/>
                        </a:lnTo>
                        <a:close/>
                      </a:path>
                    </a:pathLst>
                  </a:custGeom>
                  <a:solidFill>
                    <a:srgbClr val="000080"/>
                  </a:solidFill>
                  <a:ln w="9525">
                    <a:noFill/>
                    <a:round/>
                    <a:headEnd/>
                    <a:tailEnd/>
                  </a:ln>
                </p:spPr>
                <p:txBody>
                  <a:bodyPr/>
                  <a:lstStyle/>
                  <a:p>
                    <a:endParaRPr lang="en-US"/>
                  </a:p>
                </p:txBody>
              </p:sp>
              <p:sp>
                <p:nvSpPr>
                  <p:cNvPr id="19588" name="Freeform 1052"/>
                  <p:cNvSpPr>
                    <a:spLocks/>
                  </p:cNvSpPr>
                  <p:nvPr/>
                </p:nvSpPr>
                <p:spPr bwMode="auto">
                  <a:xfrm>
                    <a:off x="3935" y="2212"/>
                    <a:ext cx="44" cy="104"/>
                  </a:xfrm>
                  <a:custGeom>
                    <a:avLst/>
                    <a:gdLst>
                      <a:gd name="T0" fmla="*/ 4 w 44"/>
                      <a:gd name="T1" fmla="*/ 0 h 104"/>
                      <a:gd name="T2" fmla="*/ 17 w 44"/>
                      <a:gd name="T3" fmla="*/ 6 h 104"/>
                      <a:gd name="T4" fmla="*/ 33 w 44"/>
                      <a:gd name="T5" fmla="*/ 14 h 104"/>
                      <a:gd name="T6" fmla="*/ 44 w 44"/>
                      <a:gd name="T7" fmla="*/ 19 h 104"/>
                      <a:gd name="T8" fmla="*/ 39 w 44"/>
                      <a:gd name="T9" fmla="*/ 35 h 104"/>
                      <a:gd name="T10" fmla="*/ 28 w 44"/>
                      <a:gd name="T11" fmla="*/ 60 h 104"/>
                      <a:gd name="T12" fmla="*/ 15 w 44"/>
                      <a:gd name="T13" fmla="*/ 84 h 104"/>
                      <a:gd name="T14" fmla="*/ 1 w 44"/>
                      <a:gd name="T15" fmla="*/ 104 h 104"/>
                      <a:gd name="T16" fmla="*/ 0 w 44"/>
                      <a:gd name="T17" fmla="*/ 94 h 104"/>
                      <a:gd name="T18" fmla="*/ 4 w 44"/>
                      <a:gd name="T19" fmla="*/ 82 h 104"/>
                      <a:gd name="T20" fmla="*/ 7 w 44"/>
                      <a:gd name="T21" fmla="*/ 65 h 104"/>
                      <a:gd name="T22" fmla="*/ 6 w 44"/>
                      <a:gd name="T23" fmla="*/ 43 h 104"/>
                      <a:gd name="T24" fmla="*/ 1 w 44"/>
                      <a:gd name="T25" fmla="*/ 20 h 104"/>
                      <a:gd name="T26" fmla="*/ 4 w 44"/>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04"/>
                      <a:gd name="T44" fmla="*/ 44 w 44"/>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04">
                        <a:moveTo>
                          <a:pt x="4" y="0"/>
                        </a:moveTo>
                        <a:lnTo>
                          <a:pt x="17" y="6"/>
                        </a:lnTo>
                        <a:lnTo>
                          <a:pt x="33" y="14"/>
                        </a:lnTo>
                        <a:lnTo>
                          <a:pt x="44" y="19"/>
                        </a:lnTo>
                        <a:lnTo>
                          <a:pt x="39" y="35"/>
                        </a:lnTo>
                        <a:lnTo>
                          <a:pt x="28" y="60"/>
                        </a:lnTo>
                        <a:lnTo>
                          <a:pt x="15" y="84"/>
                        </a:lnTo>
                        <a:lnTo>
                          <a:pt x="1" y="104"/>
                        </a:lnTo>
                        <a:lnTo>
                          <a:pt x="0" y="94"/>
                        </a:lnTo>
                        <a:lnTo>
                          <a:pt x="4" y="82"/>
                        </a:lnTo>
                        <a:lnTo>
                          <a:pt x="7" y="65"/>
                        </a:lnTo>
                        <a:lnTo>
                          <a:pt x="6" y="43"/>
                        </a:lnTo>
                        <a:lnTo>
                          <a:pt x="1" y="20"/>
                        </a:lnTo>
                        <a:lnTo>
                          <a:pt x="4" y="0"/>
                        </a:lnTo>
                        <a:close/>
                      </a:path>
                    </a:pathLst>
                  </a:custGeom>
                  <a:solidFill>
                    <a:srgbClr val="000080"/>
                  </a:solidFill>
                  <a:ln w="9525">
                    <a:noFill/>
                    <a:round/>
                    <a:headEnd/>
                    <a:tailEnd/>
                  </a:ln>
                </p:spPr>
                <p:txBody>
                  <a:bodyPr/>
                  <a:lstStyle/>
                  <a:p>
                    <a:endParaRPr lang="en-US"/>
                  </a:p>
                </p:txBody>
              </p:sp>
              <p:sp>
                <p:nvSpPr>
                  <p:cNvPr id="19589" name="Freeform 1053"/>
                  <p:cNvSpPr>
                    <a:spLocks/>
                  </p:cNvSpPr>
                  <p:nvPr/>
                </p:nvSpPr>
                <p:spPr bwMode="auto">
                  <a:xfrm>
                    <a:off x="3952" y="2242"/>
                    <a:ext cx="112" cy="158"/>
                  </a:xfrm>
                  <a:custGeom>
                    <a:avLst/>
                    <a:gdLst>
                      <a:gd name="T0" fmla="*/ 69 w 112"/>
                      <a:gd name="T1" fmla="*/ 0 h 158"/>
                      <a:gd name="T2" fmla="*/ 61 w 112"/>
                      <a:gd name="T3" fmla="*/ 30 h 158"/>
                      <a:gd name="T4" fmla="*/ 49 w 112"/>
                      <a:gd name="T5" fmla="*/ 58 h 158"/>
                      <a:gd name="T6" fmla="*/ 32 w 112"/>
                      <a:gd name="T7" fmla="*/ 86 h 158"/>
                      <a:gd name="T8" fmla="*/ 17 w 112"/>
                      <a:gd name="T9" fmla="*/ 106 h 158"/>
                      <a:gd name="T10" fmla="*/ 0 w 112"/>
                      <a:gd name="T11" fmla="*/ 121 h 158"/>
                      <a:gd name="T12" fmla="*/ 4 w 112"/>
                      <a:gd name="T13" fmla="*/ 124 h 158"/>
                      <a:gd name="T14" fmla="*/ 16 w 112"/>
                      <a:gd name="T15" fmla="*/ 127 h 158"/>
                      <a:gd name="T16" fmla="*/ 36 w 112"/>
                      <a:gd name="T17" fmla="*/ 125 h 158"/>
                      <a:gd name="T18" fmla="*/ 54 w 112"/>
                      <a:gd name="T19" fmla="*/ 122 h 158"/>
                      <a:gd name="T20" fmla="*/ 58 w 112"/>
                      <a:gd name="T21" fmla="*/ 138 h 158"/>
                      <a:gd name="T22" fmla="*/ 63 w 112"/>
                      <a:gd name="T23" fmla="*/ 158 h 158"/>
                      <a:gd name="T24" fmla="*/ 68 w 112"/>
                      <a:gd name="T25" fmla="*/ 120 h 158"/>
                      <a:gd name="T26" fmla="*/ 73 w 112"/>
                      <a:gd name="T27" fmla="*/ 92 h 158"/>
                      <a:gd name="T28" fmla="*/ 82 w 112"/>
                      <a:gd name="T29" fmla="*/ 65 h 158"/>
                      <a:gd name="T30" fmla="*/ 94 w 112"/>
                      <a:gd name="T31" fmla="*/ 36 h 158"/>
                      <a:gd name="T32" fmla="*/ 112 w 112"/>
                      <a:gd name="T33" fmla="*/ 10 h 158"/>
                      <a:gd name="T34" fmla="*/ 96 w 112"/>
                      <a:gd name="T35" fmla="*/ 7 h 158"/>
                      <a:gd name="T36" fmla="*/ 85 w 112"/>
                      <a:gd name="T37" fmla="*/ 4 h 158"/>
                      <a:gd name="T38" fmla="*/ 69 w 112"/>
                      <a:gd name="T39" fmla="*/ 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58"/>
                      <a:gd name="T62" fmla="*/ 112 w 112"/>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58">
                        <a:moveTo>
                          <a:pt x="69" y="0"/>
                        </a:moveTo>
                        <a:lnTo>
                          <a:pt x="61" y="30"/>
                        </a:lnTo>
                        <a:lnTo>
                          <a:pt x="49" y="58"/>
                        </a:lnTo>
                        <a:lnTo>
                          <a:pt x="32" y="86"/>
                        </a:lnTo>
                        <a:lnTo>
                          <a:pt x="17" y="106"/>
                        </a:lnTo>
                        <a:lnTo>
                          <a:pt x="0" y="121"/>
                        </a:lnTo>
                        <a:lnTo>
                          <a:pt x="4" y="124"/>
                        </a:lnTo>
                        <a:lnTo>
                          <a:pt x="16" y="127"/>
                        </a:lnTo>
                        <a:lnTo>
                          <a:pt x="36" y="125"/>
                        </a:lnTo>
                        <a:lnTo>
                          <a:pt x="54" y="122"/>
                        </a:lnTo>
                        <a:lnTo>
                          <a:pt x="58" y="138"/>
                        </a:lnTo>
                        <a:lnTo>
                          <a:pt x="63" y="158"/>
                        </a:lnTo>
                        <a:lnTo>
                          <a:pt x="68" y="120"/>
                        </a:lnTo>
                        <a:lnTo>
                          <a:pt x="73" y="92"/>
                        </a:lnTo>
                        <a:lnTo>
                          <a:pt x="82" y="65"/>
                        </a:lnTo>
                        <a:lnTo>
                          <a:pt x="94" y="36"/>
                        </a:lnTo>
                        <a:lnTo>
                          <a:pt x="112" y="10"/>
                        </a:lnTo>
                        <a:lnTo>
                          <a:pt x="96" y="7"/>
                        </a:lnTo>
                        <a:lnTo>
                          <a:pt x="85" y="4"/>
                        </a:lnTo>
                        <a:lnTo>
                          <a:pt x="69" y="0"/>
                        </a:lnTo>
                        <a:close/>
                      </a:path>
                    </a:pathLst>
                  </a:custGeom>
                  <a:solidFill>
                    <a:srgbClr val="000080"/>
                  </a:solidFill>
                  <a:ln w="9525">
                    <a:noFill/>
                    <a:round/>
                    <a:headEnd/>
                    <a:tailEnd/>
                  </a:ln>
                </p:spPr>
                <p:txBody>
                  <a:bodyPr/>
                  <a:lstStyle/>
                  <a:p>
                    <a:endParaRPr lang="en-US"/>
                  </a:p>
                </p:txBody>
              </p:sp>
              <p:sp>
                <p:nvSpPr>
                  <p:cNvPr id="19590" name="Freeform 1054"/>
                  <p:cNvSpPr>
                    <a:spLocks/>
                  </p:cNvSpPr>
                  <p:nvPr/>
                </p:nvSpPr>
                <p:spPr bwMode="auto">
                  <a:xfrm>
                    <a:off x="4147" y="2264"/>
                    <a:ext cx="55" cy="113"/>
                  </a:xfrm>
                  <a:custGeom>
                    <a:avLst/>
                    <a:gdLst>
                      <a:gd name="T0" fmla="*/ 35 w 55"/>
                      <a:gd name="T1" fmla="*/ 1 h 113"/>
                      <a:gd name="T2" fmla="*/ 25 w 55"/>
                      <a:gd name="T3" fmla="*/ 17 h 113"/>
                      <a:gd name="T4" fmla="*/ 14 w 55"/>
                      <a:gd name="T5" fmla="*/ 35 h 113"/>
                      <a:gd name="T6" fmla="*/ 7 w 55"/>
                      <a:gd name="T7" fmla="*/ 56 h 113"/>
                      <a:gd name="T8" fmla="*/ 2 w 55"/>
                      <a:gd name="T9" fmla="*/ 81 h 113"/>
                      <a:gd name="T10" fmla="*/ 0 w 55"/>
                      <a:gd name="T11" fmla="*/ 113 h 113"/>
                      <a:gd name="T12" fmla="*/ 5 w 55"/>
                      <a:gd name="T13" fmla="*/ 103 h 113"/>
                      <a:gd name="T14" fmla="*/ 11 w 55"/>
                      <a:gd name="T15" fmla="*/ 96 h 113"/>
                      <a:gd name="T16" fmla="*/ 20 w 55"/>
                      <a:gd name="T17" fmla="*/ 89 h 113"/>
                      <a:gd name="T18" fmla="*/ 25 w 55"/>
                      <a:gd name="T19" fmla="*/ 85 h 113"/>
                      <a:gd name="T20" fmla="*/ 30 w 55"/>
                      <a:gd name="T21" fmla="*/ 76 h 113"/>
                      <a:gd name="T22" fmla="*/ 37 w 55"/>
                      <a:gd name="T23" fmla="*/ 60 h 113"/>
                      <a:gd name="T24" fmla="*/ 44 w 55"/>
                      <a:gd name="T25" fmla="*/ 44 h 113"/>
                      <a:gd name="T26" fmla="*/ 52 w 55"/>
                      <a:gd name="T27" fmla="*/ 23 h 113"/>
                      <a:gd name="T28" fmla="*/ 55 w 55"/>
                      <a:gd name="T29" fmla="*/ 9 h 113"/>
                      <a:gd name="T30" fmla="*/ 55 w 55"/>
                      <a:gd name="T31" fmla="*/ 0 h 113"/>
                      <a:gd name="T32" fmla="*/ 35 w 55"/>
                      <a:gd name="T33" fmla="*/ 1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3"/>
                      <a:gd name="T53" fmla="*/ 55 w 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3">
                        <a:moveTo>
                          <a:pt x="35" y="1"/>
                        </a:moveTo>
                        <a:lnTo>
                          <a:pt x="25" y="17"/>
                        </a:lnTo>
                        <a:lnTo>
                          <a:pt x="14" y="35"/>
                        </a:lnTo>
                        <a:lnTo>
                          <a:pt x="7" y="56"/>
                        </a:lnTo>
                        <a:lnTo>
                          <a:pt x="2" y="81"/>
                        </a:lnTo>
                        <a:lnTo>
                          <a:pt x="0" y="113"/>
                        </a:lnTo>
                        <a:lnTo>
                          <a:pt x="5" y="103"/>
                        </a:lnTo>
                        <a:lnTo>
                          <a:pt x="11" y="96"/>
                        </a:lnTo>
                        <a:lnTo>
                          <a:pt x="20" y="89"/>
                        </a:lnTo>
                        <a:lnTo>
                          <a:pt x="25" y="85"/>
                        </a:lnTo>
                        <a:lnTo>
                          <a:pt x="30" y="76"/>
                        </a:lnTo>
                        <a:lnTo>
                          <a:pt x="37" y="60"/>
                        </a:lnTo>
                        <a:lnTo>
                          <a:pt x="44" y="44"/>
                        </a:lnTo>
                        <a:lnTo>
                          <a:pt x="52" y="23"/>
                        </a:lnTo>
                        <a:lnTo>
                          <a:pt x="55" y="9"/>
                        </a:lnTo>
                        <a:lnTo>
                          <a:pt x="55" y="0"/>
                        </a:lnTo>
                        <a:lnTo>
                          <a:pt x="35" y="1"/>
                        </a:lnTo>
                        <a:close/>
                      </a:path>
                    </a:pathLst>
                  </a:custGeom>
                  <a:solidFill>
                    <a:srgbClr val="000080"/>
                  </a:solidFill>
                  <a:ln w="9525">
                    <a:noFill/>
                    <a:round/>
                    <a:headEnd/>
                    <a:tailEnd/>
                  </a:ln>
                </p:spPr>
                <p:txBody>
                  <a:bodyPr/>
                  <a:lstStyle/>
                  <a:p>
                    <a:endParaRPr lang="en-US"/>
                  </a:p>
                </p:txBody>
              </p:sp>
              <p:sp>
                <p:nvSpPr>
                  <p:cNvPr id="19591" name="Freeform 1055"/>
                  <p:cNvSpPr>
                    <a:spLocks/>
                  </p:cNvSpPr>
                  <p:nvPr/>
                </p:nvSpPr>
                <p:spPr bwMode="auto">
                  <a:xfrm>
                    <a:off x="4227" y="2252"/>
                    <a:ext cx="106" cy="76"/>
                  </a:xfrm>
                  <a:custGeom>
                    <a:avLst/>
                    <a:gdLst>
                      <a:gd name="T0" fmla="*/ 35 w 106"/>
                      <a:gd name="T1" fmla="*/ 10 h 76"/>
                      <a:gd name="T2" fmla="*/ 29 w 106"/>
                      <a:gd name="T3" fmla="*/ 16 h 76"/>
                      <a:gd name="T4" fmla="*/ 21 w 106"/>
                      <a:gd name="T5" fmla="*/ 23 h 76"/>
                      <a:gd name="T6" fmla="*/ 17 w 106"/>
                      <a:gd name="T7" fmla="*/ 30 h 76"/>
                      <a:gd name="T8" fmla="*/ 12 w 106"/>
                      <a:gd name="T9" fmla="*/ 40 h 76"/>
                      <a:gd name="T10" fmla="*/ 8 w 106"/>
                      <a:gd name="T11" fmla="*/ 49 h 76"/>
                      <a:gd name="T12" fmla="*/ 4 w 106"/>
                      <a:gd name="T13" fmla="*/ 62 h 76"/>
                      <a:gd name="T14" fmla="*/ 0 w 106"/>
                      <a:gd name="T15" fmla="*/ 76 h 76"/>
                      <a:gd name="T16" fmla="*/ 7 w 106"/>
                      <a:gd name="T17" fmla="*/ 75 h 76"/>
                      <a:gd name="T18" fmla="*/ 18 w 106"/>
                      <a:gd name="T19" fmla="*/ 71 h 76"/>
                      <a:gd name="T20" fmla="*/ 29 w 106"/>
                      <a:gd name="T21" fmla="*/ 63 h 76"/>
                      <a:gd name="T22" fmla="*/ 39 w 106"/>
                      <a:gd name="T23" fmla="*/ 55 h 76"/>
                      <a:gd name="T24" fmla="*/ 50 w 106"/>
                      <a:gd name="T25" fmla="*/ 47 h 76"/>
                      <a:gd name="T26" fmla="*/ 63 w 106"/>
                      <a:gd name="T27" fmla="*/ 39 h 76"/>
                      <a:gd name="T28" fmla="*/ 76 w 106"/>
                      <a:gd name="T29" fmla="*/ 34 h 76"/>
                      <a:gd name="T30" fmla="*/ 90 w 106"/>
                      <a:gd name="T31" fmla="*/ 27 h 76"/>
                      <a:gd name="T32" fmla="*/ 94 w 106"/>
                      <a:gd name="T33" fmla="*/ 25 h 76"/>
                      <a:gd name="T34" fmla="*/ 96 w 106"/>
                      <a:gd name="T35" fmla="*/ 17 h 76"/>
                      <a:gd name="T36" fmla="*/ 95 w 106"/>
                      <a:gd name="T37" fmla="*/ 12 h 76"/>
                      <a:gd name="T38" fmla="*/ 100 w 106"/>
                      <a:gd name="T39" fmla="*/ 8 h 76"/>
                      <a:gd name="T40" fmla="*/ 106 w 106"/>
                      <a:gd name="T41" fmla="*/ 0 h 76"/>
                      <a:gd name="T42" fmla="*/ 95 w 106"/>
                      <a:gd name="T43" fmla="*/ 2 h 76"/>
                      <a:gd name="T44" fmla="*/ 81 w 106"/>
                      <a:gd name="T45" fmla="*/ 4 h 76"/>
                      <a:gd name="T46" fmla="*/ 67 w 106"/>
                      <a:gd name="T47" fmla="*/ 6 h 76"/>
                      <a:gd name="T48" fmla="*/ 52 w 106"/>
                      <a:gd name="T49" fmla="*/ 8 h 76"/>
                      <a:gd name="T50" fmla="*/ 35 w 106"/>
                      <a:gd name="T51" fmla="*/ 1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76"/>
                      <a:gd name="T80" fmla="*/ 106 w 106"/>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76">
                        <a:moveTo>
                          <a:pt x="35" y="10"/>
                        </a:moveTo>
                        <a:lnTo>
                          <a:pt x="29" y="16"/>
                        </a:lnTo>
                        <a:lnTo>
                          <a:pt x="21" y="23"/>
                        </a:lnTo>
                        <a:lnTo>
                          <a:pt x="17" y="30"/>
                        </a:lnTo>
                        <a:lnTo>
                          <a:pt x="12" y="40"/>
                        </a:lnTo>
                        <a:lnTo>
                          <a:pt x="8" y="49"/>
                        </a:lnTo>
                        <a:lnTo>
                          <a:pt x="4" y="62"/>
                        </a:lnTo>
                        <a:lnTo>
                          <a:pt x="0" y="76"/>
                        </a:lnTo>
                        <a:lnTo>
                          <a:pt x="7" y="75"/>
                        </a:lnTo>
                        <a:lnTo>
                          <a:pt x="18" y="71"/>
                        </a:lnTo>
                        <a:lnTo>
                          <a:pt x="29" y="63"/>
                        </a:lnTo>
                        <a:lnTo>
                          <a:pt x="39" y="55"/>
                        </a:lnTo>
                        <a:lnTo>
                          <a:pt x="50" y="47"/>
                        </a:lnTo>
                        <a:lnTo>
                          <a:pt x="63" y="39"/>
                        </a:lnTo>
                        <a:lnTo>
                          <a:pt x="76" y="34"/>
                        </a:lnTo>
                        <a:lnTo>
                          <a:pt x="90" y="27"/>
                        </a:lnTo>
                        <a:lnTo>
                          <a:pt x="94" y="25"/>
                        </a:lnTo>
                        <a:lnTo>
                          <a:pt x="96" y="17"/>
                        </a:lnTo>
                        <a:lnTo>
                          <a:pt x="95" y="12"/>
                        </a:lnTo>
                        <a:lnTo>
                          <a:pt x="100" y="8"/>
                        </a:lnTo>
                        <a:lnTo>
                          <a:pt x="106" y="0"/>
                        </a:lnTo>
                        <a:lnTo>
                          <a:pt x="95" y="2"/>
                        </a:lnTo>
                        <a:lnTo>
                          <a:pt x="81" y="4"/>
                        </a:lnTo>
                        <a:lnTo>
                          <a:pt x="67" y="6"/>
                        </a:lnTo>
                        <a:lnTo>
                          <a:pt x="52" y="8"/>
                        </a:lnTo>
                        <a:lnTo>
                          <a:pt x="35" y="10"/>
                        </a:lnTo>
                        <a:close/>
                      </a:path>
                    </a:pathLst>
                  </a:custGeom>
                  <a:solidFill>
                    <a:srgbClr val="000080"/>
                  </a:solidFill>
                  <a:ln w="9525">
                    <a:noFill/>
                    <a:round/>
                    <a:headEnd/>
                    <a:tailEnd/>
                  </a:ln>
                </p:spPr>
                <p:txBody>
                  <a:bodyPr/>
                  <a:lstStyle/>
                  <a:p>
                    <a:endParaRPr lang="en-US"/>
                  </a:p>
                </p:txBody>
              </p:sp>
            </p:grpSp>
          </p:grpSp>
        </p:grpSp>
        <p:grpSp>
          <p:nvGrpSpPr>
            <p:cNvPr id="19462" name="Group 1056"/>
            <p:cNvGrpSpPr>
              <a:grpSpLocks/>
            </p:cNvGrpSpPr>
            <p:nvPr/>
          </p:nvGrpSpPr>
          <p:grpSpPr bwMode="auto">
            <a:xfrm>
              <a:off x="3728" y="1160"/>
              <a:ext cx="802" cy="1231"/>
              <a:chOff x="3728" y="1160"/>
              <a:chExt cx="802" cy="1231"/>
            </a:xfrm>
          </p:grpSpPr>
          <p:grpSp>
            <p:nvGrpSpPr>
              <p:cNvPr id="19464" name="Group 1057"/>
              <p:cNvGrpSpPr>
                <a:grpSpLocks/>
              </p:cNvGrpSpPr>
              <p:nvPr/>
            </p:nvGrpSpPr>
            <p:grpSpPr bwMode="auto">
              <a:xfrm>
                <a:off x="3965" y="1160"/>
                <a:ext cx="446" cy="463"/>
                <a:chOff x="3965" y="1160"/>
                <a:chExt cx="446" cy="463"/>
              </a:xfrm>
            </p:grpSpPr>
            <p:sp>
              <p:nvSpPr>
                <p:cNvPr id="19517" name="Oval 1058"/>
                <p:cNvSpPr>
                  <a:spLocks noChangeArrowheads="1"/>
                </p:cNvSpPr>
                <p:nvPr/>
              </p:nvSpPr>
              <p:spPr bwMode="auto">
                <a:xfrm>
                  <a:off x="3965" y="1580"/>
                  <a:ext cx="8" cy="2"/>
                </a:xfrm>
                <a:prstGeom prst="ellipse">
                  <a:avLst/>
                </a:prstGeom>
                <a:solidFill>
                  <a:srgbClr val="FFFFFF"/>
                </a:solidFill>
                <a:ln w="9525">
                  <a:noFill/>
                  <a:round/>
                  <a:headEnd/>
                  <a:tailEnd/>
                </a:ln>
              </p:spPr>
              <p:txBody>
                <a:bodyPr/>
                <a:lstStyle/>
                <a:p>
                  <a:pPr eaLnBrk="0" hangingPunct="0"/>
                  <a:endParaRPr lang="en-US"/>
                </a:p>
              </p:txBody>
            </p:sp>
            <p:sp>
              <p:nvSpPr>
                <p:cNvPr id="19518" name="Freeform 1059"/>
                <p:cNvSpPr>
                  <a:spLocks/>
                </p:cNvSpPr>
                <p:nvPr/>
              </p:nvSpPr>
              <p:spPr bwMode="auto">
                <a:xfrm>
                  <a:off x="4107" y="1454"/>
                  <a:ext cx="103" cy="87"/>
                </a:xfrm>
                <a:custGeom>
                  <a:avLst/>
                  <a:gdLst>
                    <a:gd name="T0" fmla="*/ 29 w 103"/>
                    <a:gd name="T1" fmla="*/ 6 h 87"/>
                    <a:gd name="T2" fmla="*/ 26 w 103"/>
                    <a:gd name="T3" fmla="*/ 30 h 87"/>
                    <a:gd name="T4" fmla="*/ 25 w 103"/>
                    <a:gd name="T5" fmla="*/ 38 h 87"/>
                    <a:gd name="T6" fmla="*/ 20 w 103"/>
                    <a:gd name="T7" fmla="*/ 50 h 87"/>
                    <a:gd name="T8" fmla="*/ 10 w 103"/>
                    <a:gd name="T9" fmla="*/ 58 h 87"/>
                    <a:gd name="T10" fmla="*/ 0 w 103"/>
                    <a:gd name="T11" fmla="*/ 67 h 87"/>
                    <a:gd name="T12" fmla="*/ 9 w 103"/>
                    <a:gd name="T13" fmla="*/ 64 h 87"/>
                    <a:gd name="T14" fmla="*/ 7 w 103"/>
                    <a:gd name="T15" fmla="*/ 72 h 87"/>
                    <a:gd name="T16" fmla="*/ 14 w 103"/>
                    <a:gd name="T17" fmla="*/ 70 h 87"/>
                    <a:gd name="T18" fmla="*/ 21 w 103"/>
                    <a:gd name="T19" fmla="*/ 69 h 87"/>
                    <a:gd name="T20" fmla="*/ 20 w 103"/>
                    <a:gd name="T21" fmla="*/ 77 h 87"/>
                    <a:gd name="T22" fmla="*/ 28 w 103"/>
                    <a:gd name="T23" fmla="*/ 74 h 87"/>
                    <a:gd name="T24" fmla="*/ 37 w 103"/>
                    <a:gd name="T25" fmla="*/ 71 h 87"/>
                    <a:gd name="T26" fmla="*/ 44 w 103"/>
                    <a:gd name="T27" fmla="*/ 67 h 87"/>
                    <a:gd name="T28" fmla="*/ 41 w 103"/>
                    <a:gd name="T29" fmla="*/ 78 h 87"/>
                    <a:gd name="T30" fmla="*/ 47 w 103"/>
                    <a:gd name="T31" fmla="*/ 76 h 87"/>
                    <a:gd name="T32" fmla="*/ 52 w 103"/>
                    <a:gd name="T33" fmla="*/ 74 h 87"/>
                    <a:gd name="T34" fmla="*/ 56 w 103"/>
                    <a:gd name="T35" fmla="*/ 71 h 87"/>
                    <a:gd name="T36" fmla="*/ 57 w 103"/>
                    <a:gd name="T37" fmla="*/ 75 h 87"/>
                    <a:gd name="T38" fmla="*/ 56 w 103"/>
                    <a:gd name="T39" fmla="*/ 82 h 87"/>
                    <a:gd name="T40" fmla="*/ 65 w 103"/>
                    <a:gd name="T41" fmla="*/ 79 h 87"/>
                    <a:gd name="T42" fmla="*/ 66 w 103"/>
                    <a:gd name="T43" fmla="*/ 86 h 87"/>
                    <a:gd name="T44" fmla="*/ 71 w 103"/>
                    <a:gd name="T45" fmla="*/ 87 h 87"/>
                    <a:gd name="T46" fmla="*/ 77 w 103"/>
                    <a:gd name="T47" fmla="*/ 85 h 87"/>
                    <a:gd name="T48" fmla="*/ 84 w 103"/>
                    <a:gd name="T49" fmla="*/ 82 h 87"/>
                    <a:gd name="T50" fmla="*/ 91 w 103"/>
                    <a:gd name="T51" fmla="*/ 77 h 87"/>
                    <a:gd name="T52" fmla="*/ 94 w 103"/>
                    <a:gd name="T53" fmla="*/ 73 h 87"/>
                    <a:gd name="T54" fmla="*/ 103 w 103"/>
                    <a:gd name="T55" fmla="*/ 0 h 87"/>
                    <a:gd name="T56" fmla="*/ 29 w 103"/>
                    <a:gd name="T57" fmla="*/ 6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
                    <a:gd name="T88" fmla="*/ 0 h 87"/>
                    <a:gd name="T89" fmla="*/ 103 w 103"/>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 h="87">
                      <a:moveTo>
                        <a:pt x="29" y="6"/>
                      </a:moveTo>
                      <a:lnTo>
                        <a:pt x="26" y="30"/>
                      </a:lnTo>
                      <a:lnTo>
                        <a:pt x="25" y="38"/>
                      </a:lnTo>
                      <a:lnTo>
                        <a:pt x="20" y="50"/>
                      </a:lnTo>
                      <a:lnTo>
                        <a:pt x="10" y="58"/>
                      </a:lnTo>
                      <a:lnTo>
                        <a:pt x="0" y="67"/>
                      </a:lnTo>
                      <a:lnTo>
                        <a:pt x="9" y="64"/>
                      </a:lnTo>
                      <a:lnTo>
                        <a:pt x="7" y="72"/>
                      </a:lnTo>
                      <a:lnTo>
                        <a:pt x="14" y="70"/>
                      </a:lnTo>
                      <a:lnTo>
                        <a:pt x="21" y="69"/>
                      </a:lnTo>
                      <a:lnTo>
                        <a:pt x="20" y="77"/>
                      </a:lnTo>
                      <a:lnTo>
                        <a:pt x="28" y="74"/>
                      </a:lnTo>
                      <a:lnTo>
                        <a:pt x="37" y="71"/>
                      </a:lnTo>
                      <a:lnTo>
                        <a:pt x="44" y="67"/>
                      </a:lnTo>
                      <a:lnTo>
                        <a:pt x="41" y="78"/>
                      </a:lnTo>
                      <a:lnTo>
                        <a:pt x="47" y="76"/>
                      </a:lnTo>
                      <a:lnTo>
                        <a:pt x="52" y="74"/>
                      </a:lnTo>
                      <a:lnTo>
                        <a:pt x="56" y="71"/>
                      </a:lnTo>
                      <a:lnTo>
                        <a:pt x="57" y="75"/>
                      </a:lnTo>
                      <a:lnTo>
                        <a:pt x="56" y="82"/>
                      </a:lnTo>
                      <a:lnTo>
                        <a:pt x="65" y="79"/>
                      </a:lnTo>
                      <a:lnTo>
                        <a:pt x="66" y="86"/>
                      </a:lnTo>
                      <a:lnTo>
                        <a:pt x="71" y="87"/>
                      </a:lnTo>
                      <a:lnTo>
                        <a:pt x="77" y="85"/>
                      </a:lnTo>
                      <a:lnTo>
                        <a:pt x="84" y="82"/>
                      </a:lnTo>
                      <a:lnTo>
                        <a:pt x="91" y="77"/>
                      </a:lnTo>
                      <a:lnTo>
                        <a:pt x="94" y="73"/>
                      </a:lnTo>
                      <a:lnTo>
                        <a:pt x="103" y="0"/>
                      </a:lnTo>
                      <a:lnTo>
                        <a:pt x="29" y="6"/>
                      </a:lnTo>
                      <a:close/>
                    </a:path>
                  </a:pathLst>
                </a:custGeom>
                <a:solidFill>
                  <a:srgbClr val="5F3F1F"/>
                </a:solidFill>
                <a:ln w="9525">
                  <a:noFill/>
                  <a:round/>
                  <a:headEnd/>
                  <a:tailEnd/>
                </a:ln>
              </p:spPr>
              <p:txBody>
                <a:bodyPr/>
                <a:lstStyle/>
                <a:p>
                  <a:endParaRPr lang="en-US"/>
                </a:p>
              </p:txBody>
            </p:sp>
            <p:grpSp>
              <p:nvGrpSpPr>
                <p:cNvPr id="19519" name="Group 1060"/>
                <p:cNvGrpSpPr>
                  <a:grpSpLocks/>
                </p:cNvGrpSpPr>
                <p:nvPr/>
              </p:nvGrpSpPr>
              <p:grpSpPr bwMode="auto">
                <a:xfrm>
                  <a:off x="4070" y="1217"/>
                  <a:ext cx="324" cy="406"/>
                  <a:chOff x="4070" y="1217"/>
                  <a:chExt cx="324" cy="406"/>
                </a:xfrm>
              </p:grpSpPr>
              <p:grpSp>
                <p:nvGrpSpPr>
                  <p:cNvPr id="19567" name="Group 1061"/>
                  <p:cNvGrpSpPr>
                    <a:grpSpLocks/>
                  </p:cNvGrpSpPr>
                  <p:nvPr/>
                </p:nvGrpSpPr>
                <p:grpSpPr bwMode="auto">
                  <a:xfrm>
                    <a:off x="4070" y="1217"/>
                    <a:ext cx="324" cy="406"/>
                    <a:chOff x="4070" y="1217"/>
                    <a:chExt cx="324" cy="406"/>
                  </a:xfrm>
                </p:grpSpPr>
                <p:sp>
                  <p:nvSpPr>
                    <p:cNvPr id="19569" name="Freeform 1062"/>
                    <p:cNvSpPr>
                      <a:spLocks/>
                    </p:cNvSpPr>
                    <p:nvPr/>
                  </p:nvSpPr>
                  <p:spPr bwMode="auto">
                    <a:xfrm>
                      <a:off x="4070" y="1217"/>
                      <a:ext cx="324" cy="406"/>
                    </a:xfrm>
                    <a:custGeom>
                      <a:avLst/>
                      <a:gdLst>
                        <a:gd name="T0" fmla="*/ 60 w 324"/>
                        <a:gd name="T1" fmla="*/ 0 h 406"/>
                        <a:gd name="T2" fmla="*/ 27 w 324"/>
                        <a:gd name="T3" fmla="*/ 18 h 406"/>
                        <a:gd name="T4" fmla="*/ 7 w 324"/>
                        <a:gd name="T5" fmla="*/ 43 h 406"/>
                        <a:gd name="T6" fmla="*/ 0 w 324"/>
                        <a:gd name="T7" fmla="*/ 74 h 406"/>
                        <a:gd name="T8" fmla="*/ 1 w 324"/>
                        <a:gd name="T9" fmla="*/ 98 h 406"/>
                        <a:gd name="T10" fmla="*/ 3 w 324"/>
                        <a:gd name="T11" fmla="*/ 110 h 406"/>
                        <a:gd name="T12" fmla="*/ 5 w 324"/>
                        <a:gd name="T13" fmla="*/ 114 h 406"/>
                        <a:gd name="T14" fmla="*/ 8 w 324"/>
                        <a:gd name="T15" fmla="*/ 119 h 406"/>
                        <a:gd name="T16" fmla="*/ 14 w 324"/>
                        <a:gd name="T17" fmla="*/ 124 h 406"/>
                        <a:gd name="T18" fmla="*/ 15 w 324"/>
                        <a:gd name="T19" fmla="*/ 131 h 406"/>
                        <a:gd name="T20" fmla="*/ 14 w 324"/>
                        <a:gd name="T21" fmla="*/ 139 h 406"/>
                        <a:gd name="T22" fmla="*/ 7 w 324"/>
                        <a:gd name="T23" fmla="*/ 148 h 406"/>
                        <a:gd name="T24" fmla="*/ 2 w 324"/>
                        <a:gd name="T25" fmla="*/ 155 h 406"/>
                        <a:gd name="T26" fmla="*/ 0 w 324"/>
                        <a:gd name="T27" fmla="*/ 163 h 406"/>
                        <a:gd name="T28" fmla="*/ 2 w 324"/>
                        <a:gd name="T29" fmla="*/ 169 h 406"/>
                        <a:gd name="T30" fmla="*/ 5 w 324"/>
                        <a:gd name="T31" fmla="*/ 170 h 406"/>
                        <a:gd name="T32" fmla="*/ 7 w 324"/>
                        <a:gd name="T33" fmla="*/ 175 h 406"/>
                        <a:gd name="T34" fmla="*/ 5 w 324"/>
                        <a:gd name="T35" fmla="*/ 185 h 406"/>
                        <a:gd name="T36" fmla="*/ 7 w 324"/>
                        <a:gd name="T37" fmla="*/ 193 h 406"/>
                        <a:gd name="T38" fmla="*/ 14 w 324"/>
                        <a:gd name="T39" fmla="*/ 199 h 406"/>
                        <a:gd name="T40" fmla="*/ 18 w 324"/>
                        <a:gd name="T41" fmla="*/ 205 h 406"/>
                        <a:gd name="T42" fmla="*/ 24 w 324"/>
                        <a:gd name="T43" fmla="*/ 211 h 406"/>
                        <a:gd name="T44" fmla="*/ 17 w 324"/>
                        <a:gd name="T45" fmla="*/ 220 h 406"/>
                        <a:gd name="T46" fmla="*/ 21 w 324"/>
                        <a:gd name="T47" fmla="*/ 230 h 406"/>
                        <a:gd name="T48" fmla="*/ 22 w 324"/>
                        <a:gd name="T49" fmla="*/ 234 h 406"/>
                        <a:gd name="T50" fmla="*/ 20 w 324"/>
                        <a:gd name="T51" fmla="*/ 244 h 406"/>
                        <a:gd name="T52" fmla="*/ 18 w 324"/>
                        <a:gd name="T53" fmla="*/ 252 h 406"/>
                        <a:gd name="T54" fmla="*/ 20 w 324"/>
                        <a:gd name="T55" fmla="*/ 259 h 406"/>
                        <a:gd name="T56" fmla="*/ 23 w 324"/>
                        <a:gd name="T57" fmla="*/ 262 h 406"/>
                        <a:gd name="T58" fmla="*/ 30 w 324"/>
                        <a:gd name="T59" fmla="*/ 263 h 406"/>
                        <a:gd name="T60" fmla="*/ 35 w 324"/>
                        <a:gd name="T61" fmla="*/ 265 h 406"/>
                        <a:gd name="T62" fmla="*/ 68 w 324"/>
                        <a:gd name="T63" fmla="*/ 263 h 406"/>
                        <a:gd name="T64" fmla="*/ 95 w 324"/>
                        <a:gd name="T65" fmla="*/ 263 h 406"/>
                        <a:gd name="T66" fmla="*/ 108 w 324"/>
                        <a:gd name="T67" fmla="*/ 265 h 406"/>
                        <a:gd name="T68" fmla="*/ 115 w 324"/>
                        <a:gd name="T69" fmla="*/ 268 h 406"/>
                        <a:gd name="T70" fmla="*/ 120 w 324"/>
                        <a:gd name="T71" fmla="*/ 276 h 406"/>
                        <a:gd name="T72" fmla="*/ 122 w 324"/>
                        <a:gd name="T73" fmla="*/ 288 h 406"/>
                        <a:gd name="T74" fmla="*/ 121 w 324"/>
                        <a:gd name="T75" fmla="*/ 304 h 406"/>
                        <a:gd name="T76" fmla="*/ 117 w 324"/>
                        <a:gd name="T77" fmla="*/ 320 h 406"/>
                        <a:gd name="T78" fmla="*/ 111 w 324"/>
                        <a:gd name="T79" fmla="*/ 332 h 406"/>
                        <a:gd name="T80" fmla="*/ 106 w 324"/>
                        <a:gd name="T81" fmla="*/ 339 h 406"/>
                        <a:gd name="T82" fmla="*/ 89 w 324"/>
                        <a:gd name="T83" fmla="*/ 343 h 406"/>
                        <a:gd name="T84" fmla="*/ 212 w 324"/>
                        <a:gd name="T85" fmla="*/ 406 h 406"/>
                        <a:gd name="T86" fmla="*/ 301 w 324"/>
                        <a:gd name="T87" fmla="*/ 370 h 406"/>
                        <a:gd name="T88" fmla="*/ 324 w 324"/>
                        <a:gd name="T89" fmla="*/ 349 h 406"/>
                        <a:gd name="T90" fmla="*/ 298 w 324"/>
                        <a:gd name="T91" fmla="*/ 335 h 406"/>
                        <a:gd name="T92" fmla="*/ 285 w 324"/>
                        <a:gd name="T93" fmla="*/ 319 h 406"/>
                        <a:gd name="T94" fmla="*/ 272 w 324"/>
                        <a:gd name="T95" fmla="*/ 298 h 406"/>
                        <a:gd name="T96" fmla="*/ 261 w 324"/>
                        <a:gd name="T97" fmla="*/ 279 h 406"/>
                        <a:gd name="T98" fmla="*/ 239 w 324"/>
                        <a:gd name="T99" fmla="*/ 206 h 406"/>
                        <a:gd name="T100" fmla="*/ 260 w 324"/>
                        <a:gd name="T101" fmla="*/ 102 h 406"/>
                        <a:gd name="T102" fmla="*/ 230 w 324"/>
                        <a:gd name="T103" fmla="*/ 65 h 406"/>
                        <a:gd name="T104" fmla="*/ 186 w 324"/>
                        <a:gd name="T105" fmla="*/ 74 h 406"/>
                        <a:gd name="T106" fmla="*/ 164 w 324"/>
                        <a:gd name="T107" fmla="*/ 83 h 406"/>
                        <a:gd name="T108" fmla="*/ 137 w 324"/>
                        <a:gd name="T109" fmla="*/ 34 h 406"/>
                        <a:gd name="T110" fmla="*/ 111 w 324"/>
                        <a:gd name="T111" fmla="*/ 12 h 406"/>
                        <a:gd name="T112" fmla="*/ 60 w 324"/>
                        <a:gd name="T113" fmla="*/ 0 h 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406"/>
                        <a:gd name="T173" fmla="*/ 324 w 324"/>
                        <a:gd name="T174" fmla="*/ 406 h 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406">
                          <a:moveTo>
                            <a:pt x="60" y="0"/>
                          </a:moveTo>
                          <a:lnTo>
                            <a:pt x="27" y="18"/>
                          </a:lnTo>
                          <a:lnTo>
                            <a:pt x="7" y="43"/>
                          </a:lnTo>
                          <a:lnTo>
                            <a:pt x="0" y="74"/>
                          </a:lnTo>
                          <a:lnTo>
                            <a:pt x="1" y="98"/>
                          </a:lnTo>
                          <a:lnTo>
                            <a:pt x="3" y="110"/>
                          </a:lnTo>
                          <a:lnTo>
                            <a:pt x="5" y="114"/>
                          </a:lnTo>
                          <a:lnTo>
                            <a:pt x="8" y="119"/>
                          </a:lnTo>
                          <a:lnTo>
                            <a:pt x="14" y="124"/>
                          </a:lnTo>
                          <a:lnTo>
                            <a:pt x="15" y="131"/>
                          </a:lnTo>
                          <a:lnTo>
                            <a:pt x="14" y="139"/>
                          </a:lnTo>
                          <a:lnTo>
                            <a:pt x="7" y="148"/>
                          </a:lnTo>
                          <a:lnTo>
                            <a:pt x="2" y="155"/>
                          </a:lnTo>
                          <a:lnTo>
                            <a:pt x="0" y="163"/>
                          </a:lnTo>
                          <a:lnTo>
                            <a:pt x="2" y="169"/>
                          </a:lnTo>
                          <a:lnTo>
                            <a:pt x="5" y="170"/>
                          </a:lnTo>
                          <a:lnTo>
                            <a:pt x="7" y="175"/>
                          </a:lnTo>
                          <a:lnTo>
                            <a:pt x="5" y="185"/>
                          </a:lnTo>
                          <a:lnTo>
                            <a:pt x="7" y="193"/>
                          </a:lnTo>
                          <a:lnTo>
                            <a:pt x="14" y="199"/>
                          </a:lnTo>
                          <a:lnTo>
                            <a:pt x="18" y="205"/>
                          </a:lnTo>
                          <a:lnTo>
                            <a:pt x="24" y="211"/>
                          </a:lnTo>
                          <a:lnTo>
                            <a:pt x="17" y="220"/>
                          </a:lnTo>
                          <a:lnTo>
                            <a:pt x="21" y="230"/>
                          </a:lnTo>
                          <a:lnTo>
                            <a:pt x="22" y="234"/>
                          </a:lnTo>
                          <a:lnTo>
                            <a:pt x="20" y="244"/>
                          </a:lnTo>
                          <a:lnTo>
                            <a:pt x="18" y="252"/>
                          </a:lnTo>
                          <a:lnTo>
                            <a:pt x="20" y="259"/>
                          </a:lnTo>
                          <a:lnTo>
                            <a:pt x="23" y="262"/>
                          </a:lnTo>
                          <a:lnTo>
                            <a:pt x="30" y="263"/>
                          </a:lnTo>
                          <a:lnTo>
                            <a:pt x="35" y="265"/>
                          </a:lnTo>
                          <a:lnTo>
                            <a:pt x="68" y="263"/>
                          </a:lnTo>
                          <a:lnTo>
                            <a:pt x="95" y="263"/>
                          </a:lnTo>
                          <a:lnTo>
                            <a:pt x="108" y="265"/>
                          </a:lnTo>
                          <a:lnTo>
                            <a:pt x="115" y="268"/>
                          </a:lnTo>
                          <a:lnTo>
                            <a:pt x="120" y="276"/>
                          </a:lnTo>
                          <a:lnTo>
                            <a:pt x="122" y="288"/>
                          </a:lnTo>
                          <a:lnTo>
                            <a:pt x="121" y="304"/>
                          </a:lnTo>
                          <a:lnTo>
                            <a:pt x="117" y="320"/>
                          </a:lnTo>
                          <a:lnTo>
                            <a:pt x="111" y="332"/>
                          </a:lnTo>
                          <a:lnTo>
                            <a:pt x="106" y="339"/>
                          </a:lnTo>
                          <a:lnTo>
                            <a:pt x="89" y="343"/>
                          </a:lnTo>
                          <a:lnTo>
                            <a:pt x="212" y="406"/>
                          </a:lnTo>
                          <a:lnTo>
                            <a:pt x="301" y="370"/>
                          </a:lnTo>
                          <a:lnTo>
                            <a:pt x="324" y="349"/>
                          </a:lnTo>
                          <a:lnTo>
                            <a:pt x="298" y="335"/>
                          </a:lnTo>
                          <a:lnTo>
                            <a:pt x="285" y="319"/>
                          </a:lnTo>
                          <a:lnTo>
                            <a:pt x="272" y="298"/>
                          </a:lnTo>
                          <a:lnTo>
                            <a:pt x="261" y="279"/>
                          </a:lnTo>
                          <a:lnTo>
                            <a:pt x="239" y="206"/>
                          </a:lnTo>
                          <a:lnTo>
                            <a:pt x="260" y="102"/>
                          </a:lnTo>
                          <a:lnTo>
                            <a:pt x="230" y="65"/>
                          </a:lnTo>
                          <a:lnTo>
                            <a:pt x="186" y="74"/>
                          </a:lnTo>
                          <a:lnTo>
                            <a:pt x="164" y="83"/>
                          </a:lnTo>
                          <a:lnTo>
                            <a:pt x="137" y="34"/>
                          </a:lnTo>
                          <a:lnTo>
                            <a:pt x="111" y="12"/>
                          </a:lnTo>
                          <a:lnTo>
                            <a:pt x="60" y="0"/>
                          </a:lnTo>
                          <a:close/>
                        </a:path>
                      </a:pathLst>
                    </a:custGeom>
                    <a:solidFill>
                      <a:srgbClr val="FF9F7F"/>
                    </a:solidFill>
                    <a:ln w="9525">
                      <a:noFill/>
                      <a:round/>
                      <a:headEnd/>
                      <a:tailEnd/>
                    </a:ln>
                  </p:spPr>
                  <p:txBody>
                    <a:bodyPr/>
                    <a:lstStyle/>
                    <a:p>
                      <a:endParaRPr lang="en-US"/>
                    </a:p>
                  </p:txBody>
                </p:sp>
                <p:sp>
                  <p:nvSpPr>
                    <p:cNvPr id="19570" name="Freeform 1063"/>
                    <p:cNvSpPr>
                      <a:spLocks/>
                    </p:cNvSpPr>
                    <p:nvPr/>
                  </p:nvSpPr>
                  <p:spPr bwMode="auto">
                    <a:xfrm>
                      <a:off x="4187" y="1384"/>
                      <a:ext cx="104" cy="92"/>
                    </a:xfrm>
                    <a:custGeom>
                      <a:avLst/>
                      <a:gdLst>
                        <a:gd name="T0" fmla="*/ 0 w 104"/>
                        <a:gd name="T1" fmla="*/ 92 h 92"/>
                        <a:gd name="T2" fmla="*/ 13 w 104"/>
                        <a:gd name="T3" fmla="*/ 88 h 92"/>
                        <a:gd name="T4" fmla="*/ 25 w 104"/>
                        <a:gd name="T5" fmla="*/ 84 h 92"/>
                        <a:gd name="T6" fmla="*/ 33 w 104"/>
                        <a:gd name="T7" fmla="*/ 79 h 92"/>
                        <a:gd name="T8" fmla="*/ 42 w 104"/>
                        <a:gd name="T9" fmla="*/ 70 h 92"/>
                        <a:gd name="T10" fmla="*/ 49 w 104"/>
                        <a:gd name="T11" fmla="*/ 58 h 92"/>
                        <a:gd name="T12" fmla="*/ 56 w 104"/>
                        <a:gd name="T13" fmla="*/ 47 h 92"/>
                        <a:gd name="T14" fmla="*/ 61 w 104"/>
                        <a:gd name="T15" fmla="*/ 37 h 92"/>
                        <a:gd name="T16" fmla="*/ 60 w 104"/>
                        <a:gd name="T17" fmla="*/ 28 h 92"/>
                        <a:gd name="T18" fmla="*/ 58 w 104"/>
                        <a:gd name="T19" fmla="*/ 18 h 92"/>
                        <a:gd name="T20" fmla="*/ 58 w 104"/>
                        <a:gd name="T21" fmla="*/ 8 h 92"/>
                        <a:gd name="T22" fmla="*/ 84 w 104"/>
                        <a:gd name="T23" fmla="*/ 21 h 92"/>
                        <a:gd name="T24" fmla="*/ 99 w 104"/>
                        <a:gd name="T25" fmla="*/ 6 h 92"/>
                        <a:gd name="T26" fmla="*/ 104 w 104"/>
                        <a:gd name="T27" fmla="*/ 0 h 92"/>
                        <a:gd name="T28" fmla="*/ 102 w 104"/>
                        <a:gd name="T29" fmla="*/ 16 h 92"/>
                        <a:gd name="T30" fmla="*/ 98 w 104"/>
                        <a:gd name="T31" fmla="*/ 26 h 92"/>
                        <a:gd name="T32" fmla="*/ 89 w 104"/>
                        <a:gd name="T33" fmla="*/ 33 h 92"/>
                        <a:gd name="T34" fmla="*/ 78 w 104"/>
                        <a:gd name="T35" fmla="*/ 37 h 92"/>
                        <a:gd name="T36" fmla="*/ 72 w 104"/>
                        <a:gd name="T37" fmla="*/ 51 h 92"/>
                        <a:gd name="T38" fmla="*/ 66 w 104"/>
                        <a:gd name="T39" fmla="*/ 63 h 92"/>
                        <a:gd name="T40" fmla="*/ 59 w 104"/>
                        <a:gd name="T41" fmla="*/ 72 h 92"/>
                        <a:gd name="T42" fmla="*/ 50 w 104"/>
                        <a:gd name="T43" fmla="*/ 79 h 92"/>
                        <a:gd name="T44" fmla="*/ 35 w 104"/>
                        <a:gd name="T45" fmla="*/ 85 h 92"/>
                        <a:gd name="T46" fmla="*/ 19 w 104"/>
                        <a:gd name="T47" fmla="*/ 90 h 92"/>
                        <a:gd name="T48" fmla="*/ 0 w 104"/>
                        <a:gd name="T49" fmla="*/ 92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92"/>
                        <a:gd name="T77" fmla="*/ 104 w 104"/>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92">
                          <a:moveTo>
                            <a:pt x="0" y="92"/>
                          </a:moveTo>
                          <a:lnTo>
                            <a:pt x="13" y="88"/>
                          </a:lnTo>
                          <a:lnTo>
                            <a:pt x="25" y="84"/>
                          </a:lnTo>
                          <a:lnTo>
                            <a:pt x="33" y="79"/>
                          </a:lnTo>
                          <a:lnTo>
                            <a:pt x="42" y="70"/>
                          </a:lnTo>
                          <a:lnTo>
                            <a:pt x="49" y="58"/>
                          </a:lnTo>
                          <a:lnTo>
                            <a:pt x="56" y="47"/>
                          </a:lnTo>
                          <a:lnTo>
                            <a:pt x="61" y="37"/>
                          </a:lnTo>
                          <a:lnTo>
                            <a:pt x="60" y="28"/>
                          </a:lnTo>
                          <a:lnTo>
                            <a:pt x="58" y="18"/>
                          </a:lnTo>
                          <a:lnTo>
                            <a:pt x="58" y="8"/>
                          </a:lnTo>
                          <a:lnTo>
                            <a:pt x="84" y="21"/>
                          </a:lnTo>
                          <a:lnTo>
                            <a:pt x="99" y="6"/>
                          </a:lnTo>
                          <a:lnTo>
                            <a:pt x="104" y="0"/>
                          </a:lnTo>
                          <a:lnTo>
                            <a:pt x="102" y="16"/>
                          </a:lnTo>
                          <a:lnTo>
                            <a:pt x="98" y="26"/>
                          </a:lnTo>
                          <a:lnTo>
                            <a:pt x="89" y="33"/>
                          </a:lnTo>
                          <a:lnTo>
                            <a:pt x="78" y="37"/>
                          </a:lnTo>
                          <a:lnTo>
                            <a:pt x="72" y="51"/>
                          </a:lnTo>
                          <a:lnTo>
                            <a:pt x="66" y="63"/>
                          </a:lnTo>
                          <a:lnTo>
                            <a:pt x="59" y="72"/>
                          </a:lnTo>
                          <a:lnTo>
                            <a:pt x="50" y="79"/>
                          </a:lnTo>
                          <a:lnTo>
                            <a:pt x="35" y="85"/>
                          </a:lnTo>
                          <a:lnTo>
                            <a:pt x="19" y="90"/>
                          </a:lnTo>
                          <a:lnTo>
                            <a:pt x="0" y="92"/>
                          </a:lnTo>
                          <a:close/>
                        </a:path>
                      </a:pathLst>
                    </a:custGeom>
                    <a:solidFill>
                      <a:srgbClr val="FF7F3F"/>
                    </a:solidFill>
                    <a:ln w="9525">
                      <a:noFill/>
                      <a:round/>
                      <a:headEnd/>
                      <a:tailEnd/>
                    </a:ln>
                  </p:spPr>
                  <p:txBody>
                    <a:bodyPr/>
                    <a:lstStyle/>
                    <a:p>
                      <a:endParaRPr lang="en-US"/>
                    </a:p>
                  </p:txBody>
                </p:sp>
                <p:sp>
                  <p:nvSpPr>
                    <p:cNvPr id="19571" name="Freeform 1064"/>
                    <p:cNvSpPr>
                      <a:spLocks/>
                    </p:cNvSpPr>
                    <p:nvPr/>
                  </p:nvSpPr>
                  <p:spPr bwMode="auto">
                    <a:xfrm>
                      <a:off x="4256" y="1490"/>
                      <a:ext cx="36" cy="107"/>
                    </a:xfrm>
                    <a:custGeom>
                      <a:avLst/>
                      <a:gdLst>
                        <a:gd name="T0" fmla="*/ 0 w 36"/>
                        <a:gd name="T1" fmla="*/ 101 h 107"/>
                        <a:gd name="T2" fmla="*/ 8 w 36"/>
                        <a:gd name="T3" fmla="*/ 83 h 107"/>
                        <a:gd name="T4" fmla="*/ 13 w 36"/>
                        <a:gd name="T5" fmla="*/ 65 h 107"/>
                        <a:gd name="T6" fmla="*/ 16 w 36"/>
                        <a:gd name="T7" fmla="*/ 49 h 107"/>
                        <a:gd name="T8" fmla="*/ 20 w 36"/>
                        <a:gd name="T9" fmla="*/ 31 h 107"/>
                        <a:gd name="T10" fmla="*/ 23 w 36"/>
                        <a:gd name="T11" fmla="*/ 0 h 107"/>
                        <a:gd name="T12" fmla="*/ 33 w 36"/>
                        <a:gd name="T13" fmla="*/ 22 h 107"/>
                        <a:gd name="T14" fmla="*/ 29 w 36"/>
                        <a:gd name="T15" fmla="*/ 44 h 107"/>
                        <a:gd name="T16" fmla="*/ 26 w 36"/>
                        <a:gd name="T17" fmla="*/ 67 h 107"/>
                        <a:gd name="T18" fmla="*/ 29 w 36"/>
                        <a:gd name="T19" fmla="*/ 87 h 107"/>
                        <a:gd name="T20" fmla="*/ 36 w 36"/>
                        <a:gd name="T21" fmla="*/ 107 h 107"/>
                        <a:gd name="T22" fmla="*/ 0 w 36"/>
                        <a:gd name="T23" fmla="*/ 101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07"/>
                        <a:gd name="T38" fmla="*/ 36 w 3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07">
                          <a:moveTo>
                            <a:pt x="0" y="101"/>
                          </a:moveTo>
                          <a:lnTo>
                            <a:pt x="8" y="83"/>
                          </a:lnTo>
                          <a:lnTo>
                            <a:pt x="13" y="65"/>
                          </a:lnTo>
                          <a:lnTo>
                            <a:pt x="16" y="49"/>
                          </a:lnTo>
                          <a:lnTo>
                            <a:pt x="20" y="31"/>
                          </a:lnTo>
                          <a:lnTo>
                            <a:pt x="23" y="0"/>
                          </a:lnTo>
                          <a:lnTo>
                            <a:pt x="33" y="22"/>
                          </a:lnTo>
                          <a:lnTo>
                            <a:pt x="29" y="44"/>
                          </a:lnTo>
                          <a:lnTo>
                            <a:pt x="26" y="67"/>
                          </a:lnTo>
                          <a:lnTo>
                            <a:pt x="29" y="87"/>
                          </a:lnTo>
                          <a:lnTo>
                            <a:pt x="36" y="107"/>
                          </a:lnTo>
                          <a:lnTo>
                            <a:pt x="0" y="101"/>
                          </a:lnTo>
                          <a:close/>
                        </a:path>
                      </a:pathLst>
                    </a:custGeom>
                    <a:solidFill>
                      <a:srgbClr val="FF7F3F"/>
                    </a:solidFill>
                    <a:ln w="9525">
                      <a:noFill/>
                      <a:round/>
                      <a:headEnd/>
                      <a:tailEnd/>
                    </a:ln>
                  </p:spPr>
                  <p:txBody>
                    <a:bodyPr/>
                    <a:lstStyle/>
                    <a:p>
                      <a:endParaRPr lang="en-US"/>
                    </a:p>
                  </p:txBody>
                </p:sp>
                <p:grpSp>
                  <p:nvGrpSpPr>
                    <p:cNvPr id="19572" name="Group 1065"/>
                    <p:cNvGrpSpPr>
                      <a:grpSpLocks/>
                    </p:cNvGrpSpPr>
                    <p:nvPr/>
                  </p:nvGrpSpPr>
                  <p:grpSpPr bwMode="auto">
                    <a:xfrm>
                      <a:off x="4072" y="1239"/>
                      <a:ext cx="222" cy="242"/>
                      <a:chOff x="4072" y="1239"/>
                      <a:chExt cx="222" cy="242"/>
                    </a:xfrm>
                  </p:grpSpPr>
                  <p:grpSp>
                    <p:nvGrpSpPr>
                      <p:cNvPr id="19573" name="Group 1066"/>
                      <p:cNvGrpSpPr>
                        <a:grpSpLocks/>
                      </p:cNvGrpSpPr>
                      <p:nvPr/>
                    </p:nvGrpSpPr>
                    <p:grpSpPr bwMode="auto">
                      <a:xfrm>
                        <a:off x="4072" y="1239"/>
                        <a:ext cx="222" cy="242"/>
                        <a:chOff x="4072" y="1239"/>
                        <a:chExt cx="222" cy="242"/>
                      </a:xfrm>
                    </p:grpSpPr>
                    <p:sp>
                      <p:nvSpPr>
                        <p:cNvPr id="19578" name="Freeform 1067"/>
                        <p:cNvSpPr>
                          <a:spLocks/>
                        </p:cNvSpPr>
                        <p:nvPr/>
                      </p:nvSpPr>
                      <p:spPr bwMode="auto">
                        <a:xfrm>
                          <a:off x="4097" y="1239"/>
                          <a:ext cx="197" cy="242"/>
                        </a:xfrm>
                        <a:custGeom>
                          <a:avLst/>
                          <a:gdLst>
                            <a:gd name="T0" fmla="*/ 68 w 197"/>
                            <a:gd name="T1" fmla="*/ 0 h 242"/>
                            <a:gd name="T2" fmla="*/ 49 w 197"/>
                            <a:gd name="T3" fmla="*/ 14 h 242"/>
                            <a:gd name="T4" fmla="*/ 41 w 197"/>
                            <a:gd name="T5" fmla="*/ 25 h 242"/>
                            <a:gd name="T6" fmla="*/ 61 w 197"/>
                            <a:gd name="T7" fmla="*/ 25 h 242"/>
                            <a:gd name="T8" fmla="*/ 73 w 197"/>
                            <a:gd name="T9" fmla="*/ 31 h 242"/>
                            <a:gd name="T10" fmla="*/ 79 w 197"/>
                            <a:gd name="T11" fmla="*/ 45 h 242"/>
                            <a:gd name="T12" fmla="*/ 68 w 197"/>
                            <a:gd name="T13" fmla="*/ 54 h 242"/>
                            <a:gd name="T14" fmla="*/ 64 w 197"/>
                            <a:gd name="T15" fmla="*/ 68 h 242"/>
                            <a:gd name="T16" fmla="*/ 75 w 197"/>
                            <a:gd name="T17" fmla="*/ 80 h 242"/>
                            <a:gd name="T18" fmla="*/ 80 w 197"/>
                            <a:gd name="T19" fmla="*/ 94 h 242"/>
                            <a:gd name="T20" fmla="*/ 84 w 197"/>
                            <a:gd name="T21" fmla="*/ 103 h 242"/>
                            <a:gd name="T22" fmla="*/ 77 w 197"/>
                            <a:gd name="T23" fmla="*/ 110 h 242"/>
                            <a:gd name="T24" fmla="*/ 72 w 197"/>
                            <a:gd name="T25" fmla="*/ 119 h 242"/>
                            <a:gd name="T26" fmla="*/ 57 w 197"/>
                            <a:gd name="T27" fmla="*/ 129 h 242"/>
                            <a:gd name="T28" fmla="*/ 48 w 197"/>
                            <a:gd name="T29" fmla="*/ 135 h 242"/>
                            <a:gd name="T30" fmla="*/ 40 w 197"/>
                            <a:gd name="T31" fmla="*/ 144 h 242"/>
                            <a:gd name="T32" fmla="*/ 38 w 197"/>
                            <a:gd name="T33" fmla="*/ 153 h 242"/>
                            <a:gd name="T34" fmla="*/ 38 w 197"/>
                            <a:gd name="T35" fmla="*/ 165 h 242"/>
                            <a:gd name="T36" fmla="*/ 43 w 197"/>
                            <a:gd name="T37" fmla="*/ 175 h 242"/>
                            <a:gd name="T38" fmla="*/ 49 w 197"/>
                            <a:gd name="T39" fmla="*/ 182 h 242"/>
                            <a:gd name="T40" fmla="*/ 56 w 197"/>
                            <a:gd name="T41" fmla="*/ 186 h 242"/>
                            <a:gd name="T42" fmla="*/ 66 w 197"/>
                            <a:gd name="T43" fmla="*/ 190 h 242"/>
                            <a:gd name="T44" fmla="*/ 73 w 197"/>
                            <a:gd name="T45" fmla="*/ 196 h 242"/>
                            <a:gd name="T46" fmla="*/ 76 w 197"/>
                            <a:gd name="T47" fmla="*/ 202 h 242"/>
                            <a:gd name="T48" fmla="*/ 75 w 197"/>
                            <a:gd name="T49" fmla="*/ 212 h 242"/>
                            <a:gd name="T50" fmla="*/ 70 w 197"/>
                            <a:gd name="T51" fmla="*/ 219 h 242"/>
                            <a:gd name="T52" fmla="*/ 62 w 197"/>
                            <a:gd name="T53" fmla="*/ 223 h 242"/>
                            <a:gd name="T54" fmla="*/ 52 w 197"/>
                            <a:gd name="T55" fmla="*/ 225 h 242"/>
                            <a:gd name="T56" fmla="*/ 41 w 197"/>
                            <a:gd name="T57" fmla="*/ 229 h 242"/>
                            <a:gd name="T58" fmla="*/ 32 w 197"/>
                            <a:gd name="T59" fmla="*/ 233 h 242"/>
                            <a:gd name="T60" fmla="*/ 21 w 197"/>
                            <a:gd name="T61" fmla="*/ 237 h 242"/>
                            <a:gd name="T62" fmla="*/ 10 w 197"/>
                            <a:gd name="T63" fmla="*/ 240 h 242"/>
                            <a:gd name="T64" fmla="*/ 0 w 197"/>
                            <a:gd name="T65" fmla="*/ 241 h 242"/>
                            <a:gd name="T66" fmla="*/ 7 w 197"/>
                            <a:gd name="T67" fmla="*/ 242 h 242"/>
                            <a:gd name="T68" fmla="*/ 20 w 197"/>
                            <a:gd name="T69" fmla="*/ 241 h 242"/>
                            <a:gd name="T70" fmla="*/ 38 w 197"/>
                            <a:gd name="T71" fmla="*/ 241 h 242"/>
                            <a:gd name="T72" fmla="*/ 52 w 197"/>
                            <a:gd name="T73" fmla="*/ 241 h 242"/>
                            <a:gd name="T74" fmla="*/ 65 w 197"/>
                            <a:gd name="T75" fmla="*/ 240 h 242"/>
                            <a:gd name="T76" fmla="*/ 82 w 197"/>
                            <a:gd name="T77" fmla="*/ 238 h 242"/>
                            <a:gd name="T78" fmla="*/ 97 w 197"/>
                            <a:gd name="T79" fmla="*/ 235 h 242"/>
                            <a:gd name="T80" fmla="*/ 111 w 197"/>
                            <a:gd name="T81" fmla="*/ 230 h 242"/>
                            <a:gd name="T82" fmla="*/ 122 w 197"/>
                            <a:gd name="T83" fmla="*/ 224 h 242"/>
                            <a:gd name="T84" fmla="*/ 131 w 197"/>
                            <a:gd name="T85" fmla="*/ 218 h 242"/>
                            <a:gd name="T86" fmla="*/ 139 w 197"/>
                            <a:gd name="T87" fmla="*/ 205 h 242"/>
                            <a:gd name="T88" fmla="*/ 154 w 197"/>
                            <a:gd name="T89" fmla="*/ 176 h 242"/>
                            <a:gd name="T90" fmla="*/ 170 w 197"/>
                            <a:gd name="T91" fmla="*/ 145 h 242"/>
                            <a:gd name="T92" fmla="*/ 197 w 197"/>
                            <a:gd name="T93" fmla="*/ 84 h 242"/>
                            <a:gd name="T94" fmla="*/ 181 w 197"/>
                            <a:gd name="T95" fmla="*/ 65 h 242"/>
                            <a:gd name="T96" fmla="*/ 144 w 197"/>
                            <a:gd name="T97" fmla="*/ 80 h 242"/>
                            <a:gd name="T98" fmla="*/ 123 w 197"/>
                            <a:gd name="T99" fmla="*/ 50 h 242"/>
                            <a:gd name="T100" fmla="*/ 111 w 197"/>
                            <a:gd name="T101" fmla="*/ 12 h 242"/>
                            <a:gd name="T102" fmla="*/ 68 w 197"/>
                            <a:gd name="T103" fmla="*/ 0 h 2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7"/>
                            <a:gd name="T157" fmla="*/ 0 h 242"/>
                            <a:gd name="T158" fmla="*/ 197 w 197"/>
                            <a:gd name="T159" fmla="*/ 242 h 2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7" h="242">
                              <a:moveTo>
                                <a:pt x="68" y="0"/>
                              </a:moveTo>
                              <a:lnTo>
                                <a:pt x="49" y="14"/>
                              </a:lnTo>
                              <a:lnTo>
                                <a:pt x="41" y="25"/>
                              </a:lnTo>
                              <a:lnTo>
                                <a:pt x="61" y="25"/>
                              </a:lnTo>
                              <a:lnTo>
                                <a:pt x="73" y="31"/>
                              </a:lnTo>
                              <a:lnTo>
                                <a:pt x="79" y="45"/>
                              </a:lnTo>
                              <a:lnTo>
                                <a:pt x="68" y="54"/>
                              </a:lnTo>
                              <a:lnTo>
                                <a:pt x="64" y="68"/>
                              </a:lnTo>
                              <a:lnTo>
                                <a:pt x="75" y="80"/>
                              </a:lnTo>
                              <a:lnTo>
                                <a:pt x="80" y="94"/>
                              </a:lnTo>
                              <a:lnTo>
                                <a:pt x="84" y="103"/>
                              </a:lnTo>
                              <a:lnTo>
                                <a:pt x="77" y="110"/>
                              </a:lnTo>
                              <a:lnTo>
                                <a:pt x="72" y="119"/>
                              </a:lnTo>
                              <a:lnTo>
                                <a:pt x="57" y="129"/>
                              </a:lnTo>
                              <a:lnTo>
                                <a:pt x="48" y="135"/>
                              </a:lnTo>
                              <a:lnTo>
                                <a:pt x="40" y="144"/>
                              </a:lnTo>
                              <a:lnTo>
                                <a:pt x="38" y="153"/>
                              </a:lnTo>
                              <a:lnTo>
                                <a:pt x="38" y="165"/>
                              </a:lnTo>
                              <a:lnTo>
                                <a:pt x="43" y="175"/>
                              </a:lnTo>
                              <a:lnTo>
                                <a:pt x="49" y="182"/>
                              </a:lnTo>
                              <a:lnTo>
                                <a:pt x="56" y="186"/>
                              </a:lnTo>
                              <a:lnTo>
                                <a:pt x="66" y="190"/>
                              </a:lnTo>
                              <a:lnTo>
                                <a:pt x="73" y="196"/>
                              </a:lnTo>
                              <a:lnTo>
                                <a:pt x="76" y="202"/>
                              </a:lnTo>
                              <a:lnTo>
                                <a:pt x="75" y="212"/>
                              </a:lnTo>
                              <a:lnTo>
                                <a:pt x="70" y="219"/>
                              </a:lnTo>
                              <a:lnTo>
                                <a:pt x="62" y="223"/>
                              </a:lnTo>
                              <a:lnTo>
                                <a:pt x="52" y="225"/>
                              </a:lnTo>
                              <a:lnTo>
                                <a:pt x="41" y="229"/>
                              </a:lnTo>
                              <a:lnTo>
                                <a:pt x="32" y="233"/>
                              </a:lnTo>
                              <a:lnTo>
                                <a:pt x="21" y="237"/>
                              </a:lnTo>
                              <a:lnTo>
                                <a:pt x="10" y="240"/>
                              </a:lnTo>
                              <a:lnTo>
                                <a:pt x="0" y="241"/>
                              </a:lnTo>
                              <a:lnTo>
                                <a:pt x="7" y="242"/>
                              </a:lnTo>
                              <a:lnTo>
                                <a:pt x="20" y="241"/>
                              </a:lnTo>
                              <a:lnTo>
                                <a:pt x="38" y="241"/>
                              </a:lnTo>
                              <a:lnTo>
                                <a:pt x="52" y="241"/>
                              </a:lnTo>
                              <a:lnTo>
                                <a:pt x="65" y="240"/>
                              </a:lnTo>
                              <a:lnTo>
                                <a:pt x="82" y="238"/>
                              </a:lnTo>
                              <a:lnTo>
                                <a:pt x="97" y="235"/>
                              </a:lnTo>
                              <a:lnTo>
                                <a:pt x="111" y="230"/>
                              </a:lnTo>
                              <a:lnTo>
                                <a:pt x="122" y="224"/>
                              </a:lnTo>
                              <a:lnTo>
                                <a:pt x="131" y="218"/>
                              </a:lnTo>
                              <a:lnTo>
                                <a:pt x="139" y="205"/>
                              </a:lnTo>
                              <a:lnTo>
                                <a:pt x="154" y="176"/>
                              </a:lnTo>
                              <a:lnTo>
                                <a:pt x="170" y="145"/>
                              </a:lnTo>
                              <a:lnTo>
                                <a:pt x="197" y="84"/>
                              </a:lnTo>
                              <a:lnTo>
                                <a:pt x="181" y="65"/>
                              </a:lnTo>
                              <a:lnTo>
                                <a:pt x="144" y="80"/>
                              </a:lnTo>
                              <a:lnTo>
                                <a:pt x="123" y="50"/>
                              </a:lnTo>
                              <a:lnTo>
                                <a:pt x="111" y="12"/>
                              </a:lnTo>
                              <a:lnTo>
                                <a:pt x="68" y="0"/>
                              </a:lnTo>
                              <a:close/>
                            </a:path>
                          </a:pathLst>
                        </a:custGeom>
                        <a:solidFill>
                          <a:srgbClr val="FF8F6A"/>
                        </a:solidFill>
                        <a:ln w="9525">
                          <a:noFill/>
                          <a:round/>
                          <a:headEnd/>
                          <a:tailEnd/>
                        </a:ln>
                      </p:spPr>
                      <p:txBody>
                        <a:bodyPr/>
                        <a:lstStyle/>
                        <a:p>
                          <a:endParaRPr lang="en-US"/>
                        </a:p>
                      </p:txBody>
                    </p:sp>
                    <p:sp>
                      <p:nvSpPr>
                        <p:cNvPr id="19579" name="Freeform 1068"/>
                        <p:cNvSpPr>
                          <a:spLocks/>
                        </p:cNvSpPr>
                        <p:nvPr/>
                      </p:nvSpPr>
                      <p:spPr bwMode="auto">
                        <a:xfrm>
                          <a:off x="4088" y="1315"/>
                          <a:ext cx="97" cy="76"/>
                        </a:xfrm>
                        <a:custGeom>
                          <a:avLst/>
                          <a:gdLst>
                            <a:gd name="T0" fmla="*/ 60 w 97"/>
                            <a:gd name="T1" fmla="*/ 0 h 76"/>
                            <a:gd name="T2" fmla="*/ 56 w 97"/>
                            <a:gd name="T3" fmla="*/ 1 h 76"/>
                            <a:gd name="T4" fmla="*/ 48 w 97"/>
                            <a:gd name="T5" fmla="*/ 3 h 76"/>
                            <a:gd name="T6" fmla="*/ 40 w 97"/>
                            <a:gd name="T7" fmla="*/ 4 h 76"/>
                            <a:gd name="T8" fmla="*/ 26 w 97"/>
                            <a:gd name="T9" fmla="*/ 7 h 76"/>
                            <a:gd name="T10" fmla="*/ 16 w 97"/>
                            <a:gd name="T11" fmla="*/ 7 h 76"/>
                            <a:gd name="T12" fmla="*/ 17 w 97"/>
                            <a:gd name="T13" fmla="*/ 16 h 76"/>
                            <a:gd name="T14" fmla="*/ 15 w 97"/>
                            <a:gd name="T15" fmla="*/ 25 h 76"/>
                            <a:gd name="T16" fmla="*/ 11 w 97"/>
                            <a:gd name="T17" fmla="*/ 33 h 76"/>
                            <a:gd name="T18" fmla="*/ 7 w 97"/>
                            <a:gd name="T19" fmla="*/ 40 h 76"/>
                            <a:gd name="T20" fmla="*/ 0 w 97"/>
                            <a:gd name="T21" fmla="*/ 51 h 76"/>
                            <a:gd name="T22" fmla="*/ 0 w 97"/>
                            <a:gd name="T23" fmla="*/ 59 h 76"/>
                            <a:gd name="T24" fmla="*/ 6 w 97"/>
                            <a:gd name="T25" fmla="*/ 58 h 76"/>
                            <a:gd name="T26" fmla="*/ 13 w 97"/>
                            <a:gd name="T27" fmla="*/ 60 h 76"/>
                            <a:gd name="T28" fmla="*/ 17 w 97"/>
                            <a:gd name="T29" fmla="*/ 63 h 76"/>
                            <a:gd name="T30" fmla="*/ 19 w 97"/>
                            <a:gd name="T31" fmla="*/ 68 h 76"/>
                            <a:gd name="T32" fmla="*/ 16 w 97"/>
                            <a:gd name="T33" fmla="*/ 73 h 76"/>
                            <a:gd name="T34" fmla="*/ 9 w 97"/>
                            <a:gd name="T35" fmla="*/ 75 h 76"/>
                            <a:gd name="T36" fmla="*/ 15 w 97"/>
                            <a:gd name="T37" fmla="*/ 76 h 76"/>
                            <a:gd name="T38" fmla="*/ 20 w 97"/>
                            <a:gd name="T39" fmla="*/ 74 h 76"/>
                            <a:gd name="T40" fmla="*/ 25 w 97"/>
                            <a:gd name="T41" fmla="*/ 71 h 76"/>
                            <a:gd name="T42" fmla="*/ 25 w 97"/>
                            <a:gd name="T43" fmla="*/ 64 h 76"/>
                            <a:gd name="T44" fmla="*/ 21 w 97"/>
                            <a:gd name="T45" fmla="*/ 59 h 76"/>
                            <a:gd name="T46" fmla="*/ 16 w 97"/>
                            <a:gd name="T47" fmla="*/ 53 h 76"/>
                            <a:gd name="T48" fmla="*/ 11 w 97"/>
                            <a:gd name="T49" fmla="*/ 53 h 76"/>
                            <a:gd name="T50" fmla="*/ 19 w 97"/>
                            <a:gd name="T51" fmla="*/ 41 h 76"/>
                            <a:gd name="T52" fmla="*/ 25 w 97"/>
                            <a:gd name="T53" fmla="*/ 32 h 76"/>
                            <a:gd name="T54" fmla="*/ 39 w 97"/>
                            <a:gd name="T55" fmla="*/ 34 h 76"/>
                            <a:gd name="T56" fmla="*/ 50 w 97"/>
                            <a:gd name="T57" fmla="*/ 34 h 76"/>
                            <a:gd name="T58" fmla="*/ 65 w 97"/>
                            <a:gd name="T59" fmla="*/ 32 h 76"/>
                            <a:gd name="T60" fmla="*/ 73 w 97"/>
                            <a:gd name="T61" fmla="*/ 27 h 76"/>
                            <a:gd name="T62" fmla="*/ 81 w 97"/>
                            <a:gd name="T63" fmla="*/ 21 h 76"/>
                            <a:gd name="T64" fmla="*/ 89 w 97"/>
                            <a:gd name="T65" fmla="*/ 17 h 76"/>
                            <a:gd name="T66" fmla="*/ 97 w 97"/>
                            <a:gd name="T67" fmla="*/ 14 h 76"/>
                            <a:gd name="T68" fmla="*/ 76 w 97"/>
                            <a:gd name="T69" fmla="*/ 4 h 76"/>
                            <a:gd name="T70" fmla="*/ 60 w 97"/>
                            <a:gd name="T71" fmla="*/ 0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76"/>
                            <a:gd name="T110" fmla="*/ 97 w 97"/>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76">
                              <a:moveTo>
                                <a:pt x="60" y="0"/>
                              </a:moveTo>
                              <a:lnTo>
                                <a:pt x="56" y="1"/>
                              </a:lnTo>
                              <a:lnTo>
                                <a:pt x="48" y="3"/>
                              </a:lnTo>
                              <a:lnTo>
                                <a:pt x="40" y="4"/>
                              </a:lnTo>
                              <a:lnTo>
                                <a:pt x="26" y="7"/>
                              </a:lnTo>
                              <a:lnTo>
                                <a:pt x="16" y="7"/>
                              </a:lnTo>
                              <a:lnTo>
                                <a:pt x="17" y="16"/>
                              </a:lnTo>
                              <a:lnTo>
                                <a:pt x="15" y="25"/>
                              </a:lnTo>
                              <a:lnTo>
                                <a:pt x="11" y="33"/>
                              </a:lnTo>
                              <a:lnTo>
                                <a:pt x="7" y="40"/>
                              </a:lnTo>
                              <a:lnTo>
                                <a:pt x="0" y="51"/>
                              </a:lnTo>
                              <a:lnTo>
                                <a:pt x="0" y="59"/>
                              </a:lnTo>
                              <a:lnTo>
                                <a:pt x="6" y="58"/>
                              </a:lnTo>
                              <a:lnTo>
                                <a:pt x="13" y="60"/>
                              </a:lnTo>
                              <a:lnTo>
                                <a:pt x="17" y="63"/>
                              </a:lnTo>
                              <a:lnTo>
                                <a:pt x="19" y="68"/>
                              </a:lnTo>
                              <a:lnTo>
                                <a:pt x="16" y="73"/>
                              </a:lnTo>
                              <a:lnTo>
                                <a:pt x="9" y="75"/>
                              </a:lnTo>
                              <a:lnTo>
                                <a:pt x="15" y="76"/>
                              </a:lnTo>
                              <a:lnTo>
                                <a:pt x="20" y="74"/>
                              </a:lnTo>
                              <a:lnTo>
                                <a:pt x="25" y="71"/>
                              </a:lnTo>
                              <a:lnTo>
                                <a:pt x="25" y="64"/>
                              </a:lnTo>
                              <a:lnTo>
                                <a:pt x="21" y="59"/>
                              </a:lnTo>
                              <a:lnTo>
                                <a:pt x="16" y="53"/>
                              </a:lnTo>
                              <a:lnTo>
                                <a:pt x="11" y="53"/>
                              </a:lnTo>
                              <a:lnTo>
                                <a:pt x="19" y="41"/>
                              </a:lnTo>
                              <a:lnTo>
                                <a:pt x="25" y="32"/>
                              </a:lnTo>
                              <a:lnTo>
                                <a:pt x="39" y="34"/>
                              </a:lnTo>
                              <a:lnTo>
                                <a:pt x="50" y="34"/>
                              </a:lnTo>
                              <a:lnTo>
                                <a:pt x="65" y="32"/>
                              </a:lnTo>
                              <a:lnTo>
                                <a:pt x="73" y="27"/>
                              </a:lnTo>
                              <a:lnTo>
                                <a:pt x="81" y="21"/>
                              </a:lnTo>
                              <a:lnTo>
                                <a:pt x="89" y="17"/>
                              </a:lnTo>
                              <a:lnTo>
                                <a:pt x="97" y="14"/>
                              </a:lnTo>
                              <a:lnTo>
                                <a:pt x="76" y="4"/>
                              </a:lnTo>
                              <a:lnTo>
                                <a:pt x="60" y="0"/>
                              </a:lnTo>
                              <a:close/>
                            </a:path>
                          </a:pathLst>
                        </a:custGeom>
                        <a:solidFill>
                          <a:srgbClr val="FF8F6A"/>
                        </a:solidFill>
                        <a:ln w="9525">
                          <a:noFill/>
                          <a:round/>
                          <a:headEnd/>
                          <a:tailEnd/>
                        </a:ln>
                      </p:spPr>
                      <p:txBody>
                        <a:bodyPr/>
                        <a:lstStyle/>
                        <a:p>
                          <a:endParaRPr lang="en-US"/>
                        </a:p>
                      </p:txBody>
                    </p:sp>
                    <p:sp>
                      <p:nvSpPr>
                        <p:cNvPr id="19580" name="Freeform 1069"/>
                        <p:cNvSpPr>
                          <a:spLocks/>
                        </p:cNvSpPr>
                        <p:nvPr/>
                      </p:nvSpPr>
                      <p:spPr bwMode="auto">
                        <a:xfrm>
                          <a:off x="4072" y="1320"/>
                          <a:ext cx="19" cy="36"/>
                        </a:xfrm>
                        <a:custGeom>
                          <a:avLst/>
                          <a:gdLst>
                            <a:gd name="T0" fmla="*/ 0 w 19"/>
                            <a:gd name="T1" fmla="*/ 0 h 36"/>
                            <a:gd name="T2" fmla="*/ 5 w 19"/>
                            <a:gd name="T3" fmla="*/ 2 h 36"/>
                            <a:gd name="T4" fmla="*/ 11 w 19"/>
                            <a:gd name="T5" fmla="*/ 3 h 36"/>
                            <a:gd name="T6" fmla="*/ 16 w 19"/>
                            <a:gd name="T7" fmla="*/ 6 h 36"/>
                            <a:gd name="T8" fmla="*/ 19 w 19"/>
                            <a:gd name="T9" fmla="*/ 8 h 36"/>
                            <a:gd name="T10" fmla="*/ 19 w 19"/>
                            <a:gd name="T11" fmla="*/ 13 h 36"/>
                            <a:gd name="T12" fmla="*/ 18 w 19"/>
                            <a:gd name="T13" fmla="*/ 22 h 36"/>
                            <a:gd name="T14" fmla="*/ 16 w 19"/>
                            <a:gd name="T15" fmla="*/ 29 h 36"/>
                            <a:gd name="T16" fmla="*/ 12 w 19"/>
                            <a:gd name="T17" fmla="*/ 36 h 36"/>
                            <a:gd name="T18" fmla="*/ 13 w 19"/>
                            <a:gd name="T19" fmla="*/ 29 h 36"/>
                            <a:gd name="T20" fmla="*/ 12 w 19"/>
                            <a:gd name="T21" fmla="*/ 22 h 36"/>
                            <a:gd name="T22" fmla="*/ 11 w 19"/>
                            <a:gd name="T23" fmla="*/ 20 h 36"/>
                            <a:gd name="T24" fmla="*/ 7 w 19"/>
                            <a:gd name="T25" fmla="*/ 17 h 36"/>
                            <a:gd name="T26" fmla="*/ 3 w 19"/>
                            <a:gd name="T27" fmla="*/ 12 h 36"/>
                            <a:gd name="T28" fmla="*/ 0 w 19"/>
                            <a:gd name="T29" fmla="*/ 7 h 36"/>
                            <a:gd name="T30" fmla="*/ 0 w 19"/>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0"/>
                              </a:moveTo>
                              <a:lnTo>
                                <a:pt x="5" y="2"/>
                              </a:lnTo>
                              <a:lnTo>
                                <a:pt x="11" y="3"/>
                              </a:lnTo>
                              <a:lnTo>
                                <a:pt x="16" y="6"/>
                              </a:lnTo>
                              <a:lnTo>
                                <a:pt x="19" y="8"/>
                              </a:lnTo>
                              <a:lnTo>
                                <a:pt x="19" y="13"/>
                              </a:lnTo>
                              <a:lnTo>
                                <a:pt x="18" y="22"/>
                              </a:lnTo>
                              <a:lnTo>
                                <a:pt x="16" y="29"/>
                              </a:lnTo>
                              <a:lnTo>
                                <a:pt x="12" y="36"/>
                              </a:lnTo>
                              <a:lnTo>
                                <a:pt x="13" y="29"/>
                              </a:lnTo>
                              <a:lnTo>
                                <a:pt x="12" y="22"/>
                              </a:lnTo>
                              <a:lnTo>
                                <a:pt x="11" y="20"/>
                              </a:lnTo>
                              <a:lnTo>
                                <a:pt x="7" y="17"/>
                              </a:lnTo>
                              <a:lnTo>
                                <a:pt x="3" y="12"/>
                              </a:lnTo>
                              <a:lnTo>
                                <a:pt x="0" y="7"/>
                              </a:lnTo>
                              <a:lnTo>
                                <a:pt x="0" y="0"/>
                              </a:lnTo>
                              <a:close/>
                            </a:path>
                          </a:pathLst>
                        </a:custGeom>
                        <a:solidFill>
                          <a:srgbClr val="FF8F6A"/>
                        </a:solidFill>
                        <a:ln w="9525">
                          <a:noFill/>
                          <a:round/>
                          <a:headEnd/>
                          <a:tailEnd/>
                        </a:ln>
                      </p:spPr>
                      <p:txBody>
                        <a:bodyPr/>
                        <a:lstStyle/>
                        <a:p>
                          <a:endParaRPr lang="en-US"/>
                        </a:p>
                      </p:txBody>
                    </p:sp>
                  </p:grpSp>
                  <p:grpSp>
                    <p:nvGrpSpPr>
                      <p:cNvPr id="19574" name="Group 1070"/>
                      <p:cNvGrpSpPr>
                        <a:grpSpLocks/>
                      </p:cNvGrpSpPr>
                      <p:nvPr/>
                    </p:nvGrpSpPr>
                    <p:grpSpPr bwMode="auto">
                      <a:xfrm>
                        <a:off x="4075" y="1385"/>
                        <a:ext cx="20" cy="31"/>
                        <a:chOff x="4075" y="1385"/>
                        <a:chExt cx="20" cy="31"/>
                      </a:xfrm>
                    </p:grpSpPr>
                    <p:sp>
                      <p:nvSpPr>
                        <p:cNvPr id="19575" name="Oval 1071"/>
                        <p:cNvSpPr>
                          <a:spLocks noChangeArrowheads="1"/>
                        </p:cNvSpPr>
                        <p:nvPr/>
                      </p:nvSpPr>
                      <p:spPr bwMode="auto">
                        <a:xfrm>
                          <a:off x="4079" y="1385"/>
                          <a:ext cx="16" cy="8"/>
                        </a:xfrm>
                        <a:prstGeom prst="ellipse">
                          <a:avLst/>
                        </a:prstGeom>
                        <a:solidFill>
                          <a:srgbClr val="FF7F3F"/>
                        </a:solidFill>
                        <a:ln w="9525">
                          <a:noFill/>
                          <a:round/>
                          <a:headEnd/>
                          <a:tailEnd/>
                        </a:ln>
                      </p:spPr>
                      <p:txBody>
                        <a:bodyPr/>
                        <a:lstStyle/>
                        <a:p>
                          <a:pPr eaLnBrk="0" hangingPunct="0"/>
                          <a:endParaRPr lang="en-US"/>
                        </a:p>
                      </p:txBody>
                    </p:sp>
                    <p:sp>
                      <p:nvSpPr>
                        <p:cNvPr id="19576" name="Freeform 1072"/>
                        <p:cNvSpPr>
                          <a:spLocks/>
                        </p:cNvSpPr>
                        <p:nvPr/>
                      </p:nvSpPr>
                      <p:spPr bwMode="auto">
                        <a:xfrm>
                          <a:off x="4077" y="1392"/>
                          <a:ext cx="12" cy="15"/>
                        </a:xfrm>
                        <a:custGeom>
                          <a:avLst/>
                          <a:gdLst>
                            <a:gd name="T0" fmla="*/ 0 w 12"/>
                            <a:gd name="T1" fmla="*/ 0 h 15"/>
                            <a:gd name="T2" fmla="*/ 3 w 12"/>
                            <a:gd name="T3" fmla="*/ 5 h 15"/>
                            <a:gd name="T4" fmla="*/ 6 w 12"/>
                            <a:gd name="T5" fmla="*/ 10 h 15"/>
                            <a:gd name="T6" fmla="*/ 8 w 12"/>
                            <a:gd name="T7" fmla="*/ 15 h 15"/>
                            <a:gd name="T8" fmla="*/ 9 w 12"/>
                            <a:gd name="T9" fmla="*/ 9 h 15"/>
                            <a:gd name="T10" fmla="*/ 12 w 12"/>
                            <a:gd name="T11" fmla="*/ 4 h 15"/>
                            <a:gd name="T12" fmla="*/ 7 w 12"/>
                            <a:gd name="T13" fmla="*/ 4 h 15"/>
                            <a:gd name="T14" fmla="*/ 0 w 1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5"/>
                            <a:gd name="T26" fmla="*/ 12 w 1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5">
                              <a:moveTo>
                                <a:pt x="0" y="0"/>
                              </a:moveTo>
                              <a:lnTo>
                                <a:pt x="3" y="5"/>
                              </a:lnTo>
                              <a:lnTo>
                                <a:pt x="6" y="10"/>
                              </a:lnTo>
                              <a:lnTo>
                                <a:pt x="8" y="15"/>
                              </a:lnTo>
                              <a:lnTo>
                                <a:pt x="9" y="9"/>
                              </a:lnTo>
                              <a:lnTo>
                                <a:pt x="12" y="4"/>
                              </a:lnTo>
                              <a:lnTo>
                                <a:pt x="7" y="4"/>
                              </a:lnTo>
                              <a:lnTo>
                                <a:pt x="0" y="0"/>
                              </a:lnTo>
                              <a:close/>
                            </a:path>
                          </a:pathLst>
                        </a:custGeom>
                        <a:solidFill>
                          <a:srgbClr val="FF7F3F"/>
                        </a:solidFill>
                        <a:ln w="9525">
                          <a:noFill/>
                          <a:round/>
                          <a:headEnd/>
                          <a:tailEnd/>
                        </a:ln>
                      </p:spPr>
                      <p:txBody>
                        <a:bodyPr/>
                        <a:lstStyle/>
                        <a:p>
                          <a:endParaRPr lang="en-US"/>
                        </a:p>
                      </p:txBody>
                    </p:sp>
                    <p:sp>
                      <p:nvSpPr>
                        <p:cNvPr id="19577" name="Freeform 1073"/>
                        <p:cNvSpPr>
                          <a:spLocks/>
                        </p:cNvSpPr>
                        <p:nvPr/>
                      </p:nvSpPr>
                      <p:spPr bwMode="auto">
                        <a:xfrm>
                          <a:off x="4075" y="1398"/>
                          <a:ext cx="10" cy="18"/>
                        </a:xfrm>
                        <a:custGeom>
                          <a:avLst/>
                          <a:gdLst>
                            <a:gd name="T0" fmla="*/ 1 w 10"/>
                            <a:gd name="T1" fmla="*/ 0 h 18"/>
                            <a:gd name="T2" fmla="*/ 4 w 10"/>
                            <a:gd name="T3" fmla="*/ 7 h 18"/>
                            <a:gd name="T4" fmla="*/ 9 w 10"/>
                            <a:gd name="T5" fmla="*/ 10 h 18"/>
                            <a:gd name="T6" fmla="*/ 10 w 10"/>
                            <a:gd name="T7" fmla="*/ 13 h 18"/>
                            <a:gd name="T8" fmla="*/ 9 w 10"/>
                            <a:gd name="T9" fmla="*/ 18 h 18"/>
                            <a:gd name="T10" fmla="*/ 4 w 10"/>
                            <a:gd name="T11" fmla="*/ 14 h 18"/>
                            <a:gd name="T12" fmla="*/ 2 w 10"/>
                            <a:gd name="T13" fmla="*/ 11 h 18"/>
                            <a:gd name="T14" fmla="*/ 0 w 10"/>
                            <a:gd name="T15" fmla="*/ 6 h 18"/>
                            <a:gd name="T16" fmla="*/ 1 w 1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8"/>
                            <a:gd name="T29" fmla="*/ 10 w 1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8">
                              <a:moveTo>
                                <a:pt x="1" y="0"/>
                              </a:moveTo>
                              <a:lnTo>
                                <a:pt x="4" y="7"/>
                              </a:lnTo>
                              <a:lnTo>
                                <a:pt x="9" y="10"/>
                              </a:lnTo>
                              <a:lnTo>
                                <a:pt x="10" y="13"/>
                              </a:lnTo>
                              <a:lnTo>
                                <a:pt x="9" y="18"/>
                              </a:lnTo>
                              <a:lnTo>
                                <a:pt x="4" y="14"/>
                              </a:lnTo>
                              <a:lnTo>
                                <a:pt x="2" y="11"/>
                              </a:lnTo>
                              <a:lnTo>
                                <a:pt x="0" y="6"/>
                              </a:lnTo>
                              <a:lnTo>
                                <a:pt x="1" y="0"/>
                              </a:lnTo>
                              <a:close/>
                            </a:path>
                          </a:pathLst>
                        </a:custGeom>
                        <a:solidFill>
                          <a:srgbClr val="FF7F3F"/>
                        </a:solidFill>
                        <a:ln w="9525">
                          <a:noFill/>
                          <a:round/>
                          <a:headEnd/>
                          <a:tailEnd/>
                        </a:ln>
                      </p:spPr>
                      <p:txBody>
                        <a:bodyPr/>
                        <a:lstStyle/>
                        <a:p>
                          <a:endParaRPr lang="en-US"/>
                        </a:p>
                      </p:txBody>
                    </p:sp>
                  </p:grpSp>
                </p:grpSp>
              </p:grpSp>
              <p:sp>
                <p:nvSpPr>
                  <p:cNvPr id="19568" name="Freeform 1074"/>
                  <p:cNvSpPr>
                    <a:spLocks/>
                  </p:cNvSpPr>
                  <p:nvPr/>
                </p:nvSpPr>
                <p:spPr bwMode="auto">
                  <a:xfrm>
                    <a:off x="4114" y="1316"/>
                    <a:ext cx="45" cy="14"/>
                  </a:xfrm>
                  <a:custGeom>
                    <a:avLst/>
                    <a:gdLst>
                      <a:gd name="T0" fmla="*/ 3 w 45"/>
                      <a:gd name="T1" fmla="*/ 6 h 14"/>
                      <a:gd name="T2" fmla="*/ 0 w 45"/>
                      <a:gd name="T3" fmla="*/ 10 h 14"/>
                      <a:gd name="T4" fmla="*/ 7 w 45"/>
                      <a:gd name="T5" fmla="*/ 6 h 14"/>
                      <a:gd name="T6" fmla="*/ 19 w 45"/>
                      <a:gd name="T7" fmla="*/ 3 h 14"/>
                      <a:gd name="T8" fmla="*/ 29 w 45"/>
                      <a:gd name="T9" fmla="*/ 6 h 14"/>
                      <a:gd name="T10" fmla="*/ 37 w 45"/>
                      <a:gd name="T11" fmla="*/ 10 h 14"/>
                      <a:gd name="T12" fmla="*/ 45 w 45"/>
                      <a:gd name="T13" fmla="*/ 14 h 14"/>
                      <a:gd name="T14" fmla="*/ 37 w 45"/>
                      <a:gd name="T15" fmla="*/ 8 h 14"/>
                      <a:gd name="T16" fmla="*/ 30 w 45"/>
                      <a:gd name="T17" fmla="*/ 3 h 14"/>
                      <a:gd name="T18" fmla="*/ 21 w 45"/>
                      <a:gd name="T19" fmla="*/ 1 h 14"/>
                      <a:gd name="T20" fmla="*/ 16 w 45"/>
                      <a:gd name="T21" fmla="*/ 0 h 14"/>
                      <a:gd name="T22" fmla="*/ 7 w 45"/>
                      <a:gd name="T23" fmla="*/ 2 h 14"/>
                      <a:gd name="T24" fmla="*/ 3 w 45"/>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4"/>
                      <a:gd name="T41" fmla="*/ 45 w 4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4">
                        <a:moveTo>
                          <a:pt x="3" y="6"/>
                        </a:moveTo>
                        <a:lnTo>
                          <a:pt x="0" y="10"/>
                        </a:lnTo>
                        <a:lnTo>
                          <a:pt x="7" y="6"/>
                        </a:lnTo>
                        <a:lnTo>
                          <a:pt x="19" y="3"/>
                        </a:lnTo>
                        <a:lnTo>
                          <a:pt x="29" y="6"/>
                        </a:lnTo>
                        <a:lnTo>
                          <a:pt x="37" y="10"/>
                        </a:lnTo>
                        <a:lnTo>
                          <a:pt x="45" y="14"/>
                        </a:lnTo>
                        <a:lnTo>
                          <a:pt x="37" y="8"/>
                        </a:lnTo>
                        <a:lnTo>
                          <a:pt x="30" y="3"/>
                        </a:lnTo>
                        <a:lnTo>
                          <a:pt x="21" y="1"/>
                        </a:lnTo>
                        <a:lnTo>
                          <a:pt x="16" y="0"/>
                        </a:lnTo>
                        <a:lnTo>
                          <a:pt x="7" y="2"/>
                        </a:lnTo>
                        <a:lnTo>
                          <a:pt x="3" y="6"/>
                        </a:lnTo>
                        <a:close/>
                      </a:path>
                    </a:pathLst>
                  </a:custGeom>
                  <a:solidFill>
                    <a:srgbClr val="FF9F7F"/>
                  </a:solidFill>
                  <a:ln w="9525">
                    <a:noFill/>
                    <a:round/>
                    <a:headEnd/>
                    <a:tailEnd/>
                  </a:ln>
                </p:spPr>
                <p:txBody>
                  <a:bodyPr/>
                  <a:lstStyle/>
                  <a:p>
                    <a:endParaRPr lang="en-US"/>
                  </a:p>
                </p:txBody>
              </p:sp>
            </p:grpSp>
            <p:grpSp>
              <p:nvGrpSpPr>
                <p:cNvPr id="19520" name="Group 1075"/>
                <p:cNvGrpSpPr>
                  <a:grpSpLocks/>
                </p:cNvGrpSpPr>
                <p:nvPr/>
              </p:nvGrpSpPr>
              <p:grpSpPr bwMode="auto">
                <a:xfrm>
                  <a:off x="4074" y="1325"/>
                  <a:ext cx="84" cy="118"/>
                  <a:chOff x="4074" y="1325"/>
                  <a:chExt cx="84" cy="118"/>
                </a:xfrm>
              </p:grpSpPr>
              <p:grpSp>
                <p:nvGrpSpPr>
                  <p:cNvPr id="19543" name="Group 1076"/>
                  <p:cNvGrpSpPr>
                    <a:grpSpLocks/>
                  </p:cNvGrpSpPr>
                  <p:nvPr/>
                </p:nvGrpSpPr>
                <p:grpSpPr bwMode="auto">
                  <a:xfrm>
                    <a:off x="4084" y="1413"/>
                    <a:ext cx="52" cy="30"/>
                    <a:chOff x="4084" y="1413"/>
                    <a:chExt cx="52" cy="30"/>
                  </a:xfrm>
                </p:grpSpPr>
                <p:sp>
                  <p:nvSpPr>
                    <p:cNvPr id="19564" name="Freeform 1077"/>
                    <p:cNvSpPr>
                      <a:spLocks/>
                    </p:cNvSpPr>
                    <p:nvPr/>
                  </p:nvSpPr>
                  <p:spPr bwMode="auto">
                    <a:xfrm>
                      <a:off x="4084" y="1413"/>
                      <a:ext cx="52" cy="30"/>
                    </a:xfrm>
                    <a:custGeom>
                      <a:avLst/>
                      <a:gdLst>
                        <a:gd name="T0" fmla="*/ 0 w 52"/>
                        <a:gd name="T1" fmla="*/ 2 h 30"/>
                        <a:gd name="T2" fmla="*/ 3 w 52"/>
                        <a:gd name="T3" fmla="*/ 0 h 30"/>
                        <a:gd name="T4" fmla="*/ 9 w 52"/>
                        <a:gd name="T5" fmla="*/ 0 h 30"/>
                        <a:gd name="T6" fmla="*/ 17 w 52"/>
                        <a:gd name="T7" fmla="*/ 2 h 30"/>
                        <a:gd name="T8" fmla="*/ 26 w 52"/>
                        <a:gd name="T9" fmla="*/ 4 h 30"/>
                        <a:gd name="T10" fmla="*/ 52 w 52"/>
                        <a:gd name="T11" fmla="*/ 8 h 30"/>
                        <a:gd name="T12" fmla="*/ 37 w 52"/>
                        <a:gd name="T13" fmla="*/ 15 h 30"/>
                        <a:gd name="T14" fmla="*/ 29 w 52"/>
                        <a:gd name="T15" fmla="*/ 21 h 30"/>
                        <a:gd name="T16" fmla="*/ 18 w 52"/>
                        <a:gd name="T17" fmla="*/ 26 h 30"/>
                        <a:gd name="T18" fmla="*/ 11 w 52"/>
                        <a:gd name="T19" fmla="*/ 30 h 30"/>
                        <a:gd name="T20" fmla="*/ 6 w 52"/>
                        <a:gd name="T21" fmla="*/ 30 h 30"/>
                        <a:gd name="T22" fmla="*/ 3 w 52"/>
                        <a:gd name="T23" fmla="*/ 28 h 30"/>
                        <a:gd name="T24" fmla="*/ 2 w 52"/>
                        <a:gd name="T25" fmla="*/ 22 h 30"/>
                        <a:gd name="T26" fmla="*/ 4 w 52"/>
                        <a:gd name="T27" fmla="*/ 18 h 30"/>
                        <a:gd name="T28" fmla="*/ 6 w 52"/>
                        <a:gd name="T29" fmla="*/ 14 h 30"/>
                        <a:gd name="T30" fmla="*/ 3 w 52"/>
                        <a:gd name="T31" fmla="*/ 12 h 30"/>
                        <a:gd name="T32" fmla="*/ 1 w 52"/>
                        <a:gd name="T33" fmla="*/ 8 h 30"/>
                        <a:gd name="T34" fmla="*/ 0 w 52"/>
                        <a:gd name="T35" fmla="*/ 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0"/>
                        <a:gd name="T56" fmla="*/ 52 w 52"/>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0">
                          <a:moveTo>
                            <a:pt x="0" y="2"/>
                          </a:moveTo>
                          <a:lnTo>
                            <a:pt x="3" y="0"/>
                          </a:lnTo>
                          <a:lnTo>
                            <a:pt x="9" y="0"/>
                          </a:lnTo>
                          <a:lnTo>
                            <a:pt x="17" y="2"/>
                          </a:lnTo>
                          <a:lnTo>
                            <a:pt x="26" y="4"/>
                          </a:lnTo>
                          <a:lnTo>
                            <a:pt x="52" y="8"/>
                          </a:lnTo>
                          <a:lnTo>
                            <a:pt x="37" y="15"/>
                          </a:lnTo>
                          <a:lnTo>
                            <a:pt x="29" y="21"/>
                          </a:lnTo>
                          <a:lnTo>
                            <a:pt x="18" y="26"/>
                          </a:lnTo>
                          <a:lnTo>
                            <a:pt x="11" y="30"/>
                          </a:lnTo>
                          <a:lnTo>
                            <a:pt x="6" y="30"/>
                          </a:lnTo>
                          <a:lnTo>
                            <a:pt x="3" y="28"/>
                          </a:lnTo>
                          <a:lnTo>
                            <a:pt x="2" y="22"/>
                          </a:lnTo>
                          <a:lnTo>
                            <a:pt x="4" y="18"/>
                          </a:lnTo>
                          <a:lnTo>
                            <a:pt x="6" y="14"/>
                          </a:lnTo>
                          <a:lnTo>
                            <a:pt x="3" y="12"/>
                          </a:lnTo>
                          <a:lnTo>
                            <a:pt x="1" y="8"/>
                          </a:lnTo>
                          <a:lnTo>
                            <a:pt x="0" y="2"/>
                          </a:lnTo>
                          <a:close/>
                        </a:path>
                      </a:pathLst>
                    </a:custGeom>
                    <a:solidFill>
                      <a:srgbClr val="FF0000"/>
                    </a:solidFill>
                    <a:ln w="9525">
                      <a:noFill/>
                      <a:round/>
                      <a:headEnd/>
                      <a:tailEnd/>
                    </a:ln>
                  </p:spPr>
                  <p:txBody>
                    <a:bodyPr/>
                    <a:lstStyle/>
                    <a:p>
                      <a:endParaRPr lang="en-US"/>
                    </a:p>
                  </p:txBody>
                </p:sp>
                <p:sp>
                  <p:nvSpPr>
                    <p:cNvPr id="19565" name="Freeform 1078"/>
                    <p:cNvSpPr>
                      <a:spLocks/>
                    </p:cNvSpPr>
                    <p:nvPr/>
                  </p:nvSpPr>
                  <p:spPr bwMode="auto">
                    <a:xfrm>
                      <a:off x="4087" y="1421"/>
                      <a:ext cx="47" cy="9"/>
                    </a:xfrm>
                    <a:custGeom>
                      <a:avLst/>
                      <a:gdLst>
                        <a:gd name="T0" fmla="*/ 1 w 47"/>
                        <a:gd name="T1" fmla="*/ 9 h 9"/>
                        <a:gd name="T2" fmla="*/ 5 w 47"/>
                        <a:gd name="T3" fmla="*/ 7 h 9"/>
                        <a:gd name="T4" fmla="*/ 12 w 47"/>
                        <a:gd name="T5" fmla="*/ 5 h 9"/>
                        <a:gd name="T6" fmla="*/ 21 w 47"/>
                        <a:gd name="T7" fmla="*/ 4 h 9"/>
                        <a:gd name="T8" fmla="*/ 28 w 47"/>
                        <a:gd name="T9" fmla="*/ 5 h 9"/>
                        <a:gd name="T10" fmla="*/ 39 w 47"/>
                        <a:gd name="T11" fmla="*/ 4 h 9"/>
                        <a:gd name="T12" fmla="*/ 47 w 47"/>
                        <a:gd name="T13" fmla="*/ 0 h 9"/>
                        <a:gd name="T14" fmla="*/ 43 w 47"/>
                        <a:gd name="T15" fmla="*/ 2 h 9"/>
                        <a:gd name="T16" fmla="*/ 32 w 47"/>
                        <a:gd name="T17" fmla="*/ 2 h 9"/>
                        <a:gd name="T18" fmla="*/ 26 w 47"/>
                        <a:gd name="T19" fmla="*/ 3 h 9"/>
                        <a:gd name="T20" fmla="*/ 18 w 47"/>
                        <a:gd name="T21" fmla="*/ 2 h 9"/>
                        <a:gd name="T22" fmla="*/ 6 w 47"/>
                        <a:gd name="T23" fmla="*/ 4 h 9"/>
                        <a:gd name="T24" fmla="*/ 0 w 47"/>
                        <a:gd name="T25" fmla="*/ 4 h 9"/>
                        <a:gd name="T26" fmla="*/ 3 w 47"/>
                        <a:gd name="T27" fmla="*/ 6 h 9"/>
                        <a:gd name="T28" fmla="*/ 1 w 47"/>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9"/>
                        <a:gd name="T47" fmla="*/ 47 w 4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9">
                          <a:moveTo>
                            <a:pt x="1" y="9"/>
                          </a:moveTo>
                          <a:lnTo>
                            <a:pt x="5" y="7"/>
                          </a:lnTo>
                          <a:lnTo>
                            <a:pt x="12" y="5"/>
                          </a:lnTo>
                          <a:lnTo>
                            <a:pt x="21" y="4"/>
                          </a:lnTo>
                          <a:lnTo>
                            <a:pt x="28" y="5"/>
                          </a:lnTo>
                          <a:lnTo>
                            <a:pt x="39" y="4"/>
                          </a:lnTo>
                          <a:lnTo>
                            <a:pt x="47" y="0"/>
                          </a:lnTo>
                          <a:lnTo>
                            <a:pt x="43" y="2"/>
                          </a:lnTo>
                          <a:lnTo>
                            <a:pt x="32" y="2"/>
                          </a:lnTo>
                          <a:lnTo>
                            <a:pt x="26" y="3"/>
                          </a:lnTo>
                          <a:lnTo>
                            <a:pt x="18" y="2"/>
                          </a:lnTo>
                          <a:lnTo>
                            <a:pt x="6" y="4"/>
                          </a:lnTo>
                          <a:lnTo>
                            <a:pt x="0" y="4"/>
                          </a:lnTo>
                          <a:lnTo>
                            <a:pt x="3" y="6"/>
                          </a:lnTo>
                          <a:lnTo>
                            <a:pt x="1" y="9"/>
                          </a:lnTo>
                          <a:close/>
                        </a:path>
                      </a:pathLst>
                    </a:custGeom>
                    <a:solidFill>
                      <a:srgbClr val="800000"/>
                    </a:solidFill>
                    <a:ln w="9525">
                      <a:noFill/>
                      <a:round/>
                      <a:headEnd/>
                      <a:tailEnd/>
                    </a:ln>
                  </p:spPr>
                  <p:txBody>
                    <a:bodyPr/>
                    <a:lstStyle/>
                    <a:p>
                      <a:endParaRPr lang="en-US"/>
                    </a:p>
                  </p:txBody>
                </p:sp>
                <p:sp>
                  <p:nvSpPr>
                    <p:cNvPr id="19566" name="Freeform 1079"/>
                    <p:cNvSpPr>
                      <a:spLocks/>
                    </p:cNvSpPr>
                    <p:nvPr/>
                  </p:nvSpPr>
                  <p:spPr bwMode="auto">
                    <a:xfrm>
                      <a:off x="4090" y="1425"/>
                      <a:ext cx="20" cy="10"/>
                    </a:xfrm>
                    <a:custGeom>
                      <a:avLst/>
                      <a:gdLst>
                        <a:gd name="T0" fmla="*/ 3 w 20"/>
                        <a:gd name="T1" fmla="*/ 3 h 10"/>
                        <a:gd name="T2" fmla="*/ 0 w 20"/>
                        <a:gd name="T3" fmla="*/ 6 h 10"/>
                        <a:gd name="T4" fmla="*/ 1 w 20"/>
                        <a:gd name="T5" fmla="*/ 9 h 10"/>
                        <a:gd name="T6" fmla="*/ 4 w 20"/>
                        <a:gd name="T7" fmla="*/ 10 h 10"/>
                        <a:gd name="T8" fmla="*/ 8 w 20"/>
                        <a:gd name="T9" fmla="*/ 8 h 10"/>
                        <a:gd name="T10" fmla="*/ 13 w 20"/>
                        <a:gd name="T11" fmla="*/ 3 h 10"/>
                        <a:gd name="T12" fmla="*/ 20 w 20"/>
                        <a:gd name="T13" fmla="*/ 0 h 10"/>
                        <a:gd name="T14" fmla="*/ 15 w 20"/>
                        <a:gd name="T15" fmla="*/ 0 h 10"/>
                        <a:gd name="T16" fmla="*/ 8 w 20"/>
                        <a:gd name="T17" fmla="*/ 1 h 10"/>
                        <a:gd name="T18" fmla="*/ 3 w 20"/>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3" y="3"/>
                          </a:moveTo>
                          <a:lnTo>
                            <a:pt x="0" y="6"/>
                          </a:lnTo>
                          <a:lnTo>
                            <a:pt x="1" y="9"/>
                          </a:lnTo>
                          <a:lnTo>
                            <a:pt x="4" y="10"/>
                          </a:lnTo>
                          <a:lnTo>
                            <a:pt x="8" y="8"/>
                          </a:lnTo>
                          <a:lnTo>
                            <a:pt x="13" y="3"/>
                          </a:lnTo>
                          <a:lnTo>
                            <a:pt x="20" y="0"/>
                          </a:lnTo>
                          <a:lnTo>
                            <a:pt x="15" y="0"/>
                          </a:lnTo>
                          <a:lnTo>
                            <a:pt x="8" y="1"/>
                          </a:lnTo>
                          <a:lnTo>
                            <a:pt x="3" y="3"/>
                          </a:lnTo>
                          <a:close/>
                        </a:path>
                      </a:pathLst>
                    </a:custGeom>
                    <a:solidFill>
                      <a:srgbClr val="FF1F3F"/>
                    </a:solidFill>
                    <a:ln w="9525">
                      <a:noFill/>
                      <a:round/>
                      <a:headEnd/>
                      <a:tailEnd/>
                    </a:ln>
                  </p:spPr>
                  <p:txBody>
                    <a:bodyPr/>
                    <a:lstStyle/>
                    <a:p>
                      <a:endParaRPr lang="en-US"/>
                    </a:p>
                  </p:txBody>
                </p:sp>
              </p:grpSp>
              <p:grpSp>
                <p:nvGrpSpPr>
                  <p:cNvPr id="19544" name="Group 1080"/>
                  <p:cNvGrpSpPr>
                    <a:grpSpLocks/>
                  </p:cNvGrpSpPr>
                  <p:nvPr/>
                </p:nvGrpSpPr>
                <p:grpSpPr bwMode="auto">
                  <a:xfrm>
                    <a:off x="4074" y="1325"/>
                    <a:ext cx="84" cy="23"/>
                    <a:chOff x="4074" y="1325"/>
                    <a:chExt cx="84" cy="23"/>
                  </a:xfrm>
                </p:grpSpPr>
                <p:grpSp>
                  <p:nvGrpSpPr>
                    <p:cNvPr id="19545" name="Group 1081"/>
                    <p:cNvGrpSpPr>
                      <a:grpSpLocks/>
                    </p:cNvGrpSpPr>
                    <p:nvPr/>
                  </p:nvGrpSpPr>
                  <p:grpSpPr bwMode="auto">
                    <a:xfrm>
                      <a:off x="4112" y="1325"/>
                      <a:ext cx="46" cy="19"/>
                      <a:chOff x="4112" y="1325"/>
                      <a:chExt cx="46" cy="19"/>
                    </a:xfrm>
                  </p:grpSpPr>
                  <p:sp>
                    <p:nvSpPr>
                      <p:cNvPr id="19555" name="Freeform 1082"/>
                      <p:cNvSpPr>
                        <a:spLocks/>
                      </p:cNvSpPr>
                      <p:nvPr/>
                    </p:nvSpPr>
                    <p:spPr bwMode="auto">
                      <a:xfrm>
                        <a:off x="4119" y="1328"/>
                        <a:ext cx="35" cy="12"/>
                      </a:xfrm>
                      <a:custGeom>
                        <a:avLst/>
                        <a:gdLst>
                          <a:gd name="T0" fmla="*/ 8 w 35"/>
                          <a:gd name="T1" fmla="*/ 0 h 12"/>
                          <a:gd name="T2" fmla="*/ 15 w 35"/>
                          <a:gd name="T3" fmla="*/ 0 h 12"/>
                          <a:gd name="T4" fmla="*/ 26 w 35"/>
                          <a:gd name="T5" fmla="*/ 2 h 12"/>
                          <a:gd name="T6" fmla="*/ 35 w 35"/>
                          <a:gd name="T7" fmla="*/ 5 h 12"/>
                          <a:gd name="T8" fmla="*/ 30 w 35"/>
                          <a:gd name="T9" fmla="*/ 5 h 12"/>
                          <a:gd name="T10" fmla="*/ 25 w 35"/>
                          <a:gd name="T11" fmla="*/ 8 h 12"/>
                          <a:gd name="T12" fmla="*/ 17 w 35"/>
                          <a:gd name="T13" fmla="*/ 11 h 12"/>
                          <a:gd name="T14" fmla="*/ 2 w 35"/>
                          <a:gd name="T15" fmla="*/ 12 h 12"/>
                          <a:gd name="T16" fmla="*/ 0 w 35"/>
                          <a:gd name="T17" fmla="*/ 8 h 12"/>
                          <a:gd name="T18" fmla="*/ 0 w 35"/>
                          <a:gd name="T19" fmla="*/ 3 h 12"/>
                          <a:gd name="T20" fmla="*/ 8 w 35"/>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2"/>
                          <a:gd name="T35" fmla="*/ 35 w 3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2">
                            <a:moveTo>
                              <a:pt x="8" y="0"/>
                            </a:moveTo>
                            <a:lnTo>
                              <a:pt x="15" y="0"/>
                            </a:lnTo>
                            <a:lnTo>
                              <a:pt x="26" y="2"/>
                            </a:lnTo>
                            <a:lnTo>
                              <a:pt x="35" y="5"/>
                            </a:lnTo>
                            <a:lnTo>
                              <a:pt x="30" y="5"/>
                            </a:lnTo>
                            <a:lnTo>
                              <a:pt x="25" y="8"/>
                            </a:lnTo>
                            <a:lnTo>
                              <a:pt x="17" y="11"/>
                            </a:lnTo>
                            <a:lnTo>
                              <a:pt x="2" y="12"/>
                            </a:lnTo>
                            <a:lnTo>
                              <a:pt x="0" y="8"/>
                            </a:lnTo>
                            <a:lnTo>
                              <a:pt x="0" y="3"/>
                            </a:lnTo>
                            <a:lnTo>
                              <a:pt x="8" y="0"/>
                            </a:lnTo>
                            <a:close/>
                          </a:path>
                        </a:pathLst>
                      </a:custGeom>
                      <a:solidFill>
                        <a:srgbClr val="FFFFFF"/>
                      </a:solidFill>
                      <a:ln w="9525">
                        <a:noFill/>
                        <a:round/>
                        <a:headEnd/>
                        <a:tailEnd/>
                      </a:ln>
                    </p:spPr>
                    <p:txBody>
                      <a:bodyPr/>
                      <a:lstStyle/>
                      <a:p>
                        <a:endParaRPr lang="en-US"/>
                      </a:p>
                    </p:txBody>
                  </p:sp>
                  <p:sp>
                    <p:nvSpPr>
                      <p:cNvPr id="19556" name="Oval 1083"/>
                      <p:cNvSpPr>
                        <a:spLocks noChangeArrowheads="1"/>
                      </p:cNvSpPr>
                      <p:nvPr/>
                    </p:nvSpPr>
                    <p:spPr bwMode="auto">
                      <a:xfrm>
                        <a:off x="4121" y="1331"/>
                        <a:ext cx="15" cy="7"/>
                      </a:xfrm>
                      <a:prstGeom prst="ellipse">
                        <a:avLst/>
                      </a:prstGeom>
                      <a:solidFill>
                        <a:srgbClr val="000080"/>
                      </a:solidFill>
                      <a:ln w="9525">
                        <a:noFill/>
                        <a:round/>
                        <a:headEnd/>
                        <a:tailEnd/>
                      </a:ln>
                    </p:spPr>
                    <p:txBody>
                      <a:bodyPr/>
                      <a:lstStyle/>
                      <a:p>
                        <a:pPr eaLnBrk="0" hangingPunct="0"/>
                        <a:endParaRPr lang="en-US"/>
                      </a:p>
                    </p:txBody>
                  </p:sp>
                  <p:grpSp>
                    <p:nvGrpSpPr>
                      <p:cNvPr id="19557" name="Group 1084"/>
                      <p:cNvGrpSpPr>
                        <a:grpSpLocks/>
                      </p:cNvGrpSpPr>
                      <p:nvPr/>
                    </p:nvGrpSpPr>
                    <p:grpSpPr bwMode="auto">
                      <a:xfrm>
                        <a:off x="4119" y="1327"/>
                        <a:ext cx="24" cy="14"/>
                        <a:chOff x="4119" y="1327"/>
                        <a:chExt cx="24" cy="14"/>
                      </a:xfrm>
                    </p:grpSpPr>
                    <p:sp>
                      <p:nvSpPr>
                        <p:cNvPr id="19562" name="Oval 1085"/>
                        <p:cNvSpPr>
                          <a:spLocks noChangeArrowheads="1"/>
                        </p:cNvSpPr>
                        <p:nvPr/>
                      </p:nvSpPr>
                      <p:spPr bwMode="auto">
                        <a:xfrm>
                          <a:off x="4119" y="1327"/>
                          <a:ext cx="24" cy="14"/>
                        </a:xfrm>
                        <a:prstGeom prst="ellipse">
                          <a:avLst/>
                        </a:prstGeom>
                        <a:solidFill>
                          <a:srgbClr val="001F9F"/>
                        </a:solidFill>
                        <a:ln w="9525">
                          <a:noFill/>
                          <a:round/>
                          <a:headEnd/>
                          <a:tailEnd/>
                        </a:ln>
                      </p:spPr>
                      <p:txBody>
                        <a:bodyPr/>
                        <a:lstStyle/>
                        <a:p>
                          <a:pPr eaLnBrk="0" hangingPunct="0"/>
                          <a:endParaRPr lang="en-US"/>
                        </a:p>
                      </p:txBody>
                    </p:sp>
                    <p:sp>
                      <p:nvSpPr>
                        <p:cNvPr id="19563" name="Oval 1086"/>
                        <p:cNvSpPr>
                          <a:spLocks noChangeArrowheads="1"/>
                        </p:cNvSpPr>
                        <p:nvPr/>
                      </p:nvSpPr>
                      <p:spPr bwMode="auto">
                        <a:xfrm>
                          <a:off x="4121" y="1329"/>
                          <a:ext cx="14" cy="11"/>
                        </a:xfrm>
                        <a:prstGeom prst="ellipse">
                          <a:avLst/>
                        </a:prstGeom>
                        <a:solidFill>
                          <a:srgbClr val="000000"/>
                        </a:solidFill>
                        <a:ln w="9525">
                          <a:noFill/>
                          <a:round/>
                          <a:headEnd/>
                          <a:tailEnd/>
                        </a:ln>
                      </p:spPr>
                      <p:txBody>
                        <a:bodyPr/>
                        <a:lstStyle/>
                        <a:p>
                          <a:pPr eaLnBrk="0" hangingPunct="0"/>
                          <a:endParaRPr lang="en-US"/>
                        </a:p>
                      </p:txBody>
                    </p:sp>
                  </p:grpSp>
                  <p:sp>
                    <p:nvSpPr>
                      <p:cNvPr id="19558" name="Oval 1087"/>
                      <p:cNvSpPr>
                        <a:spLocks noChangeArrowheads="1"/>
                      </p:cNvSpPr>
                      <p:nvPr/>
                    </p:nvSpPr>
                    <p:spPr bwMode="auto">
                      <a:xfrm>
                        <a:off x="4129" y="1330"/>
                        <a:ext cx="2" cy="2"/>
                      </a:xfrm>
                      <a:prstGeom prst="ellipse">
                        <a:avLst/>
                      </a:prstGeom>
                      <a:solidFill>
                        <a:srgbClr val="FFFFFF"/>
                      </a:solidFill>
                      <a:ln w="9525">
                        <a:noFill/>
                        <a:round/>
                        <a:headEnd/>
                        <a:tailEnd/>
                      </a:ln>
                    </p:spPr>
                    <p:txBody>
                      <a:bodyPr/>
                      <a:lstStyle/>
                      <a:p>
                        <a:pPr eaLnBrk="0" hangingPunct="0"/>
                        <a:endParaRPr lang="en-US"/>
                      </a:p>
                    </p:txBody>
                  </p:sp>
                  <p:grpSp>
                    <p:nvGrpSpPr>
                      <p:cNvPr id="19559" name="Group 1088"/>
                      <p:cNvGrpSpPr>
                        <a:grpSpLocks/>
                      </p:cNvGrpSpPr>
                      <p:nvPr/>
                    </p:nvGrpSpPr>
                    <p:grpSpPr bwMode="auto">
                      <a:xfrm>
                        <a:off x="4112" y="1325"/>
                        <a:ext cx="46" cy="19"/>
                        <a:chOff x="4112" y="1325"/>
                        <a:chExt cx="46" cy="19"/>
                      </a:xfrm>
                    </p:grpSpPr>
                    <p:sp>
                      <p:nvSpPr>
                        <p:cNvPr id="19560" name="Freeform 1089"/>
                        <p:cNvSpPr>
                          <a:spLocks/>
                        </p:cNvSpPr>
                        <p:nvPr/>
                      </p:nvSpPr>
                      <p:spPr bwMode="auto">
                        <a:xfrm>
                          <a:off x="4112" y="1325"/>
                          <a:ext cx="46" cy="11"/>
                        </a:xfrm>
                        <a:custGeom>
                          <a:avLst/>
                          <a:gdLst>
                            <a:gd name="T0" fmla="*/ 0 w 46"/>
                            <a:gd name="T1" fmla="*/ 4 h 11"/>
                            <a:gd name="T2" fmla="*/ 6 w 46"/>
                            <a:gd name="T3" fmla="*/ 8 h 11"/>
                            <a:gd name="T4" fmla="*/ 9 w 46"/>
                            <a:gd name="T5" fmla="*/ 7 h 11"/>
                            <a:gd name="T6" fmla="*/ 16 w 46"/>
                            <a:gd name="T7" fmla="*/ 5 h 11"/>
                            <a:gd name="T8" fmla="*/ 20 w 46"/>
                            <a:gd name="T9" fmla="*/ 3 h 11"/>
                            <a:gd name="T10" fmla="*/ 23 w 46"/>
                            <a:gd name="T11" fmla="*/ 5 h 11"/>
                            <a:gd name="T12" fmla="*/ 30 w 46"/>
                            <a:gd name="T13" fmla="*/ 5 h 11"/>
                            <a:gd name="T14" fmla="*/ 34 w 46"/>
                            <a:gd name="T15" fmla="*/ 7 h 11"/>
                            <a:gd name="T16" fmla="*/ 37 w 46"/>
                            <a:gd name="T17" fmla="*/ 8 h 11"/>
                            <a:gd name="T18" fmla="*/ 42 w 46"/>
                            <a:gd name="T19" fmla="*/ 10 h 11"/>
                            <a:gd name="T20" fmla="*/ 46 w 46"/>
                            <a:gd name="T21" fmla="*/ 11 h 11"/>
                            <a:gd name="T22" fmla="*/ 42 w 46"/>
                            <a:gd name="T23" fmla="*/ 8 h 11"/>
                            <a:gd name="T24" fmla="*/ 36 w 46"/>
                            <a:gd name="T25" fmla="*/ 6 h 11"/>
                            <a:gd name="T26" fmla="*/ 31 w 46"/>
                            <a:gd name="T27" fmla="*/ 3 h 11"/>
                            <a:gd name="T28" fmla="*/ 25 w 46"/>
                            <a:gd name="T29" fmla="*/ 2 h 11"/>
                            <a:gd name="T30" fmla="*/ 19 w 46"/>
                            <a:gd name="T31" fmla="*/ 0 h 11"/>
                            <a:gd name="T32" fmla="*/ 15 w 46"/>
                            <a:gd name="T33" fmla="*/ 2 h 11"/>
                            <a:gd name="T34" fmla="*/ 6 w 46"/>
                            <a:gd name="T35" fmla="*/ 5 h 11"/>
                            <a:gd name="T36" fmla="*/ 0 w 46"/>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1"/>
                            <a:gd name="T59" fmla="*/ 46 w 4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1">
                              <a:moveTo>
                                <a:pt x="0" y="4"/>
                              </a:moveTo>
                              <a:lnTo>
                                <a:pt x="6" y="8"/>
                              </a:lnTo>
                              <a:lnTo>
                                <a:pt x="9" y="7"/>
                              </a:lnTo>
                              <a:lnTo>
                                <a:pt x="16" y="5"/>
                              </a:lnTo>
                              <a:lnTo>
                                <a:pt x="20" y="3"/>
                              </a:lnTo>
                              <a:lnTo>
                                <a:pt x="23" y="5"/>
                              </a:lnTo>
                              <a:lnTo>
                                <a:pt x="30" y="5"/>
                              </a:lnTo>
                              <a:lnTo>
                                <a:pt x="34" y="7"/>
                              </a:lnTo>
                              <a:lnTo>
                                <a:pt x="37" y="8"/>
                              </a:lnTo>
                              <a:lnTo>
                                <a:pt x="42" y="10"/>
                              </a:lnTo>
                              <a:lnTo>
                                <a:pt x="46" y="11"/>
                              </a:lnTo>
                              <a:lnTo>
                                <a:pt x="42" y="8"/>
                              </a:lnTo>
                              <a:lnTo>
                                <a:pt x="36" y="6"/>
                              </a:lnTo>
                              <a:lnTo>
                                <a:pt x="31" y="3"/>
                              </a:lnTo>
                              <a:lnTo>
                                <a:pt x="25" y="2"/>
                              </a:lnTo>
                              <a:lnTo>
                                <a:pt x="19" y="0"/>
                              </a:lnTo>
                              <a:lnTo>
                                <a:pt x="15" y="2"/>
                              </a:lnTo>
                              <a:lnTo>
                                <a:pt x="6" y="5"/>
                              </a:lnTo>
                              <a:lnTo>
                                <a:pt x="0" y="4"/>
                              </a:lnTo>
                              <a:close/>
                            </a:path>
                          </a:pathLst>
                        </a:custGeom>
                        <a:solidFill>
                          <a:srgbClr val="5F3F1F"/>
                        </a:solidFill>
                        <a:ln w="9525">
                          <a:noFill/>
                          <a:round/>
                          <a:headEnd/>
                          <a:tailEnd/>
                        </a:ln>
                      </p:spPr>
                      <p:txBody>
                        <a:bodyPr/>
                        <a:lstStyle/>
                        <a:p>
                          <a:endParaRPr lang="en-US"/>
                        </a:p>
                      </p:txBody>
                    </p:sp>
                    <p:sp>
                      <p:nvSpPr>
                        <p:cNvPr id="19561" name="Freeform 1090"/>
                        <p:cNvSpPr>
                          <a:spLocks/>
                        </p:cNvSpPr>
                        <p:nvPr/>
                      </p:nvSpPr>
                      <p:spPr bwMode="auto">
                        <a:xfrm>
                          <a:off x="4118" y="1334"/>
                          <a:ext cx="33" cy="10"/>
                        </a:xfrm>
                        <a:custGeom>
                          <a:avLst/>
                          <a:gdLst>
                            <a:gd name="T0" fmla="*/ 1 w 33"/>
                            <a:gd name="T1" fmla="*/ 3 h 10"/>
                            <a:gd name="T2" fmla="*/ 8 w 33"/>
                            <a:gd name="T3" fmla="*/ 5 h 10"/>
                            <a:gd name="T4" fmla="*/ 11 w 33"/>
                            <a:gd name="T5" fmla="*/ 6 h 10"/>
                            <a:gd name="T6" fmla="*/ 18 w 33"/>
                            <a:gd name="T7" fmla="*/ 4 h 10"/>
                            <a:gd name="T8" fmla="*/ 23 w 33"/>
                            <a:gd name="T9" fmla="*/ 3 h 10"/>
                            <a:gd name="T10" fmla="*/ 27 w 33"/>
                            <a:gd name="T11" fmla="*/ 1 h 10"/>
                            <a:gd name="T12" fmla="*/ 31 w 33"/>
                            <a:gd name="T13" fmla="*/ 0 h 10"/>
                            <a:gd name="T14" fmla="*/ 33 w 33"/>
                            <a:gd name="T15" fmla="*/ 0 h 10"/>
                            <a:gd name="T16" fmla="*/ 27 w 33"/>
                            <a:gd name="T17" fmla="*/ 3 h 10"/>
                            <a:gd name="T18" fmla="*/ 24 w 33"/>
                            <a:gd name="T19" fmla="*/ 4 h 10"/>
                            <a:gd name="T20" fmla="*/ 19 w 33"/>
                            <a:gd name="T21" fmla="*/ 6 h 10"/>
                            <a:gd name="T22" fmla="*/ 15 w 33"/>
                            <a:gd name="T23" fmla="*/ 8 h 10"/>
                            <a:gd name="T24" fmla="*/ 12 w 33"/>
                            <a:gd name="T25" fmla="*/ 8 h 10"/>
                            <a:gd name="T26" fmla="*/ 9 w 33"/>
                            <a:gd name="T27" fmla="*/ 9 h 10"/>
                            <a:gd name="T28" fmla="*/ 0 w 33"/>
                            <a:gd name="T29" fmla="*/ 10 h 10"/>
                            <a:gd name="T30" fmla="*/ 3 w 33"/>
                            <a:gd name="T31" fmla="*/ 7 h 10"/>
                            <a:gd name="T32" fmla="*/ 1 w 33"/>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0"/>
                            <a:gd name="T53" fmla="*/ 33 w 3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0">
                              <a:moveTo>
                                <a:pt x="1" y="3"/>
                              </a:moveTo>
                              <a:lnTo>
                                <a:pt x="8" y="5"/>
                              </a:lnTo>
                              <a:lnTo>
                                <a:pt x="11" y="6"/>
                              </a:lnTo>
                              <a:lnTo>
                                <a:pt x="18" y="4"/>
                              </a:lnTo>
                              <a:lnTo>
                                <a:pt x="23" y="3"/>
                              </a:lnTo>
                              <a:lnTo>
                                <a:pt x="27" y="1"/>
                              </a:lnTo>
                              <a:lnTo>
                                <a:pt x="31" y="0"/>
                              </a:lnTo>
                              <a:lnTo>
                                <a:pt x="33" y="0"/>
                              </a:lnTo>
                              <a:lnTo>
                                <a:pt x="27" y="3"/>
                              </a:lnTo>
                              <a:lnTo>
                                <a:pt x="24" y="4"/>
                              </a:lnTo>
                              <a:lnTo>
                                <a:pt x="19" y="6"/>
                              </a:lnTo>
                              <a:lnTo>
                                <a:pt x="15" y="8"/>
                              </a:lnTo>
                              <a:lnTo>
                                <a:pt x="12" y="8"/>
                              </a:lnTo>
                              <a:lnTo>
                                <a:pt x="9" y="9"/>
                              </a:lnTo>
                              <a:lnTo>
                                <a:pt x="0" y="10"/>
                              </a:lnTo>
                              <a:lnTo>
                                <a:pt x="3" y="7"/>
                              </a:lnTo>
                              <a:lnTo>
                                <a:pt x="1" y="3"/>
                              </a:lnTo>
                              <a:close/>
                            </a:path>
                          </a:pathLst>
                        </a:custGeom>
                        <a:solidFill>
                          <a:srgbClr val="5F3F1F"/>
                        </a:solidFill>
                        <a:ln w="9525">
                          <a:noFill/>
                          <a:round/>
                          <a:headEnd/>
                          <a:tailEnd/>
                        </a:ln>
                      </p:spPr>
                      <p:txBody>
                        <a:bodyPr/>
                        <a:lstStyle/>
                        <a:p>
                          <a:endParaRPr lang="en-US"/>
                        </a:p>
                      </p:txBody>
                    </p:sp>
                  </p:grpSp>
                </p:grpSp>
                <p:grpSp>
                  <p:nvGrpSpPr>
                    <p:cNvPr id="19546" name="Group 1091"/>
                    <p:cNvGrpSpPr>
                      <a:grpSpLocks/>
                    </p:cNvGrpSpPr>
                    <p:nvPr/>
                  </p:nvGrpSpPr>
                  <p:grpSpPr bwMode="auto">
                    <a:xfrm>
                      <a:off x="4074" y="1332"/>
                      <a:ext cx="19" cy="16"/>
                      <a:chOff x="4074" y="1332"/>
                      <a:chExt cx="19" cy="16"/>
                    </a:xfrm>
                  </p:grpSpPr>
                  <p:sp>
                    <p:nvSpPr>
                      <p:cNvPr id="19547" name="Oval 1092"/>
                      <p:cNvSpPr>
                        <a:spLocks noChangeArrowheads="1"/>
                      </p:cNvSpPr>
                      <p:nvPr/>
                    </p:nvSpPr>
                    <p:spPr bwMode="auto">
                      <a:xfrm>
                        <a:off x="4081" y="1333"/>
                        <a:ext cx="7" cy="9"/>
                      </a:xfrm>
                      <a:prstGeom prst="ellipse">
                        <a:avLst/>
                      </a:prstGeom>
                      <a:solidFill>
                        <a:srgbClr val="000080"/>
                      </a:solidFill>
                      <a:ln w="9525">
                        <a:noFill/>
                        <a:round/>
                        <a:headEnd/>
                        <a:tailEnd/>
                      </a:ln>
                    </p:spPr>
                    <p:txBody>
                      <a:bodyPr/>
                      <a:lstStyle/>
                      <a:p>
                        <a:pPr eaLnBrk="0" hangingPunct="0"/>
                        <a:endParaRPr lang="en-US"/>
                      </a:p>
                    </p:txBody>
                  </p:sp>
                  <p:grpSp>
                    <p:nvGrpSpPr>
                      <p:cNvPr id="19548" name="Group 1093"/>
                      <p:cNvGrpSpPr>
                        <a:grpSpLocks/>
                      </p:cNvGrpSpPr>
                      <p:nvPr/>
                    </p:nvGrpSpPr>
                    <p:grpSpPr bwMode="auto">
                      <a:xfrm>
                        <a:off x="4078" y="1332"/>
                        <a:ext cx="13" cy="12"/>
                        <a:chOff x="4078" y="1332"/>
                        <a:chExt cx="13" cy="12"/>
                      </a:xfrm>
                    </p:grpSpPr>
                    <p:sp>
                      <p:nvSpPr>
                        <p:cNvPr id="19553" name="Freeform 1094"/>
                        <p:cNvSpPr>
                          <a:spLocks/>
                        </p:cNvSpPr>
                        <p:nvPr/>
                      </p:nvSpPr>
                      <p:spPr bwMode="auto">
                        <a:xfrm>
                          <a:off x="4078" y="1332"/>
                          <a:ext cx="13" cy="12"/>
                        </a:xfrm>
                        <a:custGeom>
                          <a:avLst/>
                          <a:gdLst>
                            <a:gd name="T0" fmla="*/ 1 w 13"/>
                            <a:gd name="T1" fmla="*/ 2 h 12"/>
                            <a:gd name="T2" fmla="*/ 0 w 13"/>
                            <a:gd name="T3" fmla="*/ 1 h 12"/>
                            <a:gd name="T4" fmla="*/ 7 w 13"/>
                            <a:gd name="T5" fmla="*/ 0 h 12"/>
                            <a:gd name="T6" fmla="*/ 11 w 13"/>
                            <a:gd name="T7" fmla="*/ 1 h 12"/>
                            <a:gd name="T8" fmla="*/ 13 w 13"/>
                            <a:gd name="T9" fmla="*/ 5 h 12"/>
                            <a:gd name="T10" fmla="*/ 11 w 13"/>
                            <a:gd name="T11" fmla="*/ 10 h 12"/>
                            <a:gd name="T12" fmla="*/ 7 w 13"/>
                            <a:gd name="T13" fmla="*/ 12 h 12"/>
                            <a:gd name="T14" fmla="*/ 5 w 13"/>
                            <a:gd name="T15" fmla="*/ 10 h 12"/>
                            <a:gd name="T16" fmla="*/ 1 w 13"/>
                            <a:gd name="T17" fmla="*/ 6 h 12"/>
                            <a:gd name="T18" fmla="*/ 1 w 13"/>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 y="2"/>
                              </a:moveTo>
                              <a:lnTo>
                                <a:pt x="0" y="1"/>
                              </a:lnTo>
                              <a:lnTo>
                                <a:pt x="7" y="0"/>
                              </a:lnTo>
                              <a:lnTo>
                                <a:pt x="11" y="1"/>
                              </a:lnTo>
                              <a:lnTo>
                                <a:pt x="13" y="5"/>
                              </a:lnTo>
                              <a:lnTo>
                                <a:pt x="11" y="10"/>
                              </a:lnTo>
                              <a:lnTo>
                                <a:pt x="7" y="12"/>
                              </a:lnTo>
                              <a:lnTo>
                                <a:pt x="5" y="10"/>
                              </a:lnTo>
                              <a:lnTo>
                                <a:pt x="1" y="6"/>
                              </a:lnTo>
                              <a:lnTo>
                                <a:pt x="1" y="2"/>
                              </a:lnTo>
                              <a:close/>
                            </a:path>
                          </a:pathLst>
                        </a:custGeom>
                        <a:solidFill>
                          <a:srgbClr val="001F9F"/>
                        </a:solidFill>
                        <a:ln w="9525">
                          <a:noFill/>
                          <a:round/>
                          <a:headEnd/>
                          <a:tailEnd/>
                        </a:ln>
                      </p:spPr>
                      <p:txBody>
                        <a:bodyPr/>
                        <a:lstStyle/>
                        <a:p>
                          <a:endParaRPr lang="en-US"/>
                        </a:p>
                      </p:txBody>
                    </p:sp>
                    <p:sp>
                      <p:nvSpPr>
                        <p:cNvPr id="19554" name="Oval 1095"/>
                        <p:cNvSpPr>
                          <a:spLocks noChangeArrowheads="1"/>
                        </p:cNvSpPr>
                        <p:nvPr/>
                      </p:nvSpPr>
                      <p:spPr bwMode="auto">
                        <a:xfrm>
                          <a:off x="4080" y="1335"/>
                          <a:ext cx="8" cy="9"/>
                        </a:xfrm>
                        <a:prstGeom prst="ellipse">
                          <a:avLst/>
                        </a:prstGeom>
                        <a:solidFill>
                          <a:srgbClr val="000000"/>
                        </a:solidFill>
                        <a:ln w="9525">
                          <a:noFill/>
                          <a:round/>
                          <a:headEnd/>
                          <a:tailEnd/>
                        </a:ln>
                      </p:spPr>
                      <p:txBody>
                        <a:bodyPr/>
                        <a:lstStyle/>
                        <a:p>
                          <a:pPr eaLnBrk="0" hangingPunct="0"/>
                          <a:endParaRPr lang="en-US"/>
                        </a:p>
                      </p:txBody>
                    </p:sp>
                  </p:grpSp>
                  <p:sp>
                    <p:nvSpPr>
                      <p:cNvPr id="19549" name="Oval 1096"/>
                      <p:cNvSpPr>
                        <a:spLocks noChangeArrowheads="1"/>
                      </p:cNvSpPr>
                      <p:nvPr/>
                    </p:nvSpPr>
                    <p:spPr bwMode="auto">
                      <a:xfrm>
                        <a:off x="4085" y="1335"/>
                        <a:ext cx="2" cy="1"/>
                      </a:xfrm>
                      <a:prstGeom prst="ellipse">
                        <a:avLst/>
                      </a:prstGeom>
                      <a:solidFill>
                        <a:srgbClr val="FFFFFF"/>
                      </a:solidFill>
                      <a:ln w="9525">
                        <a:noFill/>
                        <a:round/>
                        <a:headEnd/>
                        <a:tailEnd/>
                      </a:ln>
                    </p:spPr>
                    <p:txBody>
                      <a:bodyPr/>
                      <a:lstStyle/>
                      <a:p>
                        <a:pPr eaLnBrk="0" hangingPunct="0"/>
                        <a:endParaRPr lang="en-US"/>
                      </a:p>
                    </p:txBody>
                  </p:sp>
                  <p:grpSp>
                    <p:nvGrpSpPr>
                      <p:cNvPr id="19550" name="Group 1097"/>
                      <p:cNvGrpSpPr>
                        <a:grpSpLocks/>
                      </p:cNvGrpSpPr>
                      <p:nvPr/>
                    </p:nvGrpSpPr>
                    <p:grpSpPr bwMode="auto">
                      <a:xfrm>
                        <a:off x="4074" y="1332"/>
                        <a:ext cx="19" cy="16"/>
                        <a:chOff x="4074" y="1332"/>
                        <a:chExt cx="19" cy="16"/>
                      </a:xfrm>
                    </p:grpSpPr>
                    <p:sp>
                      <p:nvSpPr>
                        <p:cNvPr id="19551" name="Freeform 1098"/>
                        <p:cNvSpPr>
                          <a:spLocks/>
                        </p:cNvSpPr>
                        <p:nvPr/>
                      </p:nvSpPr>
                      <p:spPr bwMode="auto">
                        <a:xfrm>
                          <a:off x="4083" y="1333"/>
                          <a:ext cx="8" cy="15"/>
                        </a:xfrm>
                        <a:custGeom>
                          <a:avLst/>
                          <a:gdLst>
                            <a:gd name="T0" fmla="*/ 0 w 8"/>
                            <a:gd name="T1" fmla="*/ 15 h 15"/>
                            <a:gd name="T2" fmla="*/ 2 w 8"/>
                            <a:gd name="T3" fmla="*/ 11 h 15"/>
                            <a:gd name="T4" fmla="*/ 5 w 8"/>
                            <a:gd name="T5" fmla="*/ 9 h 15"/>
                            <a:gd name="T6" fmla="*/ 7 w 8"/>
                            <a:gd name="T7" fmla="*/ 5 h 15"/>
                            <a:gd name="T8" fmla="*/ 8 w 8"/>
                            <a:gd name="T9" fmla="*/ 0 h 15"/>
                            <a:gd name="T10" fmla="*/ 8 w 8"/>
                            <a:gd name="T11" fmla="*/ 5 h 15"/>
                            <a:gd name="T12" fmla="*/ 6 w 8"/>
                            <a:gd name="T13" fmla="*/ 9 h 15"/>
                            <a:gd name="T14" fmla="*/ 0 w 8"/>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
                            <a:gd name="T26" fmla="*/ 8 w 8"/>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
                              <a:moveTo>
                                <a:pt x="0" y="15"/>
                              </a:moveTo>
                              <a:lnTo>
                                <a:pt x="2" y="11"/>
                              </a:lnTo>
                              <a:lnTo>
                                <a:pt x="5" y="9"/>
                              </a:lnTo>
                              <a:lnTo>
                                <a:pt x="7" y="5"/>
                              </a:lnTo>
                              <a:lnTo>
                                <a:pt x="8" y="0"/>
                              </a:lnTo>
                              <a:lnTo>
                                <a:pt x="8" y="5"/>
                              </a:lnTo>
                              <a:lnTo>
                                <a:pt x="6" y="9"/>
                              </a:lnTo>
                              <a:lnTo>
                                <a:pt x="0" y="15"/>
                              </a:lnTo>
                              <a:close/>
                            </a:path>
                          </a:pathLst>
                        </a:custGeom>
                        <a:solidFill>
                          <a:srgbClr val="5F3F1F"/>
                        </a:solidFill>
                        <a:ln w="9525">
                          <a:noFill/>
                          <a:round/>
                          <a:headEnd/>
                          <a:tailEnd/>
                        </a:ln>
                      </p:spPr>
                      <p:txBody>
                        <a:bodyPr/>
                        <a:lstStyle/>
                        <a:p>
                          <a:endParaRPr lang="en-US"/>
                        </a:p>
                      </p:txBody>
                    </p:sp>
                    <p:sp>
                      <p:nvSpPr>
                        <p:cNvPr id="19552" name="Freeform 1099"/>
                        <p:cNvSpPr>
                          <a:spLocks/>
                        </p:cNvSpPr>
                        <p:nvPr/>
                      </p:nvSpPr>
                      <p:spPr bwMode="auto">
                        <a:xfrm>
                          <a:off x="4074" y="1332"/>
                          <a:ext cx="19" cy="5"/>
                        </a:xfrm>
                        <a:custGeom>
                          <a:avLst/>
                          <a:gdLst>
                            <a:gd name="T0" fmla="*/ 19 w 19"/>
                            <a:gd name="T1" fmla="*/ 1 h 5"/>
                            <a:gd name="T2" fmla="*/ 14 w 19"/>
                            <a:gd name="T3" fmla="*/ 0 h 5"/>
                            <a:gd name="T4" fmla="*/ 9 w 19"/>
                            <a:gd name="T5" fmla="*/ 0 h 5"/>
                            <a:gd name="T6" fmla="*/ 3 w 19"/>
                            <a:gd name="T7" fmla="*/ 1 h 5"/>
                            <a:gd name="T8" fmla="*/ 0 w 19"/>
                            <a:gd name="T9" fmla="*/ 3 h 5"/>
                            <a:gd name="T10" fmla="*/ 4 w 19"/>
                            <a:gd name="T11" fmla="*/ 5 h 5"/>
                            <a:gd name="T12" fmla="*/ 9 w 19"/>
                            <a:gd name="T13" fmla="*/ 3 h 5"/>
                            <a:gd name="T14" fmla="*/ 14 w 19"/>
                            <a:gd name="T15" fmla="*/ 1 h 5"/>
                            <a:gd name="T16" fmla="*/ 19 w 19"/>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
                            <a:gd name="T29" fmla="*/ 19 w 1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
                              <a:moveTo>
                                <a:pt x="19" y="1"/>
                              </a:moveTo>
                              <a:lnTo>
                                <a:pt x="14" y="0"/>
                              </a:lnTo>
                              <a:lnTo>
                                <a:pt x="9" y="0"/>
                              </a:lnTo>
                              <a:lnTo>
                                <a:pt x="3" y="1"/>
                              </a:lnTo>
                              <a:lnTo>
                                <a:pt x="0" y="3"/>
                              </a:lnTo>
                              <a:lnTo>
                                <a:pt x="4" y="5"/>
                              </a:lnTo>
                              <a:lnTo>
                                <a:pt x="9" y="3"/>
                              </a:lnTo>
                              <a:lnTo>
                                <a:pt x="14" y="1"/>
                              </a:lnTo>
                              <a:lnTo>
                                <a:pt x="19" y="1"/>
                              </a:lnTo>
                              <a:close/>
                            </a:path>
                          </a:pathLst>
                        </a:custGeom>
                        <a:solidFill>
                          <a:srgbClr val="5F3F1F"/>
                        </a:solidFill>
                        <a:ln w="9525">
                          <a:noFill/>
                          <a:round/>
                          <a:headEnd/>
                          <a:tailEnd/>
                        </a:ln>
                      </p:spPr>
                      <p:txBody>
                        <a:bodyPr/>
                        <a:lstStyle/>
                        <a:p>
                          <a:endParaRPr lang="en-US"/>
                        </a:p>
                      </p:txBody>
                    </p:sp>
                  </p:grpSp>
                </p:grpSp>
              </p:grpSp>
            </p:grpSp>
            <p:grpSp>
              <p:nvGrpSpPr>
                <p:cNvPr id="19521" name="Group 1100"/>
                <p:cNvGrpSpPr>
                  <a:grpSpLocks/>
                </p:cNvGrpSpPr>
                <p:nvPr/>
              </p:nvGrpSpPr>
              <p:grpSpPr bwMode="auto">
                <a:xfrm>
                  <a:off x="4044" y="1160"/>
                  <a:ext cx="367" cy="371"/>
                  <a:chOff x="4044" y="1160"/>
                  <a:chExt cx="367" cy="371"/>
                </a:xfrm>
              </p:grpSpPr>
              <p:sp>
                <p:nvSpPr>
                  <p:cNvPr id="19535" name="Freeform 1101"/>
                  <p:cNvSpPr>
                    <a:spLocks/>
                  </p:cNvSpPr>
                  <p:nvPr/>
                </p:nvSpPr>
                <p:spPr bwMode="auto">
                  <a:xfrm>
                    <a:off x="4103" y="1304"/>
                    <a:ext cx="69" cy="19"/>
                  </a:xfrm>
                  <a:custGeom>
                    <a:avLst/>
                    <a:gdLst>
                      <a:gd name="T0" fmla="*/ 0 w 69"/>
                      <a:gd name="T1" fmla="*/ 19 h 19"/>
                      <a:gd name="T2" fmla="*/ 1 w 69"/>
                      <a:gd name="T3" fmla="*/ 10 h 19"/>
                      <a:gd name="T4" fmla="*/ 3 w 69"/>
                      <a:gd name="T5" fmla="*/ 6 h 19"/>
                      <a:gd name="T6" fmla="*/ 7 w 69"/>
                      <a:gd name="T7" fmla="*/ 3 h 19"/>
                      <a:gd name="T8" fmla="*/ 16 w 69"/>
                      <a:gd name="T9" fmla="*/ 1 h 19"/>
                      <a:gd name="T10" fmla="*/ 30 w 69"/>
                      <a:gd name="T11" fmla="*/ 0 h 19"/>
                      <a:gd name="T12" fmla="*/ 44 w 69"/>
                      <a:gd name="T13" fmla="*/ 2 h 19"/>
                      <a:gd name="T14" fmla="*/ 54 w 69"/>
                      <a:gd name="T15" fmla="*/ 7 h 19"/>
                      <a:gd name="T16" fmla="*/ 60 w 69"/>
                      <a:gd name="T17" fmla="*/ 10 h 19"/>
                      <a:gd name="T18" fmla="*/ 69 w 69"/>
                      <a:gd name="T19" fmla="*/ 13 h 19"/>
                      <a:gd name="T20" fmla="*/ 62 w 69"/>
                      <a:gd name="T21" fmla="*/ 13 h 19"/>
                      <a:gd name="T22" fmla="*/ 58 w 69"/>
                      <a:gd name="T23" fmla="*/ 15 h 19"/>
                      <a:gd name="T24" fmla="*/ 51 w 69"/>
                      <a:gd name="T25" fmla="*/ 12 h 19"/>
                      <a:gd name="T26" fmla="*/ 43 w 69"/>
                      <a:gd name="T27" fmla="*/ 10 h 19"/>
                      <a:gd name="T28" fmla="*/ 29 w 69"/>
                      <a:gd name="T29" fmla="*/ 8 h 19"/>
                      <a:gd name="T30" fmla="*/ 14 w 69"/>
                      <a:gd name="T31" fmla="*/ 10 h 19"/>
                      <a:gd name="T32" fmla="*/ 7 w 69"/>
                      <a:gd name="T33" fmla="*/ 13 h 19"/>
                      <a:gd name="T34" fmla="*/ 4 w 69"/>
                      <a:gd name="T35" fmla="*/ 19 h 19"/>
                      <a:gd name="T36" fmla="*/ 0 w 69"/>
                      <a:gd name="T37" fmla="*/ 19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9"/>
                      <a:gd name="T59" fmla="*/ 69 w 6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9">
                        <a:moveTo>
                          <a:pt x="0" y="19"/>
                        </a:moveTo>
                        <a:lnTo>
                          <a:pt x="1" y="10"/>
                        </a:lnTo>
                        <a:lnTo>
                          <a:pt x="3" y="6"/>
                        </a:lnTo>
                        <a:lnTo>
                          <a:pt x="7" y="3"/>
                        </a:lnTo>
                        <a:lnTo>
                          <a:pt x="16" y="1"/>
                        </a:lnTo>
                        <a:lnTo>
                          <a:pt x="30" y="0"/>
                        </a:lnTo>
                        <a:lnTo>
                          <a:pt x="44" y="2"/>
                        </a:lnTo>
                        <a:lnTo>
                          <a:pt x="54" y="7"/>
                        </a:lnTo>
                        <a:lnTo>
                          <a:pt x="60" y="10"/>
                        </a:lnTo>
                        <a:lnTo>
                          <a:pt x="69" y="13"/>
                        </a:lnTo>
                        <a:lnTo>
                          <a:pt x="62" y="13"/>
                        </a:lnTo>
                        <a:lnTo>
                          <a:pt x="58" y="15"/>
                        </a:lnTo>
                        <a:lnTo>
                          <a:pt x="51" y="12"/>
                        </a:lnTo>
                        <a:lnTo>
                          <a:pt x="43" y="10"/>
                        </a:lnTo>
                        <a:lnTo>
                          <a:pt x="29" y="8"/>
                        </a:lnTo>
                        <a:lnTo>
                          <a:pt x="14" y="10"/>
                        </a:lnTo>
                        <a:lnTo>
                          <a:pt x="7" y="13"/>
                        </a:lnTo>
                        <a:lnTo>
                          <a:pt x="4" y="19"/>
                        </a:lnTo>
                        <a:lnTo>
                          <a:pt x="0" y="19"/>
                        </a:lnTo>
                        <a:close/>
                      </a:path>
                    </a:pathLst>
                  </a:custGeom>
                  <a:solidFill>
                    <a:srgbClr val="5F3F1F"/>
                  </a:solidFill>
                  <a:ln w="9525">
                    <a:noFill/>
                    <a:round/>
                    <a:headEnd/>
                    <a:tailEnd/>
                  </a:ln>
                </p:spPr>
                <p:txBody>
                  <a:bodyPr/>
                  <a:lstStyle/>
                  <a:p>
                    <a:endParaRPr lang="en-US"/>
                  </a:p>
                </p:txBody>
              </p:sp>
              <p:sp>
                <p:nvSpPr>
                  <p:cNvPr id="19536" name="Freeform 1102"/>
                  <p:cNvSpPr>
                    <a:spLocks/>
                  </p:cNvSpPr>
                  <p:nvPr/>
                </p:nvSpPr>
                <p:spPr bwMode="auto">
                  <a:xfrm>
                    <a:off x="4070" y="1314"/>
                    <a:ext cx="21" cy="15"/>
                  </a:xfrm>
                  <a:custGeom>
                    <a:avLst/>
                    <a:gdLst>
                      <a:gd name="T0" fmla="*/ 0 w 21"/>
                      <a:gd name="T1" fmla="*/ 0 h 15"/>
                      <a:gd name="T2" fmla="*/ 5 w 21"/>
                      <a:gd name="T3" fmla="*/ 0 h 15"/>
                      <a:gd name="T4" fmla="*/ 11 w 21"/>
                      <a:gd name="T5" fmla="*/ 3 h 15"/>
                      <a:gd name="T6" fmla="*/ 16 w 21"/>
                      <a:gd name="T7" fmla="*/ 6 h 15"/>
                      <a:gd name="T8" fmla="*/ 21 w 21"/>
                      <a:gd name="T9" fmla="*/ 15 h 15"/>
                      <a:gd name="T10" fmla="*/ 13 w 21"/>
                      <a:gd name="T11" fmla="*/ 10 h 15"/>
                      <a:gd name="T12" fmla="*/ 6 w 21"/>
                      <a:gd name="T13" fmla="*/ 9 h 15"/>
                      <a:gd name="T14" fmla="*/ 1 w 21"/>
                      <a:gd name="T15" fmla="*/ 8 h 15"/>
                      <a:gd name="T16" fmla="*/ 0 w 21"/>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0" y="0"/>
                        </a:moveTo>
                        <a:lnTo>
                          <a:pt x="5" y="0"/>
                        </a:lnTo>
                        <a:lnTo>
                          <a:pt x="11" y="3"/>
                        </a:lnTo>
                        <a:lnTo>
                          <a:pt x="16" y="6"/>
                        </a:lnTo>
                        <a:lnTo>
                          <a:pt x="21" y="15"/>
                        </a:lnTo>
                        <a:lnTo>
                          <a:pt x="13" y="10"/>
                        </a:lnTo>
                        <a:lnTo>
                          <a:pt x="6" y="9"/>
                        </a:lnTo>
                        <a:lnTo>
                          <a:pt x="1" y="8"/>
                        </a:lnTo>
                        <a:lnTo>
                          <a:pt x="0" y="0"/>
                        </a:lnTo>
                        <a:close/>
                      </a:path>
                    </a:pathLst>
                  </a:custGeom>
                  <a:solidFill>
                    <a:srgbClr val="5F3F1F"/>
                  </a:solidFill>
                  <a:ln w="9525">
                    <a:noFill/>
                    <a:round/>
                    <a:headEnd/>
                    <a:tailEnd/>
                  </a:ln>
                </p:spPr>
                <p:txBody>
                  <a:bodyPr/>
                  <a:lstStyle/>
                  <a:p>
                    <a:endParaRPr lang="en-US"/>
                  </a:p>
                </p:txBody>
              </p:sp>
              <p:grpSp>
                <p:nvGrpSpPr>
                  <p:cNvPr id="19537" name="Group 1103"/>
                  <p:cNvGrpSpPr>
                    <a:grpSpLocks/>
                  </p:cNvGrpSpPr>
                  <p:nvPr/>
                </p:nvGrpSpPr>
                <p:grpSpPr bwMode="auto">
                  <a:xfrm>
                    <a:off x="4044" y="1160"/>
                    <a:ext cx="367" cy="371"/>
                    <a:chOff x="4044" y="1160"/>
                    <a:chExt cx="367" cy="371"/>
                  </a:xfrm>
                </p:grpSpPr>
                <p:sp>
                  <p:nvSpPr>
                    <p:cNvPr id="19538" name="Freeform 1104"/>
                    <p:cNvSpPr>
                      <a:spLocks/>
                    </p:cNvSpPr>
                    <p:nvPr/>
                  </p:nvSpPr>
                  <p:spPr bwMode="auto">
                    <a:xfrm>
                      <a:off x="4044" y="1160"/>
                      <a:ext cx="367" cy="371"/>
                    </a:xfrm>
                    <a:custGeom>
                      <a:avLst/>
                      <a:gdLst>
                        <a:gd name="T0" fmla="*/ 21 w 367"/>
                        <a:gd name="T1" fmla="*/ 126 h 371"/>
                        <a:gd name="T2" fmla="*/ 21 w 367"/>
                        <a:gd name="T3" fmla="*/ 144 h 371"/>
                        <a:gd name="T4" fmla="*/ 14 w 367"/>
                        <a:gd name="T5" fmla="*/ 145 h 371"/>
                        <a:gd name="T6" fmla="*/ 2 w 367"/>
                        <a:gd name="T7" fmla="*/ 128 h 371"/>
                        <a:gd name="T8" fmla="*/ 4 w 367"/>
                        <a:gd name="T9" fmla="*/ 96 h 371"/>
                        <a:gd name="T10" fmla="*/ 21 w 367"/>
                        <a:gd name="T11" fmla="*/ 69 h 371"/>
                        <a:gd name="T12" fmla="*/ 46 w 367"/>
                        <a:gd name="T13" fmla="*/ 44 h 371"/>
                        <a:gd name="T14" fmla="*/ 72 w 367"/>
                        <a:gd name="T15" fmla="*/ 28 h 371"/>
                        <a:gd name="T16" fmla="*/ 105 w 367"/>
                        <a:gd name="T17" fmla="*/ 15 h 371"/>
                        <a:gd name="T18" fmla="*/ 115 w 367"/>
                        <a:gd name="T19" fmla="*/ 4 h 371"/>
                        <a:gd name="T20" fmla="*/ 133 w 367"/>
                        <a:gd name="T21" fmla="*/ 1 h 371"/>
                        <a:gd name="T22" fmla="*/ 161 w 367"/>
                        <a:gd name="T23" fmla="*/ 1 h 371"/>
                        <a:gd name="T24" fmla="*/ 177 w 367"/>
                        <a:gd name="T25" fmla="*/ 1 h 371"/>
                        <a:gd name="T26" fmla="*/ 197 w 367"/>
                        <a:gd name="T27" fmla="*/ 8 h 371"/>
                        <a:gd name="T28" fmla="*/ 219 w 367"/>
                        <a:gd name="T29" fmla="*/ 4 h 371"/>
                        <a:gd name="T30" fmla="*/ 247 w 367"/>
                        <a:gd name="T31" fmla="*/ 17 h 371"/>
                        <a:gd name="T32" fmla="*/ 270 w 367"/>
                        <a:gd name="T33" fmla="*/ 41 h 371"/>
                        <a:gd name="T34" fmla="*/ 290 w 367"/>
                        <a:gd name="T35" fmla="*/ 64 h 371"/>
                        <a:gd name="T36" fmla="*/ 304 w 367"/>
                        <a:gd name="T37" fmla="*/ 93 h 371"/>
                        <a:gd name="T38" fmla="*/ 322 w 367"/>
                        <a:gd name="T39" fmla="*/ 142 h 371"/>
                        <a:gd name="T40" fmla="*/ 339 w 367"/>
                        <a:gd name="T41" fmla="*/ 204 h 371"/>
                        <a:gd name="T42" fmla="*/ 348 w 367"/>
                        <a:gd name="T43" fmla="*/ 249 h 371"/>
                        <a:gd name="T44" fmla="*/ 362 w 367"/>
                        <a:gd name="T45" fmla="*/ 300 h 371"/>
                        <a:gd name="T46" fmla="*/ 367 w 367"/>
                        <a:gd name="T47" fmla="*/ 328 h 371"/>
                        <a:gd name="T48" fmla="*/ 362 w 367"/>
                        <a:gd name="T49" fmla="*/ 351 h 371"/>
                        <a:gd name="T50" fmla="*/ 355 w 367"/>
                        <a:gd name="T51" fmla="*/ 358 h 371"/>
                        <a:gd name="T52" fmla="*/ 342 w 367"/>
                        <a:gd name="T53" fmla="*/ 367 h 371"/>
                        <a:gd name="T54" fmla="*/ 337 w 367"/>
                        <a:gd name="T55" fmla="*/ 369 h 371"/>
                        <a:gd name="T56" fmla="*/ 327 w 367"/>
                        <a:gd name="T57" fmla="*/ 369 h 371"/>
                        <a:gd name="T58" fmla="*/ 313 w 367"/>
                        <a:gd name="T59" fmla="*/ 361 h 371"/>
                        <a:gd name="T60" fmla="*/ 296 w 367"/>
                        <a:gd name="T61" fmla="*/ 362 h 371"/>
                        <a:gd name="T62" fmla="*/ 277 w 367"/>
                        <a:gd name="T63" fmla="*/ 361 h 371"/>
                        <a:gd name="T64" fmla="*/ 267 w 367"/>
                        <a:gd name="T65" fmla="*/ 363 h 371"/>
                        <a:gd name="T66" fmla="*/ 244 w 367"/>
                        <a:gd name="T67" fmla="*/ 363 h 371"/>
                        <a:gd name="T68" fmla="*/ 223 w 367"/>
                        <a:gd name="T69" fmla="*/ 350 h 371"/>
                        <a:gd name="T70" fmla="*/ 219 w 367"/>
                        <a:gd name="T71" fmla="*/ 331 h 371"/>
                        <a:gd name="T72" fmla="*/ 217 w 367"/>
                        <a:gd name="T73" fmla="*/ 325 h 371"/>
                        <a:gd name="T74" fmla="*/ 230 w 367"/>
                        <a:gd name="T75" fmla="*/ 294 h 371"/>
                        <a:gd name="T76" fmla="*/ 243 w 367"/>
                        <a:gd name="T77" fmla="*/ 248 h 371"/>
                        <a:gd name="T78" fmla="*/ 252 w 367"/>
                        <a:gd name="T79" fmla="*/ 163 h 371"/>
                        <a:gd name="T80" fmla="*/ 221 w 367"/>
                        <a:gd name="T81" fmla="*/ 171 h 371"/>
                        <a:gd name="T82" fmla="*/ 207 w 367"/>
                        <a:gd name="T83" fmla="*/ 184 h 371"/>
                        <a:gd name="T84" fmla="*/ 194 w 367"/>
                        <a:gd name="T85" fmla="*/ 182 h 371"/>
                        <a:gd name="T86" fmla="*/ 178 w 367"/>
                        <a:gd name="T87" fmla="*/ 162 h 371"/>
                        <a:gd name="T88" fmla="*/ 163 w 367"/>
                        <a:gd name="T89" fmla="*/ 135 h 371"/>
                        <a:gd name="T90" fmla="*/ 148 w 367"/>
                        <a:gd name="T91" fmla="*/ 128 h 371"/>
                        <a:gd name="T92" fmla="*/ 150 w 367"/>
                        <a:gd name="T93" fmla="*/ 116 h 371"/>
                        <a:gd name="T94" fmla="*/ 140 w 367"/>
                        <a:gd name="T95" fmla="*/ 95 h 371"/>
                        <a:gd name="T96" fmla="*/ 123 w 367"/>
                        <a:gd name="T97" fmla="*/ 80 h 371"/>
                        <a:gd name="T98" fmla="*/ 96 w 367"/>
                        <a:gd name="T99" fmla="*/ 71 h 371"/>
                        <a:gd name="T100" fmla="*/ 64 w 367"/>
                        <a:gd name="T101" fmla="*/ 77 h 371"/>
                        <a:gd name="T102" fmla="*/ 46 w 367"/>
                        <a:gd name="T103" fmla="*/ 95 h 371"/>
                        <a:gd name="T104" fmla="*/ 35 w 367"/>
                        <a:gd name="T105" fmla="*/ 119 h 371"/>
                        <a:gd name="T106" fmla="*/ 32 w 367"/>
                        <a:gd name="T107" fmla="*/ 147 h 371"/>
                        <a:gd name="T108" fmla="*/ 25 w 367"/>
                        <a:gd name="T109" fmla="*/ 133 h 371"/>
                        <a:gd name="T110" fmla="*/ 24 w 367"/>
                        <a:gd name="T111" fmla="*/ 113 h 3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7"/>
                        <a:gd name="T169" fmla="*/ 0 h 371"/>
                        <a:gd name="T170" fmla="*/ 367 w 367"/>
                        <a:gd name="T171" fmla="*/ 371 h 3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7" h="371">
                          <a:moveTo>
                            <a:pt x="24" y="113"/>
                          </a:moveTo>
                          <a:lnTo>
                            <a:pt x="21" y="126"/>
                          </a:lnTo>
                          <a:lnTo>
                            <a:pt x="20" y="135"/>
                          </a:lnTo>
                          <a:lnTo>
                            <a:pt x="21" y="144"/>
                          </a:lnTo>
                          <a:lnTo>
                            <a:pt x="22" y="151"/>
                          </a:lnTo>
                          <a:lnTo>
                            <a:pt x="14" y="145"/>
                          </a:lnTo>
                          <a:lnTo>
                            <a:pt x="6" y="135"/>
                          </a:lnTo>
                          <a:lnTo>
                            <a:pt x="2" y="128"/>
                          </a:lnTo>
                          <a:lnTo>
                            <a:pt x="0" y="113"/>
                          </a:lnTo>
                          <a:lnTo>
                            <a:pt x="4" y="96"/>
                          </a:lnTo>
                          <a:lnTo>
                            <a:pt x="12" y="82"/>
                          </a:lnTo>
                          <a:lnTo>
                            <a:pt x="21" y="69"/>
                          </a:lnTo>
                          <a:lnTo>
                            <a:pt x="32" y="55"/>
                          </a:lnTo>
                          <a:lnTo>
                            <a:pt x="46" y="44"/>
                          </a:lnTo>
                          <a:lnTo>
                            <a:pt x="59" y="35"/>
                          </a:lnTo>
                          <a:lnTo>
                            <a:pt x="72" y="28"/>
                          </a:lnTo>
                          <a:lnTo>
                            <a:pt x="91" y="20"/>
                          </a:lnTo>
                          <a:lnTo>
                            <a:pt x="105" y="15"/>
                          </a:lnTo>
                          <a:lnTo>
                            <a:pt x="110" y="7"/>
                          </a:lnTo>
                          <a:lnTo>
                            <a:pt x="115" y="4"/>
                          </a:lnTo>
                          <a:lnTo>
                            <a:pt x="123" y="1"/>
                          </a:lnTo>
                          <a:lnTo>
                            <a:pt x="133" y="1"/>
                          </a:lnTo>
                          <a:lnTo>
                            <a:pt x="148" y="4"/>
                          </a:lnTo>
                          <a:lnTo>
                            <a:pt x="161" y="1"/>
                          </a:lnTo>
                          <a:lnTo>
                            <a:pt x="169" y="0"/>
                          </a:lnTo>
                          <a:lnTo>
                            <a:pt x="177" y="1"/>
                          </a:lnTo>
                          <a:lnTo>
                            <a:pt x="188" y="2"/>
                          </a:lnTo>
                          <a:lnTo>
                            <a:pt x="197" y="8"/>
                          </a:lnTo>
                          <a:lnTo>
                            <a:pt x="207" y="5"/>
                          </a:lnTo>
                          <a:lnTo>
                            <a:pt x="219" y="4"/>
                          </a:lnTo>
                          <a:lnTo>
                            <a:pt x="230" y="8"/>
                          </a:lnTo>
                          <a:lnTo>
                            <a:pt x="247" y="17"/>
                          </a:lnTo>
                          <a:lnTo>
                            <a:pt x="258" y="27"/>
                          </a:lnTo>
                          <a:lnTo>
                            <a:pt x="270" y="41"/>
                          </a:lnTo>
                          <a:lnTo>
                            <a:pt x="280" y="53"/>
                          </a:lnTo>
                          <a:lnTo>
                            <a:pt x="290" y="64"/>
                          </a:lnTo>
                          <a:lnTo>
                            <a:pt x="298" y="77"/>
                          </a:lnTo>
                          <a:lnTo>
                            <a:pt x="304" y="93"/>
                          </a:lnTo>
                          <a:lnTo>
                            <a:pt x="313" y="114"/>
                          </a:lnTo>
                          <a:lnTo>
                            <a:pt x="322" y="142"/>
                          </a:lnTo>
                          <a:lnTo>
                            <a:pt x="332" y="171"/>
                          </a:lnTo>
                          <a:lnTo>
                            <a:pt x="339" y="204"/>
                          </a:lnTo>
                          <a:lnTo>
                            <a:pt x="344" y="225"/>
                          </a:lnTo>
                          <a:lnTo>
                            <a:pt x="348" y="249"/>
                          </a:lnTo>
                          <a:lnTo>
                            <a:pt x="355" y="275"/>
                          </a:lnTo>
                          <a:lnTo>
                            <a:pt x="362" y="300"/>
                          </a:lnTo>
                          <a:lnTo>
                            <a:pt x="365" y="314"/>
                          </a:lnTo>
                          <a:lnTo>
                            <a:pt x="367" y="328"/>
                          </a:lnTo>
                          <a:lnTo>
                            <a:pt x="365" y="342"/>
                          </a:lnTo>
                          <a:lnTo>
                            <a:pt x="362" y="351"/>
                          </a:lnTo>
                          <a:lnTo>
                            <a:pt x="360" y="349"/>
                          </a:lnTo>
                          <a:lnTo>
                            <a:pt x="355" y="358"/>
                          </a:lnTo>
                          <a:lnTo>
                            <a:pt x="349" y="365"/>
                          </a:lnTo>
                          <a:lnTo>
                            <a:pt x="342" y="367"/>
                          </a:lnTo>
                          <a:lnTo>
                            <a:pt x="339" y="365"/>
                          </a:lnTo>
                          <a:lnTo>
                            <a:pt x="337" y="369"/>
                          </a:lnTo>
                          <a:lnTo>
                            <a:pt x="334" y="371"/>
                          </a:lnTo>
                          <a:lnTo>
                            <a:pt x="327" y="369"/>
                          </a:lnTo>
                          <a:lnTo>
                            <a:pt x="320" y="365"/>
                          </a:lnTo>
                          <a:lnTo>
                            <a:pt x="313" y="361"/>
                          </a:lnTo>
                          <a:lnTo>
                            <a:pt x="308" y="358"/>
                          </a:lnTo>
                          <a:lnTo>
                            <a:pt x="296" y="362"/>
                          </a:lnTo>
                          <a:lnTo>
                            <a:pt x="285" y="363"/>
                          </a:lnTo>
                          <a:lnTo>
                            <a:pt x="277" y="361"/>
                          </a:lnTo>
                          <a:lnTo>
                            <a:pt x="279" y="357"/>
                          </a:lnTo>
                          <a:lnTo>
                            <a:pt x="267" y="363"/>
                          </a:lnTo>
                          <a:lnTo>
                            <a:pt x="256" y="365"/>
                          </a:lnTo>
                          <a:lnTo>
                            <a:pt x="244" y="363"/>
                          </a:lnTo>
                          <a:lnTo>
                            <a:pt x="233" y="357"/>
                          </a:lnTo>
                          <a:lnTo>
                            <a:pt x="223" y="350"/>
                          </a:lnTo>
                          <a:lnTo>
                            <a:pt x="220" y="342"/>
                          </a:lnTo>
                          <a:lnTo>
                            <a:pt x="219" y="331"/>
                          </a:lnTo>
                          <a:lnTo>
                            <a:pt x="209" y="335"/>
                          </a:lnTo>
                          <a:lnTo>
                            <a:pt x="217" y="325"/>
                          </a:lnTo>
                          <a:lnTo>
                            <a:pt x="222" y="315"/>
                          </a:lnTo>
                          <a:lnTo>
                            <a:pt x="230" y="294"/>
                          </a:lnTo>
                          <a:lnTo>
                            <a:pt x="237" y="273"/>
                          </a:lnTo>
                          <a:lnTo>
                            <a:pt x="243" y="248"/>
                          </a:lnTo>
                          <a:lnTo>
                            <a:pt x="248" y="220"/>
                          </a:lnTo>
                          <a:lnTo>
                            <a:pt x="252" y="163"/>
                          </a:lnTo>
                          <a:lnTo>
                            <a:pt x="228" y="163"/>
                          </a:lnTo>
                          <a:lnTo>
                            <a:pt x="221" y="171"/>
                          </a:lnTo>
                          <a:lnTo>
                            <a:pt x="217" y="180"/>
                          </a:lnTo>
                          <a:lnTo>
                            <a:pt x="207" y="184"/>
                          </a:lnTo>
                          <a:lnTo>
                            <a:pt x="199" y="187"/>
                          </a:lnTo>
                          <a:lnTo>
                            <a:pt x="194" y="182"/>
                          </a:lnTo>
                          <a:lnTo>
                            <a:pt x="185" y="174"/>
                          </a:lnTo>
                          <a:lnTo>
                            <a:pt x="178" y="162"/>
                          </a:lnTo>
                          <a:lnTo>
                            <a:pt x="172" y="149"/>
                          </a:lnTo>
                          <a:lnTo>
                            <a:pt x="163" y="135"/>
                          </a:lnTo>
                          <a:lnTo>
                            <a:pt x="152" y="131"/>
                          </a:lnTo>
                          <a:lnTo>
                            <a:pt x="148" y="128"/>
                          </a:lnTo>
                          <a:lnTo>
                            <a:pt x="149" y="122"/>
                          </a:lnTo>
                          <a:lnTo>
                            <a:pt x="150" y="116"/>
                          </a:lnTo>
                          <a:lnTo>
                            <a:pt x="146" y="105"/>
                          </a:lnTo>
                          <a:lnTo>
                            <a:pt x="140" y="95"/>
                          </a:lnTo>
                          <a:lnTo>
                            <a:pt x="133" y="88"/>
                          </a:lnTo>
                          <a:lnTo>
                            <a:pt x="123" y="80"/>
                          </a:lnTo>
                          <a:lnTo>
                            <a:pt x="109" y="73"/>
                          </a:lnTo>
                          <a:lnTo>
                            <a:pt x="96" y="71"/>
                          </a:lnTo>
                          <a:lnTo>
                            <a:pt x="84" y="73"/>
                          </a:lnTo>
                          <a:lnTo>
                            <a:pt x="64" y="77"/>
                          </a:lnTo>
                          <a:lnTo>
                            <a:pt x="56" y="83"/>
                          </a:lnTo>
                          <a:lnTo>
                            <a:pt x="46" y="95"/>
                          </a:lnTo>
                          <a:lnTo>
                            <a:pt x="40" y="107"/>
                          </a:lnTo>
                          <a:lnTo>
                            <a:pt x="35" y="119"/>
                          </a:lnTo>
                          <a:lnTo>
                            <a:pt x="31" y="131"/>
                          </a:lnTo>
                          <a:lnTo>
                            <a:pt x="32" y="147"/>
                          </a:lnTo>
                          <a:lnTo>
                            <a:pt x="27" y="141"/>
                          </a:lnTo>
                          <a:lnTo>
                            <a:pt x="25" y="133"/>
                          </a:lnTo>
                          <a:lnTo>
                            <a:pt x="23" y="125"/>
                          </a:lnTo>
                          <a:lnTo>
                            <a:pt x="24" y="113"/>
                          </a:lnTo>
                          <a:close/>
                        </a:path>
                      </a:pathLst>
                    </a:custGeom>
                    <a:solidFill>
                      <a:srgbClr val="5F3F1F"/>
                    </a:solidFill>
                    <a:ln w="9525">
                      <a:noFill/>
                      <a:round/>
                      <a:headEnd/>
                      <a:tailEnd/>
                    </a:ln>
                  </p:spPr>
                  <p:txBody>
                    <a:bodyPr/>
                    <a:lstStyle/>
                    <a:p>
                      <a:endParaRPr lang="en-US"/>
                    </a:p>
                  </p:txBody>
                </p:sp>
                <p:grpSp>
                  <p:nvGrpSpPr>
                    <p:cNvPr id="19539" name="Group 1105"/>
                    <p:cNvGrpSpPr>
                      <a:grpSpLocks/>
                    </p:cNvGrpSpPr>
                    <p:nvPr/>
                  </p:nvGrpSpPr>
                  <p:grpSpPr bwMode="auto">
                    <a:xfrm>
                      <a:off x="4113" y="1181"/>
                      <a:ext cx="291" cy="324"/>
                      <a:chOff x="4113" y="1181"/>
                      <a:chExt cx="291" cy="324"/>
                    </a:xfrm>
                  </p:grpSpPr>
                  <p:sp>
                    <p:nvSpPr>
                      <p:cNvPr id="19540" name="Freeform 1106"/>
                      <p:cNvSpPr>
                        <a:spLocks/>
                      </p:cNvSpPr>
                      <p:nvPr/>
                    </p:nvSpPr>
                    <p:spPr bwMode="auto">
                      <a:xfrm>
                        <a:off x="4282" y="1364"/>
                        <a:ext cx="37" cy="129"/>
                      </a:xfrm>
                      <a:custGeom>
                        <a:avLst/>
                        <a:gdLst>
                          <a:gd name="T0" fmla="*/ 16 w 37"/>
                          <a:gd name="T1" fmla="*/ 8 h 129"/>
                          <a:gd name="T2" fmla="*/ 15 w 37"/>
                          <a:gd name="T3" fmla="*/ 27 h 129"/>
                          <a:gd name="T4" fmla="*/ 13 w 37"/>
                          <a:gd name="T5" fmla="*/ 51 h 129"/>
                          <a:gd name="T6" fmla="*/ 9 w 37"/>
                          <a:gd name="T7" fmla="*/ 71 h 129"/>
                          <a:gd name="T8" fmla="*/ 0 w 37"/>
                          <a:gd name="T9" fmla="*/ 105 h 129"/>
                          <a:gd name="T10" fmla="*/ 10 w 37"/>
                          <a:gd name="T11" fmla="*/ 92 h 129"/>
                          <a:gd name="T12" fmla="*/ 15 w 37"/>
                          <a:gd name="T13" fmla="*/ 77 h 129"/>
                          <a:gd name="T14" fmla="*/ 18 w 37"/>
                          <a:gd name="T15" fmla="*/ 67 h 129"/>
                          <a:gd name="T16" fmla="*/ 23 w 37"/>
                          <a:gd name="T17" fmla="*/ 51 h 129"/>
                          <a:gd name="T18" fmla="*/ 26 w 37"/>
                          <a:gd name="T19" fmla="*/ 74 h 129"/>
                          <a:gd name="T20" fmla="*/ 26 w 37"/>
                          <a:gd name="T21" fmla="*/ 95 h 129"/>
                          <a:gd name="T22" fmla="*/ 25 w 37"/>
                          <a:gd name="T23" fmla="*/ 110 h 129"/>
                          <a:gd name="T24" fmla="*/ 32 w 37"/>
                          <a:gd name="T25" fmla="*/ 129 h 129"/>
                          <a:gd name="T26" fmla="*/ 35 w 37"/>
                          <a:gd name="T27" fmla="*/ 75 h 129"/>
                          <a:gd name="T28" fmla="*/ 37 w 37"/>
                          <a:gd name="T29" fmla="*/ 47 h 129"/>
                          <a:gd name="T30" fmla="*/ 36 w 37"/>
                          <a:gd name="T31" fmla="*/ 20 h 129"/>
                          <a:gd name="T32" fmla="*/ 34 w 37"/>
                          <a:gd name="T33" fmla="*/ 0 h 129"/>
                          <a:gd name="T34" fmla="*/ 27 w 37"/>
                          <a:gd name="T35" fmla="*/ 17 h 129"/>
                          <a:gd name="T36" fmla="*/ 23 w 37"/>
                          <a:gd name="T37" fmla="*/ 32 h 129"/>
                          <a:gd name="T38" fmla="*/ 20 w 37"/>
                          <a:gd name="T39" fmla="*/ 19 h 129"/>
                          <a:gd name="T40" fmla="*/ 16 w 37"/>
                          <a:gd name="T41" fmla="*/ 8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9"/>
                          <a:gd name="T65" fmla="*/ 37 w 3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9">
                            <a:moveTo>
                              <a:pt x="16" y="8"/>
                            </a:moveTo>
                            <a:lnTo>
                              <a:pt x="15" y="27"/>
                            </a:lnTo>
                            <a:lnTo>
                              <a:pt x="13" y="51"/>
                            </a:lnTo>
                            <a:lnTo>
                              <a:pt x="9" y="71"/>
                            </a:lnTo>
                            <a:lnTo>
                              <a:pt x="0" y="105"/>
                            </a:lnTo>
                            <a:lnTo>
                              <a:pt x="10" y="92"/>
                            </a:lnTo>
                            <a:lnTo>
                              <a:pt x="15" y="77"/>
                            </a:lnTo>
                            <a:lnTo>
                              <a:pt x="18" y="67"/>
                            </a:lnTo>
                            <a:lnTo>
                              <a:pt x="23" y="51"/>
                            </a:lnTo>
                            <a:lnTo>
                              <a:pt x="26" y="74"/>
                            </a:lnTo>
                            <a:lnTo>
                              <a:pt x="26" y="95"/>
                            </a:lnTo>
                            <a:lnTo>
                              <a:pt x="25" y="110"/>
                            </a:lnTo>
                            <a:lnTo>
                              <a:pt x="32" y="129"/>
                            </a:lnTo>
                            <a:lnTo>
                              <a:pt x="35" y="75"/>
                            </a:lnTo>
                            <a:lnTo>
                              <a:pt x="37" y="47"/>
                            </a:lnTo>
                            <a:lnTo>
                              <a:pt x="36" y="20"/>
                            </a:lnTo>
                            <a:lnTo>
                              <a:pt x="34" y="0"/>
                            </a:lnTo>
                            <a:lnTo>
                              <a:pt x="27" y="17"/>
                            </a:lnTo>
                            <a:lnTo>
                              <a:pt x="23" y="32"/>
                            </a:lnTo>
                            <a:lnTo>
                              <a:pt x="20" y="19"/>
                            </a:lnTo>
                            <a:lnTo>
                              <a:pt x="16" y="8"/>
                            </a:lnTo>
                            <a:close/>
                          </a:path>
                        </a:pathLst>
                      </a:custGeom>
                      <a:solidFill>
                        <a:srgbClr val="7F5F3F"/>
                      </a:solidFill>
                      <a:ln w="9525">
                        <a:noFill/>
                        <a:round/>
                        <a:headEnd/>
                        <a:tailEnd/>
                      </a:ln>
                    </p:spPr>
                    <p:txBody>
                      <a:bodyPr/>
                      <a:lstStyle/>
                      <a:p>
                        <a:endParaRPr lang="en-US"/>
                      </a:p>
                    </p:txBody>
                  </p:sp>
                  <p:sp>
                    <p:nvSpPr>
                      <p:cNvPr id="19541" name="Freeform 1107"/>
                      <p:cNvSpPr>
                        <a:spLocks/>
                      </p:cNvSpPr>
                      <p:nvPr/>
                    </p:nvSpPr>
                    <p:spPr bwMode="auto">
                      <a:xfrm>
                        <a:off x="4307" y="1284"/>
                        <a:ext cx="97" cy="221"/>
                      </a:xfrm>
                      <a:custGeom>
                        <a:avLst/>
                        <a:gdLst>
                          <a:gd name="T0" fmla="*/ 46 w 97"/>
                          <a:gd name="T1" fmla="*/ 207 h 221"/>
                          <a:gd name="T2" fmla="*/ 40 w 97"/>
                          <a:gd name="T3" fmla="*/ 172 h 221"/>
                          <a:gd name="T4" fmla="*/ 38 w 97"/>
                          <a:gd name="T5" fmla="*/ 145 h 221"/>
                          <a:gd name="T6" fmla="*/ 32 w 97"/>
                          <a:gd name="T7" fmla="*/ 112 h 221"/>
                          <a:gd name="T8" fmla="*/ 31 w 97"/>
                          <a:gd name="T9" fmla="*/ 129 h 221"/>
                          <a:gd name="T10" fmla="*/ 29 w 97"/>
                          <a:gd name="T11" fmla="*/ 151 h 221"/>
                          <a:gd name="T12" fmla="*/ 23 w 97"/>
                          <a:gd name="T13" fmla="*/ 126 h 221"/>
                          <a:gd name="T14" fmla="*/ 21 w 97"/>
                          <a:gd name="T15" fmla="*/ 107 h 221"/>
                          <a:gd name="T16" fmla="*/ 23 w 97"/>
                          <a:gd name="T17" fmla="*/ 88 h 221"/>
                          <a:gd name="T18" fmla="*/ 18 w 97"/>
                          <a:gd name="T19" fmla="*/ 68 h 221"/>
                          <a:gd name="T20" fmla="*/ 12 w 97"/>
                          <a:gd name="T21" fmla="*/ 46 h 221"/>
                          <a:gd name="T22" fmla="*/ 0 w 97"/>
                          <a:gd name="T23" fmla="*/ 14 h 221"/>
                          <a:gd name="T24" fmla="*/ 15 w 97"/>
                          <a:gd name="T25" fmla="*/ 38 h 221"/>
                          <a:gd name="T26" fmla="*/ 27 w 97"/>
                          <a:gd name="T27" fmla="*/ 58 h 221"/>
                          <a:gd name="T28" fmla="*/ 39 w 97"/>
                          <a:gd name="T29" fmla="*/ 86 h 221"/>
                          <a:gd name="T30" fmla="*/ 36 w 97"/>
                          <a:gd name="T31" fmla="*/ 56 h 221"/>
                          <a:gd name="T32" fmla="*/ 32 w 97"/>
                          <a:gd name="T33" fmla="*/ 30 h 221"/>
                          <a:gd name="T34" fmla="*/ 27 w 97"/>
                          <a:gd name="T35" fmla="*/ 0 h 221"/>
                          <a:gd name="T36" fmla="*/ 37 w 97"/>
                          <a:gd name="T37" fmla="*/ 26 h 221"/>
                          <a:gd name="T38" fmla="*/ 44 w 97"/>
                          <a:gd name="T39" fmla="*/ 48 h 221"/>
                          <a:gd name="T40" fmla="*/ 50 w 97"/>
                          <a:gd name="T41" fmla="*/ 72 h 221"/>
                          <a:gd name="T42" fmla="*/ 54 w 97"/>
                          <a:gd name="T43" fmla="*/ 88 h 221"/>
                          <a:gd name="T44" fmla="*/ 62 w 97"/>
                          <a:gd name="T45" fmla="*/ 100 h 221"/>
                          <a:gd name="T46" fmla="*/ 74 w 97"/>
                          <a:gd name="T47" fmla="*/ 117 h 221"/>
                          <a:gd name="T48" fmla="*/ 81 w 97"/>
                          <a:gd name="T49" fmla="*/ 133 h 221"/>
                          <a:gd name="T50" fmla="*/ 86 w 97"/>
                          <a:gd name="T51" fmla="*/ 152 h 221"/>
                          <a:gd name="T52" fmla="*/ 92 w 97"/>
                          <a:gd name="T53" fmla="*/ 170 h 221"/>
                          <a:gd name="T54" fmla="*/ 94 w 97"/>
                          <a:gd name="T55" fmla="*/ 185 h 221"/>
                          <a:gd name="T56" fmla="*/ 95 w 97"/>
                          <a:gd name="T57" fmla="*/ 196 h 221"/>
                          <a:gd name="T58" fmla="*/ 97 w 97"/>
                          <a:gd name="T59" fmla="*/ 206 h 221"/>
                          <a:gd name="T60" fmla="*/ 95 w 97"/>
                          <a:gd name="T61" fmla="*/ 221 h 221"/>
                          <a:gd name="T62" fmla="*/ 87 w 97"/>
                          <a:gd name="T63" fmla="*/ 206 h 221"/>
                          <a:gd name="T64" fmla="*/ 83 w 97"/>
                          <a:gd name="T65" fmla="*/ 221 h 221"/>
                          <a:gd name="T66" fmla="*/ 79 w 97"/>
                          <a:gd name="T67" fmla="*/ 209 h 221"/>
                          <a:gd name="T68" fmla="*/ 79 w 97"/>
                          <a:gd name="T69" fmla="*/ 200 h 221"/>
                          <a:gd name="T70" fmla="*/ 80 w 97"/>
                          <a:gd name="T71" fmla="*/ 181 h 221"/>
                          <a:gd name="T72" fmla="*/ 79 w 97"/>
                          <a:gd name="T73" fmla="*/ 165 h 221"/>
                          <a:gd name="T74" fmla="*/ 76 w 97"/>
                          <a:gd name="T75" fmla="*/ 147 h 221"/>
                          <a:gd name="T76" fmla="*/ 67 w 97"/>
                          <a:gd name="T77" fmla="*/ 129 h 221"/>
                          <a:gd name="T78" fmla="*/ 58 w 97"/>
                          <a:gd name="T79" fmla="*/ 112 h 221"/>
                          <a:gd name="T80" fmla="*/ 60 w 97"/>
                          <a:gd name="T81" fmla="*/ 149 h 221"/>
                          <a:gd name="T82" fmla="*/ 45 w 97"/>
                          <a:gd name="T83" fmla="*/ 103 h 221"/>
                          <a:gd name="T84" fmla="*/ 49 w 97"/>
                          <a:gd name="T85" fmla="*/ 144 h 221"/>
                          <a:gd name="T86" fmla="*/ 50 w 97"/>
                          <a:gd name="T87" fmla="*/ 170 h 221"/>
                          <a:gd name="T88" fmla="*/ 46 w 97"/>
                          <a:gd name="T89" fmla="*/ 207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221"/>
                          <a:gd name="T137" fmla="*/ 97 w 97"/>
                          <a:gd name="T138" fmla="*/ 221 h 2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221">
                            <a:moveTo>
                              <a:pt x="46" y="207"/>
                            </a:moveTo>
                            <a:lnTo>
                              <a:pt x="40" y="172"/>
                            </a:lnTo>
                            <a:lnTo>
                              <a:pt x="38" y="145"/>
                            </a:lnTo>
                            <a:lnTo>
                              <a:pt x="32" y="112"/>
                            </a:lnTo>
                            <a:lnTo>
                              <a:pt x="31" y="129"/>
                            </a:lnTo>
                            <a:lnTo>
                              <a:pt x="29" y="151"/>
                            </a:lnTo>
                            <a:lnTo>
                              <a:pt x="23" y="126"/>
                            </a:lnTo>
                            <a:lnTo>
                              <a:pt x="21" y="107"/>
                            </a:lnTo>
                            <a:lnTo>
                              <a:pt x="23" y="88"/>
                            </a:lnTo>
                            <a:lnTo>
                              <a:pt x="18" y="68"/>
                            </a:lnTo>
                            <a:lnTo>
                              <a:pt x="12" y="46"/>
                            </a:lnTo>
                            <a:lnTo>
                              <a:pt x="0" y="14"/>
                            </a:lnTo>
                            <a:lnTo>
                              <a:pt x="15" y="38"/>
                            </a:lnTo>
                            <a:lnTo>
                              <a:pt x="27" y="58"/>
                            </a:lnTo>
                            <a:lnTo>
                              <a:pt x="39" y="86"/>
                            </a:lnTo>
                            <a:lnTo>
                              <a:pt x="36" y="56"/>
                            </a:lnTo>
                            <a:lnTo>
                              <a:pt x="32" y="30"/>
                            </a:lnTo>
                            <a:lnTo>
                              <a:pt x="27" y="0"/>
                            </a:lnTo>
                            <a:lnTo>
                              <a:pt x="37" y="26"/>
                            </a:lnTo>
                            <a:lnTo>
                              <a:pt x="44" y="48"/>
                            </a:lnTo>
                            <a:lnTo>
                              <a:pt x="50" y="72"/>
                            </a:lnTo>
                            <a:lnTo>
                              <a:pt x="54" y="88"/>
                            </a:lnTo>
                            <a:lnTo>
                              <a:pt x="62" y="100"/>
                            </a:lnTo>
                            <a:lnTo>
                              <a:pt x="74" y="117"/>
                            </a:lnTo>
                            <a:lnTo>
                              <a:pt x="81" y="133"/>
                            </a:lnTo>
                            <a:lnTo>
                              <a:pt x="86" y="152"/>
                            </a:lnTo>
                            <a:lnTo>
                              <a:pt x="92" y="170"/>
                            </a:lnTo>
                            <a:lnTo>
                              <a:pt x="94" y="185"/>
                            </a:lnTo>
                            <a:lnTo>
                              <a:pt x="95" y="196"/>
                            </a:lnTo>
                            <a:lnTo>
                              <a:pt x="97" y="206"/>
                            </a:lnTo>
                            <a:lnTo>
                              <a:pt x="95" y="221"/>
                            </a:lnTo>
                            <a:lnTo>
                              <a:pt x="87" y="206"/>
                            </a:lnTo>
                            <a:lnTo>
                              <a:pt x="83" y="221"/>
                            </a:lnTo>
                            <a:lnTo>
                              <a:pt x="79" y="209"/>
                            </a:lnTo>
                            <a:lnTo>
                              <a:pt x="79" y="200"/>
                            </a:lnTo>
                            <a:lnTo>
                              <a:pt x="80" y="181"/>
                            </a:lnTo>
                            <a:lnTo>
                              <a:pt x="79" y="165"/>
                            </a:lnTo>
                            <a:lnTo>
                              <a:pt x="76" y="147"/>
                            </a:lnTo>
                            <a:lnTo>
                              <a:pt x="67" y="129"/>
                            </a:lnTo>
                            <a:lnTo>
                              <a:pt x="58" y="112"/>
                            </a:lnTo>
                            <a:lnTo>
                              <a:pt x="60" y="149"/>
                            </a:lnTo>
                            <a:lnTo>
                              <a:pt x="45" y="103"/>
                            </a:lnTo>
                            <a:lnTo>
                              <a:pt x="49" y="144"/>
                            </a:lnTo>
                            <a:lnTo>
                              <a:pt x="50" y="170"/>
                            </a:lnTo>
                            <a:lnTo>
                              <a:pt x="46" y="207"/>
                            </a:lnTo>
                            <a:close/>
                          </a:path>
                        </a:pathLst>
                      </a:custGeom>
                      <a:solidFill>
                        <a:srgbClr val="7F5F3F"/>
                      </a:solidFill>
                      <a:ln w="9525">
                        <a:noFill/>
                        <a:round/>
                        <a:headEnd/>
                        <a:tailEnd/>
                      </a:ln>
                    </p:spPr>
                    <p:txBody>
                      <a:bodyPr/>
                      <a:lstStyle/>
                      <a:p>
                        <a:endParaRPr lang="en-US"/>
                      </a:p>
                    </p:txBody>
                  </p:sp>
                  <p:sp>
                    <p:nvSpPr>
                      <p:cNvPr id="19542" name="Freeform 1108"/>
                      <p:cNvSpPr>
                        <a:spLocks/>
                      </p:cNvSpPr>
                      <p:nvPr/>
                    </p:nvSpPr>
                    <p:spPr bwMode="auto">
                      <a:xfrm>
                        <a:off x="4113" y="1181"/>
                        <a:ext cx="156" cy="54"/>
                      </a:xfrm>
                      <a:custGeom>
                        <a:avLst/>
                        <a:gdLst>
                          <a:gd name="T0" fmla="*/ 0 w 156"/>
                          <a:gd name="T1" fmla="*/ 54 h 54"/>
                          <a:gd name="T2" fmla="*/ 6 w 156"/>
                          <a:gd name="T3" fmla="*/ 53 h 54"/>
                          <a:gd name="T4" fmla="*/ 17 w 156"/>
                          <a:gd name="T5" fmla="*/ 51 h 54"/>
                          <a:gd name="T6" fmla="*/ 24 w 156"/>
                          <a:gd name="T7" fmla="*/ 50 h 54"/>
                          <a:gd name="T8" fmla="*/ 33 w 156"/>
                          <a:gd name="T9" fmla="*/ 50 h 54"/>
                          <a:gd name="T10" fmla="*/ 35 w 156"/>
                          <a:gd name="T11" fmla="*/ 38 h 54"/>
                          <a:gd name="T12" fmla="*/ 41 w 156"/>
                          <a:gd name="T13" fmla="*/ 28 h 54"/>
                          <a:gd name="T14" fmla="*/ 49 w 156"/>
                          <a:gd name="T15" fmla="*/ 20 h 54"/>
                          <a:gd name="T16" fmla="*/ 59 w 156"/>
                          <a:gd name="T17" fmla="*/ 14 h 54"/>
                          <a:gd name="T18" fmla="*/ 67 w 156"/>
                          <a:gd name="T19" fmla="*/ 12 h 54"/>
                          <a:gd name="T20" fmla="*/ 76 w 156"/>
                          <a:gd name="T21" fmla="*/ 12 h 54"/>
                          <a:gd name="T22" fmla="*/ 97 w 156"/>
                          <a:gd name="T23" fmla="*/ 15 h 54"/>
                          <a:gd name="T24" fmla="*/ 115 w 156"/>
                          <a:gd name="T25" fmla="*/ 16 h 54"/>
                          <a:gd name="T26" fmla="*/ 132 w 156"/>
                          <a:gd name="T27" fmla="*/ 12 h 54"/>
                          <a:gd name="T28" fmla="*/ 156 w 156"/>
                          <a:gd name="T29" fmla="*/ 0 h 54"/>
                          <a:gd name="T30" fmla="*/ 125 w 156"/>
                          <a:gd name="T31" fmla="*/ 7 h 54"/>
                          <a:gd name="T32" fmla="*/ 109 w 156"/>
                          <a:gd name="T33" fmla="*/ 7 h 54"/>
                          <a:gd name="T34" fmla="*/ 97 w 156"/>
                          <a:gd name="T35" fmla="*/ 5 h 54"/>
                          <a:gd name="T36" fmla="*/ 87 w 156"/>
                          <a:gd name="T37" fmla="*/ 7 h 54"/>
                          <a:gd name="T38" fmla="*/ 80 w 156"/>
                          <a:gd name="T39" fmla="*/ 4 h 54"/>
                          <a:gd name="T40" fmla="*/ 74 w 156"/>
                          <a:gd name="T41" fmla="*/ 3 h 54"/>
                          <a:gd name="T42" fmla="*/ 66 w 156"/>
                          <a:gd name="T43" fmla="*/ 4 h 54"/>
                          <a:gd name="T44" fmla="*/ 59 w 156"/>
                          <a:gd name="T45" fmla="*/ 5 h 54"/>
                          <a:gd name="T46" fmla="*/ 50 w 156"/>
                          <a:gd name="T47" fmla="*/ 7 h 54"/>
                          <a:gd name="T48" fmla="*/ 43 w 156"/>
                          <a:gd name="T49" fmla="*/ 12 h 54"/>
                          <a:gd name="T50" fmla="*/ 36 w 156"/>
                          <a:gd name="T51" fmla="*/ 21 h 54"/>
                          <a:gd name="T52" fmla="*/ 31 w 156"/>
                          <a:gd name="T53" fmla="*/ 28 h 54"/>
                          <a:gd name="T54" fmla="*/ 24 w 156"/>
                          <a:gd name="T55" fmla="*/ 29 h 54"/>
                          <a:gd name="T56" fmla="*/ 17 w 156"/>
                          <a:gd name="T57" fmla="*/ 32 h 54"/>
                          <a:gd name="T58" fmla="*/ 6 w 156"/>
                          <a:gd name="T59" fmla="*/ 38 h 54"/>
                          <a:gd name="T60" fmla="*/ 2 w 156"/>
                          <a:gd name="T61" fmla="*/ 47 h 54"/>
                          <a:gd name="T62" fmla="*/ 0 w 156"/>
                          <a:gd name="T63" fmla="*/ 5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54"/>
                          <a:gd name="T98" fmla="*/ 156 w 156"/>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54">
                            <a:moveTo>
                              <a:pt x="0" y="54"/>
                            </a:moveTo>
                            <a:lnTo>
                              <a:pt x="6" y="53"/>
                            </a:lnTo>
                            <a:lnTo>
                              <a:pt x="17" y="51"/>
                            </a:lnTo>
                            <a:lnTo>
                              <a:pt x="24" y="50"/>
                            </a:lnTo>
                            <a:lnTo>
                              <a:pt x="33" y="50"/>
                            </a:lnTo>
                            <a:lnTo>
                              <a:pt x="35" y="38"/>
                            </a:lnTo>
                            <a:lnTo>
                              <a:pt x="41" y="28"/>
                            </a:lnTo>
                            <a:lnTo>
                              <a:pt x="49" y="20"/>
                            </a:lnTo>
                            <a:lnTo>
                              <a:pt x="59" y="14"/>
                            </a:lnTo>
                            <a:lnTo>
                              <a:pt x="67" y="12"/>
                            </a:lnTo>
                            <a:lnTo>
                              <a:pt x="76" y="12"/>
                            </a:lnTo>
                            <a:lnTo>
                              <a:pt x="97" y="15"/>
                            </a:lnTo>
                            <a:lnTo>
                              <a:pt x="115" y="16"/>
                            </a:lnTo>
                            <a:lnTo>
                              <a:pt x="132" y="12"/>
                            </a:lnTo>
                            <a:lnTo>
                              <a:pt x="156" y="0"/>
                            </a:lnTo>
                            <a:lnTo>
                              <a:pt x="125" y="7"/>
                            </a:lnTo>
                            <a:lnTo>
                              <a:pt x="109" y="7"/>
                            </a:lnTo>
                            <a:lnTo>
                              <a:pt x="97" y="5"/>
                            </a:lnTo>
                            <a:lnTo>
                              <a:pt x="87" y="7"/>
                            </a:lnTo>
                            <a:lnTo>
                              <a:pt x="80" y="4"/>
                            </a:lnTo>
                            <a:lnTo>
                              <a:pt x="74" y="3"/>
                            </a:lnTo>
                            <a:lnTo>
                              <a:pt x="66" y="4"/>
                            </a:lnTo>
                            <a:lnTo>
                              <a:pt x="59" y="5"/>
                            </a:lnTo>
                            <a:lnTo>
                              <a:pt x="50" y="7"/>
                            </a:lnTo>
                            <a:lnTo>
                              <a:pt x="43" y="12"/>
                            </a:lnTo>
                            <a:lnTo>
                              <a:pt x="36" y="21"/>
                            </a:lnTo>
                            <a:lnTo>
                              <a:pt x="31" y="28"/>
                            </a:lnTo>
                            <a:lnTo>
                              <a:pt x="24" y="29"/>
                            </a:lnTo>
                            <a:lnTo>
                              <a:pt x="17" y="32"/>
                            </a:lnTo>
                            <a:lnTo>
                              <a:pt x="6" y="38"/>
                            </a:lnTo>
                            <a:lnTo>
                              <a:pt x="2" y="47"/>
                            </a:lnTo>
                            <a:lnTo>
                              <a:pt x="0" y="54"/>
                            </a:lnTo>
                            <a:close/>
                          </a:path>
                        </a:pathLst>
                      </a:custGeom>
                      <a:solidFill>
                        <a:srgbClr val="3F1F00"/>
                      </a:solidFill>
                      <a:ln w="9525">
                        <a:noFill/>
                        <a:round/>
                        <a:headEnd/>
                        <a:tailEnd/>
                      </a:ln>
                    </p:spPr>
                    <p:txBody>
                      <a:bodyPr/>
                      <a:lstStyle/>
                      <a:p>
                        <a:endParaRPr lang="en-US"/>
                      </a:p>
                    </p:txBody>
                  </p:sp>
                </p:grpSp>
              </p:grpSp>
            </p:grpSp>
            <p:grpSp>
              <p:nvGrpSpPr>
                <p:cNvPr id="19522" name="Group 1109"/>
                <p:cNvGrpSpPr>
                  <a:grpSpLocks/>
                </p:cNvGrpSpPr>
                <p:nvPr/>
              </p:nvGrpSpPr>
              <p:grpSpPr bwMode="auto">
                <a:xfrm>
                  <a:off x="4244" y="1314"/>
                  <a:ext cx="62" cy="101"/>
                  <a:chOff x="4244" y="1314"/>
                  <a:chExt cx="62" cy="101"/>
                </a:xfrm>
              </p:grpSpPr>
              <p:grpSp>
                <p:nvGrpSpPr>
                  <p:cNvPr id="19523" name="Group 1110"/>
                  <p:cNvGrpSpPr>
                    <a:grpSpLocks/>
                  </p:cNvGrpSpPr>
                  <p:nvPr/>
                </p:nvGrpSpPr>
                <p:grpSpPr bwMode="auto">
                  <a:xfrm>
                    <a:off x="4257" y="1314"/>
                    <a:ext cx="49" cy="85"/>
                    <a:chOff x="4257" y="1314"/>
                    <a:chExt cx="49" cy="85"/>
                  </a:xfrm>
                </p:grpSpPr>
                <p:sp>
                  <p:nvSpPr>
                    <p:cNvPr id="19533" name="Freeform 1111"/>
                    <p:cNvSpPr>
                      <a:spLocks/>
                    </p:cNvSpPr>
                    <p:nvPr/>
                  </p:nvSpPr>
                  <p:spPr bwMode="auto">
                    <a:xfrm>
                      <a:off x="4257" y="1314"/>
                      <a:ext cx="49" cy="85"/>
                    </a:xfrm>
                    <a:custGeom>
                      <a:avLst/>
                      <a:gdLst>
                        <a:gd name="T0" fmla="*/ 4 w 49"/>
                        <a:gd name="T1" fmla="*/ 23 h 85"/>
                        <a:gd name="T2" fmla="*/ 11 w 49"/>
                        <a:gd name="T3" fmla="*/ 11 h 85"/>
                        <a:gd name="T4" fmla="*/ 17 w 49"/>
                        <a:gd name="T5" fmla="*/ 5 h 85"/>
                        <a:gd name="T6" fmla="*/ 24 w 49"/>
                        <a:gd name="T7" fmla="*/ 2 h 85"/>
                        <a:gd name="T8" fmla="*/ 31 w 49"/>
                        <a:gd name="T9" fmla="*/ 0 h 85"/>
                        <a:gd name="T10" fmla="*/ 39 w 49"/>
                        <a:gd name="T11" fmla="*/ 3 h 85"/>
                        <a:gd name="T12" fmla="*/ 45 w 49"/>
                        <a:gd name="T13" fmla="*/ 10 h 85"/>
                        <a:gd name="T14" fmla="*/ 49 w 49"/>
                        <a:gd name="T15" fmla="*/ 21 h 85"/>
                        <a:gd name="T16" fmla="*/ 48 w 49"/>
                        <a:gd name="T17" fmla="*/ 33 h 85"/>
                        <a:gd name="T18" fmla="*/ 45 w 49"/>
                        <a:gd name="T19" fmla="*/ 44 h 85"/>
                        <a:gd name="T20" fmla="*/ 41 w 49"/>
                        <a:gd name="T21" fmla="*/ 56 h 85"/>
                        <a:gd name="T22" fmla="*/ 36 w 49"/>
                        <a:gd name="T23" fmla="*/ 67 h 85"/>
                        <a:gd name="T24" fmla="*/ 28 w 49"/>
                        <a:gd name="T25" fmla="*/ 77 h 85"/>
                        <a:gd name="T26" fmla="*/ 21 w 49"/>
                        <a:gd name="T27" fmla="*/ 83 h 85"/>
                        <a:gd name="T28" fmla="*/ 14 w 49"/>
                        <a:gd name="T29" fmla="*/ 85 h 85"/>
                        <a:gd name="T30" fmla="*/ 7 w 49"/>
                        <a:gd name="T31" fmla="*/ 84 h 85"/>
                        <a:gd name="T32" fmla="*/ 2 w 49"/>
                        <a:gd name="T33" fmla="*/ 80 h 85"/>
                        <a:gd name="T34" fmla="*/ 0 w 49"/>
                        <a:gd name="T35" fmla="*/ 73 h 85"/>
                        <a:gd name="T36" fmla="*/ 3 w 49"/>
                        <a:gd name="T37" fmla="*/ 60 h 85"/>
                        <a:gd name="T38" fmla="*/ 4 w 49"/>
                        <a:gd name="T39" fmla="*/ 49 h 85"/>
                        <a:gd name="T40" fmla="*/ 2 w 49"/>
                        <a:gd name="T41" fmla="*/ 37 h 85"/>
                        <a:gd name="T42" fmla="*/ 4 w 49"/>
                        <a:gd name="T43" fmla="*/ 23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85"/>
                        <a:gd name="T68" fmla="*/ 49 w 49"/>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85">
                          <a:moveTo>
                            <a:pt x="4" y="23"/>
                          </a:moveTo>
                          <a:lnTo>
                            <a:pt x="11" y="11"/>
                          </a:lnTo>
                          <a:lnTo>
                            <a:pt x="17" y="5"/>
                          </a:lnTo>
                          <a:lnTo>
                            <a:pt x="24" y="2"/>
                          </a:lnTo>
                          <a:lnTo>
                            <a:pt x="31" y="0"/>
                          </a:lnTo>
                          <a:lnTo>
                            <a:pt x="39" y="3"/>
                          </a:lnTo>
                          <a:lnTo>
                            <a:pt x="45" y="10"/>
                          </a:lnTo>
                          <a:lnTo>
                            <a:pt x="49" y="21"/>
                          </a:lnTo>
                          <a:lnTo>
                            <a:pt x="48" y="33"/>
                          </a:lnTo>
                          <a:lnTo>
                            <a:pt x="45" y="44"/>
                          </a:lnTo>
                          <a:lnTo>
                            <a:pt x="41" y="56"/>
                          </a:lnTo>
                          <a:lnTo>
                            <a:pt x="36" y="67"/>
                          </a:lnTo>
                          <a:lnTo>
                            <a:pt x="28" y="77"/>
                          </a:lnTo>
                          <a:lnTo>
                            <a:pt x="21" y="83"/>
                          </a:lnTo>
                          <a:lnTo>
                            <a:pt x="14" y="85"/>
                          </a:lnTo>
                          <a:lnTo>
                            <a:pt x="7" y="84"/>
                          </a:lnTo>
                          <a:lnTo>
                            <a:pt x="2" y="80"/>
                          </a:lnTo>
                          <a:lnTo>
                            <a:pt x="0" y="73"/>
                          </a:lnTo>
                          <a:lnTo>
                            <a:pt x="3" y="60"/>
                          </a:lnTo>
                          <a:lnTo>
                            <a:pt x="4" y="49"/>
                          </a:lnTo>
                          <a:lnTo>
                            <a:pt x="2" y="37"/>
                          </a:lnTo>
                          <a:lnTo>
                            <a:pt x="4" y="23"/>
                          </a:lnTo>
                          <a:close/>
                        </a:path>
                      </a:pathLst>
                    </a:custGeom>
                    <a:solidFill>
                      <a:srgbClr val="FF9F7F"/>
                    </a:solidFill>
                    <a:ln w="9525">
                      <a:noFill/>
                      <a:round/>
                      <a:headEnd/>
                      <a:tailEnd/>
                    </a:ln>
                  </p:spPr>
                  <p:txBody>
                    <a:bodyPr/>
                    <a:lstStyle/>
                    <a:p>
                      <a:endParaRPr lang="en-US"/>
                    </a:p>
                  </p:txBody>
                </p:sp>
                <p:sp>
                  <p:nvSpPr>
                    <p:cNvPr id="19534" name="Freeform 1112"/>
                    <p:cNvSpPr>
                      <a:spLocks/>
                    </p:cNvSpPr>
                    <p:nvPr/>
                  </p:nvSpPr>
                  <p:spPr bwMode="auto">
                    <a:xfrm>
                      <a:off x="4262" y="1323"/>
                      <a:ext cx="36" cy="59"/>
                    </a:xfrm>
                    <a:custGeom>
                      <a:avLst/>
                      <a:gdLst>
                        <a:gd name="T0" fmla="*/ 36 w 36"/>
                        <a:gd name="T1" fmla="*/ 6 h 59"/>
                        <a:gd name="T2" fmla="*/ 27 w 36"/>
                        <a:gd name="T3" fmla="*/ 4 h 59"/>
                        <a:gd name="T4" fmla="*/ 20 w 36"/>
                        <a:gd name="T5" fmla="*/ 5 h 59"/>
                        <a:gd name="T6" fmla="*/ 17 w 36"/>
                        <a:gd name="T7" fmla="*/ 7 h 59"/>
                        <a:gd name="T8" fmla="*/ 15 w 36"/>
                        <a:gd name="T9" fmla="*/ 12 h 59"/>
                        <a:gd name="T10" fmla="*/ 15 w 36"/>
                        <a:gd name="T11" fmla="*/ 16 h 59"/>
                        <a:gd name="T12" fmla="*/ 19 w 36"/>
                        <a:gd name="T13" fmla="*/ 21 h 59"/>
                        <a:gd name="T14" fmla="*/ 26 w 36"/>
                        <a:gd name="T15" fmla="*/ 24 h 59"/>
                        <a:gd name="T16" fmla="*/ 30 w 36"/>
                        <a:gd name="T17" fmla="*/ 26 h 59"/>
                        <a:gd name="T18" fmla="*/ 31 w 36"/>
                        <a:gd name="T19" fmla="*/ 32 h 59"/>
                        <a:gd name="T20" fmla="*/ 28 w 36"/>
                        <a:gd name="T21" fmla="*/ 38 h 59"/>
                        <a:gd name="T22" fmla="*/ 24 w 36"/>
                        <a:gd name="T23" fmla="*/ 43 h 59"/>
                        <a:gd name="T24" fmla="*/ 17 w 36"/>
                        <a:gd name="T25" fmla="*/ 45 h 59"/>
                        <a:gd name="T26" fmla="*/ 11 w 36"/>
                        <a:gd name="T27" fmla="*/ 47 h 59"/>
                        <a:gd name="T28" fmla="*/ 7 w 36"/>
                        <a:gd name="T29" fmla="*/ 50 h 59"/>
                        <a:gd name="T30" fmla="*/ 6 w 36"/>
                        <a:gd name="T31" fmla="*/ 54 h 59"/>
                        <a:gd name="T32" fmla="*/ 5 w 36"/>
                        <a:gd name="T33" fmla="*/ 59 h 59"/>
                        <a:gd name="T34" fmla="*/ 2 w 36"/>
                        <a:gd name="T35" fmla="*/ 59 h 59"/>
                        <a:gd name="T36" fmla="*/ 0 w 36"/>
                        <a:gd name="T37" fmla="*/ 54 h 59"/>
                        <a:gd name="T38" fmla="*/ 2 w 36"/>
                        <a:gd name="T39" fmla="*/ 49 h 59"/>
                        <a:gd name="T40" fmla="*/ 4 w 36"/>
                        <a:gd name="T41" fmla="*/ 43 h 59"/>
                        <a:gd name="T42" fmla="*/ 4 w 36"/>
                        <a:gd name="T43" fmla="*/ 38 h 59"/>
                        <a:gd name="T44" fmla="*/ 5 w 36"/>
                        <a:gd name="T45" fmla="*/ 32 h 59"/>
                        <a:gd name="T46" fmla="*/ 8 w 36"/>
                        <a:gd name="T47" fmla="*/ 34 h 59"/>
                        <a:gd name="T48" fmla="*/ 12 w 36"/>
                        <a:gd name="T49" fmla="*/ 34 h 59"/>
                        <a:gd name="T50" fmla="*/ 13 w 36"/>
                        <a:gd name="T51" fmla="*/ 31 h 59"/>
                        <a:gd name="T52" fmla="*/ 10 w 36"/>
                        <a:gd name="T53" fmla="*/ 26 h 59"/>
                        <a:gd name="T54" fmla="*/ 12 w 36"/>
                        <a:gd name="T55" fmla="*/ 20 h 59"/>
                        <a:gd name="T56" fmla="*/ 10 w 36"/>
                        <a:gd name="T57" fmla="*/ 15 h 59"/>
                        <a:gd name="T58" fmla="*/ 12 w 36"/>
                        <a:gd name="T59" fmla="*/ 9 h 59"/>
                        <a:gd name="T60" fmla="*/ 15 w 36"/>
                        <a:gd name="T61" fmla="*/ 3 h 59"/>
                        <a:gd name="T62" fmla="*/ 20 w 36"/>
                        <a:gd name="T63" fmla="*/ 0 h 59"/>
                        <a:gd name="T64" fmla="*/ 27 w 36"/>
                        <a:gd name="T65" fmla="*/ 0 h 59"/>
                        <a:gd name="T66" fmla="*/ 33 w 36"/>
                        <a:gd name="T67" fmla="*/ 2 h 59"/>
                        <a:gd name="T68" fmla="*/ 36 w 36"/>
                        <a:gd name="T69" fmla="*/ 6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59"/>
                        <a:gd name="T107" fmla="*/ 36 w 36"/>
                        <a:gd name="T108" fmla="*/ 59 h 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59">
                          <a:moveTo>
                            <a:pt x="36" y="6"/>
                          </a:moveTo>
                          <a:lnTo>
                            <a:pt x="27" y="4"/>
                          </a:lnTo>
                          <a:lnTo>
                            <a:pt x="20" y="5"/>
                          </a:lnTo>
                          <a:lnTo>
                            <a:pt x="17" y="7"/>
                          </a:lnTo>
                          <a:lnTo>
                            <a:pt x="15" y="12"/>
                          </a:lnTo>
                          <a:lnTo>
                            <a:pt x="15" y="16"/>
                          </a:lnTo>
                          <a:lnTo>
                            <a:pt x="19" y="21"/>
                          </a:lnTo>
                          <a:lnTo>
                            <a:pt x="26" y="24"/>
                          </a:lnTo>
                          <a:lnTo>
                            <a:pt x="30" y="26"/>
                          </a:lnTo>
                          <a:lnTo>
                            <a:pt x="31" y="32"/>
                          </a:lnTo>
                          <a:lnTo>
                            <a:pt x="28" y="38"/>
                          </a:lnTo>
                          <a:lnTo>
                            <a:pt x="24" y="43"/>
                          </a:lnTo>
                          <a:lnTo>
                            <a:pt x="17" y="45"/>
                          </a:lnTo>
                          <a:lnTo>
                            <a:pt x="11" y="47"/>
                          </a:lnTo>
                          <a:lnTo>
                            <a:pt x="7" y="50"/>
                          </a:lnTo>
                          <a:lnTo>
                            <a:pt x="6" y="54"/>
                          </a:lnTo>
                          <a:lnTo>
                            <a:pt x="5" y="59"/>
                          </a:lnTo>
                          <a:lnTo>
                            <a:pt x="2" y="59"/>
                          </a:lnTo>
                          <a:lnTo>
                            <a:pt x="0" y="54"/>
                          </a:lnTo>
                          <a:lnTo>
                            <a:pt x="2" y="49"/>
                          </a:lnTo>
                          <a:lnTo>
                            <a:pt x="4" y="43"/>
                          </a:lnTo>
                          <a:lnTo>
                            <a:pt x="4" y="38"/>
                          </a:lnTo>
                          <a:lnTo>
                            <a:pt x="5" y="32"/>
                          </a:lnTo>
                          <a:lnTo>
                            <a:pt x="8" y="34"/>
                          </a:lnTo>
                          <a:lnTo>
                            <a:pt x="12" y="34"/>
                          </a:lnTo>
                          <a:lnTo>
                            <a:pt x="13" y="31"/>
                          </a:lnTo>
                          <a:lnTo>
                            <a:pt x="10" y="26"/>
                          </a:lnTo>
                          <a:lnTo>
                            <a:pt x="12" y="20"/>
                          </a:lnTo>
                          <a:lnTo>
                            <a:pt x="10" y="15"/>
                          </a:lnTo>
                          <a:lnTo>
                            <a:pt x="12" y="9"/>
                          </a:lnTo>
                          <a:lnTo>
                            <a:pt x="15" y="3"/>
                          </a:lnTo>
                          <a:lnTo>
                            <a:pt x="20" y="0"/>
                          </a:lnTo>
                          <a:lnTo>
                            <a:pt x="27" y="0"/>
                          </a:lnTo>
                          <a:lnTo>
                            <a:pt x="33" y="2"/>
                          </a:lnTo>
                          <a:lnTo>
                            <a:pt x="36" y="6"/>
                          </a:lnTo>
                          <a:close/>
                        </a:path>
                      </a:pathLst>
                    </a:custGeom>
                    <a:solidFill>
                      <a:srgbClr val="FF7F3F"/>
                    </a:solidFill>
                    <a:ln w="9525">
                      <a:noFill/>
                      <a:round/>
                      <a:headEnd/>
                      <a:tailEnd/>
                    </a:ln>
                  </p:spPr>
                  <p:txBody>
                    <a:bodyPr/>
                    <a:lstStyle/>
                    <a:p>
                      <a:endParaRPr lang="en-US"/>
                    </a:p>
                  </p:txBody>
                </p:sp>
              </p:grpSp>
              <p:grpSp>
                <p:nvGrpSpPr>
                  <p:cNvPr id="19524" name="Group 1113"/>
                  <p:cNvGrpSpPr>
                    <a:grpSpLocks/>
                  </p:cNvGrpSpPr>
                  <p:nvPr/>
                </p:nvGrpSpPr>
                <p:grpSpPr bwMode="auto">
                  <a:xfrm>
                    <a:off x="4244" y="1375"/>
                    <a:ext cx="43" cy="40"/>
                    <a:chOff x="4244" y="1375"/>
                    <a:chExt cx="43" cy="40"/>
                  </a:xfrm>
                </p:grpSpPr>
                <p:grpSp>
                  <p:nvGrpSpPr>
                    <p:cNvPr id="19525" name="Group 1114"/>
                    <p:cNvGrpSpPr>
                      <a:grpSpLocks/>
                    </p:cNvGrpSpPr>
                    <p:nvPr/>
                  </p:nvGrpSpPr>
                  <p:grpSpPr bwMode="auto">
                    <a:xfrm>
                      <a:off x="4244" y="1375"/>
                      <a:ext cx="43" cy="40"/>
                      <a:chOff x="4244" y="1375"/>
                      <a:chExt cx="43" cy="40"/>
                    </a:xfrm>
                  </p:grpSpPr>
                  <p:sp>
                    <p:nvSpPr>
                      <p:cNvPr id="19531" name="Oval 1115"/>
                      <p:cNvSpPr>
                        <a:spLocks noChangeArrowheads="1"/>
                      </p:cNvSpPr>
                      <p:nvPr/>
                    </p:nvSpPr>
                    <p:spPr bwMode="auto">
                      <a:xfrm>
                        <a:off x="4248" y="1376"/>
                        <a:ext cx="39" cy="39"/>
                      </a:xfrm>
                      <a:prstGeom prst="ellipse">
                        <a:avLst/>
                      </a:prstGeom>
                      <a:solidFill>
                        <a:srgbClr val="9F3F00"/>
                      </a:solidFill>
                      <a:ln w="9525">
                        <a:noFill/>
                        <a:round/>
                        <a:headEnd/>
                        <a:tailEnd/>
                      </a:ln>
                    </p:spPr>
                    <p:txBody>
                      <a:bodyPr/>
                      <a:lstStyle/>
                      <a:p>
                        <a:pPr eaLnBrk="0" hangingPunct="0"/>
                        <a:endParaRPr lang="en-US"/>
                      </a:p>
                    </p:txBody>
                  </p:sp>
                  <p:sp>
                    <p:nvSpPr>
                      <p:cNvPr id="19532" name="Oval 1116"/>
                      <p:cNvSpPr>
                        <a:spLocks noChangeArrowheads="1"/>
                      </p:cNvSpPr>
                      <p:nvPr/>
                    </p:nvSpPr>
                    <p:spPr bwMode="auto">
                      <a:xfrm>
                        <a:off x="4244" y="1375"/>
                        <a:ext cx="41" cy="38"/>
                      </a:xfrm>
                      <a:prstGeom prst="ellipse">
                        <a:avLst/>
                      </a:prstGeom>
                      <a:solidFill>
                        <a:srgbClr val="FFFF9F"/>
                      </a:solidFill>
                      <a:ln w="9525">
                        <a:noFill/>
                        <a:round/>
                        <a:headEnd/>
                        <a:tailEnd/>
                      </a:ln>
                    </p:spPr>
                    <p:txBody>
                      <a:bodyPr/>
                      <a:lstStyle/>
                      <a:p>
                        <a:pPr eaLnBrk="0" hangingPunct="0"/>
                        <a:endParaRPr lang="en-US"/>
                      </a:p>
                    </p:txBody>
                  </p:sp>
                </p:grpSp>
                <p:grpSp>
                  <p:nvGrpSpPr>
                    <p:cNvPr id="19526" name="Group 1117"/>
                    <p:cNvGrpSpPr>
                      <a:grpSpLocks/>
                    </p:cNvGrpSpPr>
                    <p:nvPr/>
                  </p:nvGrpSpPr>
                  <p:grpSpPr bwMode="auto">
                    <a:xfrm>
                      <a:off x="4246" y="1376"/>
                      <a:ext cx="39" cy="38"/>
                      <a:chOff x="4246" y="1376"/>
                      <a:chExt cx="39" cy="38"/>
                    </a:xfrm>
                  </p:grpSpPr>
                  <p:sp>
                    <p:nvSpPr>
                      <p:cNvPr id="19527" name="Oval 1118"/>
                      <p:cNvSpPr>
                        <a:spLocks noChangeArrowheads="1"/>
                      </p:cNvSpPr>
                      <p:nvPr/>
                    </p:nvSpPr>
                    <p:spPr bwMode="auto">
                      <a:xfrm>
                        <a:off x="4246" y="1376"/>
                        <a:ext cx="39" cy="38"/>
                      </a:xfrm>
                      <a:prstGeom prst="ellipse">
                        <a:avLst/>
                      </a:prstGeom>
                      <a:solidFill>
                        <a:srgbClr val="FF9F00"/>
                      </a:solidFill>
                      <a:ln w="9525">
                        <a:noFill/>
                        <a:round/>
                        <a:headEnd/>
                        <a:tailEnd/>
                      </a:ln>
                    </p:spPr>
                    <p:txBody>
                      <a:bodyPr/>
                      <a:lstStyle/>
                      <a:p>
                        <a:pPr eaLnBrk="0" hangingPunct="0"/>
                        <a:endParaRPr lang="en-US"/>
                      </a:p>
                    </p:txBody>
                  </p:sp>
                  <p:sp>
                    <p:nvSpPr>
                      <p:cNvPr id="19528" name="Arc 1119"/>
                      <p:cNvSpPr>
                        <a:spLocks/>
                      </p:cNvSpPr>
                      <p:nvPr/>
                    </p:nvSpPr>
                    <p:spPr bwMode="auto">
                      <a:xfrm>
                        <a:off x="4267" y="1381"/>
                        <a:ext cx="15" cy="29"/>
                      </a:xfrm>
                      <a:custGeom>
                        <a:avLst/>
                        <a:gdLst>
                          <a:gd name="T0" fmla="*/ 0 w 30632"/>
                          <a:gd name="T1" fmla="*/ 0 h 43200"/>
                          <a:gd name="T2" fmla="*/ 0 w 30632"/>
                          <a:gd name="T3" fmla="*/ 0 h 43200"/>
                          <a:gd name="T4" fmla="*/ 0 w 30632"/>
                          <a:gd name="T5" fmla="*/ 0 h 43200"/>
                          <a:gd name="T6" fmla="*/ 0 60000 65536"/>
                          <a:gd name="T7" fmla="*/ 0 60000 65536"/>
                          <a:gd name="T8" fmla="*/ 0 60000 65536"/>
                          <a:gd name="T9" fmla="*/ 0 w 30632"/>
                          <a:gd name="T10" fmla="*/ 0 h 43200"/>
                          <a:gd name="T11" fmla="*/ 30632 w 30632"/>
                          <a:gd name="T12" fmla="*/ 43200 h 43200"/>
                        </a:gdLst>
                        <a:ahLst/>
                        <a:cxnLst>
                          <a:cxn ang="T6">
                            <a:pos x="T0" y="T1"/>
                          </a:cxn>
                          <a:cxn ang="T7">
                            <a:pos x="T2" y="T3"/>
                          </a:cxn>
                          <a:cxn ang="T8">
                            <a:pos x="T4" y="T5"/>
                          </a:cxn>
                        </a:cxnLst>
                        <a:rect l="T9" t="T10" r="T11" b="T12"/>
                        <a:pathLst>
                          <a:path w="30632" h="43200" fill="none" extrusionOk="0">
                            <a:moveTo>
                              <a:pt x="7051" y="90"/>
                            </a:moveTo>
                            <a:cubicBezTo>
                              <a:pt x="7710" y="30"/>
                              <a:pt x="8370" y="-1"/>
                              <a:pt x="9032" y="0"/>
                            </a:cubicBezTo>
                            <a:cubicBezTo>
                              <a:pt x="20961" y="0"/>
                              <a:pt x="30632" y="9670"/>
                              <a:pt x="30632" y="21600"/>
                            </a:cubicBezTo>
                            <a:cubicBezTo>
                              <a:pt x="30632" y="33529"/>
                              <a:pt x="20961" y="43200"/>
                              <a:pt x="9032" y="43200"/>
                            </a:cubicBezTo>
                            <a:cubicBezTo>
                              <a:pt x="5913" y="43200"/>
                              <a:pt x="2832" y="42524"/>
                              <a:pt x="0" y="41220"/>
                            </a:cubicBezTo>
                          </a:path>
                          <a:path w="30632" h="43200" stroke="0" extrusionOk="0">
                            <a:moveTo>
                              <a:pt x="7051" y="90"/>
                            </a:moveTo>
                            <a:cubicBezTo>
                              <a:pt x="7710" y="30"/>
                              <a:pt x="8370" y="-1"/>
                              <a:pt x="9032" y="0"/>
                            </a:cubicBezTo>
                            <a:cubicBezTo>
                              <a:pt x="20961" y="0"/>
                              <a:pt x="30632" y="9670"/>
                              <a:pt x="30632" y="21600"/>
                            </a:cubicBezTo>
                            <a:cubicBezTo>
                              <a:pt x="30632" y="33529"/>
                              <a:pt x="20961" y="43200"/>
                              <a:pt x="9032" y="43200"/>
                            </a:cubicBezTo>
                            <a:cubicBezTo>
                              <a:pt x="5913" y="43200"/>
                              <a:pt x="2832" y="42524"/>
                              <a:pt x="0" y="41220"/>
                            </a:cubicBezTo>
                            <a:lnTo>
                              <a:pt x="9032" y="21600"/>
                            </a:lnTo>
                            <a:close/>
                          </a:path>
                        </a:pathLst>
                      </a:custGeom>
                      <a:solidFill>
                        <a:srgbClr val="FFBF1F"/>
                      </a:solidFill>
                      <a:ln w="9525">
                        <a:noFill/>
                        <a:round/>
                        <a:headEnd/>
                        <a:tailEnd/>
                      </a:ln>
                    </p:spPr>
                    <p:txBody>
                      <a:bodyPr/>
                      <a:lstStyle/>
                      <a:p>
                        <a:endParaRPr lang="en-US"/>
                      </a:p>
                    </p:txBody>
                  </p:sp>
                  <p:sp>
                    <p:nvSpPr>
                      <p:cNvPr id="19529" name="Arc 1120"/>
                      <p:cNvSpPr>
                        <a:spLocks/>
                      </p:cNvSpPr>
                      <p:nvPr/>
                    </p:nvSpPr>
                    <p:spPr bwMode="auto">
                      <a:xfrm>
                        <a:off x="4261" y="1380"/>
                        <a:ext cx="6" cy="26"/>
                      </a:xfrm>
                      <a:custGeom>
                        <a:avLst/>
                        <a:gdLst>
                          <a:gd name="T0" fmla="*/ 0 w 33372"/>
                          <a:gd name="T1" fmla="*/ 0 h 43200"/>
                          <a:gd name="T2" fmla="*/ 0 w 33372"/>
                          <a:gd name="T3" fmla="*/ 0 h 43200"/>
                          <a:gd name="T4" fmla="*/ 0 w 33372"/>
                          <a:gd name="T5" fmla="*/ 0 h 43200"/>
                          <a:gd name="T6" fmla="*/ 0 60000 65536"/>
                          <a:gd name="T7" fmla="*/ 0 60000 65536"/>
                          <a:gd name="T8" fmla="*/ 0 60000 65536"/>
                          <a:gd name="T9" fmla="*/ 0 w 33372"/>
                          <a:gd name="T10" fmla="*/ 0 h 43200"/>
                          <a:gd name="T11" fmla="*/ 33372 w 33372"/>
                          <a:gd name="T12" fmla="*/ 43200 h 43200"/>
                        </a:gdLst>
                        <a:ahLst/>
                        <a:cxnLst>
                          <a:cxn ang="T6">
                            <a:pos x="T0" y="T1"/>
                          </a:cxn>
                          <a:cxn ang="T7">
                            <a:pos x="T2" y="T3"/>
                          </a:cxn>
                          <a:cxn ang="T8">
                            <a:pos x="T4" y="T5"/>
                          </a:cxn>
                        </a:cxnLst>
                        <a:rect l="T9" t="T10" r="T11" b="T12"/>
                        <a:pathLst>
                          <a:path w="33372" h="43200" fill="none" extrusionOk="0">
                            <a:moveTo>
                              <a:pt x="11771" y="0"/>
                            </a:moveTo>
                            <a:cubicBezTo>
                              <a:pt x="23701" y="0"/>
                              <a:pt x="33372" y="9670"/>
                              <a:pt x="33372" y="21600"/>
                            </a:cubicBezTo>
                            <a:cubicBezTo>
                              <a:pt x="33372" y="33529"/>
                              <a:pt x="23701" y="43200"/>
                              <a:pt x="11772" y="43200"/>
                            </a:cubicBezTo>
                            <a:cubicBezTo>
                              <a:pt x="7592" y="43200"/>
                              <a:pt x="3503" y="41987"/>
                              <a:pt x="-1" y="39710"/>
                            </a:cubicBezTo>
                          </a:path>
                          <a:path w="33372" h="43200" stroke="0" extrusionOk="0">
                            <a:moveTo>
                              <a:pt x="11771" y="0"/>
                            </a:moveTo>
                            <a:cubicBezTo>
                              <a:pt x="23701" y="0"/>
                              <a:pt x="33372" y="9670"/>
                              <a:pt x="33372" y="21600"/>
                            </a:cubicBezTo>
                            <a:cubicBezTo>
                              <a:pt x="33372" y="33529"/>
                              <a:pt x="23701" y="43200"/>
                              <a:pt x="11772" y="43200"/>
                            </a:cubicBezTo>
                            <a:cubicBezTo>
                              <a:pt x="7592" y="43200"/>
                              <a:pt x="3503" y="41987"/>
                              <a:pt x="-1" y="39710"/>
                            </a:cubicBezTo>
                            <a:lnTo>
                              <a:pt x="11772" y="21600"/>
                            </a:lnTo>
                            <a:close/>
                          </a:path>
                        </a:pathLst>
                      </a:custGeom>
                      <a:solidFill>
                        <a:srgbClr val="BF7F1F"/>
                      </a:solidFill>
                      <a:ln w="9525">
                        <a:noFill/>
                        <a:round/>
                        <a:headEnd/>
                        <a:tailEnd/>
                      </a:ln>
                    </p:spPr>
                    <p:txBody>
                      <a:bodyPr/>
                      <a:lstStyle/>
                      <a:p>
                        <a:endParaRPr lang="en-US"/>
                      </a:p>
                    </p:txBody>
                  </p:sp>
                  <p:sp>
                    <p:nvSpPr>
                      <p:cNvPr id="19530" name="Oval 1121"/>
                      <p:cNvSpPr>
                        <a:spLocks noChangeArrowheads="1"/>
                      </p:cNvSpPr>
                      <p:nvPr/>
                    </p:nvSpPr>
                    <p:spPr bwMode="auto">
                      <a:xfrm>
                        <a:off x="4252" y="1380"/>
                        <a:ext cx="13" cy="17"/>
                      </a:xfrm>
                      <a:prstGeom prst="ellipse">
                        <a:avLst/>
                      </a:prstGeom>
                      <a:solidFill>
                        <a:srgbClr val="FFFF9F"/>
                      </a:solidFill>
                      <a:ln w="9525">
                        <a:noFill/>
                        <a:round/>
                        <a:headEnd/>
                        <a:tailEnd/>
                      </a:ln>
                    </p:spPr>
                    <p:txBody>
                      <a:bodyPr/>
                      <a:lstStyle/>
                      <a:p>
                        <a:pPr eaLnBrk="0" hangingPunct="0"/>
                        <a:endParaRPr lang="en-US"/>
                      </a:p>
                    </p:txBody>
                  </p:sp>
                </p:grpSp>
              </p:grpSp>
            </p:grpSp>
          </p:grpSp>
          <p:grpSp>
            <p:nvGrpSpPr>
              <p:cNvPr id="19465" name="Group 1122"/>
              <p:cNvGrpSpPr>
                <a:grpSpLocks/>
              </p:cNvGrpSpPr>
              <p:nvPr/>
            </p:nvGrpSpPr>
            <p:grpSpPr bwMode="auto">
              <a:xfrm>
                <a:off x="3728" y="1423"/>
                <a:ext cx="802" cy="968"/>
                <a:chOff x="3728" y="1423"/>
                <a:chExt cx="802" cy="968"/>
              </a:xfrm>
            </p:grpSpPr>
            <p:grpSp>
              <p:nvGrpSpPr>
                <p:cNvPr id="19466" name="Group 1123"/>
                <p:cNvGrpSpPr>
                  <a:grpSpLocks/>
                </p:cNvGrpSpPr>
                <p:nvPr/>
              </p:nvGrpSpPr>
              <p:grpSpPr bwMode="auto">
                <a:xfrm>
                  <a:off x="3783" y="1553"/>
                  <a:ext cx="747" cy="838"/>
                  <a:chOff x="3783" y="1553"/>
                  <a:chExt cx="747" cy="838"/>
                </a:xfrm>
              </p:grpSpPr>
              <p:grpSp>
                <p:nvGrpSpPr>
                  <p:cNvPr id="19495" name="Group 1124"/>
                  <p:cNvGrpSpPr>
                    <a:grpSpLocks/>
                  </p:cNvGrpSpPr>
                  <p:nvPr/>
                </p:nvGrpSpPr>
                <p:grpSpPr bwMode="auto">
                  <a:xfrm>
                    <a:off x="3783" y="1823"/>
                    <a:ext cx="737" cy="568"/>
                    <a:chOff x="3783" y="1823"/>
                    <a:chExt cx="737" cy="568"/>
                  </a:xfrm>
                </p:grpSpPr>
                <p:grpSp>
                  <p:nvGrpSpPr>
                    <p:cNvPr id="19511" name="Group 1125"/>
                    <p:cNvGrpSpPr>
                      <a:grpSpLocks/>
                    </p:cNvGrpSpPr>
                    <p:nvPr/>
                  </p:nvGrpSpPr>
                  <p:grpSpPr bwMode="auto">
                    <a:xfrm>
                      <a:off x="3783" y="1823"/>
                      <a:ext cx="261" cy="255"/>
                      <a:chOff x="3783" y="1823"/>
                      <a:chExt cx="261" cy="255"/>
                    </a:xfrm>
                  </p:grpSpPr>
                  <p:sp>
                    <p:nvSpPr>
                      <p:cNvPr id="19515" name="Freeform 1126"/>
                      <p:cNvSpPr>
                        <a:spLocks/>
                      </p:cNvSpPr>
                      <p:nvPr/>
                    </p:nvSpPr>
                    <p:spPr bwMode="auto">
                      <a:xfrm>
                        <a:off x="3783" y="1823"/>
                        <a:ext cx="261" cy="255"/>
                      </a:xfrm>
                      <a:custGeom>
                        <a:avLst/>
                        <a:gdLst>
                          <a:gd name="T0" fmla="*/ 51 w 261"/>
                          <a:gd name="T1" fmla="*/ 15 h 255"/>
                          <a:gd name="T2" fmla="*/ 81 w 261"/>
                          <a:gd name="T3" fmla="*/ 53 h 255"/>
                          <a:gd name="T4" fmla="*/ 92 w 261"/>
                          <a:gd name="T5" fmla="*/ 65 h 255"/>
                          <a:gd name="T6" fmla="*/ 110 w 261"/>
                          <a:gd name="T7" fmla="*/ 80 h 255"/>
                          <a:gd name="T8" fmla="*/ 117 w 261"/>
                          <a:gd name="T9" fmla="*/ 85 h 255"/>
                          <a:gd name="T10" fmla="*/ 129 w 261"/>
                          <a:gd name="T11" fmla="*/ 86 h 255"/>
                          <a:gd name="T12" fmla="*/ 129 w 261"/>
                          <a:gd name="T13" fmla="*/ 11 h 255"/>
                          <a:gd name="T14" fmla="*/ 261 w 261"/>
                          <a:gd name="T15" fmla="*/ 75 h 255"/>
                          <a:gd name="T16" fmla="*/ 203 w 261"/>
                          <a:gd name="T17" fmla="*/ 231 h 255"/>
                          <a:gd name="T18" fmla="*/ 157 w 261"/>
                          <a:gd name="T19" fmla="*/ 255 h 255"/>
                          <a:gd name="T20" fmla="*/ 140 w 261"/>
                          <a:gd name="T21" fmla="*/ 234 h 255"/>
                          <a:gd name="T22" fmla="*/ 117 w 261"/>
                          <a:gd name="T23" fmla="*/ 211 h 255"/>
                          <a:gd name="T24" fmla="*/ 96 w 261"/>
                          <a:gd name="T25" fmla="*/ 195 h 255"/>
                          <a:gd name="T26" fmla="*/ 78 w 261"/>
                          <a:gd name="T27" fmla="*/ 169 h 255"/>
                          <a:gd name="T28" fmla="*/ 61 w 261"/>
                          <a:gd name="T29" fmla="*/ 141 h 255"/>
                          <a:gd name="T30" fmla="*/ 49 w 261"/>
                          <a:gd name="T31" fmla="*/ 109 h 255"/>
                          <a:gd name="T32" fmla="*/ 29 w 261"/>
                          <a:gd name="T33" fmla="*/ 80 h 255"/>
                          <a:gd name="T34" fmla="*/ 19 w 261"/>
                          <a:gd name="T35" fmla="*/ 65 h 255"/>
                          <a:gd name="T36" fmla="*/ 13 w 261"/>
                          <a:gd name="T37" fmla="*/ 55 h 255"/>
                          <a:gd name="T38" fmla="*/ 0 w 261"/>
                          <a:gd name="T39" fmla="*/ 0 h 255"/>
                          <a:gd name="T40" fmla="*/ 51 w 261"/>
                          <a:gd name="T41" fmla="*/ 15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255"/>
                          <a:gd name="T65" fmla="*/ 261 w 261"/>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255">
                            <a:moveTo>
                              <a:pt x="51" y="15"/>
                            </a:moveTo>
                            <a:lnTo>
                              <a:pt x="81" y="53"/>
                            </a:lnTo>
                            <a:lnTo>
                              <a:pt x="92" y="65"/>
                            </a:lnTo>
                            <a:lnTo>
                              <a:pt x="110" y="80"/>
                            </a:lnTo>
                            <a:lnTo>
                              <a:pt x="117" y="85"/>
                            </a:lnTo>
                            <a:lnTo>
                              <a:pt x="129" y="86"/>
                            </a:lnTo>
                            <a:lnTo>
                              <a:pt x="129" y="11"/>
                            </a:lnTo>
                            <a:lnTo>
                              <a:pt x="261" y="75"/>
                            </a:lnTo>
                            <a:lnTo>
                              <a:pt x="203" y="231"/>
                            </a:lnTo>
                            <a:lnTo>
                              <a:pt x="157" y="255"/>
                            </a:lnTo>
                            <a:lnTo>
                              <a:pt x="140" y="234"/>
                            </a:lnTo>
                            <a:lnTo>
                              <a:pt x="117" y="211"/>
                            </a:lnTo>
                            <a:lnTo>
                              <a:pt x="96" y="195"/>
                            </a:lnTo>
                            <a:lnTo>
                              <a:pt x="78" y="169"/>
                            </a:lnTo>
                            <a:lnTo>
                              <a:pt x="61" y="141"/>
                            </a:lnTo>
                            <a:lnTo>
                              <a:pt x="49" y="109"/>
                            </a:lnTo>
                            <a:lnTo>
                              <a:pt x="29" y="80"/>
                            </a:lnTo>
                            <a:lnTo>
                              <a:pt x="19" y="65"/>
                            </a:lnTo>
                            <a:lnTo>
                              <a:pt x="13" y="55"/>
                            </a:lnTo>
                            <a:lnTo>
                              <a:pt x="0" y="0"/>
                            </a:lnTo>
                            <a:lnTo>
                              <a:pt x="51" y="15"/>
                            </a:lnTo>
                            <a:close/>
                          </a:path>
                        </a:pathLst>
                      </a:custGeom>
                      <a:solidFill>
                        <a:srgbClr val="FF9F7F"/>
                      </a:solidFill>
                      <a:ln w="9525">
                        <a:noFill/>
                        <a:round/>
                        <a:headEnd/>
                        <a:tailEnd/>
                      </a:ln>
                    </p:spPr>
                    <p:txBody>
                      <a:bodyPr/>
                      <a:lstStyle/>
                      <a:p>
                        <a:endParaRPr lang="en-US"/>
                      </a:p>
                    </p:txBody>
                  </p:sp>
                  <p:sp>
                    <p:nvSpPr>
                      <p:cNvPr id="19516" name="Freeform 1127"/>
                      <p:cNvSpPr>
                        <a:spLocks/>
                      </p:cNvSpPr>
                      <p:nvPr/>
                    </p:nvSpPr>
                    <p:spPr bwMode="auto">
                      <a:xfrm>
                        <a:off x="3901" y="1903"/>
                        <a:ext cx="60" cy="101"/>
                      </a:xfrm>
                      <a:custGeom>
                        <a:avLst/>
                        <a:gdLst>
                          <a:gd name="T0" fmla="*/ 7 w 60"/>
                          <a:gd name="T1" fmla="*/ 0 h 101"/>
                          <a:gd name="T2" fmla="*/ 0 w 60"/>
                          <a:gd name="T3" fmla="*/ 7 h 101"/>
                          <a:gd name="T4" fmla="*/ 14 w 60"/>
                          <a:gd name="T5" fmla="*/ 26 h 101"/>
                          <a:gd name="T6" fmla="*/ 28 w 60"/>
                          <a:gd name="T7" fmla="*/ 45 h 101"/>
                          <a:gd name="T8" fmla="*/ 40 w 60"/>
                          <a:gd name="T9" fmla="*/ 63 h 101"/>
                          <a:gd name="T10" fmla="*/ 50 w 60"/>
                          <a:gd name="T11" fmla="*/ 80 h 101"/>
                          <a:gd name="T12" fmla="*/ 60 w 60"/>
                          <a:gd name="T13" fmla="*/ 101 h 101"/>
                          <a:gd name="T14" fmla="*/ 57 w 60"/>
                          <a:gd name="T15" fmla="*/ 84 h 101"/>
                          <a:gd name="T16" fmla="*/ 48 w 60"/>
                          <a:gd name="T17" fmla="*/ 64 h 101"/>
                          <a:gd name="T18" fmla="*/ 34 w 60"/>
                          <a:gd name="T19" fmla="*/ 39 h 101"/>
                          <a:gd name="T20" fmla="*/ 18 w 60"/>
                          <a:gd name="T21" fmla="*/ 16 h 101"/>
                          <a:gd name="T22" fmla="*/ 7 w 60"/>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01"/>
                          <a:gd name="T38" fmla="*/ 60 w 60"/>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01">
                            <a:moveTo>
                              <a:pt x="7" y="0"/>
                            </a:moveTo>
                            <a:lnTo>
                              <a:pt x="0" y="7"/>
                            </a:lnTo>
                            <a:lnTo>
                              <a:pt x="14" y="26"/>
                            </a:lnTo>
                            <a:lnTo>
                              <a:pt x="28" y="45"/>
                            </a:lnTo>
                            <a:lnTo>
                              <a:pt x="40" y="63"/>
                            </a:lnTo>
                            <a:lnTo>
                              <a:pt x="50" y="80"/>
                            </a:lnTo>
                            <a:lnTo>
                              <a:pt x="60" y="101"/>
                            </a:lnTo>
                            <a:lnTo>
                              <a:pt x="57" y="84"/>
                            </a:lnTo>
                            <a:lnTo>
                              <a:pt x="48" y="64"/>
                            </a:lnTo>
                            <a:lnTo>
                              <a:pt x="34" y="39"/>
                            </a:lnTo>
                            <a:lnTo>
                              <a:pt x="18" y="16"/>
                            </a:lnTo>
                            <a:lnTo>
                              <a:pt x="7" y="0"/>
                            </a:lnTo>
                            <a:close/>
                          </a:path>
                        </a:pathLst>
                      </a:custGeom>
                      <a:solidFill>
                        <a:srgbClr val="FF7F3F"/>
                      </a:solidFill>
                      <a:ln w="9525">
                        <a:noFill/>
                        <a:round/>
                        <a:headEnd/>
                        <a:tailEnd/>
                      </a:ln>
                    </p:spPr>
                    <p:txBody>
                      <a:bodyPr/>
                      <a:lstStyle/>
                      <a:p>
                        <a:endParaRPr lang="en-US"/>
                      </a:p>
                    </p:txBody>
                  </p:sp>
                </p:grpSp>
                <p:grpSp>
                  <p:nvGrpSpPr>
                    <p:cNvPr id="19512" name="Group 1128"/>
                    <p:cNvGrpSpPr>
                      <a:grpSpLocks/>
                    </p:cNvGrpSpPr>
                    <p:nvPr/>
                  </p:nvGrpSpPr>
                  <p:grpSpPr bwMode="auto">
                    <a:xfrm>
                      <a:off x="4321" y="1894"/>
                      <a:ext cx="199" cy="497"/>
                      <a:chOff x="4321" y="1894"/>
                      <a:chExt cx="199" cy="497"/>
                    </a:xfrm>
                  </p:grpSpPr>
                  <p:sp>
                    <p:nvSpPr>
                      <p:cNvPr id="19513" name="Freeform 1129"/>
                      <p:cNvSpPr>
                        <a:spLocks/>
                      </p:cNvSpPr>
                      <p:nvPr/>
                    </p:nvSpPr>
                    <p:spPr bwMode="auto">
                      <a:xfrm>
                        <a:off x="4321" y="1894"/>
                        <a:ext cx="199" cy="497"/>
                      </a:xfrm>
                      <a:custGeom>
                        <a:avLst/>
                        <a:gdLst>
                          <a:gd name="T0" fmla="*/ 111 w 199"/>
                          <a:gd name="T1" fmla="*/ 71 h 497"/>
                          <a:gd name="T2" fmla="*/ 113 w 199"/>
                          <a:gd name="T3" fmla="*/ 82 h 497"/>
                          <a:gd name="T4" fmla="*/ 109 w 199"/>
                          <a:gd name="T5" fmla="*/ 98 h 497"/>
                          <a:gd name="T6" fmla="*/ 104 w 199"/>
                          <a:gd name="T7" fmla="*/ 130 h 497"/>
                          <a:gd name="T8" fmla="*/ 100 w 199"/>
                          <a:gd name="T9" fmla="*/ 151 h 497"/>
                          <a:gd name="T10" fmla="*/ 96 w 199"/>
                          <a:gd name="T11" fmla="*/ 167 h 497"/>
                          <a:gd name="T12" fmla="*/ 91 w 199"/>
                          <a:gd name="T13" fmla="*/ 187 h 497"/>
                          <a:gd name="T14" fmla="*/ 86 w 199"/>
                          <a:gd name="T15" fmla="*/ 207 h 497"/>
                          <a:gd name="T16" fmla="*/ 78 w 199"/>
                          <a:gd name="T17" fmla="*/ 224 h 497"/>
                          <a:gd name="T18" fmla="*/ 69 w 199"/>
                          <a:gd name="T19" fmla="*/ 239 h 497"/>
                          <a:gd name="T20" fmla="*/ 64 w 199"/>
                          <a:gd name="T21" fmla="*/ 254 h 497"/>
                          <a:gd name="T22" fmla="*/ 62 w 199"/>
                          <a:gd name="T23" fmla="*/ 269 h 497"/>
                          <a:gd name="T24" fmla="*/ 56 w 199"/>
                          <a:gd name="T25" fmla="*/ 287 h 497"/>
                          <a:gd name="T26" fmla="*/ 47 w 199"/>
                          <a:gd name="T27" fmla="*/ 307 h 497"/>
                          <a:gd name="T28" fmla="*/ 40 w 199"/>
                          <a:gd name="T29" fmla="*/ 325 h 497"/>
                          <a:gd name="T30" fmla="*/ 35 w 199"/>
                          <a:gd name="T31" fmla="*/ 335 h 497"/>
                          <a:gd name="T32" fmla="*/ 26 w 199"/>
                          <a:gd name="T33" fmla="*/ 347 h 497"/>
                          <a:gd name="T34" fmla="*/ 0 w 199"/>
                          <a:gd name="T35" fmla="*/ 370 h 497"/>
                          <a:gd name="T36" fmla="*/ 0 w 199"/>
                          <a:gd name="T37" fmla="*/ 497 h 497"/>
                          <a:gd name="T38" fmla="*/ 11 w 199"/>
                          <a:gd name="T39" fmla="*/ 487 h 497"/>
                          <a:gd name="T40" fmla="*/ 21 w 199"/>
                          <a:gd name="T41" fmla="*/ 472 h 497"/>
                          <a:gd name="T42" fmla="*/ 29 w 199"/>
                          <a:gd name="T43" fmla="*/ 456 h 497"/>
                          <a:gd name="T44" fmla="*/ 36 w 199"/>
                          <a:gd name="T45" fmla="*/ 445 h 497"/>
                          <a:gd name="T46" fmla="*/ 42 w 199"/>
                          <a:gd name="T47" fmla="*/ 440 h 497"/>
                          <a:gd name="T48" fmla="*/ 47 w 199"/>
                          <a:gd name="T49" fmla="*/ 432 h 497"/>
                          <a:gd name="T50" fmla="*/ 54 w 199"/>
                          <a:gd name="T51" fmla="*/ 425 h 497"/>
                          <a:gd name="T52" fmla="*/ 60 w 199"/>
                          <a:gd name="T53" fmla="*/ 422 h 497"/>
                          <a:gd name="T54" fmla="*/ 63 w 199"/>
                          <a:gd name="T55" fmla="*/ 417 h 497"/>
                          <a:gd name="T56" fmla="*/ 65 w 199"/>
                          <a:gd name="T57" fmla="*/ 409 h 497"/>
                          <a:gd name="T58" fmla="*/ 69 w 199"/>
                          <a:gd name="T59" fmla="*/ 401 h 497"/>
                          <a:gd name="T60" fmla="*/ 76 w 199"/>
                          <a:gd name="T61" fmla="*/ 387 h 497"/>
                          <a:gd name="T62" fmla="*/ 86 w 199"/>
                          <a:gd name="T63" fmla="*/ 368 h 497"/>
                          <a:gd name="T64" fmla="*/ 101 w 199"/>
                          <a:gd name="T65" fmla="*/ 342 h 497"/>
                          <a:gd name="T66" fmla="*/ 118 w 199"/>
                          <a:gd name="T67" fmla="*/ 317 h 497"/>
                          <a:gd name="T68" fmla="*/ 141 w 199"/>
                          <a:gd name="T69" fmla="*/ 287 h 497"/>
                          <a:gd name="T70" fmla="*/ 157 w 199"/>
                          <a:gd name="T71" fmla="*/ 264 h 497"/>
                          <a:gd name="T72" fmla="*/ 176 w 199"/>
                          <a:gd name="T73" fmla="*/ 238 h 497"/>
                          <a:gd name="T74" fmla="*/ 182 w 199"/>
                          <a:gd name="T75" fmla="*/ 229 h 497"/>
                          <a:gd name="T76" fmla="*/ 185 w 199"/>
                          <a:gd name="T77" fmla="*/ 223 h 497"/>
                          <a:gd name="T78" fmla="*/ 186 w 199"/>
                          <a:gd name="T79" fmla="*/ 210 h 497"/>
                          <a:gd name="T80" fmla="*/ 189 w 199"/>
                          <a:gd name="T81" fmla="*/ 177 h 497"/>
                          <a:gd name="T82" fmla="*/ 192 w 199"/>
                          <a:gd name="T83" fmla="*/ 149 h 497"/>
                          <a:gd name="T84" fmla="*/ 197 w 199"/>
                          <a:gd name="T85" fmla="*/ 117 h 497"/>
                          <a:gd name="T86" fmla="*/ 199 w 199"/>
                          <a:gd name="T87" fmla="*/ 77 h 497"/>
                          <a:gd name="T88" fmla="*/ 199 w 199"/>
                          <a:gd name="T89" fmla="*/ 51 h 497"/>
                          <a:gd name="T90" fmla="*/ 196 w 199"/>
                          <a:gd name="T91" fmla="*/ 0 h 497"/>
                          <a:gd name="T92" fmla="*/ 111 w 199"/>
                          <a:gd name="T93" fmla="*/ 71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497"/>
                          <a:gd name="T143" fmla="*/ 199 w 199"/>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497">
                            <a:moveTo>
                              <a:pt x="111" y="71"/>
                            </a:moveTo>
                            <a:lnTo>
                              <a:pt x="113" y="82"/>
                            </a:lnTo>
                            <a:lnTo>
                              <a:pt x="109" y="98"/>
                            </a:lnTo>
                            <a:lnTo>
                              <a:pt x="104" y="130"/>
                            </a:lnTo>
                            <a:lnTo>
                              <a:pt x="100" y="151"/>
                            </a:lnTo>
                            <a:lnTo>
                              <a:pt x="96" y="167"/>
                            </a:lnTo>
                            <a:lnTo>
                              <a:pt x="91" y="187"/>
                            </a:lnTo>
                            <a:lnTo>
                              <a:pt x="86" y="207"/>
                            </a:lnTo>
                            <a:lnTo>
                              <a:pt x="78" y="224"/>
                            </a:lnTo>
                            <a:lnTo>
                              <a:pt x="69" y="239"/>
                            </a:lnTo>
                            <a:lnTo>
                              <a:pt x="64" y="254"/>
                            </a:lnTo>
                            <a:lnTo>
                              <a:pt x="62" y="269"/>
                            </a:lnTo>
                            <a:lnTo>
                              <a:pt x="56" y="287"/>
                            </a:lnTo>
                            <a:lnTo>
                              <a:pt x="47" y="307"/>
                            </a:lnTo>
                            <a:lnTo>
                              <a:pt x="40" y="325"/>
                            </a:lnTo>
                            <a:lnTo>
                              <a:pt x="35" y="335"/>
                            </a:lnTo>
                            <a:lnTo>
                              <a:pt x="26" y="347"/>
                            </a:lnTo>
                            <a:lnTo>
                              <a:pt x="0" y="370"/>
                            </a:lnTo>
                            <a:lnTo>
                              <a:pt x="0" y="497"/>
                            </a:lnTo>
                            <a:lnTo>
                              <a:pt x="11" y="487"/>
                            </a:lnTo>
                            <a:lnTo>
                              <a:pt x="21" y="472"/>
                            </a:lnTo>
                            <a:lnTo>
                              <a:pt x="29" y="456"/>
                            </a:lnTo>
                            <a:lnTo>
                              <a:pt x="36" y="445"/>
                            </a:lnTo>
                            <a:lnTo>
                              <a:pt x="42" y="440"/>
                            </a:lnTo>
                            <a:lnTo>
                              <a:pt x="47" y="432"/>
                            </a:lnTo>
                            <a:lnTo>
                              <a:pt x="54" y="425"/>
                            </a:lnTo>
                            <a:lnTo>
                              <a:pt x="60" y="422"/>
                            </a:lnTo>
                            <a:lnTo>
                              <a:pt x="63" y="417"/>
                            </a:lnTo>
                            <a:lnTo>
                              <a:pt x="65" y="409"/>
                            </a:lnTo>
                            <a:lnTo>
                              <a:pt x="69" y="401"/>
                            </a:lnTo>
                            <a:lnTo>
                              <a:pt x="76" y="387"/>
                            </a:lnTo>
                            <a:lnTo>
                              <a:pt x="86" y="368"/>
                            </a:lnTo>
                            <a:lnTo>
                              <a:pt x="101" y="342"/>
                            </a:lnTo>
                            <a:lnTo>
                              <a:pt x="118" y="317"/>
                            </a:lnTo>
                            <a:lnTo>
                              <a:pt x="141" y="287"/>
                            </a:lnTo>
                            <a:lnTo>
                              <a:pt x="157" y="264"/>
                            </a:lnTo>
                            <a:lnTo>
                              <a:pt x="176" y="238"/>
                            </a:lnTo>
                            <a:lnTo>
                              <a:pt x="182" y="229"/>
                            </a:lnTo>
                            <a:lnTo>
                              <a:pt x="185" y="223"/>
                            </a:lnTo>
                            <a:lnTo>
                              <a:pt x="186" y="210"/>
                            </a:lnTo>
                            <a:lnTo>
                              <a:pt x="189" y="177"/>
                            </a:lnTo>
                            <a:lnTo>
                              <a:pt x="192" y="149"/>
                            </a:lnTo>
                            <a:lnTo>
                              <a:pt x="197" y="117"/>
                            </a:lnTo>
                            <a:lnTo>
                              <a:pt x="199" y="77"/>
                            </a:lnTo>
                            <a:lnTo>
                              <a:pt x="199" y="51"/>
                            </a:lnTo>
                            <a:lnTo>
                              <a:pt x="196" y="0"/>
                            </a:lnTo>
                            <a:lnTo>
                              <a:pt x="111" y="71"/>
                            </a:lnTo>
                            <a:close/>
                          </a:path>
                        </a:pathLst>
                      </a:custGeom>
                      <a:solidFill>
                        <a:srgbClr val="FF9F7F"/>
                      </a:solidFill>
                      <a:ln w="9525">
                        <a:noFill/>
                        <a:round/>
                        <a:headEnd/>
                        <a:tailEnd/>
                      </a:ln>
                    </p:spPr>
                    <p:txBody>
                      <a:bodyPr/>
                      <a:lstStyle/>
                      <a:p>
                        <a:endParaRPr lang="en-US"/>
                      </a:p>
                    </p:txBody>
                  </p:sp>
                  <p:sp>
                    <p:nvSpPr>
                      <p:cNvPr id="19514" name="Freeform 1130"/>
                      <p:cNvSpPr>
                        <a:spLocks/>
                      </p:cNvSpPr>
                      <p:nvPr/>
                    </p:nvSpPr>
                    <p:spPr bwMode="auto">
                      <a:xfrm>
                        <a:off x="4375" y="2030"/>
                        <a:ext cx="86" cy="158"/>
                      </a:xfrm>
                      <a:custGeom>
                        <a:avLst/>
                        <a:gdLst>
                          <a:gd name="T0" fmla="*/ 0 w 86"/>
                          <a:gd name="T1" fmla="*/ 158 h 158"/>
                          <a:gd name="T2" fmla="*/ 12 w 86"/>
                          <a:gd name="T3" fmla="*/ 151 h 158"/>
                          <a:gd name="T4" fmla="*/ 25 w 86"/>
                          <a:gd name="T5" fmla="*/ 141 h 158"/>
                          <a:gd name="T6" fmla="*/ 33 w 86"/>
                          <a:gd name="T7" fmla="*/ 130 h 158"/>
                          <a:gd name="T8" fmla="*/ 39 w 86"/>
                          <a:gd name="T9" fmla="*/ 117 h 158"/>
                          <a:gd name="T10" fmla="*/ 42 w 86"/>
                          <a:gd name="T11" fmla="*/ 104 h 158"/>
                          <a:gd name="T12" fmla="*/ 42 w 86"/>
                          <a:gd name="T13" fmla="*/ 90 h 158"/>
                          <a:gd name="T14" fmla="*/ 44 w 86"/>
                          <a:gd name="T15" fmla="*/ 73 h 158"/>
                          <a:gd name="T16" fmla="*/ 46 w 86"/>
                          <a:gd name="T17" fmla="*/ 62 h 158"/>
                          <a:gd name="T18" fmla="*/ 50 w 86"/>
                          <a:gd name="T19" fmla="*/ 54 h 158"/>
                          <a:gd name="T20" fmla="*/ 56 w 86"/>
                          <a:gd name="T21" fmla="*/ 49 h 158"/>
                          <a:gd name="T22" fmla="*/ 58 w 86"/>
                          <a:gd name="T23" fmla="*/ 39 h 158"/>
                          <a:gd name="T24" fmla="*/ 62 w 86"/>
                          <a:gd name="T25" fmla="*/ 30 h 158"/>
                          <a:gd name="T26" fmla="*/ 68 w 86"/>
                          <a:gd name="T27" fmla="*/ 23 h 158"/>
                          <a:gd name="T28" fmla="*/ 75 w 86"/>
                          <a:gd name="T29" fmla="*/ 18 h 158"/>
                          <a:gd name="T30" fmla="*/ 84 w 86"/>
                          <a:gd name="T31" fmla="*/ 16 h 158"/>
                          <a:gd name="T32" fmla="*/ 83 w 86"/>
                          <a:gd name="T33" fmla="*/ 10 h 158"/>
                          <a:gd name="T34" fmla="*/ 86 w 86"/>
                          <a:gd name="T35" fmla="*/ 0 h 158"/>
                          <a:gd name="T36" fmla="*/ 79 w 86"/>
                          <a:gd name="T37" fmla="*/ 4 h 158"/>
                          <a:gd name="T38" fmla="*/ 72 w 86"/>
                          <a:gd name="T39" fmla="*/ 8 h 158"/>
                          <a:gd name="T40" fmla="*/ 62 w 86"/>
                          <a:gd name="T41" fmla="*/ 9 h 158"/>
                          <a:gd name="T42" fmla="*/ 55 w 86"/>
                          <a:gd name="T43" fmla="*/ 5 h 158"/>
                          <a:gd name="T44" fmla="*/ 48 w 86"/>
                          <a:gd name="T45" fmla="*/ 0 h 158"/>
                          <a:gd name="T46" fmla="*/ 44 w 86"/>
                          <a:gd name="T47" fmla="*/ 23 h 158"/>
                          <a:gd name="T48" fmla="*/ 39 w 86"/>
                          <a:gd name="T49" fmla="*/ 41 h 158"/>
                          <a:gd name="T50" fmla="*/ 35 w 86"/>
                          <a:gd name="T51" fmla="*/ 60 h 158"/>
                          <a:gd name="T52" fmla="*/ 32 w 86"/>
                          <a:gd name="T53" fmla="*/ 71 h 158"/>
                          <a:gd name="T54" fmla="*/ 25 w 86"/>
                          <a:gd name="T55" fmla="*/ 85 h 158"/>
                          <a:gd name="T56" fmla="*/ 18 w 86"/>
                          <a:gd name="T57" fmla="*/ 95 h 158"/>
                          <a:gd name="T58" fmla="*/ 13 w 86"/>
                          <a:gd name="T59" fmla="*/ 109 h 158"/>
                          <a:gd name="T60" fmla="*/ 8 w 86"/>
                          <a:gd name="T61" fmla="*/ 125 h 158"/>
                          <a:gd name="T62" fmla="*/ 4 w 86"/>
                          <a:gd name="T63" fmla="*/ 142 h 158"/>
                          <a:gd name="T64" fmla="*/ 0 w 86"/>
                          <a:gd name="T65" fmla="*/ 158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58"/>
                          <a:gd name="T101" fmla="*/ 86 w 8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58">
                            <a:moveTo>
                              <a:pt x="0" y="158"/>
                            </a:moveTo>
                            <a:lnTo>
                              <a:pt x="12" y="151"/>
                            </a:lnTo>
                            <a:lnTo>
                              <a:pt x="25" y="141"/>
                            </a:lnTo>
                            <a:lnTo>
                              <a:pt x="33" y="130"/>
                            </a:lnTo>
                            <a:lnTo>
                              <a:pt x="39" y="117"/>
                            </a:lnTo>
                            <a:lnTo>
                              <a:pt x="42" y="104"/>
                            </a:lnTo>
                            <a:lnTo>
                              <a:pt x="42" y="90"/>
                            </a:lnTo>
                            <a:lnTo>
                              <a:pt x="44" y="73"/>
                            </a:lnTo>
                            <a:lnTo>
                              <a:pt x="46" y="62"/>
                            </a:lnTo>
                            <a:lnTo>
                              <a:pt x="50" y="54"/>
                            </a:lnTo>
                            <a:lnTo>
                              <a:pt x="56" y="49"/>
                            </a:lnTo>
                            <a:lnTo>
                              <a:pt x="58" y="39"/>
                            </a:lnTo>
                            <a:lnTo>
                              <a:pt x="62" y="30"/>
                            </a:lnTo>
                            <a:lnTo>
                              <a:pt x="68" y="23"/>
                            </a:lnTo>
                            <a:lnTo>
                              <a:pt x="75" y="18"/>
                            </a:lnTo>
                            <a:lnTo>
                              <a:pt x="84" y="16"/>
                            </a:lnTo>
                            <a:lnTo>
                              <a:pt x="83" y="10"/>
                            </a:lnTo>
                            <a:lnTo>
                              <a:pt x="86" y="0"/>
                            </a:lnTo>
                            <a:lnTo>
                              <a:pt x="79" y="4"/>
                            </a:lnTo>
                            <a:lnTo>
                              <a:pt x="72" y="8"/>
                            </a:lnTo>
                            <a:lnTo>
                              <a:pt x="62" y="9"/>
                            </a:lnTo>
                            <a:lnTo>
                              <a:pt x="55" y="5"/>
                            </a:lnTo>
                            <a:lnTo>
                              <a:pt x="48" y="0"/>
                            </a:lnTo>
                            <a:lnTo>
                              <a:pt x="44" y="23"/>
                            </a:lnTo>
                            <a:lnTo>
                              <a:pt x="39" y="41"/>
                            </a:lnTo>
                            <a:lnTo>
                              <a:pt x="35" y="60"/>
                            </a:lnTo>
                            <a:lnTo>
                              <a:pt x="32" y="71"/>
                            </a:lnTo>
                            <a:lnTo>
                              <a:pt x="25" y="85"/>
                            </a:lnTo>
                            <a:lnTo>
                              <a:pt x="18" y="95"/>
                            </a:lnTo>
                            <a:lnTo>
                              <a:pt x="13" y="109"/>
                            </a:lnTo>
                            <a:lnTo>
                              <a:pt x="8" y="125"/>
                            </a:lnTo>
                            <a:lnTo>
                              <a:pt x="4" y="142"/>
                            </a:lnTo>
                            <a:lnTo>
                              <a:pt x="0" y="158"/>
                            </a:lnTo>
                            <a:close/>
                          </a:path>
                        </a:pathLst>
                      </a:custGeom>
                      <a:solidFill>
                        <a:srgbClr val="FF8F6A"/>
                      </a:solidFill>
                      <a:ln w="9525">
                        <a:noFill/>
                        <a:round/>
                        <a:headEnd/>
                        <a:tailEnd/>
                      </a:ln>
                    </p:spPr>
                    <p:txBody>
                      <a:bodyPr/>
                      <a:lstStyle/>
                      <a:p>
                        <a:endParaRPr lang="en-US"/>
                      </a:p>
                    </p:txBody>
                  </p:sp>
                </p:grpSp>
              </p:grpSp>
              <p:grpSp>
                <p:nvGrpSpPr>
                  <p:cNvPr id="19496" name="Group 1131"/>
                  <p:cNvGrpSpPr>
                    <a:grpSpLocks/>
                  </p:cNvGrpSpPr>
                  <p:nvPr/>
                </p:nvGrpSpPr>
                <p:grpSpPr bwMode="auto">
                  <a:xfrm>
                    <a:off x="3901" y="1553"/>
                    <a:ext cx="629" cy="712"/>
                    <a:chOff x="3901" y="1553"/>
                    <a:chExt cx="629" cy="712"/>
                  </a:xfrm>
                </p:grpSpPr>
                <p:sp>
                  <p:nvSpPr>
                    <p:cNvPr id="19497" name="Freeform 1132"/>
                    <p:cNvSpPr>
                      <a:spLocks/>
                    </p:cNvSpPr>
                    <p:nvPr/>
                  </p:nvSpPr>
                  <p:spPr bwMode="auto">
                    <a:xfrm>
                      <a:off x="3901" y="1553"/>
                      <a:ext cx="629" cy="712"/>
                    </a:xfrm>
                    <a:custGeom>
                      <a:avLst/>
                      <a:gdLst>
                        <a:gd name="T0" fmla="*/ 18 w 629"/>
                        <a:gd name="T1" fmla="*/ 320 h 712"/>
                        <a:gd name="T2" fmla="*/ 161 w 629"/>
                        <a:gd name="T3" fmla="*/ 32 h 712"/>
                        <a:gd name="T4" fmla="*/ 200 w 629"/>
                        <a:gd name="T5" fmla="*/ 24 h 712"/>
                        <a:gd name="T6" fmla="*/ 231 w 629"/>
                        <a:gd name="T7" fmla="*/ 14 h 712"/>
                        <a:gd name="T8" fmla="*/ 257 w 629"/>
                        <a:gd name="T9" fmla="*/ 4 h 712"/>
                        <a:gd name="T10" fmla="*/ 276 w 629"/>
                        <a:gd name="T11" fmla="*/ 1 h 712"/>
                        <a:gd name="T12" fmla="*/ 275 w 629"/>
                        <a:gd name="T13" fmla="*/ 11 h 712"/>
                        <a:gd name="T14" fmla="*/ 293 w 629"/>
                        <a:gd name="T15" fmla="*/ 21 h 712"/>
                        <a:gd name="T16" fmla="*/ 333 w 629"/>
                        <a:gd name="T17" fmla="*/ 30 h 712"/>
                        <a:gd name="T18" fmla="*/ 373 w 629"/>
                        <a:gd name="T19" fmla="*/ 34 h 712"/>
                        <a:gd name="T20" fmla="*/ 410 w 629"/>
                        <a:gd name="T21" fmla="*/ 33 h 712"/>
                        <a:gd name="T22" fmla="*/ 443 w 629"/>
                        <a:gd name="T23" fmla="*/ 28 h 712"/>
                        <a:gd name="T24" fmla="*/ 460 w 629"/>
                        <a:gd name="T25" fmla="*/ 20 h 712"/>
                        <a:gd name="T26" fmla="*/ 472 w 629"/>
                        <a:gd name="T27" fmla="*/ 9 h 712"/>
                        <a:gd name="T28" fmla="*/ 467 w 629"/>
                        <a:gd name="T29" fmla="*/ 0 h 712"/>
                        <a:gd name="T30" fmla="*/ 486 w 629"/>
                        <a:gd name="T31" fmla="*/ 4 h 712"/>
                        <a:gd name="T32" fmla="*/ 509 w 629"/>
                        <a:gd name="T33" fmla="*/ 16 h 712"/>
                        <a:gd name="T34" fmla="*/ 529 w 629"/>
                        <a:gd name="T35" fmla="*/ 31 h 712"/>
                        <a:gd name="T36" fmla="*/ 547 w 629"/>
                        <a:gd name="T37" fmla="*/ 42 h 712"/>
                        <a:gd name="T38" fmla="*/ 569 w 629"/>
                        <a:gd name="T39" fmla="*/ 49 h 712"/>
                        <a:gd name="T40" fmla="*/ 593 w 629"/>
                        <a:gd name="T41" fmla="*/ 57 h 712"/>
                        <a:gd name="T42" fmla="*/ 614 w 629"/>
                        <a:gd name="T43" fmla="*/ 71 h 712"/>
                        <a:gd name="T44" fmla="*/ 621 w 629"/>
                        <a:gd name="T45" fmla="*/ 88 h 712"/>
                        <a:gd name="T46" fmla="*/ 624 w 629"/>
                        <a:gd name="T47" fmla="*/ 123 h 712"/>
                        <a:gd name="T48" fmla="*/ 624 w 629"/>
                        <a:gd name="T49" fmla="*/ 235 h 712"/>
                        <a:gd name="T50" fmla="*/ 622 w 629"/>
                        <a:gd name="T51" fmla="*/ 350 h 712"/>
                        <a:gd name="T52" fmla="*/ 621 w 629"/>
                        <a:gd name="T53" fmla="*/ 414 h 712"/>
                        <a:gd name="T54" fmla="*/ 617 w 629"/>
                        <a:gd name="T55" fmla="*/ 429 h 712"/>
                        <a:gd name="T56" fmla="*/ 602 w 629"/>
                        <a:gd name="T57" fmla="*/ 433 h 712"/>
                        <a:gd name="T58" fmla="*/ 574 w 629"/>
                        <a:gd name="T59" fmla="*/ 433 h 712"/>
                        <a:gd name="T60" fmla="*/ 544 w 629"/>
                        <a:gd name="T61" fmla="*/ 440 h 712"/>
                        <a:gd name="T62" fmla="*/ 516 w 629"/>
                        <a:gd name="T63" fmla="*/ 473 h 712"/>
                        <a:gd name="T64" fmla="*/ 507 w 629"/>
                        <a:gd name="T65" fmla="*/ 515 h 712"/>
                        <a:gd name="T66" fmla="*/ 485 w 629"/>
                        <a:gd name="T67" fmla="*/ 555 h 712"/>
                        <a:gd name="T68" fmla="*/ 477 w 629"/>
                        <a:gd name="T69" fmla="*/ 572 h 712"/>
                        <a:gd name="T70" fmla="*/ 477 w 629"/>
                        <a:gd name="T71" fmla="*/ 590 h 712"/>
                        <a:gd name="T72" fmla="*/ 461 w 629"/>
                        <a:gd name="T73" fmla="*/ 604 h 712"/>
                        <a:gd name="T74" fmla="*/ 447 w 629"/>
                        <a:gd name="T75" fmla="*/ 630 h 712"/>
                        <a:gd name="T76" fmla="*/ 410 w 629"/>
                        <a:gd name="T77" fmla="*/ 704 h 712"/>
                        <a:gd name="T78" fmla="*/ 322 w 629"/>
                        <a:gd name="T79" fmla="*/ 711 h 712"/>
                        <a:gd name="T80" fmla="*/ 214 w 629"/>
                        <a:gd name="T81" fmla="*/ 709 h 712"/>
                        <a:gd name="T82" fmla="*/ 122 w 629"/>
                        <a:gd name="T83" fmla="*/ 691 h 712"/>
                        <a:gd name="T84" fmla="*/ 34 w 629"/>
                        <a:gd name="T85" fmla="*/ 658 h 712"/>
                        <a:gd name="T86" fmla="*/ 2 w 629"/>
                        <a:gd name="T87" fmla="*/ 624 h 712"/>
                        <a:gd name="T88" fmla="*/ 13 w 629"/>
                        <a:gd name="T89" fmla="*/ 595 h 712"/>
                        <a:gd name="T90" fmla="*/ 34 w 629"/>
                        <a:gd name="T91" fmla="*/ 563 h 712"/>
                        <a:gd name="T92" fmla="*/ 54 w 629"/>
                        <a:gd name="T93" fmla="*/ 542 h 712"/>
                        <a:gd name="T94" fmla="*/ 41 w 629"/>
                        <a:gd name="T95" fmla="*/ 536 h 712"/>
                        <a:gd name="T96" fmla="*/ 43 w 629"/>
                        <a:gd name="T97" fmla="*/ 511 h 712"/>
                        <a:gd name="T98" fmla="*/ 81 w 629"/>
                        <a:gd name="T99" fmla="*/ 462 h 712"/>
                        <a:gd name="T100" fmla="*/ 91 w 629"/>
                        <a:gd name="T101" fmla="*/ 430 h 712"/>
                        <a:gd name="T102" fmla="*/ 88 w 629"/>
                        <a:gd name="T103" fmla="*/ 406 h 712"/>
                        <a:gd name="T104" fmla="*/ 68 w 629"/>
                        <a:gd name="T105" fmla="*/ 390 h 712"/>
                        <a:gd name="T106" fmla="*/ 23 w 629"/>
                        <a:gd name="T107" fmla="*/ 370 h 7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712"/>
                        <a:gd name="T164" fmla="*/ 629 w 629"/>
                        <a:gd name="T165" fmla="*/ 712 h 7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712">
                          <a:moveTo>
                            <a:pt x="4" y="355"/>
                          </a:moveTo>
                          <a:lnTo>
                            <a:pt x="18" y="320"/>
                          </a:lnTo>
                          <a:lnTo>
                            <a:pt x="93" y="80"/>
                          </a:lnTo>
                          <a:lnTo>
                            <a:pt x="161" y="32"/>
                          </a:lnTo>
                          <a:lnTo>
                            <a:pt x="183" y="27"/>
                          </a:lnTo>
                          <a:lnTo>
                            <a:pt x="200" y="24"/>
                          </a:lnTo>
                          <a:lnTo>
                            <a:pt x="215" y="20"/>
                          </a:lnTo>
                          <a:lnTo>
                            <a:pt x="231" y="14"/>
                          </a:lnTo>
                          <a:lnTo>
                            <a:pt x="245" y="8"/>
                          </a:lnTo>
                          <a:lnTo>
                            <a:pt x="257" y="4"/>
                          </a:lnTo>
                          <a:lnTo>
                            <a:pt x="270" y="1"/>
                          </a:lnTo>
                          <a:lnTo>
                            <a:pt x="276" y="1"/>
                          </a:lnTo>
                          <a:lnTo>
                            <a:pt x="273" y="6"/>
                          </a:lnTo>
                          <a:lnTo>
                            <a:pt x="275" y="11"/>
                          </a:lnTo>
                          <a:lnTo>
                            <a:pt x="281" y="14"/>
                          </a:lnTo>
                          <a:lnTo>
                            <a:pt x="293" y="21"/>
                          </a:lnTo>
                          <a:lnTo>
                            <a:pt x="315" y="27"/>
                          </a:lnTo>
                          <a:lnTo>
                            <a:pt x="333" y="30"/>
                          </a:lnTo>
                          <a:lnTo>
                            <a:pt x="350" y="33"/>
                          </a:lnTo>
                          <a:lnTo>
                            <a:pt x="373" y="34"/>
                          </a:lnTo>
                          <a:lnTo>
                            <a:pt x="394" y="34"/>
                          </a:lnTo>
                          <a:lnTo>
                            <a:pt x="410" y="33"/>
                          </a:lnTo>
                          <a:lnTo>
                            <a:pt x="428" y="31"/>
                          </a:lnTo>
                          <a:lnTo>
                            <a:pt x="443" y="28"/>
                          </a:lnTo>
                          <a:lnTo>
                            <a:pt x="452" y="24"/>
                          </a:lnTo>
                          <a:lnTo>
                            <a:pt x="460" y="20"/>
                          </a:lnTo>
                          <a:lnTo>
                            <a:pt x="467" y="14"/>
                          </a:lnTo>
                          <a:lnTo>
                            <a:pt x="472" y="9"/>
                          </a:lnTo>
                          <a:lnTo>
                            <a:pt x="473" y="5"/>
                          </a:lnTo>
                          <a:lnTo>
                            <a:pt x="467" y="0"/>
                          </a:lnTo>
                          <a:lnTo>
                            <a:pt x="476" y="1"/>
                          </a:lnTo>
                          <a:lnTo>
                            <a:pt x="486" y="4"/>
                          </a:lnTo>
                          <a:lnTo>
                            <a:pt x="499" y="9"/>
                          </a:lnTo>
                          <a:lnTo>
                            <a:pt x="509" y="16"/>
                          </a:lnTo>
                          <a:lnTo>
                            <a:pt x="519" y="24"/>
                          </a:lnTo>
                          <a:lnTo>
                            <a:pt x="529" y="31"/>
                          </a:lnTo>
                          <a:lnTo>
                            <a:pt x="537" y="37"/>
                          </a:lnTo>
                          <a:lnTo>
                            <a:pt x="547" y="42"/>
                          </a:lnTo>
                          <a:lnTo>
                            <a:pt x="559" y="46"/>
                          </a:lnTo>
                          <a:lnTo>
                            <a:pt x="569" y="49"/>
                          </a:lnTo>
                          <a:lnTo>
                            <a:pt x="580" y="52"/>
                          </a:lnTo>
                          <a:lnTo>
                            <a:pt x="593" y="57"/>
                          </a:lnTo>
                          <a:lnTo>
                            <a:pt x="604" y="62"/>
                          </a:lnTo>
                          <a:lnTo>
                            <a:pt x="614" y="71"/>
                          </a:lnTo>
                          <a:lnTo>
                            <a:pt x="618" y="78"/>
                          </a:lnTo>
                          <a:lnTo>
                            <a:pt x="621" y="88"/>
                          </a:lnTo>
                          <a:lnTo>
                            <a:pt x="622" y="104"/>
                          </a:lnTo>
                          <a:lnTo>
                            <a:pt x="624" y="123"/>
                          </a:lnTo>
                          <a:lnTo>
                            <a:pt x="624" y="160"/>
                          </a:lnTo>
                          <a:lnTo>
                            <a:pt x="624" y="235"/>
                          </a:lnTo>
                          <a:lnTo>
                            <a:pt x="629" y="320"/>
                          </a:lnTo>
                          <a:lnTo>
                            <a:pt x="622" y="350"/>
                          </a:lnTo>
                          <a:lnTo>
                            <a:pt x="620" y="389"/>
                          </a:lnTo>
                          <a:lnTo>
                            <a:pt x="621" y="414"/>
                          </a:lnTo>
                          <a:lnTo>
                            <a:pt x="624" y="428"/>
                          </a:lnTo>
                          <a:lnTo>
                            <a:pt x="617" y="429"/>
                          </a:lnTo>
                          <a:lnTo>
                            <a:pt x="609" y="431"/>
                          </a:lnTo>
                          <a:lnTo>
                            <a:pt x="602" y="433"/>
                          </a:lnTo>
                          <a:lnTo>
                            <a:pt x="589" y="432"/>
                          </a:lnTo>
                          <a:lnTo>
                            <a:pt x="574" y="433"/>
                          </a:lnTo>
                          <a:lnTo>
                            <a:pt x="562" y="436"/>
                          </a:lnTo>
                          <a:lnTo>
                            <a:pt x="544" y="440"/>
                          </a:lnTo>
                          <a:lnTo>
                            <a:pt x="520" y="446"/>
                          </a:lnTo>
                          <a:lnTo>
                            <a:pt x="516" y="473"/>
                          </a:lnTo>
                          <a:lnTo>
                            <a:pt x="511" y="498"/>
                          </a:lnTo>
                          <a:lnTo>
                            <a:pt x="507" y="515"/>
                          </a:lnTo>
                          <a:lnTo>
                            <a:pt x="500" y="538"/>
                          </a:lnTo>
                          <a:lnTo>
                            <a:pt x="485" y="555"/>
                          </a:lnTo>
                          <a:lnTo>
                            <a:pt x="480" y="563"/>
                          </a:lnTo>
                          <a:lnTo>
                            <a:pt x="477" y="572"/>
                          </a:lnTo>
                          <a:lnTo>
                            <a:pt x="476" y="582"/>
                          </a:lnTo>
                          <a:lnTo>
                            <a:pt x="477" y="590"/>
                          </a:lnTo>
                          <a:lnTo>
                            <a:pt x="470" y="595"/>
                          </a:lnTo>
                          <a:lnTo>
                            <a:pt x="461" y="604"/>
                          </a:lnTo>
                          <a:lnTo>
                            <a:pt x="453" y="616"/>
                          </a:lnTo>
                          <a:lnTo>
                            <a:pt x="447" y="630"/>
                          </a:lnTo>
                          <a:lnTo>
                            <a:pt x="443" y="698"/>
                          </a:lnTo>
                          <a:lnTo>
                            <a:pt x="410" y="704"/>
                          </a:lnTo>
                          <a:lnTo>
                            <a:pt x="366" y="709"/>
                          </a:lnTo>
                          <a:lnTo>
                            <a:pt x="322" y="711"/>
                          </a:lnTo>
                          <a:lnTo>
                            <a:pt x="269" y="712"/>
                          </a:lnTo>
                          <a:lnTo>
                            <a:pt x="214" y="709"/>
                          </a:lnTo>
                          <a:lnTo>
                            <a:pt x="163" y="700"/>
                          </a:lnTo>
                          <a:lnTo>
                            <a:pt x="122" y="691"/>
                          </a:lnTo>
                          <a:lnTo>
                            <a:pt x="74" y="677"/>
                          </a:lnTo>
                          <a:lnTo>
                            <a:pt x="34" y="658"/>
                          </a:lnTo>
                          <a:lnTo>
                            <a:pt x="0" y="638"/>
                          </a:lnTo>
                          <a:lnTo>
                            <a:pt x="2" y="624"/>
                          </a:lnTo>
                          <a:lnTo>
                            <a:pt x="5" y="611"/>
                          </a:lnTo>
                          <a:lnTo>
                            <a:pt x="13" y="595"/>
                          </a:lnTo>
                          <a:lnTo>
                            <a:pt x="24" y="579"/>
                          </a:lnTo>
                          <a:lnTo>
                            <a:pt x="34" y="563"/>
                          </a:lnTo>
                          <a:lnTo>
                            <a:pt x="50" y="546"/>
                          </a:lnTo>
                          <a:lnTo>
                            <a:pt x="54" y="542"/>
                          </a:lnTo>
                          <a:lnTo>
                            <a:pt x="47" y="540"/>
                          </a:lnTo>
                          <a:lnTo>
                            <a:pt x="41" y="536"/>
                          </a:lnTo>
                          <a:lnTo>
                            <a:pt x="39" y="526"/>
                          </a:lnTo>
                          <a:lnTo>
                            <a:pt x="43" y="511"/>
                          </a:lnTo>
                          <a:lnTo>
                            <a:pt x="54" y="493"/>
                          </a:lnTo>
                          <a:lnTo>
                            <a:pt x="81" y="462"/>
                          </a:lnTo>
                          <a:lnTo>
                            <a:pt x="87" y="443"/>
                          </a:lnTo>
                          <a:lnTo>
                            <a:pt x="91" y="430"/>
                          </a:lnTo>
                          <a:lnTo>
                            <a:pt x="92" y="419"/>
                          </a:lnTo>
                          <a:lnTo>
                            <a:pt x="88" y="406"/>
                          </a:lnTo>
                          <a:lnTo>
                            <a:pt x="83" y="396"/>
                          </a:lnTo>
                          <a:lnTo>
                            <a:pt x="68" y="390"/>
                          </a:lnTo>
                          <a:lnTo>
                            <a:pt x="46" y="379"/>
                          </a:lnTo>
                          <a:lnTo>
                            <a:pt x="23" y="370"/>
                          </a:lnTo>
                          <a:lnTo>
                            <a:pt x="4" y="355"/>
                          </a:lnTo>
                          <a:close/>
                        </a:path>
                      </a:pathLst>
                    </a:custGeom>
                    <a:solidFill>
                      <a:srgbClr val="FF7F9F"/>
                    </a:solidFill>
                    <a:ln w="9525">
                      <a:noFill/>
                      <a:round/>
                      <a:headEnd/>
                      <a:tailEnd/>
                    </a:ln>
                  </p:spPr>
                  <p:txBody>
                    <a:bodyPr/>
                    <a:lstStyle/>
                    <a:p>
                      <a:endParaRPr lang="en-US"/>
                    </a:p>
                  </p:txBody>
                </p:sp>
                <p:grpSp>
                  <p:nvGrpSpPr>
                    <p:cNvPr id="19498" name="Group 1133"/>
                    <p:cNvGrpSpPr>
                      <a:grpSpLocks/>
                    </p:cNvGrpSpPr>
                    <p:nvPr/>
                  </p:nvGrpSpPr>
                  <p:grpSpPr bwMode="auto">
                    <a:xfrm>
                      <a:off x="3940" y="1566"/>
                      <a:ext cx="590" cy="687"/>
                      <a:chOff x="3940" y="1566"/>
                      <a:chExt cx="590" cy="687"/>
                    </a:xfrm>
                  </p:grpSpPr>
                  <p:sp>
                    <p:nvSpPr>
                      <p:cNvPr id="19499" name="Freeform 1134"/>
                      <p:cNvSpPr>
                        <a:spLocks/>
                      </p:cNvSpPr>
                      <p:nvPr/>
                    </p:nvSpPr>
                    <p:spPr bwMode="auto">
                      <a:xfrm>
                        <a:off x="4320" y="1650"/>
                        <a:ext cx="210" cy="468"/>
                      </a:xfrm>
                      <a:custGeom>
                        <a:avLst/>
                        <a:gdLst>
                          <a:gd name="T0" fmla="*/ 203 w 210"/>
                          <a:gd name="T1" fmla="*/ 5 h 468"/>
                          <a:gd name="T2" fmla="*/ 191 w 210"/>
                          <a:gd name="T3" fmla="*/ 2 h 468"/>
                          <a:gd name="T4" fmla="*/ 179 w 210"/>
                          <a:gd name="T5" fmla="*/ 0 h 468"/>
                          <a:gd name="T6" fmla="*/ 166 w 210"/>
                          <a:gd name="T7" fmla="*/ 0 h 468"/>
                          <a:gd name="T8" fmla="*/ 153 w 210"/>
                          <a:gd name="T9" fmla="*/ 4 h 468"/>
                          <a:gd name="T10" fmla="*/ 140 w 210"/>
                          <a:gd name="T11" fmla="*/ 14 h 468"/>
                          <a:gd name="T12" fmla="*/ 128 w 210"/>
                          <a:gd name="T13" fmla="*/ 28 h 468"/>
                          <a:gd name="T14" fmla="*/ 117 w 210"/>
                          <a:gd name="T15" fmla="*/ 44 h 468"/>
                          <a:gd name="T16" fmla="*/ 106 w 210"/>
                          <a:gd name="T17" fmla="*/ 63 h 468"/>
                          <a:gd name="T18" fmla="*/ 97 w 210"/>
                          <a:gd name="T19" fmla="*/ 81 h 468"/>
                          <a:gd name="T20" fmla="*/ 86 w 210"/>
                          <a:gd name="T21" fmla="*/ 103 h 468"/>
                          <a:gd name="T22" fmla="*/ 73 w 210"/>
                          <a:gd name="T23" fmla="*/ 124 h 468"/>
                          <a:gd name="T24" fmla="*/ 56 w 210"/>
                          <a:gd name="T25" fmla="*/ 147 h 468"/>
                          <a:gd name="T26" fmla="*/ 36 w 210"/>
                          <a:gd name="T27" fmla="*/ 166 h 468"/>
                          <a:gd name="T28" fmla="*/ 22 w 210"/>
                          <a:gd name="T29" fmla="*/ 180 h 468"/>
                          <a:gd name="T30" fmla="*/ 11 w 210"/>
                          <a:gd name="T31" fmla="*/ 192 h 468"/>
                          <a:gd name="T32" fmla="*/ 3 w 210"/>
                          <a:gd name="T33" fmla="*/ 204 h 468"/>
                          <a:gd name="T34" fmla="*/ 0 w 210"/>
                          <a:gd name="T35" fmla="*/ 215 h 468"/>
                          <a:gd name="T36" fmla="*/ 2 w 210"/>
                          <a:gd name="T37" fmla="*/ 227 h 468"/>
                          <a:gd name="T38" fmla="*/ 8 w 210"/>
                          <a:gd name="T39" fmla="*/ 238 h 468"/>
                          <a:gd name="T40" fmla="*/ 14 w 210"/>
                          <a:gd name="T41" fmla="*/ 251 h 468"/>
                          <a:gd name="T42" fmla="*/ 17 w 210"/>
                          <a:gd name="T43" fmla="*/ 279 h 468"/>
                          <a:gd name="T44" fmla="*/ 18 w 210"/>
                          <a:gd name="T45" fmla="*/ 292 h 468"/>
                          <a:gd name="T46" fmla="*/ 20 w 210"/>
                          <a:gd name="T47" fmla="*/ 310 h 468"/>
                          <a:gd name="T48" fmla="*/ 26 w 210"/>
                          <a:gd name="T49" fmla="*/ 329 h 468"/>
                          <a:gd name="T50" fmla="*/ 33 w 210"/>
                          <a:gd name="T51" fmla="*/ 349 h 468"/>
                          <a:gd name="T52" fmla="*/ 42 w 210"/>
                          <a:gd name="T53" fmla="*/ 364 h 468"/>
                          <a:gd name="T54" fmla="*/ 51 w 210"/>
                          <a:gd name="T55" fmla="*/ 381 h 468"/>
                          <a:gd name="T56" fmla="*/ 57 w 210"/>
                          <a:gd name="T57" fmla="*/ 400 h 468"/>
                          <a:gd name="T58" fmla="*/ 61 w 210"/>
                          <a:gd name="T59" fmla="*/ 418 h 468"/>
                          <a:gd name="T60" fmla="*/ 63 w 210"/>
                          <a:gd name="T61" fmla="*/ 431 h 468"/>
                          <a:gd name="T62" fmla="*/ 64 w 210"/>
                          <a:gd name="T63" fmla="*/ 447 h 468"/>
                          <a:gd name="T64" fmla="*/ 62 w 210"/>
                          <a:gd name="T65" fmla="*/ 458 h 468"/>
                          <a:gd name="T66" fmla="*/ 59 w 210"/>
                          <a:gd name="T67" fmla="*/ 468 h 468"/>
                          <a:gd name="T68" fmla="*/ 65 w 210"/>
                          <a:gd name="T69" fmla="*/ 460 h 468"/>
                          <a:gd name="T70" fmla="*/ 73 w 210"/>
                          <a:gd name="T71" fmla="*/ 450 h 468"/>
                          <a:gd name="T72" fmla="*/ 81 w 210"/>
                          <a:gd name="T73" fmla="*/ 440 h 468"/>
                          <a:gd name="T74" fmla="*/ 86 w 210"/>
                          <a:gd name="T75" fmla="*/ 427 h 468"/>
                          <a:gd name="T76" fmla="*/ 91 w 210"/>
                          <a:gd name="T77" fmla="*/ 407 h 468"/>
                          <a:gd name="T78" fmla="*/ 95 w 210"/>
                          <a:gd name="T79" fmla="*/ 393 h 468"/>
                          <a:gd name="T80" fmla="*/ 98 w 210"/>
                          <a:gd name="T81" fmla="*/ 378 h 468"/>
                          <a:gd name="T82" fmla="*/ 100 w 210"/>
                          <a:gd name="T83" fmla="*/ 362 h 468"/>
                          <a:gd name="T84" fmla="*/ 101 w 210"/>
                          <a:gd name="T85" fmla="*/ 349 h 468"/>
                          <a:gd name="T86" fmla="*/ 111 w 210"/>
                          <a:gd name="T87" fmla="*/ 346 h 468"/>
                          <a:gd name="T88" fmla="*/ 123 w 210"/>
                          <a:gd name="T89" fmla="*/ 344 h 468"/>
                          <a:gd name="T90" fmla="*/ 139 w 210"/>
                          <a:gd name="T91" fmla="*/ 341 h 468"/>
                          <a:gd name="T92" fmla="*/ 151 w 210"/>
                          <a:gd name="T93" fmla="*/ 337 h 468"/>
                          <a:gd name="T94" fmla="*/ 163 w 210"/>
                          <a:gd name="T95" fmla="*/ 335 h 468"/>
                          <a:gd name="T96" fmla="*/ 173 w 210"/>
                          <a:gd name="T97" fmla="*/ 335 h 468"/>
                          <a:gd name="T98" fmla="*/ 178 w 210"/>
                          <a:gd name="T99" fmla="*/ 326 h 468"/>
                          <a:gd name="T100" fmla="*/ 183 w 210"/>
                          <a:gd name="T101" fmla="*/ 312 h 468"/>
                          <a:gd name="T102" fmla="*/ 186 w 210"/>
                          <a:gd name="T103" fmla="*/ 295 h 468"/>
                          <a:gd name="T104" fmla="*/ 187 w 210"/>
                          <a:gd name="T105" fmla="*/ 273 h 468"/>
                          <a:gd name="T106" fmla="*/ 189 w 210"/>
                          <a:gd name="T107" fmla="*/ 253 h 468"/>
                          <a:gd name="T108" fmla="*/ 195 w 210"/>
                          <a:gd name="T109" fmla="*/ 236 h 468"/>
                          <a:gd name="T110" fmla="*/ 199 w 210"/>
                          <a:gd name="T111" fmla="*/ 223 h 468"/>
                          <a:gd name="T112" fmla="*/ 210 w 210"/>
                          <a:gd name="T113" fmla="*/ 209 h 468"/>
                          <a:gd name="T114" fmla="*/ 205 w 210"/>
                          <a:gd name="T115" fmla="*/ 176 h 468"/>
                          <a:gd name="T116" fmla="*/ 205 w 210"/>
                          <a:gd name="T117" fmla="*/ 138 h 468"/>
                          <a:gd name="T118" fmla="*/ 205 w 210"/>
                          <a:gd name="T119" fmla="*/ 100 h 468"/>
                          <a:gd name="T120" fmla="*/ 205 w 210"/>
                          <a:gd name="T121" fmla="*/ 65 h 468"/>
                          <a:gd name="T122" fmla="*/ 205 w 210"/>
                          <a:gd name="T123" fmla="*/ 32 h 468"/>
                          <a:gd name="T124" fmla="*/ 203 w 210"/>
                          <a:gd name="T125" fmla="*/ 5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0"/>
                          <a:gd name="T190" fmla="*/ 0 h 468"/>
                          <a:gd name="T191" fmla="*/ 210 w 210"/>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0" h="468">
                            <a:moveTo>
                              <a:pt x="203" y="5"/>
                            </a:moveTo>
                            <a:lnTo>
                              <a:pt x="191" y="2"/>
                            </a:lnTo>
                            <a:lnTo>
                              <a:pt x="179" y="0"/>
                            </a:lnTo>
                            <a:lnTo>
                              <a:pt x="166" y="0"/>
                            </a:lnTo>
                            <a:lnTo>
                              <a:pt x="153" y="4"/>
                            </a:lnTo>
                            <a:lnTo>
                              <a:pt x="140" y="14"/>
                            </a:lnTo>
                            <a:lnTo>
                              <a:pt x="128" y="28"/>
                            </a:lnTo>
                            <a:lnTo>
                              <a:pt x="117" y="44"/>
                            </a:lnTo>
                            <a:lnTo>
                              <a:pt x="106" y="63"/>
                            </a:lnTo>
                            <a:lnTo>
                              <a:pt x="97" y="81"/>
                            </a:lnTo>
                            <a:lnTo>
                              <a:pt x="86" y="103"/>
                            </a:lnTo>
                            <a:lnTo>
                              <a:pt x="73" y="124"/>
                            </a:lnTo>
                            <a:lnTo>
                              <a:pt x="56" y="147"/>
                            </a:lnTo>
                            <a:lnTo>
                              <a:pt x="36" y="166"/>
                            </a:lnTo>
                            <a:lnTo>
                              <a:pt x="22" y="180"/>
                            </a:lnTo>
                            <a:lnTo>
                              <a:pt x="11" y="192"/>
                            </a:lnTo>
                            <a:lnTo>
                              <a:pt x="3" y="204"/>
                            </a:lnTo>
                            <a:lnTo>
                              <a:pt x="0" y="215"/>
                            </a:lnTo>
                            <a:lnTo>
                              <a:pt x="2" y="227"/>
                            </a:lnTo>
                            <a:lnTo>
                              <a:pt x="8" y="238"/>
                            </a:lnTo>
                            <a:lnTo>
                              <a:pt x="14" y="251"/>
                            </a:lnTo>
                            <a:lnTo>
                              <a:pt x="17" y="279"/>
                            </a:lnTo>
                            <a:lnTo>
                              <a:pt x="18" y="292"/>
                            </a:lnTo>
                            <a:lnTo>
                              <a:pt x="20" y="310"/>
                            </a:lnTo>
                            <a:lnTo>
                              <a:pt x="26" y="329"/>
                            </a:lnTo>
                            <a:lnTo>
                              <a:pt x="33" y="349"/>
                            </a:lnTo>
                            <a:lnTo>
                              <a:pt x="42" y="364"/>
                            </a:lnTo>
                            <a:lnTo>
                              <a:pt x="51" y="381"/>
                            </a:lnTo>
                            <a:lnTo>
                              <a:pt x="57" y="400"/>
                            </a:lnTo>
                            <a:lnTo>
                              <a:pt x="61" y="418"/>
                            </a:lnTo>
                            <a:lnTo>
                              <a:pt x="63" y="431"/>
                            </a:lnTo>
                            <a:lnTo>
                              <a:pt x="64" y="447"/>
                            </a:lnTo>
                            <a:lnTo>
                              <a:pt x="62" y="458"/>
                            </a:lnTo>
                            <a:lnTo>
                              <a:pt x="59" y="468"/>
                            </a:lnTo>
                            <a:lnTo>
                              <a:pt x="65" y="460"/>
                            </a:lnTo>
                            <a:lnTo>
                              <a:pt x="73" y="450"/>
                            </a:lnTo>
                            <a:lnTo>
                              <a:pt x="81" y="440"/>
                            </a:lnTo>
                            <a:lnTo>
                              <a:pt x="86" y="427"/>
                            </a:lnTo>
                            <a:lnTo>
                              <a:pt x="91" y="407"/>
                            </a:lnTo>
                            <a:lnTo>
                              <a:pt x="95" y="393"/>
                            </a:lnTo>
                            <a:lnTo>
                              <a:pt x="98" y="378"/>
                            </a:lnTo>
                            <a:lnTo>
                              <a:pt x="100" y="362"/>
                            </a:lnTo>
                            <a:lnTo>
                              <a:pt x="101" y="349"/>
                            </a:lnTo>
                            <a:lnTo>
                              <a:pt x="111" y="346"/>
                            </a:lnTo>
                            <a:lnTo>
                              <a:pt x="123" y="344"/>
                            </a:lnTo>
                            <a:lnTo>
                              <a:pt x="139" y="341"/>
                            </a:lnTo>
                            <a:lnTo>
                              <a:pt x="151" y="337"/>
                            </a:lnTo>
                            <a:lnTo>
                              <a:pt x="163" y="335"/>
                            </a:lnTo>
                            <a:lnTo>
                              <a:pt x="173" y="335"/>
                            </a:lnTo>
                            <a:lnTo>
                              <a:pt x="178" y="326"/>
                            </a:lnTo>
                            <a:lnTo>
                              <a:pt x="183" y="312"/>
                            </a:lnTo>
                            <a:lnTo>
                              <a:pt x="186" y="295"/>
                            </a:lnTo>
                            <a:lnTo>
                              <a:pt x="187" y="273"/>
                            </a:lnTo>
                            <a:lnTo>
                              <a:pt x="189" y="253"/>
                            </a:lnTo>
                            <a:lnTo>
                              <a:pt x="195" y="236"/>
                            </a:lnTo>
                            <a:lnTo>
                              <a:pt x="199" y="223"/>
                            </a:lnTo>
                            <a:lnTo>
                              <a:pt x="210" y="209"/>
                            </a:lnTo>
                            <a:lnTo>
                              <a:pt x="205" y="176"/>
                            </a:lnTo>
                            <a:lnTo>
                              <a:pt x="205" y="138"/>
                            </a:lnTo>
                            <a:lnTo>
                              <a:pt x="205" y="100"/>
                            </a:lnTo>
                            <a:lnTo>
                              <a:pt x="205" y="65"/>
                            </a:lnTo>
                            <a:lnTo>
                              <a:pt x="205" y="32"/>
                            </a:lnTo>
                            <a:lnTo>
                              <a:pt x="203" y="5"/>
                            </a:lnTo>
                            <a:close/>
                          </a:path>
                        </a:pathLst>
                      </a:custGeom>
                      <a:solidFill>
                        <a:srgbClr val="FF5F7F"/>
                      </a:solidFill>
                      <a:ln w="9525">
                        <a:noFill/>
                        <a:round/>
                        <a:headEnd/>
                        <a:tailEnd/>
                      </a:ln>
                    </p:spPr>
                    <p:txBody>
                      <a:bodyPr/>
                      <a:lstStyle/>
                      <a:p>
                        <a:endParaRPr lang="en-US"/>
                      </a:p>
                    </p:txBody>
                  </p:sp>
                  <p:sp>
                    <p:nvSpPr>
                      <p:cNvPr id="19500" name="Freeform 1135"/>
                      <p:cNvSpPr>
                        <a:spLocks/>
                      </p:cNvSpPr>
                      <p:nvPr/>
                    </p:nvSpPr>
                    <p:spPr bwMode="auto">
                      <a:xfrm>
                        <a:off x="3990" y="1587"/>
                        <a:ext cx="144" cy="186"/>
                      </a:xfrm>
                      <a:custGeom>
                        <a:avLst/>
                        <a:gdLst>
                          <a:gd name="T0" fmla="*/ 39 w 144"/>
                          <a:gd name="T1" fmla="*/ 45 h 186"/>
                          <a:gd name="T2" fmla="*/ 67 w 144"/>
                          <a:gd name="T3" fmla="*/ 25 h 186"/>
                          <a:gd name="T4" fmla="*/ 82 w 144"/>
                          <a:gd name="T5" fmla="*/ 19 h 186"/>
                          <a:gd name="T6" fmla="*/ 96 w 144"/>
                          <a:gd name="T7" fmla="*/ 14 h 186"/>
                          <a:gd name="T8" fmla="*/ 108 w 144"/>
                          <a:gd name="T9" fmla="*/ 9 h 186"/>
                          <a:gd name="T10" fmla="*/ 120 w 144"/>
                          <a:gd name="T11" fmla="*/ 4 h 186"/>
                          <a:gd name="T12" fmla="*/ 144 w 144"/>
                          <a:gd name="T13" fmla="*/ 0 h 186"/>
                          <a:gd name="T14" fmla="*/ 137 w 144"/>
                          <a:gd name="T15" fmla="*/ 11 h 186"/>
                          <a:gd name="T16" fmla="*/ 126 w 144"/>
                          <a:gd name="T17" fmla="*/ 23 h 186"/>
                          <a:gd name="T18" fmla="*/ 123 w 144"/>
                          <a:gd name="T19" fmla="*/ 37 h 186"/>
                          <a:gd name="T20" fmla="*/ 119 w 144"/>
                          <a:gd name="T21" fmla="*/ 52 h 186"/>
                          <a:gd name="T22" fmla="*/ 120 w 144"/>
                          <a:gd name="T23" fmla="*/ 72 h 186"/>
                          <a:gd name="T24" fmla="*/ 116 w 144"/>
                          <a:gd name="T25" fmla="*/ 88 h 186"/>
                          <a:gd name="T26" fmla="*/ 110 w 144"/>
                          <a:gd name="T27" fmla="*/ 101 h 186"/>
                          <a:gd name="T28" fmla="*/ 103 w 144"/>
                          <a:gd name="T29" fmla="*/ 112 h 186"/>
                          <a:gd name="T30" fmla="*/ 96 w 144"/>
                          <a:gd name="T31" fmla="*/ 120 h 186"/>
                          <a:gd name="T32" fmla="*/ 88 w 144"/>
                          <a:gd name="T33" fmla="*/ 125 h 186"/>
                          <a:gd name="T34" fmla="*/ 77 w 144"/>
                          <a:gd name="T35" fmla="*/ 134 h 186"/>
                          <a:gd name="T36" fmla="*/ 0 w 144"/>
                          <a:gd name="T37" fmla="*/ 186 h 186"/>
                          <a:gd name="T38" fmla="*/ 39 w 144"/>
                          <a:gd name="T39" fmla="*/ 45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86"/>
                          <a:gd name="T62" fmla="*/ 144 w 14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86">
                            <a:moveTo>
                              <a:pt x="39" y="45"/>
                            </a:moveTo>
                            <a:lnTo>
                              <a:pt x="67" y="25"/>
                            </a:lnTo>
                            <a:lnTo>
                              <a:pt x="82" y="19"/>
                            </a:lnTo>
                            <a:lnTo>
                              <a:pt x="96" y="14"/>
                            </a:lnTo>
                            <a:lnTo>
                              <a:pt x="108" y="9"/>
                            </a:lnTo>
                            <a:lnTo>
                              <a:pt x="120" y="4"/>
                            </a:lnTo>
                            <a:lnTo>
                              <a:pt x="144" y="0"/>
                            </a:lnTo>
                            <a:lnTo>
                              <a:pt x="137" y="11"/>
                            </a:lnTo>
                            <a:lnTo>
                              <a:pt x="126" y="23"/>
                            </a:lnTo>
                            <a:lnTo>
                              <a:pt x="123" y="37"/>
                            </a:lnTo>
                            <a:lnTo>
                              <a:pt x="119" y="52"/>
                            </a:lnTo>
                            <a:lnTo>
                              <a:pt x="120" y="72"/>
                            </a:lnTo>
                            <a:lnTo>
                              <a:pt x="116" y="88"/>
                            </a:lnTo>
                            <a:lnTo>
                              <a:pt x="110" y="101"/>
                            </a:lnTo>
                            <a:lnTo>
                              <a:pt x="103" y="112"/>
                            </a:lnTo>
                            <a:lnTo>
                              <a:pt x="96" y="120"/>
                            </a:lnTo>
                            <a:lnTo>
                              <a:pt x="88" y="125"/>
                            </a:lnTo>
                            <a:lnTo>
                              <a:pt x="77" y="134"/>
                            </a:lnTo>
                            <a:lnTo>
                              <a:pt x="0" y="186"/>
                            </a:lnTo>
                            <a:lnTo>
                              <a:pt x="39" y="45"/>
                            </a:lnTo>
                            <a:close/>
                          </a:path>
                        </a:pathLst>
                      </a:custGeom>
                      <a:solidFill>
                        <a:srgbClr val="FF5F7F"/>
                      </a:solidFill>
                      <a:ln w="9525">
                        <a:noFill/>
                        <a:round/>
                        <a:headEnd/>
                        <a:tailEnd/>
                      </a:ln>
                    </p:spPr>
                    <p:txBody>
                      <a:bodyPr/>
                      <a:lstStyle/>
                      <a:p>
                        <a:endParaRPr lang="en-US"/>
                      </a:p>
                    </p:txBody>
                  </p:sp>
                  <p:sp>
                    <p:nvSpPr>
                      <p:cNvPr id="19501" name="Freeform 1136"/>
                      <p:cNvSpPr>
                        <a:spLocks/>
                      </p:cNvSpPr>
                      <p:nvPr/>
                    </p:nvSpPr>
                    <p:spPr bwMode="auto">
                      <a:xfrm>
                        <a:off x="4069" y="2079"/>
                        <a:ext cx="188" cy="60"/>
                      </a:xfrm>
                      <a:custGeom>
                        <a:avLst/>
                        <a:gdLst>
                          <a:gd name="T0" fmla="*/ 0 w 188"/>
                          <a:gd name="T1" fmla="*/ 44 h 60"/>
                          <a:gd name="T2" fmla="*/ 5 w 188"/>
                          <a:gd name="T3" fmla="*/ 50 h 60"/>
                          <a:gd name="T4" fmla="*/ 14 w 188"/>
                          <a:gd name="T5" fmla="*/ 55 h 60"/>
                          <a:gd name="T6" fmla="*/ 24 w 188"/>
                          <a:gd name="T7" fmla="*/ 59 h 60"/>
                          <a:gd name="T8" fmla="*/ 34 w 188"/>
                          <a:gd name="T9" fmla="*/ 60 h 60"/>
                          <a:gd name="T10" fmla="*/ 44 w 188"/>
                          <a:gd name="T11" fmla="*/ 59 h 60"/>
                          <a:gd name="T12" fmla="*/ 50 w 188"/>
                          <a:gd name="T13" fmla="*/ 53 h 60"/>
                          <a:gd name="T14" fmla="*/ 64 w 188"/>
                          <a:gd name="T15" fmla="*/ 50 h 60"/>
                          <a:gd name="T16" fmla="*/ 84 w 188"/>
                          <a:gd name="T17" fmla="*/ 46 h 60"/>
                          <a:gd name="T18" fmla="*/ 113 w 188"/>
                          <a:gd name="T19" fmla="*/ 43 h 60"/>
                          <a:gd name="T20" fmla="*/ 134 w 188"/>
                          <a:gd name="T21" fmla="*/ 38 h 60"/>
                          <a:gd name="T22" fmla="*/ 149 w 188"/>
                          <a:gd name="T23" fmla="*/ 35 h 60"/>
                          <a:gd name="T24" fmla="*/ 162 w 188"/>
                          <a:gd name="T25" fmla="*/ 30 h 60"/>
                          <a:gd name="T26" fmla="*/ 172 w 188"/>
                          <a:gd name="T27" fmla="*/ 24 h 60"/>
                          <a:gd name="T28" fmla="*/ 180 w 188"/>
                          <a:gd name="T29" fmla="*/ 18 h 60"/>
                          <a:gd name="T30" fmla="*/ 187 w 188"/>
                          <a:gd name="T31" fmla="*/ 7 h 60"/>
                          <a:gd name="T32" fmla="*/ 188 w 188"/>
                          <a:gd name="T33" fmla="*/ 2 h 60"/>
                          <a:gd name="T34" fmla="*/ 181 w 188"/>
                          <a:gd name="T35" fmla="*/ 0 h 60"/>
                          <a:gd name="T36" fmla="*/ 176 w 188"/>
                          <a:gd name="T37" fmla="*/ 2 h 60"/>
                          <a:gd name="T38" fmla="*/ 169 w 188"/>
                          <a:gd name="T39" fmla="*/ 7 h 60"/>
                          <a:gd name="T40" fmla="*/ 160 w 188"/>
                          <a:gd name="T41" fmla="*/ 14 h 60"/>
                          <a:gd name="T42" fmla="*/ 151 w 188"/>
                          <a:gd name="T43" fmla="*/ 16 h 60"/>
                          <a:gd name="T44" fmla="*/ 140 w 188"/>
                          <a:gd name="T45" fmla="*/ 15 h 60"/>
                          <a:gd name="T46" fmla="*/ 129 w 188"/>
                          <a:gd name="T47" fmla="*/ 13 h 60"/>
                          <a:gd name="T48" fmla="*/ 118 w 188"/>
                          <a:gd name="T49" fmla="*/ 13 h 60"/>
                          <a:gd name="T50" fmla="*/ 106 w 188"/>
                          <a:gd name="T51" fmla="*/ 15 h 60"/>
                          <a:gd name="T52" fmla="*/ 98 w 188"/>
                          <a:gd name="T53" fmla="*/ 20 h 60"/>
                          <a:gd name="T54" fmla="*/ 88 w 188"/>
                          <a:gd name="T55" fmla="*/ 26 h 60"/>
                          <a:gd name="T56" fmla="*/ 76 w 188"/>
                          <a:gd name="T57" fmla="*/ 31 h 60"/>
                          <a:gd name="T58" fmla="*/ 61 w 188"/>
                          <a:gd name="T59" fmla="*/ 34 h 60"/>
                          <a:gd name="T60" fmla="*/ 40 w 188"/>
                          <a:gd name="T61" fmla="*/ 36 h 60"/>
                          <a:gd name="T62" fmla="*/ 26 w 188"/>
                          <a:gd name="T63" fmla="*/ 35 h 60"/>
                          <a:gd name="T64" fmla="*/ 18 w 188"/>
                          <a:gd name="T65" fmla="*/ 40 h 60"/>
                          <a:gd name="T66" fmla="*/ 8 w 188"/>
                          <a:gd name="T67" fmla="*/ 43 h 60"/>
                          <a:gd name="T68" fmla="*/ 0 w 188"/>
                          <a:gd name="T69" fmla="*/ 44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60"/>
                          <a:gd name="T107" fmla="*/ 188 w 18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60">
                            <a:moveTo>
                              <a:pt x="0" y="44"/>
                            </a:moveTo>
                            <a:lnTo>
                              <a:pt x="5" y="50"/>
                            </a:lnTo>
                            <a:lnTo>
                              <a:pt x="14" y="55"/>
                            </a:lnTo>
                            <a:lnTo>
                              <a:pt x="24" y="59"/>
                            </a:lnTo>
                            <a:lnTo>
                              <a:pt x="34" y="60"/>
                            </a:lnTo>
                            <a:lnTo>
                              <a:pt x="44" y="59"/>
                            </a:lnTo>
                            <a:lnTo>
                              <a:pt x="50" y="53"/>
                            </a:lnTo>
                            <a:lnTo>
                              <a:pt x="64" y="50"/>
                            </a:lnTo>
                            <a:lnTo>
                              <a:pt x="84" y="46"/>
                            </a:lnTo>
                            <a:lnTo>
                              <a:pt x="113" y="43"/>
                            </a:lnTo>
                            <a:lnTo>
                              <a:pt x="134" y="38"/>
                            </a:lnTo>
                            <a:lnTo>
                              <a:pt x="149" y="35"/>
                            </a:lnTo>
                            <a:lnTo>
                              <a:pt x="162" y="30"/>
                            </a:lnTo>
                            <a:lnTo>
                              <a:pt x="172" y="24"/>
                            </a:lnTo>
                            <a:lnTo>
                              <a:pt x="180" y="18"/>
                            </a:lnTo>
                            <a:lnTo>
                              <a:pt x="187" y="7"/>
                            </a:lnTo>
                            <a:lnTo>
                              <a:pt x="188" y="2"/>
                            </a:lnTo>
                            <a:lnTo>
                              <a:pt x="181" y="0"/>
                            </a:lnTo>
                            <a:lnTo>
                              <a:pt x="176" y="2"/>
                            </a:lnTo>
                            <a:lnTo>
                              <a:pt x="169" y="7"/>
                            </a:lnTo>
                            <a:lnTo>
                              <a:pt x="160" y="14"/>
                            </a:lnTo>
                            <a:lnTo>
                              <a:pt x="151" y="16"/>
                            </a:lnTo>
                            <a:lnTo>
                              <a:pt x="140" y="15"/>
                            </a:lnTo>
                            <a:lnTo>
                              <a:pt x="129" y="13"/>
                            </a:lnTo>
                            <a:lnTo>
                              <a:pt x="118" y="13"/>
                            </a:lnTo>
                            <a:lnTo>
                              <a:pt x="106" y="15"/>
                            </a:lnTo>
                            <a:lnTo>
                              <a:pt x="98" y="20"/>
                            </a:lnTo>
                            <a:lnTo>
                              <a:pt x="88" y="26"/>
                            </a:lnTo>
                            <a:lnTo>
                              <a:pt x="76" y="31"/>
                            </a:lnTo>
                            <a:lnTo>
                              <a:pt x="61" y="34"/>
                            </a:lnTo>
                            <a:lnTo>
                              <a:pt x="40" y="36"/>
                            </a:lnTo>
                            <a:lnTo>
                              <a:pt x="26" y="35"/>
                            </a:lnTo>
                            <a:lnTo>
                              <a:pt x="18" y="40"/>
                            </a:lnTo>
                            <a:lnTo>
                              <a:pt x="8" y="43"/>
                            </a:lnTo>
                            <a:lnTo>
                              <a:pt x="0" y="44"/>
                            </a:lnTo>
                            <a:close/>
                          </a:path>
                        </a:pathLst>
                      </a:custGeom>
                      <a:solidFill>
                        <a:srgbClr val="FF9FBF"/>
                      </a:solidFill>
                      <a:ln w="9525">
                        <a:noFill/>
                        <a:round/>
                        <a:headEnd/>
                        <a:tailEnd/>
                      </a:ln>
                    </p:spPr>
                    <p:txBody>
                      <a:bodyPr/>
                      <a:lstStyle/>
                      <a:p>
                        <a:endParaRPr lang="en-US"/>
                      </a:p>
                    </p:txBody>
                  </p:sp>
                  <p:sp>
                    <p:nvSpPr>
                      <p:cNvPr id="19502" name="Freeform 1137"/>
                      <p:cNvSpPr>
                        <a:spLocks/>
                      </p:cNvSpPr>
                      <p:nvPr/>
                    </p:nvSpPr>
                    <p:spPr bwMode="auto">
                      <a:xfrm>
                        <a:off x="3940" y="1832"/>
                        <a:ext cx="337" cy="270"/>
                      </a:xfrm>
                      <a:custGeom>
                        <a:avLst/>
                        <a:gdLst>
                          <a:gd name="T0" fmla="*/ 111 w 337"/>
                          <a:gd name="T1" fmla="*/ 12 h 270"/>
                          <a:gd name="T2" fmla="*/ 115 w 337"/>
                          <a:gd name="T3" fmla="*/ 43 h 270"/>
                          <a:gd name="T4" fmla="*/ 108 w 337"/>
                          <a:gd name="T5" fmla="*/ 78 h 270"/>
                          <a:gd name="T6" fmla="*/ 91 w 337"/>
                          <a:gd name="T7" fmla="*/ 124 h 270"/>
                          <a:gd name="T8" fmla="*/ 80 w 337"/>
                          <a:gd name="T9" fmla="*/ 157 h 270"/>
                          <a:gd name="T10" fmla="*/ 77 w 337"/>
                          <a:gd name="T11" fmla="*/ 183 h 270"/>
                          <a:gd name="T12" fmla="*/ 83 w 337"/>
                          <a:gd name="T13" fmla="*/ 200 h 270"/>
                          <a:gd name="T14" fmla="*/ 95 w 337"/>
                          <a:gd name="T15" fmla="*/ 194 h 270"/>
                          <a:gd name="T16" fmla="*/ 103 w 337"/>
                          <a:gd name="T17" fmla="*/ 175 h 270"/>
                          <a:gd name="T18" fmla="*/ 118 w 337"/>
                          <a:gd name="T19" fmla="*/ 158 h 270"/>
                          <a:gd name="T20" fmla="*/ 127 w 337"/>
                          <a:gd name="T21" fmla="*/ 139 h 270"/>
                          <a:gd name="T22" fmla="*/ 127 w 337"/>
                          <a:gd name="T23" fmla="*/ 116 h 270"/>
                          <a:gd name="T24" fmla="*/ 135 w 337"/>
                          <a:gd name="T25" fmla="*/ 116 h 270"/>
                          <a:gd name="T26" fmla="*/ 145 w 337"/>
                          <a:gd name="T27" fmla="*/ 137 h 270"/>
                          <a:gd name="T28" fmla="*/ 145 w 337"/>
                          <a:gd name="T29" fmla="*/ 164 h 270"/>
                          <a:gd name="T30" fmla="*/ 137 w 337"/>
                          <a:gd name="T31" fmla="*/ 192 h 270"/>
                          <a:gd name="T32" fmla="*/ 140 w 337"/>
                          <a:gd name="T33" fmla="*/ 208 h 270"/>
                          <a:gd name="T34" fmla="*/ 158 w 337"/>
                          <a:gd name="T35" fmla="*/ 213 h 270"/>
                          <a:gd name="T36" fmla="*/ 173 w 337"/>
                          <a:gd name="T37" fmla="*/ 204 h 270"/>
                          <a:gd name="T38" fmla="*/ 197 w 337"/>
                          <a:gd name="T39" fmla="*/ 176 h 270"/>
                          <a:gd name="T40" fmla="*/ 216 w 337"/>
                          <a:gd name="T41" fmla="*/ 151 h 270"/>
                          <a:gd name="T42" fmla="*/ 246 w 337"/>
                          <a:gd name="T43" fmla="*/ 115 h 270"/>
                          <a:gd name="T44" fmla="*/ 275 w 337"/>
                          <a:gd name="T45" fmla="*/ 85 h 270"/>
                          <a:gd name="T46" fmla="*/ 293 w 337"/>
                          <a:gd name="T47" fmla="*/ 77 h 270"/>
                          <a:gd name="T48" fmla="*/ 319 w 337"/>
                          <a:gd name="T49" fmla="*/ 76 h 270"/>
                          <a:gd name="T50" fmla="*/ 337 w 337"/>
                          <a:gd name="T51" fmla="*/ 80 h 270"/>
                          <a:gd name="T52" fmla="*/ 151 w 337"/>
                          <a:gd name="T53" fmla="*/ 270 h 270"/>
                          <a:gd name="T54" fmla="*/ 108 w 337"/>
                          <a:gd name="T55" fmla="*/ 258 h 270"/>
                          <a:gd name="T56" fmla="*/ 73 w 337"/>
                          <a:gd name="T57" fmla="*/ 247 h 270"/>
                          <a:gd name="T58" fmla="*/ 38 w 337"/>
                          <a:gd name="T59" fmla="*/ 241 h 270"/>
                          <a:gd name="T60" fmla="*/ 14 w 337"/>
                          <a:gd name="T61" fmla="*/ 247 h 270"/>
                          <a:gd name="T62" fmla="*/ 2 w 337"/>
                          <a:gd name="T63" fmla="*/ 258 h 270"/>
                          <a:gd name="T64" fmla="*/ 0 w 337"/>
                          <a:gd name="T65" fmla="*/ 246 h 270"/>
                          <a:gd name="T66" fmla="*/ 4 w 337"/>
                          <a:gd name="T67" fmla="*/ 231 h 270"/>
                          <a:gd name="T68" fmla="*/ 18 w 337"/>
                          <a:gd name="T69" fmla="*/ 210 h 270"/>
                          <a:gd name="T70" fmla="*/ 34 w 337"/>
                          <a:gd name="T71" fmla="*/ 191 h 270"/>
                          <a:gd name="T72" fmla="*/ 48 w 337"/>
                          <a:gd name="T73" fmla="*/ 171 h 270"/>
                          <a:gd name="T74" fmla="*/ 62 w 337"/>
                          <a:gd name="T75" fmla="*/ 149 h 270"/>
                          <a:gd name="T76" fmla="*/ 78 w 337"/>
                          <a:gd name="T77" fmla="*/ 127 h 270"/>
                          <a:gd name="T78" fmla="*/ 91 w 337"/>
                          <a:gd name="T79" fmla="*/ 99 h 270"/>
                          <a:gd name="T80" fmla="*/ 101 w 337"/>
                          <a:gd name="T81" fmla="*/ 71 h 270"/>
                          <a:gd name="T82" fmla="*/ 104 w 337"/>
                          <a:gd name="T83" fmla="*/ 42 h 270"/>
                          <a:gd name="T84" fmla="*/ 108 w 337"/>
                          <a:gd name="T85" fmla="*/ 0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270"/>
                          <a:gd name="T131" fmla="*/ 337 w 337"/>
                          <a:gd name="T132" fmla="*/ 270 h 2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270">
                            <a:moveTo>
                              <a:pt x="108" y="0"/>
                            </a:moveTo>
                            <a:lnTo>
                              <a:pt x="111" y="12"/>
                            </a:lnTo>
                            <a:lnTo>
                              <a:pt x="114" y="26"/>
                            </a:lnTo>
                            <a:lnTo>
                              <a:pt x="115" y="43"/>
                            </a:lnTo>
                            <a:lnTo>
                              <a:pt x="112" y="61"/>
                            </a:lnTo>
                            <a:lnTo>
                              <a:pt x="108" y="78"/>
                            </a:lnTo>
                            <a:lnTo>
                              <a:pt x="99" y="103"/>
                            </a:lnTo>
                            <a:lnTo>
                              <a:pt x="91" y="124"/>
                            </a:lnTo>
                            <a:lnTo>
                              <a:pt x="83" y="141"/>
                            </a:lnTo>
                            <a:lnTo>
                              <a:pt x="80" y="157"/>
                            </a:lnTo>
                            <a:lnTo>
                              <a:pt x="77" y="171"/>
                            </a:lnTo>
                            <a:lnTo>
                              <a:pt x="77" y="183"/>
                            </a:lnTo>
                            <a:lnTo>
                              <a:pt x="79" y="192"/>
                            </a:lnTo>
                            <a:lnTo>
                              <a:pt x="83" y="200"/>
                            </a:lnTo>
                            <a:lnTo>
                              <a:pt x="90" y="196"/>
                            </a:lnTo>
                            <a:lnTo>
                              <a:pt x="95" y="194"/>
                            </a:lnTo>
                            <a:lnTo>
                              <a:pt x="98" y="185"/>
                            </a:lnTo>
                            <a:lnTo>
                              <a:pt x="103" y="175"/>
                            </a:lnTo>
                            <a:lnTo>
                              <a:pt x="108" y="167"/>
                            </a:lnTo>
                            <a:lnTo>
                              <a:pt x="118" y="158"/>
                            </a:lnTo>
                            <a:lnTo>
                              <a:pt x="124" y="149"/>
                            </a:lnTo>
                            <a:lnTo>
                              <a:pt x="127" y="139"/>
                            </a:lnTo>
                            <a:lnTo>
                              <a:pt x="128" y="128"/>
                            </a:lnTo>
                            <a:lnTo>
                              <a:pt x="127" y="116"/>
                            </a:lnTo>
                            <a:lnTo>
                              <a:pt x="130" y="111"/>
                            </a:lnTo>
                            <a:lnTo>
                              <a:pt x="135" y="116"/>
                            </a:lnTo>
                            <a:lnTo>
                              <a:pt x="140" y="125"/>
                            </a:lnTo>
                            <a:lnTo>
                              <a:pt x="145" y="137"/>
                            </a:lnTo>
                            <a:lnTo>
                              <a:pt x="146" y="149"/>
                            </a:lnTo>
                            <a:lnTo>
                              <a:pt x="145" y="164"/>
                            </a:lnTo>
                            <a:lnTo>
                              <a:pt x="140" y="182"/>
                            </a:lnTo>
                            <a:lnTo>
                              <a:pt x="137" y="192"/>
                            </a:lnTo>
                            <a:lnTo>
                              <a:pt x="137" y="200"/>
                            </a:lnTo>
                            <a:lnTo>
                              <a:pt x="140" y="208"/>
                            </a:lnTo>
                            <a:lnTo>
                              <a:pt x="148" y="211"/>
                            </a:lnTo>
                            <a:lnTo>
                              <a:pt x="158" y="213"/>
                            </a:lnTo>
                            <a:lnTo>
                              <a:pt x="167" y="210"/>
                            </a:lnTo>
                            <a:lnTo>
                              <a:pt x="173" y="204"/>
                            </a:lnTo>
                            <a:lnTo>
                              <a:pt x="188" y="189"/>
                            </a:lnTo>
                            <a:lnTo>
                              <a:pt x="197" y="176"/>
                            </a:lnTo>
                            <a:lnTo>
                              <a:pt x="206" y="165"/>
                            </a:lnTo>
                            <a:lnTo>
                              <a:pt x="216" y="151"/>
                            </a:lnTo>
                            <a:lnTo>
                              <a:pt x="231" y="134"/>
                            </a:lnTo>
                            <a:lnTo>
                              <a:pt x="246" y="115"/>
                            </a:lnTo>
                            <a:lnTo>
                              <a:pt x="260" y="98"/>
                            </a:lnTo>
                            <a:lnTo>
                              <a:pt x="275" y="85"/>
                            </a:lnTo>
                            <a:lnTo>
                              <a:pt x="283" y="80"/>
                            </a:lnTo>
                            <a:lnTo>
                              <a:pt x="293" y="77"/>
                            </a:lnTo>
                            <a:lnTo>
                              <a:pt x="303" y="75"/>
                            </a:lnTo>
                            <a:lnTo>
                              <a:pt x="319" y="76"/>
                            </a:lnTo>
                            <a:lnTo>
                              <a:pt x="329" y="78"/>
                            </a:lnTo>
                            <a:lnTo>
                              <a:pt x="337" y="80"/>
                            </a:lnTo>
                            <a:lnTo>
                              <a:pt x="259" y="214"/>
                            </a:lnTo>
                            <a:lnTo>
                              <a:pt x="151" y="270"/>
                            </a:lnTo>
                            <a:lnTo>
                              <a:pt x="128" y="263"/>
                            </a:lnTo>
                            <a:lnTo>
                              <a:pt x="108" y="258"/>
                            </a:lnTo>
                            <a:lnTo>
                              <a:pt x="91" y="251"/>
                            </a:lnTo>
                            <a:lnTo>
                              <a:pt x="73" y="247"/>
                            </a:lnTo>
                            <a:lnTo>
                              <a:pt x="52" y="242"/>
                            </a:lnTo>
                            <a:lnTo>
                              <a:pt x="38" y="241"/>
                            </a:lnTo>
                            <a:lnTo>
                              <a:pt x="23" y="244"/>
                            </a:lnTo>
                            <a:lnTo>
                              <a:pt x="14" y="247"/>
                            </a:lnTo>
                            <a:lnTo>
                              <a:pt x="6" y="254"/>
                            </a:lnTo>
                            <a:lnTo>
                              <a:pt x="2" y="258"/>
                            </a:lnTo>
                            <a:lnTo>
                              <a:pt x="1" y="252"/>
                            </a:lnTo>
                            <a:lnTo>
                              <a:pt x="0" y="246"/>
                            </a:lnTo>
                            <a:lnTo>
                              <a:pt x="0" y="239"/>
                            </a:lnTo>
                            <a:lnTo>
                              <a:pt x="4" y="231"/>
                            </a:lnTo>
                            <a:lnTo>
                              <a:pt x="10" y="220"/>
                            </a:lnTo>
                            <a:lnTo>
                              <a:pt x="18" y="210"/>
                            </a:lnTo>
                            <a:lnTo>
                              <a:pt x="25" y="200"/>
                            </a:lnTo>
                            <a:lnTo>
                              <a:pt x="34" y="191"/>
                            </a:lnTo>
                            <a:lnTo>
                              <a:pt x="42" y="182"/>
                            </a:lnTo>
                            <a:lnTo>
                              <a:pt x="48" y="171"/>
                            </a:lnTo>
                            <a:lnTo>
                              <a:pt x="54" y="162"/>
                            </a:lnTo>
                            <a:lnTo>
                              <a:pt x="62" y="149"/>
                            </a:lnTo>
                            <a:lnTo>
                              <a:pt x="70" y="139"/>
                            </a:lnTo>
                            <a:lnTo>
                              <a:pt x="78" y="127"/>
                            </a:lnTo>
                            <a:lnTo>
                              <a:pt x="86" y="114"/>
                            </a:lnTo>
                            <a:lnTo>
                              <a:pt x="91" y="99"/>
                            </a:lnTo>
                            <a:lnTo>
                              <a:pt x="96" y="86"/>
                            </a:lnTo>
                            <a:lnTo>
                              <a:pt x="101" y="71"/>
                            </a:lnTo>
                            <a:lnTo>
                              <a:pt x="103" y="56"/>
                            </a:lnTo>
                            <a:lnTo>
                              <a:pt x="104" y="42"/>
                            </a:lnTo>
                            <a:lnTo>
                              <a:pt x="104" y="28"/>
                            </a:lnTo>
                            <a:lnTo>
                              <a:pt x="108" y="0"/>
                            </a:lnTo>
                            <a:close/>
                          </a:path>
                        </a:pathLst>
                      </a:custGeom>
                      <a:solidFill>
                        <a:srgbClr val="FF9FBF"/>
                      </a:solidFill>
                      <a:ln w="9525">
                        <a:noFill/>
                        <a:round/>
                        <a:headEnd/>
                        <a:tailEnd/>
                      </a:ln>
                    </p:spPr>
                    <p:txBody>
                      <a:bodyPr/>
                      <a:lstStyle/>
                      <a:p>
                        <a:endParaRPr lang="en-US"/>
                      </a:p>
                    </p:txBody>
                  </p:sp>
                  <p:sp>
                    <p:nvSpPr>
                      <p:cNvPr id="19503" name="Freeform 1138"/>
                      <p:cNvSpPr>
                        <a:spLocks/>
                      </p:cNvSpPr>
                      <p:nvPr/>
                    </p:nvSpPr>
                    <p:spPr bwMode="auto">
                      <a:xfrm>
                        <a:off x="4043" y="1906"/>
                        <a:ext cx="255" cy="217"/>
                      </a:xfrm>
                      <a:custGeom>
                        <a:avLst/>
                        <a:gdLst>
                          <a:gd name="T0" fmla="*/ 27 w 255"/>
                          <a:gd name="T1" fmla="*/ 217 h 217"/>
                          <a:gd name="T2" fmla="*/ 8 w 255"/>
                          <a:gd name="T3" fmla="*/ 214 h 217"/>
                          <a:gd name="T4" fmla="*/ 0 w 255"/>
                          <a:gd name="T5" fmla="*/ 201 h 217"/>
                          <a:gd name="T6" fmla="*/ 5 w 255"/>
                          <a:gd name="T7" fmla="*/ 184 h 217"/>
                          <a:gd name="T8" fmla="*/ 24 w 255"/>
                          <a:gd name="T9" fmla="*/ 175 h 217"/>
                          <a:gd name="T10" fmla="*/ 50 w 255"/>
                          <a:gd name="T11" fmla="*/ 173 h 217"/>
                          <a:gd name="T12" fmla="*/ 69 w 255"/>
                          <a:gd name="T13" fmla="*/ 158 h 217"/>
                          <a:gd name="T14" fmla="*/ 94 w 255"/>
                          <a:gd name="T15" fmla="*/ 141 h 217"/>
                          <a:gd name="T16" fmla="*/ 120 w 255"/>
                          <a:gd name="T17" fmla="*/ 132 h 217"/>
                          <a:gd name="T18" fmla="*/ 145 w 255"/>
                          <a:gd name="T19" fmla="*/ 117 h 217"/>
                          <a:gd name="T20" fmla="*/ 164 w 255"/>
                          <a:gd name="T21" fmla="*/ 90 h 217"/>
                          <a:gd name="T22" fmla="*/ 189 w 255"/>
                          <a:gd name="T23" fmla="*/ 51 h 217"/>
                          <a:gd name="T24" fmla="*/ 213 w 255"/>
                          <a:gd name="T25" fmla="*/ 24 h 217"/>
                          <a:gd name="T26" fmla="*/ 234 w 255"/>
                          <a:gd name="T27" fmla="*/ 5 h 217"/>
                          <a:gd name="T28" fmla="*/ 255 w 255"/>
                          <a:gd name="T29" fmla="*/ 0 h 217"/>
                          <a:gd name="T30" fmla="*/ 244 w 255"/>
                          <a:gd name="T31" fmla="*/ 16 h 217"/>
                          <a:gd name="T32" fmla="*/ 237 w 255"/>
                          <a:gd name="T33" fmla="*/ 45 h 217"/>
                          <a:gd name="T34" fmla="*/ 239 w 255"/>
                          <a:gd name="T35" fmla="*/ 72 h 217"/>
                          <a:gd name="T36" fmla="*/ 249 w 255"/>
                          <a:gd name="T37" fmla="*/ 100 h 217"/>
                          <a:gd name="T38" fmla="*/ 239 w 255"/>
                          <a:gd name="T39" fmla="*/ 114 h 217"/>
                          <a:gd name="T40" fmla="*/ 220 w 255"/>
                          <a:gd name="T41" fmla="*/ 126 h 217"/>
                          <a:gd name="T42" fmla="*/ 195 w 255"/>
                          <a:gd name="T43" fmla="*/ 129 h 217"/>
                          <a:gd name="T44" fmla="*/ 181 w 255"/>
                          <a:gd name="T45" fmla="*/ 134 h 217"/>
                          <a:gd name="T46" fmla="*/ 185 w 255"/>
                          <a:gd name="T47" fmla="*/ 147 h 217"/>
                          <a:gd name="T48" fmla="*/ 188 w 255"/>
                          <a:gd name="T49" fmla="*/ 165 h 217"/>
                          <a:gd name="T50" fmla="*/ 175 w 255"/>
                          <a:gd name="T51" fmla="*/ 177 h 217"/>
                          <a:gd name="T52" fmla="*/ 160 w 255"/>
                          <a:gd name="T53" fmla="*/ 177 h 217"/>
                          <a:gd name="T54" fmla="*/ 140 w 255"/>
                          <a:gd name="T55" fmla="*/ 188 h 217"/>
                          <a:gd name="T56" fmla="*/ 110 w 255"/>
                          <a:gd name="T57" fmla="*/ 194 h 217"/>
                          <a:gd name="T58" fmla="*/ 85 w 255"/>
                          <a:gd name="T59" fmla="*/ 194 h 217"/>
                          <a:gd name="T60" fmla="*/ 62 w 255"/>
                          <a:gd name="T61" fmla="*/ 201 h 217"/>
                          <a:gd name="T62" fmla="*/ 37 w 255"/>
                          <a:gd name="T63" fmla="*/ 216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217"/>
                          <a:gd name="T98" fmla="*/ 255 w 255"/>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217">
                            <a:moveTo>
                              <a:pt x="37" y="216"/>
                            </a:moveTo>
                            <a:lnTo>
                              <a:pt x="27" y="217"/>
                            </a:lnTo>
                            <a:lnTo>
                              <a:pt x="17" y="216"/>
                            </a:lnTo>
                            <a:lnTo>
                              <a:pt x="8" y="214"/>
                            </a:lnTo>
                            <a:lnTo>
                              <a:pt x="2" y="209"/>
                            </a:lnTo>
                            <a:lnTo>
                              <a:pt x="0" y="201"/>
                            </a:lnTo>
                            <a:lnTo>
                              <a:pt x="1" y="193"/>
                            </a:lnTo>
                            <a:lnTo>
                              <a:pt x="5" y="184"/>
                            </a:lnTo>
                            <a:lnTo>
                              <a:pt x="13" y="178"/>
                            </a:lnTo>
                            <a:lnTo>
                              <a:pt x="24" y="175"/>
                            </a:lnTo>
                            <a:lnTo>
                              <a:pt x="36" y="176"/>
                            </a:lnTo>
                            <a:lnTo>
                              <a:pt x="50" y="173"/>
                            </a:lnTo>
                            <a:lnTo>
                              <a:pt x="60" y="167"/>
                            </a:lnTo>
                            <a:lnTo>
                              <a:pt x="69" y="158"/>
                            </a:lnTo>
                            <a:lnTo>
                              <a:pt x="83" y="149"/>
                            </a:lnTo>
                            <a:lnTo>
                              <a:pt x="94" y="141"/>
                            </a:lnTo>
                            <a:lnTo>
                              <a:pt x="108" y="136"/>
                            </a:lnTo>
                            <a:lnTo>
                              <a:pt x="120" y="132"/>
                            </a:lnTo>
                            <a:lnTo>
                              <a:pt x="135" y="124"/>
                            </a:lnTo>
                            <a:lnTo>
                              <a:pt x="145" y="117"/>
                            </a:lnTo>
                            <a:lnTo>
                              <a:pt x="155" y="103"/>
                            </a:lnTo>
                            <a:lnTo>
                              <a:pt x="164" y="90"/>
                            </a:lnTo>
                            <a:lnTo>
                              <a:pt x="175" y="70"/>
                            </a:lnTo>
                            <a:lnTo>
                              <a:pt x="189" y="51"/>
                            </a:lnTo>
                            <a:lnTo>
                              <a:pt x="201" y="36"/>
                            </a:lnTo>
                            <a:lnTo>
                              <a:pt x="213" y="24"/>
                            </a:lnTo>
                            <a:lnTo>
                              <a:pt x="223" y="15"/>
                            </a:lnTo>
                            <a:lnTo>
                              <a:pt x="234" y="5"/>
                            </a:lnTo>
                            <a:lnTo>
                              <a:pt x="245" y="1"/>
                            </a:lnTo>
                            <a:lnTo>
                              <a:pt x="255" y="0"/>
                            </a:lnTo>
                            <a:lnTo>
                              <a:pt x="248" y="7"/>
                            </a:lnTo>
                            <a:lnTo>
                              <a:pt x="244" y="16"/>
                            </a:lnTo>
                            <a:lnTo>
                              <a:pt x="239" y="31"/>
                            </a:lnTo>
                            <a:lnTo>
                              <a:pt x="237" y="45"/>
                            </a:lnTo>
                            <a:lnTo>
                              <a:pt x="236" y="59"/>
                            </a:lnTo>
                            <a:lnTo>
                              <a:pt x="239" y="72"/>
                            </a:lnTo>
                            <a:lnTo>
                              <a:pt x="244" y="86"/>
                            </a:lnTo>
                            <a:lnTo>
                              <a:pt x="249" y="100"/>
                            </a:lnTo>
                            <a:lnTo>
                              <a:pt x="245" y="108"/>
                            </a:lnTo>
                            <a:lnTo>
                              <a:pt x="239" y="114"/>
                            </a:lnTo>
                            <a:lnTo>
                              <a:pt x="231" y="121"/>
                            </a:lnTo>
                            <a:lnTo>
                              <a:pt x="220" y="126"/>
                            </a:lnTo>
                            <a:lnTo>
                              <a:pt x="207" y="129"/>
                            </a:lnTo>
                            <a:lnTo>
                              <a:pt x="195" y="129"/>
                            </a:lnTo>
                            <a:lnTo>
                              <a:pt x="185" y="128"/>
                            </a:lnTo>
                            <a:lnTo>
                              <a:pt x="181" y="134"/>
                            </a:lnTo>
                            <a:lnTo>
                              <a:pt x="180" y="140"/>
                            </a:lnTo>
                            <a:lnTo>
                              <a:pt x="185" y="147"/>
                            </a:lnTo>
                            <a:lnTo>
                              <a:pt x="188" y="157"/>
                            </a:lnTo>
                            <a:lnTo>
                              <a:pt x="188" y="165"/>
                            </a:lnTo>
                            <a:lnTo>
                              <a:pt x="182" y="173"/>
                            </a:lnTo>
                            <a:lnTo>
                              <a:pt x="175" y="177"/>
                            </a:lnTo>
                            <a:lnTo>
                              <a:pt x="168" y="175"/>
                            </a:lnTo>
                            <a:lnTo>
                              <a:pt x="160" y="177"/>
                            </a:lnTo>
                            <a:lnTo>
                              <a:pt x="151" y="183"/>
                            </a:lnTo>
                            <a:lnTo>
                              <a:pt x="140" y="188"/>
                            </a:lnTo>
                            <a:lnTo>
                              <a:pt x="127" y="191"/>
                            </a:lnTo>
                            <a:lnTo>
                              <a:pt x="110" y="194"/>
                            </a:lnTo>
                            <a:lnTo>
                              <a:pt x="98" y="195"/>
                            </a:lnTo>
                            <a:lnTo>
                              <a:pt x="85" y="194"/>
                            </a:lnTo>
                            <a:lnTo>
                              <a:pt x="70" y="196"/>
                            </a:lnTo>
                            <a:lnTo>
                              <a:pt x="62" y="201"/>
                            </a:lnTo>
                            <a:lnTo>
                              <a:pt x="49" y="210"/>
                            </a:lnTo>
                            <a:lnTo>
                              <a:pt x="37" y="216"/>
                            </a:lnTo>
                            <a:close/>
                          </a:path>
                        </a:pathLst>
                      </a:custGeom>
                      <a:solidFill>
                        <a:srgbClr val="DF3F5F"/>
                      </a:solidFill>
                      <a:ln w="9525">
                        <a:noFill/>
                        <a:round/>
                        <a:headEnd/>
                        <a:tailEnd/>
                      </a:ln>
                    </p:spPr>
                    <p:txBody>
                      <a:bodyPr/>
                      <a:lstStyle/>
                      <a:p>
                        <a:endParaRPr lang="en-US"/>
                      </a:p>
                    </p:txBody>
                  </p:sp>
                  <p:sp>
                    <p:nvSpPr>
                      <p:cNvPr id="19504" name="Freeform 1139"/>
                      <p:cNvSpPr>
                        <a:spLocks/>
                      </p:cNvSpPr>
                      <p:nvPr/>
                    </p:nvSpPr>
                    <p:spPr bwMode="auto">
                      <a:xfrm>
                        <a:off x="3946" y="2067"/>
                        <a:ext cx="76" cy="28"/>
                      </a:xfrm>
                      <a:custGeom>
                        <a:avLst/>
                        <a:gdLst>
                          <a:gd name="T0" fmla="*/ 0 w 76"/>
                          <a:gd name="T1" fmla="*/ 17 h 28"/>
                          <a:gd name="T2" fmla="*/ 2 w 76"/>
                          <a:gd name="T3" fmla="*/ 9 h 28"/>
                          <a:gd name="T4" fmla="*/ 7 w 76"/>
                          <a:gd name="T5" fmla="*/ 4 h 28"/>
                          <a:gd name="T6" fmla="*/ 15 w 76"/>
                          <a:gd name="T7" fmla="*/ 1 h 28"/>
                          <a:gd name="T8" fmla="*/ 24 w 76"/>
                          <a:gd name="T9" fmla="*/ 0 h 28"/>
                          <a:gd name="T10" fmla="*/ 34 w 76"/>
                          <a:gd name="T11" fmla="*/ 2 h 28"/>
                          <a:gd name="T12" fmla="*/ 48 w 76"/>
                          <a:gd name="T13" fmla="*/ 6 h 28"/>
                          <a:gd name="T14" fmla="*/ 60 w 76"/>
                          <a:gd name="T15" fmla="*/ 9 h 28"/>
                          <a:gd name="T16" fmla="*/ 76 w 76"/>
                          <a:gd name="T17" fmla="*/ 13 h 28"/>
                          <a:gd name="T18" fmla="*/ 57 w 76"/>
                          <a:gd name="T19" fmla="*/ 16 h 28"/>
                          <a:gd name="T20" fmla="*/ 45 w 76"/>
                          <a:gd name="T21" fmla="*/ 21 h 28"/>
                          <a:gd name="T22" fmla="*/ 34 w 76"/>
                          <a:gd name="T23" fmla="*/ 25 h 28"/>
                          <a:gd name="T24" fmla="*/ 26 w 76"/>
                          <a:gd name="T25" fmla="*/ 27 h 28"/>
                          <a:gd name="T26" fmla="*/ 15 w 76"/>
                          <a:gd name="T27" fmla="*/ 28 h 28"/>
                          <a:gd name="T28" fmla="*/ 8 w 76"/>
                          <a:gd name="T29" fmla="*/ 27 h 28"/>
                          <a:gd name="T30" fmla="*/ 2 w 76"/>
                          <a:gd name="T31" fmla="*/ 23 h 28"/>
                          <a:gd name="T32" fmla="*/ 0 w 76"/>
                          <a:gd name="T33" fmla="*/ 1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28"/>
                          <a:gd name="T53" fmla="*/ 76 w 7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28">
                            <a:moveTo>
                              <a:pt x="0" y="17"/>
                            </a:moveTo>
                            <a:lnTo>
                              <a:pt x="2" y="9"/>
                            </a:lnTo>
                            <a:lnTo>
                              <a:pt x="7" y="4"/>
                            </a:lnTo>
                            <a:lnTo>
                              <a:pt x="15" y="1"/>
                            </a:lnTo>
                            <a:lnTo>
                              <a:pt x="24" y="0"/>
                            </a:lnTo>
                            <a:lnTo>
                              <a:pt x="34" y="2"/>
                            </a:lnTo>
                            <a:lnTo>
                              <a:pt x="48" y="6"/>
                            </a:lnTo>
                            <a:lnTo>
                              <a:pt x="60" y="9"/>
                            </a:lnTo>
                            <a:lnTo>
                              <a:pt x="76" y="13"/>
                            </a:lnTo>
                            <a:lnTo>
                              <a:pt x="57" y="16"/>
                            </a:lnTo>
                            <a:lnTo>
                              <a:pt x="45" y="21"/>
                            </a:lnTo>
                            <a:lnTo>
                              <a:pt x="34" y="25"/>
                            </a:lnTo>
                            <a:lnTo>
                              <a:pt x="26" y="27"/>
                            </a:lnTo>
                            <a:lnTo>
                              <a:pt x="15" y="28"/>
                            </a:lnTo>
                            <a:lnTo>
                              <a:pt x="8" y="27"/>
                            </a:lnTo>
                            <a:lnTo>
                              <a:pt x="2" y="23"/>
                            </a:lnTo>
                            <a:lnTo>
                              <a:pt x="0" y="17"/>
                            </a:lnTo>
                            <a:close/>
                          </a:path>
                        </a:pathLst>
                      </a:custGeom>
                      <a:solidFill>
                        <a:srgbClr val="DF3F5F"/>
                      </a:solidFill>
                      <a:ln w="9525">
                        <a:noFill/>
                        <a:round/>
                        <a:headEnd/>
                        <a:tailEnd/>
                      </a:ln>
                    </p:spPr>
                    <p:txBody>
                      <a:bodyPr/>
                      <a:lstStyle/>
                      <a:p>
                        <a:endParaRPr lang="en-US"/>
                      </a:p>
                    </p:txBody>
                  </p:sp>
                  <p:sp>
                    <p:nvSpPr>
                      <p:cNvPr id="19505" name="Freeform 1140"/>
                      <p:cNvSpPr>
                        <a:spLocks/>
                      </p:cNvSpPr>
                      <p:nvPr/>
                    </p:nvSpPr>
                    <p:spPr bwMode="auto">
                      <a:xfrm>
                        <a:off x="4020" y="1834"/>
                        <a:ext cx="97" cy="198"/>
                      </a:xfrm>
                      <a:custGeom>
                        <a:avLst/>
                        <a:gdLst>
                          <a:gd name="T0" fmla="*/ 42 w 97"/>
                          <a:gd name="T1" fmla="*/ 0 h 198"/>
                          <a:gd name="T2" fmla="*/ 40 w 97"/>
                          <a:gd name="T3" fmla="*/ 27 h 198"/>
                          <a:gd name="T4" fmla="*/ 37 w 97"/>
                          <a:gd name="T5" fmla="*/ 57 h 198"/>
                          <a:gd name="T6" fmla="*/ 30 w 97"/>
                          <a:gd name="T7" fmla="*/ 83 h 198"/>
                          <a:gd name="T8" fmla="*/ 24 w 97"/>
                          <a:gd name="T9" fmla="*/ 97 h 198"/>
                          <a:gd name="T10" fmla="*/ 19 w 97"/>
                          <a:gd name="T11" fmla="*/ 112 h 198"/>
                          <a:gd name="T12" fmla="*/ 13 w 97"/>
                          <a:gd name="T13" fmla="*/ 124 h 198"/>
                          <a:gd name="T14" fmla="*/ 9 w 97"/>
                          <a:gd name="T15" fmla="*/ 136 h 198"/>
                          <a:gd name="T16" fmla="*/ 2 w 97"/>
                          <a:gd name="T17" fmla="*/ 155 h 198"/>
                          <a:gd name="T18" fmla="*/ 0 w 97"/>
                          <a:gd name="T19" fmla="*/ 167 h 198"/>
                          <a:gd name="T20" fmla="*/ 0 w 97"/>
                          <a:gd name="T21" fmla="*/ 183 h 198"/>
                          <a:gd name="T22" fmla="*/ 1 w 97"/>
                          <a:gd name="T23" fmla="*/ 191 h 198"/>
                          <a:gd name="T24" fmla="*/ 3 w 97"/>
                          <a:gd name="T25" fmla="*/ 198 h 198"/>
                          <a:gd name="T26" fmla="*/ 9 w 97"/>
                          <a:gd name="T27" fmla="*/ 195 h 198"/>
                          <a:gd name="T28" fmla="*/ 13 w 97"/>
                          <a:gd name="T29" fmla="*/ 192 h 198"/>
                          <a:gd name="T30" fmla="*/ 19 w 97"/>
                          <a:gd name="T31" fmla="*/ 198 h 198"/>
                          <a:gd name="T32" fmla="*/ 16 w 97"/>
                          <a:gd name="T33" fmla="*/ 191 h 198"/>
                          <a:gd name="T34" fmla="*/ 17 w 97"/>
                          <a:gd name="T35" fmla="*/ 184 h 198"/>
                          <a:gd name="T36" fmla="*/ 21 w 97"/>
                          <a:gd name="T37" fmla="*/ 174 h 198"/>
                          <a:gd name="T38" fmla="*/ 26 w 97"/>
                          <a:gd name="T39" fmla="*/ 167 h 198"/>
                          <a:gd name="T40" fmla="*/ 34 w 97"/>
                          <a:gd name="T41" fmla="*/ 159 h 198"/>
                          <a:gd name="T42" fmla="*/ 40 w 97"/>
                          <a:gd name="T43" fmla="*/ 153 h 198"/>
                          <a:gd name="T44" fmla="*/ 44 w 97"/>
                          <a:gd name="T45" fmla="*/ 147 h 198"/>
                          <a:gd name="T46" fmla="*/ 47 w 97"/>
                          <a:gd name="T47" fmla="*/ 137 h 198"/>
                          <a:gd name="T48" fmla="*/ 49 w 97"/>
                          <a:gd name="T49" fmla="*/ 123 h 198"/>
                          <a:gd name="T50" fmla="*/ 48 w 97"/>
                          <a:gd name="T51" fmla="*/ 114 h 198"/>
                          <a:gd name="T52" fmla="*/ 52 w 97"/>
                          <a:gd name="T53" fmla="*/ 106 h 198"/>
                          <a:gd name="T54" fmla="*/ 60 w 97"/>
                          <a:gd name="T55" fmla="*/ 100 h 198"/>
                          <a:gd name="T56" fmla="*/ 70 w 97"/>
                          <a:gd name="T57" fmla="*/ 96 h 198"/>
                          <a:gd name="T58" fmla="*/ 77 w 97"/>
                          <a:gd name="T59" fmla="*/ 94 h 198"/>
                          <a:gd name="T60" fmla="*/ 85 w 97"/>
                          <a:gd name="T61" fmla="*/ 92 h 198"/>
                          <a:gd name="T62" fmla="*/ 93 w 97"/>
                          <a:gd name="T63" fmla="*/ 88 h 198"/>
                          <a:gd name="T64" fmla="*/ 97 w 97"/>
                          <a:gd name="T65" fmla="*/ 85 h 198"/>
                          <a:gd name="T66" fmla="*/ 89 w 97"/>
                          <a:gd name="T67" fmla="*/ 84 h 198"/>
                          <a:gd name="T68" fmla="*/ 82 w 97"/>
                          <a:gd name="T69" fmla="*/ 83 h 198"/>
                          <a:gd name="T70" fmla="*/ 75 w 97"/>
                          <a:gd name="T71" fmla="*/ 81 h 198"/>
                          <a:gd name="T72" fmla="*/ 68 w 97"/>
                          <a:gd name="T73" fmla="*/ 76 h 198"/>
                          <a:gd name="T74" fmla="*/ 61 w 97"/>
                          <a:gd name="T75" fmla="*/ 72 h 198"/>
                          <a:gd name="T76" fmla="*/ 57 w 97"/>
                          <a:gd name="T77" fmla="*/ 61 h 198"/>
                          <a:gd name="T78" fmla="*/ 55 w 97"/>
                          <a:gd name="T79" fmla="*/ 43 h 198"/>
                          <a:gd name="T80" fmla="*/ 52 w 97"/>
                          <a:gd name="T81" fmla="*/ 23 h 198"/>
                          <a:gd name="T82" fmla="*/ 42 w 97"/>
                          <a:gd name="T83" fmla="*/ 0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198"/>
                          <a:gd name="T128" fmla="*/ 97 w 97"/>
                          <a:gd name="T129" fmla="*/ 198 h 1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198">
                            <a:moveTo>
                              <a:pt x="42" y="0"/>
                            </a:moveTo>
                            <a:lnTo>
                              <a:pt x="40" y="27"/>
                            </a:lnTo>
                            <a:lnTo>
                              <a:pt x="37" y="57"/>
                            </a:lnTo>
                            <a:lnTo>
                              <a:pt x="30" y="83"/>
                            </a:lnTo>
                            <a:lnTo>
                              <a:pt x="24" y="97"/>
                            </a:lnTo>
                            <a:lnTo>
                              <a:pt x="19" y="112"/>
                            </a:lnTo>
                            <a:lnTo>
                              <a:pt x="13" y="124"/>
                            </a:lnTo>
                            <a:lnTo>
                              <a:pt x="9" y="136"/>
                            </a:lnTo>
                            <a:lnTo>
                              <a:pt x="2" y="155"/>
                            </a:lnTo>
                            <a:lnTo>
                              <a:pt x="0" y="167"/>
                            </a:lnTo>
                            <a:lnTo>
                              <a:pt x="0" y="183"/>
                            </a:lnTo>
                            <a:lnTo>
                              <a:pt x="1" y="191"/>
                            </a:lnTo>
                            <a:lnTo>
                              <a:pt x="3" y="198"/>
                            </a:lnTo>
                            <a:lnTo>
                              <a:pt x="9" y="195"/>
                            </a:lnTo>
                            <a:lnTo>
                              <a:pt x="13" y="192"/>
                            </a:lnTo>
                            <a:lnTo>
                              <a:pt x="19" y="198"/>
                            </a:lnTo>
                            <a:lnTo>
                              <a:pt x="16" y="191"/>
                            </a:lnTo>
                            <a:lnTo>
                              <a:pt x="17" y="184"/>
                            </a:lnTo>
                            <a:lnTo>
                              <a:pt x="21" y="174"/>
                            </a:lnTo>
                            <a:lnTo>
                              <a:pt x="26" y="167"/>
                            </a:lnTo>
                            <a:lnTo>
                              <a:pt x="34" y="159"/>
                            </a:lnTo>
                            <a:lnTo>
                              <a:pt x="40" y="153"/>
                            </a:lnTo>
                            <a:lnTo>
                              <a:pt x="44" y="147"/>
                            </a:lnTo>
                            <a:lnTo>
                              <a:pt x="47" y="137"/>
                            </a:lnTo>
                            <a:lnTo>
                              <a:pt x="49" y="123"/>
                            </a:lnTo>
                            <a:lnTo>
                              <a:pt x="48" y="114"/>
                            </a:lnTo>
                            <a:lnTo>
                              <a:pt x="52" y="106"/>
                            </a:lnTo>
                            <a:lnTo>
                              <a:pt x="60" y="100"/>
                            </a:lnTo>
                            <a:lnTo>
                              <a:pt x="70" y="96"/>
                            </a:lnTo>
                            <a:lnTo>
                              <a:pt x="77" y="94"/>
                            </a:lnTo>
                            <a:lnTo>
                              <a:pt x="85" y="92"/>
                            </a:lnTo>
                            <a:lnTo>
                              <a:pt x="93" y="88"/>
                            </a:lnTo>
                            <a:lnTo>
                              <a:pt x="97" y="85"/>
                            </a:lnTo>
                            <a:lnTo>
                              <a:pt x="89" y="84"/>
                            </a:lnTo>
                            <a:lnTo>
                              <a:pt x="82" y="83"/>
                            </a:lnTo>
                            <a:lnTo>
                              <a:pt x="75" y="81"/>
                            </a:lnTo>
                            <a:lnTo>
                              <a:pt x="68" y="76"/>
                            </a:lnTo>
                            <a:lnTo>
                              <a:pt x="61" y="72"/>
                            </a:lnTo>
                            <a:lnTo>
                              <a:pt x="57" y="61"/>
                            </a:lnTo>
                            <a:lnTo>
                              <a:pt x="55" y="43"/>
                            </a:lnTo>
                            <a:lnTo>
                              <a:pt x="52" y="23"/>
                            </a:lnTo>
                            <a:lnTo>
                              <a:pt x="42" y="0"/>
                            </a:lnTo>
                            <a:close/>
                          </a:path>
                        </a:pathLst>
                      </a:custGeom>
                      <a:solidFill>
                        <a:srgbClr val="DF3F5F"/>
                      </a:solidFill>
                      <a:ln w="9525">
                        <a:noFill/>
                        <a:round/>
                        <a:headEnd/>
                        <a:tailEnd/>
                      </a:ln>
                    </p:spPr>
                    <p:txBody>
                      <a:bodyPr/>
                      <a:lstStyle/>
                      <a:p>
                        <a:endParaRPr lang="en-US"/>
                      </a:p>
                    </p:txBody>
                  </p:sp>
                  <p:sp>
                    <p:nvSpPr>
                      <p:cNvPr id="19506" name="Freeform 1141"/>
                      <p:cNvSpPr>
                        <a:spLocks/>
                      </p:cNvSpPr>
                      <p:nvPr/>
                    </p:nvSpPr>
                    <p:spPr bwMode="auto">
                      <a:xfrm>
                        <a:off x="3977" y="1903"/>
                        <a:ext cx="21" cy="111"/>
                      </a:xfrm>
                      <a:custGeom>
                        <a:avLst/>
                        <a:gdLst>
                          <a:gd name="T0" fmla="*/ 12 w 21"/>
                          <a:gd name="T1" fmla="*/ 70 h 111"/>
                          <a:gd name="T2" fmla="*/ 14 w 21"/>
                          <a:gd name="T3" fmla="*/ 81 h 111"/>
                          <a:gd name="T4" fmla="*/ 11 w 21"/>
                          <a:gd name="T5" fmla="*/ 91 h 111"/>
                          <a:gd name="T6" fmla="*/ 8 w 21"/>
                          <a:gd name="T7" fmla="*/ 99 h 111"/>
                          <a:gd name="T8" fmla="*/ 5 w 21"/>
                          <a:gd name="T9" fmla="*/ 111 h 111"/>
                          <a:gd name="T10" fmla="*/ 10 w 21"/>
                          <a:gd name="T11" fmla="*/ 103 h 111"/>
                          <a:gd name="T12" fmla="*/ 15 w 21"/>
                          <a:gd name="T13" fmla="*/ 94 h 111"/>
                          <a:gd name="T14" fmla="*/ 21 w 21"/>
                          <a:gd name="T15" fmla="*/ 83 h 111"/>
                          <a:gd name="T16" fmla="*/ 21 w 21"/>
                          <a:gd name="T17" fmla="*/ 72 h 111"/>
                          <a:gd name="T18" fmla="*/ 13 w 21"/>
                          <a:gd name="T19" fmla="*/ 59 h 111"/>
                          <a:gd name="T20" fmla="*/ 6 w 21"/>
                          <a:gd name="T21" fmla="*/ 44 h 111"/>
                          <a:gd name="T22" fmla="*/ 6 w 21"/>
                          <a:gd name="T23" fmla="*/ 33 h 111"/>
                          <a:gd name="T24" fmla="*/ 8 w 21"/>
                          <a:gd name="T25" fmla="*/ 19 h 111"/>
                          <a:gd name="T26" fmla="*/ 14 w 21"/>
                          <a:gd name="T27" fmla="*/ 0 h 111"/>
                          <a:gd name="T28" fmla="*/ 6 w 21"/>
                          <a:gd name="T29" fmla="*/ 12 h 111"/>
                          <a:gd name="T30" fmla="*/ 1 w 21"/>
                          <a:gd name="T31" fmla="*/ 23 h 111"/>
                          <a:gd name="T32" fmla="*/ 0 w 21"/>
                          <a:gd name="T33" fmla="*/ 41 h 111"/>
                          <a:gd name="T34" fmla="*/ 3 w 21"/>
                          <a:gd name="T35" fmla="*/ 54 h 111"/>
                          <a:gd name="T36" fmla="*/ 12 w 21"/>
                          <a:gd name="T37" fmla="*/ 7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11"/>
                          <a:gd name="T59" fmla="*/ 21 w 21"/>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11">
                            <a:moveTo>
                              <a:pt x="12" y="70"/>
                            </a:moveTo>
                            <a:lnTo>
                              <a:pt x="14" y="81"/>
                            </a:lnTo>
                            <a:lnTo>
                              <a:pt x="11" y="91"/>
                            </a:lnTo>
                            <a:lnTo>
                              <a:pt x="8" y="99"/>
                            </a:lnTo>
                            <a:lnTo>
                              <a:pt x="5" y="111"/>
                            </a:lnTo>
                            <a:lnTo>
                              <a:pt x="10" y="103"/>
                            </a:lnTo>
                            <a:lnTo>
                              <a:pt x="15" y="94"/>
                            </a:lnTo>
                            <a:lnTo>
                              <a:pt x="21" y="83"/>
                            </a:lnTo>
                            <a:lnTo>
                              <a:pt x="21" y="72"/>
                            </a:lnTo>
                            <a:lnTo>
                              <a:pt x="13" y="59"/>
                            </a:lnTo>
                            <a:lnTo>
                              <a:pt x="6" y="44"/>
                            </a:lnTo>
                            <a:lnTo>
                              <a:pt x="6" y="33"/>
                            </a:lnTo>
                            <a:lnTo>
                              <a:pt x="8" y="19"/>
                            </a:lnTo>
                            <a:lnTo>
                              <a:pt x="14" y="0"/>
                            </a:lnTo>
                            <a:lnTo>
                              <a:pt x="6" y="12"/>
                            </a:lnTo>
                            <a:lnTo>
                              <a:pt x="1" y="23"/>
                            </a:lnTo>
                            <a:lnTo>
                              <a:pt x="0" y="41"/>
                            </a:lnTo>
                            <a:lnTo>
                              <a:pt x="3" y="54"/>
                            </a:lnTo>
                            <a:lnTo>
                              <a:pt x="12" y="70"/>
                            </a:lnTo>
                            <a:close/>
                          </a:path>
                        </a:pathLst>
                      </a:custGeom>
                      <a:solidFill>
                        <a:srgbClr val="DF3F5F"/>
                      </a:solidFill>
                      <a:ln w="9525">
                        <a:noFill/>
                        <a:round/>
                        <a:headEnd/>
                        <a:tailEnd/>
                      </a:ln>
                    </p:spPr>
                    <p:txBody>
                      <a:bodyPr/>
                      <a:lstStyle/>
                      <a:p>
                        <a:endParaRPr lang="en-US"/>
                      </a:p>
                    </p:txBody>
                  </p:sp>
                  <p:sp>
                    <p:nvSpPr>
                      <p:cNvPr id="19507" name="Freeform 1142"/>
                      <p:cNvSpPr>
                        <a:spLocks/>
                      </p:cNvSpPr>
                      <p:nvPr/>
                    </p:nvSpPr>
                    <p:spPr bwMode="auto">
                      <a:xfrm>
                        <a:off x="3989" y="1711"/>
                        <a:ext cx="90" cy="288"/>
                      </a:xfrm>
                      <a:custGeom>
                        <a:avLst/>
                        <a:gdLst>
                          <a:gd name="T0" fmla="*/ 0 w 90"/>
                          <a:gd name="T1" fmla="*/ 288 h 288"/>
                          <a:gd name="T2" fmla="*/ 5 w 90"/>
                          <a:gd name="T3" fmla="*/ 283 h 288"/>
                          <a:gd name="T4" fmla="*/ 20 w 90"/>
                          <a:gd name="T5" fmla="*/ 262 h 288"/>
                          <a:gd name="T6" fmla="*/ 32 w 90"/>
                          <a:gd name="T7" fmla="*/ 242 h 288"/>
                          <a:gd name="T8" fmla="*/ 44 w 90"/>
                          <a:gd name="T9" fmla="*/ 217 h 288"/>
                          <a:gd name="T10" fmla="*/ 52 w 90"/>
                          <a:gd name="T11" fmla="*/ 192 h 288"/>
                          <a:gd name="T12" fmla="*/ 55 w 90"/>
                          <a:gd name="T13" fmla="*/ 172 h 288"/>
                          <a:gd name="T14" fmla="*/ 57 w 90"/>
                          <a:gd name="T15" fmla="*/ 144 h 288"/>
                          <a:gd name="T16" fmla="*/ 59 w 90"/>
                          <a:gd name="T17" fmla="*/ 120 h 288"/>
                          <a:gd name="T18" fmla="*/ 49 w 90"/>
                          <a:gd name="T19" fmla="*/ 125 h 288"/>
                          <a:gd name="T20" fmla="*/ 37 w 90"/>
                          <a:gd name="T21" fmla="*/ 134 h 288"/>
                          <a:gd name="T22" fmla="*/ 26 w 90"/>
                          <a:gd name="T23" fmla="*/ 144 h 288"/>
                          <a:gd name="T24" fmla="*/ 25 w 90"/>
                          <a:gd name="T25" fmla="*/ 134 h 288"/>
                          <a:gd name="T26" fmla="*/ 27 w 90"/>
                          <a:gd name="T27" fmla="*/ 119 h 288"/>
                          <a:gd name="T28" fmla="*/ 31 w 90"/>
                          <a:gd name="T29" fmla="*/ 108 h 288"/>
                          <a:gd name="T30" fmla="*/ 39 w 90"/>
                          <a:gd name="T31" fmla="*/ 94 h 288"/>
                          <a:gd name="T32" fmla="*/ 47 w 90"/>
                          <a:gd name="T33" fmla="*/ 81 h 288"/>
                          <a:gd name="T34" fmla="*/ 55 w 90"/>
                          <a:gd name="T35" fmla="*/ 68 h 288"/>
                          <a:gd name="T36" fmla="*/ 62 w 90"/>
                          <a:gd name="T37" fmla="*/ 56 h 288"/>
                          <a:gd name="T38" fmla="*/ 70 w 90"/>
                          <a:gd name="T39" fmla="*/ 41 h 288"/>
                          <a:gd name="T40" fmla="*/ 74 w 90"/>
                          <a:gd name="T41" fmla="*/ 29 h 288"/>
                          <a:gd name="T42" fmla="*/ 80 w 90"/>
                          <a:gd name="T43" fmla="*/ 16 h 288"/>
                          <a:gd name="T44" fmla="*/ 84 w 90"/>
                          <a:gd name="T45" fmla="*/ 9 h 288"/>
                          <a:gd name="T46" fmla="*/ 90 w 90"/>
                          <a:gd name="T47" fmla="*/ 0 h 288"/>
                          <a:gd name="T48" fmla="*/ 80 w 90"/>
                          <a:gd name="T49" fmla="*/ 6 h 288"/>
                          <a:gd name="T50" fmla="*/ 70 w 90"/>
                          <a:gd name="T51" fmla="*/ 11 h 288"/>
                          <a:gd name="T52" fmla="*/ 57 w 90"/>
                          <a:gd name="T53" fmla="*/ 20 h 288"/>
                          <a:gd name="T54" fmla="*/ 49 w 90"/>
                          <a:gd name="T55" fmla="*/ 28 h 288"/>
                          <a:gd name="T56" fmla="*/ 42 w 90"/>
                          <a:gd name="T57" fmla="*/ 36 h 288"/>
                          <a:gd name="T58" fmla="*/ 32 w 90"/>
                          <a:gd name="T59" fmla="*/ 63 h 288"/>
                          <a:gd name="T60" fmla="*/ 7 w 90"/>
                          <a:gd name="T61" fmla="*/ 108 h 288"/>
                          <a:gd name="T62" fmla="*/ 11 w 90"/>
                          <a:gd name="T63" fmla="*/ 164 h 288"/>
                          <a:gd name="T64" fmla="*/ 2 w 90"/>
                          <a:gd name="T65" fmla="*/ 195 h 288"/>
                          <a:gd name="T66" fmla="*/ 9 w 90"/>
                          <a:gd name="T67" fmla="*/ 221 h 288"/>
                          <a:gd name="T68" fmla="*/ 12 w 90"/>
                          <a:gd name="T69" fmla="*/ 244 h 288"/>
                          <a:gd name="T70" fmla="*/ 9 w 90"/>
                          <a:gd name="T71" fmla="*/ 264 h 288"/>
                          <a:gd name="T72" fmla="*/ 0 w 90"/>
                          <a:gd name="T73" fmla="*/ 288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288"/>
                          <a:gd name="T113" fmla="*/ 90 w 90"/>
                          <a:gd name="T114" fmla="*/ 288 h 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288">
                            <a:moveTo>
                              <a:pt x="0" y="288"/>
                            </a:moveTo>
                            <a:lnTo>
                              <a:pt x="5" y="283"/>
                            </a:lnTo>
                            <a:lnTo>
                              <a:pt x="20" y="262"/>
                            </a:lnTo>
                            <a:lnTo>
                              <a:pt x="32" y="242"/>
                            </a:lnTo>
                            <a:lnTo>
                              <a:pt x="44" y="217"/>
                            </a:lnTo>
                            <a:lnTo>
                              <a:pt x="52" y="192"/>
                            </a:lnTo>
                            <a:lnTo>
                              <a:pt x="55" y="172"/>
                            </a:lnTo>
                            <a:lnTo>
                              <a:pt x="57" y="144"/>
                            </a:lnTo>
                            <a:lnTo>
                              <a:pt x="59" y="120"/>
                            </a:lnTo>
                            <a:lnTo>
                              <a:pt x="49" y="125"/>
                            </a:lnTo>
                            <a:lnTo>
                              <a:pt x="37" y="134"/>
                            </a:lnTo>
                            <a:lnTo>
                              <a:pt x="26" y="144"/>
                            </a:lnTo>
                            <a:lnTo>
                              <a:pt x="25" y="134"/>
                            </a:lnTo>
                            <a:lnTo>
                              <a:pt x="27" y="119"/>
                            </a:lnTo>
                            <a:lnTo>
                              <a:pt x="31" y="108"/>
                            </a:lnTo>
                            <a:lnTo>
                              <a:pt x="39" y="94"/>
                            </a:lnTo>
                            <a:lnTo>
                              <a:pt x="47" y="81"/>
                            </a:lnTo>
                            <a:lnTo>
                              <a:pt x="55" y="68"/>
                            </a:lnTo>
                            <a:lnTo>
                              <a:pt x="62" y="56"/>
                            </a:lnTo>
                            <a:lnTo>
                              <a:pt x="70" y="41"/>
                            </a:lnTo>
                            <a:lnTo>
                              <a:pt x="74" y="29"/>
                            </a:lnTo>
                            <a:lnTo>
                              <a:pt x="80" y="16"/>
                            </a:lnTo>
                            <a:lnTo>
                              <a:pt x="84" y="9"/>
                            </a:lnTo>
                            <a:lnTo>
                              <a:pt x="90" y="0"/>
                            </a:lnTo>
                            <a:lnTo>
                              <a:pt x="80" y="6"/>
                            </a:lnTo>
                            <a:lnTo>
                              <a:pt x="70" y="11"/>
                            </a:lnTo>
                            <a:lnTo>
                              <a:pt x="57" y="20"/>
                            </a:lnTo>
                            <a:lnTo>
                              <a:pt x="49" y="28"/>
                            </a:lnTo>
                            <a:lnTo>
                              <a:pt x="42" y="36"/>
                            </a:lnTo>
                            <a:lnTo>
                              <a:pt x="32" y="63"/>
                            </a:lnTo>
                            <a:lnTo>
                              <a:pt x="7" y="108"/>
                            </a:lnTo>
                            <a:lnTo>
                              <a:pt x="11" y="164"/>
                            </a:lnTo>
                            <a:lnTo>
                              <a:pt x="2" y="195"/>
                            </a:lnTo>
                            <a:lnTo>
                              <a:pt x="9" y="221"/>
                            </a:lnTo>
                            <a:lnTo>
                              <a:pt x="12" y="244"/>
                            </a:lnTo>
                            <a:lnTo>
                              <a:pt x="9" y="264"/>
                            </a:lnTo>
                            <a:lnTo>
                              <a:pt x="0" y="288"/>
                            </a:lnTo>
                            <a:close/>
                          </a:path>
                        </a:pathLst>
                      </a:custGeom>
                      <a:solidFill>
                        <a:srgbClr val="DF3F5F"/>
                      </a:solidFill>
                      <a:ln w="9525">
                        <a:noFill/>
                        <a:round/>
                        <a:headEnd/>
                        <a:tailEnd/>
                      </a:ln>
                    </p:spPr>
                    <p:txBody>
                      <a:bodyPr/>
                      <a:lstStyle/>
                      <a:p>
                        <a:endParaRPr lang="en-US"/>
                      </a:p>
                    </p:txBody>
                  </p:sp>
                  <p:sp>
                    <p:nvSpPr>
                      <p:cNvPr id="19508" name="Freeform 1143"/>
                      <p:cNvSpPr>
                        <a:spLocks/>
                      </p:cNvSpPr>
                      <p:nvPr/>
                    </p:nvSpPr>
                    <p:spPr bwMode="auto">
                      <a:xfrm>
                        <a:off x="4416" y="1684"/>
                        <a:ext cx="103" cy="330"/>
                      </a:xfrm>
                      <a:custGeom>
                        <a:avLst/>
                        <a:gdLst>
                          <a:gd name="T0" fmla="*/ 5 w 103"/>
                          <a:gd name="T1" fmla="*/ 315 h 330"/>
                          <a:gd name="T2" fmla="*/ 3 w 103"/>
                          <a:gd name="T3" fmla="*/ 330 h 330"/>
                          <a:gd name="T4" fmla="*/ 0 w 103"/>
                          <a:gd name="T5" fmla="*/ 314 h 330"/>
                          <a:gd name="T6" fmla="*/ 0 w 103"/>
                          <a:gd name="T7" fmla="*/ 299 h 330"/>
                          <a:gd name="T8" fmla="*/ 2 w 103"/>
                          <a:gd name="T9" fmla="*/ 284 h 330"/>
                          <a:gd name="T10" fmla="*/ 3 w 103"/>
                          <a:gd name="T11" fmla="*/ 264 h 330"/>
                          <a:gd name="T12" fmla="*/ 5 w 103"/>
                          <a:gd name="T13" fmla="*/ 252 h 330"/>
                          <a:gd name="T14" fmla="*/ 14 w 103"/>
                          <a:gd name="T15" fmla="*/ 224 h 330"/>
                          <a:gd name="T16" fmla="*/ 16 w 103"/>
                          <a:gd name="T17" fmla="*/ 207 h 330"/>
                          <a:gd name="T18" fmla="*/ 14 w 103"/>
                          <a:gd name="T19" fmla="*/ 186 h 330"/>
                          <a:gd name="T20" fmla="*/ 16 w 103"/>
                          <a:gd name="T21" fmla="*/ 167 h 330"/>
                          <a:gd name="T22" fmla="*/ 20 w 103"/>
                          <a:gd name="T23" fmla="*/ 150 h 330"/>
                          <a:gd name="T24" fmla="*/ 25 w 103"/>
                          <a:gd name="T25" fmla="*/ 136 h 330"/>
                          <a:gd name="T26" fmla="*/ 29 w 103"/>
                          <a:gd name="T27" fmla="*/ 120 h 330"/>
                          <a:gd name="T28" fmla="*/ 31 w 103"/>
                          <a:gd name="T29" fmla="*/ 101 h 330"/>
                          <a:gd name="T30" fmla="*/ 34 w 103"/>
                          <a:gd name="T31" fmla="*/ 81 h 330"/>
                          <a:gd name="T32" fmla="*/ 38 w 103"/>
                          <a:gd name="T33" fmla="*/ 65 h 330"/>
                          <a:gd name="T34" fmla="*/ 45 w 103"/>
                          <a:gd name="T35" fmla="*/ 41 h 330"/>
                          <a:gd name="T36" fmla="*/ 50 w 103"/>
                          <a:gd name="T37" fmla="*/ 21 h 330"/>
                          <a:gd name="T38" fmla="*/ 60 w 103"/>
                          <a:gd name="T39" fmla="*/ 0 h 330"/>
                          <a:gd name="T40" fmla="*/ 59 w 103"/>
                          <a:gd name="T41" fmla="*/ 10 h 330"/>
                          <a:gd name="T42" fmla="*/ 60 w 103"/>
                          <a:gd name="T43" fmla="*/ 24 h 330"/>
                          <a:gd name="T44" fmla="*/ 60 w 103"/>
                          <a:gd name="T45" fmla="*/ 40 h 330"/>
                          <a:gd name="T46" fmla="*/ 59 w 103"/>
                          <a:gd name="T47" fmla="*/ 62 h 330"/>
                          <a:gd name="T48" fmla="*/ 54 w 103"/>
                          <a:gd name="T49" fmla="*/ 87 h 330"/>
                          <a:gd name="T50" fmla="*/ 64 w 103"/>
                          <a:gd name="T51" fmla="*/ 70 h 330"/>
                          <a:gd name="T52" fmla="*/ 73 w 103"/>
                          <a:gd name="T53" fmla="*/ 59 h 330"/>
                          <a:gd name="T54" fmla="*/ 83 w 103"/>
                          <a:gd name="T55" fmla="*/ 45 h 330"/>
                          <a:gd name="T56" fmla="*/ 92 w 103"/>
                          <a:gd name="T57" fmla="*/ 33 h 330"/>
                          <a:gd name="T58" fmla="*/ 103 w 103"/>
                          <a:gd name="T59" fmla="*/ 24 h 330"/>
                          <a:gd name="T60" fmla="*/ 88 w 103"/>
                          <a:gd name="T61" fmla="*/ 46 h 330"/>
                          <a:gd name="T62" fmla="*/ 80 w 103"/>
                          <a:gd name="T63" fmla="*/ 61 h 330"/>
                          <a:gd name="T64" fmla="*/ 65 w 103"/>
                          <a:gd name="T65" fmla="*/ 81 h 330"/>
                          <a:gd name="T66" fmla="*/ 56 w 103"/>
                          <a:gd name="T67" fmla="*/ 100 h 330"/>
                          <a:gd name="T68" fmla="*/ 57 w 103"/>
                          <a:gd name="T69" fmla="*/ 111 h 330"/>
                          <a:gd name="T70" fmla="*/ 56 w 103"/>
                          <a:gd name="T71" fmla="*/ 128 h 330"/>
                          <a:gd name="T72" fmla="*/ 50 w 103"/>
                          <a:gd name="T73" fmla="*/ 147 h 330"/>
                          <a:gd name="T74" fmla="*/ 45 w 103"/>
                          <a:gd name="T75" fmla="*/ 160 h 330"/>
                          <a:gd name="T76" fmla="*/ 37 w 103"/>
                          <a:gd name="T77" fmla="*/ 173 h 330"/>
                          <a:gd name="T78" fmla="*/ 41 w 103"/>
                          <a:gd name="T79" fmla="*/ 194 h 330"/>
                          <a:gd name="T80" fmla="*/ 38 w 103"/>
                          <a:gd name="T81" fmla="*/ 213 h 330"/>
                          <a:gd name="T82" fmla="*/ 32 w 103"/>
                          <a:gd name="T83" fmla="*/ 237 h 330"/>
                          <a:gd name="T84" fmla="*/ 23 w 103"/>
                          <a:gd name="T85" fmla="*/ 262 h 330"/>
                          <a:gd name="T86" fmla="*/ 17 w 103"/>
                          <a:gd name="T87" fmla="*/ 282 h 330"/>
                          <a:gd name="T88" fmla="*/ 25 w 103"/>
                          <a:gd name="T89" fmla="*/ 274 h 330"/>
                          <a:gd name="T90" fmla="*/ 32 w 103"/>
                          <a:gd name="T91" fmla="*/ 264 h 330"/>
                          <a:gd name="T92" fmla="*/ 31 w 103"/>
                          <a:gd name="T93" fmla="*/ 274 h 330"/>
                          <a:gd name="T94" fmla="*/ 25 w 103"/>
                          <a:gd name="T95" fmla="*/ 289 h 330"/>
                          <a:gd name="T96" fmla="*/ 19 w 103"/>
                          <a:gd name="T97" fmla="*/ 297 h 330"/>
                          <a:gd name="T98" fmla="*/ 15 w 103"/>
                          <a:gd name="T99" fmla="*/ 306 h 330"/>
                          <a:gd name="T100" fmla="*/ 23 w 103"/>
                          <a:gd name="T101" fmla="*/ 307 h 330"/>
                          <a:gd name="T102" fmla="*/ 36 w 103"/>
                          <a:gd name="T103" fmla="*/ 307 h 330"/>
                          <a:gd name="T104" fmla="*/ 24 w 103"/>
                          <a:gd name="T105" fmla="*/ 310 h 330"/>
                          <a:gd name="T106" fmla="*/ 12 w 103"/>
                          <a:gd name="T107" fmla="*/ 313 h 330"/>
                          <a:gd name="T108" fmla="*/ 5 w 103"/>
                          <a:gd name="T109" fmla="*/ 315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
                          <a:gd name="T166" fmla="*/ 0 h 330"/>
                          <a:gd name="T167" fmla="*/ 103 w 103"/>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 h="330">
                            <a:moveTo>
                              <a:pt x="5" y="315"/>
                            </a:moveTo>
                            <a:lnTo>
                              <a:pt x="3" y="330"/>
                            </a:lnTo>
                            <a:lnTo>
                              <a:pt x="0" y="314"/>
                            </a:lnTo>
                            <a:lnTo>
                              <a:pt x="0" y="299"/>
                            </a:lnTo>
                            <a:lnTo>
                              <a:pt x="2" y="284"/>
                            </a:lnTo>
                            <a:lnTo>
                              <a:pt x="3" y="264"/>
                            </a:lnTo>
                            <a:lnTo>
                              <a:pt x="5" y="252"/>
                            </a:lnTo>
                            <a:lnTo>
                              <a:pt x="14" y="224"/>
                            </a:lnTo>
                            <a:lnTo>
                              <a:pt x="16" y="207"/>
                            </a:lnTo>
                            <a:lnTo>
                              <a:pt x="14" y="186"/>
                            </a:lnTo>
                            <a:lnTo>
                              <a:pt x="16" y="167"/>
                            </a:lnTo>
                            <a:lnTo>
                              <a:pt x="20" y="150"/>
                            </a:lnTo>
                            <a:lnTo>
                              <a:pt x="25" y="136"/>
                            </a:lnTo>
                            <a:lnTo>
                              <a:pt x="29" y="120"/>
                            </a:lnTo>
                            <a:lnTo>
                              <a:pt x="31" y="101"/>
                            </a:lnTo>
                            <a:lnTo>
                              <a:pt x="34" y="81"/>
                            </a:lnTo>
                            <a:lnTo>
                              <a:pt x="38" y="65"/>
                            </a:lnTo>
                            <a:lnTo>
                              <a:pt x="45" y="41"/>
                            </a:lnTo>
                            <a:lnTo>
                              <a:pt x="50" y="21"/>
                            </a:lnTo>
                            <a:lnTo>
                              <a:pt x="60" y="0"/>
                            </a:lnTo>
                            <a:lnTo>
                              <a:pt x="59" y="10"/>
                            </a:lnTo>
                            <a:lnTo>
                              <a:pt x="60" y="24"/>
                            </a:lnTo>
                            <a:lnTo>
                              <a:pt x="60" y="40"/>
                            </a:lnTo>
                            <a:lnTo>
                              <a:pt x="59" y="62"/>
                            </a:lnTo>
                            <a:lnTo>
                              <a:pt x="54" y="87"/>
                            </a:lnTo>
                            <a:lnTo>
                              <a:pt x="64" y="70"/>
                            </a:lnTo>
                            <a:lnTo>
                              <a:pt x="73" y="59"/>
                            </a:lnTo>
                            <a:lnTo>
                              <a:pt x="83" y="45"/>
                            </a:lnTo>
                            <a:lnTo>
                              <a:pt x="92" y="33"/>
                            </a:lnTo>
                            <a:lnTo>
                              <a:pt x="103" y="24"/>
                            </a:lnTo>
                            <a:lnTo>
                              <a:pt x="88" y="46"/>
                            </a:lnTo>
                            <a:lnTo>
                              <a:pt x="80" y="61"/>
                            </a:lnTo>
                            <a:lnTo>
                              <a:pt x="65" y="81"/>
                            </a:lnTo>
                            <a:lnTo>
                              <a:pt x="56" y="100"/>
                            </a:lnTo>
                            <a:lnTo>
                              <a:pt x="57" y="111"/>
                            </a:lnTo>
                            <a:lnTo>
                              <a:pt x="56" y="128"/>
                            </a:lnTo>
                            <a:lnTo>
                              <a:pt x="50" y="147"/>
                            </a:lnTo>
                            <a:lnTo>
                              <a:pt x="45" y="160"/>
                            </a:lnTo>
                            <a:lnTo>
                              <a:pt x="37" y="173"/>
                            </a:lnTo>
                            <a:lnTo>
                              <a:pt x="41" y="194"/>
                            </a:lnTo>
                            <a:lnTo>
                              <a:pt x="38" y="213"/>
                            </a:lnTo>
                            <a:lnTo>
                              <a:pt x="32" y="237"/>
                            </a:lnTo>
                            <a:lnTo>
                              <a:pt x="23" y="262"/>
                            </a:lnTo>
                            <a:lnTo>
                              <a:pt x="17" y="282"/>
                            </a:lnTo>
                            <a:lnTo>
                              <a:pt x="25" y="274"/>
                            </a:lnTo>
                            <a:lnTo>
                              <a:pt x="32" y="264"/>
                            </a:lnTo>
                            <a:lnTo>
                              <a:pt x="31" y="274"/>
                            </a:lnTo>
                            <a:lnTo>
                              <a:pt x="25" y="289"/>
                            </a:lnTo>
                            <a:lnTo>
                              <a:pt x="19" y="297"/>
                            </a:lnTo>
                            <a:lnTo>
                              <a:pt x="15" y="306"/>
                            </a:lnTo>
                            <a:lnTo>
                              <a:pt x="23" y="307"/>
                            </a:lnTo>
                            <a:lnTo>
                              <a:pt x="36" y="307"/>
                            </a:lnTo>
                            <a:lnTo>
                              <a:pt x="24" y="310"/>
                            </a:lnTo>
                            <a:lnTo>
                              <a:pt x="12" y="313"/>
                            </a:lnTo>
                            <a:lnTo>
                              <a:pt x="5" y="315"/>
                            </a:lnTo>
                            <a:close/>
                          </a:path>
                        </a:pathLst>
                      </a:custGeom>
                      <a:solidFill>
                        <a:srgbClr val="DF3F5F"/>
                      </a:solidFill>
                      <a:ln w="9525">
                        <a:noFill/>
                        <a:round/>
                        <a:headEnd/>
                        <a:tailEnd/>
                      </a:ln>
                    </p:spPr>
                    <p:txBody>
                      <a:bodyPr/>
                      <a:lstStyle/>
                      <a:p>
                        <a:endParaRPr lang="en-US"/>
                      </a:p>
                    </p:txBody>
                  </p:sp>
                  <p:sp>
                    <p:nvSpPr>
                      <p:cNvPr id="19509" name="Freeform 1144"/>
                      <p:cNvSpPr>
                        <a:spLocks/>
                      </p:cNvSpPr>
                      <p:nvPr/>
                    </p:nvSpPr>
                    <p:spPr bwMode="auto">
                      <a:xfrm>
                        <a:off x="4138" y="1566"/>
                        <a:ext cx="269" cy="47"/>
                      </a:xfrm>
                      <a:custGeom>
                        <a:avLst/>
                        <a:gdLst>
                          <a:gd name="T0" fmla="*/ 0 w 269"/>
                          <a:gd name="T1" fmla="*/ 0 h 47"/>
                          <a:gd name="T2" fmla="*/ 8 w 269"/>
                          <a:gd name="T3" fmla="*/ 9 h 47"/>
                          <a:gd name="T4" fmla="*/ 18 w 269"/>
                          <a:gd name="T5" fmla="*/ 17 h 47"/>
                          <a:gd name="T6" fmla="*/ 33 w 269"/>
                          <a:gd name="T7" fmla="*/ 24 h 47"/>
                          <a:gd name="T8" fmla="*/ 46 w 269"/>
                          <a:gd name="T9" fmla="*/ 32 h 47"/>
                          <a:gd name="T10" fmla="*/ 62 w 269"/>
                          <a:gd name="T11" fmla="*/ 37 h 47"/>
                          <a:gd name="T12" fmla="*/ 78 w 269"/>
                          <a:gd name="T13" fmla="*/ 42 h 47"/>
                          <a:gd name="T14" fmla="*/ 100 w 269"/>
                          <a:gd name="T15" fmla="*/ 45 h 47"/>
                          <a:gd name="T16" fmla="*/ 119 w 269"/>
                          <a:gd name="T17" fmla="*/ 47 h 47"/>
                          <a:gd name="T18" fmla="*/ 147 w 269"/>
                          <a:gd name="T19" fmla="*/ 47 h 47"/>
                          <a:gd name="T20" fmla="*/ 166 w 269"/>
                          <a:gd name="T21" fmla="*/ 46 h 47"/>
                          <a:gd name="T22" fmla="*/ 187 w 269"/>
                          <a:gd name="T23" fmla="*/ 43 h 47"/>
                          <a:gd name="T24" fmla="*/ 207 w 269"/>
                          <a:gd name="T25" fmla="*/ 38 h 47"/>
                          <a:gd name="T26" fmla="*/ 224 w 269"/>
                          <a:gd name="T27" fmla="*/ 32 h 47"/>
                          <a:gd name="T28" fmla="*/ 241 w 269"/>
                          <a:gd name="T29" fmla="*/ 22 h 47"/>
                          <a:gd name="T30" fmla="*/ 257 w 269"/>
                          <a:gd name="T31" fmla="*/ 12 h 47"/>
                          <a:gd name="T32" fmla="*/ 269 w 269"/>
                          <a:gd name="T33" fmla="*/ 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47"/>
                          <a:gd name="T53" fmla="*/ 269 w 269"/>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47">
                            <a:moveTo>
                              <a:pt x="0" y="0"/>
                            </a:moveTo>
                            <a:lnTo>
                              <a:pt x="8" y="9"/>
                            </a:lnTo>
                            <a:lnTo>
                              <a:pt x="18" y="17"/>
                            </a:lnTo>
                            <a:lnTo>
                              <a:pt x="33" y="24"/>
                            </a:lnTo>
                            <a:lnTo>
                              <a:pt x="46" y="32"/>
                            </a:lnTo>
                            <a:lnTo>
                              <a:pt x="62" y="37"/>
                            </a:lnTo>
                            <a:lnTo>
                              <a:pt x="78" y="42"/>
                            </a:lnTo>
                            <a:lnTo>
                              <a:pt x="100" y="45"/>
                            </a:lnTo>
                            <a:lnTo>
                              <a:pt x="119" y="47"/>
                            </a:lnTo>
                            <a:lnTo>
                              <a:pt x="147" y="47"/>
                            </a:lnTo>
                            <a:lnTo>
                              <a:pt x="166" y="46"/>
                            </a:lnTo>
                            <a:lnTo>
                              <a:pt x="187" y="43"/>
                            </a:lnTo>
                            <a:lnTo>
                              <a:pt x="207" y="38"/>
                            </a:lnTo>
                            <a:lnTo>
                              <a:pt x="224" y="32"/>
                            </a:lnTo>
                            <a:lnTo>
                              <a:pt x="241" y="22"/>
                            </a:lnTo>
                            <a:lnTo>
                              <a:pt x="257" y="12"/>
                            </a:lnTo>
                            <a:lnTo>
                              <a:pt x="269" y="4"/>
                            </a:lnTo>
                          </a:path>
                        </a:pathLst>
                      </a:custGeom>
                      <a:noFill/>
                      <a:ln w="9525">
                        <a:solidFill>
                          <a:srgbClr val="DF3F5F"/>
                        </a:solidFill>
                        <a:prstDash val="solid"/>
                        <a:round/>
                        <a:headEnd/>
                        <a:tailEnd/>
                      </a:ln>
                    </p:spPr>
                    <p:txBody>
                      <a:bodyPr/>
                      <a:lstStyle/>
                      <a:p>
                        <a:endParaRPr lang="en-US"/>
                      </a:p>
                    </p:txBody>
                  </p:sp>
                  <p:sp>
                    <p:nvSpPr>
                      <p:cNvPr id="19510" name="Freeform 1145"/>
                      <p:cNvSpPr>
                        <a:spLocks/>
                      </p:cNvSpPr>
                      <p:nvPr/>
                    </p:nvSpPr>
                    <p:spPr bwMode="auto">
                      <a:xfrm>
                        <a:off x="4105" y="2115"/>
                        <a:ext cx="274" cy="138"/>
                      </a:xfrm>
                      <a:custGeom>
                        <a:avLst/>
                        <a:gdLst>
                          <a:gd name="T0" fmla="*/ 0 w 274"/>
                          <a:gd name="T1" fmla="*/ 34 h 138"/>
                          <a:gd name="T2" fmla="*/ 3 w 274"/>
                          <a:gd name="T3" fmla="*/ 28 h 138"/>
                          <a:gd name="T4" fmla="*/ 8 w 274"/>
                          <a:gd name="T5" fmla="*/ 23 h 138"/>
                          <a:gd name="T6" fmla="*/ 14 w 274"/>
                          <a:gd name="T7" fmla="*/ 18 h 138"/>
                          <a:gd name="T8" fmla="*/ 27 w 274"/>
                          <a:gd name="T9" fmla="*/ 15 h 138"/>
                          <a:gd name="T10" fmla="*/ 38 w 274"/>
                          <a:gd name="T11" fmla="*/ 12 h 138"/>
                          <a:gd name="T12" fmla="*/ 65 w 274"/>
                          <a:gd name="T13" fmla="*/ 8 h 138"/>
                          <a:gd name="T14" fmla="*/ 91 w 274"/>
                          <a:gd name="T15" fmla="*/ 3 h 138"/>
                          <a:gd name="T16" fmla="*/ 113 w 274"/>
                          <a:gd name="T17" fmla="*/ 2 h 138"/>
                          <a:gd name="T18" fmla="*/ 133 w 274"/>
                          <a:gd name="T19" fmla="*/ 0 h 138"/>
                          <a:gd name="T20" fmla="*/ 153 w 274"/>
                          <a:gd name="T21" fmla="*/ 0 h 138"/>
                          <a:gd name="T22" fmla="*/ 168 w 274"/>
                          <a:gd name="T23" fmla="*/ 3 h 138"/>
                          <a:gd name="T24" fmla="*/ 187 w 274"/>
                          <a:gd name="T25" fmla="*/ 7 h 138"/>
                          <a:gd name="T26" fmla="*/ 200 w 274"/>
                          <a:gd name="T27" fmla="*/ 11 h 138"/>
                          <a:gd name="T28" fmla="*/ 215 w 274"/>
                          <a:gd name="T29" fmla="*/ 17 h 138"/>
                          <a:gd name="T30" fmla="*/ 228 w 274"/>
                          <a:gd name="T31" fmla="*/ 24 h 138"/>
                          <a:gd name="T32" fmla="*/ 241 w 274"/>
                          <a:gd name="T33" fmla="*/ 30 h 138"/>
                          <a:gd name="T34" fmla="*/ 253 w 274"/>
                          <a:gd name="T35" fmla="*/ 32 h 138"/>
                          <a:gd name="T36" fmla="*/ 263 w 274"/>
                          <a:gd name="T37" fmla="*/ 30 h 138"/>
                          <a:gd name="T38" fmla="*/ 274 w 274"/>
                          <a:gd name="T39" fmla="*/ 28 h 138"/>
                          <a:gd name="T40" fmla="*/ 266 w 274"/>
                          <a:gd name="T41" fmla="*/ 34 h 138"/>
                          <a:gd name="T42" fmla="*/ 257 w 274"/>
                          <a:gd name="T43" fmla="*/ 43 h 138"/>
                          <a:gd name="T44" fmla="*/ 249 w 274"/>
                          <a:gd name="T45" fmla="*/ 54 h 138"/>
                          <a:gd name="T46" fmla="*/ 245 w 274"/>
                          <a:gd name="T47" fmla="*/ 64 h 138"/>
                          <a:gd name="T48" fmla="*/ 243 w 274"/>
                          <a:gd name="T49" fmla="*/ 74 h 138"/>
                          <a:gd name="T50" fmla="*/ 242 w 274"/>
                          <a:gd name="T51" fmla="*/ 86 h 138"/>
                          <a:gd name="T52" fmla="*/ 242 w 274"/>
                          <a:gd name="T53" fmla="*/ 103 h 138"/>
                          <a:gd name="T54" fmla="*/ 240 w 274"/>
                          <a:gd name="T55" fmla="*/ 138 h 138"/>
                          <a:gd name="T56" fmla="*/ 238 w 274"/>
                          <a:gd name="T57" fmla="*/ 124 h 138"/>
                          <a:gd name="T58" fmla="*/ 237 w 274"/>
                          <a:gd name="T59" fmla="*/ 107 h 138"/>
                          <a:gd name="T60" fmla="*/ 234 w 274"/>
                          <a:gd name="T61" fmla="*/ 89 h 138"/>
                          <a:gd name="T62" fmla="*/ 231 w 274"/>
                          <a:gd name="T63" fmla="*/ 75 h 138"/>
                          <a:gd name="T64" fmla="*/ 226 w 274"/>
                          <a:gd name="T65" fmla="*/ 62 h 138"/>
                          <a:gd name="T66" fmla="*/ 216 w 274"/>
                          <a:gd name="T67" fmla="*/ 50 h 138"/>
                          <a:gd name="T68" fmla="*/ 201 w 274"/>
                          <a:gd name="T69" fmla="*/ 39 h 138"/>
                          <a:gd name="T70" fmla="*/ 182 w 274"/>
                          <a:gd name="T71" fmla="*/ 33 h 138"/>
                          <a:gd name="T72" fmla="*/ 160 w 274"/>
                          <a:gd name="T73" fmla="*/ 29 h 138"/>
                          <a:gd name="T74" fmla="*/ 141 w 274"/>
                          <a:gd name="T75" fmla="*/ 31 h 138"/>
                          <a:gd name="T76" fmla="*/ 126 w 274"/>
                          <a:gd name="T77" fmla="*/ 34 h 138"/>
                          <a:gd name="T78" fmla="*/ 113 w 274"/>
                          <a:gd name="T79" fmla="*/ 37 h 138"/>
                          <a:gd name="T80" fmla="*/ 102 w 274"/>
                          <a:gd name="T81" fmla="*/ 39 h 138"/>
                          <a:gd name="T82" fmla="*/ 86 w 274"/>
                          <a:gd name="T83" fmla="*/ 38 h 138"/>
                          <a:gd name="T84" fmla="*/ 68 w 274"/>
                          <a:gd name="T85" fmla="*/ 37 h 138"/>
                          <a:gd name="T86" fmla="*/ 54 w 274"/>
                          <a:gd name="T87" fmla="*/ 38 h 138"/>
                          <a:gd name="T88" fmla="*/ 40 w 274"/>
                          <a:gd name="T89" fmla="*/ 40 h 138"/>
                          <a:gd name="T90" fmla="*/ 25 w 274"/>
                          <a:gd name="T91" fmla="*/ 43 h 138"/>
                          <a:gd name="T92" fmla="*/ 11 w 274"/>
                          <a:gd name="T93" fmla="*/ 44 h 138"/>
                          <a:gd name="T94" fmla="*/ 2 w 274"/>
                          <a:gd name="T95" fmla="*/ 40 h 138"/>
                          <a:gd name="T96" fmla="*/ 0 w 274"/>
                          <a:gd name="T97" fmla="*/ 34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4"/>
                          <a:gd name="T148" fmla="*/ 0 h 138"/>
                          <a:gd name="T149" fmla="*/ 274 w 274"/>
                          <a:gd name="T150" fmla="*/ 138 h 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4" h="138">
                            <a:moveTo>
                              <a:pt x="0" y="34"/>
                            </a:moveTo>
                            <a:lnTo>
                              <a:pt x="3" y="28"/>
                            </a:lnTo>
                            <a:lnTo>
                              <a:pt x="8" y="23"/>
                            </a:lnTo>
                            <a:lnTo>
                              <a:pt x="14" y="18"/>
                            </a:lnTo>
                            <a:lnTo>
                              <a:pt x="27" y="15"/>
                            </a:lnTo>
                            <a:lnTo>
                              <a:pt x="38" y="12"/>
                            </a:lnTo>
                            <a:lnTo>
                              <a:pt x="65" y="8"/>
                            </a:lnTo>
                            <a:lnTo>
                              <a:pt x="91" y="3"/>
                            </a:lnTo>
                            <a:lnTo>
                              <a:pt x="113" y="2"/>
                            </a:lnTo>
                            <a:lnTo>
                              <a:pt x="133" y="0"/>
                            </a:lnTo>
                            <a:lnTo>
                              <a:pt x="153" y="0"/>
                            </a:lnTo>
                            <a:lnTo>
                              <a:pt x="168" y="3"/>
                            </a:lnTo>
                            <a:lnTo>
                              <a:pt x="187" y="7"/>
                            </a:lnTo>
                            <a:lnTo>
                              <a:pt x="200" y="11"/>
                            </a:lnTo>
                            <a:lnTo>
                              <a:pt x="215" y="17"/>
                            </a:lnTo>
                            <a:lnTo>
                              <a:pt x="228" y="24"/>
                            </a:lnTo>
                            <a:lnTo>
                              <a:pt x="241" y="30"/>
                            </a:lnTo>
                            <a:lnTo>
                              <a:pt x="253" y="32"/>
                            </a:lnTo>
                            <a:lnTo>
                              <a:pt x="263" y="30"/>
                            </a:lnTo>
                            <a:lnTo>
                              <a:pt x="274" y="28"/>
                            </a:lnTo>
                            <a:lnTo>
                              <a:pt x="266" y="34"/>
                            </a:lnTo>
                            <a:lnTo>
                              <a:pt x="257" y="43"/>
                            </a:lnTo>
                            <a:lnTo>
                              <a:pt x="249" y="54"/>
                            </a:lnTo>
                            <a:lnTo>
                              <a:pt x="245" y="64"/>
                            </a:lnTo>
                            <a:lnTo>
                              <a:pt x="243" y="74"/>
                            </a:lnTo>
                            <a:lnTo>
                              <a:pt x="242" y="86"/>
                            </a:lnTo>
                            <a:lnTo>
                              <a:pt x="242" y="103"/>
                            </a:lnTo>
                            <a:lnTo>
                              <a:pt x="240" y="138"/>
                            </a:lnTo>
                            <a:lnTo>
                              <a:pt x="238" y="124"/>
                            </a:lnTo>
                            <a:lnTo>
                              <a:pt x="237" y="107"/>
                            </a:lnTo>
                            <a:lnTo>
                              <a:pt x="234" y="89"/>
                            </a:lnTo>
                            <a:lnTo>
                              <a:pt x="231" y="75"/>
                            </a:lnTo>
                            <a:lnTo>
                              <a:pt x="226" y="62"/>
                            </a:lnTo>
                            <a:lnTo>
                              <a:pt x="216" y="50"/>
                            </a:lnTo>
                            <a:lnTo>
                              <a:pt x="201" y="39"/>
                            </a:lnTo>
                            <a:lnTo>
                              <a:pt x="182" y="33"/>
                            </a:lnTo>
                            <a:lnTo>
                              <a:pt x="160" y="29"/>
                            </a:lnTo>
                            <a:lnTo>
                              <a:pt x="141" y="31"/>
                            </a:lnTo>
                            <a:lnTo>
                              <a:pt x="126" y="34"/>
                            </a:lnTo>
                            <a:lnTo>
                              <a:pt x="113" y="37"/>
                            </a:lnTo>
                            <a:lnTo>
                              <a:pt x="102" y="39"/>
                            </a:lnTo>
                            <a:lnTo>
                              <a:pt x="86" y="38"/>
                            </a:lnTo>
                            <a:lnTo>
                              <a:pt x="68" y="37"/>
                            </a:lnTo>
                            <a:lnTo>
                              <a:pt x="54" y="38"/>
                            </a:lnTo>
                            <a:lnTo>
                              <a:pt x="40" y="40"/>
                            </a:lnTo>
                            <a:lnTo>
                              <a:pt x="25" y="43"/>
                            </a:lnTo>
                            <a:lnTo>
                              <a:pt x="11" y="44"/>
                            </a:lnTo>
                            <a:lnTo>
                              <a:pt x="2" y="40"/>
                            </a:lnTo>
                            <a:lnTo>
                              <a:pt x="0" y="34"/>
                            </a:lnTo>
                            <a:close/>
                          </a:path>
                        </a:pathLst>
                      </a:custGeom>
                      <a:solidFill>
                        <a:srgbClr val="DF3F5F"/>
                      </a:solidFill>
                      <a:ln w="9525">
                        <a:noFill/>
                        <a:round/>
                        <a:headEnd/>
                        <a:tailEnd/>
                      </a:ln>
                    </p:spPr>
                    <p:txBody>
                      <a:bodyPr/>
                      <a:lstStyle/>
                      <a:p>
                        <a:endParaRPr lang="en-US"/>
                      </a:p>
                    </p:txBody>
                  </p:sp>
                </p:grpSp>
              </p:grpSp>
            </p:grpSp>
            <p:grpSp>
              <p:nvGrpSpPr>
                <p:cNvPr id="19467" name="Group 1146"/>
                <p:cNvGrpSpPr>
                  <a:grpSpLocks/>
                </p:cNvGrpSpPr>
                <p:nvPr/>
              </p:nvGrpSpPr>
              <p:grpSpPr bwMode="auto">
                <a:xfrm>
                  <a:off x="3728" y="1423"/>
                  <a:ext cx="356" cy="486"/>
                  <a:chOff x="3728" y="1423"/>
                  <a:chExt cx="356" cy="486"/>
                </a:xfrm>
              </p:grpSpPr>
              <p:grpSp>
                <p:nvGrpSpPr>
                  <p:cNvPr id="19468" name="Group 1147"/>
                  <p:cNvGrpSpPr>
                    <a:grpSpLocks/>
                  </p:cNvGrpSpPr>
                  <p:nvPr/>
                </p:nvGrpSpPr>
                <p:grpSpPr bwMode="auto">
                  <a:xfrm>
                    <a:off x="3755" y="1423"/>
                    <a:ext cx="329" cy="486"/>
                    <a:chOff x="3755" y="1423"/>
                    <a:chExt cx="329" cy="486"/>
                  </a:xfrm>
                </p:grpSpPr>
                <p:grpSp>
                  <p:nvGrpSpPr>
                    <p:cNvPr id="19480" name="Group 1148"/>
                    <p:cNvGrpSpPr>
                      <a:grpSpLocks/>
                    </p:cNvGrpSpPr>
                    <p:nvPr/>
                  </p:nvGrpSpPr>
                  <p:grpSpPr bwMode="auto">
                    <a:xfrm>
                      <a:off x="3755" y="1423"/>
                      <a:ext cx="329" cy="486"/>
                      <a:chOff x="3755" y="1423"/>
                      <a:chExt cx="329" cy="486"/>
                    </a:xfrm>
                  </p:grpSpPr>
                  <p:sp>
                    <p:nvSpPr>
                      <p:cNvPr id="19493" name="Freeform 1149"/>
                      <p:cNvSpPr>
                        <a:spLocks/>
                      </p:cNvSpPr>
                      <p:nvPr/>
                    </p:nvSpPr>
                    <p:spPr bwMode="auto">
                      <a:xfrm>
                        <a:off x="3768" y="1823"/>
                        <a:ext cx="218" cy="75"/>
                      </a:xfrm>
                      <a:custGeom>
                        <a:avLst/>
                        <a:gdLst>
                          <a:gd name="T0" fmla="*/ 11 w 218"/>
                          <a:gd name="T1" fmla="*/ 0 h 75"/>
                          <a:gd name="T2" fmla="*/ 0 w 218"/>
                          <a:gd name="T3" fmla="*/ 33 h 75"/>
                          <a:gd name="T4" fmla="*/ 44 w 218"/>
                          <a:gd name="T5" fmla="*/ 49 h 75"/>
                          <a:gd name="T6" fmla="*/ 113 w 218"/>
                          <a:gd name="T7" fmla="*/ 62 h 75"/>
                          <a:gd name="T8" fmla="*/ 167 w 218"/>
                          <a:gd name="T9" fmla="*/ 71 h 75"/>
                          <a:gd name="T10" fmla="*/ 218 w 218"/>
                          <a:gd name="T11" fmla="*/ 75 h 75"/>
                          <a:gd name="T12" fmla="*/ 11 w 218"/>
                          <a:gd name="T13" fmla="*/ 0 h 75"/>
                          <a:gd name="T14" fmla="*/ 0 60000 65536"/>
                          <a:gd name="T15" fmla="*/ 0 60000 65536"/>
                          <a:gd name="T16" fmla="*/ 0 60000 65536"/>
                          <a:gd name="T17" fmla="*/ 0 60000 65536"/>
                          <a:gd name="T18" fmla="*/ 0 60000 65536"/>
                          <a:gd name="T19" fmla="*/ 0 60000 65536"/>
                          <a:gd name="T20" fmla="*/ 0 60000 65536"/>
                          <a:gd name="T21" fmla="*/ 0 w 218"/>
                          <a:gd name="T22" fmla="*/ 0 h 75"/>
                          <a:gd name="T23" fmla="*/ 218 w 218"/>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75">
                            <a:moveTo>
                              <a:pt x="11" y="0"/>
                            </a:moveTo>
                            <a:lnTo>
                              <a:pt x="0" y="33"/>
                            </a:lnTo>
                            <a:lnTo>
                              <a:pt x="44" y="49"/>
                            </a:lnTo>
                            <a:lnTo>
                              <a:pt x="113" y="62"/>
                            </a:lnTo>
                            <a:lnTo>
                              <a:pt x="167" y="71"/>
                            </a:lnTo>
                            <a:lnTo>
                              <a:pt x="218" y="75"/>
                            </a:lnTo>
                            <a:lnTo>
                              <a:pt x="11" y="0"/>
                            </a:lnTo>
                            <a:close/>
                          </a:path>
                        </a:pathLst>
                      </a:custGeom>
                      <a:solidFill>
                        <a:srgbClr val="FFFFFF"/>
                      </a:solidFill>
                      <a:ln w="9525">
                        <a:noFill/>
                        <a:round/>
                        <a:headEnd/>
                        <a:tailEnd/>
                      </a:ln>
                    </p:spPr>
                    <p:txBody>
                      <a:bodyPr/>
                      <a:lstStyle/>
                      <a:p>
                        <a:endParaRPr lang="en-US"/>
                      </a:p>
                    </p:txBody>
                  </p:sp>
                  <p:sp>
                    <p:nvSpPr>
                      <p:cNvPr id="19494" name="Freeform 1150"/>
                      <p:cNvSpPr>
                        <a:spLocks/>
                      </p:cNvSpPr>
                      <p:nvPr/>
                    </p:nvSpPr>
                    <p:spPr bwMode="auto">
                      <a:xfrm>
                        <a:off x="3755" y="1423"/>
                        <a:ext cx="329" cy="486"/>
                      </a:xfrm>
                      <a:custGeom>
                        <a:avLst/>
                        <a:gdLst>
                          <a:gd name="T0" fmla="*/ 0 w 329"/>
                          <a:gd name="T1" fmla="*/ 415 h 486"/>
                          <a:gd name="T2" fmla="*/ 5 w 329"/>
                          <a:gd name="T3" fmla="*/ 420 h 486"/>
                          <a:gd name="T4" fmla="*/ 82 w 329"/>
                          <a:gd name="T5" fmla="*/ 435 h 486"/>
                          <a:gd name="T6" fmla="*/ 155 w 329"/>
                          <a:gd name="T7" fmla="*/ 457 h 486"/>
                          <a:gd name="T8" fmla="*/ 216 w 329"/>
                          <a:gd name="T9" fmla="*/ 476 h 486"/>
                          <a:gd name="T10" fmla="*/ 239 w 329"/>
                          <a:gd name="T11" fmla="*/ 486 h 486"/>
                          <a:gd name="T12" fmla="*/ 258 w 329"/>
                          <a:gd name="T13" fmla="*/ 404 h 486"/>
                          <a:gd name="T14" fmla="*/ 278 w 329"/>
                          <a:gd name="T15" fmla="*/ 309 h 486"/>
                          <a:gd name="T16" fmla="*/ 302 w 329"/>
                          <a:gd name="T17" fmla="*/ 214 h 486"/>
                          <a:gd name="T18" fmla="*/ 320 w 329"/>
                          <a:gd name="T19" fmla="*/ 116 h 486"/>
                          <a:gd name="T20" fmla="*/ 326 w 329"/>
                          <a:gd name="T21" fmla="*/ 83 h 486"/>
                          <a:gd name="T22" fmla="*/ 329 w 329"/>
                          <a:gd name="T23" fmla="*/ 51 h 486"/>
                          <a:gd name="T24" fmla="*/ 208 w 329"/>
                          <a:gd name="T25" fmla="*/ 18 h 486"/>
                          <a:gd name="T26" fmla="*/ 102 w 329"/>
                          <a:gd name="T27" fmla="*/ 0 h 486"/>
                          <a:gd name="T28" fmla="*/ 75 w 329"/>
                          <a:gd name="T29" fmla="*/ 98 h 486"/>
                          <a:gd name="T30" fmla="*/ 0 w 329"/>
                          <a:gd name="T31" fmla="*/ 415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9"/>
                          <a:gd name="T49" fmla="*/ 0 h 486"/>
                          <a:gd name="T50" fmla="*/ 329 w 329"/>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9" h="486">
                            <a:moveTo>
                              <a:pt x="0" y="415"/>
                            </a:moveTo>
                            <a:lnTo>
                              <a:pt x="5" y="420"/>
                            </a:lnTo>
                            <a:lnTo>
                              <a:pt x="82" y="435"/>
                            </a:lnTo>
                            <a:lnTo>
                              <a:pt x="155" y="457"/>
                            </a:lnTo>
                            <a:lnTo>
                              <a:pt x="216" y="476"/>
                            </a:lnTo>
                            <a:lnTo>
                              <a:pt x="239" y="486"/>
                            </a:lnTo>
                            <a:lnTo>
                              <a:pt x="258" y="404"/>
                            </a:lnTo>
                            <a:lnTo>
                              <a:pt x="278" y="309"/>
                            </a:lnTo>
                            <a:lnTo>
                              <a:pt x="302" y="214"/>
                            </a:lnTo>
                            <a:lnTo>
                              <a:pt x="320" y="116"/>
                            </a:lnTo>
                            <a:lnTo>
                              <a:pt x="326" y="83"/>
                            </a:lnTo>
                            <a:lnTo>
                              <a:pt x="329" y="51"/>
                            </a:lnTo>
                            <a:lnTo>
                              <a:pt x="208" y="18"/>
                            </a:lnTo>
                            <a:lnTo>
                              <a:pt x="102" y="0"/>
                            </a:lnTo>
                            <a:lnTo>
                              <a:pt x="75" y="98"/>
                            </a:lnTo>
                            <a:lnTo>
                              <a:pt x="0" y="415"/>
                            </a:lnTo>
                            <a:close/>
                          </a:path>
                        </a:pathLst>
                      </a:custGeom>
                      <a:solidFill>
                        <a:srgbClr val="FFFFFF"/>
                      </a:solidFill>
                      <a:ln w="9525">
                        <a:noFill/>
                        <a:round/>
                        <a:headEnd/>
                        <a:tailEnd/>
                      </a:ln>
                    </p:spPr>
                    <p:txBody>
                      <a:bodyPr/>
                      <a:lstStyle/>
                      <a:p>
                        <a:endParaRPr lang="en-US"/>
                      </a:p>
                    </p:txBody>
                  </p:sp>
                </p:grpSp>
                <p:grpSp>
                  <p:nvGrpSpPr>
                    <p:cNvPr id="19481" name="Group 1151"/>
                    <p:cNvGrpSpPr>
                      <a:grpSpLocks/>
                    </p:cNvGrpSpPr>
                    <p:nvPr/>
                  </p:nvGrpSpPr>
                  <p:grpSpPr bwMode="auto">
                    <a:xfrm>
                      <a:off x="3770" y="1456"/>
                      <a:ext cx="309" cy="422"/>
                      <a:chOff x="3770" y="1456"/>
                      <a:chExt cx="309" cy="422"/>
                    </a:xfrm>
                  </p:grpSpPr>
                  <p:sp>
                    <p:nvSpPr>
                      <p:cNvPr id="19482" name="Freeform 1152"/>
                      <p:cNvSpPr>
                        <a:spLocks/>
                      </p:cNvSpPr>
                      <p:nvPr/>
                    </p:nvSpPr>
                    <p:spPr bwMode="auto">
                      <a:xfrm>
                        <a:off x="3964" y="1769"/>
                        <a:ext cx="59" cy="109"/>
                      </a:xfrm>
                      <a:custGeom>
                        <a:avLst/>
                        <a:gdLst>
                          <a:gd name="T0" fmla="*/ 59 w 59"/>
                          <a:gd name="T1" fmla="*/ 9 h 109"/>
                          <a:gd name="T2" fmla="*/ 26 w 59"/>
                          <a:gd name="T3" fmla="*/ 0 h 109"/>
                          <a:gd name="T4" fmla="*/ 0 w 59"/>
                          <a:gd name="T5" fmla="*/ 96 h 109"/>
                          <a:gd name="T6" fmla="*/ 37 w 59"/>
                          <a:gd name="T7" fmla="*/ 109 h 109"/>
                          <a:gd name="T8" fmla="*/ 51 w 59"/>
                          <a:gd name="T9" fmla="*/ 50 h 109"/>
                          <a:gd name="T10" fmla="*/ 59 w 59"/>
                          <a:gd name="T11" fmla="*/ 9 h 109"/>
                          <a:gd name="T12" fmla="*/ 0 60000 65536"/>
                          <a:gd name="T13" fmla="*/ 0 60000 65536"/>
                          <a:gd name="T14" fmla="*/ 0 60000 65536"/>
                          <a:gd name="T15" fmla="*/ 0 60000 65536"/>
                          <a:gd name="T16" fmla="*/ 0 60000 65536"/>
                          <a:gd name="T17" fmla="*/ 0 60000 65536"/>
                          <a:gd name="T18" fmla="*/ 0 w 59"/>
                          <a:gd name="T19" fmla="*/ 0 h 109"/>
                          <a:gd name="T20" fmla="*/ 59 w 59"/>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59" h="109">
                            <a:moveTo>
                              <a:pt x="59" y="9"/>
                            </a:moveTo>
                            <a:lnTo>
                              <a:pt x="26" y="0"/>
                            </a:lnTo>
                            <a:lnTo>
                              <a:pt x="0" y="96"/>
                            </a:lnTo>
                            <a:lnTo>
                              <a:pt x="37" y="109"/>
                            </a:lnTo>
                            <a:lnTo>
                              <a:pt x="51" y="50"/>
                            </a:lnTo>
                            <a:lnTo>
                              <a:pt x="59" y="9"/>
                            </a:lnTo>
                            <a:close/>
                          </a:path>
                        </a:pathLst>
                      </a:custGeom>
                      <a:solidFill>
                        <a:srgbClr val="FFFFFF"/>
                      </a:solidFill>
                      <a:ln w="9525">
                        <a:noFill/>
                        <a:round/>
                        <a:headEnd/>
                        <a:tailEnd/>
                      </a:ln>
                    </p:spPr>
                    <p:txBody>
                      <a:bodyPr/>
                      <a:lstStyle/>
                      <a:p>
                        <a:endParaRPr lang="en-US"/>
                      </a:p>
                    </p:txBody>
                  </p:sp>
                  <p:sp>
                    <p:nvSpPr>
                      <p:cNvPr id="19483" name="Freeform 1153"/>
                      <p:cNvSpPr>
                        <a:spLocks/>
                      </p:cNvSpPr>
                      <p:nvPr/>
                    </p:nvSpPr>
                    <p:spPr bwMode="auto">
                      <a:xfrm>
                        <a:off x="3770" y="1769"/>
                        <a:ext cx="49" cy="67"/>
                      </a:xfrm>
                      <a:custGeom>
                        <a:avLst/>
                        <a:gdLst>
                          <a:gd name="T0" fmla="*/ 13 w 49"/>
                          <a:gd name="T1" fmla="*/ 0 h 67"/>
                          <a:gd name="T2" fmla="*/ 49 w 49"/>
                          <a:gd name="T3" fmla="*/ 8 h 67"/>
                          <a:gd name="T4" fmla="*/ 36 w 49"/>
                          <a:gd name="T5" fmla="*/ 67 h 67"/>
                          <a:gd name="T6" fmla="*/ 0 w 49"/>
                          <a:gd name="T7" fmla="*/ 59 h 67"/>
                          <a:gd name="T8" fmla="*/ 13 w 49"/>
                          <a:gd name="T9" fmla="*/ 0 h 67"/>
                          <a:gd name="T10" fmla="*/ 0 60000 65536"/>
                          <a:gd name="T11" fmla="*/ 0 60000 65536"/>
                          <a:gd name="T12" fmla="*/ 0 60000 65536"/>
                          <a:gd name="T13" fmla="*/ 0 60000 65536"/>
                          <a:gd name="T14" fmla="*/ 0 60000 65536"/>
                          <a:gd name="T15" fmla="*/ 0 w 49"/>
                          <a:gd name="T16" fmla="*/ 0 h 67"/>
                          <a:gd name="T17" fmla="*/ 49 w 49"/>
                          <a:gd name="T18" fmla="*/ 67 h 67"/>
                        </a:gdLst>
                        <a:ahLst/>
                        <a:cxnLst>
                          <a:cxn ang="T10">
                            <a:pos x="T0" y="T1"/>
                          </a:cxn>
                          <a:cxn ang="T11">
                            <a:pos x="T2" y="T3"/>
                          </a:cxn>
                          <a:cxn ang="T12">
                            <a:pos x="T4" y="T5"/>
                          </a:cxn>
                          <a:cxn ang="T13">
                            <a:pos x="T6" y="T7"/>
                          </a:cxn>
                          <a:cxn ang="T14">
                            <a:pos x="T8" y="T9"/>
                          </a:cxn>
                        </a:cxnLst>
                        <a:rect l="T15" t="T16" r="T17" b="T18"/>
                        <a:pathLst>
                          <a:path w="49" h="67">
                            <a:moveTo>
                              <a:pt x="13" y="0"/>
                            </a:moveTo>
                            <a:lnTo>
                              <a:pt x="49" y="8"/>
                            </a:lnTo>
                            <a:lnTo>
                              <a:pt x="36" y="67"/>
                            </a:lnTo>
                            <a:lnTo>
                              <a:pt x="0" y="59"/>
                            </a:lnTo>
                            <a:lnTo>
                              <a:pt x="13" y="0"/>
                            </a:lnTo>
                            <a:close/>
                          </a:path>
                        </a:pathLst>
                      </a:custGeom>
                      <a:solidFill>
                        <a:srgbClr val="FFFFFF"/>
                      </a:solidFill>
                      <a:ln w="9525">
                        <a:noFill/>
                        <a:round/>
                        <a:headEnd/>
                        <a:tailEnd/>
                      </a:ln>
                    </p:spPr>
                    <p:txBody>
                      <a:bodyPr/>
                      <a:lstStyle/>
                      <a:p>
                        <a:endParaRPr lang="en-US"/>
                      </a:p>
                    </p:txBody>
                  </p:sp>
                  <p:sp>
                    <p:nvSpPr>
                      <p:cNvPr id="19484" name="Freeform 1154"/>
                      <p:cNvSpPr>
                        <a:spLocks/>
                      </p:cNvSpPr>
                      <p:nvPr/>
                    </p:nvSpPr>
                    <p:spPr bwMode="auto">
                      <a:xfrm>
                        <a:off x="3860" y="1456"/>
                        <a:ext cx="219" cy="50"/>
                      </a:xfrm>
                      <a:custGeom>
                        <a:avLst/>
                        <a:gdLst>
                          <a:gd name="T0" fmla="*/ 0 w 219"/>
                          <a:gd name="T1" fmla="*/ 0 h 50"/>
                          <a:gd name="T2" fmla="*/ 98 w 219"/>
                          <a:gd name="T3" fmla="*/ 19 h 50"/>
                          <a:gd name="T4" fmla="*/ 219 w 219"/>
                          <a:gd name="T5" fmla="*/ 50 h 50"/>
                          <a:gd name="T6" fmla="*/ 0 60000 65536"/>
                          <a:gd name="T7" fmla="*/ 0 60000 65536"/>
                          <a:gd name="T8" fmla="*/ 0 60000 65536"/>
                          <a:gd name="T9" fmla="*/ 0 w 219"/>
                          <a:gd name="T10" fmla="*/ 0 h 50"/>
                          <a:gd name="T11" fmla="*/ 219 w 219"/>
                          <a:gd name="T12" fmla="*/ 50 h 50"/>
                        </a:gdLst>
                        <a:ahLst/>
                        <a:cxnLst>
                          <a:cxn ang="T6">
                            <a:pos x="T0" y="T1"/>
                          </a:cxn>
                          <a:cxn ang="T7">
                            <a:pos x="T2" y="T3"/>
                          </a:cxn>
                          <a:cxn ang="T8">
                            <a:pos x="T4" y="T5"/>
                          </a:cxn>
                        </a:cxnLst>
                        <a:rect l="T9" t="T10" r="T11" b="T12"/>
                        <a:pathLst>
                          <a:path w="219" h="50">
                            <a:moveTo>
                              <a:pt x="0" y="0"/>
                            </a:moveTo>
                            <a:lnTo>
                              <a:pt x="98" y="19"/>
                            </a:lnTo>
                            <a:lnTo>
                              <a:pt x="219" y="50"/>
                            </a:lnTo>
                          </a:path>
                        </a:pathLst>
                      </a:custGeom>
                      <a:noFill/>
                      <a:ln w="9525">
                        <a:solidFill>
                          <a:srgbClr val="000000"/>
                        </a:solidFill>
                        <a:prstDash val="solid"/>
                        <a:round/>
                        <a:headEnd/>
                        <a:tailEnd/>
                      </a:ln>
                    </p:spPr>
                    <p:txBody>
                      <a:bodyPr/>
                      <a:lstStyle/>
                      <a:p>
                        <a:endParaRPr lang="en-US"/>
                      </a:p>
                    </p:txBody>
                  </p:sp>
                  <p:sp>
                    <p:nvSpPr>
                      <p:cNvPr id="19485" name="Freeform 1155"/>
                      <p:cNvSpPr>
                        <a:spLocks/>
                      </p:cNvSpPr>
                      <p:nvPr/>
                    </p:nvSpPr>
                    <p:spPr bwMode="auto">
                      <a:xfrm>
                        <a:off x="3824" y="1530"/>
                        <a:ext cx="240" cy="82"/>
                      </a:xfrm>
                      <a:custGeom>
                        <a:avLst/>
                        <a:gdLst>
                          <a:gd name="T0" fmla="*/ 3 w 240"/>
                          <a:gd name="T1" fmla="*/ 0 h 82"/>
                          <a:gd name="T2" fmla="*/ 108 w 240"/>
                          <a:gd name="T3" fmla="*/ 28 h 82"/>
                          <a:gd name="T4" fmla="*/ 240 w 240"/>
                          <a:gd name="T5" fmla="*/ 68 h 82"/>
                          <a:gd name="T6" fmla="*/ 238 w 240"/>
                          <a:gd name="T7" fmla="*/ 82 h 82"/>
                          <a:gd name="T8" fmla="*/ 104 w 240"/>
                          <a:gd name="T9" fmla="*/ 43 h 82"/>
                          <a:gd name="T10" fmla="*/ 0 w 240"/>
                          <a:gd name="T11" fmla="*/ 15 h 82"/>
                          <a:gd name="T12" fmla="*/ 3 w 240"/>
                          <a:gd name="T13" fmla="*/ 0 h 82"/>
                          <a:gd name="T14" fmla="*/ 0 60000 65536"/>
                          <a:gd name="T15" fmla="*/ 0 60000 65536"/>
                          <a:gd name="T16" fmla="*/ 0 60000 65536"/>
                          <a:gd name="T17" fmla="*/ 0 60000 65536"/>
                          <a:gd name="T18" fmla="*/ 0 60000 65536"/>
                          <a:gd name="T19" fmla="*/ 0 60000 65536"/>
                          <a:gd name="T20" fmla="*/ 0 60000 65536"/>
                          <a:gd name="T21" fmla="*/ 0 w 240"/>
                          <a:gd name="T22" fmla="*/ 0 h 82"/>
                          <a:gd name="T23" fmla="*/ 240 w 240"/>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82">
                            <a:moveTo>
                              <a:pt x="3" y="0"/>
                            </a:moveTo>
                            <a:lnTo>
                              <a:pt x="108" y="28"/>
                            </a:lnTo>
                            <a:lnTo>
                              <a:pt x="240" y="68"/>
                            </a:lnTo>
                            <a:lnTo>
                              <a:pt x="238" y="82"/>
                            </a:lnTo>
                            <a:lnTo>
                              <a:pt x="104" y="43"/>
                            </a:lnTo>
                            <a:lnTo>
                              <a:pt x="0" y="15"/>
                            </a:lnTo>
                            <a:lnTo>
                              <a:pt x="3" y="0"/>
                            </a:lnTo>
                            <a:close/>
                          </a:path>
                        </a:pathLst>
                      </a:custGeom>
                      <a:solidFill>
                        <a:srgbClr val="FFFFFF"/>
                      </a:solidFill>
                      <a:ln w="9525">
                        <a:noFill/>
                        <a:round/>
                        <a:headEnd/>
                        <a:tailEnd/>
                      </a:ln>
                    </p:spPr>
                    <p:txBody>
                      <a:bodyPr/>
                      <a:lstStyle/>
                      <a:p>
                        <a:endParaRPr lang="en-US"/>
                      </a:p>
                    </p:txBody>
                  </p:sp>
                  <p:sp>
                    <p:nvSpPr>
                      <p:cNvPr id="19486" name="Freeform 1156"/>
                      <p:cNvSpPr>
                        <a:spLocks/>
                      </p:cNvSpPr>
                      <p:nvPr/>
                    </p:nvSpPr>
                    <p:spPr bwMode="auto">
                      <a:xfrm>
                        <a:off x="3923" y="1700"/>
                        <a:ext cx="110" cy="48"/>
                      </a:xfrm>
                      <a:custGeom>
                        <a:avLst/>
                        <a:gdLst>
                          <a:gd name="T0" fmla="*/ 5 w 110"/>
                          <a:gd name="T1" fmla="*/ 0 h 48"/>
                          <a:gd name="T2" fmla="*/ 0 w 110"/>
                          <a:gd name="T3" fmla="*/ 15 h 48"/>
                          <a:gd name="T4" fmla="*/ 106 w 110"/>
                          <a:gd name="T5" fmla="*/ 48 h 48"/>
                          <a:gd name="T6" fmla="*/ 110 w 110"/>
                          <a:gd name="T7" fmla="*/ 32 h 48"/>
                          <a:gd name="T8" fmla="*/ 5 w 110"/>
                          <a:gd name="T9" fmla="*/ 0 h 48"/>
                          <a:gd name="T10" fmla="*/ 0 60000 65536"/>
                          <a:gd name="T11" fmla="*/ 0 60000 65536"/>
                          <a:gd name="T12" fmla="*/ 0 60000 65536"/>
                          <a:gd name="T13" fmla="*/ 0 60000 65536"/>
                          <a:gd name="T14" fmla="*/ 0 60000 65536"/>
                          <a:gd name="T15" fmla="*/ 0 w 110"/>
                          <a:gd name="T16" fmla="*/ 0 h 48"/>
                          <a:gd name="T17" fmla="*/ 110 w 110"/>
                          <a:gd name="T18" fmla="*/ 48 h 48"/>
                        </a:gdLst>
                        <a:ahLst/>
                        <a:cxnLst>
                          <a:cxn ang="T10">
                            <a:pos x="T0" y="T1"/>
                          </a:cxn>
                          <a:cxn ang="T11">
                            <a:pos x="T2" y="T3"/>
                          </a:cxn>
                          <a:cxn ang="T12">
                            <a:pos x="T4" y="T5"/>
                          </a:cxn>
                          <a:cxn ang="T13">
                            <a:pos x="T6" y="T7"/>
                          </a:cxn>
                          <a:cxn ang="T14">
                            <a:pos x="T8" y="T9"/>
                          </a:cxn>
                        </a:cxnLst>
                        <a:rect l="T15" t="T16" r="T17" b="T18"/>
                        <a:pathLst>
                          <a:path w="110" h="48">
                            <a:moveTo>
                              <a:pt x="5" y="0"/>
                            </a:moveTo>
                            <a:lnTo>
                              <a:pt x="0" y="15"/>
                            </a:lnTo>
                            <a:lnTo>
                              <a:pt x="106" y="48"/>
                            </a:lnTo>
                            <a:lnTo>
                              <a:pt x="110" y="32"/>
                            </a:lnTo>
                            <a:lnTo>
                              <a:pt x="5" y="0"/>
                            </a:lnTo>
                            <a:close/>
                          </a:path>
                        </a:pathLst>
                      </a:custGeom>
                      <a:solidFill>
                        <a:srgbClr val="FFFFFF"/>
                      </a:solidFill>
                      <a:ln w="9525">
                        <a:noFill/>
                        <a:round/>
                        <a:headEnd/>
                        <a:tailEnd/>
                      </a:ln>
                    </p:spPr>
                    <p:txBody>
                      <a:bodyPr/>
                      <a:lstStyle/>
                      <a:p>
                        <a:endParaRPr lang="en-US"/>
                      </a:p>
                    </p:txBody>
                  </p:sp>
                  <p:sp>
                    <p:nvSpPr>
                      <p:cNvPr id="19487" name="Line 1157"/>
                      <p:cNvSpPr>
                        <a:spLocks noChangeShapeType="1"/>
                      </p:cNvSpPr>
                      <p:nvPr/>
                    </p:nvSpPr>
                    <p:spPr bwMode="auto">
                      <a:xfrm>
                        <a:off x="3917" y="1738"/>
                        <a:ext cx="67" cy="21"/>
                      </a:xfrm>
                      <a:prstGeom prst="line">
                        <a:avLst/>
                      </a:prstGeom>
                      <a:noFill/>
                      <a:ln w="9525">
                        <a:solidFill>
                          <a:srgbClr val="000000"/>
                        </a:solidFill>
                        <a:round/>
                        <a:headEnd/>
                        <a:tailEnd/>
                      </a:ln>
                    </p:spPr>
                    <p:txBody>
                      <a:bodyPr/>
                      <a:lstStyle/>
                      <a:p>
                        <a:endParaRPr lang="en-US"/>
                      </a:p>
                    </p:txBody>
                  </p:sp>
                  <p:sp>
                    <p:nvSpPr>
                      <p:cNvPr id="19488" name="Line 1158"/>
                      <p:cNvSpPr>
                        <a:spLocks noChangeShapeType="1"/>
                      </p:cNvSpPr>
                      <p:nvPr/>
                    </p:nvSpPr>
                    <p:spPr bwMode="auto">
                      <a:xfrm>
                        <a:off x="3913" y="1758"/>
                        <a:ext cx="65" cy="19"/>
                      </a:xfrm>
                      <a:prstGeom prst="line">
                        <a:avLst/>
                      </a:prstGeom>
                      <a:noFill/>
                      <a:ln w="9525">
                        <a:solidFill>
                          <a:srgbClr val="000000"/>
                        </a:solidFill>
                        <a:round/>
                        <a:headEnd/>
                        <a:tailEnd/>
                      </a:ln>
                    </p:spPr>
                    <p:txBody>
                      <a:bodyPr/>
                      <a:lstStyle/>
                      <a:p>
                        <a:endParaRPr lang="en-US"/>
                      </a:p>
                    </p:txBody>
                  </p:sp>
                  <p:sp>
                    <p:nvSpPr>
                      <p:cNvPr id="19489" name="Line 1159"/>
                      <p:cNvSpPr>
                        <a:spLocks noChangeShapeType="1"/>
                      </p:cNvSpPr>
                      <p:nvPr/>
                    </p:nvSpPr>
                    <p:spPr bwMode="auto">
                      <a:xfrm>
                        <a:off x="3906" y="1775"/>
                        <a:ext cx="66" cy="20"/>
                      </a:xfrm>
                      <a:prstGeom prst="line">
                        <a:avLst/>
                      </a:prstGeom>
                      <a:noFill/>
                      <a:ln w="9525">
                        <a:solidFill>
                          <a:srgbClr val="000000"/>
                        </a:solidFill>
                        <a:round/>
                        <a:headEnd/>
                        <a:tailEnd/>
                      </a:ln>
                    </p:spPr>
                    <p:txBody>
                      <a:bodyPr/>
                      <a:lstStyle/>
                      <a:p>
                        <a:endParaRPr lang="en-US"/>
                      </a:p>
                    </p:txBody>
                  </p:sp>
                  <p:sp>
                    <p:nvSpPr>
                      <p:cNvPr id="19490" name="Line 1160"/>
                      <p:cNvSpPr>
                        <a:spLocks noChangeShapeType="1"/>
                      </p:cNvSpPr>
                      <p:nvPr/>
                    </p:nvSpPr>
                    <p:spPr bwMode="auto">
                      <a:xfrm>
                        <a:off x="3793" y="1729"/>
                        <a:ext cx="100" cy="27"/>
                      </a:xfrm>
                      <a:prstGeom prst="line">
                        <a:avLst/>
                      </a:prstGeom>
                      <a:noFill/>
                      <a:ln w="9525">
                        <a:solidFill>
                          <a:srgbClr val="000000"/>
                        </a:solidFill>
                        <a:round/>
                        <a:headEnd/>
                        <a:tailEnd/>
                      </a:ln>
                    </p:spPr>
                    <p:txBody>
                      <a:bodyPr/>
                      <a:lstStyle/>
                      <a:p>
                        <a:endParaRPr lang="en-US"/>
                      </a:p>
                    </p:txBody>
                  </p:sp>
                  <p:sp>
                    <p:nvSpPr>
                      <p:cNvPr id="19491" name="Line 1161"/>
                      <p:cNvSpPr>
                        <a:spLocks noChangeShapeType="1"/>
                      </p:cNvSpPr>
                      <p:nvPr/>
                    </p:nvSpPr>
                    <p:spPr bwMode="auto">
                      <a:xfrm>
                        <a:off x="3787" y="1742"/>
                        <a:ext cx="103" cy="28"/>
                      </a:xfrm>
                      <a:prstGeom prst="line">
                        <a:avLst/>
                      </a:prstGeom>
                      <a:noFill/>
                      <a:ln w="9525">
                        <a:solidFill>
                          <a:srgbClr val="000000"/>
                        </a:solidFill>
                        <a:round/>
                        <a:headEnd/>
                        <a:tailEnd/>
                      </a:ln>
                    </p:spPr>
                    <p:txBody>
                      <a:bodyPr/>
                      <a:lstStyle/>
                      <a:p>
                        <a:endParaRPr lang="en-US"/>
                      </a:p>
                    </p:txBody>
                  </p:sp>
                  <p:sp>
                    <p:nvSpPr>
                      <p:cNvPr id="19492" name="Line 1162"/>
                      <p:cNvSpPr>
                        <a:spLocks noChangeShapeType="1"/>
                      </p:cNvSpPr>
                      <p:nvPr/>
                    </p:nvSpPr>
                    <p:spPr bwMode="auto">
                      <a:xfrm>
                        <a:off x="3860" y="1570"/>
                        <a:ext cx="121" cy="35"/>
                      </a:xfrm>
                      <a:prstGeom prst="line">
                        <a:avLst/>
                      </a:prstGeom>
                      <a:noFill/>
                      <a:ln w="9525">
                        <a:solidFill>
                          <a:srgbClr val="000000"/>
                        </a:solidFill>
                        <a:round/>
                        <a:headEnd/>
                        <a:tailEnd/>
                      </a:ln>
                    </p:spPr>
                    <p:txBody>
                      <a:bodyPr/>
                      <a:lstStyle/>
                      <a:p>
                        <a:endParaRPr lang="en-US"/>
                      </a:p>
                    </p:txBody>
                  </p:sp>
                </p:grpSp>
              </p:grpSp>
              <p:grpSp>
                <p:nvGrpSpPr>
                  <p:cNvPr id="19469" name="Group 1163"/>
                  <p:cNvGrpSpPr>
                    <a:grpSpLocks/>
                  </p:cNvGrpSpPr>
                  <p:nvPr/>
                </p:nvGrpSpPr>
                <p:grpSpPr bwMode="auto">
                  <a:xfrm>
                    <a:off x="3728" y="1583"/>
                    <a:ext cx="187" cy="233"/>
                    <a:chOff x="3728" y="1583"/>
                    <a:chExt cx="187" cy="233"/>
                  </a:xfrm>
                </p:grpSpPr>
                <p:grpSp>
                  <p:nvGrpSpPr>
                    <p:cNvPr id="19470" name="Group 1164"/>
                    <p:cNvGrpSpPr>
                      <a:grpSpLocks/>
                    </p:cNvGrpSpPr>
                    <p:nvPr/>
                  </p:nvGrpSpPr>
                  <p:grpSpPr bwMode="auto">
                    <a:xfrm>
                      <a:off x="3735" y="1606"/>
                      <a:ext cx="168" cy="210"/>
                      <a:chOff x="3735" y="1606"/>
                      <a:chExt cx="168" cy="210"/>
                    </a:xfrm>
                  </p:grpSpPr>
                  <p:sp>
                    <p:nvSpPr>
                      <p:cNvPr id="19477" name="Freeform 1165"/>
                      <p:cNvSpPr>
                        <a:spLocks/>
                      </p:cNvSpPr>
                      <p:nvPr/>
                    </p:nvSpPr>
                    <p:spPr bwMode="auto">
                      <a:xfrm>
                        <a:off x="3735" y="1606"/>
                        <a:ext cx="168" cy="210"/>
                      </a:xfrm>
                      <a:custGeom>
                        <a:avLst/>
                        <a:gdLst>
                          <a:gd name="T0" fmla="*/ 26 w 168"/>
                          <a:gd name="T1" fmla="*/ 210 h 210"/>
                          <a:gd name="T2" fmla="*/ 22 w 168"/>
                          <a:gd name="T3" fmla="*/ 205 h 210"/>
                          <a:gd name="T4" fmla="*/ 18 w 168"/>
                          <a:gd name="T5" fmla="*/ 202 h 210"/>
                          <a:gd name="T6" fmla="*/ 10 w 168"/>
                          <a:gd name="T7" fmla="*/ 192 h 210"/>
                          <a:gd name="T8" fmla="*/ 5 w 168"/>
                          <a:gd name="T9" fmla="*/ 180 h 210"/>
                          <a:gd name="T10" fmla="*/ 2 w 168"/>
                          <a:gd name="T11" fmla="*/ 163 h 210"/>
                          <a:gd name="T12" fmla="*/ 0 w 168"/>
                          <a:gd name="T13" fmla="*/ 142 h 210"/>
                          <a:gd name="T14" fmla="*/ 4 w 168"/>
                          <a:gd name="T15" fmla="*/ 111 h 210"/>
                          <a:gd name="T16" fmla="*/ 9 w 168"/>
                          <a:gd name="T17" fmla="*/ 82 h 210"/>
                          <a:gd name="T18" fmla="*/ 13 w 168"/>
                          <a:gd name="T19" fmla="*/ 68 h 210"/>
                          <a:gd name="T20" fmla="*/ 17 w 168"/>
                          <a:gd name="T21" fmla="*/ 55 h 210"/>
                          <a:gd name="T22" fmla="*/ 24 w 168"/>
                          <a:gd name="T23" fmla="*/ 40 h 210"/>
                          <a:gd name="T24" fmla="*/ 35 w 168"/>
                          <a:gd name="T25" fmla="*/ 25 h 210"/>
                          <a:gd name="T26" fmla="*/ 48 w 168"/>
                          <a:gd name="T27" fmla="*/ 13 h 210"/>
                          <a:gd name="T28" fmla="*/ 53 w 168"/>
                          <a:gd name="T29" fmla="*/ 8 h 210"/>
                          <a:gd name="T30" fmla="*/ 61 w 168"/>
                          <a:gd name="T31" fmla="*/ 5 h 210"/>
                          <a:gd name="T32" fmla="*/ 76 w 168"/>
                          <a:gd name="T33" fmla="*/ 2 h 210"/>
                          <a:gd name="T34" fmla="*/ 92 w 168"/>
                          <a:gd name="T35" fmla="*/ 0 h 210"/>
                          <a:gd name="T36" fmla="*/ 110 w 168"/>
                          <a:gd name="T37" fmla="*/ 1 h 210"/>
                          <a:gd name="T38" fmla="*/ 133 w 168"/>
                          <a:gd name="T39" fmla="*/ 5 h 210"/>
                          <a:gd name="T40" fmla="*/ 142 w 168"/>
                          <a:gd name="T41" fmla="*/ 9 h 210"/>
                          <a:gd name="T42" fmla="*/ 149 w 168"/>
                          <a:gd name="T43" fmla="*/ 15 h 210"/>
                          <a:gd name="T44" fmla="*/ 148 w 168"/>
                          <a:gd name="T45" fmla="*/ 20 h 210"/>
                          <a:gd name="T46" fmla="*/ 144 w 168"/>
                          <a:gd name="T47" fmla="*/ 24 h 210"/>
                          <a:gd name="T48" fmla="*/ 131 w 168"/>
                          <a:gd name="T49" fmla="*/ 23 h 210"/>
                          <a:gd name="T50" fmla="*/ 120 w 168"/>
                          <a:gd name="T51" fmla="*/ 22 h 210"/>
                          <a:gd name="T52" fmla="*/ 107 w 168"/>
                          <a:gd name="T53" fmla="*/ 21 h 210"/>
                          <a:gd name="T54" fmla="*/ 95 w 168"/>
                          <a:gd name="T55" fmla="*/ 20 h 210"/>
                          <a:gd name="T56" fmla="*/ 83 w 168"/>
                          <a:gd name="T57" fmla="*/ 21 h 210"/>
                          <a:gd name="T58" fmla="*/ 71 w 168"/>
                          <a:gd name="T59" fmla="*/ 24 h 210"/>
                          <a:gd name="T60" fmla="*/ 69 w 168"/>
                          <a:gd name="T61" fmla="*/ 48 h 210"/>
                          <a:gd name="T62" fmla="*/ 75 w 168"/>
                          <a:gd name="T63" fmla="*/ 51 h 210"/>
                          <a:gd name="T64" fmla="*/ 87 w 168"/>
                          <a:gd name="T65" fmla="*/ 58 h 210"/>
                          <a:gd name="T66" fmla="*/ 99 w 168"/>
                          <a:gd name="T67" fmla="*/ 64 h 210"/>
                          <a:gd name="T68" fmla="*/ 114 w 168"/>
                          <a:gd name="T69" fmla="*/ 72 h 210"/>
                          <a:gd name="T70" fmla="*/ 126 w 168"/>
                          <a:gd name="T71" fmla="*/ 77 h 210"/>
                          <a:gd name="T72" fmla="*/ 138 w 168"/>
                          <a:gd name="T73" fmla="*/ 85 h 210"/>
                          <a:gd name="T74" fmla="*/ 150 w 168"/>
                          <a:gd name="T75" fmla="*/ 93 h 210"/>
                          <a:gd name="T76" fmla="*/ 159 w 168"/>
                          <a:gd name="T77" fmla="*/ 101 h 210"/>
                          <a:gd name="T78" fmla="*/ 167 w 168"/>
                          <a:gd name="T79" fmla="*/ 109 h 210"/>
                          <a:gd name="T80" fmla="*/ 168 w 168"/>
                          <a:gd name="T81" fmla="*/ 116 h 210"/>
                          <a:gd name="T82" fmla="*/ 165 w 168"/>
                          <a:gd name="T83" fmla="*/ 121 h 210"/>
                          <a:gd name="T84" fmla="*/ 160 w 168"/>
                          <a:gd name="T85" fmla="*/ 122 h 210"/>
                          <a:gd name="T86" fmla="*/ 151 w 168"/>
                          <a:gd name="T87" fmla="*/ 119 h 210"/>
                          <a:gd name="T88" fmla="*/ 148 w 168"/>
                          <a:gd name="T89" fmla="*/ 118 h 210"/>
                          <a:gd name="T90" fmla="*/ 147 w 168"/>
                          <a:gd name="T91" fmla="*/ 124 h 210"/>
                          <a:gd name="T92" fmla="*/ 141 w 168"/>
                          <a:gd name="T93" fmla="*/ 126 h 210"/>
                          <a:gd name="T94" fmla="*/ 135 w 168"/>
                          <a:gd name="T95" fmla="*/ 125 h 210"/>
                          <a:gd name="T96" fmla="*/ 129 w 168"/>
                          <a:gd name="T97" fmla="*/ 123 h 210"/>
                          <a:gd name="T98" fmla="*/ 116 w 168"/>
                          <a:gd name="T99" fmla="*/ 116 h 210"/>
                          <a:gd name="T100" fmla="*/ 102 w 168"/>
                          <a:gd name="T101" fmla="*/ 111 h 210"/>
                          <a:gd name="T102" fmla="*/ 84 w 168"/>
                          <a:gd name="T103" fmla="*/ 107 h 210"/>
                          <a:gd name="T104" fmla="*/ 63 w 168"/>
                          <a:gd name="T105" fmla="*/ 111 h 210"/>
                          <a:gd name="T106" fmla="*/ 53 w 168"/>
                          <a:gd name="T107" fmla="*/ 117 h 210"/>
                          <a:gd name="T108" fmla="*/ 47 w 168"/>
                          <a:gd name="T109" fmla="*/ 126 h 210"/>
                          <a:gd name="T110" fmla="*/ 42 w 168"/>
                          <a:gd name="T111" fmla="*/ 140 h 210"/>
                          <a:gd name="T112" fmla="*/ 26 w 168"/>
                          <a:gd name="T113" fmla="*/ 210 h 2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10"/>
                          <a:gd name="T173" fmla="*/ 168 w 168"/>
                          <a:gd name="T174" fmla="*/ 210 h 2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10">
                            <a:moveTo>
                              <a:pt x="26" y="210"/>
                            </a:moveTo>
                            <a:lnTo>
                              <a:pt x="22" y="205"/>
                            </a:lnTo>
                            <a:lnTo>
                              <a:pt x="18" y="202"/>
                            </a:lnTo>
                            <a:lnTo>
                              <a:pt x="10" y="192"/>
                            </a:lnTo>
                            <a:lnTo>
                              <a:pt x="5" y="180"/>
                            </a:lnTo>
                            <a:lnTo>
                              <a:pt x="2" y="163"/>
                            </a:lnTo>
                            <a:lnTo>
                              <a:pt x="0" y="142"/>
                            </a:lnTo>
                            <a:lnTo>
                              <a:pt x="4" y="111"/>
                            </a:lnTo>
                            <a:lnTo>
                              <a:pt x="9" y="82"/>
                            </a:lnTo>
                            <a:lnTo>
                              <a:pt x="13" y="68"/>
                            </a:lnTo>
                            <a:lnTo>
                              <a:pt x="17" y="55"/>
                            </a:lnTo>
                            <a:lnTo>
                              <a:pt x="24" y="40"/>
                            </a:lnTo>
                            <a:lnTo>
                              <a:pt x="35" y="25"/>
                            </a:lnTo>
                            <a:lnTo>
                              <a:pt x="48" y="13"/>
                            </a:lnTo>
                            <a:lnTo>
                              <a:pt x="53" y="8"/>
                            </a:lnTo>
                            <a:lnTo>
                              <a:pt x="61" y="5"/>
                            </a:lnTo>
                            <a:lnTo>
                              <a:pt x="76" y="2"/>
                            </a:lnTo>
                            <a:lnTo>
                              <a:pt x="92" y="0"/>
                            </a:lnTo>
                            <a:lnTo>
                              <a:pt x="110" y="1"/>
                            </a:lnTo>
                            <a:lnTo>
                              <a:pt x="133" y="5"/>
                            </a:lnTo>
                            <a:lnTo>
                              <a:pt x="142" y="9"/>
                            </a:lnTo>
                            <a:lnTo>
                              <a:pt x="149" y="15"/>
                            </a:lnTo>
                            <a:lnTo>
                              <a:pt x="148" y="20"/>
                            </a:lnTo>
                            <a:lnTo>
                              <a:pt x="144" y="24"/>
                            </a:lnTo>
                            <a:lnTo>
                              <a:pt x="131" y="23"/>
                            </a:lnTo>
                            <a:lnTo>
                              <a:pt x="120" y="22"/>
                            </a:lnTo>
                            <a:lnTo>
                              <a:pt x="107" y="21"/>
                            </a:lnTo>
                            <a:lnTo>
                              <a:pt x="95" y="20"/>
                            </a:lnTo>
                            <a:lnTo>
                              <a:pt x="83" y="21"/>
                            </a:lnTo>
                            <a:lnTo>
                              <a:pt x="71" y="24"/>
                            </a:lnTo>
                            <a:lnTo>
                              <a:pt x="69" y="48"/>
                            </a:lnTo>
                            <a:lnTo>
                              <a:pt x="75" y="51"/>
                            </a:lnTo>
                            <a:lnTo>
                              <a:pt x="87" y="58"/>
                            </a:lnTo>
                            <a:lnTo>
                              <a:pt x="99" y="64"/>
                            </a:lnTo>
                            <a:lnTo>
                              <a:pt x="114" y="72"/>
                            </a:lnTo>
                            <a:lnTo>
                              <a:pt x="126" y="77"/>
                            </a:lnTo>
                            <a:lnTo>
                              <a:pt x="138" y="85"/>
                            </a:lnTo>
                            <a:lnTo>
                              <a:pt x="150" y="93"/>
                            </a:lnTo>
                            <a:lnTo>
                              <a:pt x="159" y="101"/>
                            </a:lnTo>
                            <a:lnTo>
                              <a:pt x="167" y="109"/>
                            </a:lnTo>
                            <a:lnTo>
                              <a:pt x="168" y="116"/>
                            </a:lnTo>
                            <a:lnTo>
                              <a:pt x="165" y="121"/>
                            </a:lnTo>
                            <a:lnTo>
                              <a:pt x="160" y="122"/>
                            </a:lnTo>
                            <a:lnTo>
                              <a:pt x="151" y="119"/>
                            </a:lnTo>
                            <a:lnTo>
                              <a:pt x="148" y="118"/>
                            </a:lnTo>
                            <a:lnTo>
                              <a:pt x="147" y="124"/>
                            </a:lnTo>
                            <a:lnTo>
                              <a:pt x="141" y="126"/>
                            </a:lnTo>
                            <a:lnTo>
                              <a:pt x="135" y="125"/>
                            </a:lnTo>
                            <a:lnTo>
                              <a:pt x="129" y="123"/>
                            </a:lnTo>
                            <a:lnTo>
                              <a:pt x="116" y="116"/>
                            </a:lnTo>
                            <a:lnTo>
                              <a:pt x="102" y="111"/>
                            </a:lnTo>
                            <a:lnTo>
                              <a:pt x="84" y="107"/>
                            </a:lnTo>
                            <a:lnTo>
                              <a:pt x="63" y="111"/>
                            </a:lnTo>
                            <a:lnTo>
                              <a:pt x="53" y="117"/>
                            </a:lnTo>
                            <a:lnTo>
                              <a:pt x="47" y="126"/>
                            </a:lnTo>
                            <a:lnTo>
                              <a:pt x="42" y="140"/>
                            </a:lnTo>
                            <a:lnTo>
                              <a:pt x="26" y="210"/>
                            </a:lnTo>
                            <a:close/>
                          </a:path>
                        </a:pathLst>
                      </a:custGeom>
                      <a:solidFill>
                        <a:srgbClr val="FF9F7F"/>
                      </a:solidFill>
                      <a:ln w="9525">
                        <a:noFill/>
                        <a:round/>
                        <a:headEnd/>
                        <a:tailEnd/>
                      </a:ln>
                    </p:spPr>
                    <p:txBody>
                      <a:bodyPr/>
                      <a:lstStyle/>
                      <a:p>
                        <a:endParaRPr lang="en-US"/>
                      </a:p>
                    </p:txBody>
                  </p:sp>
                  <p:sp>
                    <p:nvSpPr>
                      <p:cNvPr id="19478" name="Freeform 1166"/>
                      <p:cNvSpPr>
                        <a:spLocks/>
                      </p:cNvSpPr>
                      <p:nvPr/>
                    </p:nvSpPr>
                    <p:spPr bwMode="auto">
                      <a:xfrm>
                        <a:off x="3821" y="1688"/>
                        <a:ext cx="61" cy="37"/>
                      </a:xfrm>
                      <a:custGeom>
                        <a:avLst/>
                        <a:gdLst>
                          <a:gd name="T0" fmla="*/ 61 w 61"/>
                          <a:gd name="T1" fmla="*/ 37 h 37"/>
                          <a:gd name="T2" fmla="*/ 58 w 61"/>
                          <a:gd name="T3" fmla="*/ 31 h 37"/>
                          <a:gd name="T4" fmla="*/ 53 w 61"/>
                          <a:gd name="T5" fmla="*/ 26 h 37"/>
                          <a:gd name="T6" fmla="*/ 45 w 61"/>
                          <a:gd name="T7" fmla="*/ 21 h 37"/>
                          <a:gd name="T8" fmla="*/ 32 w 61"/>
                          <a:gd name="T9" fmla="*/ 13 h 37"/>
                          <a:gd name="T10" fmla="*/ 16 w 61"/>
                          <a:gd name="T11" fmla="*/ 3 h 37"/>
                          <a:gd name="T12" fmla="*/ 0 w 61"/>
                          <a:gd name="T13" fmla="*/ 0 h 37"/>
                          <a:gd name="T14" fmla="*/ 13 w 61"/>
                          <a:gd name="T15" fmla="*/ 1 h 37"/>
                          <a:gd name="T16" fmla="*/ 20 w 61"/>
                          <a:gd name="T17" fmla="*/ 5 h 37"/>
                          <a:gd name="T18" fmla="*/ 34 w 61"/>
                          <a:gd name="T19" fmla="*/ 12 h 37"/>
                          <a:gd name="T20" fmla="*/ 47 w 61"/>
                          <a:gd name="T21" fmla="*/ 21 h 37"/>
                          <a:gd name="T22" fmla="*/ 58 w 61"/>
                          <a:gd name="T23" fmla="*/ 29 h 37"/>
                          <a:gd name="T24" fmla="*/ 61 w 61"/>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37"/>
                          <a:gd name="T41" fmla="*/ 61 w 61"/>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37">
                            <a:moveTo>
                              <a:pt x="61" y="37"/>
                            </a:moveTo>
                            <a:lnTo>
                              <a:pt x="58" y="31"/>
                            </a:lnTo>
                            <a:lnTo>
                              <a:pt x="53" y="26"/>
                            </a:lnTo>
                            <a:lnTo>
                              <a:pt x="45" y="21"/>
                            </a:lnTo>
                            <a:lnTo>
                              <a:pt x="32" y="13"/>
                            </a:lnTo>
                            <a:lnTo>
                              <a:pt x="16" y="3"/>
                            </a:lnTo>
                            <a:lnTo>
                              <a:pt x="0" y="0"/>
                            </a:lnTo>
                            <a:lnTo>
                              <a:pt x="13" y="1"/>
                            </a:lnTo>
                            <a:lnTo>
                              <a:pt x="20" y="5"/>
                            </a:lnTo>
                            <a:lnTo>
                              <a:pt x="34" y="12"/>
                            </a:lnTo>
                            <a:lnTo>
                              <a:pt x="47" y="21"/>
                            </a:lnTo>
                            <a:lnTo>
                              <a:pt x="58" y="29"/>
                            </a:lnTo>
                            <a:lnTo>
                              <a:pt x="61" y="37"/>
                            </a:lnTo>
                            <a:close/>
                          </a:path>
                        </a:pathLst>
                      </a:custGeom>
                      <a:solidFill>
                        <a:srgbClr val="FF7F3F"/>
                      </a:solidFill>
                      <a:ln w="9525">
                        <a:noFill/>
                        <a:round/>
                        <a:headEnd/>
                        <a:tailEnd/>
                      </a:ln>
                    </p:spPr>
                    <p:txBody>
                      <a:bodyPr/>
                      <a:lstStyle/>
                      <a:p>
                        <a:endParaRPr lang="en-US"/>
                      </a:p>
                    </p:txBody>
                  </p:sp>
                  <p:sp>
                    <p:nvSpPr>
                      <p:cNvPr id="19479" name="Freeform 1167"/>
                      <p:cNvSpPr>
                        <a:spLocks/>
                      </p:cNvSpPr>
                      <p:nvPr/>
                    </p:nvSpPr>
                    <p:spPr bwMode="auto">
                      <a:xfrm>
                        <a:off x="3754" y="1738"/>
                        <a:ext cx="25" cy="57"/>
                      </a:xfrm>
                      <a:custGeom>
                        <a:avLst/>
                        <a:gdLst>
                          <a:gd name="T0" fmla="*/ 12 w 25"/>
                          <a:gd name="T1" fmla="*/ 57 h 57"/>
                          <a:gd name="T2" fmla="*/ 10 w 25"/>
                          <a:gd name="T3" fmla="*/ 48 h 57"/>
                          <a:gd name="T4" fmla="*/ 7 w 25"/>
                          <a:gd name="T5" fmla="*/ 43 h 57"/>
                          <a:gd name="T6" fmla="*/ 3 w 25"/>
                          <a:gd name="T7" fmla="*/ 38 h 57"/>
                          <a:gd name="T8" fmla="*/ 0 w 25"/>
                          <a:gd name="T9" fmla="*/ 36 h 57"/>
                          <a:gd name="T10" fmla="*/ 5 w 25"/>
                          <a:gd name="T11" fmla="*/ 30 h 57"/>
                          <a:gd name="T12" fmla="*/ 15 w 25"/>
                          <a:gd name="T13" fmla="*/ 16 h 57"/>
                          <a:gd name="T14" fmla="*/ 21 w 25"/>
                          <a:gd name="T15" fmla="*/ 7 h 57"/>
                          <a:gd name="T16" fmla="*/ 25 w 25"/>
                          <a:gd name="T17" fmla="*/ 0 h 57"/>
                          <a:gd name="T18" fmla="*/ 12 w 25"/>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7"/>
                          <a:gd name="T32" fmla="*/ 25 w 25"/>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7">
                            <a:moveTo>
                              <a:pt x="12" y="57"/>
                            </a:moveTo>
                            <a:lnTo>
                              <a:pt x="10" y="48"/>
                            </a:lnTo>
                            <a:lnTo>
                              <a:pt x="7" y="43"/>
                            </a:lnTo>
                            <a:lnTo>
                              <a:pt x="3" y="38"/>
                            </a:lnTo>
                            <a:lnTo>
                              <a:pt x="0" y="36"/>
                            </a:lnTo>
                            <a:lnTo>
                              <a:pt x="5" y="30"/>
                            </a:lnTo>
                            <a:lnTo>
                              <a:pt x="15" y="16"/>
                            </a:lnTo>
                            <a:lnTo>
                              <a:pt x="21" y="7"/>
                            </a:lnTo>
                            <a:lnTo>
                              <a:pt x="25" y="0"/>
                            </a:lnTo>
                            <a:lnTo>
                              <a:pt x="12" y="57"/>
                            </a:lnTo>
                            <a:close/>
                          </a:path>
                        </a:pathLst>
                      </a:custGeom>
                      <a:solidFill>
                        <a:srgbClr val="FF7F3F"/>
                      </a:solidFill>
                      <a:ln w="9525">
                        <a:noFill/>
                        <a:round/>
                        <a:headEnd/>
                        <a:tailEnd/>
                      </a:ln>
                    </p:spPr>
                    <p:txBody>
                      <a:bodyPr/>
                      <a:lstStyle/>
                      <a:p>
                        <a:endParaRPr lang="en-US"/>
                      </a:p>
                    </p:txBody>
                  </p:sp>
                </p:grpSp>
                <p:grpSp>
                  <p:nvGrpSpPr>
                    <p:cNvPr id="19471" name="Group 1168"/>
                    <p:cNvGrpSpPr>
                      <a:grpSpLocks/>
                    </p:cNvGrpSpPr>
                    <p:nvPr/>
                  </p:nvGrpSpPr>
                  <p:grpSpPr bwMode="auto">
                    <a:xfrm>
                      <a:off x="3728" y="1583"/>
                      <a:ext cx="187" cy="153"/>
                      <a:chOff x="3728" y="1583"/>
                      <a:chExt cx="187" cy="153"/>
                    </a:xfrm>
                  </p:grpSpPr>
                  <p:sp>
                    <p:nvSpPr>
                      <p:cNvPr id="19473" name="Freeform 1169"/>
                      <p:cNvSpPr>
                        <a:spLocks/>
                      </p:cNvSpPr>
                      <p:nvPr/>
                    </p:nvSpPr>
                    <p:spPr bwMode="auto">
                      <a:xfrm>
                        <a:off x="3737" y="1595"/>
                        <a:ext cx="85" cy="31"/>
                      </a:xfrm>
                      <a:custGeom>
                        <a:avLst/>
                        <a:gdLst>
                          <a:gd name="T0" fmla="*/ 0 w 85"/>
                          <a:gd name="T1" fmla="*/ 0 h 31"/>
                          <a:gd name="T2" fmla="*/ 76 w 85"/>
                          <a:gd name="T3" fmla="*/ 31 h 31"/>
                          <a:gd name="T4" fmla="*/ 84 w 85"/>
                          <a:gd name="T5" fmla="*/ 27 h 31"/>
                          <a:gd name="T6" fmla="*/ 85 w 85"/>
                          <a:gd name="T7" fmla="*/ 1 h 31"/>
                          <a:gd name="T8" fmla="*/ 0 60000 65536"/>
                          <a:gd name="T9" fmla="*/ 0 60000 65536"/>
                          <a:gd name="T10" fmla="*/ 0 60000 65536"/>
                          <a:gd name="T11" fmla="*/ 0 60000 65536"/>
                          <a:gd name="T12" fmla="*/ 0 w 85"/>
                          <a:gd name="T13" fmla="*/ 0 h 31"/>
                          <a:gd name="T14" fmla="*/ 85 w 85"/>
                          <a:gd name="T15" fmla="*/ 31 h 31"/>
                        </a:gdLst>
                        <a:ahLst/>
                        <a:cxnLst>
                          <a:cxn ang="T8">
                            <a:pos x="T0" y="T1"/>
                          </a:cxn>
                          <a:cxn ang="T9">
                            <a:pos x="T2" y="T3"/>
                          </a:cxn>
                          <a:cxn ang="T10">
                            <a:pos x="T4" y="T5"/>
                          </a:cxn>
                          <a:cxn ang="T11">
                            <a:pos x="T6" y="T7"/>
                          </a:cxn>
                        </a:cxnLst>
                        <a:rect l="T12" t="T13" r="T14" b="T15"/>
                        <a:pathLst>
                          <a:path w="85" h="31">
                            <a:moveTo>
                              <a:pt x="0" y="0"/>
                            </a:moveTo>
                            <a:lnTo>
                              <a:pt x="76" y="31"/>
                            </a:lnTo>
                            <a:lnTo>
                              <a:pt x="84" y="27"/>
                            </a:lnTo>
                            <a:lnTo>
                              <a:pt x="85" y="1"/>
                            </a:lnTo>
                          </a:path>
                        </a:pathLst>
                      </a:custGeom>
                      <a:noFill/>
                      <a:ln w="9525">
                        <a:solidFill>
                          <a:srgbClr val="9F3F00"/>
                        </a:solidFill>
                        <a:prstDash val="solid"/>
                        <a:round/>
                        <a:headEnd/>
                        <a:tailEnd/>
                      </a:ln>
                    </p:spPr>
                    <p:txBody>
                      <a:bodyPr/>
                      <a:lstStyle/>
                      <a:p>
                        <a:endParaRPr lang="en-US"/>
                      </a:p>
                    </p:txBody>
                  </p:sp>
                  <p:sp>
                    <p:nvSpPr>
                      <p:cNvPr id="19474" name="Freeform 1170"/>
                      <p:cNvSpPr>
                        <a:spLocks/>
                      </p:cNvSpPr>
                      <p:nvPr/>
                    </p:nvSpPr>
                    <p:spPr bwMode="auto">
                      <a:xfrm>
                        <a:off x="3847" y="1644"/>
                        <a:ext cx="68" cy="21"/>
                      </a:xfrm>
                      <a:custGeom>
                        <a:avLst/>
                        <a:gdLst>
                          <a:gd name="T0" fmla="*/ 0 w 68"/>
                          <a:gd name="T1" fmla="*/ 0 h 21"/>
                          <a:gd name="T2" fmla="*/ 30 w 68"/>
                          <a:gd name="T3" fmla="*/ 15 h 21"/>
                          <a:gd name="T4" fmla="*/ 39 w 68"/>
                          <a:gd name="T5" fmla="*/ 19 h 21"/>
                          <a:gd name="T6" fmla="*/ 42 w 68"/>
                          <a:gd name="T7" fmla="*/ 21 h 21"/>
                          <a:gd name="T8" fmla="*/ 46 w 68"/>
                          <a:gd name="T9" fmla="*/ 21 h 21"/>
                          <a:gd name="T10" fmla="*/ 51 w 68"/>
                          <a:gd name="T11" fmla="*/ 20 h 21"/>
                          <a:gd name="T12" fmla="*/ 68 w 68"/>
                          <a:gd name="T13" fmla="*/ 3 h 21"/>
                          <a:gd name="T14" fmla="*/ 0 60000 65536"/>
                          <a:gd name="T15" fmla="*/ 0 60000 65536"/>
                          <a:gd name="T16" fmla="*/ 0 60000 65536"/>
                          <a:gd name="T17" fmla="*/ 0 60000 65536"/>
                          <a:gd name="T18" fmla="*/ 0 60000 65536"/>
                          <a:gd name="T19" fmla="*/ 0 60000 65536"/>
                          <a:gd name="T20" fmla="*/ 0 60000 65536"/>
                          <a:gd name="T21" fmla="*/ 0 w 68"/>
                          <a:gd name="T22" fmla="*/ 0 h 21"/>
                          <a:gd name="T23" fmla="*/ 68 w 6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21">
                            <a:moveTo>
                              <a:pt x="0" y="0"/>
                            </a:moveTo>
                            <a:lnTo>
                              <a:pt x="30" y="15"/>
                            </a:lnTo>
                            <a:lnTo>
                              <a:pt x="39" y="19"/>
                            </a:lnTo>
                            <a:lnTo>
                              <a:pt x="42" y="21"/>
                            </a:lnTo>
                            <a:lnTo>
                              <a:pt x="46" y="21"/>
                            </a:lnTo>
                            <a:lnTo>
                              <a:pt x="51" y="20"/>
                            </a:lnTo>
                            <a:lnTo>
                              <a:pt x="68" y="3"/>
                            </a:lnTo>
                          </a:path>
                        </a:pathLst>
                      </a:custGeom>
                      <a:noFill/>
                      <a:ln w="9525">
                        <a:solidFill>
                          <a:srgbClr val="9F3F00"/>
                        </a:solidFill>
                        <a:prstDash val="solid"/>
                        <a:round/>
                        <a:headEnd/>
                        <a:tailEnd/>
                      </a:ln>
                    </p:spPr>
                    <p:txBody>
                      <a:bodyPr/>
                      <a:lstStyle/>
                      <a:p>
                        <a:endParaRPr lang="en-US"/>
                      </a:p>
                    </p:txBody>
                  </p:sp>
                  <p:sp>
                    <p:nvSpPr>
                      <p:cNvPr id="19475" name="Freeform 1171"/>
                      <p:cNvSpPr>
                        <a:spLocks/>
                      </p:cNvSpPr>
                      <p:nvPr/>
                    </p:nvSpPr>
                    <p:spPr bwMode="auto">
                      <a:xfrm>
                        <a:off x="3775" y="1637"/>
                        <a:ext cx="43" cy="99"/>
                      </a:xfrm>
                      <a:custGeom>
                        <a:avLst/>
                        <a:gdLst>
                          <a:gd name="T0" fmla="*/ 43 w 43"/>
                          <a:gd name="T1" fmla="*/ 0 h 99"/>
                          <a:gd name="T2" fmla="*/ 41 w 43"/>
                          <a:gd name="T3" fmla="*/ 22 h 99"/>
                          <a:gd name="T4" fmla="*/ 36 w 43"/>
                          <a:gd name="T5" fmla="*/ 44 h 99"/>
                          <a:gd name="T6" fmla="*/ 29 w 43"/>
                          <a:gd name="T7" fmla="*/ 69 h 99"/>
                          <a:gd name="T8" fmla="*/ 22 w 43"/>
                          <a:gd name="T9" fmla="*/ 95 h 99"/>
                          <a:gd name="T10" fmla="*/ 16 w 43"/>
                          <a:gd name="T11" fmla="*/ 97 h 99"/>
                          <a:gd name="T12" fmla="*/ 0 w 43"/>
                          <a:gd name="T13" fmla="*/ 99 h 99"/>
                          <a:gd name="T14" fmla="*/ 0 60000 65536"/>
                          <a:gd name="T15" fmla="*/ 0 60000 65536"/>
                          <a:gd name="T16" fmla="*/ 0 60000 65536"/>
                          <a:gd name="T17" fmla="*/ 0 60000 65536"/>
                          <a:gd name="T18" fmla="*/ 0 60000 65536"/>
                          <a:gd name="T19" fmla="*/ 0 60000 65536"/>
                          <a:gd name="T20" fmla="*/ 0 60000 65536"/>
                          <a:gd name="T21" fmla="*/ 0 w 43"/>
                          <a:gd name="T22" fmla="*/ 0 h 99"/>
                          <a:gd name="T23" fmla="*/ 43 w 4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9">
                            <a:moveTo>
                              <a:pt x="43" y="0"/>
                            </a:moveTo>
                            <a:lnTo>
                              <a:pt x="41" y="22"/>
                            </a:lnTo>
                            <a:lnTo>
                              <a:pt x="36" y="44"/>
                            </a:lnTo>
                            <a:lnTo>
                              <a:pt x="29" y="69"/>
                            </a:lnTo>
                            <a:lnTo>
                              <a:pt x="22" y="95"/>
                            </a:lnTo>
                            <a:lnTo>
                              <a:pt x="16" y="97"/>
                            </a:lnTo>
                            <a:lnTo>
                              <a:pt x="0" y="99"/>
                            </a:lnTo>
                          </a:path>
                        </a:pathLst>
                      </a:custGeom>
                      <a:noFill/>
                      <a:ln w="9525">
                        <a:solidFill>
                          <a:srgbClr val="9F3F00"/>
                        </a:solidFill>
                        <a:prstDash val="solid"/>
                        <a:round/>
                        <a:headEnd/>
                        <a:tailEnd/>
                      </a:ln>
                    </p:spPr>
                    <p:txBody>
                      <a:bodyPr/>
                      <a:lstStyle/>
                      <a:p>
                        <a:endParaRPr lang="en-US"/>
                      </a:p>
                    </p:txBody>
                  </p:sp>
                  <p:sp>
                    <p:nvSpPr>
                      <p:cNvPr id="19476" name="Freeform 1172"/>
                      <p:cNvSpPr>
                        <a:spLocks/>
                      </p:cNvSpPr>
                      <p:nvPr/>
                    </p:nvSpPr>
                    <p:spPr bwMode="auto">
                      <a:xfrm>
                        <a:off x="3728" y="1583"/>
                        <a:ext cx="71" cy="153"/>
                      </a:xfrm>
                      <a:custGeom>
                        <a:avLst/>
                        <a:gdLst>
                          <a:gd name="T0" fmla="*/ 25 w 71"/>
                          <a:gd name="T1" fmla="*/ 97 h 153"/>
                          <a:gd name="T2" fmla="*/ 22 w 71"/>
                          <a:gd name="T3" fmla="*/ 102 h 153"/>
                          <a:gd name="T4" fmla="*/ 19 w 71"/>
                          <a:gd name="T5" fmla="*/ 113 h 153"/>
                          <a:gd name="T6" fmla="*/ 19 w 71"/>
                          <a:gd name="T7" fmla="*/ 121 h 153"/>
                          <a:gd name="T8" fmla="*/ 21 w 71"/>
                          <a:gd name="T9" fmla="*/ 132 h 153"/>
                          <a:gd name="T10" fmla="*/ 24 w 71"/>
                          <a:gd name="T11" fmla="*/ 142 h 153"/>
                          <a:gd name="T12" fmla="*/ 30 w 71"/>
                          <a:gd name="T13" fmla="*/ 149 h 153"/>
                          <a:gd name="T14" fmla="*/ 38 w 71"/>
                          <a:gd name="T15" fmla="*/ 152 h 153"/>
                          <a:gd name="T16" fmla="*/ 47 w 71"/>
                          <a:gd name="T17" fmla="*/ 153 h 153"/>
                          <a:gd name="T18" fmla="*/ 55 w 71"/>
                          <a:gd name="T19" fmla="*/ 149 h 153"/>
                          <a:gd name="T20" fmla="*/ 60 w 71"/>
                          <a:gd name="T21" fmla="*/ 142 h 153"/>
                          <a:gd name="T22" fmla="*/ 67 w 71"/>
                          <a:gd name="T23" fmla="*/ 131 h 153"/>
                          <a:gd name="T24" fmla="*/ 69 w 71"/>
                          <a:gd name="T25" fmla="*/ 122 h 153"/>
                          <a:gd name="T26" fmla="*/ 71 w 71"/>
                          <a:gd name="T27" fmla="*/ 108 h 153"/>
                          <a:gd name="T28" fmla="*/ 69 w 71"/>
                          <a:gd name="T29" fmla="*/ 97 h 153"/>
                          <a:gd name="T30" fmla="*/ 63 w 71"/>
                          <a:gd name="T31" fmla="*/ 88 h 153"/>
                          <a:gd name="T32" fmla="*/ 57 w 71"/>
                          <a:gd name="T33" fmla="*/ 82 h 153"/>
                          <a:gd name="T34" fmla="*/ 45 w 71"/>
                          <a:gd name="T35" fmla="*/ 80 h 153"/>
                          <a:gd name="T36" fmla="*/ 36 w 71"/>
                          <a:gd name="T37" fmla="*/ 82 h 153"/>
                          <a:gd name="T38" fmla="*/ 29 w 71"/>
                          <a:gd name="T39" fmla="*/ 89 h 153"/>
                          <a:gd name="T40" fmla="*/ 25 w 71"/>
                          <a:gd name="T41" fmla="*/ 96 h 153"/>
                          <a:gd name="T42" fmla="*/ 22 w 71"/>
                          <a:gd name="T43" fmla="*/ 90 h 153"/>
                          <a:gd name="T44" fmla="*/ 21 w 71"/>
                          <a:gd name="T45" fmla="*/ 82 h 153"/>
                          <a:gd name="T46" fmla="*/ 21 w 71"/>
                          <a:gd name="T47" fmla="*/ 76 h 153"/>
                          <a:gd name="T48" fmla="*/ 27 w 71"/>
                          <a:gd name="T49" fmla="*/ 74 h 153"/>
                          <a:gd name="T50" fmla="*/ 34 w 71"/>
                          <a:gd name="T51" fmla="*/ 69 h 153"/>
                          <a:gd name="T52" fmla="*/ 40 w 71"/>
                          <a:gd name="T53" fmla="*/ 63 h 153"/>
                          <a:gd name="T54" fmla="*/ 43 w 71"/>
                          <a:gd name="T55" fmla="*/ 55 h 153"/>
                          <a:gd name="T56" fmla="*/ 46 w 71"/>
                          <a:gd name="T57" fmla="*/ 48 h 153"/>
                          <a:gd name="T58" fmla="*/ 47 w 71"/>
                          <a:gd name="T59" fmla="*/ 39 h 153"/>
                          <a:gd name="T60" fmla="*/ 47 w 71"/>
                          <a:gd name="T61" fmla="*/ 30 h 153"/>
                          <a:gd name="T62" fmla="*/ 45 w 71"/>
                          <a:gd name="T63" fmla="*/ 21 h 153"/>
                          <a:gd name="T64" fmla="*/ 44 w 71"/>
                          <a:gd name="T65" fmla="*/ 13 h 153"/>
                          <a:gd name="T66" fmla="*/ 41 w 71"/>
                          <a:gd name="T67" fmla="*/ 5 h 153"/>
                          <a:gd name="T68" fmla="*/ 34 w 71"/>
                          <a:gd name="T69" fmla="*/ 2 h 153"/>
                          <a:gd name="T70" fmla="*/ 27 w 71"/>
                          <a:gd name="T71" fmla="*/ 0 h 153"/>
                          <a:gd name="T72" fmla="*/ 17 w 71"/>
                          <a:gd name="T73" fmla="*/ 1 h 153"/>
                          <a:gd name="T74" fmla="*/ 12 w 71"/>
                          <a:gd name="T75" fmla="*/ 5 h 153"/>
                          <a:gd name="T76" fmla="*/ 7 w 71"/>
                          <a:gd name="T77" fmla="*/ 9 h 153"/>
                          <a:gd name="T78" fmla="*/ 4 w 71"/>
                          <a:gd name="T79" fmla="*/ 18 h 153"/>
                          <a:gd name="T80" fmla="*/ 1 w 71"/>
                          <a:gd name="T81" fmla="*/ 27 h 153"/>
                          <a:gd name="T82" fmla="*/ 0 w 71"/>
                          <a:gd name="T83" fmla="*/ 40 h 153"/>
                          <a:gd name="T84" fmla="*/ 1 w 71"/>
                          <a:gd name="T85" fmla="*/ 52 h 153"/>
                          <a:gd name="T86" fmla="*/ 3 w 71"/>
                          <a:gd name="T87" fmla="*/ 63 h 153"/>
                          <a:gd name="T88" fmla="*/ 9 w 71"/>
                          <a:gd name="T89" fmla="*/ 69 h 153"/>
                          <a:gd name="T90" fmla="*/ 15 w 71"/>
                          <a:gd name="T91" fmla="*/ 74 h 153"/>
                          <a:gd name="T92" fmla="*/ 21 w 71"/>
                          <a:gd name="T93" fmla="*/ 76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53"/>
                          <a:gd name="T143" fmla="*/ 71 w 71"/>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53">
                            <a:moveTo>
                              <a:pt x="25" y="97"/>
                            </a:moveTo>
                            <a:lnTo>
                              <a:pt x="22" y="102"/>
                            </a:lnTo>
                            <a:lnTo>
                              <a:pt x="19" y="113"/>
                            </a:lnTo>
                            <a:lnTo>
                              <a:pt x="19" y="121"/>
                            </a:lnTo>
                            <a:lnTo>
                              <a:pt x="21" y="132"/>
                            </a:lnTo>
                            <a:lnTo>
                              <a:pt x="24" y="142"/>
                            </a:lnTo>
                            <a:lnTo>
                              <a:pt x="30" y="149"/>
                            </a:lnTo>
                            <a:lnTo>
                              <a:pt x="38" y="152"/>
                            </a:lnTo>
                            <a:lnTo>
                              <a:pt x="47" y="153"/>
                            </a:lnTo>
                            <a:lnTo>
                              <a:pt x="55" y="149"/>
                            </a:lnTo>
                            <a:lnTo>
                              <a:pt x="60" y="142"/>
                            </a:lnTo>
                            <a:lnTo>
                              <a:pt x="67" y="131"/>
                            </a:lnTo>
                            <a:lnTo>
                              <a:pt x="69" y="122"/>
                            </a:lnTo>
                            <a:lnTo>
                              <a:pt x="71" y="108"/>
                            </a:lnTo>
                            <a:lnTo>
                              <a:pt x="69" y="97"/>
                            </a:lnTo>
                            <a:lnTo>
                              <a:pt x="63" y="88"/>
                            </a:lnTo>
                            <a:lnTo>
                              <a:pt x="57" y="82"/>
                            </a:lnTo>
                            <a:lnTo>
                              <a:pt x="45" y="80"/>
                            </a:lnTo>
                            <a:lnTo>
                              <a:pt x="36" y="82"/>
                            </a:lnTo>
                            <a:lnTo>
                              <a:pt x="29" y="89"/>
                            </a:lnTo>
                            <a:lnTo>
                              <a:pt x="25" y="96"/>
                            </a:lnTo>
                            <a:lnTo>
                              <a:pt x="22" y="90"/>
                            </a:lnTo>
                            <a:lnTo>
                              <a:pt x="21" y="82"/>
                            </a:lnTo>
                            <a:lnTo>
                              <a:pt x="21" y="76"/>
                            </a:lnTo>
                            <a:lnTo>
                              <a:pt x="27" y="74"/>
                            </a:lnTo>
                            <a:lnTo>
                              <a:pt x="34" y="69"/>
                            </a:lnTo>
                            <a:lnTo>
                              <a:pt x="40" y="63"/>
                            </a:lnTo>
                            <a:lnTo>
                              <a:pt x="43" y="55"/>
                            </a:lnTo>
                            <a:lnTo>
                              <a:pt x="46" y="48"/>
                            </a:lnTo>
                            <a:lnTo>
                              <a:pt x="47" y="39"/>
                            </a:lnTo>
                            <a:lnTo>
                              <a:pt x="47" y="30"/>
                            </a:lnTo>
                            <a:lnTo>
                              <a:pt x="45" y="21"/>
                            </a:lnTo>
                            <a:lnTo>
                              <a:pt x="44" y="13"/>
                            </a:lnTo>
                            <a:lnTo>
                              <a:pt x="41" y="5"/>
                            </a:lnTo>
                            <a:lnTo>
                              <a:pt x="34" y="2"/>
                            </a:lnTo>
                            <a:lnTo>
                              <a:pt x="27" y="0"/>
                            </a:lnTo>
                            <a:lnTo>
                              <a:pt x="17" y="1"/>
                            </a:lnTo>
                            <a:lnTo>
                              <a:pt x="12" y="5"/>
                            </a:lnTo>
                            <a:lnTo>
                              <a:pt x="7" y="9"/>
                            </a:lnTo>
                            <a:lnTo>
                              <a:pt x="4" y="18"/>
                            </a:lnTo>
                            <a:lnTo>
                              <a:pt x="1" y="27"/>
                            </a:lnTo>
                            <a:lnTo>
                              <a:pt x="0" y="40"/>
                            </a:lnTo>
                            <a:lnTo>
                              <a:pt x="1" y="52"/>
                            </a:lnTo>
                            <a:lnTo>
                              <a:pt x="3" y="63"/>
                            </a:lnTo>
                            <a:lnTo>
                              <a:pt x="9" y="69"/>
                            </a:lnTo>
                            <a:lnTo>
                              <a:pt x="15" y="74"/>
                            </a:lnTo>
                            <a:lnTo>
                              <a:pt x="21" y="76"/>
                            </a:lnTo>
                          </a:path>
                        </a:pathLst>
                      </a:custGeom>
                      <a:noFill/>
                      <a:ln w="9525">
                        <a:solidFill>
                          <a:srgbClr val="9F3F00"/>
                        </a:solidFill>
                        <a:prstDash val="solid"/>
                        <a:round/>
                        <a:headEnd/>
                        <a:tailEnd/>
                      </a:ln>
                    </p:spPr>
                    <p:txBody>
                      <a:bodyPr/>
                      <a:lstStyle/>
                      <a:p>
                        <a:endParaRPr lang="en-US"/>
                      </a:p>
                    </p:txBody>
                  </p:sp>
                </p:grpSp>
                <p:sp>
                  <p:nvSpPr>
                    <p:cNvPr id="19472" name="Freeform 1173"/>
                    <p:cNvSpPr>
                      <a:spLocks/>
                    </p:cNvSpPr>
                    <p:nvPr/>
                  </p:nvSpPr>
                  <p:spPr bwMode="auto">
                    <a:xfrm>
                      <a:off x="3766" y="1619"/>
                      <a:ext cx="122" cy="52"/>
                    </a:xfrm>
                    <a:custGeom>
                      <a:avLst/>
                      <a:gdLst>
                        <a:gd name="T0" fmla="*/ 0 w 122"/>
                        <a:gd name="T1" fmla="*/ 38 h 52"/>
                        <a:gd name="T2" fmla="*/ 15 w 122"/>
                        <a:gd name="T3" fmla="*/ 20 h 52"/>
                        <a:gd name="T4" fmla="*/ 26 w 122"/>
                        <a:gd name="T5" fmla="*/ 10 h 52"/>
                        <a:gd name="T6" fmla="*/ 35 w 122"/>
                        <a:gd name="T7" fmla="*/ 5 h 52"/>
                        <a:gd name="T8" fmla="*/ 48 w 122"/>
                        <a:gd name="T9" fmla="*/ 1 h 52"/>
                        <a:gd name="T10" fmla="*/ 54 w 122"/>
                        <a:gd name="T11" fmla="*/ 0 h 52"/>
                        <a:gd name="T12" fmla="*/ 59 w 122"/>
                        <a:gd name="T13" fmla="*/ 2 h 52"/>
                        <a:gd name="T14" fmla="*/ 69 w 122"/>
                        <a:gd name="T15" fmla="*/ 7 h 52"/>
                        <a:gd name="T16" fmla="*/ 81 w 122"/>
                        <a:gd name="T17" fmla="*/ 15 h 52"/>
                        <a:gd name="T18" fmla="*/ 94 w 122"/>
                        <a:gd name="T19" fmla="*/ 22 h 52"/>
                        <a:gd name="T20" fmla="*/ 108 w 122"/>
                        <a:gd name="T21" fmla="*/ 29 h 52"/>
                        <a:gd name="T22" fmla="*/ 118 w 122"/>
                        <a:gd name="T23" fmla="*/ 34 h 52"/>
                        <a:gd name="T24" fmla="*/ 122 w 122"/>
                        <a:gd name="T25" fmla="*/ 40 h 52"/>
                        <a:gd name="T26" fmla="*/ 122 w 122"/>
                        <a:gd name="T27" fmla="*/ 45 h 52"/>
                        <a:gd name="T28" fmla="*/ 119 w 122"/>
                        <a:gd name="T29" fmla="*/ 50 h 52"/>
                        <a:gd name="T30" fmla="*/ 112 w 122"/>
                        <a:gd name="T31" fmla="*/ 52 h 52"/>
                        <a:gd name="T32" fmla="*/ 100 w 122"/>
                        <a:gd name="T33" fmla="*/ 49 h 52"/>
                        <a:gd name="T34" fmla="*/ 89 w 122"/>
                        <a:gd name="T35" fmla="*/ 43 h 52"/>
                        <a:gd name="T36" fmla="*/ 75 w 122"/>
                        <a:gd name="T37" fmla="*/ 38 h 52"/>
                        <a:gd name="T38" fmla="*/ 64 w 122"/>
                        <a:gd name="T39" fmla="*/ 31 h 52"/>
                        <a:gd name="T40" fmla="*/ 52 w 122"/>
                        <a:gd name="T41" fmla="*/ 26 h 52"/>
                        <a:gd name="T42" fmla="*/ 45 w 122"/>
                        <a:gd name="T43" fmla="*/ 32 h 52"/>
                        <a:gd name="T44" fmla="*/ 35 w 122"/>
                        <a:gd name="T45" fmla="*/ 38 h 52"/>
                        <a:gd name="T46" fmla="*/ 30 w 122"/>
                        <a:gd name="T47" fmla="*/ 45 h 52"/>
                        <a:gd name="T48" fmla="*/ 15 w 122"/>
                        <a:gd name="T49" fmla="*/ 38 h 52"/>
                        <a:gd name="T50" fmla="*/ 0 w 122"/>
                        <a:gd name="T51" fmla="*/ 38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52"/>
                        <a:gd name="T80" fmla="*/ 122 w 12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52">
                          <a:moveTo>
                            <a:pt x="0" y="38"/>
                          </a:moveTo>
                          <a:lnTo>
                            <a:pt x="15" y="20"/>
                          </a:lnTo>
                          <a:lnTo>
                            <a:pt x="26" y="10"/>
                          </a:lnTo>
                          <a:lnTo>
                            <a:pt x="35" y="5"/>
                          </a:lnTo>
                          <a:lnTo>
                            <a:pt x="48" y="1"/>
                          </a:lnTo>
                          <a:lnTo>
                            <a:pt x="54" y="0"/>
                          </a:lnTo>
                          <a:lnTo>
                            <a:pt x="59" y="2"/>
                          </a:lnTo>
                          <a:lnTo>
                            <a:pt x="69" y="7"/>
                          </a:lnTo>
                          <a:lnTo>
                            <a:pt x="81" y="15"/>
                          </a:lnTo>
                          <a:lnTo>
                            <a:pt x="94" y="22"/>
                          </a:lnTo>
                          <a:lnTo>
                            <a:pt x="108" y="29"/>
                          </a:lnTo>
                          <a:lnTo>
                            <a:pt x="118" y="34"/>
                          </a:lnTo>
                          <a:lnTo>
                            <a:pt x="122" y="40"/>
                          </a:lnTo>
                          <a:lnTo>
                            <a:pt x="122" y="45"/>
                          </a:lnTo>
                          <a:lnTo>
                            <a:pt x="119" y="50"/>
                          </a:lnTo>
                          <a:lnTo>
                            <a:pt x="112" y="52"/>
                          </a:lnTo>
                          <a:lnTo>
                            <a:pt x="100" y="49"/>
                          </a:lnTo>
                          <a:lnTo>
                            <a:pt x="89" y="43"/>
                          </a:lnTo>
                          <a:lnTo>
                            <a:pt x="75" y="38"/>
                          </a:lnTo>
                          <a:lnTo>
                            <a:pt x="64" y="31"/>
                          </a:lnTo>
                          <a:lnTo>
                            <a:pt x="52" y="26"/>
                          </a:lnTo>
                          <a:lnTo>
                            <a:pt x="45" y="32"/>
                          </a:lnTo>
                          <a:lnTo>
                            <a:pt x="35" y="38"/>
                          </a:lnTo>
                          <a:lnTo>
                            <a:pt x="30" y="45"/>
                          </a:lnTo>
                          <a:lnTo>
                            <a:pt x="15" y="38"/>
                          </a:lnTo>
                          <a:lnTo>
                            <a:pt x="0" y="38"/>
                          </a:lnTo>
                          <a:close/>
                        </a:path>
                      </a:pathLst>
                    </a:custGeom>
                    <a:solidFill>
                      <a:srgbClr val="FF9F7F"/>
                    </a:solidFill>
                    <a:ln w="9525">
                      <a:noFill/>
                      <a:round/>
                      <a:headEnd/>
                      <a:tailEnd/>
                    </a:ln>
                  </p:spPr>
                  <p:txBody>
                    <a:bodyPr/>
                    <a:lstStyle/>
                    <a:p>
                      <a:endParaRPr lang="en-US"/>
                    </a:p>
                  </p:txBody>
                </p:sp>
              </p:grpSp>
            </p:grpSp>
          </p:grpSp>
        </p:grpSp>
        <p:sp>
          <p:nvSpPr>
            <p:cNvPr id="19463" name="Text Box 1174"/>
            <p:cNvSpPr txBox="1">
              <a:spLocks noChangeArrowheads="1"/>
            </p:cNvSpPr>
            <p:nvPr/>
          </p:nvSpPr>
          <p:spPr bwMode="auto">
            <a:xfrm rot="451597">
              <a:off x="4032" y="1680"/>
              <a:ext cx="672" cy="231"/>
            </a:xfrm>
            <a:prstGeom prst="rect">
              <a:avLst/>
            </a:prstGeom>
            <a:noFill/>
            <a:ln w="12700">
              <a:noFill/>
              <a:miter lim="800000"/>
              <a:headEnd/>
              <a:tailEnd/>
            </a:ln>
          </p:spPr>
          <p:txBody>
            <a:bodyPr>
              <a:spAutoFit/>
            </a:bodyPr>
            <a:lstStyle/>
            <a:p>
              <a:pPr eaLnBrk="0" hangingPunct="0">
                <a:spcBef>
                  <a:spcPct val="50000"/>
                </a:spcBef>
              </a:pPr>
              <a:r>
                <a:rPr lang="en-US" sz="1800"/>
                <a:t>FMU</a:t>
              </a:r>
              <a:endParaRPr lang="en-US"/>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defRPr/>
            </a:pPr>
            <a:r>
              <a:rPr lang="en-US"/>
              <a:t>Who is correct?</a:t>
            </a:r>
          </a:p>
        </p:txBody>
      </p:sp>
      <p:sp>
        <p:nvSpPr>
          <p:cNvPr id="102403" name="Rectangle 3"/>
          <p:cNvSpPr>
            <a:spLocks noGrp="1" noChangeArrowheads="1"/>
          </p:cNvSpPr>
          <p:nvPr>
            <p:ph type="body" sz="half" idx="1"/>
          </p:nvPr>
        </p:nvSpPr>
        <p:spPr/>
        <p:txBody>
          <a:bodyPr/>
          <a:lstStyle/>
          <a:p>
            <a:pPr>
              <a:buFont typeface="Monotype Sorts" pitchFamily="2" charset="2"/>
              <a:buChar char="F"/>
              <a:defRPr/>
            </a:pPr>
            <a:r>
              <a:rPr lang="en-US"/>
              <a:t>Ha</a:t>
            </a:r>
          </a:p>
        </p:txBody>
      </p:sp>
      <p:graphicFrame>
        <p:nvGraphicFramePr>
          <p:cNvPr id="4098" name="Object 4">
            <a:hlinkClick r:id="" action="ppaction://ole?verb=0"/>
          </p:cNvPr>
          <p:cNvGraphicFramePr>
            <a:graphicFrameLocks/>
          </p:cNvGraphicFramePr>
          <p:nvPr/>
        </p:nvGraphicFramePr>
        <p:xfrm>
          <a:off x="5708650" y="2362200"/>
          <a:ext cx="2609850" cy="3594100"/>
        </p:xfrm>
        <a:graphic>
          <a:graphicData uri="http://schemas.openxmlformats.org/presentationml/2006/ole">
            <mc:AlternateContent xmlns:mc="http://schemas.openxmlformats.org/markup-compatibility/2006">
              <mc:Choice xmlns:v="urn:schemas-microsoft-com:vml" Requires="v">
                <p:oleObj spid="_x0000_s4109" name="Clip" r:id="rId4" imgW="2608200" imgH="3592440" progId="MS_ClipArt_Gallery">
                  <p:embed/>
                </p:oleObj>
              </mc:Choice>
              <mc:Fallback>
                <p:oleObj name="Clip" r:id="rId4" imgW="2608200" imgH="3592440"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8650" y="2362200"/>
                        <a:ext cx="260985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6" name="Rectangle 6"/>
          <p:cNvSpPr>
            <a:spLocks noGrp="1" noChangeArrowheads="1"/>
          </p:cNvSpPr>
          <p:nvPr>
            <p:ph type="body" sz="half" idx="2"/>
          </p:nvPr>
        </p:nvSpPr>
        <p:spPr/>
        <p:txBody>
          <a:bodyPr/>
          <a:lstStyle/>
          <a:p>
            <a:pPr>
              <a:buFont typeface="Monotype Sorts" pitchFamily="2" charset="2"/>
              <a:buChar char="F"/>
              <a:defRPr/>
            </a:pPr>
            <a:r>
              <a:rPr lang="en-US"/>
              <a:t>Ho</a:t>
            </a:r>
          </a:p>
        </p:txBody>
      </p:sp>
      <p:grpSp>
        <p:nvGrpSpPr>
          <p:cNvPr id="4102" name="Group 7"/>
          <p:cNvGrpSpPr>
            <a:grpSpLocks/>
          </p:cNvGrpSpPr>
          <p:nvPr/>
        </p:nvGrpSpPr>
        <p:grpSpPr bwMode="auto">
          <a:xfrm>
            <a:off x="1447800" y="1981200"/>
            <a:ext cx="1549400" cy="4076700"/>
            <a:chOff x="3728" y="1160"/>
            <a:chExt cx="976" cy="2568"/>
          </a:xfrm>
        </p:grpSpPr>
        <p:grpSp>
          <p:nvGrpSpPr>
            <p:cNvPr id="4103" name="Group 8"/>
            <p:cNvGrpSpPr>
              <a:grpSpLocks/>
            </p:cNvGrpSpPr>
            <p:nvPr/>
          </p:nvGrpSpPr>
          <p:grpSpPr bwMode="auto">
            <a:xfrm>
              <a:off x="3864" y="2190"/>
              <a:ext cx="478" cy="1538"/>
              <a:chOff x="3864" y="2190"/>
              <a:chExt cx="478" cy="1538"/>
            </a:xfrm>
          </p:grpSpPr>
          <p:grpSp>
            <p:nvGrpSpPr>
              <p:cNvPr id="4223" name="Group 9"/>
              <p:cNvGrpSpPr>
                <a:grpSpLocks/>
              </p:cNvGrpSpPr>
              <p:nvPr/>
            </p:nvGrpSpPr>
            <p:grpSpPr bwMode="auto">
              <a:xfrm>
                <a:off x="3873" y="3416"/>
                <a:ext cx="427" cy="312"/>
                <a:chOff x="3873" y="3416"/>
                <a:chExt cx="427" cy="312"/>
              </a:xfrm>
            </p:grpSpPr>
            <p:grpSp>
              <p:nvGrpSpPr>
                <p:cNvPr id="4234" name="Group 10"/>
                <p:cNvGrpSpPr>
                  <a:grpSpLocks/>
                </p:cNvGrpSpPr>
                <p:nvPr/>
              </p:nvGrpSpPr>
              <p:grpSpPr bwMode="auto">
                <a:xfrm>
                  <a:off x="3873" y="3416"/>
                  <a:ext cx="230" cy="181"/>
                  <a:chOff x="3873" y="3416"/>
                  <a:chExt cx="230" cy="181"/>
                </a:xfrm>
              </p:grpSpPr>
              <p:grpSp>
                <p:nvGrpSpPr>
                  <p:cNvPr id="4241" name="Group 11"/>
                  <p:cNvGrpSpPr>
                    <a:grpSpLocks/>
                  </p:cNvGrpSpPr>
                  <p:nvPr/>
                </p:nvGrpSpPr>
                <p:grpSpPr bwMode="auto">
                  <a:xfrm>
                    <a:off x="3915" y="3416"/>
                    <a:ext cx="178" cy="135"/>
                    <a:chOff x="3915" y="3416"/>
                    <a:chExt cx="178" cy="135"/>
                  </a:xfrm>
                </p:grpSpPr>
                <p:sp>
                  <p:nvSpPr>
                    <p:cNvPr id="4245" name="Freeform 12"/>
                    <p:cNvSpPr>
                      <a:spLocks/>
                    </p:cNvSpPr>
                    <p:nvPr/>
                  </p:nvSpPr>
                  <p:spPr bwMode="auto">
                    <a:xfrm>
                      <a:off x="3915" y="3416"/>
                      <a:ext cx="178" cy="135"/>
                    </a:xfrm>
                    <a:custGeom>
                      <a:avLst/>
                      <a:gdLst>
                        <a:gd name="T0" fmla="*/ 65 w 178"/>
                        <a:gd name="T1" fmla="*/ 14 h 135"/>
                        <a:gd name="T2" fmla="*/ 64 w 178"/>
                        <a:gd name="T3" fmla="*/ 35 h 135"/>
                        <a:gd name="T4" fmla="*/ 50 w 178"/>
                        <a:gd name="T5" fmla="*/ 49 h 135"/>
                        <a:gd name="T6" fmla="*/ 36 w 178"/>
                        <a:gd name="T7" fmla="*/ 66 h 135"/>
                        <a:gd name="T8" fmla="*/ 11 w 178"/>
                        <a:gd name="T9" fmla="*/ 90 h 135"/>
                        <a:gd name="T10" fmla="*/ 0 w 178"/>
                        <a:gd name="T11" fmla="*/ 104 h 135"/>
                        <a:gd name="T12" fmla="*/ 2 w 178"/>
                        <a:gd name="T13" fmla="*/ 133 h 135"/>
                        <a:gd name="T14" fmla="*/ 69 w 178"/>
                        <a:gd name="T15" fmla="*/ 135 h 135"/>
                        <a:gd name="T16" fmla="*/ 149 w 178"/>
                        <a:gd name="T17" fmla="*/ 90 h 135"/>
                        <a:gd name="T18" fmla="*/ 178 w 178"/>
                        <a:gd name="T19" fmla="*/ 45 h 135"/>
                        <a:gd name="T20" fmla="*/ 157 w 178"/>
                        <a:gd name="T21" fmla="*/ 0 h 135"/>
                        <a:gd name="T22" fmla="*/ 65 w 178"/>
                        <a:gd name="T23" fmla="*/ 14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5"/>
                        <a:gd name="T38" fmla="*/ 178 w 178"/>
                        <a:gd name="T39" fmla="*/ 135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5">
                          <a:moveTo>
                            <a:pt x="65" y="14"/>
                          </a:moveTo>
                          <a:lnTo>
                            <a:pt x="64" y="35"/>
                          </a:lnTo>
                          <a:lnTo>
                            <a:pt x="50" y="49"/>
                          </a:lnTo>
                          <a:lnTo>
                            <a:pt x="36" y="66"/>
                          </a:lnTo>
                          <a:lnTo>
                            <a:pt x="11" y="90"/>
                          </a:lnTo>
                          <a:lnTo>
                            <a:pt x="0" y="104"/>
                          </a:lnTo>
                          <a:lnTo>
                            <a:pt x="2" y="133"/>
                          </a:lnTo>
                          <a:lnTo>
                            <a:pt x="69" y="135"/>
                          </a:lnTo>
                          <a:lnTo>
                            <a:pt x="149" y="90"/>
                          </a:lnTo>
                          <a:lnTo>
                            <a:pt x="178" y="45"/>
                          </a:lnTo>
                          <a:lnTo>
                            <a:pt x="157" y="0"/>
                          </a:lnTo>
                          <a:lnTo>
                            <a:pt x="65" y="14"/>
                          </a:lnTo>
                          <a:close/>
                        </a:path>
                      </a:pathLst>
                    </a:custGeom>
                    <a:solidFill>
                      <a:srgbClr val="FF9F7F"/>
                    </a:solidFill>
                    <a:ln w="9525">
                      <a:noFill/>
                      <a:round/>
                      <a:headEnd/>
                      <a:tailEnd/>
                    </a:ln>
                  </p:spPr>
                  <p:txBody>
                    <a:bodyPr/>
                    <a:lstStyle/>
                    <a:p>
                      <a:endParaRPr lang="en-US"/>
                    </a:p>
                  </p:txBody>
                </p:sp>
                <p:sp>
                  <p:nvSpPr>
                    <p:cNvPr id="4246" name="Freeform 13"/>
                    <p:cNvSpPr>
                      <a:spLocks/>
                    </p:cNvSpPr>
                    <p:nvPr/>
                  </p:nvSpPr>
                  <p:spPr bwMode="auto">
                    <a:xfrm>
                      <a:off x="3974" y="3433"/>
                      <a:ext cx="103" cy="104"/>
                    </a:xfrm>
                    <a:custGeom>
                      <a:avLst/>
                      <a:gdLst>
                        <a:gd name="T0" fmla="*/ 53 w 103"/>
                        <a:gd name="T1" fmla="*/ 5 h 104"/>
                        <a:gd name="T2" fmla="*/ 39 w 103"/>
                        <a:gd name="T3" fmla="*/ 16 h 104"/>
                        <a:gd name="T4" fmla="*/ 32 w 103"/>
                        <a:gd name="T5" fmla="*/ 28 h 104"/>
                        <a:gd name="T6" fmla="*/ 20 w 103"/>
                        <a:gd name="T7" fmla="*/ 48 h 104"/>
                        <a:gd name="T8" fmla="*/ 12 w 103"/>
                        <a:gd name="T9" fmla="*/ 65 h 104"/>
                        <a:gd name="T10" fmla="*/ 6 w 103"/>
                        <a:gd name="T11" fmla="*/ 81 h 104"/>
                        <a:gd name="T12" fmla="*/ 0 w 103"/>
                        <a:gd name="T13" fmla="*/ 104 h 104"/>
                        <a:gd name="T14" fmla="*/ 76 w 103"/>
                        <a:gd name="T15" fmla="*/ 77 h 104"/>
                        <a:gd name="T16" fmla="*/ 101 w 103"/>
                        <a:gd name="T17" fmla="*/ 40 h 104"/>
                        <a:gd name="T18" fmla="*/ 103 w 103"/>
                        <a:gd name="T19" fmla="*/ 0 h 104"/>
                        <a:gd name="T20" fmla="*/ 53 w 103"/>
                        <a:gd name="T21" fmla="*/ 5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04"/>
                        <a:gd name="T35" fmla="*/ 103 w 103"/>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04">
                          <a:moveTo>
                            <a:pt x="53" y="5"/>
                          </a:moveTo>
                          <a:lnTo>
                            <a:pt x="39" y="16"/>
                          </a:lnTo>
                          <a:lnTo>
                            <a:pt x="32" y="28"/>
                          </a:lnTo>
                          <a:lnTo>
                            <a:pt x="20" y="48"/>
                          </a:lnTo>
                          <a:lnTo>
                            <a:pt x="12" y="65"/>
                          </a:lnTo>
                          <a:lnTo>
                            <a:pt x="6" y="81"/>
                          </a:lnTo>
                          <a:lnTo>
                            <a:pt x="0" y="104"/>
                          </a:lnTo>
                          <a:lnTo>
                            <a:pt x="76" y="77"/>
                          </a:lnTo>
                          <a:lnTo>
                            <a:pt x="101" y="40"/>
                          </a:lnTo>
                          <a:lnTo>
                            <a:pt x="103" y="0"/>
                          </a:lnTo>
                          <a:lnTo>
                            <a:pt x="53" y="5"/>
                          </a:lnTo>
                          <a:close/>
                        </a:path>
                      </a:pathLst>
                    </a:custGeom>
                    <a:solidFill>
                      <a:srgbClr val="FF7F3F"/>
                    </a:solidFill>
                    <a:ln w="9525">
                      <a:noFill/>
                      <a:round/>
                      <a:headEnd/>
                      <a:tailEnd/>
                    </a:ln>
                  </p:spPr>
                  <p:txBody>
                    <a:bodyPr/>
                    <a:lstStyle/>
                    <a:p>
                      <a:endParaRPr lang="en-US"/>
                    </a:p>
                  </p:txBody>
                </p:sp>
                <p:sp>
                  <p:nvSpPr>
                    <p:cNvPr id="4247" name="Freeform 14"/>
                    <p:cNvSpPr>
                      <a:spLocks/>
                    </p:cNvSpPr>
                    <p:nvPr/>
                  </p:nvSpPr>
                  <p:spPr bwMode="auto">
                    <a:xfrm>
                      <a:off x="3919" y="3475"/>
                      <a:ext cx="40" cy="61"/>
                    </a:xfrm>
                    <a:custGeom>
                      <a:avLst/>
                      <a:gdLst>
                        <a:gd name="T0" fmla="*/ 40 w 40"/>
                        <a:gd name="T1" fmla="*/ 0 h 61"/>
                        <a:gd name="T2" fmla="*/ 32 w 40"/>
                        <a:gd name="T3" fmla="*/ 7 h 61"/>
                        <a:gd name="T4" fmla="*/ 25 w 40"/>
                        <a:gd name="T5" fmla="*/ 14 h 61"/>
                        <a:gd name="T6" fmla="*/ 17 w 40"/>
                        <a:gd name="T7" fmla="*/ 23 h 61"/>
                        <a:gd name="T8" fmla="*/ 10 w 40"/>
                        <a:gd name="T9" fmla="*/ 30 h 61"/>
                        <a:gd name="T10" fmla="*/ 5 w 40"/>
                        <a:gd name="T11" fmla="*/ 37 h 61"/>
                        <a:gd name="T12" fmla="*/ 0 w 40"/>
                        <a:gd name="T13" fmla="*/ 46 h 61"/>
                        <a:gd name="T14" fmla="*/ 0 w 40"/>
                        <a:gd name="T15" fmla="*/ 53 h 61"/>
                        <a:gd name="T16" fmla="*/ 2 w 40"/>
                        <a:gd name="T17" fmla="*/ 58 h 61"/>
                        <a:gd name="T18" fmla="*/ 7 w 40"/>
                        <a:gd name="T19" fmla="*/ 61 h 61"/>
                        <a:gd name="T20" fmla="*/ 18 w 40"/>
                        <a:gd name="T21" fmla="*/ 60 h 61"/>
                        <a:gd name="T22" fmla="*/ 10 w 40"/>
                        <a:gd name="T23" fmla="*/ 58 h 61"/>
                        <a:gd name="T24" fmla="*/ 6 w 40"/>
                        <a:gd name="T25" fmla="*/ 56 h 61"/>
                        <a:gd name="T26" fmla="*/ 5 w 40"/>
                        <a:gd name="T27" fmla="*/ 53 h 61"/>
                        <a:gd name="T28" fmla="*/ 4 w 40"/>
                        <a:gd name="T29" fmla="*/ 50 h 61"/>
                        <a:gd name="T30" fmla="*/ 6 w 40"/>
                        <a:gd name="T31" fmla="*/ 42 h 61"/>
                        <a:gd name="T32" fmla="*/ 10 w 40"/>
                        <a:gd name="T33" fmla="*/ 34 h 61"/>
                        <a:gd name="T34" fmla="*/ 17 w 40"/>
                        <a:gd name="T35" fmla="*/ 26 h 61"/>
                        <a:gd name="T36" fmla="*/ 30 w 40"/>
                        <a:gd name="T37" fmla="*/ 12 h 61"/>
                        <a:gd name="T38" fmla="*/ 40 w 40"/>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61"/>
                        <a:gd name="T62" fmla="*/ 40 w 40"/>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61">
                          <a:moveTo>
                            <a:pt x="40" y="0"/>
                          </a:moveTo>
                          <a:lnTo>
                            <a:pt x="32" y="7"/>
                          </a:lnTo>
                          <a:lnTo>
                            <a:pt x="25" y="14"/>
                          </a:lnTo>
                          <a:lnTo>
                            <a:pt x="17" y="23"/>
                          </a:lnTo>
                          <a:lnTo>
                            <a:pt x="10" y="30"/>
                          </a:lnTo>
                          <a:lnTo>
                            <a:pt x="5" y="37"/>
                          </a:lnTo>
                          <a:lnTo>
                            <a:pt x="0" y="46"/>
                          </a:lnTo>
                          <a:lnTo>
                            <a:pt x="0" y="53"/>
                          </a:lnTo>
                          <a:lnTo>
                            <a:pt x="2" y="58"/>
                          </a:lnTo>
                          <a:lnTo>
                            <a:pt x="7" y="61"/>
                          </a:lnTo>
                          <a:lnTo>
                            <a:pt x="18" y="60"/>
                          </a:lnTo>
                          <a:lnTo>
                            <a:pt x="10" y="58"/>
                          </a:lnTo>
                          <a:lnTo>
                            <a:pt x="6" y="56"/>
                          </a:lnTo>
                          <a:lnTo>
                            <a:pt x="5" y="53"/>
                          </a:lnTo>
                          <a:lnTo>
                            <a:pt x="4" y="50"/>
                          </a:lnTo>
                          <a:lnTo>
                            <a:pt x="6" y="42"/>
                          </a:lnTo>
                          <a:lnTo>
                            <a:pt x="10" y="34"/>
                          </a:lnTo>
                          <a:lnTo>
                            <a:pt x="17" y="26"/>
                          </a:lnTo>
                          <a:lnTo>
                            <a:pt x="30" y="12"/>
                          </a:lnTo>
                          <a:lnTo>
                            <a:pt x="40" y="0"/>
                          </a:lnTo>
                          <a:close/>
                        </a:path>
                      </a:pathLst>
                    </a:custGeom>
                    <a:solidFill>
                      <a:srgbClr val="BF3F00"/>
                    </a:solidFill>
                    <a:ln w="9525">
                      <a:noFill/>
                      <a:round/>
                      <a:headEnd/>
                      <a:tailEnd/>
                    </a:ln>
                  </p:spPr>
                  <p:txBody>
                    <a:bodyPr/>
                    <a:lstStyle/>
                    <a:p>
                      <a:endParaRPr lang="en-US"/>
                    </a:p>
                  </p:txBody>
                </p:sp>
              </p:grpSp>
              <p:grpSp>
                <p:nvGrpSpPr>
                  <p:cNvPr id="4242" name="Group 15"/>
                  <p:cNvGrpSpPr>
                    <a:grpSpLocks/>
                  </p:cNvGrpSpPr>
                  <p:nvPr/>
                </p:nvGrpSpPr>
                <p:grpSpPr bwMode="auto">
                  <a:xfrm>
                    <a:off x="3873" y="3428"/>
                    <a:ext cx="230" cy="169"/>
                    <a:chOff x="3873" y="3428"/>
                    <a:chExt cx="230" cy="169"/>
                  </a:xfrm>
                </p:grpSpPr>
                <p:sp>
                  <p:nvSpPr>
                    <p:cNvPr id="4243" name="Freeform 16"/>
                    <p:cNvSpPr>
                      <a:spLocks/>
                    </p:cNvSpPr>
                    <p:nvPr/>
                  </p:nvSpPr>
                  <p:spPr bwMode="auto">
                    <a:xfrm>
                      <a:off x="3873" y="3428"/>
                      <a:ext cx="230" cy="169"/>
                    </a:xfrm>
                    <a:custGeom>
                      <a:avLst/>
                      <a:gdLst>
                        <a:gd name="T0" fmla="*/ 85 w 230"/>
                        <a:gd name="T1" fmla="*/ 48 h 169"/>
                        <a:gd name="T2" fmla="*/ 63 w 230"/>
                        <a:gd name="T3" fmla="*/ 72 h 169"/>
                        <a:gd name="T4" fmla="*/ 53 w 230"/>
                        <a:gd name="T5" fmla="*/ 81 h 169"/>
                        <a:gd name="T6" fmla="*/ 48 w 230"/>
                        <a:gd name="T7" fmla="*/ 88 h 169"/>
                        <a:gd name="T8" fmla="*/ 46 w 230"/>
                        <a:gd name="T9" fmla="*/ 96 h 169"/>
                        <a:gd name="T10" fmla="*/ 47 w 230"/>
                        <a:gd name="T11" fmla="*/ 103 h 169"/>
                        <a:gd name="T12" fmla="*/ 51 w 230"/>
                        <a:gd name="T13" fmla="*/ 106 h 169"/>
                        <a:gd name="T14" fmla="*/ 58 w 230"/>
                        <a:gd name="T15" fmla="*/ 107 h 169"/>
                        <a:gd name="T16" fmla="*/ 75 w 230"/>
                        <a:gd name="T17" fmla="*/ 105 h 169"/>
                        <a:gd name="T18" fmla="*/ 93 w 230"/>
                        <a:gd name="T19" fmla="*/ 102 h 169"/>
                        <a:gd name="T20" fmla="*/ 116 w 230"/>
                        <a:gd name="T21" fmla="*/ 96 h 169"/>
                        <a:gd name="T22" fmla="*/ 146 w 230"/>
                        <a:gd name="T23" fmla="*/ 84 h 169"/>
                        <a:gd name="T24" fmla="*/ 170 w 230"/>
                        <a:gd name="T25" fmla="*/ 71 h 169"/>
                        <a:gd name="T26" fmla="*/ 184 w 230"/>
                        <a:gd name="T27" fmla="*/ 59 h 169"/>
                        <a:gd name="T28" fmla="*/ 192 w 230"/>
                        <a:gd name="T29" fmla="*/ 48 h 169"/>
                        <a:gd name="T30" fmla="*/ 196 w 230"/>
                        <a:gd name="T31" fmla="*/ 29 h 169"/>
                        <a:gd name="T32" fmla="*/ 202 w 230"/>
                        <a:gd name="T33" fmla="*/ 15 h 169"/>
                        <a:gd name="T34" fmla="*/ 210 w 230"/>
                        <a:gd name="T35" fmla="*/ 0 h 169"/>
                        <a:gd name="T36" fmla="*/ 220 w 230"/>
                        <a:gd name="T37" fmla="*/ 15 h 169"/>
                        <a:gd name="T38" fmla="*/ 227 w 230"/>
                        <a:gd name="T39" fmla="*/ 35 h 169"/>
                        <a:gd name="T40" fmla="*/ 230 w 230"/>
                        <a:gd name="T41" fmla="*/ 49 h 169"/>
                        <a:gd name="T42" fmla="*/ 229 w 230"/>
                        <a:gd name="T43" fmla="*/ 68 h 169"/>
                        <a:gd name="T44" fmla="*/ 223 w 230"/>
                        <a:gd name="T45" fmla="*/ 88 h 169"/>
                        <a:gd name="T46" fmla="*/ 213 w 230"/>
                        <a:gd name="T47" fmla="*/ 105 h 169"/>
                        <a:gd name="T48" fmla="*/ 207 w 230"/>
                        <a:gd name="T49" fmla="*/ 118 h 169"/>
                        <a:gd name="T50" fmla="*/ 206 w 230"/>
                        <a:gd name="T51" fmla="*/ 126 h 169"/>
                        <a:gd name="T52" fmla="*/ 197 w 230"/>
                        <a:gd name="T53" fmla="*/ 128 h 169"/>
                        <a:gd name="T54" fmla="*/ 170 w 230"/>
                        <a:gd name="T55" fmla="*/ 123 h 169"/>
                        <a:gd name="T56" fmla="*/ 158 w 230"/>
                        <a:gd name="T57" fmla="*/ 136 h 169"/>
                        <a:gd name="T58" fmla="*/ 141 w 230"/>
                        <a:gd name="T59" fmla="*/ 158 h 169"/>
                        <a:gd name="T60" fmla="*/ 136 w 230"/>
                        <a:gd name="T61" fmla="*/ 165 h 169"/>
                        <a:gd name="T62" fmla="*/ 128 w 230"/>
                        <a:gd name="T63" fmla="*/ 168 h 169"/>
                        <a:gd name="T64" fmla="*/ 116 w 230"/>
                        <a:gd name="T65" fmla="*/ 169 h 169"/>
                        <a:gd name="T66" fmla="*/ 45 w 230"/>
                        <a:gd name="T67" fmla="*/ 165 h 169"/>
                        <a:gd name="T68" fmla="*/ 17 w 230"/>
                        <a:gd name="T69" fmla="*/ 161 h 169"/>
                        <a:gd name="T70" fmla="*/ 5 w 230"/>
                        <a:gd name="T71" fmla="*/ 159 h 169"/>
                        <a:gd name="T72" fmla="*/ 1 w 230"/>
                        <a:gd name="T73" fmla="*/ 156 h 169"/>
                        <a:gd name="T74" fmla="*/ 0 w 230"/>
                        <a:gd name="T75" fmla="*/ 149 h 169"/>
                        <a:gd name="T76" fmla="*/ 2 w 230"/>
                        <a:gd name="T77" fmla="*/ 139 h 169"/>
                        <a:gd name="T78" fmla="*/ 10 w 230"/>
                        <a:gd name="T79" fmla="*/ 127 h 169"/>
                        <a:gd name="T80" fmla="*/ 23 w 230"/>
                        <a:gd name="T81" fmla="*/ 108 h 169"/>
                        <a:gd name="T82" fmla="*/ 37 w 230"/>
                        <a:gd name="T83" fmla="*/ 94 h 169"/>
                        <a:gd name="T84" fmla="*/ 50 w 230"/>
                        <a:gd name="T85" fmla="*/ 79 h 169"/>
                        <a:gd name="T86" fmla="*/ 66 w 230"/>
                        <a:gd name="T87" fmla="*/ 64 h 169"/>
                        <a:gd name="T88" fmla="*/ 85 w 230"/>
                        <a:gd name="T89" fmla="*/ 48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69"/>
                        <a:gd name="T137" fmla="*/ 230 w 230"/>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69">
                          <a:moveTo>
                            <a:pt x="85" y="48"/>
                          </a:moveTo>
                          <a:lnTo>
                            <a:pt x="63" y="72"/>
                          </a:lnTo>
                          <a:lnTo>
                            <a:pt x="53" y="81"/>
                          </a:lnTo>
                          <a:lnTo>
                            <a:pt x="48" y="88"/>
                          </a:lnTo>
                          <a:lnTo>
                            <a:pt x="46" y="96"/>
                          </a:lnTo>
                          <a:lnTo>
                            <a:pt x="47" y="103"/>
                          </a:lnTo>
                          <a:lnTo>
                            <a:pt x="51" y="106"/>
                          </a:lnTo>
                          <a:lnTo>
                            <a:pt x="58" y="107"/>
                          </a:lnTo>
                          <a:lnTo>
                            <a:pt x="75" y="105"/>
                          </a:lnTo>
                          <a:lnTo>
                            <a:pt x="93" y="102"/>
                          </a:lnTo>
                          <a:lnTo>
                            <a:pt x="116" y="96"/>
                          </a:lnTo>
                          <a:lnTo>
                            <a:pt x="146" y="84"/>
                          </a:lnTo>
                          <a:lnTo>
                            <a:pt x="170" y="71"/>
                          </a:lnTo>
                          <a:lnTo>
                            <a:pt x="184" y="59"/>
                          </a:lnTo>
                          <a:lnTo>
                            <a:pt x="192" y="48"/>
                          </a:lnTo>
                          <a:lnTo>
                            <a:pt x="196" y="29"/>
                          </a:lnTo>
                          <a:lnTo>
                            <a:pt x="202" y="15"/>
                          </a:lnTo>
                          <a:lnTo>
                            <a:pt x="210" y="0"/>
                          </a:lnTo>
                          <a:lnTo>
                            <a:pt x="220" y="15"/>
                          </a:lnTo>
                          <a:lnTo>
                            <a:pt x="227" y="35"/>
                          </a:lnTo>
                          <a:lnTo>
                            <a:pt x="230" y="49"/>
                          </a:lnTo>
                          <a:lnTo>
                            <a:pt x="229" y="68"/>
                          </a:lnTo>
                          <a:lnTo>
                            <a:pt x="223" y="88"/>
                          </a:lnTo>
                          <a:lnTo>
                            <a:pt x="213" y="105"/>
                          </a:lnTo>
                          <a:lnTo>
                            <a:pt x="207" y="118"/>
                          </a:lnTo>
                          <a:lnTo>
                            <a:pt x="206" y="126"/>
                          </a:lnTo>
                          <a:lnTo>
                            <a:pt x="197" y="128"/>
                          </a:lnTo>
                          <a:lnTo>
                            <a:pt x="170" y="123"/>
                          </a:lnTo>
                          <a:lnTo>
                            <a:pt x="158" y="136"/>
                          </a:lnTo>
                          <a:lnTo>
                            <a:pt x="141" y="158"/>
                          </a:lnTo>
                          <a:lnTo>
                            <a:pt x="136" y="165"/>
                          </a:lnTo>
                          <a:lnTo>
                            <a:pt x="128" y="168"/>
                          </a:lnTo>
                          <a:lnTo>
                            <a:pt x="116" y="169"/>
                          </a:lnTo>
                          <a:lnTo>
                            <a:pt x="45" y="165"/>
                          </a:lnTo>
                          <a:lnTo>
                            <a:pt x="17" y="161"/>
                          </a:lnTo>
                          <a:lnTo>
                            <a:pt x="5" y="159"/>
                          </a:lnTo>
                          <a:lnTo>
                            <a:pt x="1" y="156"/>
                          </a:lnTo>
                          <a:lnTo>
                            <a:pt x="0" y="149"/>
                          </a:lnTo>
                          <a:lnTo>
                            <a:pt x="2" y="139"/>
                          </a:lnTo>
                          <a:lnTo>
                            <a:pt x="10" y="127"/>
                          </a:lnTo>
                          <a:lnTo>
                            <a:pt x="23" y="108"/>
                          </a:lnTo>
                          <a:lnTo>
                            <a:pt x="37" y="94"/>
                          </a:lnTo>
                          <a:lnTo>
                            <a:pt x="50" y="79"/>
                          </a:lnTo>
                          <a:lnTo>
                            <a:pt x="66" y="64"/>
                          </a:lnTo>
                          <a:lnTo>
                            <a:pt x="85" y="48"/>
                          </a:lnTo>
                          <a:close/>
                        </a:path>
                      </a:pathLst>
                    </a:custGeom>
                    <a:solidFill>
                      <a:srgbClr val="7F5F3F"/>
                    </a:solidFill>
                    <a:ln w="9525">
                      <a:noFill/>
                      <a:round/>
                      <a:headEnd/>
                      <a:tailEnd/>
                    </a:ln>
                  </p:spPr>
                  <p:txBody>
                    <a:bodyPr/>
                    <a:lstStyle/>
                    <a:p>
                      <a:endParaRPr lang="en-US"/>
                    </a:p>
                  </p:txBody>
                </p:sp>
                <p:sp>
                  <p:nvSpPr>
                    <p:cNvPr id="4244" name="Freeform 17"/>
                    <p:cNvSpPr>
                      <a:spLocks/>
                    </p:cNvSpPr>
                    <p:nvPr/>
                  </p:nvSpPr>
                  <p:spPr bwMode="auto">
                    <a:xfrm>
                      <a:off x="4040" y="3531"/>
                      <a:ext cx="27" cy="24"/>
                    </a:xfrm>
                    <a:custGeom>
                      <a:avLst/>
                      <a:gdLst>
                        <a:gd name="T0" fmla="*/ 0 w 27"/>
                        <a:gd name="T1" fmla="*/ 24 h 24"/>
                        <a:gd name="T2" fmla="*/ 6 w 27"/>
                        <a:gd name="T3" fmla="*/ 14 h 24"/>
                        <a:gd name="T4" fmla="*/ 10 w 27"/>
                        <a:gd name="T5" fmla="*/ 8 h 24"/>
                        <a:gd name="T6" fmla="*/ 17 w 27"/>
                        <a:gd name="T7" fmla="*/ 4 h 24"/>
                        <a:gd name="T8" fmla="*/ 27 w 27"/>
                        <a:gd name="T9" fmla="*/ 0 h 24"/>
                        <a:gd name="T10" fmla="*/ 23 w 27"/>
                        <a:gd name="T11" fmla="*/ 6 h 24"/>
                        <a:gd name="T12" fmla="*/ 17 w 27"/>
                        <a:gd name="T13" fmla="*/ 7 h 24"/>
                        <a:gd name="T14" fmla="*/ 10 w 27"/>
                        <a:gd name="T15" fmla="*/ 13 h 24"/>
                        <a:gd name="T16" fmla="*/ 0 w 27"/>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4"/>
                        <a:gd name="T29" fmla="*/ 27 w 2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4">
                          <a:moveTo>
                            <a:pt x="0" y="24"/>
                          </a:moveTo>
                          <a:lnTo>
                            <a:pt x="6" y="14"/>
                          </a:lnTo>
                          <a:lnTo>
                            <a:pt x="10" y="8"/>
                          </a:lnTo>
                          <a:lnTo>
                            <a:pt x="17" y="4"/>
                          </a:lnTo>
                          <a:lnTo>
                            <a:pt x="27" y="0"/>
                          </a:lnTo>
                          <a:lnTo>
                            <a:pt x="23" y="6"/>
                          </a:lnTo>
                          <a:lnTo>
                            <a:pt x="17" y="7"/>
                          </a:lnTo>
                          <a:lnTo>
                            <a:pt x="10" y="13"/>
                          </a:lnTo>
                          <a:lnTo>
                            <a:pt x="0" y="24"/>
                          </a:lnTo>
                          <a:close/>
                        </a:path>
                      </a:pathLst>
                    </a:custGeom>
                    <a:solidFill>
                      <a:srgbClr val="5F3F1F"/>
                    </a:solidFill>
                    <a:ln w="9525">
                      <a:noFill/>
                      <a:round/>
                      <a:headEnd/>
                      <a:tailEnd/>
                    </a:ln>
                  </p:spPr>
                  <p:txBody>
                    <a:bodyPr/>
                    <a:lstStyle/>
                    <a:p>
                      <a:endParaRPr lang="en-US"/>
                    </a:p>
                  </p:txBody>
                </p:sp>
              </p:grpSp>
            </p:grpSp>
            <p:grpSp>
              <p:nvGrpSpPr>
                <p:cNvPr id="4235" name="Group 18"/>
                <p:cNvGrpSpPr>
                  <a:grpSpLocks/>
                </p:cNvGrpSpPr>
                <p:nvPr/>
              </p:nvGrpSpPr>
              <p:grpSpPr bwMode="auto">
                <a:xfrm>
                  <a:off x="4149" y="3495"/>
                  <a:ext cx="151" cy="233"/>
                  <a:chOff x="4149" y="3495"/>
                  <a:chExt cx="151" cy="233"/>
                </a:xfrm>
              </p:grpSpPr>
              <p:grpSp>
                <p:nvGrpSpPr>
                  <p:cNvPr id="4236" name="Group 19"/>
                  <p:cNvGrpSpPr>
                    <a:grpSpLocks/>
                  </p:cNvGrpSpPr>
                  <p:nvPr/>
                </p:nvGrpSpPr>
                <p:grpSpPr bwMode="auto">
                  <a:xfrm>
                    <a:off x="4149" y="3495"/>
                    <a:ext cx="133" cy="154"/>
                    <a:chOff x="4149" y="3495"/>
                    <a:chExt cx="133" cy="154"/>
                  </a:xfrm>
                </p:grpSpPr>
                <p:sp>
                  <p:nvSpPr>
                    <p:cNvPr id="4238" name="Freeform 20"/>
                    <p:cNvSpPr>
                      <a:spLocks/>
                    </p:cNvSpPr>
                    <p:nvPr/>
                  </p:nvSpPr>
                  <p:spPr bwMode="auto">
                    <a:xfrm>
                      <a:off x="4150" y="3495"/>
                      <a:ext cx="132" cy="144"/>
                    </a:xfrm>
                    <a:custGeom>
                      <a:avLst/>
                      <a:gdLst>
                        <a:gd name="T0" fmla="*/ 0 w 132"/>
                        <a:gd name="T1" fmla="*/ 15 h 144"/>
                        <a:gd name="T2" fmla="*/ 6 w 132"/>
                        <a:gd name="T3" fmla="*/ 44 h 144"/>
                        <a:gd name="T4" fmla="*/ 8 w 132"/>
                        <a:gd name="T5" fmla="*/ 53 h 144"/>
                        <a:gd name="T6" fmla="*/ 6 w 132"/>
                        <a:gd name="T7" fmla="*/ 63 h 144"/>
                        <a:gd name="T8" fmla="*/ 8 w 132"/>
                        <a:gd name="T9" fmla="*/ 76 h 144"/>
                        <a:gd name="T10" fmla="*/ 11 w 132"/>
                        <a:gd name="T11" fmla="*/ 84 h 144"/>
                        <a:gd name="T12" fmla="*/ 13 w 132"/>
                        <a:gd name="T13" fmla="*/ 100 h 144"/>
                        <a:gd name="T14" fmla="*/ 11 w 132"/>
                        <a:gd name="T15" fmla="*/ 113 h 144"/>
                        <a:gd name="T16" fmla="*/ 17 w 132"/>
                        <a:gd name="T17" fmla="*/ 138 h 144"/>
                        <a:gd name="T18" fmla="*/ 121 w 132"/>
                        <a:gd name="T19" fmla="*/ 144 h 144"/>
                        <a:gd name="T20" fmla="*/ 132 w 132"/>
                        <a:gd name="T21" fmla="*/ 109 h 144"/>
                        <a:gd name="T22" fmla="*/ 126 w 132"/>
                        <a:gd name="T23" fmla="*/ 78 h 144"/>
                        <a:gd name="T24" fmla="*/ 115 w 132"/>
                        <a:gd name="T25" fmla="*/ 60 h 144"/>
                        <a:gd name="T26" fmla="*/ 109 w 132"/>
                        <a:gd name="T27" fmla="*/ 38 h 144"/>
                        <a:gd name="T28" fmla="*/ 101 w 132"/>
                        <a:gd name="T29" fmla="*/ 6 h 144"/>
                        <a:gd name="T30" fmla="*/ 84 w 132"/>
                        <a:gd name="T31" fmla="*/ 0 h 144"/>
                        <a:gd name="T32" fmla="*/ 0 w 132"/>
                        <a:gd name="T33" fmla="*/ 15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44"/>
                        <a:gd name="T53" fmla="*/ 132 w 13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44">
                          <a:moveTo>
                            <a:pt x="0" y="15"/>
                          </a:moveTo>
                          <a:lnTo>
                            <a:pt x="6" y="44"/>
                          </a:lnTo>
                          <a:lnTo>
                            <a:pt x="8" y="53"/>
                          </a:lnTo>
                          <a:lnTo>
                            <a:pt x="6" y="63"/>
                          </a:lnTo>
                          <a:lnTo>
                            <a:pt x="8" y="76"/>
                          </a:lnTo>
                          <a:lnTo>
                            <a:pt x="11" y="84"/>
                          </a:lnTo>
                          <a:lnTo>
                            <a:pt x="13" y="100"/>
                          </a:lnTo>
                          <a:lnTo>
                            <a:pt x="11" y="113"/>
                          </a:lnTo>
                          <a:lnTo>
                            <a:pt x="17" y="138"/>
                          </a:lnTo>
                          <a:lnTo>
                            <a:pt x="121" y="144"/>
                          </a:lnTo>
                          <a:lnTo>
                            <a:pt x="132" y="109"/>
                          </a:lnTo>
                          <a:lnTo>
                            <a:pt x="126" y="78"/>
                          </a:lnTo>
                          <a:lnTo>
                            <a:pt x="115" y="60"/>
                          </a:lnTo>
                          <a:lnTo>
                            <a:pt x="109" y="38"/>
                          </a:lnTo>
                          <a:lnTo>
                            <a:pt x="101" y="6"/>
                          </a:lnTo>
                          <a:lnTo>
                            <a:pt x="84" y="0"/>
                          </a:lnTo>
                          <a:lnTo>
                            <a:pt x="0" y="15"/>
                          </a:lnTo>
                          <a:close/>
                        </a:path>
                      </a:pathLst>
                    </a:custGeom>
                    <a:solidFill>
                      <a:srgbClr val="FF9F7F"/>
                    </a:solidFill>
                    <a:ln w="9525">
                      <a:noFill/>
                      <a:round/>
                      <a:headEnd/>
                      <a:tailEnd/>
                    </a:ln>
                  </p:spPr>
                  <p:txBody>
                    <a:bodyPr/>
                    <a:lstStyle/>
                    <a:p>
                      <a:endParaRPr lang="en-US"/>
                    </a:p>
                  </p:txBody>
                </p:sp>
                <p:sp>
                  <p:nvSpPr>
                    <p:cNvPr id="4239" name="Freeform 21"/>
                    <p:cNvSpPr>
                      <a:spLocks/>
                    </p:cNvSpPr>
                    <p:nvPr/>
                  </p:nvSpPr>
                  <p:spPr bwMode="auto">
                    <a:xfrm>
                      <a:off x="4149" y="3509"/>
                      <a:ext cx="41" cy="123"/>
                    </a:xfrm>
                    <a:custGeom>
                      <a:avLst/>
                      <a:gdLst>
                        <a:gd name="T0" fmla="*/ 0 w 41"/>
                        <a:gd name="T1" fmla="*/ 0 h 123"/>
                        <a:gd name="T2" fmla="*/ 6 w 41"/>
                        <a:gd name="T3" fmla="*/ 29 h 123"/>
                        <a:gd name="T4" fmla="*/ 8 w 41"/>
                        <a:gd name="T5" fmla="*/ 38 h 123"/>
                        <a:gd name="T6" fmla="*/ 6 w 41"/>
                        <a:gd name="T7" fmla="*/ 48 h 123"/>
                        <a:gd name="T8" fmla="*/ 8 w 41"/>
                        <a:gd name="T9" fmla="*/ 61 h 123"/>
                        <a:gd name="T10" fmla="*/ 12 w 41"/>
                        <a:gd name="T11" fmla="*/ 68 h 123"/>
                        <a:gd name="T12" fmla="*/ 13 w 41"/>
                        <a:gd name="T13" fmla="*/ 84 h 123"/>
                        <a:gd name="T14" fmla="*/ 12 w 41"/>
                        <a:gd name="T15" fmla="*/ 98 h 123"/>
                        <a:gd name="T16" fmla="*/ 17 w 41"/>
                        <a:gd name="T17" fmla="*/ 123 h 123"/>
                        <a:gd name="T18" fmla="*/ 41 w 41"/>
                        <a:gd name="T19" fmla="*/ 122 h 123"/>
                        <a:gd name="T20" fmla="*/ 25 w 41"/>
                        <a:gd name="T21" fmla="*/ 101 h 123"/>
                        <a:gd name="T22" fmla="*/ 26 w 41"/>
                        <a:gd name="T23" fmla="*/ 84 h 123"/>
                        <a:gd name="T24" fmla="*/ 24 w 41"/>
                        <a:gd name="T25" fmla="*/ 67 h 123"/>
                        <a:gd name="T26" fmla="*/ 22 w 41"/>
                        <a:gd name="T27" fmla="*/ 53 h 123"/>
                        <a:gd name="T28" fmla="*/ 18 w 41"/>
                        <a:gd name="T29" fmla="*/ 36 h 123"/>
                        <a:gd name="T30" fmla="*/ 10 w 41"/>
                        <a:gd name="T31" fmla="*/ 8 h 123"/>
                        <a:gd name="T32" fmla="*/ 0 w 41"/>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3"/>
                        <a:gd name="T53" fmla="*/ 41 w 41"/>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3">
                          <a:moveTo>
                            <a:pt x="0" y="0"/>
                          </a:moveTo>
                          <a:lnTo>
                            <a:pt x="6" y="29"/>
                          </a:lnTo>
                          <a:lnTo>
                            <a:pt x="8" y="38"/>
                          </a:lnTo>
                          <a:lnTo>
                            <a:pt x="6" y="48"/>
                          </a:lnTo>
                          <a:lnTo>
                            <a:pt x="8" y="61"/>
                          </a:lnTo>
                          <a:lnTo>
                            <a:pt x="12" y="68"/>
                          </a:lnTo>
                          <a:lnTo>
                            <a:pt x="13" y="84"/>
                          </a:lnTo>
                          <a:lnTo>
                            <a:pt x="12" y="98"/>
                          </a:lnTo>
                          <a:lnTo>
                            <a:pt x="17" y="123"/>
                          </a:lnTo>
                          <a:lnTo>
                            <a:pt x="41" y="122"/>
                          </a:lnTo>
                          <a:lnTo>
                            <a:pt x="25" y="101"/>
                          </a:lnTo>
                          <a:lnTo>
                            <a:pt x="26" y="84"/>
                          </a:lnTo>
                          <a:lnTo>
                            <a:pt x="24" y="67"/>
                          </a:lnTo>
                          <a:lnTo>
                            <a:pt x="22" y="53"/>
                          </a:lnTo>
                          <a:lnTo>
                            <a:pt x="18" y="36"/>
                          </a:lnTo>
                          <a:lnTo>
                            <a:pt x="10" y="8"/>
                          </a:lnTo>
                          <a:lnTo>
                            <a:pt x="0" y="0"/>
                          </a:lnTo>
                          <a:close/>
                        </a:path>
                      </a:pathLst>
                    </a:custGeom>
                    <a:solidFill>
                      <a:srgbClr val="FF7F3F"/>
                    </a:solidFill>
                    <a:ln w="9525">
                      <a:noFill/>
                      <a:round/>
                      <a:headEnd/>
                      <a:tailEnd/>
                    </a:ln>
                  </p:spPr>
                  <p:txBody>
                    <a:bodyPr/>
                    <a:lstStyle/>
                    <a:p>
                      <a:endParaRPr lang="en-US"/>
                    </a:p>
                  </p:txBody>
                </p:sp>
                <p:sp>
                  <p:nvSpPr>
                    <p:cNvPr id="4240" name="Freeform 22"/>
                    <p:cNvSpPr>
                      <a:spLocks/>
                    </p:cNvSpPr>
                    <p:nvPr/>
                  </p:nvSpPr>
                  <p:spPr bwMode="auto">
                    <a:xfrm>
                      <a:off x="4232" y="3497"/>
                      <a:ext cx="45" cy="152"/>
                    </a:xfrm>
                    <a:custGeom>
                      <a:avLst/>
                      <a:gdLst>
                        <a:gd name="T0" fmla="*/ 14 w 45"/>
                        <a:gd name="T1" fmla="*/ 41 h 152"/>
                        <a:gd name="T2" fmla="*/ 22 w 45"/>
                        <a:gd name="T3" fmla="*/ 65 h 152"/>
                        <a:gd name="T4" fmla="*/ 27 w 45"/>
                        <a:gd name="T5" fmla="*/ 83 h 152"/>
                        <a:gd name="T6" fmla="*/ 27 w 45"/>
                        <a:gd name="T7" fmla="*/ 98 h 152"/>
                        <a:gd name="T8" fmla="*/ 24 w 45"/>
                        <a:gd name="T9" fmla="*/ 115 h 152"/>
                        <a:gd name="T10" fmla="*/ 20 w 45"/>
                        <a:gd name="T11" fmla="*/ 134 h 152"/>
                        <a:gd name="T12" fmla="*/ 30 w 45"/>
                        <a:gd name="T13" fmla="*/ 152 h 152"/>
                        <a:gd name="T14" fmla="*/ 45 w 45"/>
                        <a:gd name="T15" fmla="*/ 94 h 152"/>
                        <a:gd name="T16" fmla="*/ 32 w 45"/>
                        <a:gd name="T17" fmla="*/ 54 h 152"/>
                        <a:gd name="T18" fmla="*/ 26 w 45"/>
                        <a:gd name="T19" fmla="*/ 31 h 152"/>
                        <a:gd name="T20" fmla="*/ 19 w 45"/>
                        <a:gd name="T21" fmla="*/ 0 h 152"/>
                        <a:gd name="T22" fmla="*/ 0 w 45"/>
                        <a:gd name="T23" fmla="*/ 7 h 152"/>
                        <a:gd name="T24" fmla="*/ 14 w 45"/>
                        <a:gd name="T25" fmla="*/ 41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52"/>
                        <a:gd name="T41" fmla="*/ 45 w 45"/>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52">
                          <a:moveTo>
                            <a:pt x="14" y="41"/>
                          </a:moveTo>
                          <a:lnTo>
                            <a:pt x="22" y="65"/>
                          </a:lnTo>
                          <a:lnTo>
                            <a:pt x="27" y="83"/>
                          </a:lnTo>
                          <a:lnTo>
                            <a:pt x="27" y="98"/>
                          </a:lnTo>
                          <a:lnTo>
                            <a:pt x="24" y="115"/>
                          </a:lnTo>
                          <a:lnTo>
                            <a:pt x="20" y="134"/>
                          </a:lnTo>
                          <a:lnTo>
                            <a:pt x="30" y="152"/>
                          </a:lnTo>
                          <a:lnTo>
                            <a:pt x="45" y="94"/>
                          </a:lnTo>
                          <a:lnTo>
                            <a:pt x="32" y="54"/>
                          </a:lnTo>
                          <a:lnTo>
                            <a:pt x="26" y="31"/>
                          </a:lnTo>
                          <a:lnTo>
                            <a:pt x="19" y="0"/>
                          </a:lnTo>
                          <a:lnTo>
                            <a:pt x="0" y="7"/>
                          </a:lnTo>
                          <a:lnTo>
                            <a:pt x="14" y="41"/>
                          </a:lnTo>
                          <a:close/>
                        </a:path>
                      </a:pathLst>
                    </a:custGeom>
                    <a:solidFill>
                      <a:srgbClr val="FF7F3F"/>
                    </a:solidFill>
                    <a:ln w="9525">
                      <a:noFill/>
                      <a:round/>
                      <a:headEnd/>
                      <a:tailEnd/>
                    </a:ln>
                  </p:spPr>
                  <p:txBody>
                    <a:bodyPr/>
                    <a:lstStyle/>
                    <a:p>
                      <a:endParaRPr lang="en-US"/>
                    </a:p>
                  </p:txBody>
                </p:sp>
              </p:grpSp>
              <p:sp>
                <p:nvSpPr>
                  <p:cNvPr id="4237" name="Freeform 23"/>
                  <p:cNvSpPr>
                    <a:spLocks/>
                  </p:cNvSpPr>
                  <p:nvPr/>
                </p:nvSpPr>
                <p:spPr bwMode="auto">
                  <a:xfrm>
                    <a:off x="4161" y="3555"/>
                    <a:ext cx="139" cy="173"/>
                  </a:xfrm>
                  <a:custGeom>
                    <a:avLst/>
                    <a:gdLst>
                      <a:gd name="T0" fmla="*/ 1 w 139"/>
                      <a:gd name="T1" fmla="*/ 47 h 173"/>
                      <a:gd name="T2" fmla="*/ 11 w 139"/>
                      <a:gd name="T3" fmla="*/ 60 h 173"/>
                      <a:gd name="T4" fmla="*/ 23 w 139"/>
                      <a:gd name="T5" fmla="*/ 70 h 173"/>
                      <a:gd name="T6" fmla="*/ 44 w 139"/>
                      <a:gd name="T7" fmla="*/ 77 h 173"/>
                      <a:gd name="T8" fmla="*/ 61 w 139"/>
                      <a:gd name="T9" fmla="*/ 79 h 173"/>
                      <a:gd name="T10" fmla="*/ 75 w 139"/>
                      <a:gd name="T11" fmla="*/ 74 h 173"/>
                      <a:gd name="T12" fmla="*/ 95 w 139"/>
                      <a:gd name="T13" fmla="*/ 61 h 173"/>
                      <a:gd name="T14" fmla="*/ 103 w 139"/>
                      <a:gd name="T15" fmla="*/ 45 h 173"/>
                      <a:gd name="T16" fmla="*/ 107 w 139"/>
                      <a:gd name="T17" fmla="*/ 24 h 173"/>
                      <a:gd name="T18" fmla="*/ 104 w 139"/>
                      <a:gd name="T19" fmla="*/ 0 h 173"/>
                      <a:gd name="T20" fmla="*/ 114 w 139"/>
                      <a:gd name="T21" fmla="*/ 14 h 173"/>
                      <a:gd name="T22" fmla="*/ 119 w 139"/>
                      <a:gd name="T23" fmla="*/ 33 h 173"/>
                      <a:gd name="T24" fmla="*/ 129 w 139"/>
                      <a:gd name="T25" fmla="*/ 60 h 173"/>
                      <a:gd name="T26" fmla="*/ 136 w 139"/>
                      <a:gd name="T27" fmla="*/ 81 h 173"/>
                      <a:gd name="T28" fmla="*/ 139 w 139"/>
                      <a:gd name="T29" fmla="*/ 94 h 173"/>
                      <a:gd name="T30" fmla="*/ 135 w 139"/>
                      <a:gd name="T31" fmla="*/ 108 h 173"/>
                      <a:gd name="T32" fmla="*/ 120 w 139"/>
                      <a:gd name="T33" fmla="*/ 128 h 173"/>
                      <a:gd name="T34" fmla="*/ 97 w 139"/>
                      <a:gd name="T35" fmla="*/ 154 h 173"/>
                      <a:gd name="T36" fmla="*/ 79 w 139"/>
                      <a:gd name="T37" fmla="*/ 167 h 173"/>
                      <a:gd name="T38" fmla="*/ 71 w 139"/>
                      <a:gd name="T39" fmla="*/ 173 h 173"/>
                      <a:gd name="T40" fmla="*/ 61 w 139"/>
                      <a:gd name="T41" fmla="*/ 167 h 173"/>
                      <a:gd name="T42" fmla="*/ 47 w 139"/>
                      <a:gd name="T43" fmla="*/ 158 h 173"/>
                      <a:gd name="T44" fmla="*/ 22 w 139"/>
                      <a:gd name="T45" fmla="*/ 143 h 173"/>
                      <a:gd name="T46" fmla="*/ 10 w 139"/>
                      <a:gd name="T47" fmla="*/ 132 h 173"/>
                      <a:gd name="T48" fmla="*/ 5 w 139"/>
                      <a:gd name="T49" fmla="*/ 125 h 173"/>
                      <a:gd name="T50" fmla="*/ 2 w 139"/>
                      <a:gd name="T51" fmla="*/ 103 h 173"/>
                      <a:gd name="T52" fmla="*/ 0 w 139"/>
                      <a:gd name="T53" fmla="*/ 82 h 173"/>
                      <a:gd name="T54" fmla="*/ 1 w 139"/>
                      <a:gd name="T55" fmla="*/ 47 h 1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73"/>
                      <a:gd name="T86" fmla="*/ 139 w 139"/>
                      <a:gd name="T87" fmla="*/ 173 h 1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73">
                        <a:moveTo>
                          <a:pt x="1" y="47"/>
                        </a:moveTo>
                        <a:lnTo>
                          <a:pt x="11" y="60"/>
                        </a:lnTo>
                        <a:lnTo>
                          <a:pt x="23" y="70"/>
                        </a:lnTo>
                        <a:lnTo>
                          <a:pt x="44" y="77"/>
                        </a:lnTo>
                        <a:lnTo>
                          <a:pt x="61" y="79"/>
                        </a:lnTo>
                        <a:lnTo>
                          <a:pt x="75" y="74"/>
                        </a:lnTo>
                        <a:lnTo>
                          <a:pt x="95" y="61"/>
                        </a:lnTo>
                        <a:lnTo>
                          <a:pt x="103" y="45"/>
                        </a:lnTo>
                        <a:lnTo>
                          <a:pt x="107" y="24"/>
                        </a:lnTo>
                        <a:lnTo>
                          <a:pt x="104" y="0"/>
                        </a:lnTo>
                        <a:lnTo>
                          <a:pt x="114" y="14"/>
                        </a:lnTo>
                        <a:lnTo>
                          <a:pt x="119" y="33"/>
                        </a:lnTo>
                        <a:lnTo>
                          <a:pt x="129" y="60"/>
                        </a:lnTo>
                        <a:lnTo>
                          <a:pt x="136" y="81"/>
                        </a:lnTo>
                        <a:lnTo>
                          <a:pt x="139" y="94"/>
                        </a:lnTo>
                        <a:lnTo>
                          <a:pt x="135" y="108"/>
                        </a:lnTo>
                        <a:lnTo>
                          <a:pt x="120" y="128"/>
                        </a:lnTo>
                        <a:lnTo>
                          <a:pt x="97" y="154"/>
                        </a:lnTo>
                        <a:lnTo>
                          <a:pt x="79" y="167"/>
                        </a:lnTo>
                        <a:lnTo>
                          <a:pt x="71" y="173"/>
                        </a:lnTo>
                        <a:lnTo>
                          <a:pt x="61" y="167"/>
                        </a:lnTo>
                        <a:lnTo>
                          <a:pt x="47" y="158"/>
                        </a:lnTo>
                        <a:lnTo>
                          <a:pt x="22" y="143"/>
                        </a:lnTo>
                        <a:lnTo>
                          <a:pt x="10" y="132"/>
                        </a:lnTo>
                        <a:lnTo>
                          <a:pt x="5" y="125"/>
                        </a:lnTo>
                        <a:lnTo>
                          <a:pt x="2" y="103"/>
                        </a:lnTo>
                        <a:lnTo>
                          <a:pt x="0" y="82"/>
                        </a:lnTo>
                        <a:lnTo>
                          <a:pt x="1" y="47"/>
                        </a:lnTo>
                        <a:close/>
                      </a:path>
                    </a:pathLst>
                  </a:custGeom>
                  <a:solidFill>
                    <a:srgbClr val="7F5F3F"/>
                  </a:solidFill>
                  <a:ln w="9525">
                    <a:noFill/>
                    <a:round/>
                    <a:headEnd/>
                    <a:tailEnd/>
                  </a:ln>
                </p:spPr>
                <p:txBody>
                  <a:bodyPr/>
                  <a:lstStyle/>
                  <a:p>
                    <a:endParaRPr lang="en-US"/>
                  </a:p>
                </p:txBody>
              </p:sp>
            </p:grpSp>
          </p:grpSp>
          <p:grpSp>
            <p:nvGrpSpPr>
              <p:cNvPr id="4224" name="Group 24"/>
              <p:cNvGrpSpPr>
                <a:grpSpLocks/>
              </p:cNvGrpSpPr>
              <p:nvPr/>
            </p:nvGrpSpPr>
            <p:grpSpPr bwMode="auto">
              <a:xfrm>
                <a:off x="3864" y="2190"/>
                <a:ext cx="478" cy="1351"/>
                <a:chOff x="3864" y="2190"/>
                <a:chExt cx="478" cy="1351"/>
              </a:xfrm>
            </p:grpSpPr>
            <p:sp>
              <p:nvSpPr>
                <p:cNvPr id="4225" name="Freeform 25"/>
                <p:cNvSpPr>
                  <a:spLocks/>
                </p:cNvSpPr>
                <p:nvPr/>
              </p:nvSpPr>
              <p:spPr bwMode="auto">
                <a:xfrm>
                  <a:off x="3864" y="2190"/>
                  <a:ext cx="478" cy="1351"/>
                </a:xfrm>
                <a:custGeom>
                  <a:avLst/>
                  <a:gdLst>
                    <a:gd name="T0" fmla="*/ 254 w 478"/>
                    <a:gd name="T1" fmla="*/ 19 h 1351"/>
                    <a:gd name="T2" fmla="*/ 475 w 478"/>
                    <a:gd name="T3" fmla="*/ 96 h 1351"/>
                    <a:gd name="T4" fmla="*/ 473 w 478"/>
                    <a:gd name="T5" fmla="*/ 164 h 1351"/>
                    <a:gd name="T6" fmla="*/ 470 w 478"/>
                    <a:gd name="T7" fmla="*/ 188 h 1351"/>
                    <a:gd name="T8" fmla="*/ 471 w 478"/>
                    <a:gd name="T9" fmla="*/ 204 h 1351"/>
                    <a:gd name="T10" fmla="*/ 464 w 478"/>
                    <a:gd name="T11" fmla="*/ 238 h 1351"/>
                    <a:gd name="T12" fmla="*/ 465 w 478"/>
                    <a:gd name="T13" fmla="*/ 279 h 1351"/>
                    <a:gd name="T14" fmla="*/ 461 w 478"/>
                    <a:gd name="T15" fmla="*/ 315 h 1351"/>
                    <a:gd name="T16" fmla="*/ 451 w 478"/>
                    <a:gd name="T17" fmla="*/ 358 h 1351"/>
                    <a:gd name="T18" fmla="*/ 439 w 478"/>
                    <a:gd name="T19" fmla="*/ 398 h 1351"/>
                    <a:gd name="T20" fmla="*/ 440 w 478"/>
                    <a:gd name="T21" fmla="*/ 416 h 1351"/>
                    <a:gd name="T22" fmla="*/ 433 w 478"/>
                    <a:gd name="T23" fmla="*/ 462 h 1351"/>
                    <a:gd name="T24" fmla="*/ 412 w 478"/>
                    <a:gd name="T25" fmla="*/ 529 h 1351"/>
                    <a:gd name="T26" fmla="*/ 407 w 478"/>
                    <a:gd name="T27" fmla="*/ 552 h 1351"/>
                    <a:gd name="T28" fmla="*/ 395 w 478"/>
                    <a:gd name="T29" fmla="*/ 582 h 1351"/>
                    <a:gd name="T30" fmla="*/ 390 w 478"/>
                    <a:gd name="T31" fmla="*/ 631 h 1351"/>
                    <a:gd name="T32" fmla="*/ 393 w 478"/>
                    <a:gd name="T33" fmla="*/ 757 h 1351"/>
                    <a:gd name="T34" fmla="*/ 402 w 478"/>
                    <a:gd name="T35" fmla="*/ 953 h 1351"/>
                    <a:gd name="T36" fmla="*/ 403 w 478"/>
                    <a:gd name="T37" fmla="*/ 1078 h 1351"/>
                    <a:gd name="T38" fmla="*/ 400 w 478"/>
                    <a:gd name="T39" fmla="*/ 1232 h 1351"/>
                    <a:gd name="T40" fmla="*/ 396 w 478"/>
                    <a:gd name="T41" fmla="*/ 1252 h 1351"/>
                    <a:gd name="T42" fmla="*/ 392 w 478"/>
                    <a:gd name="T43" fmla="*/ 1302 h 1351"/>
                    <a:gd name="T44" fmla="*/ 384 w 478"/>
                    <a:gd name="T45" fmla="*/ 1330 h 1351"/>
                    <a:gd name="T46" fmla="*/ 353 w 478"/>
                    <a:gd name="T47" fmla="*/ 1330 h 1351"/>
                    <a:gd name="T48" fmla="*/ 307 w 478"/>
                    <a:gd name="T49" fmla="*/ 1339 h 1351"/>
                    <a:gd name="T50" fmla="*/ 284 w 478"/>
                    <a:gd name="T51" fmla="*/ 1349 h 1351"/>
                    <a:gd name="T52" fmla="*/ 266 w 478"/>
                    <a:gd name="T53" fmla="*/ 1351 h 1351"/>
                    <a:gd name="T54" fmla="*/ 254 w 478"/>
                    <a:gd name="T55" fmla="*/ 1336 h 1351"/>
                    <a:gd name="T56" fmla="*/ 250 w 478"/>
                    <a:gd name="T57" fmla="*/ 1300 h 1351"/>
                    <a:gd name="T58" fmla="*/ 252 w 478"/>
                    <a:gd name="T59" fmla="*/ 1260 h 1351"/>
                    <a:gd name="T60" fmla="*/ 252 w 478"/>
                    <a:gd name="T61" fmla="*/ 1098 h 1351"/>
                    <a:gd name="T62" fmla="*/ 240 w 478"/>
                    <a:gd name="T63" fmla="*/ 943 h 1351"/>
                    <a:gd name="T64" fmla="*/ 233 w 478"/>
                    <a:gd name="T65" fmla="*/ 907 h 1351"/>
                    <a:gd name="T66" fmla="*/ 233 w 478"/>
                    <a:gd name="T67" fmla="*/ 976 h 1351"/>
                    <a:gd name="T68" fmla="*/ 240 w 478"/>
                    <a:gd name="T69" fmla="*/ 1065 h 1351"/>
                    <a:gd name="T70" fmla="*/ 234 w 478"/>
                    <a:gd name="T71" fmla="*/ 1192 h 1351"/>
                    <a:gd name="T72" fmla="*/ 224 w 478"/>
                    <a:gd name="T73" fmla="*/ 1242 h 1351"/>
                    <a:gd name="T74" fmla="*/ 184 w 478"/>
                    <a:gd name="T75" fmla="*/ 1257 h 1351"/>
                    <a:gd name="T76" fmla="*/ 116 w 478"/>
                    <a:gd name="T77" fmla="*/ 1259 h 1351"/>
                    <a:gd name="T78" fmla="*/ 75 w 478"/>
                    <a:gd name="T79" fmla="*/ 1250 h 1351"/>
                    <a:gd name="T80" fmla="*/ 78 w 478"/>
                    <a:gd name="T81" fmla="*/ 1207 h 1351"/>
                    <a:gd name="T82" fmla="*/ 76 w 478"/>
                    <a:gd name="T83" fmla="*/ 1147 h 1351"/>
                    <a:gd name="T84" fmla="*/ 67 w 478"/>
                    <a:gd name="T85" fmla="*/ 1056 h 1351"/>
                    <a:gd name="T86" fmla="*/ 51 w 478"/>
                    <a:gd name="T87" fmla="*/ 870 h 1351"/>
                    <a:gd name="T88" fmla="*/ 35 w 478"/>
                    <a:gd name="T89" fmla="*/ 702 h 1351"/>
                    <a:gd name="T90" fmla="*/ 20 w 478"/>
                    <a:gd name="T91" fmla="*/ 527 h 1351"/>
                    <a:gd name="T92" fmla="*/ 7 w 478"/>
                    <a:gd name="T93" fmla="*/ 369 h 1351"/>
                    <a:gd name="T94" fmla="*/ 3 w 478"/>
                    <a:gd name="T95" fmla="*/ 200 h 1351"/>
                    <a:gd name="T96" fmla="*/ 13 w 478"/>
                    <a:gd name="T97" fmla="*/ 82 h 1351"/>
                    <a:gd name="T98" fmla="*/ 39 w 478"/>
                    <a:gd name="T99" fmla="*/ 0 h 1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8"/>
                    <a:gd name="T151" fmla="*/ 0 h 1351"/>
                    <a:gd name="T152" fmla="*/ 478 w 478"/>
                    <a:gd name="T153" fmla="*/ 1351 h 1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8" h="1351">
                      <a:moveTo>
                        <a:pt x="39" y="0"/>
                      </a:moveTo>
                      <a:lnTo>
                        <a:pt x="254" y="19"/>
                      </a:lnTo>
                      <a:lnTo>
                        <a:pt x="473" y="61"/>
                      </a:lnTo>
                      <a:lnTo>
                        <a:pt x="475" y="96"/>
                      </a:lnTo>
                      <a:lnTo>
                        <a:pt x="478" y="126"/>
                      </a:lnTo>
                      <a:lnTo>
                        <a:pt x="473" y="164"/>
                      </a:lnTo>
                      <a:lnTo>
                        <a:pt x="465" y="192"/>
                      </a:lnTo>
                      <a:lnTo>
                        <a:pt x="470" y="188"/>
                      </a:lnTo>
                      <a:lnTo>
                        <a:pt x="474" y="180"/>
                      </a:lnTo>
                      <a:lnTo>
                        <a:pt x="471" y="204"/>
                      </a:lnTo>
                      <a:lnTo>
                        <a:pt x="467" y="220"/>
                      </a:lnTo>
                      <a:lnTo>
                        <a:pt x="464" y="238"/>
                      </a:lnTo>
                      <a:lnTo>
                        <a:pt x="463" y="262"/>
                      </a:lnTo>
                      <a:lnTo>
                        <a:pt x="465" y="279"/>
                      </a:lnTo>
                      <a:lnTo>
                        <a:pt x="463" y="300"/>
                      </a:lnTo>
                      <a:lnTo>
                        <a:pt x="461" y="315"/>
                      </a:lnTo>
                      <a:lnTo>
                        <a:pt x="457" y="333"/>
                      </a:lnTo>
                      <a:lnTo>
                        <a:pt x="451" y="358"/>
                      </a:lnTo>
                      <a:lnTo>
                        <a:pt x="444" y="377"/>
                      </a:lnTo>
                      <a:lnTo>
                        <a:pt x="439" y="398"/>
                      </a:lnTo>
                      <a:lnTo>
                        <a:pt x="441" y="406"/>
                      </a:lnTo>
                      <a:lnTo>
                        <a:pt x="440" y="416"/>
                      </a:lnTo>
                      <a:lnTo>
                        <a:pt x="438" y="436"/>
                      </a:lnTo>
                      <a:lnTo>
                        <a:pt x="433" y="462"/>
                      </a:lnTo>
                      <a:lnTo>
                        <a:pt x="424" y="491"/>
                      </a:lnTo>
                      <a:lnTo>
                        <a:pt x="412" y="529"/>
                      </a:lnTo>
                      <a:lnTo>
                        <a:pt x="410" y="540"/>
                      </a:lnTo>
                      <a:lnTo>
                        <a:pt x="407" y="552"/>
                      </a:lnTo>
                      <a:lnTo>
                        <a:pt x="402" y="566"/>
                      </a:lnTo>
                      <a:lnTo>
                        <a:pt x="395" y="582"/>
                      </a:lnTo>
                      <a:lnTo>
                        <a:pt x="386" y="596"/>
                      </a:lnTo>
                      <a:lnTo>
                        <a:pt x="390" y="631"/>
                      </a:lnTo>
                      <a:lnTo>
                        <a:pt x="395" y="700"/>
                      </a:lnTo>
                      <a:lnTo>
                        <a:pt x="393" y="757"/>
                      </a:lnTo>
                      <a:lnTo>
                        <a:pt x="395" y="821"/>
                      </a:lnTo>
                      <a:lnTo>
                        <a:pt x="402" y="953"/>
                      </a:lnTo>
                      <a:lnTo>
                        <a:pt x="402" y="1029"/>
                      </a:lnTo>
                      <a:lnTo>
                        <a:pt x="403" y="1078"/>
                      </a:lnTo>
                      <a:lnTo>
                        <a:pt x="402" y="1135"/>
                      </a:lnTo>
                      <a:lnTo>
                        <a:pt x="400" y="1232"/>
                      </a:lnTo>
                      <a:lnTo>
                        <a:pt x="398" y="1242"/>
                      </a:lnTo>
                      <a:lnTo>
                        <a:pt x="396" y="1252"/>
                      </a:lnTo>
                      <a:lnTo>
                        <a:pt x="392" y="1280"/>
                      </a:lnTo>
                      <a:lnTo>
                        <a:pt x="392" y="1302"/>
                      </a:lnTo>
                      <a:lnTo>
                        <a:pt x="394" y="1333"/>
                      </a:lnTo>
                      <a:lnTo>
                        <a:pt x="384" y="1330"/>
                      </a:lnTo>
                      <a:lnTo>
                        <a:pt x="374" y="1327"/>
                      </a:lnTo>
                      <a:lnTo>
                        <a:pt x="353" y="1330"/>
                      </a:lnTo>
                      <a:lnTo>
                        <a:pt x="332" y="1334"/>
                      </a:lnTo>
                      <a:lnTo>
                        <a:pt x="307" y="1339"/>
                      </a:lnTo>
                      <a:lnTo>
                        <a:pt x="294" y="1345"/>
                      </a:lnTo>
                      <a:lnTo>
                        <a:pt x="284" y="1349"/>
                      </a:lnTo>
                      <a:lnTo>
                        <a:pt x="274" y="1351"/>
                      </a:lnTo>
                      <a:lnTo>
                        <a:pt x="266" y="1351"/>
                      </a:lnTo>
                      <a:lnTo>
                        <a:pt x="256" y="1350"/>
                      </a:lnTo>
                      <a:lnTo>
                        <a:pt x="254" y="1336"/>
                      </a:lnTo>
                      <a:lnTo>
                        <a:pt x="252" y="1320"/>
                      </a:lnTo>
                      <a:lnTo>
                        <a:pt x="250" y="1300"/>
                      </a:lnTo>
                      <a:lnTo>
                        <a:pt x="253" y="1284"/>
                      </a:lnTo>
                      <a:lnTo>
                        <a:pt x="252" y="1260"/>
                      </a:lnTo>
                      <a:lnTo>
                        <a:pt x="254" y="1170"/>
                      </a:lnTo>
                      <a:lnTo>
                        <a:pt x="252" y="1098"/>
                      </a:lnTo>
                      <a:lnTo>
                        <a:pt x="249" y="1016"/>
                      </a:lnTo>
                      <a:lnTo>
                        <a:pt x="240" y="943"/>
                      </a:lnTo>
                      <a:lnTo>
                        <a:pt x="236" y="868"/>
                      </a:lnTo>
                      <a:lnTo>
                        <a:pt x="233" y="907"/>
                      </a:lnTo>
                      <a:lnTo>
                        <a:pt x="225" y="945"/>
                      </a:lnTo>
                      <a:lnTo>
                        <a:pt x="233" y="976"/>
                      </a:lnTo>
                      <a:lnTo>
                        <a:pt x="236" y="1010"/>
                      </a:lnTo>
                      <a:lnTo>
                        <a:pt x="240" y="1065"/>
                      </a:lnTo>
                      <a:lnTo>
                        <a:pt x="242" y="1121"/>
                      </a:lnTo>
                      <a:lnTo>
                        <a:pt x="234" y="1192"/>
                      </a:lnTo>
                      <a:lnTo>
                        <a:pt x="225" y="1232"/>
                      </a:lnTo>
                      <a:lnTo>
                        <a:pt x="224" y="1242"/>
                      </a:lnTo>
                      <a:lnTo>
                        <a:pt x="213" y="1252"/>
                      </a:lnTo>
                      <a:lnTo>
                        <a:pt x="184" y="1257"/>
                      </a:lnTo>
                      <a:lnTo>
                        <a:pt x="149" y="1255"/>
                      </a:lnTo>
                      <a:lnTo>
                        <a:pt x="116" y="1259"/>
                      </a:lnTo>
                      <a:lnTo>
                        <a:pt x="79" y="1252"/>
                      </a:lnTo>
                      <a:lnTo>
                        <a:pt x="75" y="1250"/>
                      </a:lnTo>
                      <a:lnTo>
                        <a:pt x="75" y="1243"/>
                      </a:lnTo>
                      <a:lnTo>
                        <a:pt x="78" y="1207"/>
                      </a:lnTo>
                      <a:lnTo>
                        <a:pt x="77" y="1178"/>
                      </a:lnTo>
                      <a:lnTo>
                        <a:pt x="76" y="1147"/>
                      </a:lnTo>
                      <a:lnTo>
                        <a:pt x="72" y="1119"/>
                      </a:lnTo>
                      <a:lnTo>
                        <a:pt x="67" y="1056"/>
                      </a:lnTo>
                      <a:lnTo>
                        <a:pt x="61" y="978"/>
                      </a:lnTo>
                      <a:lnTo>
                        <a:pt x="51" y="870"/>
                      </a:lnTo>
                      <a:lnTo>
                        <a:pt x="39" y="795"/>
                      </a:lnTo>
                      <a:lnTo>
                        <a:pt x="35" y="702"/>
                      </a:lnTo>
                      <a:lnTo>
                        <a:pt x="33" y="620"/>
                      </a:lnTo>
                      <a:lnTo>
                        <a:pt x="20" y="527"/>
                      </a:lnTo>
                      <a:lnTo>
                        <a:pt x="11" y="435"/>
                      </a:lnTo>
                      <a:lnTo>
                        <a:pt x="7" y="369"/>
                      </a:lnTo>
                      <a:lnTo>
                        <a:pt x="0" y="286"/>
                      </a:lnTo>
                      <a:lnTo>
                        <a:pt x="3" y="200"/>
                      </a:lnTo>
                      <a:lnTo>
                        <a:pt x="6" y="135"/>
                      </a:lnTo>
                      <a:lnTo>
                        <a:pt x="13" y="82"/>
                      </a:lnTo>
                      <a:lnTo>
                        <a:pt x="25" y="37"/>
                      </a:lnTo>
                      <a:lnTo>
                        <a:pt x="39" y="0"/>
                      </a:lnTo>
                      <a:close/>
                    </a:path>
                  </a:pathLst>
                </a:custGeom>
                <a:solidFill>
                  <a:srgbClr val="0000FF"/>
                </a:solidFill>
                <a:ln w="9525">
                  <a:noFill/>
                  <a:round/>
                  <a:headEnd/>
                  <a:tailEnd/>
                </a:ln>
              </p:spPr>
              <p:txBody>
                <a:bodyPr/>
                <a:lstStyle/>
                <a:p>
                  <a:endParaRPr lang="en-US"/>
                </a:p>
              </p:txBody>
            </p:sp>
            <p:grpSp>
              <p:nvGrpSpPr>
                <p:cNvPr id="4226" name="Group 26"/>
                <p:cNvGrpSpPr>
                  <a:grpSpLocks/>
                </p:cNvGrpSpPr>
                <p:nvPr/>
              </p:nvGrpSpPr>
              <p:grpSpPr bwMode="auto">
                <a:xfrm>
                  <a:off x="3935" y="2212"/>
                  <a:ext cx="404" cy="1317"/>
                  <a:chOff x="3935" y="2212"/>
                  <a:chExt cx="404" cy="1317"/>
                </a:xfrm>
              </p:grpSpPr>
              <p:sp>
                <p:nvSpPr>
                  <p:cNvPr id="4227" name="Freeform 27"/>
                  <p:cNvSpPr>
                    <a:spLocks/>
                  </p:cNvSpPr>
                  <p:nvPr/>
                </p:nvSpPr>
                <p:spPr bwMode="auto">
                  <a:xfrm>
                    <a:off x="3975" y="2263"/>
                    <a:ext cx="210" cy="1185"/>
                  </a:xfrm>
                  <a:custGeom>
                    <a:avLst/>
                    <a:gdLst>
                      <a:gd name="T0" fmla="*/ 125 w 210"/>
                      <a:gd name="T1" fmla="*/ 795 h 1185"/>
                      <a:gd name="T2" fmla="*/ 104 w 210"/>
                      <a:gd name="T3" fmla="*/ 592 h 1185"/>
                      <a:gd name="T4" fmla="*/ 113 w 210"/>
                      <a:gd name="T5" fmla="*/ 438 h 1185"/>
                      <a:gd name="T6" fmla="*/ 128 w 210"/>
                      <a:gd name="T7" fmla="*/ 274 h 1185"/>
                      <a:gd name="T8" fmla="*/ 182 w 210"/>
                      <a:gd name="T9" fmla="*/ 214 h 1185"/>
                      <a:gd name="T10" fmla="*/ 184 w 210"/>
                      <a:gd name="T11" fmla="*/ 196 h 1185"/>
                      <a:gd name="T12" fmla="*/ 135 w 210"/>
                      <a:gd name="T13" fmla="*/ 223 h 1185"/>
                      <a:gd name="T14" fmla="*/ 111 w 210"/>
                      <a:gd name="T15" fmla="*/ 185 h 1185"/>
                      <a:gd name="T16" fmla="*/ 111 w 210"/>
                      <a:gd name="T17" fmla="*/ 119 h 1185"/>
                      <a:gd name="T18" fmla="*/ 128 w 210"/>
                      <a:gd name="T19" fmla="*/ 71 h 1185"/>
                      <a:gd name="T20" fmla="*/ 135 w 210"/>
                      <a:gd name="T21" fmla="*/ 18 h 1185"/>
                      <a:gd name="T22" fmla="*/ 120 w 210"/>
                      <a:gd name="T23" fmla="*/ 24 h 1185"/>
                      <a:gd name="T24" fmla="*/ 92 w 210"/>
                      <a:gd name="T25" fmla="*/ 69 h 1185"/>
                      <a:gd name="T26" fmla="*/ 71 w 210"/>
                      <a:gd name="T27" fmla="*/ 121 h 1185"/>
                      <a:gd name="T28" fmla="*/ 62 w 210"/>
                      <a:gd name="T29" fmla="*/ 163 h 1185"/>
                      <a:gd name="T30" fmla="*/ 68 w 210"/>
                      <a:gd name="T31" fmla="*/ 223 h 1185"/>
                      <a:gd name="T32" fmla="*/ 82 w 210"/>
                      <a:gd name="T33" fmla="*/ 305 h 1185"/>
                      <a:gd name="T34" fmla="*/ 29 w 210"/>
                      <a:gd name="T35" fmla="*/ 184 h 1185"/>
                      <a:gd name="T36" fmla="*/ 2 w 210"/>
                      <a:gd name="T37" fmla="*/ 216 h 1185"/>
                      <a:gd name="T38" fmla="*/ 9 w 210"/>
                      <a:gd name="T39" fmla="*/ 439 h 1185"/>
                      <a:gd name="T40" fmla="*/ 27 w 210"/>
                      <a:gd name="T41" fmla="*/ 810 h 1185"/>
                      <a:gd name="T42" fmla="*/ 31 w 210"/>
                      <a:gd name="T43" fmla="*/ 922 h 1185"/>
                      <a:gd name="T44" fmla="*/ 26 w 210"/>
                      <a:gd name="T45" fmla="*/ 1112 h 1185"/>
                      <a:gd name="T46" fmla="*/ 5 w 210"/>
                      <a:gd name="T47" fmla="*/ 1185 h 1185"/>
                      <a:gd name="T48" fmla="*/ 41 w 210"/>
                      <a:gd name="T49" fmla="*/ 1182 h 1185"/>
                      <a:gd name="T50" fmla="*/ 74 w 210"/>
                      <a:gd name="T51" fmla="*/ 1184 h 1185"/>
                      <a:gd name="T52" fmla="*/ 102 w 210"/>
                      <a:gd name="T53" fmla="*/ 1180 h 1185"/>
                      <a:gd name="T54" fmla="*/ 116 w 210"/>
                      <a:gd name="T55" fmla="*/ 1172 h 1185"/>
                      <a:gd name="T56" fmla="*/ 117 w 210"/>
                      <a:gd name="T57" fmla="*/ 1148 h 1185"/>
                      <a:gd name="T58" fmla="*/ 127 w 210"/>
                      <a:gd name="T59" fmla="*/ 1096 h 1185"/>
                      <a:gd name="T60" fmla="*/ 131 w 210"/>
                      <a:gd name="T61" fmla="*/ 1044 h 1185"/>
                      <a:gd name="T62" fmla="*/ 129 w 210"/>
                      <a:gd name="T63" fmla="*/ 999 h 1185"/>
                      <a:gd name="T64" fmla="*/ 126 w 210"/>
                      <a:gd name="T65" fmla="*/ 938 h 1185"/>
                      <a:gd name="T66" fmla="*/ 121 w 210"/>
                      <a:gd name="T67" fmla="*/ 899 h 1185"/>
                      <a:gd name="T68" fmla="*/ 114 w 210"/>
                      <a:gd name="T69" fmla="*/ 872 h 1185"/>
                      <a:gd name="T70" fmla="*/ 119 w 210"/>
                      <a:gd name="T71" fmla="*/ 849 h 1185"/>
                      <a:gd name="T72" fmla="*/ 123 w 210"/>
                      <a:gd name="T73" fmla="*/ 817 h 1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0"/>
                      <a:gd name="T112" fmla="*/ 0 h 1185"/>
                      <a:gd name="T113" fmla="*/ 210 w 210"/>
                      <a:gd name="T114" fmla="*/ 1185 h 1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0" h="1185">
                        <a:moveTo>
                          <a:pt x="123" y="817"/>
                        </a:moveTo>
                        <a:lnTo>
                          <a:pt x="125" y="795"/>
                        </a:lnTo>
                        <a:lnTo>
                          <a:pt x="109" y="662"/>
                        </a:lnTo>
                        <a:lnTo>
                          <a:pt x="104" y="592"/>
                        </a:lnTo>
                        <a:lnTo>
                          <a:pt x="109" y="517"/>
                        </a:lnTo>
                        <a:lnTo>
                          <a:pt x="113" y="438"/>
                        </a:lnTo>
                        <a:lnTo>
                          <a:pt x="120" y="360"/>
                        </a:lnTo>
                        <a:lnTo>
                          <a:pt x="128" y="274"/>
                        </a:lnTo>
                        <a:lnTo>
                          <a:pt x="160" y="238"/>
                        </a:lnTo>
                        <a:lnTo>
                          <a:pt x="182" y="214"/>
                        </a:lnTo>
                        <a:lnTo>
                          <a:pt x="210" y="191"/>
                        </a:lnTo>
                        <a:lnTo>
                          <a:pt x="184" y="196"/>
                        </a:lnTo>
                        <a:lnTo>
                          <a:pt x="158" y="208"/>
                        </a:lnTo>
                        <a:lnTo>
                          <a:pt x="135" y="223"/>
                        </a:lnTo>
                        <a:lnTo>
                          <a:pt x="113" y="250"/>
                        </a:lnTo>
                        <a:lnTo>
                          <a:pt x="111" y="185"/>
                        </a:lnTo>
                        <a:lnTo>
                          <a:pt x="109" y="146"/>
                        </a:lnTo>
                        <a:lnTo>
                          <a:pt x="111" y="119"/>
                        </a:lnTo>
                        <a:lnTo>
                          <a:pt x="120" y="93"/>
                        </a:lnTo>
                        <a:lnTo>
                          <a:pt x="128" y="71"/>
                        </a:lnTo>
                        <a:lnTo>
                          <a:pt x="133" y="45"/>
                        </a:lnTo>
                        <a:lnTo>
                          <a:pt x="135" y="18"/>
                        </a:lnTo>
                        <a:lnTo>
                          <a:pt x="132" y="0"/>
                        </a:lnTo>
                        <a:lnTo>
                          <a:pt x="120" y="24"/>
                        </a:lnTo>
                        <a:lnTo>
                          <a:pt x="108" y="44"/>
                        </a:lnTo>
                        <a:lnTo>
                          <a:pt x="92" y="69"/>
                        </a:lnTo>
                        <a:lnTo>
                          <a:pt x="84" y="90"/>
                        </a:lnTo>
                        <a:lnTo>
                          <a:pt x="71" y="121"/>
                        </a:lnTo>
                        <a:lnTo>
                          <a:pt x="64" y="142"/>
                        </a:lnTo>
                        <a:lnTo>
                          <a:pt x="62" y="163"/>
                        </a:lnTo>
                        <a:lnTo>
                          <a:pt x="63" y="193"/>
                        </a:lnTo>
                        <a:lnTo>
                          <a:pt x="68" y="223"/>
                        </a:lnTo>
                        <a:lnTo>
                          <a:pt x="73" y="255"/>
                        </a:lnTo>
                        <a:lnTo>
                          <a:pt x="82" y="305"/>
                        </a:lnTo>
                        <a:lnTo>
                          <a:pt x="54" y="249"/>
                        </a:lnTo>
                        <a:lnTo>
                          <a:pt x="29" y="184"/>
                        </a:lnTo>
                        <a:lnTo>
                          <a:pt x="11" y="121"/>
                        </a:lnTo>
                        <a:lnTo>
                          <a:pt x="2" y="216"/>
                        </a:lnTo>
                        <a:lnTo>
                          <a:pt x="0" y="298"/>
                        </a:lnTo>
                        <a:lnTo>
                          <a:pt x="9" y="439"/>
                        </a:lnTo>
                        <a:lnTo>
                          <a:pt x="19" y="623"/>
                        </a:lnTo>
                        <a:lnTo>
                          <a:pt x="27" y="810"/>
                        </a:lnTo>
                        <a:lnTo>
                          <a:pt x="19" y="898"/>
                        </a:lnTo>
                        <a:lnTo>
                          <a:pt x="31" y="922"/>
                        </a:lnTo>
                        <a:lnTo>
                          <a:pt x="46" y="1000"/>
                        </a:lnTo>
                        <a:lnTo>
                          <a:pt x="26" y="1112"/>
                        </a:lnTo>
                        <a:lnTo>
                          <a:pt x="15" y="1154"/>
                        </a:lnTo>
                        <a:lnTo>
                          <a:pt x="5" y="1185"/>
                        </a:lnTo>
                        <a:lnTo>
                          <a:pt x="26" y="1183"/>
                        </a:lnTo>
                        <a:lnTo>
                          <a:pt x="41" y="1182"/>
                        </a:lnTo>
                        <a:lnTo>
                          <a:pt x="54" y="1183"/>
                        </a:lnTo>
                        <a:lnTo>
                          <a:pt x="74" y="1184"/>
                        </a:lnTo>
                        <a:lnTo>
                          <a:pt x="89" y="1183"/>
                        </a:lnTo>
                        <a:lnTo>
                          <a:pt x="102" y="1180"/>
                        </a:lnTo>
                        <a:lnTo>
                          <a:pt x="111" y="1176"/>
                        </a:lnTo>
                        <a:lnTo>
                          <a:pt x="116" y="1172"/>
                        </a:lnTo>
                        <a:lnTo>
                          <a:pt x="114" y="1160"/>
                        </a:lnTo>
                        <a:lnTo>
                          <a:pt x="117" y="1148"/>
                        </a:lnTo>
                        <a:lnTo>
                          <a:pt x="123" y="1121"/>
                        </a:lnTo>
                        <a:lnTo>
                          <a:pt x="127" y="1096"/>
                        </a:lnTo>
                        <a:lnTo>
                          <a:pt x="129" y="1070"/>
                        </a:lnTo>
                        <a:lnTo>
                          <a:pt x="131" y="1044"/>
                        </a:lnTo>
                        <a:lnTo>
                          <a:pt x="130" y="1022"/>
                        </a:lnTo>
                        <a:lnTo>
                          <a:pt x="129" y="999"/>
                        </a:lnTo>
                        <a:lnTo>
                          <a:pt x="128" y="973"/>
                        </a:lnTo>
                        <a:lnTo>
                          <a:pt x="126" y="938"/>
                        </a:lnTo>
                        <a:lnTo>
                          <a:pt x="123" y="914"/>
                        </a:lnTo>
                        <a:lnTo>
                          <a:pt x="121" y="899"/>
                        </a:lnTo>
                        <a:lnTo>
                          <a:pt x="118" y="888"/>
                        </a:lnTo>
                        <a:lnTo>
                          <a:pt x="114" y="872"/>
                        </a:lnTo>
                        <a:lnTo>
                          <a:pt x="115" y="865"/>
                        </a:lnTo>
                        <a:lnTo>
                          <a:pt x="119" y="849"/>
                        </a:lnTo>
                        <a:lnTo>
                          <a:pt x="122" y="833"/>
                        </a:lnTo>
                        <a:lnTo>
                          <a:pt x="123" y="817"/>
                        </a:lnTo>
                        <a:close/>
                      </a:path>
                    </a:pathLst>
                  </a:custGeom>
                  <a:solidFill>
                    <a:srgbClr val="000080"/>
                  </a:solidFill>
                  <a:ln w="9525">
                    <a:noFill/>
                    <a:round/>
                    <a:headEnd/>
                    <a:tailEnd/>
                  </a:ln>
                </p:spPr>
                <p:txBody>
                  <a:bodyPr/>
                  <a:lstStyle/>
                  <a:p>
                    <a:endParaRPr lang="en-US"/>
                  </a:p>
                </p:txBody>
              </p:sp>
              <p:sp>
                <p:nvSpPr>
                  <p:cNvPr id="4228" name="Freeform 28"/>
                  <p:cNvSpPr>
                    <a:spLocks/>
                  </p:cNvSpPr>
                  <p:nvPr/>
                </p:nvSpPr>
                <p:spPr bwMode="auto">
                  <a:xfrm>
                    <a:off x="4103" y="2447"/>
                    <a:ext cx="78" cy="650"/>
                  </a:xfrm>
                  <a:custGeom>
                    <a:avLst/>
                    <a:gdLst>
                      <a:gd name="T0" fmla="*/ 1 w 78"/>
                      <a:gd name="T1" fmla="*/ 650 h 650"/>
                      <a:gd name="T2" fmla="*/ 5 w 78"/>
                      <a:gd name="T3" fmla="*/ 603 h 650"/>
                      <a:gd name="T4" fmla="*/ 6 w 78"/>
                      <a:gd name="T5" fmla="*/ 559 h 650"/>
                      <a:gd name="T6" fmla="*/ 4 w 78"/>
                      <a:gd name="T7" fmla="*/ 455 h 650"/>
                      <a:gd name="T8" fmla="*/ 0 w 78"/>
                      <a:gd name="T9" fmla="*/ 384 h 650"/>
                      <a:gd name="T10" fmla="*/ 12 w 78"/>
                      <a:gd name="T11" fmla="*/ 290 h 650"/>
                      <a:gd name="T12" fmla="*/ 47 w 78"/>
                      <a:gd name="T13" fmla="*/ 149 h 650"/>
                      <a:gd name="T14" fmla="*/ 78 w 78"/>
                      <a:gd name="T15" fmla="*/ 0 h 65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650"/>
                      <a:gd name="T26" fmla="*/ 78 w 78"/>
                      <a:gd name="T27" fmla="*/ 650 h 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650">
                        <a:moveTo>
                          <a:pt x="1" y="650"/>
                        </a:moveTo>
                        <a:lnTo>
                          <a:pt x="5" y="603"/>
                        </a:lnTo>
                        <a:lnTo>
                          <a:pt x="6" y="559"/>
                        </a:lnTo>
                        <a:lnTo>
                          <a:pt x="4" y="455"/>
                        </a:lnTo>
                        <a:lnTo>
                          <a:pt x="0" y="384"/>
                        </a:lnTo>
                        <a:lnTo>
                          <a:pt x="12" y="290"/>
                        </a:lnTo>
                        <a:lnTo>
                          <a:pt x="47" y="149"/>
                        </a:lnTo>
                        <a:lnTo>
                          <a:pt x="78" y="0"/>
                        </a:lnTo>
                      </a:path>
                    </a:pathLst>
                  </a:custGeom>
                  <a:noFill/>
                  <a:ln w="9525">
                    <a:solidFill>
                      <a:srgbClr val="000080"/>
                    </a:solidFill>
                    <a:prstDash val="solid"/>
                    <a:round/>
                    <a:headEnd/>
                    <a:tailEnd/>
                  </a:ln>
                </p:spPr>
                <p:txBody>
                  <a:bodyPr/>
                  <a:lstStyle/>
                  <a:p>
                    <a:endParaRPr lang="en-US"/>
                  </a:p>
                </p:txBody>
              </p:sp>
              <p:sp>
                <p:nvSpPr>
                  <p:cNvPr id="4229" name="Freeform 29"/>
                  <p:cNvSpPr>
                    <a:spLocks/>
                  </p:cNvSpPr>
                  <p:nvPr/>
                </p:nvSpPr>
                <p:spPr bwMode="auto">
                  <a:xfrm>
                    <a:off x="4102" y="2301"/>
                    <a:ext cx="237" cy="1228"/>
                  </a:xfrm>
                  <a:custGeom>
                    <a:avLst/>
                    <a:gdLst>
                      <a:gd name="T0" fmla="*/ 189 w 237"/>
                      <a:gd name="T1" fmla="*/ 15 h 1228"/>
                      <a:gd name="T2" fmla="*/ 148 w 237"/>
                      <a:gd name="T3" fmla="*/ 56 h 1228"/>
                      <a:gd name="T4" fmla="*/ 127 w 237"/>
                      <a:gd name="T5" fmla="*/ 73 h 1228"/>
                      <a:gd name="T6" fmla="*/ 89 w 237"/>
                      <a:gd name="T7" fmla="*/ 81 h 1228"/>
                      <a:gd name="T8" fmla="*/ 91 w 237"/>
                      <a:gd name="T9" fmla="*/ 102 h 1228"/>
                      <a:gd name="T10" fmla="*/ 138 w 237"/>
                      <a:gd name="T11" fmla="*/ 127 h 1228"/>
                      <a:gd name="T12" fmla="*/ 192 w 237"/>
                      <a:gd name="T13" fmla="*/ 126 h 1228"/>
                      <a:gd name="T14" fmla="*/ 140 w 237"/>
                      <a:gd name="T15" fmla="*/ 155 h 1228"/>
                      <a:gd name="T16" fmla="*/ 98 w 237"/>
                      <a:gd name="T17" fmla="*/ 189 h 1228"/>
                      <a:gd name="T18" fmla="*/ 79 w 237"/>
                      <a:gd name="T19" fmla="*/ 213 h 1228"/>
                      <a:gd name="T20" fmla="*/ 113 w 237"/>
                      <a:gd name="T21" fmla="*/ 226 h 1228"/>
                      <a:gd name="T22" fmla="*/ 173 w 237"/>
                      <a:gd name="T23" fmla="*/ 220 h 1228"/>
                      <a:gd name="T24" fmla="*/ 190 w 237"/>
                      <a:gd name="T25" fmla="*/ 221 h 1228"/>
                      <a:gd name="T26" fmla="*/ 139 w 237"/>
                      <a:gd name="T27" fmla="*/ 258 h 1228"/>
                      <a:gd name="T28" fmla="*/ 90 w 237"/>
                      <a:gd name="T29" fmla="*/ 308 h 1228"/>
                      <a:gd name="T30" fmla="*/ 77 w 237"/>
                      <a:gd name="T31" fmla="*/ 343 h 1228"/>
                      <a:gd name="T32" fmla="*/ 134 w 237"/>
                      <a:gd name="T33" fmla="*/ 333 h 1228"/>
                      <a:gd name="T34" fmla="*/ 156 w 237"/>
                      <a:gd name="T35" fmla="*/ 336 h 1228"/>
                      <a:gd name="T36" fmla="*/ 98 w 237"/>
                      <a:gd name="T37" fmla="*/ 416 h 1228"/>
                      <a:gd name="T38" fmla="*/ 50 w 237"/>
                      <a:gd name="T39" fmla="*/ 483 h 1228"/>
                      <a:gd name="T40" fmla="*/ 64 w 237"/>
                      <a:gd name="T41" fmla="*/ 517 h 1228"/>
                      <a:gd name="T42" fmla="*/ 116 w 237"/>
                      <a:gd name="T43" fmla="*/ 506 h 1228"/>
                      <a:gd name="T44" fmla="*/ 101 w 237"/>
                      <a:gd name="T45" fmla="*/ 565 h 1228"/>
                      <a:gd name="T46" fmla="*/ 57 w 237"/>
                      <a:gd name="T47" fmla="*/ 673 h 1228"/>
                      <a:gd name="T48" fmla="*/ 28 w 237"/>
                      <a:gd name="T49" fmla="*/ 751 h 1228"/>
                      <a:gd name="T50" fmla="*/ 3 w 237"/>
                      <a:gd name="T51" fmla="*/ 849 h 1228"/>
                      <a:gd name="T52" fmla="*/ 17 w 237"/>
                      <a:gd name="T53" fmla="*/ 1064 h 1228"/>
                      <a:gd name="T54" fmla="*/ 40 w 237"/>
                      <a:gd name="T55" fmla="*/ 1146 h 1228"/>
                      <a:gd name="T56" fmla="*/ 69 w 237"/>
                      <a:gd name="T57" fmla="*/ 1228 h 1228"/>
                      <a:gd name="T58" fmla="*/ 121 w 237"/>
                      <a:gd name="T59" fmla="*/ 1219 h 1228"/>
                      <a:gd name="T60" fmla="*/ 148 w 237"/>
                      <a:gd name="T61" fmla="*/ 1220 h 1228"/>
                      <a:gd name="T62" fmla="*/ 154 w 237"/>
                      <a:gd name="T63" fmla="*/ 1167 h 1228"/>
                      <a:gd name="T64" fmla="*/ 163 w 237"/>
                      <a:gd name="T65" fmla="*/ 1092 h 1228"/>
                      <a:gd name="T66" fmla="*/ 165 w 237"/>
                      <a:gd name="T67" fmla="*/ 846 h 1228"/>
                      <a:gd name="T68" fmla="*/ 155 w 237"/>
                      <a:gd name="T69" fmla="*/ 646 h 1228"/>
                      <a:gd name="T70" fmla="*/ 155 w 237"/>
                      <a:gd name="T71" fmla="*/ 544 h 1228"/>
                      <a:gd name="T72" fmla="*/ 159 w 237"/>
                      <a:gd name="T73" fmla="*/ 468 h 1228"/>
                      <a:gd name="T74" fmla="*/ 172 w 237"/>
                      <a:gd name="T75" fmla="*/ 430 h 1228"/>
                      <a:gd name="T76" fmla="*/ 185 w 237"/>
                      <a:gd name="T77" fmla="*/ 383 h 1228"/>
                      <a:gd name="T78" fmla="*/ 199 w 237"/>
                      <a:gd name="T79" fmla="*/ 328 h 1228"/>
                      <a:gd name="T80" fmla="*/ 201 w 237"/>
                      <a:gd name="T81" fmla="*/ 287 h 1228"/>
                      <a:gd name="T82" fmla="*/ 219 w 237"/>
                      <a:gd name="T83" fmla="*/ 223 h 1228"/>
                      <a:gd name="T84" fmla="*/ 227 w 237"/>
                      <a:gd name="T85" fmla="*/ 166 h 1228"/>
                      <a:gd name="T86" fmla="*/ 228 w 237"/>
                      <a:gd name="T87" fmla="*/ 117 h 1228"/>
                      <a:gd name="T88" fmla="*/ 235 w 237"/>
                      <a:gd name="T89" fmla="*/ 75 h 1228"/>
                      <a:gd name="T90" fmla="*/ 219 w 237"/>
                      <a:gd name="T91" fmla="*/ 89 h 1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
                      <a:gd name="T139" fmla="*/ 0 h 1228"/>
                      <a:gd name="T140" fmla="*/ 237 w 237"/>
                      <a:gd name="T141" fmla="*/ 1228 h 1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 h="1228">
                        <a:moveTo>
                          <a:pt x="219" y="0"/>
                        </a:moveTo>
                        <a:lnTo>
                          <a:pt x="205" y="6"/>
                        </a:lnTo>
                        <a:lnTo>
                          <a:pt x="189" y="15"/>
                        </a:lnTo>
                        <a:lnTo>
                          <a:pt x="172" y="27"/>
                        </a:lnTo>
                        <a:lnTo>
                          <a:pt x="157" y="43"/>
                        </a:lnTo>
                        <a:lnTo>
                          <a:pt x="148" y="56"/>
                        </a:lnTo>
                        <a:lnTo>
                          <a:pt x="141" y="65"/>
                        </a:lnTo>
                        <a:lnTo>
                          <a:pt x="136" y="69"/>
                        </a:lnTo>
                        <a:lnTo>
                          <a:pt x="127" y="73"/>
                        </a:lnTo>
                        <a:lnTo>
                          <a:pt x="115" y="75"/>
                        </a:lnTo>
                        <a:lnTo>
                          <a:pt x="100" y="77"/>
                        </a:lnTo>
                        <a:lnTo>
                          <a:pt x="89" y="81"/>
                        </a:lnTo>
                        <a:lnTo>
                          <a:pt x="83" y="84"/>
                        </a:lnTo>
                        <a:lnTo>
                          <a:pt x="85" y="92"/>
                        </a:lnTo>
                        <a:lnTo>
                          <a:pt x="91" y="102"/>
                        </a:lnTo>
                        <a:lnTo>
                          <a:pt x="101" y="112"/>
                        </a:lnTo>
                        <a:lnTo>
                          <a:pt x="115" y="121"/>
                        </a:lnTo>
                        <a:lnTo>
                          <a:pt x="138" y="127"/>
                        </a:lnTo>
                        <a:lnTo>
                          <a:pt x="157" y="129"/>
                        </a:lnTo>
                        <a:lnTo>
                          <a:pt x="173" y="128"/>
                        </a:lnTo>
                        <a:lnTo>
                          <a:pt x="192" y="126"/>
                        </a:lnTo>
                        <a:lnTo>
                          <a:pt x="170" y="134"/>
                        </a:lnTo>
                        <a:lnTo>
                          <a:pt x="156" y="141"/>
                        </a:lnTo>
                        <a:lnTo>
                          <a:pt x="140" y="155"/>
                        </a:lnTo>
                        <a:lnTo>
                          <a:pt x="127" y="166"/>
                        </a:lnTo>
                        <a:lnTo>
                          <a:pt x="110" y="178"/>
                        </a:lnTo>
                        <a:lnTo>
                          <a:pt x="98" y="189"/>
                        </a:lnTo>
                        <a:lnTo>
                          <a:pt x="87" y="197"/>
                        </a:lnTo>
                        <a:lnTo>
                          <a:pt x="80" y="207"/>
                        </a:lnTo>
                        <a:lnTo>
                          <a:pt x="79" y="213"/>
                        </a:lnTo>
                        <a:lnTo>
                          <a:pt x="84" y="218"/>
                        </a:lnTo>
                        <a:lnTo>
                          <a:pt x="98" y="223"/>
                        </a:lnTo>
                        <a:lnTo>
                          <a:pt x="113" y="226"/>
                        </a:lnTo>
                        <a:lnTo>
                          <a:pt x="134" y="227"/>
                        </a:lnTo>
                        <a:lnTo>
                          <a:pt x="154" y="225"/>
                        </a:lnTo>
                        <a:lnTo>
                          <a:pt x="173" y="220"/>
                        </a:lnTo>
                        <a:lnTo>
                          <a:pt x="191" y="214"/>
                        </a:lnTo>
                        <a:lnTo>
                          <a:pt x="216" y="201"/>
                        </a:lnTo>
                        <a:lnTo>
                          <a:pt x="190" y="221"/>
                        </a:lnTo>
                        <a:lnTo>
                          <a:pt x="172" y="234"/>
                        </a:lnTo>
                        <a:lnTo>
                          <a:pt x="155" y="246"/>
                        </a:lnTo>
                        <a:lnTo>
                          <a:pt x="139" y="258"/>
                        </a:lnTo>
                        <a:lnTo>
                          <a:pt x="121" y="272"/>
                        </a:lnTo>
                        <a:lnTo>
                          <a:pt x="106" y="289"/>
                        </a:lnTo>
                        <a:lnTo>
                          <a:pt x="90" y="308"/>
                        </a:lnTo>
                        <a:lnTo>
                          <a:pt x="78" y="323"/>
                        </a:lnTo>
                        <a:lnTo>
                          <a:pt x="63" y="342"/>
                        </a:lnTo>
                        <a:lnTo>
                          <a:pt x="77" y="343"/>
                        </a:lnTo>
                        <a:lnTo>
                          <a:pt x="97" y="342"/>
                        </a:lnTo>
                        <a:lnTo>
                          <a:pt x="116" y="338"/>
                        </a:lnTo>
                        <a:lnTo>
                          <a:pt x="134" y="333"/>
                        </a:lnTo>
                        <a:lnTo>
                          <a:pt x="151" y="326"/>
                        </a:lnTo>
                        <a:lnTo>
                          <a:pt x="172" y="315"/>
                        </a:lnTo>
                        <a:lnTo>
                          <a:pt x="156" y="336"/>
                        </a:lnTo>
                        <a:lnTo>
                          <a:pt x="141" y="359"/>
                        </a:lnTo>
                        <a:lnTo>
                          <a:pt x="121" y="386"/>
                        </a:lnTo>
                        <a:lnTo>
                          <a:pt x="98" y="416"/>
                        </a:lnTo>
                        <a:lnTo>
                          <a:pt x="68" y="454"/>
                        </a:lnTo>
                        <a:lnTo>
                          <a:pt x="57" y="468"/>
                        </a:lnTo>
                        <a:lnTo>
                          <a:pt x="50" y="483"/>
                        </a:lnTo>
                        <a:lnTo>
                          <a:pt x="47" y="503"/>
                        </a:lnTo>
                        <a:lnTo>
                          <a:pt x="48" y="519"/>
                        </a:lnTo>
                        <a:lnTo>
                          <a:pt x="64" y="517"/>
                        </a:lnTo>
                        <a:lnTo>
                          <a:pt x="82" y="515"/>
                        </a:lnTo>
                        <a:lnTo>
                          <a:pt x="103" y="511"/>
                        </a:lnTo>
                        <a:lnTo>
                          <a:pt x="116" y="506"/>
                        </a:lnTo>
                        <a:lnTo>
                          <a:pt x="131" y="500"/>
                        </a:lnTo>
                        <a:lnTo>
                          <a:pt x="110" y="538"/>
                        </a:lnTo>
                        <a:lnTo>
                          <a:pt x="101" y="565"/>
                        </a:lnTo>
                        <a:lnTo>
                          <a:pt x="87" y="603"/>
                        </a:lnTo>
                        <a:lnTo>
                          <a:pt x="72" y="638"/>
                        </a:lnTo>
                        <a:lnTo>
                          <a:pt x="57" y="673"/>
                        </a:lnTo>
                        <a:lnTo>
                          <a:pt x="48" y="702"/>
                        </a:lnTo>
                        <a:lnTo>
                          <a:pt x="39" y="727"/>
                        </a:lnTo>
                        <a:lnTo>
                          <a:pt x="28" y="751"/>
                        </a:lnTo>
                        <a:lnTo>
                          <a:pt x="15" y="771"/>
                        </a:lnTo>
                        <a:lnTo>
                          <a:pt x="0" y="796"/>
                        </a:lnTo>
                        <a:lnTo>
                          <a:pt x="3" y="849"/>
                        </a:lnTo>
                        <a:lnTo>
                          <a:pt x="8" y="893"/>
                        </a:lnTo>
                        <a:lnTo>
                          <a:pt x="13" y="980"/>
                        </a:lnTo>
                        <a:lnTo>
                          <a:pt x="17" y="1064"/>
                        </a:lnTo>
                        <a:lnTo>
                          <a:pt x="26" y="1091"/>
                        </a:lnTo>
                        <a:lnTo>
                          <a:pt x="32" y="1120"/>
                        </a:lnTo>
                        <a:lnTo>
                          <a:pt x="40" y="1146"/>
                        </a:lnTo>
                        <a:lnTo>
                          <a:pt x="49" y="1176"/>
                        </a:lnTo>
                        <a:lnTo>
                          <a:pt x="59" y="1206"/>
                        </a:lnTo>
                        <a:lnTo>
                          <a:pt x="69" y="1228"/>
                        </a:lnTo>
                        <a:lnTo>
                          <a:pt x="86" y="1225"/>
                        </a:lnTo>
                        <a:lnTo>
                          <a:pt x="104" y="1221"/>
                        </a:lnTo>
                        <a:lnTo>
                          <a:pt x="121" y="1219"/>
                        </a:lnTo>
                        <a:lnTo>
                          <a:pt x="129" y="1218"/>
                        </a:lnTo>
                        <a:lnTo>
                          <a:pt x="136" y="1218"/>
                        </a:lnTo>
                        <a:lnTo>
                          <a:pt x="148" y="1220"/>
                        </a:lnTo>
                        <a:lnTo>
                          <a:pt x="157" y="1223"/>
                        </a:lnTo>
                        <a:lnTo>
                          <a:pt x="154" y="1188"/>
                        </a:lnTo>
                        <a:lnTo>
                          <a:pt x="154" y="1167"/>
                        </a:lnTo>
                        <a:lnTo>
                          <a:pt x="159" y="1140"/>
                        </a:lnTo>
                        <a:lnTo>
                          <a:pt x="162" y="1122"/>
                        </a:lnTo>
                        <a:lnTo>
                          <a:pt x="163" y="1092"/>
                        </a:lnTo>
                        <a:lnTo>
                          <a:pt x="165" y="966"/>
                        </a:lnTo>
                        <a:lnTo>
                          <a:pt x="164" y="878"/>
                        </a:lnTo>
                        <a:lnTo>
                          <a:pt x="165" y="846"/>
                        </a:lnTo>
                        <a:lnTo>
                          <a:pt x="162" y="799"/>
                        </a:lnTo>
                        <a:lnTo>
                          <a:pt x="159" y="739"/>
                        </a:lnTo>
                        <a:lnTo>
                          <a:pt x="155" y="646"/>
                        </a:lnTo>
                        <a:lnTo>
                          <a:pt x="157" y="607"/>
                        </a:lnTo>
                        <a:lnTo>
                          <a:pt x="157" y="579"/>
                        </a:lnTo>
                        <a:lnTo>
                          <a:pt x="155" y="544"/>
                        </a:lnTo>
                        <a:lnTo>
                          <a:pt x="152" y="513"/>
                        </a:lnTo>
                        <a:lnTo>
                          <a:pt x="148" y="486"/>
                        </a:lnTo>
                        <a:lnTo>
                          <a:pt x="159" y="468"/>
                        </a:lnTo>
                        <a:lnTo>
                          <a:pt x="164" y="457"/>
                        </a:lnTo>
                        <a:lnTo>
                          <a:pt x="169" y="440"/>
                        </a:lnTo>
                        <a:lnTo>
                          <a:pt x="172" y="430"/>
                        </a:lnTo>
                        <a:lnTo>
                          <a:pt x="174" y="418"/>
                        </a:lnTo>
                        <a:lnTo>
                          <a:pt x="179" y="401"/>
                        </a:lnTo>
                        <a:lnTo>
                          <a:pt x="185" y="383"/>
                        </a:lnTo>
                        <a:lnTo>
                          <a:pt x="191" y="366"/>
                        </a:lnTo>
                        <a:lnTo>
                          <a:pt x="196" y="351"/>
                        </a:lnTo>
                        <a:lnTo>
                          <a:pt x="199" y="328"/>
                        </a:lnTo>
                        <a:lnTo>
                          <a:pt x="202" y="310"/>
                        </a:lnTo>
                        <a:lnTo>
                          <a:pt x="203" y="295"/>
                        </a:lnTo>
                        <a:lnTo>
                          <a:pt x="201" y="287"/>
                        </a:lnTo>
                        <a:lnTo>
                          <a:pt x="206" y="267"/>
                        </a:lnTo>
                        <a:lnTo>
                          <a:pt x="214" y="246"/>
                        </a:lnTo>
                        <a:lnTo>
                          <a:pt x="219" y="223"/>
                        </a:lnTo>
                        <a:lnTo>
                          <a:pt x="223" y="207"/>
                        </a:lnTo>
                        <a:lnTo>
                          <a:pt x="226" y="187"/>
                        </a:lnTo>
                        <a:lnTo>
                          <a:pt x="227" y="166"/>
                        </a:lnTo>
                        <a:lnTo>
                          <a:pt x="225" y="150"/>
                        </a:lnTo>
                        <a:lnTo>
                          <a:pt x="226" y="129"/>
                        </a:lnTo>
                        <a:lnTo>
                          <a:pt x="228" y="117"/>
                        </a:lnTo>
                        <a:lnTo>
                          <a:pt x="230" y="103"/>
                        </a:lnTo>
                        <a:lnTo>
                          <a:pt x="234" y="90"/>
                        </a:lnTo>
                        <a:lnTo>
                          <a:pt x="235" y="75"/>
                        </a:lnTo>
                        <a:lnTo>
                          <a:pt x="237" y="68"/>
                        </a:lnTo>
                        <a:lnTo>
                          <a:pt x="230" y="77"/>
                        </a:lnTo>
                        <a:lnTo>
                          <a:pt x="219" y="89"/>
                        </a:lnTo>
                        <a:lnTo>
                          <a:pt x="219" y="0"/>
                        </a:lnTo>
                        <a:close/>
                      </a:path>
                    </a:pathLst>
                  </a:custGeom>
                  <a:solidFill>
                    <a:srgbClr val="000080"/>
                  </a:solidFill>
                  <a:ln w="9525">
                    <a:noFill/>
                    <a:round/>
                    <a:headEnd/>
                    <a:tailEnd/>
                  </a:ln>
                </p:spPr>
                <p:txBody>
                  <a:bodyPr/>
                  <a:lstStyle/>
                  <a:p>
                    <a:endParaRPr lang="en-US"/>
                  </a:p>
                </p:txBody>
              </p:sp>
              <p:sp>
                <p:nvSpPr>
                  <p:cNvPr id="4230" name="Freeform 30"/>
                  <p:cNvSpPr>
                    <a:spLocks/>
                  </p:cNvSpPr>
                  <p:nvPr/>
                </p:nvSpPr>
                <p:spPr bwMode="auto">
                  <a:xfrm>
                    <a:off x="3935" y="2212"/>
                    <a:ext cx="44" cy="104"/>
                  </a:xfrm>
                  <a:custGeom>
                    <a:avLst/>
                    <a:gdLst>
                      <a:gd name="T0" fmla="*/ 4 w 44"/>
                      <a:gd name="T1" fmla="*/ 0 h 104"/>
                      <a:gd name="T2" fmla="*/ 17 w 44"/>
                      <a:gd name="T3" fmla="*/ 6 h 104"/>
                      <a:gd name="T4" fmla="*/ 33 w 44"/>
                      <a:gd name="T5" fmla="*/ 14 h 104"/>
                      <a:gd name="T6" fmla="*/ 44 w 44"/>
                      <a:gd name="T7" fmla="*/ 19 h 104"/>
                      <a:gd name="T8" fmla="*/ 39 w 44"/>
                      <a:gd name="T9" fmla="*/ 35 h 104"/>
                      <a:gd name="T10" fmla="*/ 28 w 44"/>
                      <a:gd name="T11" fmla="*/ 60 h 104"/>
                      <a:gd name="T12" fmla="*/ 15 w 44"/>
                      <a:gd name="T13" fmla="*/ 84 h 104"/>
                      <a:gd name="T14" fmla="*/ 1 w 44"/>
                      <a:gd name="T15" fmla="*/ 104 h 104"/>
                      <a:gd name="T16" fmla="*/ 0 w 44"/>
                      <a:gd name="T17" fmla="*/ 94 h 104"/>
                      <a:gd name="T18" fmla="*/ 4 w 44"/>
                      <a:gd name="T19" fmla="*/ 82 h 104"/>
                      <a:gd name="T20" fmla="*/ 7 w 44"/>
                      <a:gd name="T21" fmla="*/ 65 h 104"/>
                      <a:gd name="T22" fmla="*/ 6 w 44"/>
                      <a:gd name="T23" fmla="*/ 43 h 104"/>
                      <a:gd name="T24" fmla="*/ 1 w 44"/>
                      <a:gd name="T25" fmla="*/ 20 h 104"/>
                      <a:gd name="T26" fmla="*/ 4 w 44"/>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04"/>
                      <a:gd name="T44" fmla="*/ 44 w 44"/>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04">
                        <a:moveTo>
                          <a:pt x="4" y="0"/>
                        </a:moveTo>
                        <a:lnTo>
                          <a:pt x="17" y="6"/>
                        </a:lnTo>
                        <a:lnTo>
                          <a:pt x="33" y="14"/>
                        </a:lnTo>
                        <a:lnTo>
                          <a:pt x="44" y="19"/>
                        </a:lnTo>
                        <a:lnTo>
                          <a:pt x="39" y="35"/>
                        </a:lnTo>
                        <a:lnTo>
                          <a:pt x="28" y="60"/>
                        </a:lnTo>
                        <a:lnTo>
                          <a:pt x="15" y="84"/>
                        </a:lnTo>
                        <a:lnTo>
                          <a:pt x="1" y="104"/>
                        </a:lnTo>
                        <a:lnTo>
                          <a:pt x="0" y="94"/>
                        </a:lnTo>
                        <a:lnTo>
                          <a:pt x="4" y="82"/>
                        </a:lnTo>
                        <a:lnTo>
                          <a:pt x="7" y="65"/>
                        </a:lnTo>
                        <a:lnTo>
                          <a:pt x="6" y="43"/>
                        </a:lnTo>
                        <a:lnTo>
                          <a:pt x="1" y="20"/>
                        </a:lnTo>
                        <a:lnTo>
                          <a:pt x="4" y="0"/>
                        </a:lnTo>
                        <a:close/>
                      </a:path>
                    </a:pathLst>
                  </a:custGeom>
                  <a:solidFill>
                    <a:srgbClr val="000080"/>
                  </a:solidFill>
                  <a:ln w="9525">
                    <a:noFill/>
                    <a:round/>
                    <a:headEnd/>
                    <a:tailEnd/>
                  </a:ln>
                </p:spPr>
                <p:txBody>
                  <a:bodyPr/>
                  <a:lstStyle/>
                  <a:p>
                    <a:endParaRPr lang="en-US"/>
                  </a:p>
                </p:txBody>
              </p:sp>
              <p:sp>
                <p:nvSpPr>
                  <p:cNvPr id="4231" name="Freeform 31"/>
                  <p:cNvSpPr>
                    <a:spLocks/>
                  </p:cNvSpPr>
                  <p:nvPr/>
                </p:nvSpPr>
                <p:spPr bwMode="auto">
                  <a:xfrm>
                    <a:off x="3952" y="2242"/>
                    <a:ext cx="112" cy="158"/>
                  </a:xfrm>
                  <a:custGeom>
                    <a:avLst/>
                    <a:gdLst>
                      <a:gd name="T0" fmla="*/ 69 w 112"/>
                      <a:gd name="T1" fmla="*/ 0 h 158"/>
                      <a:gd name="T2" fmla="*/ 61 w 112"/>
                      <a:gd name="T3" fmla="*/ 30 h 158"/>
                      <a:gd name="T4" fmla="*/ 49 w 112"/>
                      <a:gd name="T5" fmla="*/ 58 h 158"/>
                      <a:gd name="T6" fmla="*/ 32 w 112"/>
                      <a:gd name="T7" fmla="*/ 86 h 158"/>
                      <a:gd name="T8" fmla="*/ 17 w 112"/>
                      <a:gd name="T9" fmla="*/ 106 h 158"/>
                      <a:gd name="T10" fmla="*/ 0 w 112"/>
                      <a:gd name="T11" fmla="*/ 121 h 158"/>
                      <a:gd name="T12" fmla="*/ 4 w 112"/>
                      <a:gd name="T13" fmla="*/ 124 h 158"/>
                      <a:gd name="T14" fmla="*/ 16 w 112"/>
                      <a:gd name="T15" fmla="*/ 127 h 158"/>
                      <a:gd name="T16" fmla="*/ 36 w 112"/>
                      <a:gd name="T17" fmla="*/ 125 h 158"/>
                      <a:gd name="T18" fmla="*/ 54 w 112"/>
                      <a:gd name="T19" fmla="*/ 122 h 158"/>
                      <a:gd name="T20" fmla="*/ 58 w 112"/>
                      <a:gd name="T21" fmla="*/ 138 h 158"/>
                      <a:gd name="T22" fmla="*/ 63 w 112"/>
                      <a:gd name="T23" fmla="*/ 158 h 158"/>
                      <a:gd name="T24" fmla="*/ 68 w 112"/>
                      <a:gd name="T25" fmla="*/ 120 h 158"/>
                      <a:gd name="T26" fmla="*/ 73 w 112"/>
                      <a:gd name="T27" fmla="*/ 92 h 158"/>
                      <a:gd name="T28" fmla="*/ 82 w 112"/>
                      <a:gd name="T29" fmla="*/ 65 h 158"/>
                      <a:gd name="T30" fmla="*/ 94 w 112"/>
                      <a:gd name="T31" fmla="*/ 36 h 158"/>
                      <a:gd name="T32" fmla="*/ 112 w 112"/>
                      <a:gd name="T33" fmla="*/ 10 h 158"/>
                      <a:gd name="T34" fmla="*/ 96 w 112"/>
                      <a:gd name="T35" fmla="*/ 7 h 158"/>
                      <a:gd name="T36" fmla="*/ 85 w 112"/>
                      <a:gd name="T37" fmla="*/ 4 h 158"/>
                      <a:gd name="T38" fmla="*/ 69 w 112"/>
                      <a:gd name="T39" fmla="*/ 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58"/>
                      <a:gd name="T62" fmla="*/ 112 w 112"/>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58">
                        <a:moveTo>
                          <a:pt x="69" y="0"/>
                        </a:moveTo>
                        <a:lnTo>
                          <a:pt x="61" y="30"/>
                        </a:lnTo>
                        <a:lnTo>
                          <a:pt x="49" y="58"/>
                        </a:lnTo>
                        <a:lnTo>
                          <a:pt x="32" y="86"/>
                        </a:lnTo>
                        <a:lnTo>
                          <a:pt x="17" y="106"/>
                        </a:lnTo>
                        <a:lnTo>
                          <a:pt x="0" y="121"/>
                        </a:lnTo>
                        <a:lnTo>
                          <a:pt x="4" y="124"/>
                        </a:lnTo>
                        <a:lnTo>
                          <a:pt x="16" y="127"/>
                        </a:lnTo>
                        <a:lnTo>
                          <a:pt x="36" y="125"/>
                        </a:lnTo>
                        <a:lnTo>
                          <a:pt x="54" y="122"/>
                        </a:lnTo>
                        <a:lnTo>
                          <a:pt x="58" y="138"/>
                        </a:lnTo>
                        <a:lnTo>
                          <a:pt x="63" y="158"/>
                        </a:lnTo>
                        <a:lnTo>
                          <a:pt x="68" y="120"/>
                        </a:lnTo>
                        <a:lnTo>
                          <a:pt x="73" y="92"/>
                        </a:lnTo>
                        <a:lnTo>
                          <a:pt x="82" y="65"/>
                        </a:lnTo>
                        <a:lnTo>
                          <a:pt x="94" y="36"/>
                        </a:lnTo>
                        <a:lnTo>
                          <a:pt x="112" y="10"/>
                        </a:lnTo>
                        <a:lnTo>
                          <a:pt x="96" y="7"/>
                        </a:lnTo>
                        <a:lnTo>
                          <a:pt x="85" y="4"/>
                        </a:lnTo>
                        <a:lnTo>
                          <a:pt x="69" y="0"/>
                        </a:lnTo>
                        <a:close/>
                      </a:path>
                    </a:pathLst>
                  </a:custGeom>
                  <a:solidFill>
                    <a:srgbClr val="000080"/>
                  </a:solidFill>
                  <a:ln w="9525">
                    <a:noFill/>
                    <a:round/>
                    <a:headEnd/>
                    <a:tailEnd/>
                  </a:ln>
                </p:spPr>
                <p:txBody>
                  <a:bodyPr/>
                  <a:lstStyle/>
                  <a:p>
                    <a:endParaRPr lang="en-US"/>
                  </a:p>
                </p:txBody>
              </p:sp>
              <p:sp>
                <p:nvSpPr>
                  <p:cNvPr id="4232" name="Freeform 32"/>
                  <p:cNvSpPr>
                    <a:spLocks/>
                  </p:cNvSpPr>
                  <p:nvPr/>
                </p:nvSpPr>
                <p:spPr bwMode="auto">
                  <a:xfrm>
                    <a:off x="4147" y="2264"/>
                    <a:ext cx="55" cy="113"/>
                  </a:xfrm>
                  <a:custGeom>
                    <a:avLst/>
                    <a:gdLst>
                      <a:gd name="T0" fmla="*/ 35 w 55"/>
                      <a:gd name="T1" fmla="*/ 1 h 113"/>
                      <a:gd name="T2" fmla="*/ 25 w 55"/>
                      <a:gd name="T3" fmla="*/ 17 h 113"/>
                      <a:gd name="T4" fmla="*/ 14 w 55"/>
                      <a:gd name="T5" fmla="*/ 35 h 113"/>
                      <a:gd name="T6" fmla="*/ 7 w 55"/>
                      <a:gd name="T7" fmla="*/ 56 h 113"/>
                      <a:gd name="T8" fmla="*/ 2 w 55"/>
                      <a:gd name="T9" fmla="*/ 81 h 113"/>
                      <a:gd name="T10" fmla="*/ 0 w 55"/>
                      <a:gd name="T11" fmla="*/ 113 h 113"/>
                      <a:gd name="T12" fmla="*/ 5 w 55"/>
                      <a:gd name="T13" fmla="*/ 103 h 113"/>
                      <a:gd name="T14" fmla="*/ 11 w 55"/>
                      <a:gd name="T15" fmla="*/ 96 h 113"/>
                      <a:gd name="T16" fmla="*/ 20 w 55"/>
                      <a:gd name="T17" fmla="*/ 89 h 113"/>
                      <a:gd name="T18" fmla="*/ 25 w 55"/>
                      <a:gd name="T19" fmla="*/ 85 h 113"/>
                      <a:gd name="T20" fmla="*/ 30 w 55"/>
                      <a:gd name="T21" fmla="*/ 76 h 113"/>
                      <a:gd name="T22" fmla="*/ 37 w 55"/>
                      <a:gd name="T23" fmla="*/ 60 h 113"/>
                      <a:gd name="T24" fmla="*/ 44 w 55"/>
                      <a:gd name="T25" fmla="*/ 44 h 113"/>
                      <a:gd name="T26" fmla="*/ 52 w 55"/>
                      <a:gd name="T27" fmla="*/ 23 h 113"/>
                      <a:gd name="T28" fmla="*/ 55 w 55"/>
                      <a:gd name="T29" fmla="*/ 9 h 113"/>
                      <a:gd name="T30" fmla="*/ 55 w 55"/>
                      <a:gd name="T31" fmla="*/ 0 h 113"/>
                      <a:gd name="T32" fmla="*/ 35 w 55"/>
                      <a:gd name="T33" fmla="*/ 1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3"/>
                      <a:gd name="T53" fmla="*/ 55 w 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3">
                        <a:moveTo>
                          <a:pt x="35" y="1"/>
                        </a:moveTo>
                        <a:lnTo>
                          <a:pt x="25" y="17"/>
                        </a:lnTo>
                        <a:lnTo>
                          <a:pt x="14" y="35"/>
                        </a:lnTo>
                        <a:lnTo>
                          <a:pt x="7" y="56"/>
                        </a:lnTo>
                        <a:lnTo>
                          <a:pt x="2" y="81"/>
                        </a:lnTo>
                        <a:lnTo>
                          <a:pt x="0" y="113"/>
                        </a:lnTo>
                        <a:lnTo>
                          <a:pt x="5" y="103"/>
                        </a:lnTo>
                        <a:lnTo>
                          <a:pt x="11" y="96"/>
                        </a:lnTo>
                        <a:lnTo>
                          <a:pt x="20" y="89"/>
                        </a:lnTo>
                        <a:lnTo>
                          <a:pt x="25" y="85"/>
                        </a:lnTo>
                        <a:lnTo>
                          <a:pt x="30" y="76"/>
                        </a:lnTo>
                        <a:lnTo>
                          <a:pt x="37" y="60"/>
                        </a:lnTo>
                        <a:lnTo>
                          <a:pt x="44" y="44"/>
                        </a:lnTo>
                        <a:lnTo>
                          <a:pt x="52" y="23"/>
                        </a:lnTo>
                        <a:lnTo>
                          <a:pt x="55" y="9"/>
                        </a:lnTo>
                        <a:lnTo>
                          <a:pt x="55" y="0"/>
                        </a:lnTo>
                        <a:lnTo>
                          <a:pt x="35" y="1"/>
                        </a:lnTo>
                        <a:close/>
                      </a:path>
                    </a:pathLst>
                  </a:custGeom>
                  <a:solidFill>
                    <a:srgbClr val="000080"/>
                  </a:solidFill>
                  <a:ln w="9525">
                    <a:noFill/>
                    <a:round/>
                    <a:headEnd/>
                    <a:tailEnd/>
                  </a:ln>
                </p:spPr>
                <p:txBody>
                  <a:bodyPr/>
                  <a:lstStyle/>
                  <a:p>
                    <a:endParaRPr lang="en-US"/>
                  </a:p>
                </p:txBody>
              </p:sp>
              <p:sp>
                <p:nvSpPr>
                  <p:cNvPr id="4233" name="Freeform 33"/>
                  <p:cNvSpPr>
                    <a:spLocks/>
                  </p:cNvSpPr>
                  <p:nvPr/>
                </p:nvSpPr>
                <p:spPr bwMode="auto">
                  <a:xfrm>
                    <a:off x="4227" y="2252"/>
                    <a:ext cx="106" cy="76"/>
                  </a:xfrm>
                  <a:custGeom>
                    <a:avLst/>
                    <a:gdLst>
                      <a:gd name="T0" fmla="*/ 35 w 106"/>
                      <a:gd name="T1" fmla="*/ 10 h 76"/>
                      <a:gd name="T2" fmla="*/ 29 w 106"/>
                      <a:gd name="T3" fmla="*/ 16 h 76"/>
                      <a:gd name="T4" fmla="*/ 21 w 106"/>
                      <a:gd name="T5" fmla="*/ 23 h 76"/>
                      <a:gd name="T6" fmla="*/ 17 w 106"/>
                      <a:gd name="T7" fmla="*/ 30 h 76"/>
                      <a:gd name="T8" fmla="*/ 12 w 106"/>
                      <a:gd name="T9" fmla="*/ 40 h 76"/>
                      <a:gd name="T10" fmla="*/ 8 w 106"/>
                      <a:gd name="T11" fmla="*/ 49 h 76"/>
                      <a:gd name="T12" fmla="*/ 4 w 106"/>
                      <a:gd name="T13" fmla="*/ 62 h 76"/>
                      <a:gd name="T14" fmla="*/ 0 w 106"/>
                      <a:gd name="T15" fmla="*/ 76 h 76"/>
                      <a:gd name="T16" fmla="*/ 7 w 106"/>
                      <a:gd name="T17" fmla="*/ 75 h 76"/>
                      <a:gd name="T18" fmla="*/ 18 w 106"/>
                      <a:gd name="T19" fmla="*/ 71 h 76"/>
                      <a:gd name="T20" fmla="*/ 29 w 106"/>
                      <a:gd name="T21" fmla="*/ 63 h 76"/>
                      <a:gd name="T22" fmla="*/ 39 w 106"/>
                      <a:gd name="T23" fmla="*/ 55 h 76"/>
                      <a:gd name="T24" fmla="*/ 50 w 106"/>
                      <a:gd name="T25" fmla="*/ 47 h 76"/>
                      <a:gd name="T26" fmla="*/ 63 w 106"/>
                      <a:gd name="T27" fmla="*/ 39 h 76"/>
                      <a:gd name="T28" fmla="*/ 76 w 106"/>
                      <a:gd name="T29" fmla="*/ 34 h 76"/>
                      <a:gd name="T30" fmla="*/ 90 w 106"/>
                      <a:gd name="T31" fmla="*/ 27 h 76"/>
                      <a:gd name="T32" fmla="*/ 94 w 106"/>
                      <a:gd name="T33" fmla="*/ 25 h 76"/>
                      <a:gd name="T34" fmla="*/ 96 w 106"/>
                      <a:gd name="T35" fmla="*/ 17 h 76"/>
                      <a:gd name="T36" fmla="*/ 95 w 106"/>
                      <a:gd name="T37" fmla="*/ 12 h 76"/>
                      <a:gd name="T38" fmla="*/ 100 w 106"/>
                      <a:gd name="T39" fmla="*/ 8 h 76"/>
                      <a:gd name="T40" fmla="*/ 106 w 106"/>
                      <a:gd name="T41" fmla="*/ 0 h 76"/>
                      <a:gd name="T42" fmla="*/ 95 w 106"/>
                      <a:gd name="T43" fmla="*/ 2 h 76"/>
                      <a:gd name="T44" fmla="*/ 81 w 106"/>
                      <a:gd name="T45" fmla="*/ 4 h 76"/>
                      <a:gd name="T46" fmla="*/ 67 w 106"/>
                      <a:gd name="T47" fmla="*/ 6 h 76"/>
                      <a:gd name="T48" fmla="*/ 52 w 106"/>
                      <a:gd name="T49" fmla="*/ 8 h 76"/>
                      <a:gd name="T50" fmla="*/ 35 w 106"/>
                      <a:gd name="T51" fmla="*/ 1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76"/>
                      <a:gd name="T80" fmla="*/ 106 w 106"/>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76">
                        <a:moveTo>
                          <a:pt x="35" y="10"/>
                        </a:moveTo>
                        <a:lnTo>
                          <a:pt x="29" y="16"/>
                        </a:lnTo>
                        <a:lnTo>
                          <a:pt x="21" y="23"/>
                        </a:lnTo>
                        <a:lnTo>
                          <a:pt x="17" y="30"/>
                        </a:lnTo>
                        <a:lnTo>
                          <a:pt x="12" y="40"/>
                        </a:lnTo>
                        <a:lnTo>
                          <a:pt x="8" y="49"/>
                        </a:lnTo>
                        <a:lnTo>
                          <a:pt x="4" y="62"/>
                        </a:lnTo>
                        <a:lnTo>
                          <a:pt x="0" y="76"/>
                        </a:lnTo>
                        <a:lnTo>
                          <a:pt x="7" y="75"/>
                        </a:lnTo>
                        <a:lnTo>
                          <a:pt x="18" y="71"/>
                        </a:lnTo>
                        <a:lnTo>
                          <a:pt x="29" y="63"/>
                        </a:lnTo>
                        <a:lnTo>
                          <a:pt x="39" y="55"/>
                        </a:lnTo>
                        <a:lnTo>
                          <a:pt x="50" y="47"/>
                        </a:lnTo>
                        <a:lnTo>
                          <a:pt x="63" y="39"/>
                        </a:lnTo>
                        <a:lnTo>
                          <a:pt x="76" y="34"/>
                        </a:lnTo>
                        <a:lnTo>
                          <a:pt x="90" y="27"/>
                        </a:lnTo>
                        <a:lnTo>
                          <a:pt x="94" y="25"/>
                        </a:lnTo>
                        <a:lnTo>
                          <a:pt x="96" y="17"/>
                        </a:lnTo>
                        <a:lnTo>
                          <a:pt x="95" y="12"/>
                        </a:lnTo>
                        <a:lnTo>
                          <a:pt x="100" y="8"/>
                        </a:lnTo>
                        <a:lnTo>
                          <a:pt x="106" y="0"/>
                        </a:lnTo>
                        <a:lnTo>
                          <a:pt x="95" y="2"/>
                        </a:lnTo>
                        <a:lnTo>
                          <a:pt x="81" y="4"/>
                        </a:lnTo>
                        <a:lnTo>
                          <a:pt x="67" y="6"/>
                        </a:lnTo>
                        <a:lnTo>
                          <a:pt x="52" y="8"/>
                        </a:lnTo>
                        <a:lnTo>
                          <a:pt x="35" y="10"/>
                        </a:lnTo>
                        <a:close/>
                      </a:path>
                    </a:pathLst>
                  </a:custGeom>
                  <a:solidFill>
                    <a:srgbClr val="000080"/>
                  </a:solidFill>
                  <a:ln w="9525">
                    <a:noFill/>
                    <a:round/>
                    <a:headEnd/>
                    <a:tailEnd/>
                  </a:ln>
                </p:spPr>
                <p:txBody>
                  <a:bodyPr/>
                  <a:lstStyle/>
                  <a:p>
                    <a:endParaRPr lang="en-US"/>
                  </a:p>
                </p:txBody>
              </p:sp>
            </p:grpSp>
          </p:grpSp>
        </p:grpSp>
        <p:grpSp>
          <p:nvGrpSpPr>
            <p:cNvPr id="4104" name="Group 34"/>
            <p:cNvGrpSpPr>
              <a:grpSpLocks/>
            </p:cNvGrpSpPr>
            <p:nvPr/>
          </p:nvGrpSpPr>
          <p:grpSpPr bwMode="auto">
            <a:xfrm>
              <a:off x="3728" y="1160"/>
              <a:ext cx="802" cy="1231"/>
              <a:chOff x="3728" y="1160"/>
              <a:chExt cx="802" cy="1231"/>
            </a:xfrm>
          </p:grpSpPr>
          <p:grpSp>
            <p:nvGrpSpPr>
              <p:cNvPr id="4106" name="Group 35"/>
              <p:cNvGrpSpPr>
                <a:grpSpLocks/>
              </p:cNvGrpSpPr>
              <p:nvPr/>
            </p:nvGrpSpPr>
            <p:grpSpPr bwMode="auto">
              <a:xfrm>
                <a:off x="3965" y="1160"/>
                <a:ext cx="446" cy="463"/>
                <a:chOff x="3965" y="1160"/>
                <a:chExt cx="446" cy="463"/>
              </a:xfrm>
            </p:grpSpPr>
            <p:sp>
              <p:nvSpPr>
                <p:cNvPr id="4159" name="Oval 36"/>
                <p:cNvSpPr>
                  <a:spLocks noChangeArrowheads="1"/>
                </p:cNvSpPr>
                <p:nvPr/>
              </p:nvSpPr>
              <p:spPr bwMode="auto">
                <a:xfrm>
                  <a:off x="3965" y="1580"/>
                  <a:ext cx="8" cy="2"/>
                </a:xfrm>
                <a:prstGeom prst="ellipse">
                  <a:avLst/>
                </a:prstGeom>
                <a:solidFill>
                  <a:srgbClr val="FFFFFF"/>
                </a:solidFill>
                <a:ln w="9525">
                  <a:noFill/>
                  <a:round/>
                  <a:headEnd/>
                  <a:tailEnd/>
                </a:ln>
              </p:spPr>
              <p:txBody>
                <a:bodyPr/>
                <a:lstStyle/>
                <a:p>
                  <a:pPr eaLnBrk="0" hangingPunct="0"/>
                  <a:endParaRPr lang="en-US"/>
                </a:p>
              </p:txBody>
            </p:sp>
            <p:sp>
              <p:nvSpPr>
                <p:cNvPr id="4160" name="Freeform 37"/>
                <p:cNvSpPr>
                  <a:spLocks/>
                </p:cNvSpPr>
                <p:nvPr/>
              </p:nvSpPr>
              <p:spPr bwMode="auto">
                <a:xfrm>
                  <a:off x="4107" y="1454"/>
                  <a:ext cx="103" cy="87"/>
                </a:xfrm>
                <a:custGeom>
                  <a:avLst/>
                  <a:gdLst>
                    <a:gd name="T0" fmla="*/ 29 w 103"/>
                    <a:gd name="T1" fmla="*/ 6 h 87"/>
                    <a:gd name="T2" fmla="*/ 26 w 103"/>
                    <a:gd name="T3" fmla="*/ 30 h 87"/>
                    <a:gd name="T4" fmla="*/ 25 w 103"/>
                    <a:gd name="T5" fmla="*/ 38 h 87"/>
                    <a:gd name="T6" fmla="*/ 20 w 103"/>
                    <a:gd name="T7" fmla="*/ 50 h 87"/>
                    <a:gd name="T8" fmla="*/ 10 w 103"/>
                    <a:gd name="T9" fmla="*/ 58 h 87"/>
                    <a:gd name="T10" fmla="*/ 0 w 103"/>
                    <a:gd name="T11" fmla="*/ 67 h 87"/>
                    <a:gd name="T12" fmla="*/ 9 w 103"/>
                    <a:gd name="T13" fmla="*/ 64 h 87"/>
                    <a:gd name="T14" fmla="*/ 7 w 103"/>
                    <a:gd name="T15" fmla="*/ 72 h 87"/>
                    <a:gd name="T16" fmla="*/ 14 w 103"/>
                    <a:gd name="T17" fmla="*/ 70 h 87"/>
                    <a:gd name="T18" fmla="*/ 21 w 103"/>
                    <a:gd name="T19" fmla="*/ 69 h 87"/>
                    <a:gd name="T20" fmla="*/ 20 w 103"/>
                    <a:gd name="T21" fmla="*/ 77 h 87"/>
                    <a:gd name="T22" fmla="*/ 28 w 103"/>
                    <a:gd name="T23" fmla="*/ 74 h 87"/>
                    <a:gd name="T24" fmla="*/ 37 w 103"/>
                    <a:gd name="T25" fmla="*/ 71 h 87"/>
                    <a:gd name="T26" fmla="*/ 44 w 103"/>
                    <a:gd name="T27" fmla="*/ 67 h 87"/>
                    <a:gd name="T28" fmla="*/ 41 w 103"/>
                    <a:gd name="T29" fmla="*/ 78 h 87"/>
                    <a:gd name="T30" fmla="*/ 47 w 103"/>
                    <a:gd name="T31" fmla="*/ 76 h 87"/>
                    <a:gd name="T32" fmla="*/ 52 w 103"/>
                    <a:gd name="T33" fmla="*/ 74 h 87"/>
                    <a:gd name="T34" fmla="*/ 56 w 103"/>
                    <a:gd name="T35" fmla="*/ 71 h 87"/>
                    <a:gd name="T36" fmla="*/ 57 w 103"/>
                    <a:gd name="T37" fmla="*/ 75 h 87"/>
                    <a:gd name="T38" fmla="*/ 56 w 103"/>
                    <a:gd name="T39" fmla="*/ 82 h 87"/>
                    <a:gd name="T40" fmla="*/ 65 w 103"/>
                    <a:gd name="T41" fmla="*/ 79 h 87"/>
                    <a:gd name="T42" fmla="*/ 66 w 103"/>
                    <a:gd name="T43" fmla="*/ 86 h 87"/>
                    <a:gd name="T44" fmla="*/ 71 w 103"/>
                    <a:gd name="T45" fmla="*/ 87 h 87"/>
                    <a:gd name="T46" fmla="*/ 77 w 103"/>
                    <a:gd name="T47" fmla="*/ 85 h 87"/>
                    <a:gd name="T48" fmla="*/ 84 w 103"/>
                    <a:gd name="T49" fmla="*/ 82 h 87"/>
                    <a:gd name="T50" fmla="*/ 91 w 103"/>
                    <a:gd name="T51" fmla="*/ 77 h 87"/>
                    <a:gd name="T52" fmla="*/ 94 w 103"/>
                    <a:gd name="T53" fmla="*/ 73 h 87"/>
                    <a:gd name="T54" fmla="*/ 103 w 103"/>
                    <a:gd name="T55" fmla="*/ 0 h 87"/>
                    <a:gd name="T56" fmla="*/ 29 w 103"/>
                    <a:gd name="T57" fmla="*/ 6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
                    <a:gd name="T88" fmla="*/ 0 h 87"/>
                    <a:gd name="T89" fmla="*/ 103 w 103"/>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 h="87">
                      <a:moveTo>
                        <a:pt x="29" y="6"/>
                      </a:moveTo>
                      <a:lnTo>
                        <a:pt x="26" y="30"/>
                      </a:lnTo>
                      <a:lnTo>
                        <a:pt x="25" y="38"/>
                      </a:lnTo>
                      <a:lnTo>
                        <a:pt x="20" y="50"/>
                      </a:lnTo>
                      <a:lnTo>
                        <a:pt x="10" y="58"/>
                      </a:lnTo>
                      <a:lnTo>
                        <a:pt x="0" y="67"/>
                      </a:lnTo>
                      <a:lnTo>
                        <a:pt x="9" y="64"/>
                      </a:lnTo>
                      <a:lnTo>
                        <a:pt x="7" y="72"/>
                      </a:lnTo>
                      <a:lnTo>
                        <a:pt x="14" y="70"/>
                      </a:lnTo>
                      <a:lnTo>
                        <a:pt x="21" y="69"/>
                      </a:lnTo>
                      <a:lnTo>
                        <a:pt x="20" y="77"/>
                      </a:lnTo>
                      <a:lnTo>
                        <a:pt x="28" y="74"/>
                      </a:lnTo>
                      <a:lnTo>
                        <a:pt x="37" y="71"/>
                      </a:lnTo>
                      <a:lnTo>
                        <a:pt x="44" y="67"/>
                      </a:lnTo>
                      <a:lnTo>
                        <a:pt x="41" y="78"/>
                      </a:lnTo>
                      <a:lnTo>
                        <a:pt x="47" y="76"/>
                      </a:lnTo>
                      <a:lnTo>
                        <a:pt x="52" y="74"/>
                      </a:lnTo>
                      <a:lnTo>
                        <a:pt x="56" y="71"/>
                      </a:lnTo>
                      <a:lnTo>
                        <a:pt x="57" y="75"/>
                      </a:lnTo>
                      <a:lnTo>
                        <a:pt x="56" y="82"/>
                      </a:lnTo>
                      <a:lnTo>
                        <a:pt x="65" y="79"/>
                      </a:lnTo>
                      <a:lnTo>
                        <a:pt x="66" y="86"/>
                      </a:lnTo>
                      <a:lnTo>
                        <a:pt x="71" y="87"/>
                      </a:lnTo>
                      <a:lnTo>
                        <a:pt x="77" y="85"/>
                      </a:lnTo>
                      <a:lnTo>
                        <a:pt x="84" y="82"/>
                      </a:lnTo>
                      <a:lnTo>
                        <a:pt x="91" y="77"/>
                      </a:lnTo>
                      <a:lnTo>
                        <a:pt x="94" y="73"/>
                      </a:lnTo>
                      <a:lnTo>
                        <a:pt x="103" y="0"/>
                      </a:lnTo>
                      <a:lnTo>
                        <a:pt x="29" y="6"/>
                      </a:lnTo>
                      <a:close/>
                    </a:path>
                  </a:pathLst>
                </a:custGeom>
                <a:solidFill>
                  <a:srgbClr val="5F3F1F"/>
                </a:solidFill>
                <a:ln w="9525">
                  <a:noFill/>
                  <a:round/>
                  <a:headEnd/>
                  <a:tailEnd/>
                </a:ln>
              </p:spPr>
              <p:txBody>
                <a:bodyPr/>
                <a:lstStyle/>
                <a:p>
                  <a:endParaRPr lang="en-US"/>
                </a:p>
              </p:txBody>
            </p:sp>
            <p:grpSp>
              <p:nvGrpSpPr>
                <p:cNvPr id="4161" name="Group 38"/>
                <p:cNvGrpSpPr>
                  <a:grpSpLocks/>
                </p:cNvGrpSpPr>
                <p:nvPr/>
              </p:nvGrpSpPr>
              <p:grpSpPr bwMode="auto">
                <a:xfrm>
                  <a:off x="4070" y="1217"/>
                  <a:ext cx="324" cy="406"/>
                  <a:chOff x="4070" y="1217"/>
                  <a:chExt cx="324" cy="406"/>
                </a:xfrm>
              </p:grpSpPr>
              <p:grpSp>
                <p:nvGrpSpPr>
                  <p:cNvPr id="4209" name="Group 39"/>
                  <p:cNvGrpSpPr>
                    <a:grpSpLocks/>
                  </p:cNvGrpSpPr>
                  <p:nvPr/>
                </p:nvGrpSpPr>
                <p:grpSpPr bwMode="auto">
                  <a:xfrm>
                    <a:off x="4070" y="1217"/>
                    <a:ext cx="324" cy="406"/>
                    <a:chOff x="4070" y="1217"/>
                    <a:chExt cx="324" cy="406"/>
                  </a:xfrm>
                </p:grpSpPr>
                <p:sp>
                  <p:nvSpPr>
                    <p:cNvPr id="4211" name="Freeform 40"/>
                    <p:cNvSpPr>
                      <a:spLocks/>
                    </p:cNvSpPr>
                    <p:nvPr/>
                  </p:nvSpPr>
                  <p:spPr bwMode="auto">
                    <a:xfrm>
                      <a:off x="4070" y="1217"/>
                      <a:ext cx="324" cy="406"/>
                    </a:xfrm>
                    <a:custGeom>
                      <a:avLst/>
                      <a:gdLst>
                        <a:gd name="T0" fmla="*/ 60 w 324"/>
                        <a:gd name="T1" fmla="*/ 0 h 406"/>
                        <a:gd name="T2" fmla="*/ 27 w 324"/>
                        <a:gd name="T3" fmla="*/ 18 h 406"/>
                        <a:gd name="T4" fmla="*/ 7 w 324"/>
                        <a:gd name="T5" fmla="*/ 43 h 406"/>
                        <a:gd name="T6" fmla="*/ 0 w 324"/>
                        <a:gd name="T7" fmla="*/ 74 h 406"/>
                        <a:gd name="T8" fmla="*/ 1 w 324"/>
                        <a:gd name="T9" fmla="*/ 98 h 406"/>
                        <a:gd name="T10" fmla="*/ 3 w 324"/>
                        <a:gd name="T11" fmla="*/ 110 h 406"/>
                        <a:gd name="T12" fmla="*/ 5 w 324"/>
                        <a:gd name="T13" fmla="*/ 114 h 406"/>
                        <a:gd name="T14" fmla="*/ 8 w 324"/>
                        <a:gd name="T15" fmla="*/ 119 h 406"/>
                        <a:gd name="T16" fmla="*/ 14 w 324"/>
                        <a:gd name="T17" fmla="*/ 124 h 406"/>
                        <a:gd name="T18" fmla="*/ 15 w 324"/>
                        <a:gd name="T19" fmla="*/ 131 h 406"/>
                        <a:gd name="T20" fmla="*/ 14 w 324"/>
                        <a:gd name="T21" fmla="*/ 139 h 406"/>
                        <a:gd name="T22" fmla="*/ 7 w 324"/>
                        <a:gd name="T23" fmla="*/ 148 h 406"/>
                        <a:gd name="T24" fmla="*/ 2 w 324"/>
                        <a:gd name="T25" fmla="*/ 155 h 406"/>
                        <a:gd name="T26" fmla="*/ 0 w 324"/>
                        <a:gd name="T27" fmla="*/ 163 h 406"/>
                        <a:gd name="T28" fmla="*/ 2 w 324"/>
                        <a:gd name="T29" fmla="*/ 169 h 406"/>
                        <a:gd name="T30" fmla="*/ 5 w 324"/>
                        <a:gd name="T31" fmla="*/ 170 h 406"/>
                        <a:gd name="T32" fmla="*/ 7 w 324"/>
                        <a:gd name="T33" fmla="*/ 175 h 406"/>
                        <a:gd name="T34" fmla="*/ 5 w 324"/>
                        <a:gd name="T35" fmla="*/ 185 h 406"/>
                        <a:gd name="T36" fmla="*/ 7 w 324"/>
                        <a:gd name="T37" fmla="*/ 193 h 406"/>
                        <a:gd name="T38" fmla="*/ 14 w 324"/>
                        <a:gd name="T39" fmla="*/ 199 h 406"/>
                        <a:gd name="T40" fmla="*/ 18 w 324"/>
                        <a:gd name="T41" fmla="*/ 205 h 406"/>
                        <a:gd name="T42" fmla="*/ 24 w 324"/>
                        <a:gd name="T43" fmla="*/ 211 h 406"/>
                        <a:gd name="T44" fmla="*/ 17 w 324"/>
                        <a:gd name="T45" fmla="*/ 220 h 406"/>
                        <a:gd name="T46" fmla="*/ 21 w 324"/>
                        <a:gd name="T47" fmla="*/ 230 h 406"/>
                        <a:gd name="T48" fmla="*/ 22 w 324"/>
                        <a:gd name="T49" fmla="*/ 234 h 406"/>
                        <a:gd name="T50" fmla="*/ 20 w 324"/>
                        <a:gd name="T51" fmla="*/ 244 h 406"/>
                        <a:gd name="T52" fmla="*/ 18 w 324"/>
                        <a:gd name="T53" fmla="*/ 252 h 406"/>
                        <a:gd name="T54" fmla="*/ 20 w 324"/>
                        <a:gd name="T55" fmla="*/ 259 h 406"/>
                        <a:gd name="T56" fmla="*/ 23 w 324"/>
                        <a:gd name="T57" fmla="*/ 262 h 406"/>
                        <a:gd name="T58" fmla="*/ 30 w 324"/>
                        <a:gd name="T59" fmla="*/ 263 h 406"/>
                        <a:gd name="T60" fmla="*/ 35 w 324"/>
                        <a:gd name="T61" fmla="*/ 265 h 406"/>
                        <a:gd name="T62" fmla="*/ 68 w 324"/>
                        <a:gd name="T63" fmla="*/ 263 h 406"/>
                        <a:gd name="T64" fmla="*/ 95 w 324"/>
                        <a:gd name="T65" fmla="*/ 263 h 406"/>
                        <a:gd name="T66" fmla="*/ 108 w 324"/>
                        <a:gd name="T67" fmla="*/ 265 h 406"/>
                        <a:gd name="T68" fmla="*/ 115 w 324"/>
                        <a:gd name="T69" fmla="*/ 268 h 406"/>
                        <a:gd name="T70" fmla="*/ 120 w 324"/>
                        <a:gd name="T71" fmla="*/ 276 h 406"/>
                        <a:gd name="T72" fmla="*/ 122 w 324"/>
                        <a:gd name="T73" fmla="*/ 288 h 406"/>
                        <a:gd name="T74" fmla="*/ 121 w 324"/>
                        <a:gd name="T75" fmla="*/ 304 h 406"/>
                        <a:gd name="T76" fmla="*/ 117 w 324"/>
                        <a:gd name="T77" fmla="*/ 320 h 406"/>
                        <a:gd name="T78" fmla="*/ 111 w 324"/>
                        <a:gd name="T79" fmla="*/ 332 h 406"/>
                        <a:gd name="T80" fmla="*/ 106 w 324"/>
                        <a:gd name="T81" fmla="*/ 339 h 406"/>
                        <a:gd name="T82" fmla="*/ 89 w 324"/>
                        <a:gd name="T83" fmla="*/ 343 h 406"/>
                        <a:gd name="T84" fmla="*/ 212 w 324"/>
                        <a:gd name="T85" fmla="*/ 406 h 406"/>
                        <a:gd name="T86" fmla="*/ 301 w 324"/>
                        <a:gd name="T87" fmla="*/ 370 h 406"/>
                        <a:gd name="T88" fmla="*/ 324 w 324"/>
                        <a:gd name="T89" fmla="*/ 349 h 406"/>
                        <a:gd name="T90" fmla="*/ 298 w 324"/>
                        <a:gd name="T91" fmla="*/ 335 h 406"/>
                        <a:gd name="T92" fmla="*/ 285 w 324"/>
                        <a:gd name="T93" fmla="*/ 319 h 406"/>
                        <a:gd name="T94" fmla="*/ 272 w 324"/>
                        <a:gd name="T95" fmla="*/ 298 h 406"/>
                        <a:gd name="T96" fmla="*/ 261 w 324"/>
                        <a:gd name="T97" fmla="*/ 279 h 406"/>
                        <a:gd name="T98" fmla="*/ 239 w 324"/>
                        <a:gd name="T99" fmla="*/ 206 h 406"/>
                        <a:gd name="T100" fmla="*/ 260 w 324"/>
                        <a:gd name="T101" fmla="*/ 102 h 406"/>
                        <a:gd name="T102" fmla="*/ 230 w 324"/>
                        <a:gd name="T103" fmla="*/ 65 h 406"/>
                        <a:gd name="T104" fmla="*/ 186 w 324"/>
                        <a:gd name="T105" fmla="*/ 74 h 406"/>
                        <a:gd name="T106" fmla="*/ 164 w 324"/>
                        <a:gd name="T107" fmla="*/ 83 h 406"/>
                        <a:gd name="T108" fmla="*/ 137 w 324"/>
                        <a:gd name="T109" fmla="*/ 34 h 406"/>
                        <a:gd name="T110" fmla="*/ 111 w 324"/>
                        <a:gd name="T111" fmla="*/ 12 h 406"/>
                        <a:gd name="T112" fmla="*/ 60 w 324"/>
                        <a:gd name="T113" fmla="*/ 0 h 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406"/>
                        <a:gd name="T173" fmla="*/ 324 w 324"/>
                        <a:gd name="T174" fmla="*/ 406 h 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406">
                          <a:moveTo>
                            <a:pt x="60" y="0"/>
                          </a:moveTo>
                          <a:lnTo>
                            <a:pt x="27" y="18"/>
                          </a:lnTo>
                          <a:lnTo>
                            <a:pt x="7" y="43"/>
                          </a:lnTo>
                          <a:lnTo>
                            <a:pt x="0" y="74"/>
                          </a:lnTo>
                          <a:lnTo>
                            <a:pt x="1" y="98"/>
                          </a:lnTo>
                          <a:lnTo>
                            <a:pt x="3" y="110"/>
                          </a:lnTo>
                          <a:lnTo>
                            <a:pt x="5" y="114"/>
                          </a:lnTo>
                          <a:lnTo>
                            <a:pt x="8" y="119"/>
                          </a:lnTo>
                          <a:lnTo>
                            <a:pt x="14" y="124"/>
                          </a:lnTo>
                          <a:lnTo>
                            <a:pt x="15" y="131"/>
                          </a:lnTo>
                          <a:lnTo>
                            <a:pt x="14" y="139"/>
                          </a:lnTo>
                          <a:lnTo>
                            <a:pt x="7" y="148"/>
                          </a:lnTo>
                          <a:lnTo>
                            <a:pt x="2" y="155"/>
                          </a:lnTo>
                          <a:lnTo>
                            <a:pt x="0" y="163"/>
                          </a:lnTo>
                          <a:lnTo>
                            <a:pt x="2" y="169"/>
                          </a:lnTo>
                          <a:lnTo>
                            <a:pt x="5" y="170"/>
                          </a:lnTo>
                          <a:lnTo>
                            <a:pt x="7" y="175"/>
                          </a:lnTo>
                          <a:lnTo>
                            <a:pt x="5" y="185"/>
                          </a:lnTo>
                          <a:lnTo>
                            <a:pt x="7" y="193"/>
                          </a:lnTo>
                          <a:lnTo>
                            <a:pt x="14" y="199"/>
                          </a:lnTo>
                          <a:lnTo>
                            <a:pt x="18" y="205"/>
                          </a:lnTo>
                          <a:lnTo>
                            <a:pt x="24" y="211"/>
                          </a:lnTo>
                          <a:lnTo>
                            <a:pt x="17" y="220"/>
                          </a:lnTo>
                          <a:lnTo>
                            <a:pt x="21" y="230"/>
                          </a:lnTo>
                          <a:lnTo>
                            <a:pt x="22" y="234"/>
                          </a:lnTo>
                          <a:lnTo>
                            <a:pt x="20" y="244"/>
                          </a:lnTo>
                          <a:lnTo>
                            <a:pt x="18" y="252"/>
                          </a:lnTo>
                          <a:lnTo>
                            <a:pt x="20" y="259"/>
                          </a:lnTo>
                          <a:lnTo>
                            <a:pt x="23" y="262"/>
                          </a:lnTo>
                          <a:lnTo>
                            <a:pt x="30" y="263"/>
                          </a:lnTo>
                          <a:lnTo>
                            <a:pt x="35" y="265"/>
                          </a:lnTo>
                          <a:lnTo>
                            <a:pt x="68" y="263"/>
                          </a:lnTo>
                          <a:lnTo>
                            <a:pt x="95" y="263"/>
                          </a:lnTo>
                          <a:lnTo>
                            <a:pt x="108" y="265"/>
                          </a:lnTo>
                          <a:lnTo>
                            <a:pt x="115" y="268"/>
                          </a:lnTo>
                          <a:lnTo>
                            <a:pt x="120" y="276"/>
                          </a:lnTo>
                          <a:lnTo>
                            <a:pt x="122" y="288"/>
                          </a:lnTo>
                          <a:lnTo>
                            <a:pt x="121" y="304"/>
                          </a:lnTo>
                          <a:lnTo>
                            <a:pt x="117" y="320"/>
                          </a:lnTo>
                          <a:lnTo>
                            <a:pt x="111" y="332"/>
                          </a:lnTo>
                          <a:lnTo>
                            <a:pt x="106" y="339"/>
                          </a:lnTo>
                          <a:lnTo>
                            <a:pt x="89" y="343"/>
                          </a:lnTo>
                          <a:lnTo>
                            <a:pt x="212" y="406"/>
                          </a:lnTo>
                          <a:lnTo>
                            <a:pt x="301" y="370"/>
                          </a:lnTo>
                          <a:lnTo>
                            <a:pt x="324" y="349"/>
                          </a:lnTo>
                          <a:lnTo>
                            <a:pt x="298" y="335"/>
                          </a:lnTo>
                          <a:lnTo>
                            <a:pt x="285" y="319"/>
                          </a:lnTo>
                          <a:lnTo>
                            <a:pt x="272" y="298"/>
                          </a:lnTo>
                          <a:lnTo>
                            <a:pt x="261" y="279"/>
                          </a:lnTo>
                          <a:lnTo>
                            <a:pt x="239" y="206"/>
                          </a:lnTo>
                          <a:lnTo>
                            <a:pt x="260" y="102"/>
                          </a:lnTo>
                          <a:lnTo>
                            <a:pt x="230" y="65"/>
                          </a:lnTo>
                          <a:lnTo>
                            <a:pt x="186" y="74"/>
                          </a:lnTo>
                          <a:lnTo>
                            <a:pt x="164" y="83"/>
                          </a:lnTo>
                          <a:lnTo>
                            <a:pt x="137" y="34"/>
                          </a:lnTo>
                          <a:lnTo>
                            <a:pt x="111" y="12"/>
                          </a:lnTo>
                          <a:lnTo>
                            <a:pt x="60" y="0"/>
                          </a:lnTo>
                          <a:close/>
                        </a:path>
                      </a:pathLst>
                    </a:custGeom>
                    <a:solidFill>
                      <a:srgbClr val="FF9F7F"/>
                    </a:solidFill>
                    <a:ln w="9525">
                      <a:noFill/>
                      <a:round/>
                      <a:headEnd/>
                      <a:tailEnd/>
                    </a:ln>
                  </p:spPr>
                  <p:txBody>
                    <a:bodyPr/>
                    <a:lstStyle/>
                    <a:p>
                      <a:endParaRPr lang="en-US"/>
                    </a:p>
                  </p:txBody>
                </p:sp>
                <p:sp>
                  <p:nvSpPr>
                    <p:cNvPr id="4212" name="Freeform 41"/>
                    <p:cNvSpPr>
                      <a:spLocks/>
                    </p:cNvSpPr>
                    <p:nvPr/>
                  </p:nvSpPr>
                  <p:spPr bwMode="auto">
                    <a:xfrm>
                      <a:off x="4187" y="1384"/>
                      <a:ext cx="104" cy="92"/>
                    </a:xfrm>
                    <a:custGeom>
                      <a:avLst/>
                      <a:gdLst>
                        <a:gd name="T0" fmla="*/ 0 w 104"/>
                        <a:gd name="T1" fmla="*/ 92 h 92"/>
                        <a:gd name="T2" fmla="*/ 13 w 104"/>
                        <a:gd name="T3" fmla="*/ 88 h 92"/>
                        <a:gd name="T4" fmla="*/ 25 w 104"/>
                        <a:gd name="T5" fmla="*/ 84 h 92"/>
                        <a:gd name="T6" fmla="*/ 33 w 104"/>
                        <a:gd name="T7" fmla="*/ 79 h 92"/>
                        <a:gd name="T8" fmla="*/ 42 w 104"/>
                        <a:gd name="T9" fmla="*/ 70 h 92"/>
                        <a:gd name="T10" fmla="*/ 49 w 104"/>
                        <a:gd name="T11" fmla="*/ 58 h 92"/>
                        <a:gd name="T12" fmla="*/ 56 w 104"/>
                        <a:gd name="T13" fmla="*/ 47 h 92"/>
                        <a:gd name="T14" fmla="*/ 61 w 104"/>
                        <a:gd name="T15" fmla="*/ 37 h 92"/>
                        <a:gd name="T16" fmla="*/ 60 w 104"/>
                        <a:gd name="T17" fmla="*/ 28 h 92"/>
                        <a:gd name="T18" fmla="*/ 58 w 104"/>
                        <a:gd name="T19" fmla="*/ 18 h 92"/>
                        <a:gd name="T20" fmla="*/ 58 w 104"/>
                        <a:gd name="T21" fmla="*/ 8 h 92"/>
                        <a:gd name="T22" fmla="*/ 84 w 104"/>
                        <a:gd name="T23" fmla="*/ 21 h 92"/>
                        <a:gd name="T24" fmla="*/ 99 w 104"/>
                        <a:gd name="T25" fmla="*/ 6 h 92"/>
                        <a:gd name="T26" fmla="*/ 104 w 104"/>
                        <a:gd name="T27" fmla="*/ 0 h 92"/>
                        <a:gd name="T28" fmla="*/ 102 w 104"/>
                        <a:gd name="T29" fmla="*/ 16 h 92"/>
                        <a:gd name="T30" fmla="*/ 98 w 104"/>
                        <a:gd name="T31" fmla="*/ 26 h 92"/>
                        <a:gd name="T32" fmla="*/ 89 w 104"/>
                        <a:gd name="T33" fmla="*/ 33 h 92"/>
                        <a:gd name="T34" fmla="*/ 78 w 104"/>
                        <a:gd name="T35" fmla="*/ 37 h 92"/>
                        <a:gd name="T36" fmla="*/ 72 w 104"/>
                        <a:gd name="T37" fmla="*/ 51 h 92"/>
                        <a:gd name="T38" fmla="*/ 66 w 104"/>
                        <a:gd name="T39" fmla="*/ 63 h 92"/>
                        <a:gd name="T40" fmla="*/ 59 w 104"/>
                        <a:gd name="T41" fmla="*/ 72 h 92"/>
                        <a:gd name="T42" fmla="*/ 50 w 104"/>
                        <a:gd name="T43" fmla="*/ 79 h 92"/>
                        <a:gd name="T44" fmla="*/ 35 w 104"/>
                        <a:gd name="T45" fmla="*/ 85 h 92"/>
                        <a:gd name="T46" fmla="*/ 19 w 104"/>
                        <a:gd name="T47" fmla="*/ 90 h 92"/>
                        <a:gd name="T48" fmla="*/ 0 w 104"/>
                        <a:gd name="T49" fmla="*/ 92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92"/>
                        <a:gd name="T77" fmla="*/ 104 w 104"/>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92">
                          <a:moveTo>
                            <a:pt x="0" y="92"/>
                          </a:moveTo>
                          <a:lnTo>
                            <a:pt x="13" y="88"/>
                          </a:lnTo>
                          <a:lnTo>
                            <a:pt x="25" y="84"/>
                          </a:lnTo>
                          <a:lnTo>
                            <a:pt x="33" y="79"/>
                          </a:lnTo>
                          <a:lnTo>
                            <a:pt x="42" y="70"/>
                          </a:lnTo>
                          <a:lnTo>
                            <a:pt x="49" y="58"/>
                          </a:lnTo>
                          <a:lnTo>
                            <a:pt x="56" y="47"/>
                          </a:lnTo>
                          <a:lnTo>
                            <a:pt x="61" y="37"/>
                          </a:lnTo>
                          <a:lnTo>
                            <a:pt x="60" y="28"/>
                          </a:lnTo>
                          <a:lnTo>
                            <a:pt x="58" y="18"/>
                          </a:lnTo>
                          <a:lnTo>
                            <a:pt x="58" y="8"/>
                          </a:lnTo>
                          <a:lnTo>
                            <a:pt x="84" y="21"/>
                          </a:lnTo>
                          <a:lnTo>
                            <a:pt x="99" y="6"/>
                          </a:lnTo>
                          <a:lnTo>
                            <a:pt x="104" y="0"/>
                          </a:lnTo>
                          <a:lnTo>
                            <a:pt x="102" y="16"/>
                          </a:lnTo>
                          <a:lnTo>
                            <a:pt x="98" y="26"/>
                          </a:lnTo>
                          <a:lnTo>
                            <a:pt x="89" y="33"/>
                          </a:lnTo>
                          <a:lnTo>
                            <a:pt x="78" y="37"/>
                          </a:lnTo>
                          <a:lnTo>
                            <a:pt x="72" y="51"/>
                          </a:lnTo>
                          <a:lnTo>
                            <a:pt x="66" y="63"/>
                          </a:lnTo>
                          <a:lnTo>
                            <a:pt x="59" y="72"/>
                          </a:lnTo>
                          <a:lnTo>
                            <a:pt x="50" y="79"/>
                          </a:lnTo>
                          <a:lnTo>
                            <a:pt x="35" y="85"/>
                          </a:lnTo>
                          <a:lnTo>
                            <a:pt x="19" y="90"/>
                          </a:lnTo>
                          <a:lnTo>
                            <a:pt x="0" y="92"/>
                          </a:lnTo>
                          <a:close/>
                        </a:path>
                      </a:pathLst>
                    </a:custGeom>
                    <a:solidFill>
                      <a:srgbClr val="FF7F3F"/>
                    </a:solidFill>
                    <a:ln w="9525">
                      <a:noFill/>
                      <a:round/>
                      <a:headEnd/>
                      <a:tailEnd/>
                    </a:ln>
                  </p:spPr>
                  <p:txBody>
                    <a:bodyPr/>
                    <a:lstStyle/>
                    <a:p>
                      <a:endParaRPr lang="en-US"/>
                    </a:p>
                  </p:txBody>
                </p:sp>
                <p:sp>
                  <p:nvSpPr>
                    <p:cNvPr id="4213" name="Freeform 42"/>
                    <p:cNvSpPr>
                      <a:spLocks/>
                    </p:cNvSpPr>
                    <p:nvPr/>
                  </p:nvSpPr>
                  <p:spPr bwMode="auto">
                    <a:xfrm>
                      <a:off x="4256" y="1490"/>
                      <a:ext cx="36" cy="107"/>
                    </a:xfrm>
                    <a:custGeom>
                      <a:avLst/>
                      <a:gdLst>
                        <a:gd name="T0" fmla="*/ 0 w 36"/>
                        <a:gd name="T1" fmla="*/ 101 h 107"/>
                        <a:gd name="T2" fmla="*/ 8 w 36"/>
                        <a:gd name="T3" fmla="*/ 83 h 107"/>
                        <a:gd name="T4" fmla="*/ 13 w 36"/>
                        <a:gd name="T5" fmla="*/ 65 h 107"/>
                        <a:gd name="T6" fmla="*/ 16 w 36"/>
                        <a:gd name="T7" fmla="*/ 49 h 107"/>
                        <a:gd name="T8" fmla="*/ 20 w 36"/>
                        <a:gd name="T9" fmla="*/ 31 h 107"/>
                        <a:gd name="T10" fmla="*/ 23 w 36"/>
                        <a:gd name="T11" fmla="*/ 0 h 107"/>
                        <a:gd name="T12" fmla="*/ 33 w 36"/>
                        <a:gd name="T13" fmla="*/ 22 h 107"/>
                        <a:gd name="T14" fmla="*/ 29 w 36"/>
                        <a:gd name="T15" fmla="*/ 44 h 107"/>
                        <a:gd name="T16" fmla="*/ 26 w 36"/>
                        <a:gd name="T17" fmla="*/ 67 h 107"/>
                        <a:gd name="T18" fmla="*/ 29 w 36"/>
                        <a:gd name="T19" fmla="*/ 87 h 107"/>
                        <a:gd name="T20" fmla="*/ 36 w 36"/>
                        <a:gd name="T21" fmla="*/ 107 h 107"/>
                        <a:gd name="T22" fmla="*/ 0 w 36"/>
                        <a:gd name="T23" fmla="*/ 101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07"/>
                        <a:gd name="T38" fmla="*/ 36 w 3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07">
                          <a:moveTo>
                            <a:pt x="0" y="101"/>
                          </a:moveTo>
                          <a:lnTo>
                            <a:pt x="8" y="83"/>
                          </a:lnTo>
                          <a:lnTo>
                            <a:pt x="13" y="65"/>
                          </a:lnTo>
                          <a:lnTo>
                            <a:pt x="16" y="49"/>
                          </a:lnTo>
                          <a:lnTo>
                            <a:pt x="20" y="31"/>
                          </a:lnTo>
                          <a:lnTo>
                            <a:pt x="23" y="0"/>
                          </a:lnTo>
                          <a:lnTo>
                            <a:pt x="33" y="22"/>
                          </a:lnTo>
                          <a:lnTo>
                            <a:pt x="29" y="44"/>
                          </a:lnTo>
                          <a:lnTo>
                            <a:pt x="26" y="67"/>
                          </a:lnTo>
                          <a:lnTo>
                            <a:pt x="29" y="87"/>
                          </a:lnTo>
                          <a:lnTo>
                            <a:pt x="36" y="107"/>
                          </a:lnTo>
                          <a:lnTo>
                            <a:pt x="0" y="101"/>
                          </a:lnTo>
                          <a:close/>
                        </a:path>
                      </a:pathLst>
                    </a:custGeom>
                    <a:solidFill>
                      <a:srgbClr val="FF7F3F"/>
                    </a:solidFill>
                    <a:ln w="9525">
                      <a:noFill/>
                      <a:round/>
                      <a:headEnd/>
                      <a:tailEnd/>
                    </a:ln>
                  </p:spPr>
                  <p:txBody>
                    <a:bodyPr/>
                    <a:lstStyle/>
                    <a:p>
                      <a:endParaRPr lang="en-US"/>
                    </a:p>
                  </p:txBody>
                </p:sp>
                <p:grpSp>
                  <p:nvGrpSpPr>
                    <p:cNvPr id="4214" name="Group 43"/>
                    <p:cNvGrpSpPr>
                      <a:grpSpLocks/>
                    </p:cNvGrpSpPr>
                    <p:nvPr/>
                  </p:nvGrpSpPr>
                  <p:grpSpPr bwMode="auto">
                    <a:xfrm>
                      <a:off x="4072" y="1239"/>
                      <a:ext cx="222" cy="242"/>
                      <a:chOff x="4072" y="1239"/>
                      <a:chExt cx="222" cy="242"/>
                    </a:xfrm>
                  </p:grpSpPr>
                  <p:grpSp>
                    <p:nvGrpSpPr>
                      <p:cNvPr id="4215" name="Group 44"/>
                      <p:cNvGrpSpPr>
                        <a:grpSpLocks/>
                      </p:cNvGrpSpPr>
                      <p:nvPr/>
                    </p:nvGrpSpPr>
                    <p:grpSpPr bwMode="auto">
                      <a:xfrm>
                        <a:off x="4072" y="1239"/>
                        <a:ext cx="222" cy="242"/>
                        <a:chOff x="4072" y="1239"/>
                        <a:chExt cx="222" cy="242"/>
                      </a:xfrm>
                    </p:grpSpPr>
                    <p:sp>
                      <p:nvSpPr>
                        <p:cNvPr id="4220" name="Freeform 45"/>
                        <p:cNvSpPr>
                          <a:spLocks/>
                        </p:cNvSpPr>
                        <p:nvPr/>
                      </p:nvSpPr>
                      <p:spPr bwMode="auto">
                        <a:xfrm>
                          <a:off x="4097" y="1239"/>
                          <a:ext cx="197" cy="242"/>
                        </a:xfrm>
                        <a:custGeom>
                          <a:avLst/>
                          <a:gdLst>
                            <a:gd name="T0" fmla="*/ 68 w 197"/>
                            <a:gd name="T1" fmla="*/ 0 h 242"/>
                            <a:gd name="T2" fmla="*/ 49 w 197"/>
                            <a:gd name="T3" fmla="*/ 14 h 242"/>
                            <a:gd name="T4" fmla="*/ 41 w 197"/>
                            <a:gd name="T5" fmla="*/ 25 h 242"/>
                            <a:gd name="T6" fmla="*/ 61 w 197"/>
                            <a:gd name="T7" fmla="*/ 25 h 242"/>
                            <a:gd name="T8" fmla="*/ 73 w 197"/>
                            <a:gd name="T9" fmla="*/ 31 h 242"/>
                            <a:gd name="T10" fmla="*/ 79 w 197"/>
                            <a:gd name="T11" fmla="*/ 45 h 242"/>
                            <a:gd name="T12" fmla="*/ 68 w 197"/>
                            <a:gd name="T13" fmla="*/ 54 h 242"/>
                            <a:gd name="T14" fmla="*/ 64 w 197"/>
                            <a:gd name="T15" fmla="*/ 68 h 242"/>
                            <a:gd name="T16" fmla="*/ 75 w 197"/>
                            <a:gd name="T17" fmla="*/ 80 h 242"/>
                            <a:gd name="T18" fmla="*/ 80 w 197"/>
                            <a:gd name="T19" fmla="*/ 94 h 242"/>
                            <a:gd name="T20" fmla="*/ 84 w 197"/>
                            <a:gd name="T21" fmla="*/ 103 h 242"/>
                            <a:gd name="T22" fmla="*/ 77 w 197"/>
                            <a:gd name="T23" fmla="*/ 110 h 242"/>
                            <a:gd name="T24" fmla="*/ 72 w 197"/>
                            <a:gd name="T25" fmla="*/ 119 h 242"/>
                            <a:gd name="T26" fmla="*/ 57 w 197"/>
                            <a:gd name="T27" fmla="*/ 129 h 242"/>
                            <a:gd name="T28" fmla="*/ 48 w 197"/>
                            <a:gd name="T29" fmla="*/ 135 h 242"/>
                            <a:gd name="T30" fmla="*/ 40 w 197"/>
                            <a:gd name="T31" fmla="*/ 144 h 242"/>
                            <a:gd name="T32" fmla="*/ 38 w 197"/>
                            <a:gd name="T33" fmla="*/ 153 h 242"/>
                            <a:gd name="T34" fmla="*/ 38 w 197"/>
                            <a:gd name="T35" fmla="*/ 165 h 242"/>
                            <a:gd name="T36" fmla="*/ 43 w 197"/>
                            <a:gd name="T37" fmla="*/ 175 h 242"/>
                            <a:gd name="T38" fmla="*/ 49 w 197"/>
                            <a:gd name="T39" fmla="*/ 182 h 242"/>
                            <a:gd name="T40" fmla="*/ 56 w 197"/>
                            <a:gd name="T41" fmla="*/ 186 h 242"/>
                            <a:gd name="T42" fmla="*/ 66 w 197"/>
                            <a:gd name="T43" fmla="*/ 190 h 242"/>
                            <a:gd name="T44" fmla="*/ 73 w 197"/>
                            <a:gd name="T45" fmla="*/ 196 h 242"/>
                            <a:gd name="T46" fmla="*/ 76 w 197"/>
                            <a:gd name="T47" fmla="*/ 202 h 242"/>
                            <a:gd name="T48" fmla="*/ 75 w 197"/>
                            <a:gd name="T49" fmla="*/ 212 h 242"/>
                            <a:gd name="T50" fmla="*/ 70 w 197"/>
                            <a:gd name="T51" fmla="*/ 219 h 242"/>
                            <a:gd name="T52" fmla="*/ 62 w 197"/>
                            <a:gd name="T53" fmla="*/ 223 h 242"/>
                            <a:gd name="T54" fmla="*/ 52 w 197"/>
                            <a:gd name="T55" fmla="*/ 225 h 242"/>
                            <a:gd name="T56" fmla="*/ 41 w 197"/>
                            <a:gd name="T57" fmla="*/ 229 h 242"/>
                            <a:gd name="T58" fmla="*/ 32 w 197"/>
                            <a:gd name="T59" fmla="*/ 233 h 242"/>
                            <a:gd name="T60" fmla="*/ 21 w 197"/>
                            <a:gd name="T61" fmla="*/ 237 h 242"/>
                            <a:gd name="T62" fmla="*/ 10 w 197"/>
                            <a:gd name="T63" fmla="*/ 240 h 242"/>
                            <a:gd name="T64" fmla="*/ 0 w 197"/>
                            <a:gd name="T65" fmla="*/ 241 h 242"/>
                            <a:gd name="T66" fmla="*/ 7 w 197"/>
                            <a:gd name="T67" fmla="*/ 242 h 242"/>
                            <a:gd name="T68" fmla="*/ 20 w 197"/>
                            <a:gd name="T69" fmla="*/ 241 h 242"/>
                            <a:gd name="T70" fmla="*/ 38 w 197"/>
                            <a:gd name="T71" fmla="*/ 241 h 242"/>
                            <a:gd name="T72" fmla="*/ 52 w 197"/>
                            <a:gd name="T73" fmla="*/ 241 h 242"/>
                            <a:gd name="T74" fmla="*/ 65 w 197"/>
                            <a:gd name="T75" fmla="*/ 240 h 242"/>
                            <a:gd name="T76" fmla="*/ 82 w 197"/>
                            <a:gd name="T77" fmla="*/ 238 h 242"/>
                            <a:gd name="T78" fmla="*/ 97 w 197"/>
                            <a:gd name="T79" fmla="*/ 235 h 242"/>
                            <a:gd name="T80" fmla="*/ 111 w 197"/>
                            <a:gd name="T81" fmla="*/ 230 h 242"/>
                            <a:gd name="T82" fmla="*/ 122 w 197"/>
                            <a:gd name="T83" fmla="*/ 224 h 242"/>
                            <a:gd name="T84" fmla="*/ 131 w 197"/>
                            <a:gd name="T85" fmla="*/ 218 h 242"/>
                            <a:gd name="T86" fmla="*/ 139 w 197"/>
                            <a:gd name="T87" fmla="*/ 205 h 242"/>
                            <a:gd name="T88" fmla="*/ 154 w 197"/>
                            <a:gd name="T89" fmla="*/ 176 h 242"/>
                            <a:gd name="T90" fmla="*/ 170 w 197"/>
                            <a:gd name="T91" fmla="*/ 145 h 242"/>
                            <a:gd name="T92" fmla="*/ 197 w 197"/>
                            <a:gd name="T93" fmla="*/ 84 h 242"/>
                            <a:gd name="T94" fmla="*/ 181 w 197"/>
                            <a:gd name="T95" fmla="*/ 65 h 242"/>
                            <a:gd name="T96" fmla="*/ 144 w 197"/>
                            <a:gd name="T97" fmla="*/ 80 h 242"/>
                            <a:gd name="T98" fmla="*/ 123 w 197"/>
                            <a:gd name="T99" fmla="*/ 50 h 242"/>
                            <a:gd name="T100" fmla="*/ 111 w 197"/>
                            <a:gd name="T101" fmla="*/ 12 h 242"/>
                            <a:gd name="T102" fmla="*/ 68 w 197"/>
                            <a:gd name="T103" fmla="*/ 0 h 2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7"/>
                            <a:gd name="T157" fmla="*/ 0 h 242"/>
                            <a:gd name="T158" fmla="*/ 197 w 197"/>
                            <a:gd name="T159" fmla="*/ 242 h 2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7" h="242">
                              <a:moveTo>
                                <a:pt x="68" y="0"/>
                              </a:moveTo>
                              <a:lnTo>
                                <a:pt x="49" y="14"/>
                              </a:lnTo>
                              <a:lnTo>
                                <a:pt x="41" y="25"/>
                              </a:lnTo>
                              <a:lnTo>
                                <a:pt x="61" y="25"/>
                              </a:lnTo>
                              <a:lnTo>
                                <a:pt x="73" y="31"/>
                              </a:lnTo>
                              <a:lnTo>
                                <a:pt x="79" y="45"/>
                              </a:lnTo>
                              <a:lnTo>
                                <a:pt x="68" y="54"/>
                              </a:lnTo>
                              <a:lnTo>
                                <a:pt x="64" y="68"/>
                              </a:lnTo>
                              <a:lnTo>
                                <a:pt x="75" y="80"/>
                              </a:lnTo>
                              <a:lnTo>
                                <a:pt x="80" y="94"/>
                              </a:lnTo>
                              <a:lnTo>
                                <a:pt x="84" y="103"/>
                              </a:lnTo>
                              <a:lnTo>
                                <a:pt x="77" y="110"/>
                              </a:lnTo>
                              <a:lnTo>
                                <a:pt x="72" y="119"/>
                              </a:lnTo>
                              <a:lnTo>
                                <a:pt x="57" y="129"/>
                              </a:lnTo>
                              <a:lnTo>
                                <a:pt x="48" y="135"/>
                              </a:lnTo>
                              <a:lnTo>
                                <a:pt x="40" y="144"/>
                              </a:lnTo>
                              <a:lnTo>
                                <a:pt x="38" y="153"/>
                              </a:lnTo>
                              <a:lnTo>
                                <a:pt x="38" y="165"/>
                              </a:lnTo>
                              <a:lnTo>
                                <a:pt x="43" y="175"/>
                              </a:lnTo>
                              <a:lnTo>
                                <a:pt x="49" y="182"/>
                              </a:lnTo>
                              <a:lnTo>
                                <a:pt x="56" y="186"/>
                              </a:lnTo>
                              <a:lnTo>
                                <a:pt x="66" y="190"/>
                              </a:lnTo>
                              <a:lnTo>
                                <a:pt x="73" y="196"/>
                              </a:lnTo>
                              <a:lnTo>
                                <a:pt x="76" y="202"/>
                              </a:lnTo>
                              <a:lnTo>
                                <a:pt x="75" y="212"/>
                              </a:lnTo>
                              <a:lnTo>
                                <a:pt x="70" y="219"/>
                              </a:lnTo>
                              <a:lnTo>
                                <a:pt x="62" y="223"/>
                              </a:lnTo>
                              <a:lnTo>
                                <a:pt x="52" y="225"/>
                              </a:lnTo>
                              <a:lnTo>
                                <a:pt x="41" y="229"/>
                              </a:lnTo>
                              <a:lnTo>
                                <a:pt x="32" y="233"/>
                              </a:lnTo>
                              <a:lnTo>
                                <a:pt x="21" y="237"/>
                              </a:lnTo>
                              <a:lnTo>
                                <a:pt x="10" y="240"/>
                              </a:lnTo>
                              <a:lnTo>
                                <a:pt x="0" y="241"/>
                              </a:lnTo>
                              <a:lnTo>
                                <a:pt x="7" y="242"/>
                              </a:lnTo>
                              <a:lnTo>
                                <a:pt x="20" y="241"/>
                              </a:lnTo>
                              <a:lnTo>
                                <a:pt x="38" y="241"/>
                              </a:lnTo>
                              <a:lnTo>
                                <a:pt x="52" y="241"/>
                              </a:lnTo>
                              <a:lnTo>
                                <a:pt x="65" y="240"/>
                              </a:lnTo>
                              <a:lnTo>
                                <a:pt x="82" y="238"/>
                              </a:lnTo>
                              <a:lnTo>
                                <a:pt x="97" y="235"/>
                              </a:lnTo>
                              <a:lnTo>
                                <a:pt x="111" y="230"/>
                              </a:lnTo>
                              <a:lnTo>
                                <a:pt x="122" y="224"/>
                              </a:lnTo>
                              <a:lnTo>
                                <a:pt x="131" y="218"/>
                              </a:lnTo>
                              <a:lnTo>
                                <a:pt x="139" y="205"/>
                              </a:lnTo>
                              <a:lnTo>
                                <a:pt x="154" y="176"/>
                              </a:lnTo>
                              <a:lnTo>
                                <a:pt x="170" y="145"/>
                              </a:lnTo>
                              <a:lnTo>
                                <a:pt x="197" y="84"/>
                              </a:lnTo>
                              <a:lnTo>
                                <a:pt x="181" y="65"/>
                              </a:lnTo>
                              <a:lnTo>
                                <a:pt x="144" y="80"/>
                              </a:lnTo>
                              <a:lnTo>
                                <a:pt x="123" y="50"/>
                              </a:lnTo>
                              <a:lnTo>
                                <a:pt x="111" y="12"/>
                              </a:lnTo>
                              <a:lnTo>
                                <a:pt x="68" y="0"/>
                              </a:lnTo>
                              <a:close/>
                            </a:path>
                          </a:pathLst>
                        </a:custGeom>
                        <a:solidFill>
                          <a:srgbClr val="FF8F6A"/>
                        </a:solidFill>
                        <a:ln w="9525">
                          <a:noFill/>
                          <a:round/>
                          <a:headEnd/>
                          <a:tailEnd/>
                        </a:ln>
                      </p:spPr>
                      <p:txBody>
                        <a:bodyPr/>
                        <a:lstStyle/>
                        <a:p>
                          <a:endParaRPr lang="en-US"/>
                        </a:p>
                      </p:txBody>
                    </p:sp>
                    <p:sp>
                      <p:nvSpPr>
                        <p:cNvPr id="4221" name="Freeform 46"/>
                        <p:cNvSpPr>
                          <a:spLocks/>
                        </p:cNvSpPr>
                        <p:nvPr/>
                      </p:nvSpPr>
                      <p:spPr bwMode="auto">
                        <a:xfrm>
                          <a:off x="4088" y="1315"/>
                          <a:ext cx="97" cy="76"/>
                        </a:xfrm>
                        <a:custGeom>
                          <a:avLst/>
                          <a:gdLst>
                            <a:gd name="T0" fmla="*/ 60 w 97"/>
                            <a:gd name="T1" fmla="*/ 0 h 76"/>
                            <a:gd name="T2" fmla="*/ 56 w 97"/>
                            <a:gd name="T3" fmla="*/ 1 h 76"/>
                            <a:gd name="T4" fmla="*/ 48 w 97"/>
                            <a:gd name="T5" fmla="*/ 3 h 76"/>
                            <a:gd name="T6" fmla="*/ 40 w 97"/>
                            <a:gd name="T7" fmla="*/ 4 h 76"/>
                            <a:gd name="T8" fmla="*/ 26 w 97"/>
                            <a:gd name="T9" fmla="*/ 7 h 76"/>
                            <a:gd name="T10" fmla="*/ 16 w 97"/>
                            <a:gd name="T11" fmla="*/ 7 h 76"/>
                            <a:gd name="T12" fmla="*/ 17 w 97"/>
                            <a:gd name="T13" fmla="*/ 16 h 76"/>
                            <a:gd name="T14" fmla="*/ 15 w 97"/>
                            <a:gd name="T15" fmla="*/ 25 h 76"/>
                            <a:gd name="T16" fmla="*/ 11 w 97"/>
                            <a:gd name="T17" fmla="*/ 33 h 76"/>
                            <a:gd name="T18" fmla="*/ 7 w 97"/>
                            <a:gd name="T19" fmla="*/ 40 h 76"/>
                            <a:gd name="T20" fmla="*/ 0 w 97"/>
                            <a:gd name="T21" fmla="*/ 51 h 76"/>
                            <a:gd name="T22" fmla="*/ 0 w 97"/>
                            <a:gd name="T23" fmla="*/ 59 h 76"/>
                            <a:gd name="T24" fmla="*/ 6 w 97"/>
                            <a:gd name="T25" fmla="*/ 58 h 76"/>
                            <a:gd name="T26" fmla="*/ 13 w 97"/>
                            <a:gd name="T27" fmla="*/ 60 h 76"/>
                            <a:gd name="T28" fmla="*/ 17 w 97"/>
                            <a:gd name="T29" fmla="*/ 63 h 76"/>
                            <a:gd name="T30" fmla="*/ 19 w 97"/>
                            <a:gd name="T31" fmla="*/ 68 h 76"/>
                            <a:gd name="T32" fmla="*/ 16 w 97"/>
                            <a:gd name="T33" fmla="*/ 73 h 76"/>
                            <a:gd name="T34" fmla="*/ 9 w 97"/>
                            <a:gd name="T35" fmla="*/ 75 h 76"/>
                            <a:gd name="T36" fmla="*/ 15 w 97"/>
                            <a:gd name="T37" fmla="*/ 76 h 76"/>
                            <a:gd name="T38" fmla="*/ 20 w 97"/>
                            <a:gd name="T39" fmla="*/ 74 h 76"/>
                            <a:gd name="T40" fmla="*/ 25 w 97"/>
                            <a:gd name="T41" fmla="*/ 71 h 76"/>
                            <a:gd name="T42" fmla="*/ 25 w 97"/>
                            <a:gd name="T43" fmla="*/ 64 h 76"/>
                            <a:gd name="T44" fmla="*/ 21 w 97"/>
                            <a:gd name="T45" fmla="*/ 59 h 76"/>
                            <a:gd name="T46" fmla="*/ 16 w 97"/>
                            <a:gd name="T47" fmla="*/ 53 h 76"/>
                            <a:gd name="T48" fmla="*/ 11 w 97"/>
                            <a:gd name="T49" fmla="*/ 53 h 76"/>
                            <a:gd name="T50" fmla="*/ 19 w 97"/>
                            <a:gd name="T51" fmla="*/ 41 h 76"/>
                            <a:gd name="T52" fmla="*/ 25 w 97"/>
                            <a:gd name="T53" fmla="*/ 32 h 76"/>
                            <a:gd name="T54" fmla="*/ 39 w 97"/>
                            <a:gd name="T55" fmla="*/ 34 h 76"/>
                            <a:gd name="T56" fmla="*/ 50 w 97"/>
                            <a:gd name="T57" fmla="*/ 34 h 76"/>
                            <a:gd name="T58" fmla="*/ 65 w 97"/>
                            <a:gd name="T59" fmla="*/ 32 h 76"/>
                            <a:gd name="T60" fmla="*/ 73 w 97"/>
                            <a:gd name="T61" fmla="*/ 27 h 76"/>
                            <a:gd name="T62" fmla="*/ 81 w 97"/>
                            <a:gd name="T63" fmla="*/ 21 h 76"/>
                            <a:gd name="T64" fmla="*/ 89 w 97"/>
                            <a:gd name="T65" fmla="*/ 17 h 76"/>
                            <a:gd name="T66" fmla="*/ 97 w 97"/>
                            <a:gd name="T67" fmla="*/ 14 h 76"/>
                            <a:gd name="T68" fmla="*/ 76 w 97"/>
                            <a:gd name="T69" fmla="*/ 4 h 76"/>
                            <a:gd name="T70" fmla="*/ 60 w 97"/>
                            <a:gd name="T71" fmla="*/ 0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76"/>
                            <a:gd name="T110" fmla="*/ 97 w 97"/>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76">
                              <a:moveTo>
                                <a:pt x="60" y="0"/>
                              </a:moveTo>
                              <a:lnTo>
                                <a:pt x="56" y="1"/>
                              </a:lnTo>
                              <a:lnTo>
                                <a:pt x="48" y="3"/>
                              </a:lnTo>
                              <a:lnTo>
                                <a:pt x="40" y="4"/>
                              </a:lnTo>
                              <a:lnTo>
                                <a:pt x="26" y="7"/>
                              </a:lnTo>
                              <a:lnTo>
                                <a:pt x="16" y="7"/>
                              </a:lnTo>
                              <a:lnTo>
                                <a:pt x="17" y="16"/>
                              </a:lnTo>
                              <a:lnTo>
                                <a:pt x="15" y="25"/>
                              </a:lnTo>
                              <a:lnTo>
                                <a:pt x="11" y="33"/>
                              </a:lnTo>
                              <a:lnTo>
                                <a:pt x="7" y="40"/>
                              </a:lnTo>
                              <a:lnTo>
                                <a:pt x="0" y="51"/>
                              </a:lnTo>
                              <a:lnTo>
                                <a:pt x="0" y="59"/>
                              </a:lnTo>
                              <a:lnTo>
                                <a:pt x="6" y="58"/>
                              </a:lnTo>
                              <a:lnTo>
                                <a:pt x="13" y="60"/>
                              </a:lnTo>
                              <a:lnTo>
                                <a:pt x="17" y="63"/>
                              </a:lnTo>
                              <a:lnTo>
                                <a:pt x="19" y="68"/>
                              </a:lnTo>
                              <a:lnTo>
                                <a:pt x="16" y="73"/>
                              </a:lnTo>
                              <a:lnTo>
                                <a:pt x="9" y="75"/>
                              </a:lnTo>
                              <a:lnTo>
                                <a:pt x="15" y="76"/>
                              </a:lnTo>
                              <a:lnTo>
                                <a:pt x="20" y="74"/>
                              </a:lnTo>
                              <a:lnTo>
                                <a:pt x="25" y="71"/>
                              </a:lnTo>
                              <a:lnTo>
                                <a:pt x="25" y="64"/>
                              </a:lnTo>
                              <a:lnTo>
                                <a:pt x="21" y="59"/>
                              </a:lnTo>
                              <a:lnTo>
                                <a:pt x="16" y="53"/>
                              </a:lnTo>
                              <a:lnTo>
                                <a:pt x="11" y="53"/>
                              </a:lnTo>
                              <a:lnTo>
                                <a:pt x="19" y="41"/>
                              </a:lnTo>
                              <a:lnTo>
                                <a:pt x="25" y="32"/>
                              </a:lnTo>
                              <a:lnTo>
                                <a:pt x="39" y="34"/>
                              </a:lnTo>
                              <a:lnTo>
                                <a:pt x="50" y="34"/>
                              </a:lnTo>
                              <a:lnTo>
                                <a:pt x="65" y="32"/>
                              </a:lnTo>
                              <a:lnTo>
                                <a:pt x="73" y="27"/>
                              </a:lnTo>
                              <a:lnTo>
                                <a:pt x="81" y="21"/>
                              </a:lnTo>
                              <a:lnTo>
                                <a:pt x="89" y="17"/>
                              </a:lnTo>
                              <a:lnTo>
                                <a:pt x="97" y="14"/>
                              </a:lnTo>
                              <a:lnTo>
                                <a:pt x="76" y="4"/>
                              </a:lnTo>
                              <a:lnTo>
                                <a:pt x="60" y="0"/>
                              </a:lnTo>
                              <a:close/>
                            </a:path>
                          </a:pathLst>
                        </a:custGeom>
                        <a:solidFill>
                          <a:srgbClr val="FF8F6A"/>
                        </a:solidFill>
                        <a:ln w="9525">
                          <a:noFill/>
                          <a:round/>
                          <a:headEnd/>
                          <a:tailEnd/>
                        </a:ln>
                      </p:spPr>
                      <p:txBody>
                        <a:bodyPr/>
                        <a:lstStyle/>
                        <a:p>
                          <a:endParaRPr lang="en-US"/>
                        </a:p>
                      </p:txBody>
                    </p:sp>
                    <p:sp>
                      <p:nvSpPr>
                        <p:cNvPr id="4222" name="Freeform 47"/>
                        <p:cNvSpPr>
                          <a:spLocks/>
                        </p:cNvSpPr>
                        <p:nvPr/>
                      </p:nvSpPr>
                      <p:spPr bwMode="auto">
                        <a:xfrm>
                          <a:off x="4072" y="1320"/>
                          <a:ext cx="19" cy="36"/>
                        </a:xfrm>
                        <a:custGeom>
                          <a:avLst/>
                          <a:gdLst>
                            <a:gd name="T0" fmla="*/ 0 w 19"/>
                            <a:gd name="T1" fmla="*/ 0 h 36"/>
                            <a:gd name="T2" fmla="*/ 5 w 19"/>
                            <a:gd name="T3" fmla="*/ 2 h 36"/>
                            <a:gd name="T4" fmla="*/ 11 w 19"/>
                            <a:gd name="T5" fmla="*/ 3 h 36"/>
                            <a:gd name="T6" fmla="*/ 16 w 19"/>
                            <a:gd name="T7" fmla="*/ 6 h 36"/>
                            <a:gd name="T8" fmla="*/ 19 w 19"/>
                            <a:gd name="T9" fmla="*/ 8 h 36"/>
                            <a:gd name="T10" fmla="*/ 19 w 19"/>
                            <a:gd name="T11" fmla="*/ 13 h 36"/>
                            <a:gd name="T12" fmla="*/ 18 w 19"/>
                            <a:gd name="T13" fmla="*/ 22 h 36"/>
                            <a:gd name="T14" fmla="*/ 16 w 19"/>
                            <a:gd name="T15" fmla="*/ 29 h 36"/>
                            <a:gd name="T16" fmla="*/ 12 w 19"/>
                            <a:gd name="T17" fmla="*/ 36 h 36"/>
                            <a:gd name="T18" fmla="*/ 13 w 19"/>
                            <a:gd name="T19" fmla="*/ 29 h 36"/>
                            <a:gd name="T20" fmla="*/ 12 w 19"/>
                            <a:gd name="T21" fmla="*/ 22 h 36"/>
                            <a:gd name="T22" fmla="*/ 11 w 19"/>
                            <a:gd name="T23" fmla="*/ 20 h 36"/>
                            <a:gd name="T24" fmla="*/ 7 w 19"/>
                            <a:gd name="T25" fmla="*/ 17 h 36"/>
                            <a:gd name="T26" fmla="*/ 3 w 19"/>
                            <a:gd name="T27" fmla="*/ 12 h 36"/>
                            <a:gd name="T28" fmla="*/ 0 w 19"/>
                            <a:gd name="T29" fmla="*/ 7 h 36"/>
                            <a:gd name="T30" fmla="*/ 0 w 19"/>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0"/>
                              </a:moveTo>
                              <a:lnTo>
                                <a:pt x="5" y="2"/>
                              </a:lnTo>
                              <a:lnTo>
                                <a:pt x="11" y="3"/>
                              </a:lnTo>
                              <a:lnTo>
                                <a:pt x="16" y="6"/>
                              </a:lnTo>
                              <a:lnTo>
                                <a:pt x="19" y="8"/>
                              </a:lnTo>
                              <a:lnTo>
                                <a:pt x="19" y="13"/>
                              </a:lnTo>
                              <a:lnTo>
                                <a:pt x="18" y="22"/>
                              </a:lnTo>
                              <a:lnTo>
                                <a:pt x="16" y="29"/>
                              </a:lnTo>
                              <a:lnTo>
                                <a:pt x="12" y="36"/>
                              </a:lnTo>
                              <a:lnTo>
                                <a:pt x="13" y="29"/>
                              </a:lnTo>
                              <a:lnTo>
                                <a:pt x="12" y="22"/>
                              </a:lnTo>
                              <a:lnTo>
                                <a:pt x="11" y="20"/>
                              </a:lnTo>
                              <a:lnTo>
                                <a:pt x="7" y="17"/>
                              </a:lnTo>
                              <a:lnTo>
                                <a:pt x="3" y="12"/>
                              </a:lnTo>
                              <a:lnTo>
                                <a:pt x="0" y="7"/>
                              </a:lnTo>
                              <a:lnTo>
                                <a:pt x="0" y="0"/>
                              </a:lnTo>
                              <a:close/>
                            </a:path>
                          </a:pathLst>
                        </a:custGeom>
                        <a:solidFill>
                          <a:srgbClr val="FF8F6A"/>
                        </a:solidFill>
                        <a:ln w="9525">
                          <a:noFill/>
                          <a:round/>
                          <a:headEnd/>
                          <a:tailEnd/>
                        </a:ln>
                      </p:spPr>
                      <p:txBody>
                        <a:bodyPr/>
                        <a:lstStyle/>
                        <a:p>
                          <a:endParaRPr lang="en-US"/>
                        </a:p>
                      </p:txBody>
                    </p:sp>
                  </p:grpSp>
                  <p:grpSp>
                    <p:nvGrpSpPr>
                      <p:cNvPr id="4216" name="Group 48"/>
                      <p:cNvGrpSpPr>
                        <a:grpSpLocks/>
                      </p:cNvGrpSpPr>
                      <p:nvPr/>
                    </p:nvGrpSpPr>
                    <p:grpSpPr bwMode="auto">
                      <a:xfrm>
                        <a:off x="4075" y="1385"/>
                        <a:ext cx="20" cy="31"/>
                        <a:chOff x="4075" y="1385"/>
                        <a:chExt cx="20" cy="31"/>
                      </a:xfrm>
                    </p:grpSpPr>
                    <p:sp>
                      <p:nvSpPr>
                        <p:cNvPr id="4217" name="Oval 49"/>
                        <p:cNvSpPr>
                          <a:spLocks noChangeArrowheads="1"/>
                        </p:cNvSpPr>
                        <p:nvPr/>
                      </p:nvSpPr>
                      <p:spPr bwMode="auto">
                        <a:xfrm>
                          <a:off x="4079" y="1385"/>
                          <a:ext cx="16" cy="8"/>
                        </a:xfrm>
                        <a:prstGeom prst="ellipse">
                          <a:avLst/>
                        </a:prstGeom>
                        <a:solidFill>
                          <a:srgbClr val="FF7F3F"/>
                        </a:solidFill>
                        <a:ln w="9525">
                          <a:noFill/>
                          <a:round/>
                          <a:headEnd/>
                          <a:tailEnd/>
                        </a:ln>
                      </p:spPr>
                      <p:txBody>
                        <a:bodyPr/>
                        <a:lstStyle/>
                        <a:p>
                          <a:pPr eaLnBrk="0" hangingPunct="0"/>
                          <a:endParaRPr lang="en-US"/>
                        </a:p>
                      </p:txBody>
                    </p:sp>
                    <p:sp>
                      <p:nvSpPr>
                        <p:cNvPr id="4218" name="Freeform 50"/>
                        <p:cNvSpPr>
                          <a:spLocks/>
                        </p:cNvSpPr>
                        <p:nvPr/>
                      </p:nvSpPr>
                      <p:spPr bwMode="auto">
                        <a:xfrm>
                          <a:off x="4077" y="1392"/>
                          <a:ext cx="12" cy="15"/>
                        </a:xfrm>
                        <a:custGeom>
                          <a:avLst/>
                          <a:gdLst>
                            <a:gd name="T0" fmla="*/ 0 w 12"/>
                            <a:gd name="T1" fmla="*/ 0 h 15"/>
                            <a:gd name="T2" fmla="*/ 3 w 12"/>
                            <a:gd name="T3" fmla="*/ 5 h 15"/>
                            <a:gd name="T4" fmla="*/ 6 w 12"/>
                            <a:gd name="T5" fmla="*/ 10 h 15"/>
                            <a:gd name="T6" fmla="*/ 8 w 12"/>
                            <a:gd name="T7" fmla="*/ 15 h 15"/>
                            <a:gd name="T8" fmla="*/ 9 w 12"/>
                            <a:gd name="T9" fmla="*/ 9 h 15"/>
                            <a:gd name="T10" fmla="*/ 12 w 12"/>
                            <a:gd name="T11" fmla="*/ 4 h 15"/>
                            <a:gd name="T12" fmla="*/ 7 w 12"/>
                            <a:gd name="T13" fmla="*/ 4 h 15"/>
                            <a:gd name="T14" fmla="*/ 0 w 1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5"/>
                            <a:gd name="T26" fmla="*/ 12 w 1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5">
                              <a:moveTo>
                                <a:pt x="0" y="0"/>
                              </a:moveTo>
                              <a:lnTo>
                                <a:pt x="3" y="5"/>
                              </a:lnTo>
                              <a:lnTo>
                                <a:pt x="6" y="10"/>
                              </a:lnTo>
                              <a:lnTo>
                                <a:pt x="8" y="15"/>
                              </a:lnTo>
                              <a:lnTo>
                                <a:pt x="9" y="9"/>
                              </a:lnTo>
                              <a:lnTo>
                                <a:pt x="12" y="4"/>
                              </a:lnTo>
                              <a:lnTo>
                                <a:pt x="7" y="4"/>
                              </a:lnTo>
                              <a:lnTo>
                                <a:pt x="0" y="0"/>
                              </a:lnTo>
                              <a:close/>
                            </a:path>
                          </a:pathLst>
                        </a:custGeom>
                        <a:solidFill>
                          <a:srgbClr val="FF7F3F"/>
                        </a:solidFill>
                        <a:ln w="9525">
                          <a:noFill/>
                          <a:round/>
                          <a:headEnd/>
                          <a:tailEnd/>
                        </a:ln>
                      </p:spPr>
                      <p:txBody>
                        <a:bodyPr/>
                        <a:lstStyle/>
                        <a:p>
                          <a:endParaRPr lang="en-US"/>
                        </a:p>
                      </p:txBody>
                    </p:sp>
                    <p:sp>
                      <p:nvSpPr>
                        <p:cNvPr id="4219" name="Freeform 51"/>
                        <p:cNvSpPr>
                          <a:spLocks/>
                        </p:cNvSpPr>
                        <p:nvPr/>
                      </p:nvSpPr>
                      <p:spPr bwMode="auto">
                        <a:xfrm>
                          <a:off x="4075" y="1398"/>
                          <a:ext cx="10" cy="18"/>
                        </a:xfrm>
                        <a:custGeom>
                          <a:avLst/>
                          <a:gdLst>
                            <a:gd name="T0" fmla="*/ 1 w 10"/>
                            <a:gd name="T1" fmla="*/ 0 h 18"/>
                            <a:gd name="T2" fmla="*/ 4 w 10"/>
                            <a:gd name="T3" fmla="*/ 7 h 18"/>
                            <a:gd name="T4" fmla="*/ 9 w 10"/>
                            <a:gd name="T5" fmla="*/ 10 h 18"/>
                            <a:gd name="T6" fmla="*/ 10 w 10"/>
                            <a:gd name="T7" fmla="*/ 13 h 18"/>
                            <a:gd name="T8" fmla="*/ 9 w 10"/>
                            <a:gd name="T9" fmla="*/ 18 h 18"/>
                            <a:gd name="T10" fmla="*/ 4 w 10"/>
                            <a:gd name="T11" fmla="*/ 14 h 18"/>
                            <a:gd name="T12" fmla="*/ 2 w 10"/>
                            <a:gd name="T13" fmla="*/ 11 h 18"/>
                            <a:gd name="T14" fmla="*/ 0 w 10"/>
                            <a:gd name="T15" fmla="*/ 6 h 18"/>
                            <a:gd name="T16" fmla="*/ 1 w 1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8"/>
                            <a:gd name="T29" fmla="*/ 10 w 1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8">
                              <a:moveTo>
                                <a:pt x="1" y="0"/>
                              </a:moveTo>
                              <a:lnTo>
                                <a:pt x="4" y="7"/>
                              </a:lnTo>
                              <a:lnTo>
                                <a:pt x="9" y="10"/>
                              </a:lnTo>
                              <a:lnTo>
                                <a:pt x="10" y="13"/>
                              </a:lnTo>
                              <a:lnTo>
                                <a:pt x="9" y="18"/>
                              </a:lnTo>
                              <a:lnTo>
                                <a:pt x="4" y="14"/>
                              </a:lnTo>
                              <a:lnTo>
                                <a:pt x="2" y="11"/>
                              </a:lnTo>
                              <a:lnTo>
                                <a:pt x="0" y="6"/>
                              </a:lnTo>
                              <a:lnTo>
                                <a:pt x="1" y="0"/>
                              </a:lnTo>
                              <a:close/>
                            </a:path>
                          </a:pathLst>
                        </a:custGeom>
                        <a:solidFill>
                          <a:srgbClr val="FF7F3F"/>
                        </a:solidFill>
                        <a:ln w="9525">
                          <a:noFill/>
                          <a:round/>
                          <a:headEnd/>
                          <a:tailEnd/>
                        </a:ln>
                      </p:spPr>
                      <p:txBody>
                        <a:bodyPr/>
                        <a:lstStyle/>
                        <a:p>
                          <a:endParaRPr lang="en-US"/>
                        </a:p>
                      </p:txBody>
                    </p:sp>
                  </p:grpSp>
                </p:grpSp>
              </p:grpSp>
              <p:sp>
                <p:nvSpPr>
                  <p:cNvPr id="4210" name="Freeform 52"/>
                  <p:cNvSpPr>
                    <a:spLocks/>
                  </p:cNvSpPr>
                  <p:nvPr/>
                </p:nvSpPr>
                <p:spPr bwMode="auto">
                  <a:xfrm>
                    <a:off x="4114" y="1316"/>
                    <a:ext cx="45" cy="14"/>
                  </a:xfrm>
                  <a:custGeom>
                    <a:avLst/>
                    <a:gdLst>
                      <a:gd name="T0" fmla="*/ 3 w 45"/>
                      <a:gd name="T1" fmla="*/ 6 h 14"/>
                      <a:gd name="T2" fmla="*/ 0 w 45"/>
                      <a:gd name="T3" fmla="*/ 10 h 14"/>
                      <a:gd name="T4" fmla="*/ 7 w 45"/>
                      <a:gd name="T5" fmla="*/ 6 h 14"/>
                      <a:gd name="T6" fmla="*/ 19 w 45"/>
                      <a:gd name="T7" fmla="*/ 3 h 14"/>
                      <a:gd name="T8" fmla="*/ 29 w 45"/>
                      <a:gd name="T9" fmla="*/ 6 h 14"/>
                      <a:gd name="T10" fmla="*/ 37 w 45"/>
                      <a:gd name="T11" fmla="*/ 10 h 14"/>
                      <a:gd name="T12" fmla="*/ 45 w 45"/>
                      <a:gd name="T13" fmla="*/ 14 h 14"/>
                      <a:gd name="T14" fmla="*/ 37 w 45"/>
                      <a:gd name="T15" fmla="*/ 8 h 14"/>
                      <a:gd name="T16" fmla="*/ 30 w 45"/>
                      <a:gd name="T17" fmla="*/ 3 h 14"/>
                      <a:gd name="T18" fmla="*/ 21 w 45"/>
                      <a:gd name="T19" fmla="*/ 1 h 14"/>
                      <a:gd name="T20" fmla="*/ 16 w 45"/>
                      <a:gd name="T21" fmla="*/ 0 h 14"/>
                      <a:gd name="T22" fmla="*/ 7 w 45"/>
                      <a:gd name="T23" fmla="*/ 2 h 14"/>
                      <a:gd name="T24" fmla="*/ 3 w 45"/>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4"/>
                      <a:gd name="T41" fmla="*/ 45 w 4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4">
                        <a:moveTo>
                          <a:pt x="3" y="6"/>
                        </a:moveTo>
                        <a:lnTo>
                          <a:pt x="0" y="10"/>
                        </a:lnTo>
                        <a:lnTo>
                          <a:pt x="7" y="6"/>
                        </a:lnTo>
                        <a:lnTo>
                          <a:pt x="19" y="3"/>
                        </a:lnTo>
                        <a:lnTo>
                          <a:pt x="29" y="6"/>
                        </a:lnTo>
                        <a:lnTo>
                          <a:pt x="37" y="10"/>
                        </a:lnTo>
                        <a:lnTo>
                          <a:pt x="45" y="14"/>
                        </a:lnTo>
                        <a:lnTo>
                          <a:pt x="37" y="8"/>
                        </a:lnTo>
                        <a:lnTo>
                          <a:pt x="30" y="3"/>
                        </a:lnTo>
                        <a:lnTo>
                          <a:pt x="21" y="1"/>
                        </a:lnTo>
                        <a:lnTo>
                          <a:pt x="16" y="0"/>
                        </a:lnTo>
                        <a:lnTo>
                          <a:pt x="7" y="2"/>
                        </a:lnTo>
                        <a:lnTo>
                          <a:pt x="3" y="6"/>
                        </a:lnTo>
                        <a:close/>
                      </a:path>
                    </a:pathLst>
                  </a:custGeom>
                  <a:solidFill>
                    <a:srgbClr val="FF9F7F"/>
                  </a:solidFill>
                  <a:ln w="9525">
                    <a:noFill/>
                    <a:round/>
                    <a:headEnd/>
                    <a:tailEnd/>
                  </a:ln>
                </p:spPr>
                <p:txBody>
                  <a:bodyPr/>
                  <a:lstStyle/>
                  <a:p>
                    <a:endParaRPr lang="en-US"/>
                  </a:p>
                </p:txBody>
              </p:sp>
            </p:grpSp>
            <p:grpSp>
              <p:nvGrpSpPr>
                <p:cNvPr id="4162" name="Group 53"/>
                <p:cNvGrpSpPr>
                  <a:grpSpLocks/>
                </p:cNvGrpSpPr>
                <p:nvPr/>
              </p:nvGrpSpPr>
              <p:grpSpPr bwMode="auto">
                <a:xfrm>
                  <a:off x="4074" y="1325"/>
                  <a:ext cx="84" cy="118"/>
                  <a:chOff x="4074" y="1325"/>
                  <a:chExt cx="84" cy="118"/>
                </a:xfrm>
              </p:grpSpPr>
              <p:grpSp>
                <p:nvGrpSpPr>
                  <p:cNvPr id="4185" name="Group 54"/>
                  <p:cNvGrpSpPr>
                    <a:grpSpLocks/>
                  </p:cNvGrpSpPr>
                  <p:nvPr/>
                </p:nvGrpSpPr>
                <p:grpSpPr bwMode="auto">
                  <a:xfrm>
                    <a:off x="4084" y="1413"/>
                    <a:ext cx="52" cy="30"/>
                    <a:chOff x="4084" y="1413"/>
                    <a:chExt cx="52" cy="30"/>
                  </a:xfrm>
                </p:grpSpPr>
                <p:sp>
                  <p:nvSpPr>
                    <p:cNvPr id="4206" name="Freeform 55"/>
                    <p:cNvSpPr>
                      <a:spLocks/>
                    </p:cNvSpPr>
                    <p:nvPr/>
                  </p:nvSpPr>
                  <p:spPr bwMode="auto">
                    <a:xfrm>
                      <a:off x="4084" y="1413"/>
                      <a:ext cx="52" cy="30"/>
                    </a:xfrm>
                    <a:custGeom>
                      <a:avLst/>
                      <a:gdLst>
                        <a:gd name="T0" fmla="*/ 0 w 52"/>
                        <a:gd name="T1" fmla="*/ 2 h 30"/>
                        <a:gd name="T2" fmla="*/ 3 w 52"/>
                        <a:gd name="T3" fmla="*/ 0 h 30"/>
                        <a:gd name="T4" fmla="*/ 9 w 52"/>
                        <a:gd name="T5" fmla="*/ 0 h 30"/>
                        <a:gd name="T6" fmla="*/ 17 w 52"/>
                        <a:gd name="T7" fmla="*/ 2 h 30"/>
                        <a:gd name="T8" fmla="*/ 26 w 52"/>
                        <a:gd name="T9" fmla="*/ 4 h 30"/>
                        <a:gd name="T10" fmla="*/ 52 w 52"/>
                        <a:gd name="T11" fmla="*/ 8 h 30"/>
                        <a:gd name="T12" fmla="*/ 37 w 52"/>
                        <a:gd name="T13" fmla="*/ 15 h 30"/>
                        <a:gd name="T14" fmla="*/ 29 w 52"/>
                        <a:gd name="T15" fmla="*/ 21 h 30"/>
                        <a:gd name="T16" fmla="*/ 18 w 52"/>
                        <a:gd name="T17" fmla="*/ 26 h 30"/>
                        <a:gd name="T18" fmla="*/ 11 w 52"/>
                        <a:gd name="T19" fmla="*/ 30 h 30"/>
                        <a:gd name="T20" fmla="*/ 6 w 52"/>
                        <a:gd name="T21" fmla="*/ 30 h 30"/>
                        <a:gd name="T22" fmla="*/ 3 w 52"/>
                        <a:gd name="T23" fmla="*/ 28 h 30"/>
                        <a:gd name="T24" fmla="*/ 2 w 52"/>
                        <a:gd name="T25" fmla="*/ 22 h 30"/>
                        <a:gd name="T26" fmla="*/ 4 w 52"/>
                        <a:gd name="T27" fmla="*/ 18 h 30"/>
                        <a:gd name="T28" fmla="*/ 6 w 52"/>
                        <a:gd name="T29" fmla="*/ 14 h 30"/>
                        <a:gd name="T30" fmla="*/ 3 w 52"/>
                        <a:gd name="T31" fmla="*/ 12 h 30"/>
                        <a:gd name="T32" fmla="*/ 1 w 52"/>
                        <a:gd name="T33" fmla="*/ 8 h 30"/>
                        <a:gd name="T34" fmla="*/ 0 w 52"/>
                        <a:gd name="T35" fmla="*/ 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0"/>
                        <a:gd name="T56" fmla="*/ 52 w 52"/>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0">
                          <a:moveTo>
                            <a:pt x="0" y="2"/>
                          </a:moveTo>
                          <a:lnTo>
                            <a:pt x="3" y="0"/>
                          </a:lnTo>
                          <a:lnTo>
                            <a:pt x="9" y="0"/>
                          </a:lnTo>
                          <a:lnTo>
                            <a:pt x="17" y="2"/>
                          </a:lnTo>
                          <a:lnTo>
                            <a:pt x="26" y="4"/>
                          </a:lnTo>
                          <a:lnTo>
                            <a:pt x="52" y="8"/>
                          </a:lnTo>
                          <a:lnTo>
                            <a:pt x="37" y="15"/>
                          </a:lnTo>
                          <a:lnTo>
                            <a:pt x="29" y="21"/>
                          </a:lnTo>
                          <a:lnTo>
                            <a:pt x="18" y="26"/>
                          </a:lnTo>
                          <a:lnTo>
                            <a:pt x="11" y="30"/>
                          </a:lnTo>
                          <a:lnTo>
                            <a:pt x="6" y="30"/>
                          </a:lnTo>
                          <a:lnTo>
                            <a:pt x="3" y="28"/>
                          </a:lnTo>
                          <a:lnTo>
                            <a:pt x="2" y="22"/>
                          </a:lnTo>
                          <a:lnTo>
                            <a:pt x="4" y="18"/>
                          </a:lnTo>
                          <a:lnTo>
                            <a:pt x="6" y="14"/>
                          </a:lnTo>
                          <a:lnTo>
                            <a:pt x="3" y="12"/>
                          </a:lnTo>
                          <a:lnTo>
                            <a:pt x="1" y="8"/>
                          </a:lnTo>
                          <a:lnTo>
                            <a:pt x="0" y="2"/>
                          </a:lnTo>
                          <a:close/>
                        </a:path>
                      </a:pathLst>
                    </a:custGeom>
                    <a:solidFill>
                      <a:srgbClr val="FF0000"/>
                    </a:solidFill>
                    <a:ln w="9525">
                      <a:noFill/>
                      <a:round/>
                      <a:headEnd/>
                      <a:tailEnd/>
                    </a:ln>
                  </p:spPr>
                  <p:txBody>
                    <a:bodyPr/>
                    <a:lstStyle/>
                    <a:p>
                      <a:endParaRPr lang="en-US"/>
                    </a:p>
                  </p:txBody>
                </p:sp>
                <p:sp>
                  <p:nvSpPr>
                    <p:cNvPr id="4207" name="Freeform 56"/>
                    <p:cNvSpPr>
                      <a:spLocks/>
                    </p:cNvSpPr>
                    <p:nvPr/>
                  </p:nvSpPr>
                  <p:spPr bwMode="auto">
                    <a:xfrm>
                      <a:off x="4087" y="1421"/>
                      <a:ext cx="47" cy="9"/>
                    </a:xfrm>
                    <a:custGeom>
                      <a:avLst/>
                      <a:gdLst>
                        <a:gd name="T0" fmla="*/ 1 w 47"/>
                        <a:gd name="T1" fmla="*/ 9 h 9"/>
                        <a:gd name="T2" fmla="*/ 5 w 47"/>
                        <a:gd name="T3" fmla="*/ 7 h 9"/>
                        <a:gd name="T4" fmla="*/ 12 w 47"/>
                        <a:gd name="T5" fmla="*/ 5 h 9"/>
                        <a:gd name="T6" fmla="*/ 21 w 47"/>
                        <a:gd name="T7" fmla="*/ 4 h 9"/>
                        <a:gd name="T8" fmla="*/ 28 w 47"/>
                        <a:gd name="T9" fmla="*/ 5 h 9"/>
                        <a:gd name="T10" fmla="*/ 39 w 47"/>
                        <a:gd name="T11" fmla="*/ 4 h 9"/>
                        <a:gd name="T12" fmla="*/ 47 w 47"/>
                        <a:gd name="T13" fmla="*/ 0 h 9"/>
                        <a:gd name="T14" fmla="*/ 43 w 47"/>
                        <a:gd name="T15" fmla="*/ 2 h 9"/>
                        <a:gd name="T16" fmla="*/ 32 w 47"/>
                        <a:gd name="T17" fmla="*/ 2 h 9"/>
                        <a:gd name="T18" fmla="*/ 26 w 47"/>
                        <a:gd name="T19" fmla="*/ 3 h 9"/>
                        <a:gd name="T20" fmla="*/ 18 w 47"/>
                        <a:gd name="T21" fmla="*/ 2 h 9"/>
                        <a:gd name="T22" fmla="*/ 6 w 47"/>
                        <a:gd name="T23" fmla="*/ 4 h 9"/>
                        <a:gd name="T24" fmla="*/ 0 w 47"/>
                        <a:gd name="T25" fmla="*/ 4 h 9"/>
                        <a:gd name="T26" fmla="*/ 3 w 47"/>
                        <a:gd name="T27" fmla="*/ 6 h 9"/>
                        <a:gd name="T28" fmla="*/ 1 w 47"/>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9"/>
                        <a:gd name="T47" fmla="*/ 47 w 4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9">
                          <a:moveTo>
                            <a:pt x="1" y="9"/>
                          </a:moveTo>
                          <a:lnTo>
                            <a:pt x="5" y="7"/>
                          </a:lnTo>
                          <a:lnTo>
                            <a:pt x="12" y="5"/>
                          </a:lnTo>
                          <a:lnTo>
                            <a:pt x="21" y="4"/>
                          </a:lnTo>
                          <a:lnTo>
                            <a:pt x="28" y="5"/>
                          </a:lnTo>
                          <a:lnTo>
                            <a:pt x="39" y="4"/>
                          </a:lnTo>
                          <a:lnTo>
                            <a:pt x="47" y="0"/>
                          </a:lnTo>
                          <a:lnTo>
                            <a:pt x="43" y="2"/>
                          </a:lnTo>
                          <a:lnTo>
                            <a:pt x="32" y="2"/>
                          </a:lnTo>
                          <a:lnTo>
                            <a:pt x="26" y="3"/>
                          </a:lnTo>
                          <a:lnTo>
                            <a:pt x="18" y="2"/>
                          </a:lnTo>
                          <a:lnTo>
                            <a:pt x="6" y="4"/>
                          </a:lnTo>
                          <a:lnTo>
                            <a:pt x="0" y="4"/>
                          </a:lnTo>
                          <a:lnTo>
                            <a:pt x="3" y="6"/>
                          </a:lnTo>
                          <a:lnTo>
                            <a:pt x="1" y="9"/>
                          </a:lnTo>
                          <a:close/>
                        </a:path>
                      </a:pathLst>
                    </a:custGeom>
                    <a:solidFill>
                      <a:srgbClr val="800000"/>
                    </a:solidFill>
                    <a:ln w="9525">
                      <a:noFill/>
                      <a:round/>
                      <a:headEnd/>
                      <a:tailEnd/>
                    </a:ln>
                  </p:spPr>
                  <p:txBody>
                    <a:bodyPr/>
                    <a:lstStyle/>
                    <a:p>
                      <a:endParaRPr lang="en-US"/>
                    </a:p>
                  </p:txBody>
                </p:sp>
                <p:sp>
                  <p:nvSpPr>
                    <p:cNvPr id="4208" name="Freeform 57"/>
                    <p:cNvSpPr>
                      <a:spLocks/>
                    </p:cNvSpPr>
                    <p:nvPr/>
                  </p:nvSpPr>
                  <p:spPr bwMode="auto">
                    <a:xfrm>
                      <a:off x="4090" y="1425"/>
                      <a:ext cx="20" cy="10"/>
                    </a:xfrm>
                    <a:custGeom>
                      <a:avLst/>
                      <a:gdLst>
                        <a:gd name="T0" fmla="*/ 3 w 20"/>
                        <a:gd name="T1" fmla="*/ 3 h 10"/>
                        <a:gd name="T2" fmla="*/ 0 w 20"/>
                        <a:gd name="T3" fmla="*/ 6 h 10"/>
                        <a:gd name="T4" fmla="*/ 1 w 20"/>
                        <a:gd name="T5" fmla="*/ 9 h 10"/>
                        <a:gd name="T6" fmla="*/ 4 w 20"/>
                        <a:gd name="T7" fmla="*/ 10 h 10"/>
                        <a:gd name="T8" fmla="*/ 8 w 20"/>
                        <a:gd name="T9" fmla="*/ 8 h 10"/>
                        <a:gd name="T10" fmla="*/ 13 w 20"/>
                        <a:gd name="T11" fmla="*/ 3 h 10"/>
                        <a:gd name="T12" fmla="*/ 20 w 20"/>
                        <a:gd name="T13" fmla="*/ 0 h 10"/>
                        <a:gd name="T14" fmla="*/ 15 w 20"/>
                        <a:gd name="T15" fmla="*/ 0 h 10"/>
                        <a:gd name="T16" fmla="*/ 8 w 20"/>
                        <a:gd name="T17" fmla="*/ 1 h 10"/>
                        <a:gd name="T18" fmla="*/ 3 w 20"/>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3" y="3"/>
                          </a:moveTo>
                          <a:lnTo>
                            <a:pt x="0" y="6"/>
                          </a:lnTo>
                          <a:lnTo>
                            <a:pt x="1" y="9"/>
                          </a:lnTo>
                          <a:lnTo>
                            <a:pt x="4" y="10"/>
                          </a:lnTo>
                          <a:lnTo>
                            <a:pt x="8" y="8"/>
                          </a:lnTo>
                          <a:lnTo>
                            <a:pt x="13" y="3"/>
                          </a:lnTo>
                          <a:lnTo>
                            <a:pt x="20" y="0"/>
                          </a:lnTo>
                          <a:lnTo>
                            <a:pt x="15" y="0"/>
                          </a:lnTo>
                          <a:lnTo>
                            <a:pt x="8" y="1"/>
                          </a:lnTo>
                          <a:lnTo>
                            <a:pt x="3" y="3"/>
                          </a:lnTo>
                          <a:close/>
                        </a:path>
                      </a:pathLst>
                    </a:custGeom>
                    <a:solidFill>
                      <a:srgbClr val="FF1F3F"/>
                    </a:solidFill>
                    <a:ln w="9525">
                      <a:noFill/>
                      <a:round/>
                      <a:headEnd/>
                      <a:tailEnd/>
                    </a:ln>
                  </p:spPr>
                  <p:txBody>
                    <a:bodyPr/>
                    <a:lstStyle/>
                    <a:p>
                      <a:endParaRPr lang="en-US"/>
                    </a:p>
                  </p:txBody>
                </p:sp>
              </p:grpSp>
              <p:grpSp>
                <p:nvGrpSpPr>
                  <p:cNvPr id="4186" name="Group 58"/>
                  <p:cNvGrpSpPr>
                    <a:grpSpLocks/>
                  </p:cNvGrpSpPr>
                  <p:nvPr/>
                </p:nvGrpSpPr>
                <p:grpSpPr bwMode="auto">
                  <a:xfrm>
                    <a:off x="4074" y="1325"/>
                    <a:ext cx="84" cy="23"/>
                    <a:chOff x="4074" y="1325"/>
                    <a:chExt cx="84" cy="23"/>
                  </a:xfrm>
                </p:grpSpPr>
                <p:grpSp>
                  <p:nvGrpSpPr>
                    <p:cNvPr id="4187" name="Group 59"/>
                    <p:cNvGrpSpPr>
                      <a:grpSpLocks/>
                    </p:cNvGrpSpPr>
                    <p:nvPr/>
                  </p:nvGrpSpPr>
                  <p:grpSpPr bwMode="auto">
                    <a:xfrm>
                      <a:off x="4112" y="1325"/>
                      <a:ext cx="46" cy="19"/>
                      <a:chOff x="4112" y="1325"/>
                      <a:chExt cx="46" cy="19"/>
                    </a:xfrm>
                  </p:grpSpPr>
                  <p:sp>
                    <p:nvSpPr>
                      <p:cNvPr id="4197" name="Freeform 60"/>
                      <p:cNvSpPr>
                        <a:spLocks/>
                      </p:cNvSpPr>
                      <p:nvPr/>
                    </p:nvSpPr>
                    <p:spPr bwMode="auto">
                      <a:xfrm>
                        <a:off x="4119" y="1328"/>
                        <a:ext cx="35" cy="12"/>
                      </a:xfrm>
                      <a:custGeom>
                        <a:avLst/>
                        <a:gdLst>
                          <a:gd name="T0" fmla="*/ 8 w 35"/>
                          <a:gd name="T1" fmla="*/ 0 h 12"/>
                          <a:gd name="T2" fmla="*/ 15 w 35"/>
                          <a:gd name="T3" fmla="*/ 0 h 12"/>
                          <a:gd name="T4" fmla="*/ 26 w 35"/>
                          <a:gd name="T5" fmla="*/ 2 h 12"/>
                          <a:gd name="T6" fmla="*/ 35 w 35"/>
                          <a:gd name="T7" fmla="*/ 5 h 12"/>
                          <a:gd name="T8" fmla="*/ 30 w 35"/>
                          <a:gd name="T9" fmla="*/ 5 h 12"/>
                          <a:gd name="T10" fmla="*/ 25 w 35"/>
                          <a:gd name="T11" fmla="*/ 8 h 12"/>
                          <a:gd name="T12" fmla="*/ 17 w 35"/>
                          <a:gd name="T13" fmla="*/ 11 h 12"/>
                          <a:gd name="T14" fmla="*/ 2 w 35"/>
                          <a:gd name="T15" fmla="*/ 12 h 12"/>
                          <a:gd name="T16" fmla="*/ 0 w 35"/>
                          <a:gd name="T17" fmla="*/ 8 h 12"/>
                          <a:gd name="T18" fmla="*/ 0 w 35"/>
                          <a:gd name="T19" fmla="*/ 3 h 12"/>
                          <a:gd name="T20" fmla="*/ 8 w 35"/>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2"/>
                          <a:gd name="T35" fmla="*/ 35 w 3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2">
                            <a:moveTo>
                              <a:pt x="8" y="0"/>
                            </a:moveTo>
                            <a:lnTo>
                              <a:pt x="15" y="0"/>
                            </a:lnTo>
                            <a:lnTo>
                              <a:pt x="26" y="2"/>
                            </a:lnTo>
                            <a:lnTo>
                              <a:pt x="35" y="5"/>
                            </a:lnTo>
                            <a:lnTo>
                              <a:pt x="30" y="5"/>
                            </a:lnTo>
                            <a:lnTo>
                              <a:pt x="25" y="8"/>
                            </a:lnTo>
                            <a:lnTo>
                              <a:pt x="17" y="11"/>
                            </a:lnTo>
                            <a:lnTo>
                              <a:pt x="2" y="12"/>
                            </a:lnTo>
                            <a:lnTo>
                              <a:pt x="0" y="8"/>
                            </a:lnTo>
                            <a:lnTo>
                              <a:pt x="0" y="3"/>
                            </a:lnTo>
                            <a:lnTo>
                              <a:pt x="8" y="0"/>
                            </a:lnTo>
                            <a:close/>
                          </a:path>
                        </a:pathLst>
                      </a:custGeom>
                      <a:solidFill>
                        <a:srgbClr val="FFFFFF"/>
                      </a:solidFill>
                      <a:ln w="9525">
                        <a:noFill/>
                        <a:round/>
                        <a:headEnd/>
                        <a:tailEnd/>
                      </a:ln>
                    </p:spPr>
                    <p:txBody>
                      <a:bodyPr/>
                      <a:lstStyle/>
                      <a:p>
                        <a:endParaRPr lang="en-US"/>
                      </a:p>
                    </p:txBody>
                  </p:sp>
                  <p:sp>
                    <p:nvSpPr>
                      <p:cNvPr id="4198" name="Oval 61"/>
                      <p:cNvSpPr>
                        <a:spLocks noChangeArrowheads="1"/>
                      </p:cNvSpPr>
                      <p:nvPr/>
                    </p:nvSpPr>
                    <p:spPr bwMode="auto">
                      <a:xfrm>
                        <a:off x="4121" y="1331"/>
                        <a:ext cx="15" cy="7"/>
                      </a:xfrm>
                      <a:prstGeom prst="ellipse">
                        <a:avLst/>
                      </a:prstGeom>
                      <a:solidFill>
                        <a:srgbClr val="000080"/>
                      </a:solidFill>
                      <a:ln w="9525">
                        <a:noFill/>
                        <a:round/>
                        <a:headEnd/>
                        <a:tailEnd/>
                      </a:ln>
                    </p:spPr>
                    <p:txBody>
                      <a:bodyPr/>
                      <a:lstStyle/>
                      <a:p>
                        <a:pPr eaLnBrk="0" hangingPunct="0"/>
                        <a:endParaRPr lang="en-US"/>
                      </a:p>
                    </p:txBody>
                  </p:sp>
                  <p:grpSp>
                    <p:nvGrpSpPr>
                      <p:cNvPr id="4199" name="Group 62"/>
                      <p:cNvGrpSpPr>
                        <a:grpSpLocks/>
                      </p:cNvGrpSpPr>
                      <p:nvPr/>
                    </p:nvGrpSpPr>
                    <p:grpSpPr bwMode="auto">
                      <a:xfrm>
                        <a:off x="4119" y="1327"/>
                        <a:ext cx="24" cy="14"/>
                        <a:chOff x="4119" y="1327"/>
                        <a:chExt cx="24" cy="14"/>
                      </a:xfrm>
                    </p:grpSpPr>
                    <p:sp>
                      <p:nvSpPr>
                        <p:cNvPr id="4204" name="Oval 63"/>
                        <p:cNvSpPr>
                          <a:spLocks noChangeArrowheads="1"/>
                        </p:cNvSpPr>
                        <p:nvPr/>
                      </p:nvSpPr>
                      <p:spPr bwMode="auto">
                        <a:xfrm>
                          <a:off x="4119" y="1327"/>
                          <a:ext cx="24" cy="14"/>
                        </a:xfrm>
                        <a:prstGeom prst="ellipse">
                          <a:avLst/>
                        </a:prstGeom>
                        <a:solidFill>
                          <a:srgbClr val="001F9F"/>
                        </a:solidFill>
                        <a:ln w="9525">
                          <a:noFill/>
                          <a:round/>
                          <a:headEnd/>
                          <a:tailEnd/>
                        </a:ln>
                      </p:spPr>
                      <p:txBody>
                        <a:bodyPr/>
                        <a:lstStyle/>
                        <a:p>
                          <a:pPr eaLnBrk="0" hangingPunct="0"/>
                          <a:endParaRPr lang="en-US"/>
                        </a:p>
                      </p:txBody>
                    </p:sp>
                    <p:sp>
                      <p:nvSpPr>
                        <p:cNvPr id="4205" name="Oval 64"/>
                        <p:cNvSpPr>
                          <a:spLocks noChangeArrowheads="1"/>
                        </p:cNvSpPr>
                        <p:nvPr/>
                      </p:nvSpPr>
                      <p:spPr bwMode="auto">
                        <a:xfrm>
                          <a:off x="4121" y="1329"/>
                          <a:ext cx="14" cy="11"/>
                        </a:xfrm>
                        <a:prstGeom prst="ellipse">
                          <a:avLst/>
                        </a:prstGeom>
                        <a:solidFill>
                          <a:srgbClr val="000000"/>
                        </a:solidFill>
                        <a:ln w="9525">
                          <a:noFill/>
                          <a:round/>
                          <a:headEnd/>
                          <a:tailEnd/>
                        </a:ln>
                      </p:spPr>
                      <p:txBody>
                        <a:bodyPr/>
                        <a:lstStyle/>
                        <a:p>
                          <a:pPr eaLnBrk="0" hangingPunct="0"/>
                          <a:endParaRPr lang="en-US"/>
                        </a:p>
                      </p:txBody>
                    </p:sp>
                  </p:grpSp>
                  <p:sp>
                    <p:nvSpPr>
                      <p:cNvPr id="4200" name="Oval 65"/>
                      <p:cNvSpPr>
                        <a:spLocks noChangeArrowheads="1"/>
                      </p:cNvSpPr>
                      <p:nvPr/>
                    </p:nvSpPr>
                    <p:spPr bwMode="auto">
                      <a:xfrm>
                        <a:off x="4129" y="1330"/>
                        <a:ext cx="2" cy="2"/>
                      </a:xfrm>
                      <a:prstGeom prst="ellipse">
                        <a:avLst/>
                      </a:prstGeom>
                      <a:solidFill>
                        <a:srgbClr val="FFFFFF"/>
                      </a:solidFill>
                      <a:ln w="9525">
                        <a:noFill/>
                        <a:round/>
                        <a:headEnd/>
                        <a:tailEnd/>
                      </a:ln>
                    </p:spPr>
                    <p:txBody>
                      <a:bodyPr/>
                      <a:lstStyle/>
                      <a:p>
                        <a:pPr eaLnBrk="0" hangingPunct="0"/>
                        <a:endParaRPr lang="en-US"/>
                      </a:p>
                    </p:txBody>
                  </p:sp>
                  <p:grpSp>
                    <p:nvGrpSpPr>
                      <p:cNvPr id="4201" name="Group 66"/>
                      <p:cNvGrpSpPr>
                        <a:grpSpLocks/>
                      </p:cNvGrpSpPr>
                      <p:nvPr/>
                    </p:nvGrpSpPr>
                    <p:grpSpPr bwMode="auto">
                      <a:xfrm>
                        <a:off x="4112" y="1325"/>
                        <a:ext cx="46" cy="19"/>
                        <a:chOff x="4112" y="1325"/>
                        <a:chExt cx="46" cy="19"/>
                      </a:xfrm>
                    </p:grpSpPr>
                    <p:sp>
                      <p:nvSpPr>
                        <p:cNvPr id="4202" name="Freeform 67"/>
                        <p:cNvSpPr>
                          <a:spLocks/>
                        </p:cNvSpPr>
                        <p:nvPr/>
                      </p:nvSpPr>
                      <p:spPr bwMode="auto">
                        <a:xfrm>
                          <a:off x="4112" y="1325"/>
                          <a:ext cx="46" cy="11"/>
                        </a:xfrm>
                        <a:custGeom>
                          <a:avLst/>
                          <a:gdLst>
                            <a:gd name="T0" fmla="*/ 0 w 46"/>
                            <a:gd name="T1" fmla="*/ 4 h 11"/>
                            <a:gd name="T2" fmla="*/ 6 w 46"/>
                            <a:gd name="T3" fmla="*/ 8 h 11"/>
                            <a:gd name="T4" fmla="*/ 9 w 46"/>
                            <a:gd name="T5" fmla="*/ 7 h 11"/>
                            <a:gd name="T6" fmla="*/ 16 w 46"/>
                            <a:gd name="T7" fmla="*/ 5 h 11"/>
                            <a:gd name="T8" fmla="*/ 20 w 46"/>
                            <a:gd name="T9" fmla="*/ 3 h 11"/>
                            <a:gd name="T10" fmla="*/ 23 w 46"/>
                            <a:gd name="T11" fmla="*/ 5 h 11"/>
                            <a:gd name="T12" fmla="*/ 30 w 46"/>
                            <a:gd name="T13" fmla="*/ 5 h 11"/>
                            <a:gd name="T14" fmla="*/ 34 w 46"/>
                            <a:gd name="T15" fmla="*/ 7 h 11"/>
                            <a:gd name="T16" fmla="*/ 37 w 46"/>
                            <a:gd name="T17" fmla="*/ 8 h 11"/>
                            <a:gd name="T18" fmla="*/ 42 w 46"/>
                            <a:gd name="T19" fmla="*/ 10 h 11"/>
                            <a:gd name="T20" fmla="*/ 46 w 46"/>
                            <a:gd name="T21" fmla="*/ 11 h 11"/>
                            <a:gd name="T22" fmla="*/ 42 w 46"/>
                            <a:gd name="T23" fmla="*/ 8 h 11"/>
                            <a:gd name="T24" fmla="*/ 36 w 46"/>
                            <a:gd name="T25" fmla="*/ 6 h 11"/>
                            <a:gd name="T26" fmla="*/ 31 w 46"/>
                            <a:gd name="T27" fmla="*/ 3 h 11"/>
                            <a:gd name="T28" fmla="*/ 25 w 46"/>
                            <a:gd name="T29" fmla="*/ 2 h 11"/>
                            <a:gd name="T30" fmla="*/ 19 w 46"/>
                            <a:gd name="T31" fmla="*/ 0 h 11"/>
                            <a:gd name="T32" fmla="*/ 15 w 46"/>
                            <a:gd name="T33" fmla="*/ 2 h 11"/>
                            <a:gd name="T34" fmla="*/ 6 w 46"/>
                            <a:gd name="T35" fmla="*/ 5 h 11"/>
                            <a:gd name="T36" fmla="*/ 0 w 46"/>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1"/>
                            <a:gd name="T59" fmla="*/ 46 w 4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1">
                              <a:moveTo>
                                <a:pt x="0" y="4"/>
                              </a:moveTo>
                              <a:lnTo>
                                <a:pt x="6" y="8"/>
                              </a:lnTo>
                              <a:lnTo>
                                <a:pt x="9" y="7"/>
                              </a:lnTo>
                              <a:lnTo>
                                <a:pt x="16" y="5"/>
                              </a:lnTo>
                              <a:lnTo>
                                <a:pt x="20" y="3"/>
                              </a:lnTo>
                              <a:lnTo>
                                <a:pt x="23" y="5"/>
                              </a:lnTo>
                              <a:lnTo>
                                <a:pt x="30" y="5"/>
                              </a:lnTo>
                              <a:lnTo>
                                <a:pt x="34" y="7"/>
                              </a:lnTo>
                              <a:lnTo>
                                <a:pt x="37" y="8"/>
                              </a:lnTo>
                              <a:lnTo>
                                <a:pt x="42" y="10"/>
                              </a:lnTo>
                              <a:lnTo>
                                <a:pt x="46" y="11"/>
                              </a:lnTo>
                              <a:lnTo>
                                <a:pt x="42" y="8"/>
                              </a:lnTo>
                              <a:lnTo>
                                <a:pt x="36" y="6"/>
                              </a:lnTo>
                              <a:lnTo>
                                <a:pt x="31" y="3"/>
                              </a:lnTo>
                              <a:lnTo>
                                <a:pt x="25" y="2"/>
                              </a:lnTo>
                              <a:lnTo>
                                <a:pt x="19" y="0"/>
                              </a:lnTo>
                              <a:lnTo>
                                <a:pt x="15" y="2"/>
                              </a:lnTo>
                              <a:lnTo>
                                <a:pt x="6" y="5"/>
                              </a:lnTo>
                              <a:lnTo>
                                <a:pt x="0" y="4"/>
                              </a:lnTo>
                              <a:close/>
                            </a:path>
                          </a:pathLst>
                        </a:custGeom>
                        <a:solidFill>
                          <a:srgbClr val="5F3F1F"/>
                        </a:solidFill>
                        <a:ln w="9525">
                          <a:noFill/>
                          <a:round/>
                          <a:headEnd/>
                          <a:tailEnd/>
                        </a:ln>
                      </p:spPr>
                      <p:txBody>
                        <a:bodyPr/>
                        <a:lstStyle/>
                        <a:p>
                          <a:endParaRPr lang="en-US"/>
                        </a:p>
                      </p:txBody>
                    </p:sp>
                    <p:sp>
                      <p:nvSpPr>
                        <p:cNvPr id="4203" name="Freeform 68"/>
                        <p:cNvSpPr>
                          <a:spLocks/>
                        </p:cNvSpPr>
                        <p:nvPr/>
                      </p:nvSpPr>
                      <p:spPr bwMode="auto">
                        <a:xfrm>
                          <a:off x="4118" y="1334"/>
                          <a:ext cx="33" cy="10"/>
                        </a:xfrm>
                        <a:custGeom>
                          <a:avLst/>
                          <a:gdLst>
                            <a:gd name="T0" fmla="*/ 1 w 33"/>
                            <a:gd name="T1" fmla="*/ 3 h 10"/>
                            <a:gd name="T2" fmla="*/ 8 w 33"/>
                            <a:gd name="T3" fmla="*/ 5 h 10"/>
                            <a:gd name="T4" fmla="*/ 11 w 33"/>
                            <a:gd name="T5" fmla="*/ 6 h 10"/>
                            <a:gd name="T6" fmla="*/ 18 w 33"/>
                            <a:gd name="T7" fmla="*/ 4 h 10"/>
                            <a:gd name="T8" fmla="*/ 23 w 33"/>
                            <a:gd name="T9" fmla="*/ 3 h 10"/>
                            <a:gd name="T10" fmla="*/ 27 w 33"/>
                            <a:gd name="T11" fmla="*/ 1 h 10"/>
                            <a:gd name="T12" fmla="*/ 31 w 33"/>
                            <a:gd name="T13" fmla="*/ 0 h 10"/>
                            <a:gd name="T14" fmla="*/ 33 w 33"/>
                            <a:gd name="T15" fmla="*/ 0 h 10"/>
                            <a:gd name="T16" fmla="*/ 27 w 33"/>
                            <a:gd name="T17" fmla="*/ 3 h 10"/>
                            <a:gd name="T18" fmla="*/ 24 w 33"/>
                            <a:gd name="T19" fmla="*/ 4 h 10"/>
                            <a:gd name="T20" fmla="*/ 19 w 33"/>
                            <a:gd name="T21" fmla="*/ 6 h 10"/>
                            <a:gd name="T22" fmla="*/ 15 w 33"/>
                            <a:gd name="T23" fmla="*/ 8 h 10"/>
                            <a:gd name="T24" fmla="*/ 12 w 33"/>
                            <a:gd name="T25" fmla="*/ 8 h 10"/>
                            <a:gd name="T26" fmla="*/ 9 w 33"/>
                            <a:gd name="T27" fmla="*/ 9 h 10"/>
                            <a:gd name="T28" fmla="*/ 0 w 33"/>
                            <a:gd name="T29" fmla="*/ 10 h 10"/>
                            <a:gd name="T30" fmla="*/ 3 w 33"/>
                            <a:gd name="T31" fmla="*/ 7 h 10"/>
                            <a:gd name="T32" fmla="*/ 1 w 33"/>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0"/>
                            <a:gd name="T53" fmla="*/ 33 w 3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0">
                              <a:moveTo>
                                <a:pt x="1" y="3"/>
                              </a:moveTo>
                              <a:lnTo>
                                <a:pt x="8" y="5"/>
                              </a:lnTo>
                              <a:lnTo>
                                <a:pt x="11" y="6"/>
                              </a:lnTo>
                              <a:lnTo>
                                <a:pt x="18" y="4"/>
                              </a:lnTo>
                              <a:lnTo>
                                <a:pt x="23" y="3"/>
                              </a:lnTo>
                              <a:lnTo>
                                <a:pt x="27" y="1"/>
                              </a:lnTo>
                              <a:lnTo>
                                <a:pt x="31" y="0"/>
                              </a:lnTo>
                              <a:lnTo>
                                <a:pt x="33" y="0"/>
                              </a:lnTo>
                              <a:lnTo>
                                <a:pt x="27" y="3"/>
                              </a:lnTo>
                              <a:lnTo>
                                <a:pt x="24" y="4"/>
                              </a:lnTo>
                              <a:lnTo>
                                <a:pt x="19" y="6"/>
                              </a:lnTo>
                              <a:lnTo>
                                <a:pt x="15" y="8"/>
                              </a:lnTo>
                              <a:lnTo>
                                <a:pt x="12" y="8"/>
                              </a:lnTo>
                              <a:lnTo>
                                <a:pt x="9" y="9"/>
                              </a:lnTo>
                              <a:lnTo>
                                <a:pt x="0" y="10"/>
                              </a:lnTo>
                              <a:lnTo>
                                <a:pt x="3" y="7"/>
                              </a:lnTo>
                              <a:lnTo>
                                <a:pt x="1" y="3"/>
                              </a:lnTo>
                              <a:close/>
                            </a:path>
                          </a:pathLst>
                        </a:custGeom>
                        <a:solidFill>
                          <a:srgbClr val="5F3F1F"/>
                        </a:solidFill>
                        <a:ln w="9525">
                          <a:noFill/>
                          <a:round/>
                          <a:headEnd/>
                          <a:tailEnd/>
                        </a:ln>
                      </p:spPr>
                      <p:txBody>
                        <a:bodyPr/>
                        <a:lstStyle/>
                        <a:p>
                          <a:endParaRPr lang="en-US"/>
                        </a:p>
                      </p:txBody>
                    </p:sp>
                  </p:grpSp>
                </p:grpSp>
                <p:grpSp>
                  <p:nvGrpSpPr>
                    <p:cNvPr id="4188" name="Group 69"/>
                    <p:cNvGrpSpPr>
                      <a:grpSpLocks/>
                    </p:cNvGrpSpPr>
                    <p:nvPr/>
                  </p:nvGrpSpPr>
                  <p:grpSpPr bwMode="auto">
                    <a:xfrm>
                      <a:off x="4074" y="1332"/>
                      <a:ext cx="19" cy="16"/>
                      <a:chOff x="4074" y="1332"/>
                      <a:chExt cx="19" cy="16"/>
                    </a:xfrm>
                  </p:grpSpPr>
                  <p:sp>
                    <p:nvSpPr>
                      <p:cNvPr id="4189" name="Oval 70"/>
                      <p:cNvSpPr>
                        <a:spLocks noChangeArrowheads="1"/>
                      </p:cNvSpPr>
                      <p:nvPr/>
                    </p:nvSpPr>
                    <p:spPr bwMode="auto">
                      <a:xfrm>
                        <a:off x="4081" y="1333"/>
                        <a:ext cx="7" cy="9"/>
                      </a:xfrm>
                      <a:prstGeom prst="ellipse">
                        <a:avLst/>
                      </a:prstGeom>
                      <a:solidFill>
                        <a:srgbClr val="000080"/>
                      </a:solidFill>
                      <a:ln w="9525">
                        <a:noFill/>
                        <a:round/>
                        <a:headEnd/>
                        <a:tailEnd/>
                      </a:ln>
                    </p:spPr>
                    <p:txBody>
                      <a:bodyPr/>
                      <a:lstStyle/>
                      <a:p>
                        <a:pPr eaLnBrk="0" hangingPunct="0"/>
                        <a:endParaRPr lang="en-US"/>
                      </a:p>
                    </p:txBody>
                  </p:sp>
                  <p:grpSp>
                    <p:nvGrpSpPr>
                      <p:cNvPr id="4190" name="Group 71"/>
                      <p:cNvGrpSpPr>
                        <a:grpSpLocks/>
                      </p:cNvGrpSpPr>
                      <p:nvPr/>
                    </p:nvGrpSpPr>
                    <p:grpSpPr bwMode="auto">
                      <a:xfrm>
                        <a:off x="4078" y="1332"/>
                        <a:ext cx="13" cy="12"/>
                        <a:chOff x="4078" y="1332"/>
                        <a:chExt cx="13" cy="12"/>
                      </a:xfrm>
                    </p:grpSpPr>
                    <p:sp>
                      <p:nvSpPr>
                        <p:cNvPr id="4195" name="Freeform 72"/>
                        <p:cNvSpPr>
                          <a:spLocks/>
                        </p:cNvSpPr>
                        <p:nvPr/>
                      </p:nvSpPr>
                      <p:spPr bwMode="auto">
                        <a:xfrm>
                          <a:off x="4078" y="1332"/>
                          <a:ext cx="13" cy="12"/>
                        </a:xfrm>
                        <a:custGeom>
                          <a:avLst/>
                          <a:gdLst>
                            <a:gd name="T0" fmla="*/ 1 w 13"/>
                            <a:gd name="T1" fmla="*/ 2 h 12"/>
                            <a:gd name="T2" fmla="*/ 0 w 13"/>
                            <a:gd name="T3" fmla="*/ 1 h 12"/>
                            <a:gd name="T4" fmla="*/ 7 w 13"/>
                            <a:gd name="T5" fmla="*/ 0 h 12"/>
                            <a:gd name="T6" fmla="*/ 11 w 13"/>
                            <a:gd name="T7" fmla="*/ 1 h 12"/>
                            <a:gd name="T8" fmla="*/ 13 w 13"/>
                            <a:gd name="T9" fmla="*/ 5 h 12"/>
                            <a:gd name="T10" fmla="*/ 11 w 13"/>
                            <a:gd name="T11" fmla="*/ 10 h 12"/>
                            <a:gd name="T12" fmla="*/ 7 w 13"/>
                            <a:gd name="T13" fmla="*/ 12 h 12"/>
                            <a:gd name="T14" fmla="*/ 5 w 13"/>
                            <a:gd name="T15" fmla="*/ 10 h 12"/>
                            <a:gd name="T16" fmla="*/ 1 w 13"/>
                            <a:gd name="T17" fmla="*/ 6 h 12"/>
                            <a:gd name="T18" fmla="*/ 1 w 13"/>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 y="2"/>
                              </a:moveTo>
                              <a:lnTo>
                                <a:pt x="0" y="1"/>
                              </a:lnTo>
                              <a:lnTo>
                                <a:pt x="7" y="0"/>
                              </a:lnTo>
                              <a:lnTo>
                                <a:pt x="11" y="1"/>
                              </a:lnTo>
                              <a:lnTo>
                                <a:pt x="13" y="5"/>
                              </a:lnTo>
                              <a:lnTo>
                                <a:pt x="11" y="10"/>
                              </a:lnTo>
                              <a:lnTo>
                                <a:pt x="7" y="12"/>
                              </a:lnTo>
                              <a:lnTo>
                                <a:pt x="5" y="10"/>
                              </a:lnTo>
                              <a:lnTo>
                                <a:pt x="1" y="6"/>
                              </a:lnTo>
                              <a:lnTo>
                                <a:pt x="1" y="2"/>
                              </a:lnTo>
                              <a:close/>
                            </a:path>
                          </a:pathLst>
                        </a:custGeom>
                        <a:solidFill>
                          <a:srgbClr val="001F9F"/>
                        </a:solidFill>
                        <a:ln w="9525">
                          <a:noFill/>
                          <a:round/>
                          <a:headEnd/>
                          <a:tailEnd/>
                        </a:ln>
                      </p:spPr>
                      <p:txBody>
                        <a:bodyPr/>
                        <a:lstStyle/>
                        <a:p>
                          <a:endParaRPr lang="en-US"/>
                        </a:p>
                      </p:txBody>
                    </p:sp>
                    <p:sp>
                      <p:nvSpPr>
                        <p:cNvPr id="4196" name="Oval 73"/>
                        <p:cNvSpPr>
                          <a:spLocks noChangeArrowheads="1"/>
                        </p:cNvSpPr>
                        <p:nvPr/>
                      </p:nvSpPr>
                      <p:spPr bwMode="auto">
                        <a:xfrm>
                          <a:off x="4080" y="1335"/>
                          <a:ext cx="8" cy="9"/>
                        </a:xfrm>
                        <a:prstGeom prst="ellipse">
                          <a:avLst/>
                        </a:prstGeom>
                        <a:solidFill>
                          <a:srgbClr val="000000"/>
                        </a:solidFill>
                        <a:ln w="9525">
                          <a:noFill/>
                          <a:round/>
                          <a:headEnd/>
                          <a:tailEnd/>
                        </a:ln>
                      </p:spPr>
                      <p:txBody>
                        <a:bodyPr/>
                        <a:lstStyle/>
                        <a:p>
                          <a:pPr eaLnBrk="0" hangingPunct="0"/>
                          <a:endParaRPr lang="en-US"/>
                        </a:p>
                      </p:txBody>
                    </p:sp>
                  </p:grpSp>
                  <p:sp>
                    <p:nvSpPr>
                      <p:cNvPr id="4191" name="Oval 74"/>
                      <p:cNvSpPr>
                        <a:spLocks noChangeArrowheads="1"/>
                      </p:cNvSpPr>
                      <p:nvPr/>
                    </p:nvSpPr>
                    <p:spPr bwMode="auto">
                      <a:xfrm>
                        <a:off x="4085" y="1335"/>
                        <a:ext cx="2" cy="1"/>
                      </a:xfrm>
                      <a:prstGeom prst="ellipse">
                        <a:avLst/>
                      </a:prstGeom>
                      <a:solidFill>
                        <a:srgbClr val="FFFFFF"/>
                      </a:solidFill>
                      <a:ln w="9525">
                        <a:noFill/>
                        <a:round/>
                        <a:headEnd/>
                        <a:tailEnd/>
                      </a:ln>
                    </p:spPr>
                    <p:txBody>
                      <a:bodyPr/>
                      <a:lstStyle/>
                      <a:p>
                        <a:pPr eaLnBrk="0" hangingPunct="0"/>
                        <a:endParaRPr lang="en-US"/>
                      </a:p>
                    </p:txBody>
                  </p:sp>
                  <p:grpSp>
                    <p:nvGrpSpPr>
                      <p:cNvPr id="4192" name="Group 75"/>
                      <p:cNvGrpSpPr>
                        <a:grpSpLocks/>
                      </p:cNvGrpSpPr>
                      <p:nvPr/>
                    </p:nvGrpSpPr>
                    <p:grpSpPr bwMode="auto">
                      <a:xfrm>
                        <a:off x="4074" y="1332"/>
                        <a:ext cx="19" cy="16"/>
                        <a:chOff x="4074" y="1332"/>
                        <a:chExt cx="19" cy="16"/>
                      </a:xfrm>
                    </p:grpSpPr>
                    <p:sp>
                      <p:nvSpPr>
                        <p:cNvPr id="4193" name="Freeform 76"/>
                        <p:cNvSpPr>
                          <a:spLocks/>
                        </p:cNvSpPr>
                        <p:nvPr/>
                      </p:nvSpPr>
                      <p:spPr bwMode="auto">
                        <a:xfrm>
                          <a:off x="4083" y="1333"/>
                          <a:ext cx="8" cy="15"/>
                        </a:xfrm>
                        <a:custGeom>
                          <a:avLst/>
                          <a:gdLst>
                            <a:gd name="T0" fmla="*/ 0 w 8"/>
                            <a:gd name="T1" fmla="*/ 15 h 15"/>
                            <a:gd name="T2" fmla="*/ 2 w 8"/>
                            <a:gd name="T3" fmla="*/ 11 h 15"/>
                            <a:gd name="T4" fmla="*/ 5 w 8"/>
                            <a:gd name="T5" fmla="*/ 9 h 15"/>
                            <a:gd name="T6" fmla="*/ 7 w 8"/>
                            <a:gd name="T7" fmla="*/ 5 h 15"/>
                            <a:gd name="T8" fmla="*/ 8 w 8"/>
                            <a:gd name="T9" fmla="*/ 0 h 15"/>
                            <a:gd name="T10" fmla="*/ 8 w 8"/>
                            <a:gd name="T11" fmla="*/ 5 h 15"/>
                            <a:gd name="T12" fmla="*/ 6 w 8"/>
                            <a:gd name="T13" fmla="*/ 9 h 15"/>
                            <a:gd name="T14" fmla="*/ 0 w 8"/>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
                            <a:gd name="T26" fmla="*/ 8 w 8"/>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
                              <a:moveTo>
                                <a:pt x="0" y="15"/>
                              </a:moveTo>
                              <a:lnTo>
                                <a:pt x="2" y="11"/>
                              </a:lnTo>
                              <a:lnTo>
                                <a:pt x="5" y="9"/>
                              </a:lnTo>
                              <a:lnTo>
                                <a:pt x="7" y="5"/>
                              </a:lnTo>
                              <a:lnTo>
                                <a:pt x="8" y="0"/>
                              </a:lnTo>
                              <a:lnTo>
                                <a:pt x="8" y="5"/>
                              </a:lnTo>
                              <a:lnTo>
                                <a:pt x="6" y="9"/>
                              </a:lnTo>
                              <a:lnTo>
                                <a:pt x="0" y="15"/>
                              </a:lnTo>
                              <a:close/>
                            </a:path>
                          </a:pathLst>
                        </a:custGeom>
                        <a:solidFill>
                          <a:srgbClr val="5F3F1F"/>
                        </a:solidFill>
                        <a:ln w="9525">
                          <a:noFill/>
                          <a:round/>
                          <a:headEnd/>
                          <a:tailEnd/>
                        </a:ln>
                      </p:spPr>
                      <p:txBody>
                        <a:bodyPr/>
                        <a:lstStyle/>
                        <a:p>
                          <a:endParaRPr lang="en-US"/>
                        </a:p>
                      </p:txBody>
                    </p:sp>
                    <p:sp>
                      <p:nvSpPr>
                        <p:cNvPr id="4194" name="Freeform 77"/>
                        <p:cNvSpPr>
                          <a:spLocks/>
                        </p:cNvSpPr>
                        <p:nvPr/>
                      </p:nvSpPr>
                      <p:spPr bwMode="auto">
                        <a:xfrm>
                          <a:off x="4074" y="1332"/>
                          <a:ext cx="19" cy="5"/>
                        </a:xfrm>
                        <a:custGeom>
                          <a:avLst/>
                          <a:gdLst>
                            <a:gd name="T0" fmla="*/ 19 w 19"/>
                            <a:gd name="T1" fmla="*/ 1 h 5"/>
                            <a:gd name="T2" fmla="*/ 14 w 19"/>
                            <a:gd name="T3" fmla="*/ 0 h 5"/>
                            <a:gd name="T4" fmla="*/ 9 w 19"/>
                            <a:gd name="T5" fmla="*/ 0 h 5"/>
                            <a:gd name="T6" fmla="*/ 3 w 19"/>
                            <a:gd name="T7" fmla="*/ 1 h 5"/>
                            <a:gd name="T8" fmla="*/ 0 w 19"/>
                            <a:gd name="T9" fmla="*/ 3 h 5"/>
                            <a:gd name="T10" fmla="*/ 4 w 19"/>
                            <a:gd name="T11" fmla="*/ 5 h 5"/>
                            <a:gd name="T12" fmla="*/ 9 w 19"/>
                            <a:gd name="T13" fmla="*/ 3 h 5"/>
                            <a:gd name="T14" fmla="*/ 14 w 19"/>
                            <a:gd name="T15" fmla="*/ 1 h 5"/>
                            <a:gd name="T16" fmla="*/ 19 w 19"/>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
                            <a:gd name="T29" fmla="*/ 19 w 1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
                              <a:moveTo>
                                <a:pt x="19" y="1"/>
                              </a:moveTo>
                              <a:lnTo>
                                <a:pt x="14" y="0"/>
                              </a:lnTo>
                              <a:lnTo>
                                <a:pt x="9" y="0"/>
                              </a:lnTo>
                              <a:lnTo>
                                <a:pt x="3" y="1"/>
                              </a:lnTo>
                              <a:lnTo>
                                <a:pt x="0" y="3"/>
                              </a:lnTo>
                              <a:lnTo>
                                <a:pt x="4" y="5"/>
                              </a:lnTo>
                              <a:lnTo>
                                <a:pt x="9" y="3"/>
                              </a:lnTo>
                              <a:lnTo>
                                <a:pt x="14" y="1"/>
                              </a:lnTo>
                              <a:lnTo>
                                <a:pt x="19" y="1"/>
                              </a:lnTo>
                              <a:close/>
                            </a:path>
                          </a:pathLst>
                        </a:custGeom>
                        <a:solidFill>
                          <a:srgbClr val="5F3F1F"/>
                        </a:solidFill>
                        <a:ln w="9525">
                          <a:noFill/>
                          <a:round/>
                          <a:headEnd/>
                          <a:tailEnd/>
                        </a:ln>
                      </p:spPr>
                      <p:txBody>
                        <a:bodyPr/>
                        <a:lstStyle/>
                        <a:p>
                          <a:endParaRPr lang="en-US"/>
                        </a:p>
                      </p:txBody>
                    </p:sp>
                  </p:grpSp>
                </p:grpSp>
              </p:grpSp>
            </p:grpSp>
            <p:grpSp>
              <p:nvGrpSpPr>
                <p:cNvPr id="4163" name="Group 78"/>
                <p:cNvGrpSpPr>
                  <a:grpSpLocks/>
                </p:cNvGrpSpPr>
                <p:nvPr/>
              </p:nvGrpSpPr>
              <p:grpSpPr bwMode="auto">
                <a:xfrm>
                  <a:off x="4044" y="1160"/>
                  <a:ext cx="367" cy="371"/>
                  <a:chOff x="4044" y="1160"/>
                  <a:chExt cx="367" cy="371"/>
                </a:xfrm>
              </p:grpSpPr>
              <p:sp>
                <p:nvSpPr>
                  <p:cNvPr id="4177" name="Freeform 79"/>
                  <p:cNvSpPr>
                    <a:spLocks/>
                  </p:cNvSpPr>
                  <p:nvPr/>
                </p:nvSpPr>
                <p:spPr bwMode="auto">
                  <a:xfrm>
                    <a:off x="4103" y="1304"/>
                    <a:ext cx="69" cy="19"/>
                  </a:xfrm>
                  <a:custGeom>
                    <a:avLst/>
                    <a:gdLst>
                      <a:gd name="T0" fmla="*/ 0 w 69"/>
                      <a:gd name="T1" fmla="*/ 19 h 19"/>
                      <a:gd name="T2" fmla="*/ 1 w 69"/>
                      <a:gd name="T3" fmla="*/ 10 h 19"/>
                      <a:gd name="T4" fmla="*/ 3 w 69"/>
                      <a:gd name="T5" fmla="*/ 6 h 19"/>
                      <a:gd name="T6" fmla="*/ 7 w 69"/>
                      <a:gd name="T7" fmla="*/ 3 h 19"/>
                      <a:gd name="T8" fmla="*/ 16 w 69"/>
                      <a:gd name="T9" fmla="*/ 1 h 19"/>
                      <a:gd name="T10" fmla="*/ 30 w 69"/>
                      <a:gd name="T11" fmla="*/ 0 h 19"/>
                      <a:gd name="T12" fmla="*/ 44 w 69"/>
                      <a:gd name="T13" fmla="*/ 2 h 19"/>
                      <a:gd name="T14" fmla="*/ 54 w 69"/>
                      <a:gd name="T15" fmla="*/ 7 h 19"/>
                      <a:gd name="T16" fmla="*/ 60 w 69"/>
                      <a:gd name="T17" fmla="*/ 10 h 19"/>
                      <a:gd name="T18" fmla="*/ 69 w 69"/>
                      <a:gd name="T19" fmla="*/ 13 h 19"/>
                      <a:gd name="T20" fmla="*/ 62 w 69"/>
                      <a:gd name="T21" fmla="*/ 13 h 19"/>
                      <a:gd name="T22" fmla="*/ 58 w 69"/>
                      <a:gd name="T23" fmla="*/ 15 h 19"/>
                      <a:gd name="T24" fmla="*/ 51 w 69"/>
                      <a:gd name="T25" fmla="*/ 12 h 19"/>
                      <a:gd name="T26" fmla="*/ 43 w 69"/>
                      <a:gd name="T27" fmla="*/ 10 h 19"/>
                      <a:gd name="T28" fmla="*/ 29 w 69"/>
                      <a:gd name="T29" fmla="*/ 8 h 19"/>
                      <a:gd name="T30" fmla="*/ 14 w 69"/>
                      <a:gd name="T31" fmla="*/ 10 h 19"/>
                      <a:gd name="T32" fmla="*/ 7 w 69"/>
                      <a:gd name="T33" fmla="*/ 13 h 19"/>
                      <a:gd name="T34" fmla="*/ 4 w 69"/>
                      <a:gd name="T35" fmla="*/ 19 h 19"/>
                      <a:gd name="T36" fmla="*/ 0 w 69"/>
                      <a:gd name="T37" fmla="*/ 19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9"/>
                      <a:gd name="T59" fmla="*/ 69 w 6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9">
                        <a:moveTo>
                          <a:pt x="0" y="19"/>
                        </a:moveTo>
                        <a:lnTo>
                          <a:pt x="1" y="10"/>
                        </a:lnTo>
                        <a:lnTo>
                          <a:pt x="3" y="6"/>
                        </a:lnTo>
                        <a:lnTo>
                          <a:pt x="7" y="3"/>
                        </a:lnTo>
                        <a:lnTo>
                          <a:pt x="16" y="1"/>
                        </a:lnTo>
                        <a:lnTo>
                          <a:pt x="30" y="0"/>
                        </a:lnTo>
                        <a:lnTo>
                          <a:pt x="44" y="2"/>
                        </a:lnTo>
                        <a:lnTo>
                          <a:pt x="54" y="7"/>
                        </a:lnTo>
                        <a:lnTo>
                          <a:pt x="60" y="10"/>
                        </a:lnTo>
                        <a:lnTo>
                          <a:pt x="69" y="13"/>
                        </a:lnTo>
                        <a:lnTo>
                          <a:pt x="62" y="13"/>
                        </a:lnTo>
                        <a:lnTo>
                          <a:pt x="58" y="15"/>
                        </a:lnTo>
                        <a:lnTo>
                          <a:pt x="51" y="12"/>
                        </a:lnTo>
                        <a:lnTo>
                          <a:pt x="43" y="10"/>
                        </a:lnTo>
                        <a:lnTo>
                          <a:pt x="29" y="8"/>
                        </a:lnTo>
                        <a:lnTo>
                          <a:pt x="14" y="10"/>
                        </a:lnTo>
                        <a:lnTo>
                          <a:pt x="7" y="13"/>
                        </a:lnTo>
                        <a:lnTo>
                          <a:pt x="4" y="19"/>
                        </a:lnTo>
                        <a:lnTo>
                          <a:pt x="0" y="19"/>
                        </a:lnTo>
                        <a:close/>
                      </a:path>
                    </a:pathLst>
                  </a:custGeom>
                  <a:solidFill>
                    <a:srgbClr val="5F3F1F"/>
                  </a:solidFill>
                  <a:ln w="9525">
                    <a:noFill/>
                    <a:round/>
                    <a:headEnd/>
                    <a:tailEnd/>
                  </a:ln>
                </p:spPr>
                <p:txBody>
                  <a:bodyPr/>
                  <a:lstStyle/>
                  <a:p>
                    <a:endParaRPr lang="en-US"/>
                  </a:p>
                </p:txBody>
              </p:sp>
              <p:sp>
                <p:nvSpPr>
                  <p:cNvPr id="4178" name="Freeform 80"/>
                  <p:cNvSpPr>
                    <a:spLocks/>
                  </p:cNvSpPr>
                  <p:nvPr/>
                </p:nvSpPr>
                <p:spPr bwMode="auto">
                  <a:xfrm>
                    <a:off x="4070" y="1314"/>
                    <a:ext cx="21" cy="15"/>
                  </a:xfrm>
                  <a:custGeom>
                    <a:avLst/>
                    <a:gdLst>
                      <a:gd name="T0" fmla="*/ 0 w 21"/>
                      <a:gd name="T1" fmla="*/ 0 h 15"/>
                      <a:gd name="T2" fmla="*/ 5 w 21"/>
                      <a:gd name="T3" fmla="*/ 0 h 15"/>
                      <a:gd name="T4" fmla="*/ 11 w 21"/>
                      <a:gd name="T5" fmla="*/ 3 h 15"/>
                      <a:gd name="T6" fmla="*/ 16 w 21"/>
                      <a:gd name="T7" fmla="*/ 6 h 15"/>
                      <a:gd name="T8" fmla="*/ 21 w 21"/>
                      <a:gd name="T9" fmla="*/ 15 h 15"/>
                      <a:gd name="T10" fmla="*/ 13 w 21"/>
                      <a:gd name="T11" fmla="*/ 10 h 15"/>
                      <a:gd name="T12" fmla="*/ 6 w 21"/>
                      <a:gd name="T13" fmla="*/ 9 h 15"/>
                      <a:gd name="T14" fmla="*/ 1 w 21"/>
                      <a:gd name="T15" fmla="*/ 8 h 15"/>
                      <a:gd name="T16" fmla="*/ 0 w 21"/>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0" y="0"/>
                        </a:moveTo>
                        <a:lnTo>
                          <a:pt x="5" y="0"/>
                        </a:lnTo>
                        <a:lnTo>
                          <a:pt x="11" y="3"/>
                        </a:lnTo>
                        <a:lnTo>
                          <a:pt x="16" y="6"/>
                        </a:lnTo>
                        <a:lnTo>
                          <a:pt x="21" y="15"/>
                        </a:lnTo>
                        <a:lnTo>
                          <a:pt x="13" y="10"/>
                        </a:lnTo>
                        <a:lnTo>
                          <a:pt x="6" y="9"/>
                        </a:lnTo>
                        <a:lnTo>
                          <a:pt x="1" y="8"/>
                        </a:lnTo>
                        <a:lnTo>
                          <a:pt x="0" y="0"/>
                        </a:lnTo>
                        <a:close/>
                      </a:path>
                    </a:pathLst>
                  </a:custGeom>
                  <a:solidFill>
                    <a:srgbClr val="5F3F1F"/>
                  </a:solidFill>
                  <a:ln w="9525">
                    <a:noFill/>
                    <a:round/>
                    <a:headEnd/>
                    <a:tailEnd/>
                  </a:ln>
                </p:spPr>
                <p:txBody>
                  <a:bodyPr/>
                  <a:lstStyle/>
                  <a:p>
                    <a:endParaRPr lang="en-US"/>
                  </a:p>
                </p:txBody>
              </p:sp>
              <p:grpSp>
                <p:nvGrpSpPr>
                  <p:cNvPr id="4179" name="Group 81"/>
                  <p:cNvGrpSpPr>
                    <a:grpSpLocks/>
                  </p:cNvGrpSpPr>
                  <p:nvPr/>
                </p:nvGrpSpPr>
                <p:grpSpPr bwMode="auto">
                  <a:xfrm>
                    <a:off x="4044" y="1160"/>
                    <a:ext cx="367" cy="371"/>
                    <a:chOff x="4044" y="1160"/>
                    <a:chExt cx="367" cy="371"/>
                  </a:xfrm>
                </p:grpSpPr>
                <p:sp>
                  <p:nvSpPr>
                    <p:cNvPr id="4180" name="Freeform 82"/>
                    <p:cNvSpPr>
                      <a:spLocks/>
                    </p:cNvSpPr>
                    <p:nvPr/>
                  </p:nvSpPr>
                  <p:spPr bwMode="auto">
                    <a:xfrm>
                      <a:off x="4044" y="1160"/>
                      <a:ext cx="367" cy="371"/>
                    </a:xfrm>
                    <a:custGeom>
                      <a:avLst/>
                      <a:gdLst>
                        <a:gd name="T0" fmla="*/ 21 w 367"/>
                        <a:gd name="T1" fmla="*/ 126 h 371"/>
                        <a:gd name="T2" fmla="*/ 21 w 367"/>
                        <a:gd name="T3" fmla="*/ 144 h 371"/>
                        <a:gd name="T4" fmla="*/ 14 w 367"/>
                        <a:gd name="T5" fmla="*/ 145 h 371"/>
                        <a:gd name="T6" fmla="*/ 2 w 367"/>
                        <a:gd name="T7" fmla="*/ 128 h 371"/>
                        <a:gd name="T8" fmla="*/ 4 w 367"/>
                        <a:gd name="T9" fmla="*/ 96 h 371"/>
                        <a:gd name="T10" fmla="*/ 21 w 367"/>
                        <a:gd name="T11" fmla="*/ 69 h 371"/>
                        <a:gd name="T12" fmla="*/ 46 w 367"/>
                        <a:gd name="T13" fmla="*/ 44 h 371"/>
                        <a:gd name="T14" fmla="*/ 72 w 367"/>
                        <a:gd name="T15" fmla="*/ 28 h 371"/>
                        <a:gd name="T16" fmla="*/ 105 w 367"/>
                        <a:gd name="T17" fmla="*/ 15 h 371"/>
                        <a:gd name="T18" fmla="*/ 115 w 367"/>
                        <a:gd name="T19" fmla="*/ 4 h 371"/>
                        <a:gd name="T20" fmla="*/ 133 w 367"/>
                        <a:gd name="T21" fmla="*/ 1 h 371"/>
                        <a:gd name="T22" fmla="*/ 161 w 367"/>
                        <a:gd name="T23" fmla="*/ 1 h 371"/>
                        <a:gd name="T24" fmla="*/ 177 w 367"/>
                        <a:gd name="T25" fmla="*/ 1 h 371"/>
                        <a:gd name="T26" fmla="*/ 197 w 367"/>
                        <a:gd name="T27" fmla="*/ 8 h 371"/>
                        <a:gd name="T28" fmla="*/ 219 w 367"/>
                        <a:gd name="T29" fmla="*/ 4 h 371"/>
                        <a:gd name="T30" fmla="*/ 247 w 367"/>
                        <a:gd name="T31" fmla="*/ 17 h 371"/>
                        <a:gd name="T32" fmla="*/ 270 w 367"/>
                        <a:gd name="T33" fmla="*/ 41 h 371"/>
                        <a:gd name="T34" fmla="*/ 290 w 367"/>
                        <a:gd name="T35" fmla="*/ 64 h 371"/>
                        <a:gd name="T36" fmla="*/ 304 w 367"/>
                        <a:gd name="T37" fmla="*/ 93 h 371"/>
                        <a:gd name="T38" fmla="*/ 322 w 367"/>
                        <a:gd name="T39" fmla="*/ 142 h 371"/>
                        <a:gd name="T40" fmla="*/ 339 w 367"/>
                        <a:gd name="T41" fmla="*/ 204 h 371"/>
                        <a:gd name="T42" fmla="*/ 348 w 367"/>
                        <a:gd name="T43" fmla="*/ 249 h 371"/>
                        <a:gd name="T44" fmla="*/ 362 w 367"/>
                        <a:gd name="T45" fmla="*/ 300 h 371"/>
                        <a:gd name="T46" fmla="*/ 367 w 367"/>
                        <a:gd name="T47" fmla="*/ 328 h 371"/>
                        <a:gd name="T48" fmla="*/ 362 w 367"/>
                        <a:gd name="T49" fmla="*/ 351 h 371"/>
                        <a:gd name="T50" fmla="*/ 355 w 367"/>
                        <a:gd name="T51" fmla="*/ 358 h 371"/>
                        <a:gd name="T52" fmla="*/ 342 w 367"/>
                        <a:gd name="T53" fmla="*/ 367 h 371"/>
                        <a:gd name="T54" fmla="*/ 337 w 367"/>
                        <a:gd name="T55" fmla="*/ 369 h 371"/>
                        <a:gd name="T56" fmla="*/ 327 w 367"/>
                        <a:gd name="T57" fmla="*/ 369 h 371"/>
                        <a:gd name="T58" fmla="*/ 313 w 367"/>
                        <a:gd name="T59" fmla="*/ 361 h 371"/>
                        <a:gd name="T60" fmla="*/ 296 w 367"/>
                        <a:gd name="T61" fmla="*/ 362 h 371"/>
                        <a:gd name="T62" fmla="*/ 277 w 367"/>
                        <a:gd name="T63" fmla="*/ 361 h 371"/>
                        <a:gd name="T64" fmla="*/ 267 w 367"/>
                        <a:gd name="T65" fmla="*/ 363 h 371"/>
                        <a:gd name="T66" fmla="*/ 244 w 367"/>
                        <a:gd name="T67" fmla="*/ 363 h 371"/>
                        <a:gd name="T68" fmla="*/ 223 w 367"/>
                        <a:gd name="T69" fmla="*/ 350 h 371"/>
                        <a:gd name="T70" fmla="*/ 219 w 367"/>
                        <a:gd name="T71" fmla="*/ 331 h 371"/>
                        <a:gd name="T72" fmla="*/ 217 w 367"/>
                        <a:gd name="T73" fmla="*/ 325 h 371"/>
                        <a:gd name="T74" fmla="*/ 230 w 367"/>
                        <a:gd name="T75" fmla="*/ 294 h 371"/>
                        <a:gd name="T76" fmla="*/ 243 w 367"/>
                        <a:gd name="T77" fmla="*/ 248 h 371"/>
                        <a:gd name="T78" fmla="*/ 252 w 367"/>
                        <a:gd name="T79" fmla="*/ 163 h 371"/>
                        <a:gd name="T80" fmla="*/ 221 w 367"/>
                        <a:gd name="T81" fmla="*/ 171 h 371"/>
                        <a:gd name="T82" fmla="*/ 207 w 367"/>
                        <a:gd name="T83" fmla="*/ 184 h 371"/>
                        <a:gd name="T84" fmla="*/ 194 w 367"/>
                        <a:gd name="T85" fmla="*/ 182 h 371"/>
                        <a:gd name="T86" fmla="*/ 178 w 367"/>
                        <a:gd name="T87" fmla="*/ 162 h 371"/>
                        <a:gd name="T88" fmla="*/ 163 w 367"/>
                        <a:gd name="T89" fmla="*/ 135 h 371"/>
                        <a:gd name="T90" fmla="*/ 148 w 367"/>
                        <a:gd name="T91" fmla="*/ 128 h 371"/>
                        <a:gd name="T92" fmla="*/ 150 w 367"/>
                        <a:gd name="T93" fmla="*/ 116 h 371"/>
                        <a:gd name="T94" fmla="*/ 140 w 367"/>
                        <a:gd name="T95" fmla="*/ 95 h 371"/>
                        <a:gd name="T96" fmla="*/ 123 w 367"/>
                        <a:gd name="T97" fmla="*/ 80 h 371"/>
                        <a:gd name="T98" fmla="*/ 96 w 367"/>
                        <a:gd name="T99" fmla="*/ 71 h 371"/>
                        <a:gd name="T100" fmla="*/ 64 w 367"/>
                        <a:gd name="T101" fmla="*/ 77 h 371"/>
                        <a:gd name="T102" fmla="*/ 46 w 367"/>
                        <a:gd name="T103" fmla="*/ 95 h 371"/>
                        <a:gd name="T104" fmla="*/ 35 w 367"/>
                        <a:gd name="T105" fmla="*/ 119 h 371"/>
                        <a:gd name="T106" fmla="*/ 32 w 367"/>
                        <a:gd name="T107" fmla="*/ 147 h 371"/>
                        <a:gd name="T108" fmla="*/ 25 w 367"/>
                        <a:gd name="T109" fmla="*/ 133 h 371"/>
                        <a:gd name="T110" fmla="*/ 24 w 367"/>
                        <a:gd name="T111" fmla="*/ 113 h 3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7"/>
                        <a:gd name="T169" fmla="*/ 0 h 371"/>
                        <a:gd name="T170" fmla="*/ 367 w 367"/>
                        <a:gd name="T171" fmla="*/ 371 h 3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7" h="371">
                          <a:moveTo>
                            <a:pt x="24" y="113"/>
                          </a:moveTo>
                          <a:lnTo>
                            <a:pt x="21" y="126"/>
                          </a:lnTo>
                          <a:lnTo>
                            <a:pt x="20" y="135"/>
                          </a:lnTo>
                          <a:lnTo>
                            <a:pt x="21" y="144"/>
                          </a:lnTo>
                          <a:lnTo>
                            <a:pt x="22" y="151"/>
                          </a:lnTo>
                          <a:lnTo>
                            <a:pt x="14" y="145"/>
                          </a:lnTo>
                          <a:lnTo>
                            <a:pt x="6" y="135"/>
                          </a:lnTo>
                          <a:lnTo>
                            <a:pt x="2" y="128"/>
                          </a:lnTo>
                          <a:lnTo>
                            <a:pt x="0" y="113"/>
                          </a:lnTo>
                          <a:lnTo>
                            <a:pt x="4" y="96"/>
                          </a:lnTo>
                          <a:lnTo>
                            <a:pt x="12" y="82"/>
                          </a:lnTo>
                          <a:lnTo>
                            <a:pt x="21" y="69"/>
                          </a:lnTo>
                          <a:lnTo>
                            <a:pt x="32" y="55"/>
                          </a:lnTo>
                          <a:lnTo>
                            <a:pt x="46" y="44"/>
                          </a:lnTo>
                          <a:lnTo>
                            <a:pt x="59" y="35"/>
                          </a:lnTo>
                          <a:lnTo>
                            <a:pt x="72" y="28"/>
                          </a:lnTo>
                          <a:lnTo>
                            <a:pt x="91" y="20"/>
                          </a:lnTo>
                          <a:lnTo>
                            <a:pt x="105" y="15"/>
                          </a:lnTo>
                          <a:lnTo>
                            <a:pt x="110" y="7"/>
                          </a:lnTo>
                          <a:lnTo>
                            <a:pt x="115" y="4"/>
                          </a:lnTo>
                          <a:lnTo>
                            <a:pt x="123" y="1"/>
                          </a:lnTo>
                          <a:lnTo>
                            <a:pt x="133" y="1"/>
                          </a:lnTo>
                          <a:lnTo>
                            <a:pt x="148" y="4"/>
                          </a:lnTo>
                          <a:lnTo>
                            <a:pt x="161" y="1"/>
                          </a:lnTo>
                          <a:lnTo>
                            <a:pt x="169" y="0"/>
                          </a:lnTo>
                          <a:lnTo>
                            <a:pt x="177" y="1"/>
                          </a:lnTo>
                          <a:lnTo>
                            <a:pt x="188" y="2"/>
                          </a:lnTo>
                          <a:lnTo>
                            <a:pt x="197" y="8"/>
                          </a:lnTo>
                          <a:lnTo>
                            <a:pt x="207" y="5"/>
                          </a:lnTo>
                          <a:lnTo>
                            <a:pt x="219" y="4"/>
                          </a:lnTo>
                          <a:lnTo>
                            <a:pt x="230" y="8"/>
                          </a:lnTo>
                          <a:lnTo>
                            <a:pt x="247" y="17"/>
                          </a:lnTo>
                          <a:lnTo>
                            <a:pt x="258" y="27"/>
                          </a:lnTo>
                          <a:lnTo>
                            <a:pt x="270" y="41"/>
                          </a:lnTo>
                          <a:lnTo>
                            <a:pt x="280" y="53"/>
                          </a:lnTo>
                          <a:lnTo>
                            <a:pt x="290" y="64"/>
                          </a:lnTo>
                          <a:lnTo>
                            <a:pt x="298" y="77"/>
                          </a:lnTo>
                          <a:lnTo>
                            <a:pt x="304" y="93"/>
                          </a:lnTo>
                          <a:lnTo>
                            <a:pt x="313" y="114"/>
                          </a:lnTo>
                          <a:lnTo>
                            <a:pt x="322" y="142"/>
                          </a:lnTo>
                          <a:lnTo>
                            <a:pt x="332" y="171"/>
                          </a:lnTo>
                          <a:lnTo>
                            <a:pt x="339" y="204"/>
                          </a:lnTo>
                          <a:lnTo>
                            <a:pt x="344" y="225"/>
                          </a:lnTo>
                          <a:lnTo>
                            <a:pt x="348" y="249"/>
                          </a:lnTo>
                          <a:lnTo>
                            <a:pt x="355" y="275"/>
                          </a:lnTo>
                          <a:lnTo>
                            <a:pt x="362" y="300"/>
                          </a:lnTo>
                          <a:lnTo>
                            <a:pt x="365" y="314"/>
                          </a:lnTo>
                          <a:lnTo>
                            <a:pt x="367" y="328"/>
                          </a:lnTo>
                          <a:lnTo>
                            <a:pt x="365" y="342"/>
                          </a:lnTo>
                          <a:lnTo>
                            <a:pt x="362" y="351"/>
                          </a:lnTo>
                          <a:lnTo>
                            <a:pt x="360" y="349"/>
                          </a:lnTo>
                          <a:lnTo>
                            <a:pt x="355" y="358"/>
                          </a:lnTo>
                          <a:lnTo>
                            <a:pt x="349" y="365"/>
                          </a:lnTo>
                          <a:lnTo>
                            <a:pt x="342" y="367"/>
                          </a:lnTo>
                          <a:lnTo>
                            <a:pt x="339" y="365"/>
                          </a:lnTo>
                          <a:lnTo>
                            <a:pt x="337" y="369"/>
                          </a:lnTo>
                          <a:lnTo>
                            <a:pt x="334" y="371"/>
                          </a:lnTo>
                          <a:lnTo>
                            <a:pt x="327" y="369"/>
                          </a:lnTo>
                          <a:lnTo>
                            <a:pt x="320" y="365"/>
                          </a:lnTo>
                          <a:lnTo>
                            <a:pt x="313" y="361"/>
                          </a:lnTo>
                          <a:lnTo>
                            <a:pt x="308" y="358"/>
                          </a:lnTo>
                          <a:lnTo>
                            <a:pt x="296" y="362"/>
                          </a:lnTo>
                          <a:lnTo>
                            <a:pt x="285" y="363"/>
                          </a:lnTo>
                          <a:lnTo>
                            <a:pt x="277" y="361"/>
                          </a:lnTo>
                          <a:lnTo>
                            <a:pt x="279" y="357"/>
                          </a:lnTo>
                          <a:lnTo>
                            <a:pt x="267" y="363"/>
                          </a:lnTo>
                          <a:lnTo>
                            <a:pt x="256" y="365"/>
                          </a:lnTo>
                          <a:lnTo>
                            <a:pt x="244" y="363"/>
                          </a:lnTo>
                          <a:lnTo>
                            <a:pt x="233" y="357"/>
                          </a:lnTo>
                          <a:lnTo>
                            <a:pt x="223" y="350"/>
                          </a:lnTo>
                          <a:lnTo>
                            <a:pt x="220" y="342"/>
                          </a:lnTo>
                          <a:lnTo>
                            <a:pt x="219" y="331"/>
                          </a:lnTo>
                          <a:lnTo>
                            <a:pt x="209" y="335"/>
                          </a:lnTo>
                          <a:lnTo>
                            <a:pt x="217" y="325"/>
                          </a:lnTo>
                          <a:lnTo>
                            <a:pt x="222" y="315"/>
                          </a:lnTo>
                          <a:lnTo>
                            <a:pt x="230" y="294"/>
                          </a:lnTo>
                          <a:lnTo>
                            <a:pt x="237" y="273"/>
                          </a:lnTo>
                          <a:lnTo>
                            <a:pt x="243" y="248"/>
                          </a:lnTo>
                          <a:lnTo>
                            <a:pt x="248" y="220"/>
                          </a:lnTo>
                          <a:lnTo>
                            <a:pt x="252" y="163"/>
                          </a:lnTo>
                          <a:lnTo>
                            <a:pt x="228" y="163"/>
                          </a:lnTo>
                          <a:lnTo>
                            <a:pt x="221" y="171"/>
                          </a:lnTo>
                          <a:lnTo>
                            <a:pt x="217" y="180"/>
                          </a:lnTo>
                          <a:lnTo>
                            <a:pt x="207" y="184"/>
                          </a:lnTo>
                          <a:lnTo>
                            <a:pt x="199" y="187"/>
                          </a:lnTo>
                          <a:lnTo>
                            <a:pt x="194" y="182"/>
                          </a:lnTo>
                          <a:lnTo>
                            <a:pt x="185" y="174"/>
                          </a:lnTo>
                          <a:lnTo>
                            <a:pt x="178" y="162"/>
                          </a:lnTo>
                          <a:lnTo>
                            <a:pt x="172" y="149"/>
                          </a:lnTo>
                          <a:lnTo>
                            <a:pt x="163" y="135"/>
                          </a:lnTo>
                          <a:lnTo>
                            <a:pt x="152" y="131"/>
                          </a:lnTo>
                          <a:lnTo>
                            <a:pt x="148" y="128"/>
                          </a:lnTo>
                          <a:lnTo>
                            <a:pt x="149" y="122"/>
                          </a:lnTo>
                          <a:lnTo>
                            <a:pt x="150" y="116"/>
                          </a:lnTo>
                          <a:lnTo>
                            <a:pt x="146" y="105"/>
                          </a:lnTo>
                          <a:lnTo>
                            <a:pt x="140" y="95"/>
                          </a:lnTo>
                          <a:lnTo>
                            <a:pt x="133" y="88"/>
                          </a:lnTo>
                          <a:lnTo>
                            <a:pt x="123" y="80"/>
                          </a:lnTo>
                          <a:lnTo>
                            <a:pt x="109" y="73"/>
                          </a:lnTo>
                          <a:lnTo>
                            <a:pt x="96" y="71"/>
                          </a:lnTo>
                          <a:lnTo>
                            <a:pt x="84" y="73"/>
                          </a:lnTo>
                          <a:lnTo>
                            <a:pt x="64" y="77"/>
                          </a:lnTo>
                          <a:lnTo>
                            <a:pt x="56" y="83"/>
                          </a:lnTo>
                          <a:lnTo>
                            <a:pt x="46" y="95"/>
                          </a:lnTo>
                          <a:lnTo>
                            <a:pt x="40" y="107"/>
                          </a:lnTo>
                          <a:lnTo>
                            <a:pt x="35" y="119"/>
                          </a:lnTo>
                          <a:lnTo>
                            <a:pt x="31" y="131"/>
                          </a:lnTo>
                          <a:lnTo>
                            <a:pt x="32" y="147"/>
                          </a:lnTo>
                          <a:lnTo>
                            <a:pt x="27" y="141"/>
                          </a:lnTo>
                          <a:lnTo>
                            <a:pt x="25" y="133"/>
                          </a:lnTo>
                          <a:lnTo>
                            <a:pt x="23" y="125"/>
                          </a:lnTo>
                          <a:lnTo>
                            <a:pt x="24" y="113"/>
                          </a:lnTo>
                          <a:close/>
                        </a:path>
                      </a:pathLst>
                    </a:custGeom>
                    <a:solidFill>
                      <a:srgbClr val="5F3F1F"/>
                    </a:solidFill>
                    <a:ln w="9525">
                      <a:noFill/>
                      <a:round/>
                      <a:headEnd/>
                      <a:tailEnd/>
                    </a:ln>
                  </p:spPr>
                  <p:txBody>
                    <a:bodyPr/>
                    <a:lstStyle/>
                    <a:p>
                      <a:endParaRPr lang="en-US"/>
                    </a:p>
                  </p:txBody>
                </p:sp>
                <p:grpSp>
                  <p:nvGrpSpPr>
                    <p:cNvPr id="4181" name="Group 83"/>
                    <p:cNvGrpSpPr>
                      <a:grpSpLocks/>
                    </p:cNvGrpSpPr>
                    <p:nvPr/>
                  </p:nvGrpSpPr>
                  <p:grpSpPr bwMode="auto">
                    <a:xfrm>
                      <a:off x="4113" y="1181"/>
                      <a:ext cx="291" cy="324"/>
                      <a:chOff x="4113" y="1181"/>
                      <a:chExt cx="291" cy="324"/>
                    </a:xfrm>
                  </p:grpSpPr>
                  <p:sp>
                    <p:nvSpPr>
                      <p:cNvPr id="4182" name="Freeform 84"/>
                      <p:cNvSpPr>
                        <a:spLocks/>
                      </p:cNvSpPr>
                      <p:nvPr/>
                    </p:nvSpPr>
                    <p:spPr bwMode="auto">
                      <a:xfrm>
                        <a:off x="4282" y="1364"/>
                        <a:ext cx="37" cy="129"/>
                      </a:xfrm>
                      <a:custGeom>
                        <a:avLst/>
                        <a:gdLst>
                          <a:gd name="T0" fmla="*/ 16 w 37"/>
                          <a:gd name="T1" fmla="*/ 8 h 129"/>
                          <a:gd name="T2" fmla="*/ 15 w 37"/>
                          <a:gd name="T3" fmla="*/ 27 h 129"/>
                          <a:gd name="T4" fmla="*/ 13 w 37"/>
                          <a:gd name="T5" fmla="*/ 51 h 129"/>
                          <a:gd name="T6" fmla="*/ 9 w 37"/>
                          <a:gd name="T7" fmla="*/ 71 h 129"/>
                          <a:gd name="T8" fmla="*/ 0 w 37"/>
                          <a:gd name="T9" fmla="*/ 105 h 129"/>
                          <a:gd name="T10" fmla="*/ 10 w 37"/>
                          <a:gd name="T11" fmla="*/ 92 h 129"/>
                          <a:gd name="T12" fmla="*/ 15 w 37"/>
                          <a:gd name="T13" fmla="*/ 77 h 129"/>
                          <a:gd name="T14" fmla="*/ 18 w 37"/>
                          <a:gd name="T15" fmla="*/ 67 h 129"/>
                          <a:gd name="T16" fmla="*/ 23 w 37"/>
                          <a:gd name="T17" fmla="*/ 51 h 129"/>
                          <a:gd name="T18" fmla="*/ 26 w 37"/>
                          <a:gd name="T19" fmla="*/ 74 h 129"/>
                          <a:gd name="T20" fmla="*/ 26 w 37"/>
                          <a:gd name="T21" fmla="*/ 95 h 129"/>
                          <a:gd name="T22" fmla="*/ 25 w 37"/>
                          <a:gd name="T23" fmla="*/ 110 h 129"/>
                          <a:gd name="T24" fmla="*/ 32 w 37"/>
                          <a:gd name="T25" fmla="*/ 129 h 129"/>
                          <a:gd name="T26" fmla="*/ 35 w 37"/>
                          <a:gd name="T27" fmla="*/ 75 h 129"/>
                          <a:gd name="T28" fmla="*/ 37 w 37"/>
                          <a:gd name="T29" fmla="*/ 47 h 129"/>
                          <a:gd name="T30" fmla="*/ 36 w 37"/>
                          <a:gd name="T31" fmla="*/ 20 h 129"/>
                          <a:gd name="T32" fmla="*/ 34 w 37"/>
                          <a:gd name="T33" fmla="*/ 0 h 129"/>
                          <a:gd name="T34" fmla="*/ 27 w 37"/>
                          <a:gd name="T35" fmla="*/ 17 h 129"/>
                          <a:gd name="T36" fmla="*/ 23 w 37"/>
                          <a:gd name="T37" fmla="*/ 32 h 129"/>
                          <a:gd name="T38" fmla="*/ 20 w 37"/>
                          <a:gd name="T39" fmla="*/ 19 h 129"/>
                          <a:gd name="T40" fmla="*/ 16 w 37"/>
                          <a:gd name="T41" fmla="*/ 8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9"/>
                          <a:gd name="T65" fmla="*/ 37 w 3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9">
                            <a:moveTo>
                              <a:pt x="16" y="8"/>
                            </a:moveTo>
                            <a:lnTo>
                              <a:pt x="15" y="27"/>
                            </a:lnTo>
                            <a:lnTo>
                              <a:pt x="13" y="51"/>
                            </a:lnTo>
                            <a:lnTo>
                              <a:pt x="9" y="71"/>
                            </a:lnTo>
                            <a:lnTo>
                              <a:pt x="0" y="105"/>
                            </a:lnTo>
                            <a:lnTo>
                              <a:pt x="10" y="92"/>
                            </a:lnTo>
                            <a:lnTo>
                              <a:pt x="15" y="77"/>
                            </a:lnTo>
                            <a:lnTo>
                              <a:pt x="18" y="67"/>
                            </a:lnTo>
                            <a:lnTo>
                              <a:pt x="23" y="51"/>
                            </a:lnTo>
                            <a:lnTo>
                              <a:pt x="26" y="74"/>
                            </a:lnTo>
                            <a:lnTo>
                              <a:pt x="26" y="95"/>
                            </a:lnTo>
                            <a:lnTo>
                              <a:pt x="25" y="110"/>
                            </a:lnTo>
                            <a:lnTo>
                              <a:pt x="32" y="129"/>
                            </a:lnTo>
                            <a:lnTo>
                              <a:pt x="35" y="75"/>
                            </a:lnTo>
                            <a:lnTo>
                              <a:pt x="37" y="47"/>
                            </a:lnTo>
                            <a:lnTo>
                              <a:pt x="36" y="20"/>
                            </a:lnTo>
                            <a:lnTo>
                              <a:pt x="34" y="0"/>
                            </a:lnTo>
                            <a:lnTo>
                              <a:pt x="27" y="17"/>
                            </a:lnTo>
                            <a:lnTo>
                              <a:pt x="23" y="32"/>
                            </a:lnTo>
                            <a:lnTo>
                              <a:pt x="20" y="19"/>
                            </a:lnTo>
                            <a:lnTo>
                              <a:pt x="16" y="8"/>
                            </a:lnTo>
                            <a:close/>
                          </a:path>
                        </a:pathLst>
                      </a:custGeom>
                      <a:solidFill>
                        <a:srgbClr val="7F5F3F"/>
                      </a:solidFill>
                      <a:ln w="9525">
                        <a:noFill/>
                        <a:round/>
                        <a:headEnd/>
                        <a:tailEnd/>
                      </a:ln>
                    </p:spPr>
                    <p:txBody>
                      <a:bodyPr/>
                      <a:lstStyle/>
                      <a:p>
                        <a:endParaRPr lang="en-US"/>
                      </a:p>
                    </p:txBody>
                  </p:sp>
                  <p:sp>
                    <p:nvSpPr>
                      <p:cNvPr id="4183" name="Freeform 85"/>
                      <p:cNvSpPr>
                        <a:spLocks/>
                      </p:cNvSpPr>
                      <p:nvPr/>
                    </p:nvSpPr>
                    <p:spPr bwMode="auto">
                      <a:xfrm>
                        <a:off x="4307" y="1284"/>
                        <a:ext cx="97" cy="221"/>
                      </a:xfrm>
                      <a:custGeom>
                        <a:avLst/>
                        <a:gdLst>
                          <a:gd name="T0" fmla="*/ 46 w 97"/>
                          <a:gd name="T1" fmla="*/ 207 h 221"/>
                          <a:gd name="T2" fmla="*/ 40 w 97"/>
                          <a:gd name="T3" fmla="*/ 172 h 221"/>
                          <a:gd name="T4" fmla="*/ 38 w 97"/>
                          <a:gd name="T5" fmla="*/ 145 h 221"/>
                          <a:gd name="T6" fmla="*/ 32 w 97"/>
                          <a:gd name="T7" fmla="*/ 112 h 221"/>
                          <a:gd name="T8" fmla="*/ 31 w 97"/>
                          <a:gd name="T9" fmla="*/ 129 h 221"/>
                          <a:gd name="T10" fmla="*/ 29 w 97"/>
                          <a:gd name="T11" fmla="*/ 151 h 221"/>
                          <a:gd name="T12" fmla="*/ 23 w 97"/>
                          <a:gd name="T13" fmla="*/ 126 h 221"/>
                          <a:gd name="T14" fmla="*/ 21 w 97"/>
                          <a:gd name="T15" fmla="*/ 107 h 221"/>
                          <a:gd name="T16" fmla="*/ 23 w 97"/>
                          <a:gd name="T17" fmla="*/ 88 h 221"/>
                          <a:gd name="T18" fmla="*/ 18 w 97"/>
                          <a:gd name="T19" fmla="*/ 68 h 221"/>
                          <a:gd name="T20" fmla="*/ 12 w 97"/>
                          <a:gd name="T21" fmla="*/ 46 h 221"/>
                          <a:gd name="T22" fmla="*/ 0 w 97"/>
                          <a:gd name="T23" fmla="*/ 14 h 221"/>
                          <a:gd name="T24" fmla="*/ 15 w 97"/>
                          <a:gd name="T25" fmla="*/ 38 h 221"/>
                          <a:gd name="T26" fmla="*/ 27 w 97"/>
                          <a:gd name="T27" fmla="*/ 58 h 221"/>
                          <a:gd name="T28" fmla="*/ 39 w 97"/>
                          <a:gd name="T29" fmla="*/ 86 h 221"/>
                          <a:gd name="T30" fmla="*/ 36 w 97"/>
                          <a:gd name="T31" fmla="*/ 56 h 221"/>
                          <a:gd name="T32" fmla="*/ 32 w 97"/>
                          <a:gd name="T33" fmla="*/ 30 h 221"/>
                          <a:gd name="T34" fmla="*/ 27 w 97"/>
                          <a:gd name="T35" fmla="*/ 0 h 221"/>
                          <a:gd name="T36" fmla="*/ 37 w 97"/>
                          <a:gd name="T37" fmla="*/ 26 h 221"/>
                          <a:gd name="T38" fmla="*/ 44 w 97"/>
                          <a:gd name="T39" fmla="*/ 48 h 221"/>
                          <a:gd name="T40" fmla="*/ 50 w 97"/>
                          <a:gd name="T41" fmla="*/ 72 h 221"/>
                          <a:gd name="T42" fmla="*/ 54 w 97"/>
                          <a:gd name="T43" fmla="*/ 88 h 221"/>
                          <a:gd name="T44" fmla="*/ 62 w 97"/>
                          <a:gd name="T45" fmla="*/ 100 h 221"/>
                          <a:gd name="T46" fmla="*/ 74 w 97"/>
                          <a:gd name="T47" fmla="*/ 117 h 221"/>
                          <a:gd name="T48" fmla="*/ 81 w 97"/>
                          <a:gd name="T49" fmla="*/ 133 h 221"/>
                          <a:gd name="T50" fmla="*/ 86 w 97"/>
                          <a:gd name="T51" fmla="*/ 152 h 221"/>
                          <a:gd name="T52" fmla="*/ 92 w 97"/>
                          <a:gd name="T53" fmla="*/ 170 h 221"/>
                          <a:gd name="T54" fmla="*/ 94 w 97"/>
                          <a:gd name="T55" fmla="*/ 185 h 221"/>
                          <a:gd name="T56" fmla="*/ 95 w 97"/>
                          <a:gd name="T57" fmla="*/ 196 h 221"/>
                          <a:gd name="T58" fmla="*/ 97 w 97"/>
                          <a:gd name="T59" fmla="*/ 206 h 221"/>
                          <a:gd name="T60" fmla="*/ 95 w 97"/>
                          <a:gd name="T61" fmla="*/ 221 h 221"/>
                          <a:gd name="T62" fmla="*/ 87 w 97"/>
                          <a:gd name="T63" fmla="*/ 206 h 221"/>
                          <a:gd name="T64" fmla="*/ 83 w 97"/>
                          <a:gd name="T65" fmla="*/ 221 h 221"/>
                          <a:gd name="T66" fmla="*/ 79 w 97"/>
                          <a:gd name="T67" fmla="*/ 209 h 221"/>
                          <a:gd name="T68" fmla="*/ 79 w 97"/>
                          <a:gd name="T69" fmla="*/ 200 h 221"/>
                          <a:gd name="T70" fmla="*/ 80 w 97"/>
                          <a:gd name="T71" fmla="*/ 181 h 221"/>
                          <a:gd name="T72" fmla="*/ 79 w 97"/>
                          <a:gd name="T73" fmla="*/ 165 h 221"/>
                          <a:gd name="T74" fmla="*/ 76 w 97"/>
                          <a:gd name="T75" fmla="*/ 147 h 221"/>
                          <a:gd name="T76" fmla="*/ 67 w 97"/>
                          <a:gd name="T77" fmla="*/ 129 h 221"/>
                          <a:gd name="T78" fmla="*/ 58 w 97"/>
                          <a:gd name="T79" fmla="*/ 112 h 221"/>
                          <a:gd name="T80" fmla="*/ 60 w 97"/>
                          <a:gd name="T81" fmla="*/ 149 h 221"/>
                          <a:gd name="T82" fmla="*/ 45 w 97"/>
                          <a:gd name="T83" fmla="*/ 103 h 221"/>
                          <a:gd name="T84" fmla="*/ 49 w 97"/>
                          <a:gd name="T85" fmla="*/ 144 h 221"/>
                          <a:gd name="T86" fmla="*/ 50 w 97"/>
                          <a:gd name="T87" fmla="*/ 170 h 221"/>
                          <a:gd name="T88" fmla="*/ 46 w 97"/>
                          <a:gd name="T89" fmla="*/ 207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221"/>
                          <a:gd name="T137" fmla="*/ 97 w 97"/>
                          <a:gd name="T138" fmla="*/ 221 h 2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221">
                            <a:moveTo>
                              <a:pt x="46" y="207"/>
                            </a:moveTo>
                            <a:lnTo>
                              <a:pt x="40" y="172"/>
                            </a:lnTo>
                            <a:lnTo>
                              <a:pt x="38" y="145"/>
                            </a:lnTo>
                            <a:lnTo>
                              <a:pt x="32" y="112"/>
                            </a:lnTo>
                            <a:lnTo>
                              <a:pt x="31" y="129"/>
                            </a:lnTo>
                            <a:lnTo>
                              <a:pt x="29" y="151"/>
                            </a:lnTo>
                            <a:lnTo>
                              <a:pt x="23" y="126"/>
                            </a:lnTo>
                            <a:lnTo>
                              <a:pt x="21" y="107"/>
                            </a:lnTo>
                            <a:lnTo>
                              <a:pt x="23" y="88"/>
                            </a:lnTo>
                            <a:lnTo>
                              <a:pt x="18" y="68"/>
                            </a:lnTo>
                            <a:lnTo>
                              <a:pt x="12" y="46"/>
                            </a:lnTo>
                            <a:lnTo>
                              <a:pt x="0" y="14"/>
                            </a:lnTo>
                            <a:lnTo>
                              <a:pt x="15" y="38"/>
                            </a:lnTo>
                            <a:lnTo>
                              <a:pt x="27" y="58"/>
                            </a:lnTo>
                            <a:lnTo>
                              <a:pt x="39" y="86"/>
                            </a:lnTo>
                            <a:lnTo>
                              <a:pt x="36" y="56"/>
                            </a:lnTo>
                            <a:lnTo>
                              <a:pt x="32" y="30"/>
                            </a:lnTo>
                            <a:lnTo>
                              <a:pt x="27" y="0"/>
                            </a:lnTo>
                            <a:lnTo>
                              <a:pt x="37" y="26"/>
                            </a:lnTo>
                            <a:lnTo>
                              <a:pt x="44" y="48"/>
                            </a:lnTo>
                            <a:lnTo>
                              <a:pt x="50" y="72"/>
                            </a:lnTo>
                            <a:lnTo>
                              <a:pt x="54" y="88"/>
                            </a:lnTo>
                            <a:lnTo>
                              <a:pt x="62" y="100"/>
                            </a:lnTo>
                            <a:lnTo>
                              <a:pt x="74" y="117"/>
                            </a:lnTo>
                            <a:lnTo>
                              <a:pt x="81" y="133"/>
                            </a:lnTo>
                            <a:lnTo>
                              <a:pt x="86" y="152"/>
                            </a:lnTo>
                            <a:lnTo>
                              <a:pt x="92" y="170"/>
                            </a:lnTo>
                            <a:lnTo>
                              <a:pt x="94" y="185"/>
                            </a:lnTo>
                            <a:lnTo>
                              <a:pt x="95" y="196"/>
                            </a:lnTo>
                            <a:lnTo>
                              <a:pt x="97" y="206"/>
                            </a:lnTo>
                            <a:lnTo>
                              <a:pt x="95" y="221"/>
                            </a:lnTo>
                            <a:lnTo>
                              <a:pt x="87" y="206"/>
                            </a:lnTo>
                            <a:lnTo>
                              <a:pt x="83" y="221"/>
                            </a:lnTo>
                            <a:lnTo>
                              <a:pt x="79" y="209"/>
                            </a:lnTo>
                            <a:lnTo>
                              <a:pt x="79" y="200"/>
                            </a:lnTo>
                            <a:lnTo>
                              <a:pt x="80" y="181"/>
                            </a:lnTo>
                            <a:lnTo>
                              <a:pt x="79" y="165"/>
                            </a:lnTo>
                            <a:lnTo>
                              <a:pt x="76" y="147"/>
                            </a:lnTo>
                            <a:lnTo>
                              <a:pt x="67" y="129"/>
                            </a:lnTo>
                            <a:lnTo>
                              <a:pt x="58" y="112"/>
                            </a:lnTo>
                            <a:lnTo>
                              <a:pt x="60" y="149"/>
                            </a:lnTo>
                            <a:lnTo>
                              <a:pt x="45" y="103"/>
                            </a:lnTo>
                            <a:lnTo>
                              <a:pt x="49" y="144"/>
                            </a:lnTo>
                            <a:lnTo>
                              <a:pt x="50" y="170"/>
                            </a:lnTo>
                            <a:lnTo>
                              <a:pt x="46" y="207"/>
                            </a:lnTo>
                            <a:close/>
                          </a:path>
                        </a:pathLst>
                      </a:custGeom>
                      <a:solidFill>
                        <a:srgbClr val="7F5F3F"/>
                      </a:solidFill>
                      <a:ln w="9525">
                        <a:noFill/>
                        <a:round/>
                        <a:headEnd/>
                        <a:tailEnd/>
                      </a:ln>
                    </p:spPr>
                    <p:txBody>
                      <a:bodyPr/>
                      <a:lstStyle/>
                      <a:p>
                        <a:endParaRPr lang="en-US"/>
                      </a:p>
                    </p:txBody>
                  </p:sp>
                  <p:sp>
                    <p:nvSpPr>
                      <p:cNvPr id="4184" name="Freeform 86"/>
                      <p:cNvSpPr>
                        <a:spLocks/>
                      </p:cNvSpPr>
                      <p:nvPr/>
                    </p:nvSpPr>
                    <p:spPr bwMode="auto">
                      <a:xfrm>
                        <a:off x="4113" y="1181"/>
                        <a:ext cx="156" cy="54"/>
                      </a:xfrm>
                      <a:custGeom>
                        <a:avLst/>
                        <a:gdLst>
                          <a:gd name="T0" fmla="*/ 0 w 156"/>
                          <a:gd name="T1" fmla="*/ 54 h 54"/>
                          <a:gd name="T2" fmla="*/ 6 w 156"/>
                          <a:gd name="T3" fmla="*/ 53 h 54"/>
                          <a:gd name="T4" fmla="*/ 17 w 156"/>
                          <a:gd name="T5" fmla="*/ 51 h 54"/>
                          <a:gd name="T6" fmla="*/ 24 w 156"/>
                          <a:gd name="T7" fmla="*/ 50 h 54"/>
                          <a:gd name="T8" fmla="*/ 33 w 156"/>
                          <a:gd name="T9" fmla="*/ 50 h 54"/>
                          <a:gd name="T10" fmla="*/ 35 w 156"/>
                          <a:gd name="T11" fmla="*/ 38 h 54"/>
                          <a:gd name="T12" fmla="*/ 41 w 156"/>
                          <a:gd name="T13" fmla="*/ 28 h 54"/>
                          <a:gd name="T14" fmla="*/ 49 w 156"/>
                          <a:gd name="T15" fmla="*/ 20 h 54"/>
                          <a:gd name="T16" fmla="*/ 59 w 156"/>
                          <a:gd name="T17" fmla="*/ 14 h 54"/>
                          <a:gd name="T18" fmla="*/ 67 w 156"/>
                          <a:gd name="T19" fmla="*/ 12 h 54"/>
                          <a:gd name="T20" fmla="*/ 76 w 156"/>
                          <a:gd name="T21" fmla="*/ 12 h 54"/>
                          <a:gd name="T22" fmla="*/ 97 w 156"/>
                          <a:gd name="T23" fmla="*/ 15 h 54"/>
                          <a:gd name="T24" fmla="*/ 115 w 156"/>
                          <a:gd name="T25" fmla="*/ 16 h 54"/>
                          <a:gd name="T26" fmla="*/ 132 w 156"/>
                          <a:gd name="T27" fmla="*/ 12 h 54"/>
                          <a:gd name="T28" fmla="*/ 156 w 156"/>
                          <a:gd name="T29" fmla="*/ 0 h 54"/>
                          <a:gd name="T30" fmla="*/ 125 w 156"/>
                          <a:gd name="T31" fmla="*/ 7 h 54"/>
                          <a:gd name="T32" fmla="*/ 109 w 156"/>
                          <a:gd name="T33" fmla="*/ 7 h 54"/>
                          <a:gd name="T34" fmla="*/ 97 w 156"/>
                          <a:gd name="T35" fmla="*/ 5 h 54"/>
                          <a:gd name="T36" fmla="*/ 87 w 156"/>
                          <a:gd name="T37" fmla="*/ 7 h 54"/>
                          <a:gd name="T38" fmla="*/ 80 w 156"/>
                          <a:gd name="T39" fmla="*/ 4 h 54"/>
                          <a:gd name="T40" fmla="*/ 74 w 156"/>
                          <a:gd name="T41" fmla="*/ 3 h 54"/>
                          <a:gd name="T42" fmla="*/ 66 w 156"/>
                          <a:gd name="T43" fmla="*/ 4 h 54"/>
                          <a:gd name="T44" fmla="*/ 59 w 156"/>
                          <a:gd name="T45" fmla="*/ 5 h 54"/>
                          <a:gd name="T46" fmla="*/ 50 w 156"/>
                          <a:gd name="T47" fmla="*/ 7 h 54"/>
                          <a:gd name="T48" fmla="*/ 43 w 156"/>
                          <a:gd name="T49" fmla="*/ 12 h 54"/>
                          <a:gd name="T50" fmla="*/ 36 w 156"/>
                          <a:gd name="T51" fmla="*/ 21 h 54"/>
                          <a:gd name="T52" fmla="*/ 31 w 156"/>
                          <a:gd name="T53" fmla="*/ 28 h 54"/>
                          <a:gd name="T54" fmla="*/ 24 w 156"/>
                          <a:gd name="T55" fmla="*/ 29 h 54"/>
                          <a:gd name="T56" fmla="*/ 17 w 156"/>
                          <a:gd name="T57" fmla="*/ 32 h 54"/>
                          <a:gd name="T58" fmla="*/ 6 w 156"/>
                          <a:gd name="T59" fmla="*/ 38 h 54"/>
                          <a:gd name="T60" fmla="*/ 2 w 156"/>
                          <a:gd name="T61" fmla="*/ 47 h 54"/>
                          <a:gd name="T62" fmla="*/ 0 w 156"/>
                          <a:gd name="T63" fmla="*/ 5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54"/>
                          <a:gd name="T98" fmla="*/ 156 w 156"/>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54">
                            <a:moveTo>
                              <a:pt x="0" y="54"/>
                            </a:moveTo>
                            <a:lnTo>
                              <a:pt x="6" y="53"/>
                            </a:lnTo>
                            <a:lnTo>
                              <a:pt x="17" y="51"/>
                            </a:lnTo>
                            <a:lnTo>
                              <a:pt x="24" y="50"/>
                            </a:lnTo>
                            <a:lnTo>
                              <a:pt x="33" y="50"/>
                            </a:lnTo>
                            <a:lnTo>
                              <a:pt x="35" y="38"/>
                            </a:lnTo>
                            <a:lnTo>
                              <a:pt x="41" y="28"/>
                            </a:lnTo>
                            <a:lnTo>
                              <a:pt x="49" y="20"/>
                            </a:lnTo>
                            <a:lnTo>
                              <a:pt x="59" y="14"/>
                            </a:lnTo>
                            <a:lnTo>
                              <a:pt x="67" y="12"/>
                            </a:lnTo>
                            <a:lnTo>
                              <a:pt x="76" y="12"/>
                            </a:lnTo>
                            <a:lnTo>
                              <a:pt x="97" y="15"/>
                            </a:lnTo>
                            <a:lnTo>
                              <a:pt x="115" y="16"/>
                            </a:lnTo>
                            <a:lnTo>
                              <a:pt x="132" y="12"/>
                            </a:lnTo>
                            <a:lnTo>
                              <a:pt x="156" y="0"/>
                            </a:lnTo>
                            <a:lnTo>
                              <a:pt x="125" y="7"/>
                            </a:lnTo>
                            <a:lnTo>
                              <a:pt x="109" y="7"/>
                            </a:lnTo>
                            <a:lnTo>
                              <a:pt x="97" y="5"/>
                            </a:lnTo>
                            <a:lnTo>
                              <a:pt x="87" y="7"/>
                            </a:lnTo>
                            <a:lnTo>
                              <a:pt x="80" y="4"/>
                            </a:lnTo>
                            <a:lnTo>
                              <a:pt x="74" y="3"/>
                            </a:lnTo>
                            <a:lnTo>
                              <a:pt x="66" y="4"/>
                            </a:lnTo>
                            <a:lnTo>
                              <a:pt x="59" y="5"/>
                            </a:lnTo>
                            <a:lnTo>
                              <a:pt x="50" y="7"/>
                            </a:lnTo>
                            <a:lnTo>
                              <a:pt x="43" y="12"/>
                            </a:lnTo>
                            <a:lnTo>
                              <a:pt x="36" y="21"/>
                            </a:lnTo>
                            <a:lnTo>
                              <a:pt x="31" y="28"/>
                            </a:lnTo>
                            <a:lnTo>
                              <a:pt x="24" y="29"/>
                            </a:lnTo>
                            <a:lnTo>
                              <a:pt x="17" y="32"/>
                            </a:lnTo>
                            <a:lnTo>
                              <a:pt x="6" y="38"/>
                            </a:lnTo>
                            <a:lnTo>
                              <a:pt x="2" y="47"/>
                            </a:lnTo>
                            <a:lnTo>
                              <a:pt x="0" y="54"/>
                            </a:lnTo>
                            <a:close/>
                          </a:path>
                        </a:pathLst>
                      </a:custGeom>
                      <a:solidFill>
                        <a:srgbClr val="3F1F00"/>
                      </a:solidFill>
                      <a:ln w="9525">
                        <a:noFill/>
                        <a:round/>
                        <a:headEnd/>
                        <a:tailEnd/>
                      </a:ln>
                    </p:spPr>
                    <p:txBody>
                      <a:bodyPr/>
                      <a:lstStyle/>
                      <a:p>
                        <a:endParaRPr lang="en-US"/>
                      </a:p>
                    </p:txBody>
                  </p:sp>
                </p:grpSp>
              </p:grpSp>
            </p:grpSp>
            <p:grpSp>
              <p:nvGrpSpPr>
                <p:cNvPr id="4164" name="Group 87"/>
                <p:cNvGrpSpPr>
                  <a:grpSpLocks/>
                </p:cNvGrpSpPr>
                <p:nvPr/>
              </p:nvGrpSpPr>
              <p:grpSpPr bwMode="auto">
                <a:xfrm>
                  <a:off x="4244" y="1314"/>
                  <a:ext cx="62" cy="101"/>
                  <a:chOff x="4244" y="1314"/>
                  <a:chExt cx="62" cy="101"/>
                </a:xfrm>
              </p:grpSpPr>
              <p:grpSp>
                <p:nvGrpSpPr>
                  <p:cNvPr id="4165" name="Group 88"/>
                  <p:cNvGrpSpPr>
                    <a:grpSpLocks/>
                  </p:cNvGrpSpPr>
                  <p:nvPr/>
                </p:nvGrpSpPr>
                <p:grpSpPr bwMode="auto">
                  <a:xfrm>
                    <a:off x="4257" y="1314"/>
                    <a:ext cx="49" cy="85"/>
                    <a:chOff x="4257" y="1314"/>
                    <a:chExt cx="49" cy="85"/>
                  </a:xfrm>
                </p:grpSpPr>
                <p:sp>
                  <p:nvSpPr>
                    <p:cNvPr id="4175" name="Freeform 89"/>
                    <p:cNvSpPr>
                      <a:spLocks/>
                    </p:cNvSpPr>
                    <p:nvPr/>
                  </p:nvSpPr>
                  <p:spPr bwMode="auto">
                    <a:xfrm>
                      <a:off x="4257" y="1314"/>
                      <a:ext cx="49" cy="85"/>
                    </a:xfrm>
                    <a:custGeom>
                      <a:avLst/>
                      <a:gdLst>
                        <a:gd name="T0" fmla="*/ 4 w 49"/>
                        <a:gd name="T1" fmla="*/ 23 h 85"/>
                        <a:gd name="T2" fmla="*/ 11 w 49"/>
                        <a:gd name="T3" fmla="*/ 11 h 85"/>
                        <a:gd name="T4" fmla="*/ 17 w 49"/>
                        <a:gd name="T5" fmla="*/ 5 h 85"/>
                        <a:gd name="T6" fmla="*/ 24 w 49"/>
                        <a:gd name="T7" fmla="*/ 2 h 85"/>
                        <a:gd name="T8" fmla="*/ 31 w 49"/>
                        <a:gd name="T9" fmla="*/ 0 h 85"/>
                        <a:gd name="T10" fmla="*/ 39 w 49"/>
                        <a:gd name="T11" fmla="*/ 3 h 85"/>
                        <a:gd name="T12" fmla="*/ 45 w 49"/>
                        <a:gd name="T13" fmla="*/ 10 h 85"/>
                        <a:gd name="T14" fmla="*/ 49 w 49"/>
                        <a:gd name="T15" fmla="*/ 21 h 85"/>
                        <a:gd name="T16" fmla="*/ 48 w 49"/>
                        <a:gd name="T17" fmla="*/ 33 h 85"/>
                        <a:gd name="T18" fmla="*/ 45 w 49"/>
                        <a:gd name="T19" fmla="*/ 44 h 85"/>
                        <a:gd name="T20" fmla="*/ 41 w 49"/>
                        <a:gd name="T21" fmla="*/ 56 h 85"/>
                        <a:gd name="T22" fmla="*/ 36 w 49"/>
                        <a:gd name="T23" fmla="*/ 67 h 85"/>
                        <a:gd name="T24" fmla="*/ 28 w 49"/>
                        <a:gd name="T25" fmla="*/ 77 h 85"/>
                        <a:gd name="T26" fmla="*/ 21 w 49"/>
                        <a:gd name="T27" fmla="*/ 83 h 85"/>
                        <a:gd name="T28" fmla="*/ 14 w 49"/>
                        <a:gd name="T29" fmla="*/ 85 h 85"/>
                        <a:gd name="T30" fmla="*/ 7 w 49"/>
                        <a:gd name="T31" fmla="*/ 84 h 85"/>
                        <a:gd name="T32" fmla="*/ 2 w 49"/>
                        <a:gd name="T33" fmla="*/ 80 h 85"/>
                        <a:gd name="T34" fmla="*/ 0 w 49"/>
                        <a:gd name="T35" fmla="*/ 73 h 85"/>
                        <a:gd name="T36" fmla="*/ 3 w 49"/>
                        <a:gd name="T37" fmla="*/ 60 h 85"/>
                        <a:gd name="T38" fmla="*/ 4 w 49"/>
                        <a:gd name="T39" fmla="*/ 49 h 85"/>
                        <a:gd name="T40" fmla="*/ 2 w 49"/>
                        <a:gd name="T41" fmla="*/ 37 h 85"/>
                        <a:gd name="T42" fmla="*/ 4 w 49"/>
                        <a:gd name="T43" fmla="*/ 23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85"/>
                        <a:gd name="T68" fmla="*/ 49 w 49"/>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85">
                          <a:moveTo>
                            <a:pt x="4" y="23"/>
                          </a:moveTo>
                          <a:lnTo>
                            <a:pt x="11" y="11"/>
                          </a:lnTo>
                          <a:lnTo>
                            <a:pt x="17" y="5"/>
                          </a:lnTo>
                          <a:lnTo>
                            <a:pt x="24" y="2"/>
                          </a:lnTo>
                          <a:lnTo>
                            <a:pt x="31" y="0"/>
                          </a:lnTo>
                          <a:lnTo>
                            <a:pt x="39" y="3"/>
                          </a:lnTo>
                          <a:lnTo>
                            <a:pt x="45" y="10"/>
                          </a:lnTo>
                          <a:lnTo>
                            <a:pt x="49" y="21"/>
                          </a:lnTo>
                          <a:lnTo>
                            <a:pt x="48" y="33"/>
                          </a:lnTo>
                          <a:lnTo>
                            <a:pt x="45" y="44"/>
                          </a:lnTo>
                          <a:lnTo>
                            <a:pt x="41" y="56"/>
                          </a:lnTo>
                          <a:lnTo>
                            <a:pt x="36" y="67"/>
                          </a:lnTo>
                          <a:lnTo>
                            <a:pt x="28" y="77"/>
                          </a:lnTo>
                          <a:lnTo>
                            <a:pt x="21" y="83"/>
                          </a:lnTo>
                          <a:lnTo>
                            <a:pt x="14" y="85"/>
                          </a:lnTo>
                          <a:lnTo>
                            <a:pt x="7" y="84"/>
                          </a:lnTo>
                          <a:lnTo>
                            <a:pt x="2" y="80"/>
                          </a:lnTo>
                          <a:lnTo>
                            <a:pt x="0" y="73"/>
                          </a:lnTo>
                          <a:lnTo>
                            <a:pt x="3" y="60"/>
                          </a:lnTo>
                          <a:lnTo>
                            <a:pt x="4" y="49"/>
                          </a:lnTo>
                          <a:lnTo>
                            <a:pt x="2" y="37"/>
                          </a:lnTo>
                          <a:lnTo>
                            <a:pt x="4" y="23"/>
                          </a:lnTo>
                          <a:close/>
                        </a:path>
                      </a:pathLst>
                    </a:custGeom>
                    <a:solidFill>
                      <a:srgbClr val="FF9F7F"/>
                    </a:solidFill>
                    <a:ln w="9525">
                      <a:noFill/>
                      <a:round/>
                      <a:headEnd/>
                      <a:tailEnd/>
                    </a:ln>
                  </p:spPr>
                  <p:txBody>
                    <a:bodyPr/>
                    <a:lstStyle/>
                    <a:p>
                      <a:endParaRPr lang="en-US"/>
                    </a:p>
                  </p:txBody>
                </p:sp>
                <p:sp>
                  <p:nvSpPr>
                    <p:cNvPr id="4176" name="Freeform 90"/>
                    <p:cNvSpPr>
                      <a:spLocks/>
                    </p:cNvSpPr>
                    <p:nvPr/>
                  </p:nvSpPr>
                  <p:spPr bwMode="auto">
                    <a:xfrm>
                      <a:off x="4262" y="1323"/>
                      <a:ext cx="36" cy="59"/>
                    </a:xfrm>
                    <a:custGeom>
                      <a:avLst/>
                      <a:gdLst>
                        <a:gd name="T0" fmla="*/ 36 w 36"/>
                        <a:gd name="T1" fmla="*/ 6 h 59"/>
                        <a:gd name="T2" fmla="*/ 27 w 36"/>
                        <a:gd name="T3" fmla="*/ 4 h 59"/>
                        <a:gd name="T4" fmla="*/ 20 w 36"/>
                        <a:gd name="T5" fmla="*/ 5 h 59"/>
                        <a:gd name="T6" fmla="*/ 17 w 36"/>
                        <a:gd name="T7" fmla="*/ 7 h 59"/>
                        <a:gd name="T8" fmla="*/ 15 w 36"/>
                        <a:gd name="T9" fmla="*/ 12 h 59"/>
                        <a:gd name="T10" fmla="*/ 15 w 36"/>
                        <a:gd name="T11" fmla="*/ 16 h 59"/>
                        <a:gd name="T12" fmla="*/ 19 w 36"/>
                        <a:gd name="T13" fmla="*/ 21 h 59"/>
                        <a:gd name="T14" fmla="*/ 26 w 36"/>
                        <a:gd name="T15" fmla="*/ 24 h 59"/>
                        <a:gd name="T16" fmla="*/ 30 w 36"/>
                        <a:gd name="T17" fmla="*/ 26 h 59"/>
                        <a:gd name="T18" fmla="*/ 31 w 36"/>
                        <a:gd name="T19" fmla="*/ 32 h 59"/>
                        <a:gd name="T20" fmla="*/ 28 w 36"/>
                        <a:gd name="T21" fmla="*/ 38 h 59"/>
                        <a:gd name="T22" fmla="*/ 24 w 36"/>
                        <a:gd name="T23" fmla="*/ 43 h 59"/>
                        <a:gd name="T24" fmla="*/ 17 w 36"/>
                        <a:gd name="T25" fmla="*/ 45 h 59"/>
                        <a:gd name="T26" fmla="*/ 11 w 36"/>
                        <a:gd name="T27" fmla="*/ 47 h 59"/>
                        <a:gd name="T28" fmla="*/ 7 w 36"/>
                        <a:gd name="T29" fmla="*/ 50 h 59"/>
                        <a:gd name="T30" fmla="*/ 6 w 36"/>
                        <a:gd name="T31" fmla="*/ 54 h 59"/>
                        <a:gd name="T32" fmla="*/ 5 w 36"/>
                        <a:gd name="T33" fmla="*/ 59 h 59"/>
                        <a:gd name="T34" fmla="*/ 2 w 36"/>
                        <a:gd name="T35" fmla="*/ 59 h 59"/>
                        <a:gd name="T36" fmla="*/ 0 w 36"/>
                        <a:gd name="T37" fmla="*/ 54 h 59"/>
                        <a:gd name="T38" fmla="*/ 2 w 36"/>
                        <a:gd name="T39" fmla="*/ 49 h 59"/>
                        <a:gd name="T40" fmla="*/ 4 w 36"/>
                        <a:gd name="T41" fmla="*/ 43 h 59"/>
                        <a:gd name="T42" fmla="*/ 4 w 36"/>
                        <a:gd name="T43" fmla="*/ 38 h 59"/>
                        <a:gd name="T44" fmla="*/ 5 w 36"/>
                        <a:gd name="T45" fmla="*/ 32 h 59"/>
                        <a:gd name="T46" fmla="*/ 8 w 36"/>
                        <a:gd name="T47" fmla="*/ 34 h 59"/>
                        <a:gd name="T48" fmla="*/ 12 w 36"/>
                        <a:gd name="T49" fmla="*/ 34 h 59"/>
                        <a:gd name="T50" fmla="*/ 13 w 36"/>
                        <a:gd name="T51" fmla="*/ 31 h 59"/>
                        <a:gd name="T52" fmla="*/ 10 w 36"/>
                        <a:gd name="T53" fmla="*/ 26 h 59"/>
                        <a:gd name="T54" fmla="*/ 12 w 36"/>
                        <a:gd name="T55" fmla="*/ 20 h 59"/>
                        <a:gd name="T56" fmla="*/ 10 w 36"/>
                        <a:gd name="T57" fmla="*/ 15 h 59"/>
                        <a:gd name="T58" fmla="*/ 12 w 36"/>
                        <a:gd name="T59" fmla="*/ 9 h 59"/>
                        <a:gd name="T60" fmla="*/ 15 w 36"/>
                        <a:gd name="T61" fmla="*/ 3 h 59"/>
                        <a:gd name="T62" fmla="*/ 20 w 36"/>
                        <a:gd name="T63" fmla="*/ 0 h 59"/>
                        <a:gd name="T64" fmla="*/ 27 w 36"/>
                        <a:gd name="T65" fmla="*/ 0 h 59"/>
                        <a:gd name="T66" fmla="*/ 33 w 36"/>
                        <a:gd name="T67" fmla="*/ 2 h 59"/>
                        <a:gd name="T68" fmla="*/ 36 w 36"/>
                        <a:gd name="T69" fmla="*/ 6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59"/>
                        <a:gd name="T107" fmla="*/ 36 w 36"/>
                        <a:gd name="T108" fmla="*/ 59 h 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59">
                          <a:moveTo>
                            <a:pt x="36" y="6"/>
                          </a:moveTo>
                          <a:lnTo>
                            <a:pt x="27" y="4"/>
                          </a:lnTo>
                          <a:lnTo>
                            <a:pt x="20" y="5"/>
                          </a:lnTo>
                          <a:lnTo>
                            <a:pt x="17" y="7"/>
                          </a:lnTo>
                          <a:lnTo>
                            <a:pt x="15" y="12"/>
                          </a:lnTo>
                          <a:lnTo>
                            <a:pt x="15" y="16"/>
                          </a:lnTo>
                          <a:lnTo>
                            <a:pt x="19" y="21"/>
                          </a:lnTo>
                          <a:lnTo>
                            <a:pt x="26" y="24"/>
                          </a:lnTo>
                          <a:lnTo>
                            <a:pt x="30" y="26"/>
                          </a:lnTo>
                          <a:lnTo>
                            <a:pt x="31" y="32"/>
                          </a:lnTo>
                          <a:lnTo>
                            <a:pt x="28" y="38"/>
                          </a:lnTo>
                          <a:lnTo>
                            <a:pt x="24" y="43"/>
                          </a:lnTo>
                          <a:lnTo>
                            <a:pt x="17" y="45"/>
                          </a:lnTo>
                          <a:lnTo>
                            <a:pt x="11" y="47"/>
                          </a:lnTo>
                          <a:lnTo>
                            <a:pt x="7" y="50"/>
                          </a:lnTo>
                          <a:lnTo>
                            <a:pt x="6" y="54"/>
                          </a:lnTo>
                          <a:lnTo>
                            <a:pt x="5" y="59"/>
                          </a:lnTo>
                          <a:lnTo>
                            <a:pt x="2" y="59"/>
                          </a:lnTo>
                          <a:lnTo>
                            <a:pt x="0" y="54"/>
                          </a:lnTo>
                          <a:lnTo>
                            <a:pt x="2" y="49"/>
                          </a:lnTo>
                          <a:lnTo>
                            <a:pt x="4" y="43"/>
                          </a:lnTo>
                          <a:lnTo>
                            <a:pt x="4" y="38"/>
                          </a:lnTo>
                          <a:lnTo>
                            <a:pt x="5" y="32"/>
                          </a:lnTo>
                          <a:lnTo>
                            <a:pt x="8" y="34"/>
                          </a:lnTo>
                          <a:lnTo>
                            <a:pt x="12" y="34"/>
                          </a:lnTo>
                          <a:lnTo>
                            <a:pt x="13" y="31"/>
                          </a:lnTo>
                          <a:lnTo>
                            <a:pt x="10" y="26"/>
                          </a:lnTo>
                          <a:lnTo>
                            <a:pt x="12" y="20"/>
                          </a:lnTo>
                          <a:lnTo>
                            <a:pt x="10" y="15"/>
                          </a:lnTo>
                          <a:lnTo>
                            <a:pt x="12" y="9"/>
                          </a:lnTo>
                          <a:lnTo>
                            <a:pt x="15" y="3"/>
                          </a:lnTo>
                          <a:lnTo>
                            <a:pt x="20" y="0"/>
                          </a:lnTo>
                          <a:lnTo>
                            <a:pt x="27" y="0"/>
                          </a:lnTo>
                          <a:lnTo>
                            <a:pt x="33" y="2"/>
                          </a:lnTo>
                          <a:lnTo>
                            <a:pt x="36" y="6"/>
                          </a:lnTo>
                          <a:close/>
                        </a:path>
                      </a:pathLst>
                    </a:custGeom>
                    <a:solidFill>
                      <a:srgbClr val="FF7F3F"/>
                    </a:solidFill>
                    <a:ln w="9525">
                      <a:noFill/>
                      <a:round/>
                      <a:headEnd/>
                      <a:tailEnd/>
                    </a:ln>
                  </p:spPr>
                  <p:txBody>
                    <a:bodyPr/>
                    <a:lstStyle/>
                    <a:p>
                      <a:endParaRPr lang="en-US"/>
                    </a:p>
                  </p:txBody>
                </p:sp>
              </p:grpSp>
              <p:grpSp>
                <p:nvGrpSpPr>
                  <p:cNvPr id="4166" name="Group 91"/>
                  <p:cNvGrpSpPr>
                    <a:grpSpLocks/>
                  </p:cNvGrpSpPr>
                  <p:nvPr/>
                </p:nvGrpSpPr>
                <p:grpSpPr bwMode="auto">
                  <a:xfrm>
                    <a:off x="4244" y="1375"/>
                    <a:ext cx="43" cy="40"/>
                    <a:chOff x="4244" y="1375"/>
                    <a:chExt cx="43" cy="40"/>
                  </a:xfrm>
                </p:grpSpPr>
                <p:grpSp>
                  <p:nvGrpSpPr>
                    <p:cNvPr id="4167" name="Group 92"/>
                    <p:cNvGrpSpPr>
                      <a:grpSpLocks/>
                    </p:cNvGrpSpPr>
                    <p:nvPr/>
                  </p:nvGrpSpPr>
                  <p:grpSpPr bwMode="auto">
                    <a:xfrm>
                      <a:off x="4244" y="1375"/>
                      <a:ext cx="43" cy="40"/>
                      <a:chOff x="4244" y="1375"/>
                      <a:chExt cx="43" cy="40"/>
                    </a:xfrm>
                  </p:grpSpPr>
                  <p:sp>
                    <p:nvSpPr>
                      <p:cNvPr id="4173" name="Oval 93"/>
                      <p:cNvSpPr>
                        <a:spLocks noChangeArrowheads="1"/>
                      </p:cNvSpPr>
                      <p:nvPr/>
                    </p:nvSpPr>
                    <p:spPr bwMode="auto">
                      <a:xfrm>
                        <a:off x="4248" y="1376"/>
                        <a:ext cx="39" cy="39"/>
                      </a:xfrm>
                      <a:prstGeom prst="ellipse">
                        <a:avLst/>
                      </a:prstGeom>
                      <a:solidFill>
                        <a:srgbClr val="9F3F00"/>
                      </a:solidFill>
                      <a:ln w="9525">
                        <a:noFill/>
                        <a:round/>
                        <a:headEnd/>
                        <a:tailEnd/>
                      </a:ln>
                    </p:spPr>
                    <p:txBody>
                      <a:bodyPr/>
                      <a:lstStyle/>
                      <a:p>
                        <a:pPr eaLnBrk="0" hangingPunct="0"/>
                        <a:endParaRPr lang="en-US"/>
                      </a:p>
                    </p:txBody>
                  </p:sp>
                  <p:sp>
                    <p:nvSpPr>
                      <p:cNvPr id="4174" name="Oval 94"/>
                      <p:cNvSpPr>
                        <a:spLocks noChangeArrowheads="1"/>
                      </p:cNvSpPr>
                      <p:nvPr/>
                    </p:nvSpPr>
                    <p:spPr bwMode="auto">
                      <a:xfrm>
                        <a:off x="4244" y="1375"/>
                        <a:ext cx="41" cy="38"/>
                      </a:xfrm>
                      <a:prstGeom prst="ellipse">
                        <a:avLst/>
                      </a:prstGeom>
                      <a:solidFill>
                        <a:srgbClr val="FFFF9F"/>
                      </a:solidFill>
                      <a:ln w="9525">
                        <a:noFill/>
                        <a:round/>
                        <a:headEnd/>
                        <a:tailEnd/>
                      </a:ln>
                    </p:spPr>
                    <p:txBody>
                      <a:bodyPr/>
                      <a:lstStyle/>
                      <a:p>
                        <a:pPr eaLnBrk="0" hangingPunct="0"/>
                        <a:endParaRPr lang="en-US"/>
                      </a:p>
                    </p:txBody>
                  </p:sp>
                </p:grpSp>
                <p:grpSp>
                  <p:nvGrpSpPr>
                    <p:cNvPr id="4168" name="Group 95"/>
                    <p:cNvGrpSpPr>
                      <a:grpSpLocks/>
                    </p:cNvGrpSpPr>
                    <p:nvPr/>
                  </p:nvGrpSpPr>
                  <p:grpSpPr bwMode="auto">
                    <a:xfrm>
                      <a:off x="4246" y="1376"/>
                      <a:ext cx="39" cy="38"/>
                      <a:chOff x="4246" y="1376"/>
                      <a:chExt cx="39" cy="38"/>
                    </a:xfrm>
                  </p:grpSpPr>
                  <p:sp>
                    <p:nvSpPr>
                      <p:cNvPr id="4169" name="Oval 96"/>
                      <p:cNvSpPr>
                        <a:spLocks noChangeArrowheads="1"/>
                      </p:cNvSpPr>
                      <p:nvPr/>
                    </p:nvSpPr>
                    <p:spPr bwMode="auto">
                      <a:xfrm>
                        <a:off x="4246" y="1376"/>
                        <a:ext cx="39" cy="38"/>
                      </a:xfrm>
                      <a:prstGeom prst="ellipse">
                        <a:avLst/>
                      </a:prstGeom>
                      <a:solidFill>
                        <a:srgbClr val="FF9F00"/>
                      </a:solidFill>
                      <a:ln w="9525">
                        <a:noFill/>
                        <a:round/>
                        <a:headEnd/>
                        <a:tailEnd/>
                      </a:ln>
                    </p:spPr>
                    <p:txBody>
                      <a:bodyPr/>
                      <a:lstStyle/>
                      <a:p>
                        <a:pPr eaLnBrk="0" hangingPunct="0"/>
                        <a:endParaRPr lang="en-US"/>
                      </a:p>
                    </p:txBody>
                  </p:sp>
                  <p:sp>
                    <p:nvSpPr>
                      <p:cNvPr id="4170" name="Arc 97"/>
                      <p:cNvSpPr>
                        <a:spLocks/>
                      </p:cNvSpPr>
                      <p:nvPr/>
                    </p:nvSpPr>
                    <p:spPr bwMode="auto">
                      <a:xfrm>
                        <a:off x="4267" y="1381"/>
                        <a:ext cx="15" cy="29"/>
                      </a:xfrm>
                      <a:custGeom>
                        <a:avLst/>
                        <a:gdLst>
                          <a:gd name="T0" fmla="*/ 0 w 30632"/>
                          <a:gd name="T1" fmla="*/ 0 h 43200"/>
                          <a:gd name="T2" fmla="*/ 0 w 30632"/>
                          <a:gd name="T3" fmla="*/ 0 h 43200"/>
                          <a:gd name="T4" fmla="*/ 0 w 30632"/>
                          <a:gd name="T5" fmla="*/ 0 h 43200"/>
                          <a:gd name="T6" fmla="*/ 0 60000 65536"/>
                          <a:gd name="T7" fmla="*/ 0 60000 65536"/>
                          <a:gd name="T8" fmla="*/ 0 60000 65536"/>
                          <a:gd name="T9" fmla="*/ 0 w 30632"/>
                          <a:gd name="T10" fmla="*/ 0 h 43200"/>
                          <a:gd name="T11" fmla="*/ 30632 w 30632"/>
                          <a:gd name="T12" fmla="*/ 43200 h 43200"/>
                        </a:gdLst>
                        <a:ahLst/>
                        <a:cxnLst>
                          <a:cxn ang="T6">
                            <a:pos x="T0" y="T1"/>
                          </a:cxn>
                          <a:cxn ang="T7">
                            <a:pos x="T2" y="T3"/>
                          </a:cxn>
                          <a:cxn ang="T8">
                            <a:pos x="T4" y="T5"/>
                          </a:cxn>
                        </a:cxnLst>
                        <a:rect l="T9" t="T10" r="T11" b="T12"/>
                        <a:pathLst>
                          <a:path w="30632" h="43200" fill="none" extrusionOk="0">
                            <a:moveTo>
                              <a:pt x="7051" y="90"/>
                            </a:moveTo>
                            <a:cubicBezTo>
                              <a:pt x="7710" y="30"/>
                              <a:pt x="8370" y="-1"/>
                              <a:pt x="9032" y="0"/>
                            </a:cubicBezTo>
                            <a:cubicBezTo>
                              <a:pt x="20961" y="0"/>
                              <a:pt x="30632" y="9670"/>
                              <a:pt x="30632" y="21600"/>
                            </a:cubicBezTo>
                            <a:cubicBezTo>
                              <a:pt x="30632" y="33529"/>
                              <a:pt x="20961" y="43200"/>
                              <a:pt x="9032" y="43200"/>
                            </a:cubicBezTo>
                            <a:cubicBezTo>
                              <a:pt x="5913" y="43200"/>
                              <a:pt x="2832" y="42524"/>
                              <a:pt x="0" y="41220"/>
                            </a:cubicBezTo>
                          </a:path>
                          <a:path w="30632" h="43200" stroke="0" extrusionOk="0">
                            <a:moveTo>
                              <a:pt x="7051" y="90"/>
                            </a:moveTo>
                            <a:cubicBezTo>
                              <a:pt x="7710" y="30"/>
                              <a:pt x="8370" y="-1"/>
                              <a:pt x="9032" y="0"/>
                            </a:cubicBezTo>
                            <a:cubicBezTo>
                              <a:pt x="20961" y="0"/>
                              <a:pt x="30632" y="9670"/>
                              <a:pt x="30632" y="21600"/>
                            </a:cubicBezTo>
                            <a:cubicBezTo>
                              <a:pt x="30632" y="33529"/>
                              <a:pt x="20961" y="43200"/>
                              <a:pt x="9032" y="43200"/>
                            </a:cubicBezTo>
                            <a:cubicBezTo>
                              <a:pt x="5913" y="43200"/>
                              <a:pt x="2832" y="42524"/>
                              <a:pt x="0" y="41220"/>
                            </a:cubicBezTo>
                            <a:lnTo>
                              <a:pt x="9032" y="21600"/>
                            </a:lnTo>
                            <a:close/>
                          </a:path>
                        </a:pathLst>
                      </a:custGeom>
                      <a:solidFill>
                        <a:srgbClr val="FFBF1F"/>
                      </a:solidFill>
                      <a:ln w="9525">
                        <a:noFill/>
                        <a:round/>
                        <a:headEnd/>
                        <a:tailEnd/>
                      </a:ln>
                    </p:spPr>
                    <p:txBody>
                      <a:bodyPr/>
                      <a:lstStyle/>
                      <a:p>
                        <a:endParaRPr lang="en-US"/>
                      </a:p>
                    </p:txBody>
                  </p:sp>
                  <p:sp>
                    <p:nvSpPr>
                      <p:cNvPr id="4171" name="Arc 98"/>
                      <p:cNvSpPr>
                        <a:spLocks/>
                      </p:cNvSpPr>
                      <p:nvPr/>
                    </p:nvSpPr>
                    <p:spPr bwMode="auto">
                      <a:xfrm>
                        <a:off x="4261" y="1380"/>
                        <a:ext cx="6" cy="26"/>
                      </a:xfrm>
                      <a:custGeom>
                        <a:avLst/>
                        <a:gdLst>
                          <a:gd name="T0" fmla="*/ 0 w 33372"/>
                          <a:gd name="T1" fmla="*/ 0 h 43200"/>
                          <a:gd name="T2" fmla="*/ 0 w 33372"/>
                          <a:gd name="T3" fmla="*/ 0 h 43200"/>
                          <a:gd name="T4" fmla="*/ 0 w 33372"/>
                          <a:gd name="T5" fmla="*/ 0 h 43200"/>
                          <a:gd name="T6" fmla="*/ 0 60000 65536"/>
                          <a:gd name="T7" fmla="*/ 0 60000 65536"/>
                          <a:gd name="T8" fmla="*/ 0 60000 65536"/>
                          <a:gd name="T9" fmla="*/ 0 w 33372"/>
                          <a:gd name="T10" fmla="*/ 0 h 43200"/>
                          <a:gd name="T11" fmla="*/ 33372 w 33372"/>
                          <a:gd name="T12" fmla="*/ 43200 h 43200"/>
                        </a:gdLst>
                        <a:ahLst/>
                        <a:cxnLst>
                          <a:cxn ang="T6">
                            <a:pos x="T0" y="T1"/>
                          </a:cxn>
                          <a:cxn ang="T7">
                            <a:pos x="T2" y="T3"/>
                          </a:cxn>
                          <a:cxn ang="T8">
                            <a:pos x="T4" y="T5"/>
                          </a:cxn>
                        </a:cxnLst>
                        <a:rect l="T9" t="T10" r="T11" b="T12"/>
                        <a:pathLst>
                          <a:path w="33372" h="43200" fill="none" extrusionOk="0">
                            <a:moveTo>
                              <a:pt x="11771" y="0"/>
                            </a:moveTo>
                            <a:cubicBezTo>
                              <a:pt x="23701" y="0"/>
                              <a:pt x="33372" y="9670"/>
                              <a:pt x="33372" y="21600"/>
                            </a:cubicBezTo>
                            <a:cubicBezTo>
                              <a:pt x="33372" y="33529"/>
                              <a:pt x="23701" y="43200"/>
                              <a:pt x="11772" y="43200"/>
                            </a:cubicBezTo>
                            <a:cubicBezTo>
                              <a:pt x="7592" y="43200"/>
                              <a:pt x="3503" y="41987"/>
                              <a:pt x="-1" y="39710"/>
                            </a:cubicBezTo>
                          </a:path>
                          <a:path w="33372" h="43200" stroke="0" extrusionOk="0">
                            <a:moveTo>
                              <a:pt x="11771" y="0"/>
                            </a:moveTo>
                            <a:cubicBezTo>
                              <a:pt x="23701" y="0"/>
                              <a:pt x="33372" y="9670"/>
                              <a:pt x="33372" y="21600"/>
                            </a:cubicBezTo>
                            <a:cubicBezTo>
                              <a:pt x="33372" y="33529"/>
                              <a:pt x="23701" y="43200"/>
                              <a:pt x="11772" y="43200"/>
                            </a:cubicBezTo>
                            <a:cubicBezTo>
                              <a:pt x="7592" y="43200"/>
                              <a:pt x="3503" y="41987"/>
                              <a:pt x="-1" y="39710"/>
                            </a:cubicBezTo>
                            <a:lnTo>
                              <a:pt x="11772" y="21600"/>
                            </a:lnTo>
                            <a:close/>
                          </a:path>
                        </a:pathLst>
                      </a:custGeom>
                      <a:solidFill>
                        <a:srgbClr val="BF7F1F"/>
                      </a:solidFill>
                      <a:ln w="9525">
                        <a:noFill/>
                        <a:round/>
                        <a:headEnd/>
                        <a:tailEnd/>
                      </a:ln>
                    </p:spPr>
                    <p:txBody>
                      <a:bodyPr/>
                      <a:lstStyle/>
                      <a:p>
                        <a:endParaRPr lang="en-US"/>
                      </a:p>
                    </p:txBody>
                  </p:sp>
                  <p:sp>
                    <p:nvSpPr>
                      <p:cNvPr id="4172" name="Oval 99"/>
                      <p:cNvSpPr>
                        <a:spLocks noChangeArrowheads="1"/>
                      </p:cNvSpPr>
                      <p:nvPr/>
                    </p:nvSpPr>
                    <p:spPr bwMode="auto">
                      <a:xfrm>
                        <a:off x="4252" y="1380"/>
                        <a:ext cx="13" cy="17"/>
                      </a:xfrm>
                      <a:prstGeom prst="ellipse">
                        <a:avLst/>
                      </a:prstGeom>
                      <a:solidFill>
                        <a:srgbClr val="FFFF9F"/>
                      </a:solidFill>
                      <a:ln w="9525">
                        <a:noFill/>
                        <a:round/>
                        <a:headEnd/>
                        <a:tailEnd/>
                      </a:ln>
                    </p:spPr>
                    <p:txBody>
                      <a:bodyPr/>
                      <a:lstStyle/>
                      <a:p>
                        <a:pPr eaLnBrk="0" hangingPunct="0"/>
                        <a:endParaRPr lang="en-US"/>
                      </a:p>
                    </p:txBody>
                  </p:sp>
                </p:grpSp>
              </p:grpSp>
            </p:grpSp>
          </p:grpSp>
          <p:grpSp>
            <p:nvGrpSpPr>
              <p:cNvPr id="4107" name="Group 100"/>
              <p:cNvGrpSpPr>
                <a:grpSpLocks/>
              </p:cNvGrpSpPr>
              <p:nvPr/>
            </p:nvGrpSpPr>
            <p:grpSpPr bwMode="auto">
              <a:xfrm>
                <a:off x="3728" y="1423"/>
                <a:ext cx="802" cy="968"/>
                <a:chOff x="3728" y="1423"/>
                <a:chExt cx="802" cy="968"/>
              </a:xfrm>
            </p:grpSpPr>
            <p:grpSp>
              <p:nvGrpSpPr>
                <p:cNvPr id="4108" name="Group 101"/>
                <p:cNvGrpSpPr>
                  <a:grpSpLocks/>
                </p:cNvGrpSpPr>
                <p:nvPr/>
              </p:nvGrpSpPr>
              <p:grpSpPr bwMode="auto">
                <a:xfrm>
                  <a:off x="3783" y="1553"/>
                  <a:ext cx="747" cy="838"/>
                  <a:chOff x="3783" y="1553"/>
                  <a:chExt cx="747" cy="838"/>
                </a:xfrm>
              </p:grpSpPr>
              <p:grpSp>
                <p:nvGrpSpPr>
                  <p:cNvPr id="4137" name="Group 102"/>
                  <p:cNvGrpSpPr>
                    <a:grpSpLocks/>
                  </p:cNvGrpSpPr>
                  <p:nvPr/>
                </p:nvGrpSpPr>
                <p:grpSpPr bwMode="auto">
                  <a:xfrm>
                    <a:off x="3783" y="1823"/>
                    <a:ext cx="737" cy="568"/>
                    <a:chOff x="3783" y="1823"/>
                    <a:chExt cx="737" cy="568"/>
                  </a:xfrm>
                </p:grpSpPr>
                <p:grpSp>
                  <p:nvGrpSpPr>
                    <p:cNvPr id="4153" name="Group 103"/>
                    <p:cNvGrpSpPr>
                      <a:grpSpLocks/>
                    </p:cNvGrpSpPr>
                    <p:nvPr/>
                  </p:nvGrpSpPr>
                  <p:grpSpPr bwMode="auto">
                    <a:xfrm>
                      <a:off x="3783" y="1823"/>
                      <a:ext cx="261" cy="255"/>
                      <a:chOff x="3783" y="1823"/>
                      <a:chExt cx="261" cy="255"/>
                    </a:xfrm>
                  </p:grpSpPr>
                  <p:sp>
                    <p:nvSpPr>
                      <p:cNvPr id="4157" name="Freeform 104"/>
                      <p:cNvSpPr>
                        <a:spLocks/>
                      </p:cNvSpPr>
                      <p:nvPr/>
                    </p:nvSpPr>
                    <p:spPr bwMode="auto">
                      <a:xfrm>
                        <a:off x="3783" y="1823"/>
                        <a:ext cx="261" cy="255"/>
                      </a:xfrm>
                      <a:custGeom>
                        <a:avLst/>
                        <a:gdLst>
                          <a:gd name="T0" fmla="*/ 51 w 261"/>
                          <a:gd name="T1" fmla="*/ 15 h 255"/>
                          <a:gd name="T2" fmla="*/ 81 w 261"/>
                          <a:gd name="T3" fmla="*/ 53 h 255"/>
                          <a:gd name="T4" fmla="*/ 92 w 261"/>
                          <a:gd name="T5" fmla="*/ 65 h 255"/>
                          <a:gd name="T6" fmla="*/ 110 w 261"/>
                          <a:gd name="T7" fmla="*/ 80 h 255"/>
                          <a:gd name="T8" fmla="*/ 117 w 261"/>
                          <a:gd name="T9" fmla="*/ 85 h 255"/>
                          <a:gd name="T10" fmla="*/ 129 w 261"/>
                          <a:gd name="T11" fmla="*/ 86 h 255"/>
                          <a:gd name="T12" fmla="*/ 129 w 261"/>
                          <a:gd name="T13" fmla="*/ 11 h 255"/>
                          <a:gd name="T14" fmla="*/ 261 w 261"/>
                          <a:gd name="T15" fmla="*/ 75 h 255"/>
                          <a:gd name="T16" fmla="*/ 203 w 261"/>
                          <a:gd name="T17" fmla="*/ 231 h 255"/>
                          <a:gd name="T18" fmla="*/ 157 w 261"/>
                          <a:gd name="T19" fmla="*/ 255 h 255"/>
                          <a:gd name="T20" fmla="*/ 140 w 261"/>
                          <a:gd name="T21" fmla="*/ 234 h 255"/>
                          <a:gd name="T22" fmla="*/ 117 w 261"/>
                          <a:gd name="T23" fmla="*/ 211 h 255"/>
                          <a:gd name="T24" fmla="*/ 96 w 261"/>
                          <a:gd name="T25" fmla="*/ 195 h 255"/>
                          <a:gd name="T26" fmla="*/ 78 w 261"/>
                          <a:gd name="T27" fmla="*/ 169 h 255"/>
                          <a:gd name="T28" fmla="*/ 61 w 261"/>
                          <a:gd name="T29" fmla="*/ 141 h 255"/>
                          <a:gd name="T30" fmla="*/ 49 w 261"/>
                          <a:gd name="T31" fmla="*/ 109 h 255"/>
                          <a:gd name="T32" fmla="*/ 29 w 261"/>
                          <a:gd name="T33" fmla="*/ 80 h 255"/>
                          <a:gd name="T34" fmla="*/ 19 w 261"/>
                          <a:gd name="T35" fmla="*/ 65 h 255"/>
                          <a:gd name="T36" fmla="*/ 13 w 261"/>
                          <a:gd name="T37" fmla="*/ 55 h 255"/>
                          <a:gd name="T38" fmla="*/ 0 w 261"/>
                          <a:gd name="T39" fmla="*/ 0 h 255"/>
                          <a:gd name="T40" fmla="*/ 51 w 261"/>
                          <a:gd name="T41" fmla="*/ 15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255"/>
                          <a:gd name="T65" fmla="*/ 261 w 261"/>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255">
                            <a:moveTo>
                              <a:pt x="51" y="15"/>
                            </a:moveTo>
                            <a:lnTo>
                              <a:pt x="81" y="53"/>
                            </a:lnTo>
                            <a:lnTo>
                              <a:pt x="92" y="65"/>
                            </a:lnTo>
                            <a:lnTo>
                              <a:pt x="110" y="80"/>
                            </a:lnTo>
                            <a:lnTo>
                              <a:pt x="117" y="85"/>
                            </a:lnTo>
                            <a:lnTo>
                              <a:pt x="129" y="86"/>
                            </a:lnTo>
                            <a:lnTo>
                              <a:pt x="129" y="11"/>
                            </a:lnTo>
                            <a:lnTo>
                              <a:pt x="261" y="75"/>
                            </a:lnTo>
                            <a:lnTo>
                              <a:pt x="203" y="231"/>
                            </a:lnTo>
                            <a:lnTo>
                              <a:pt x="157" y="255"/>
                            </a:lnTo>
                            <a:lnTo>
                              <a:pt x="140" y="234"/>
                            </a:lnTo>
                            <a:lnTo>
                              <a:pt x="117" y="211"/>
                            </a:lnTo>
                            <a:lnTo>
                              <a:pt x="96" y="195"/>
                            </a:lnTo>
                            <a:lnTo>
                              <a:pt x="78" y="169"/>
                            </a:lnTo>
                            <a:lnTo>
                              <a:pt x="61" y="141"/>
                            </a:lnTo>
                            <a:lnTo>
                              <a:pt x="49" y="109"/>
                            </a:lnTo>
                            <a:lnTo>
                              <a:pt x="29" y="80"/>
                            </a:lnTo>
                            <a:lnTo>
                              <a:pt x="19" y="65"/>
                            </a:lnTo>
                            <a:lnTo>
                              <a:pt x="13" y="55"/>
                            </a:lnTo>
                            <a:lnTo>
                              <a:pt x="0" y="0"/>
                            </a:lnTo>
                            <a:lnTo>
                              <a:pt x="51" y="15"/>
                            </a:lnTo>
                            <a:close/>
                          </a:path>
                        </a:pathLst>
                      </a:custGeom>
                      <a:solidFill>
                        <a:srgbClr val="FF9F7F"/>
                      </a:solidFill>
                      <a:ln w="9525">
                        <a:noFill/>
                        <a:round/>
                        <a:headEnd/>
                        <a:tailEnd/>
                      </a:ln>
                    </p:spPr>
                    <p:txBody>
                      <a:bodyPr/>
                      <a:lstStyle/>
                      <a:p>
                        <a:endParaRPr lang="en-US"/>
                      </a:p>
                    </p:txBody>
                  </p:sp>
                  <p:sp>
                    <p:nvSpPr>
                      <p:cNvPr id="4158" name="Freeform 105"/>
                      <p:cNvSpPr>
                        <a:spLocks/>
                      </p:cNvSpPr>
                      <p:nvPr/>
                    </p:nvSpPr>
                    <p:spPr bwMode="auto">
                      <a:xfrm>
                        <a:off x="3901" y="1903"/>
                        <a:ext cx="60" cy="101"/>
                      </a:xfrm>
                      <a:custGeom>
                        <a:avLst/>
                        <a:gdLst>
                          <a:gd name="T0" fmla="*/ 7 w 60"/>
                          <a:gd name="T1" fmla="*/ 0 h 101"/>
                          <a:gd name="T2" fmla="*/ 0 w 60"/>
                          <a:gd name="T3" fmla="*/ 7 h 101"/>
                          <a:gd name="T4" fmla="*/ 14 w 60"/>
                          <a:gd name="T5" fmla="*/ 26 h 101"/>
                          <a:gd name="T6" fmla="*/ 28 w 60"/>
                          <a:gd name="T7" fmla="*/ 45 h 101"/>
                          <a:gd name="T8" fmla="*/ 40 w 60"/>
                          <a:gd name="T9" fmla="*/ 63 h 101"/>
                          <a:gd name="T10" fmla="*/ 50 w 60"/>
                          <a:gd name="T11" fmla="*/ 80 h 101"/>
                          <a:gd name="T12" fmla="*/ 60 w 60"/>
                          <a:gd name="T13" fmla="*/ 101 h 101"/>
                          <a:gd name="T14" fmla="*/ 57 w 60"/>
                          <a:gd name="T15" fmla="*/ 84 h 101"/>
                          <a:gd name="T16" fmla="*/ 48 w 60"/>
                          <a:gd name="T17" fmla="*/ 64 h 101"/>
                          <a:gd name="T18" fmla="*/ 34 w 60"/>
                          <a:gd name="T19" fmla="*/ 39 h 101"/>
                          <a:gd name="T20" fmla="*/ 18 w 60"/>
                          <a:gd name="T21" fmla="*/ 16 h 101"/>
                          <a:gd name="T22" fmla="*/ 7 w 60"/>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01"/>
                          <a:gd name="T38" fmla="*/ 60 w 60"/>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01">
                            <a:moveTo>
                              <a:pt x="7" y="0"/>
                            </a:moveTo>
                            <a:lnTo>
                              <a:pt x="0" y="7"/>
                            </a:lnTo>
                            <a:lnTo>
                              <a:pt x="14" y="26"/>
                            </a:lnTo>
                            <a:lnTo>
                              <a:pt x="28" y="45"/>
                            </a:lnTo>
                            <a:lnTo>
                              <a:pt x="40" y="63"/>
                            </a:lnTo>
                            <a:lnTo>
                              <a:pt x="50" y="80"/>
                            </a:lnTo>
                            <a:lnTo>
                              <a:pt x="60" y="101"/>
                            </a:lnTo>
                            <a:lnTo>
                              <a:pt x="57" y="84"/>
                            </a:lnTo>
                            <a:lnTo>
                              <a:pt x="48" y="64"/>
                            </a:lnTo>
                            <a:lnTo>
                              <a:pt x="34" y="39"/>
                            </a:lnTo>
                            <a:lnTo>
                              <a:pt x="18" y="16"/>
                            </a:lnTo>
                            <a:lnTo>
                              <a:pt x="7" y="0"/>
                            </a:lnTo>
                            <a:close/>
                          </a:path>
                        </a:pathLst>
                      </a:custGeom>
                      <a:solidFill>
                        <a:srgbClr val="FF7F3F"/>
                      </a:solidFill>
                      <a:ln w="9525">
                        <a:noFill/>
                        <a:round/>
                        <a:headEnd/>
                        <a:tailEnd/>
                      </a:ln>
                    </p:spPr>
                    <p:txBody>
                      <a:bodyPr/>
                      <a:lstStyle/>
                      <a:p>
                        <a:endParaRPr lang="en-US"/>
                      </a:p>
                    </p:txBody>
                  </p:sp>
                </p:grpSp>
                <p:grpSp>
                  <p:nvGrpSpPr>
                    <p:cNvPr id="4154" name="Group 106"/>
                    <p:cNvGrpSpPr>
                      <a:grpSpLocks/>
                    </p:cNvGrpSpPr>
                    <p:nvPr/>
                  </p:nvGrpSpPr>
                  <p:grpSpPr bwMode="auto">
                    <a:xfrm>
                      <a:off x="4321" y="1894"/>
                      <a:ext cx="199" cy="497"/>
                      <a:chOff x="4321" y="1894"/>
                      <a:chExt cx="199" cy="497"/>
                    </a:xfrm>
                  </p:grpSpPr>
                  <p:sp>
                    <p:nvSpPr>
                      <p:cNvPr id="4155" name="Freeform 107"/>
                      <p:cNvSpPr>
                        <a:spLocks/>
                      </p:cNvSpPr>
                      <p:nvPr/>
                    </p:nvSpPr>
                    <p:spPr bwMode="auto">
                      <a:xfrm>
                        <a:off x="4321" y="1894"/>
                        <a:ext cx="199" cy="497"/>
                      </a:xfrm>
                      <a:custGeom>
                        <a:avLst/>
                        <a:gdLst>
                          <a:gd name="T0" fmla="*/ 111 w 199"/>
                          <a:gd name="T1" fmla="*/ 71 h 497"/>
                          <a:gd name="T2" fmla="*/ 113 w 199"/>
                          <a:gd name="T3" fmla="*/ 82 h 497"/>
                          <a:gd name="T4" fmla="*/ 109 w 199"/>
                          <a:gd name="T5" fmla="*/ 98 h 497"/>
                          <a:gd name="T6" fmla="*/ 104 w 199"/>
                          <a:gd name="T7" fmla="*/ 130 h 497"/>
                          <a:gd name="T8" fmla="*/ 100 w 199"/>
                          <a:gd name="T9" fmla="*/ 151 h 497"/>
                          <a:gd name="T10" fmla="*/ 96 w 199"/>
                          <a:gd name="T11" fmla="*/ 167 h 497"/>
                          <a:gd name="T12" fmla="*/ 91 w 199"/>
                          <a:gd name="T13" fmla="*/ 187 h 497"/>
                          <a:gd name="T14" fmla="*/ 86 w 199"/>
                          <a:gd name="T15" fmla="*/ 207 h 497"/>
                          <a:gd name="T16" fmla="*/ 78 w 199"/>
                          <a:gd name="T17" fmla="*/ 224 h 497"/>
                          <a:gd name="T18" fmla="*/ 69 w 199"/>
                          <a:gd name="T19" fmla="*/ 239 h 497"/>
                          <a:gd name="T20" fmla="*/ 64 w 199"/>
                          <a:gd name="T21" fmla="*/ 254 h 497"/>
                          <a:gd name="T22" fmla="*/ 62 w 199"/>
                          <a:gd name="T23" fmla="*/ 269 h 497"/>
                          <a:gd name="T24" fmla="*/ 56 w 199"/>
                          <a:gd name="T25" fmla="*/ 287 h 497"/>
                          <a:gd name="T26" fmla="*/ 47 w 199"/>
                          <a:gd name="T27" fmla="*/ 307 h 497"/>
                          <a:gd name="T28" fmla="*/ 40 w 199"/>
                          <a:gd name="T29" fmla="*/ 325 h 497"/>
                          <a:gd name="T30" fmla="*/ 35 w 199"/>
                          <a:gd name="T31" fmla="*/ 335 h 497"/>
                          <a:gd name="T32" fmla="*/ 26 w 199"/>
                          <a:gd name="T33" fmla="*/ 347 h 497"/>
                          <a:gd name="T34" fmla="*/ 0 w 199"/>
                          <a:gd name="T35" fmla="*/ 370 h 497"/>
                          <a:gd name="T36" fmla="*/ 0 w 199"/>
                          <a:gd name="T37" fmla="*/ 497 h 497"/>
                          <a:gd name="T38" fmla="*/ 11 w 199"/>
                          <a:gd name="T39" fmla="*/ 487 h 497"/>
                          <a:gd name="T40" fmla="*/ 21 w 199"/>
                          <a:gd name="T41" fmla="*/ 472 h 497"/>
                          <a:gd name="T42" fmla="*/ 29 w 199"/>
                          <a:gd name="T43" fmla="*/ 456 h 497"/>
                          <a:gd name="T44" fmla="*/ 36 w 199"/>
                          <a:gd name="T45" fmla="*/ 445 h 497"/>
                          <a:gd name="T46" fmla="*/ 42 w 199"/>
                          <a:gd name="T47" fmla="*/ 440 h 497"/>
                          <a:gd name="T48" fmla="*/ 47 w 199"/>
                          <a:gd name="T49" fmla="*/ 432 h 497"/>
                          <a:gd name="T50" fmla="*/ 54 w 199"/>
                          <a:gd name="T51" fmla="*/ 425 h 497"/>
                          <a:gd name="T52" fmla="*/ 60 w 199"/>
                          <a:gd name="T53" fmla="*/ 422 h 497"/>
                          <a:gd name="T54" fmla="*/ 63 w 199"/>
                          <a:gd name="T55" fmla="*/ 417 h 497"/>
                          <a:gd name="T56" fmla="*/ 65 w 199"/>
                          <a:gd name="T57" fmla="*/ 409 h 497"/>
                          <a:gd name="T58" fmla="*/ 69 w 199"/>
                          <a:gd name="T59" fmla="*/ 401 h 497"/>
                          <a:gd name="T60" fmla="*/ 76 w 199"/>
                          <a:gd name="T61" fmla="*/ 387 h 497"/>
                          <a:gd name="T62" fmla="*/ 86 w 199"/>
                          <a:gd name="T63" fmla="*/ 368 h 497"/>
                          <a:gd name="T64" fmla="*/ 101 w 199"/>
                          <a:gd name="T65" fmla="*/ 342 h 497"/>
                          <a:gd name="T66" fmla="*/ 118 w 199"/>
                          <a:gd name="T67" fmla="*/ 317 h 497"/>
                          <a:gd name="T68" fmla="*/ 141 w 199"/>
                          <a:gd name="T69" fmla="*/ 287 h 497"/>
                          <a:gd name="T70" fmla="*/ 157 w 199"/>
                          <a:gd name="T71" fmla="*/ 264 h 497"/>
                          <a:gd name="T72" fmla="*/ 176 w 199"/>
                          <a:gd name="T73" fmla="*/ 238 h 497"/>
                          <a:gd name="T74" fmla="*/ 182 w 199"/>
                          <a:gd name="T75" fmla="*/ 229 h 497"/>
                          <a:gd name="T76" fmla="*/ 185 w 199"/>
                          <a:gd name="T77" fmla="*/ 223 h 497"/>
                          <a:gd name="T78" fmla="*/ 186 w 199"/>
                          <a:gd name="T79" fmla="*/ 210 h 497"/>
                          <a:gd name="T80" fmla="*/ 189 w 199"/>
                          <a:gd name="T81" fmla="*/ 177 h 497"/>
                          <a:gd name="T82" fmla="*/ 192 w 199"/>
                          <a:gd name="T83" fmla="*/ 149 h 497"/>
                          <a:gd name="T84" fmla="*/ 197 w 199"/>
                          <a:gd name="T85" fmla="*/ 117 h 497"/>
                          <a:gd name="T86" fmla="*/ 199 w 199"/>
                          <a:gd name="T87" fmla="*/ 77 h 497"/>
                          <a:gd name="T88" fmla="*/ 199 w 199"/>
                          <a:gd name="T89" fmla="*/ 51 h 497"/>
                          <a:gd name="T90" fmla="*/ 196 w 199"/>
                          <a:gd name="T91" fmla="*/ 0 h 497"/>
                          <a:gd name="T92" fmla="*/ 111 w 199"/>
                          <a:gd name="T93" fmla="*/ 71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497"/>
                          <a:gd name="T143" fmla="*/ 199 w 199"/>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497">
                            <a:moveTo>
                              <a:pt x="111" y="71"/>
                            </a:moveTo>
                            <a:lnTo>
                              <a:pt x="113" y="82"/>
                            </a:lnTo>
                            <a:lnTo>
                              <a:pt x="109" y="98"/>
                            </a:lnTo>
                            <a:lnTo>
                              <a:pt x="104" y="130"/>
                            </a:lnTo>
                            <a:lnTo>
                              <a:pt x="100" y="151"/>
                            </a:lnTo>
                            <a:lnTo>
                              <a:pt x="96" y="167"/>
                            </a:lnTo>
                            <a:lnTo>
                              <a:pt x="91" y="187"/>
                            </a:lnTo>
                            <a:lnTo>
                              <a:pt x="86" y="207"/>
                            </a:lnTo>
                            <a:lnTo>
                              <a:pt x="78" y="224"/>
                            </a:lnTo>
                            <a:lnTo>
                              <a:pt x="69" y="239"/>
                            </a:lnTo>
                            <a:lnTo>
                              <a:pt x="64" y="254"/>
                            </a:lnTo>
                            <a:lnTo>
                              <a:pt x="62" y="269"/>
                            </a:lnTo>
                            <a:lnTo>
                              <a:pt x="56" y="287"/>
                            </a:lnTo>
                            <a:lnTo>
                              <a:pt x="47" y="307"/>
                            </a:lnTo>
                            <a:lnTo>
                              <a:pt x="40" y="325"/>
                            </a:lnTo>
                            <a:lnTo>
                              <a:pt x="35" y="335"/>
                            </a:lnTo>
                            <a:lnTo>
                              <a:pt x="26" y="347"/>
                            </a:lnTo>
                            <a:lnTo>
                              <a:pt x="0" y="370"/>
                            </a:lnTo>
                            <a:lnTo>
                              <a:pt x="0" y="497"/>
                            </a:lnTo>
                            <a:lnTo>
                              <a:pt x="11" y="487"/>
                            </a:lnTo>
                            <a:lnTo>
                              <a:pt x="21" y="472"/>
                            </a:lnTo>
                            <a:lnTo>
                              <a:pt x="29" y="456"/>
                            </a:lnTo>
                            <a:lnTo>
                              <a:pt x="36" y="445"/>
                            </a:lnTo>
                            <a:lnTo>
                              <a:pt x="42" y="440"/>
                            </a:lnTo>
                            <a:lnTo>
                              <a:pt x="47" y="432"/>
                            </a:lnTo>
                            <a:lnTo>
                              <a:pt x="54" y="425"/>
                            </a:lnTo>
                            <a:lnTo>
                              <a:pt x="60" y="422"/>
                            </a:lnTo>
                            <a:lnTo>
                              <a:pt x="63" y="417"/>
                            </a:lnTo>
                            <a:lnTo>
                              <a:pt x="65" y="409"/>
                            </a:lnTo>
                            <a:lnTo>
                              <a:pt x="69" y="401"/>
                            </a:lnTo>
                            <a:lnTo>
                              <a:pt x="76" y="387"/>
                            </a:lnTo>
                            <a:lnTo>
                              <a:pt x="86" y="368"/>
                            </a:lnTo>
                            <a:lnTo>
                              <a:pt x="101" y="342"/>
                            </a:lnTo>
                            <a:lnTo>
                              <a:pt x="118" y="317"/>
                            </a:lnTo>
                            <a:lnTo>
                              <a:pt x="141" y="287"/>
                            </a:lnTo>
                            <a:lnTo>
                              <a:pt x="157" y="264"/>
                            </a:lnTo>
                            <a:lnTo>
                              <a:pt x="176" y="238"/>
                            </a:lnTo>
                            <a:lnTo>
                              <a:pt x="182" y="229"/>
                            </a:lnTo>
                            <a:lnTo>
                              <a:pt x="185" y="223"/>
                            </a:lnTo>
                            <a:lnTo>
                              <a:pt x="186" y="210"/>
                            </a:lnTo>
                            <a:lnTo>
                              <a:pt x="189" y="177"/>
                            </a:lnTo>
                            <a:lnTo>
                              <a:pt x="192" y="149"/>
                            </a:lnTo>
                            <a:lnTo>
                              <a:pt x="197" y="117"/>
                            </a:lnTo>
                            <a:lnTo>
                              <a:pt x="199" y="77"/>
                            </a:lnTo>
                            <a:lnTo>
                              <a:pt x="199" y="51"/>
                            </a:lnTo>
                            <a:lnTo>
                              <a:pt x="196" y="0"/>
                            </a:lnTo>
                            <a:lnTo>
                              <a:pt x="111" y="71"/>
                            </a:lnTo>
                            <a:close/>
                          </a:path>
                        </a:pathLst>
                      </a:custGeom>
                      <a:solidFill>
                        <a:srgbClr val="FF9F7F"/>
                      </a:solidFill>
                      <a:ln w="9525">
                        <a:noFill/>
                        <a:round/>
                        <a:headEnd/>
                        <a:tailEnd/>
                      </a:ln>
                    </p:spPr>
                    <p:txBody>
                      <a:bodyPr/>
                      <a:lstStyle/>
                      <a:p>
                        <a:endParaRPr lang="en-US"/>
                      </a:p>
                    </p:txBody>
                  </p:sp>
                  <p:sp>
                    <p:nvSpPr>
                      <p:cNvPr id="4156" name="Freeform 108"/>
                      <p:cNvSpPr>
                        <a:spLocks/>
                      </p:cNvSpPr>
                      <p:nvPr/>
                    </p:nvSpPr>
                    <p:spPr bwMode="auto">
                      <a:xfrm>
                        <a:off x="4375" y="2030"/>
                        <a:ext cx="86" cy="158"/>
                      </a:xfrm>
                      <a:custGeom>
                        <a:avLst/>
                        <a:gdLst>
                          <a:gd name="T0" fmla="*/ 0 w 86"/>
                          <a:gd name="T1" fmla="*/ 158 h 158"/>
                          <a:gd name="T2" fmla="*/ 12 w 86"/>
                          <a:gd name="T3" fmla="*/ 151 h 158"/>
                          <a:gd name="T4" fmla="*/ 25 w 86"/>
                          <a:gd name="T5" fmla="*/ 141 h 158"/>
                          <a:gd name="T6" fmla="*/ 33 w 86"/>
                          <a:gd name="T7" fmla="*/ 130 h 158"/>
                          <a:gd name="T8" fmla="*/ 39 w 86"/>
                          <a:gd name="T9" fmla="*/ 117 h 158"/>
                          <a:gd name="T10" fmla="*/ 42 w 86"/>
                          <a:gd name="T11" fmla="*/ 104 h 158"/>
                          <a:gd name="T12" fmla="*/ 42 w 86"/>
                          <a:gd name="T13" fmla="*/ 90 h 158"/>
                          <a:gd name="T14" fmla="*/ 44 w 86"/>
                          <a:gd name="T15" fmla="*/ 73 h 158"/>
                          <a:gd name="T16" fmla="*/ 46 w 86"/>
                          <a:gd name="T17" fmla="*/ 62 h 158"/>
                          <a:gd name="T18" fmla="*/ 50 w 86"/>
                          <a:gd name="T19" fmla="*/ 54 h 158"/>
                          <a:gd name="T20" fmla="*/ 56 w 86"/>
                          <a:gd name="T21" fmla="*/ 49 h 158"/>
                          <a:gd name="T22" fmla="*/ 58 w 86"/>
                          <a:gd name="T23" fmla="*/ 39 h 158"/>
                          <a:gd name="T24" fmla="*/ 62 w 86"/>
                          <a:gd name="T25" fmla="*/ 30 h 158"/>
                          <a:gd name="T26" fmla="*/ 68 w 86"/>
                          <a:gd name="T27" fmla="*/ 23 h 158"/>
                          <a:gd name="T28" fmla="*/ 75 w 86"/>
                          <a:gd name="T29" fmla="*/ 18 h 158"/>
                          <a:gd name="T30" fmla="*/ 84 w 86"/>
                          <a:gd name="T31" fmla="*/ 16 h 158"/>
                          <a:gd name="T32" fmla="*/ 83 w 86"/>
                          <a:gd name="T33" fmla="*/ 10 h 158"/>
                          <a:gd name="T34" fmla="*/ 86 w 86"/>
                          <a:gd name="T35" fmla="*/ 0 h 158"/>
                          <a:gd name="T36" fmla="*/ 79 w 86"/>
                          <a:gd name="T37" fmla="*/ 4 h 158"/>
                          <a:gd name="T38" fmla="*/ 72 w 86"/>
                          <a:gd name="T39" fmla="*/ 8 h 158"/>
                          <a:gd name="T40" fmla="*/ 62 w 86"/>
                          <a:gd name="T41" fmla="*/ 9 h 158"/>
                          <a:gd name="T42" fmla="*/ 55 w 86"/>
                          <a:gd name="T43" fmla="*/ 5 h 158"/>
                          <a:gd name="T44" fmla="*/ 48 w 86"/>
                          <a:gd name="T45" fmla="*/ 0 h 158"/>
                          <a:gd name="T46" fmla="*/ 44 w 86"/>
                          <a:gd name="T47" fmla="*/ 23 h 158"/>
                          <a:gd name="T48" fmla="*/ 39 w 86"/>
                          <a:gd name="T49" fmla="*/ 41 h 158"/>
                          <a:gd name="T50" fmla="*/ 35 w 86"/>
                          <a:gd name="T51" fmla="*/ 60 h 158"/>
                          <a:gd name="T52" fmla="*/ 32 w 86"/>
                          <a:gd name="T53" fmla="*/ 71 h 158"/>
                          <a:gd name="T54" fmla="*/ 25 w 86"/>
                          <a:gd name="T55" fmla="*/ 85 h 158"/>
                          <a:gd name="T56" fmla="*/ 18 w 86"/>
                          <a:gd name="T57" fmla="*/ 95 h 158"/>
                          <a:gd name="T58" fmla="*/ 13 w 86"/>
                          <a:gd name="T59" fmla="*/ 109 h 158"/>
                          <a:gd name="T60" fmla="*/ 8 w 86"/>
                          <a:gd name="T61" fmla="*/ 125 h 158"/>
                          <a:gd name="T62" fmla="*/ 4 w 86"/>
                          <a:gd name="T63" fmla="*/ 142 h 158"/>
                          <a:gd name="T64" fmla="*/ 0 w 86"/>
                          <a:gd name="T65" fmla="*/ 158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58"/>
                          <a:gd name="T101" fmla="*/ 86 w 8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58">
                            <a:moveTo>
                              <a:pt x="0" y="158"/>
                            </a:moveTo>
                            <a:lnTo>
                              <a:pt x="12" y="151"/>
                            </a:lnTo>
                            <a:lnTo>
                              <a:pt x="25" y="141"/>
                            </a:lnTo>
                            <a:lnTo>
                              <a:pt x="33" y="130"/>
                            </a:lnTo>
                            <a:lnTo>
                              <a:pt x="39" y="117"/>
                            </a:lnTo>
                            <a:lnTo>
                              <a:pt x="42" y="104"/>
                            </a:lnTo>
                            <a:lnTo>
                              <a:pt x="42" y="90"/>
                            </a:lnTo>
                            <a:lnTo>
                              <a:pt x="44" y="73"/>
                            </a:lnTo>
                            <a:lnTo>
                              <a:pt x="46" y="62"/>
                            </a:lnTo>
                            <a:lnTo>
                              <a:pt x="50" y="54"/>
                            </a:lnTo>
                            <a:lnTo>
                              <a:pt x="56" y="49"/>
                            </a:lnTo>
                            <a:lnTo>
                              <a:pt x="58" y="39"/>
                            </a:lnTo>
                            <a:lnTo>
                              <a:pt x="62" y="30"/>
                            </a:lnTo>
                            <a:lnTo>
                              <a:pt x="68" y="23"/>
                            </a:lnTo>
                            <a:lnTo>
                              <a:pt x="75" y="18"/>
                            </a:lnTo>
                            <a:lnTo>
                              <a:pt x="84" y="16"/>
                            </a:lnTo>
                            <a:lnTo>
                              <a:pt x="83" y="10"/>
                            </a:lnTo>
                            <a:lnTo>
                              <a:pt x="86" y="0"/>
                            </a:lnTo>
                            <a:lnTo>
                              <a:pt x="79" y="4"/>
                            </a:lnTo>
                            <a:lnTo>
                              <a:pt x="72" y="8"/>
                            </a:lnTo>
                            <a:lnTo>
                              <a:pt x="62" y="9"/>
                            </a:lnTo>
                            <a:lnTo>
                              <a:pt x="55" y="5"/>
                            </a:lnTo>
                            <a:lnTo>
                              <a:pt x="48" y="0"/>
                            </a:lnTo>
                            <a:lnTo>
                              <a:pt x="44" y="23"/>
                            </a:lnTo>
                            <a:lnTo>
                              <a:pt x="39" y="41"/>
                            </a:lnTo>
                            <a:lnTo>
                              <a:pt x="35" y="60"/>
                            </a:lnTo>
                            <a:lnTo>
                              <a:pt x="32" y="71"/>
                            </a:lnTo>
                            <a:lnTo>
                              <a:pt x="25" y="85"/>
                            </a:lnTo>
                            <a:lnTo>
                              <a:pt x="18" y="95"/>
                            </a:lnTo>
                            <a:lnTo>
                              <a:pt x="13" y="109"/>
                            </a:lnTo>
                            <a:lnTo>
                              <a:pt x="8" y="125"/>
                            </a:lnTo>
                            <a:lnTo>
                              <a:pt x="4" y="142"/>
                            </a:lnTo>
                            <a:lnTo>
                              <a:pt x="0" y="158"/>
                            </a:lnTo>
                            <a:close/>
                          </a:path>
                        </a:pathLst>
                      </a:custGeom>
                      <a:solidFill>
                        <a:srgbClr val="FF8F6A"/>
                      </a:solidFill>
                      <a:ln w="9525">
                        <a:noFill/>
                        <a:round/>
                        <a:headEnd/>
                        <a:tailEnd/>
                      </a:ln>
                    </p:spPr>
                    <p:txBody>
                      <a:bodyPr/>
                      <a:lstStyle/>
                      <a:p>
                        <a:endParaRPr lang="en-US"/>
                      </a:p>
                    </p:txBody>
                  </p:sp>
                </p:grpSp>
              </p:grpSp>
              <p:grpSp>
                <p:nvGrpSpPr>
                  <p:cNvPr id="4138" name="Group 109"/>
                  <p:cNvGrpSpPr>
                    <a:grpSpLocks/>
                  </p:cNvGrpSpPr>
                  <p:nvPr/>
                </p:nvGrpSpPr>
                <p:grpSpPr bwMode="auto">
                  <a:xfrm>
                    <a:off x="3901" y="1553"/>
                    <a:ext cx="629" cy="712"/>
                    <a:chOff x="3901" y="1553"/>
                    <a:chExt cx="629" cy="712"/>
                  </a:xfrm>
                </p:grpSpPr>
                <p:sp>
                  <p:nvSpPr>
                    <p:cNvPr id="4139" name="Freeform 110"/>
                    <p:cNvSpPr>
                      <a:spLocks/>
                    </p:cNvSpPr>
                    <p:nvPr/>
                  </p:nvSpPr>
                  <p:spPr bwMode="auto">
                    <a:xfrm>
                      <a:off x="3901" y="1553"/>
                      <a:ext cx="629" cy="712"/>
                    </a:xfrm>
                    <a:custGeom>
                      <a:avLst/>
                      <a:gdLst>
                        <a:gd name="T0" fmla="*/ 18 w 629"/>
                        <a:gd name="T1" fmla="*/ 320 h 712"/>
                        <a:gd name="T2" fmla="*/ 161 w 629"/>
                        <a:gd name="T3" fmla="*/ 32 h 712"/>
                        <a:gd name="T4" fmla="*/ 200 w 629"/>
                        <a:gd name="T5" fmla="*/ 24 h 712"/>
                        <a:gd name="T6" fmla="*/ 231 w 629"/>
                        <a:gd name="T7" fmla="*/ 14 h 712"/>
                        <a:gd name="T8" fmla="*/ 257 w 629"/>
                        <a:gd name="T9" fmla="*/ 4 h 712"/>
                        <a:gd name="T10" fmla="*/ 276 w 629"/>
                        <a:gd name="T11" fmla="*/ 1 h 712"/>
                        <a:gd name="T12" fmla="*/ 275 w 629"/>
                        <a:gd name="T13" fmla="*/ 11 h 712"/>
                        <a:gd name="T14" fmla="*/ 293 w 629"/>
                        <a:gd name="T15" fmla="*/ 21 h 712"/>
                        <a:gd name="T16" fmla="*/ 333 w 629"/>
                        <a:gd name="T17" fmla="*/ 30 h 712"/>
                        <a:gd name="T18" fmla="*/ 373 w 629"/>
                        <a:gd name="T19" fmla="*/ 34 h 712"/>
                        <a:gd name="T20" fmla="*/ 410 w 629"/>
                        <a:gd name="T21" fmla="*/ 33 h 712"/>
                        <a:gd name="T22" fmla="*/ 443 w 629"/>
                        <a:gd name="T23" fmla="*/ 28 h 712"/>
                        <a:gd name="T24" fmla="*/ 460 w 629"/>
                        <a:gd name="T25" fmla="*/ 20 h 712"/>
                        <a:gd name="T26" fmla="*/ 472 w 629"/>
                        <a:gd name="T27" fmla="*/ 9 h 712"/>
                        <a:gd name="T28" fmla="*/ 467 w 629"/>
                        <a:gd name="T29" fmla="*/ 0 h 712"/>
                        <a:gd name="T30" fmla="*/ 486 w 629"/>
                        <a:gd name="T31" fmla="*/ 4 h 712"/>
                        <a:gd name="T32" fmla="*/ 509 w 629"/>
                        <a:gd name="T33" fmla="*/ 16 h 712"/>
                        <a:gd name="T34" fmla="*/ 529 w 629"/>
                        <a:gd name="T35" fmla="*/ 31 h 712"/>
                        <a:gd name="T36" fmla="*/ 547 w 629"/>
                        <a:gd name="T37" fmla="*/ 42 h 712"/>
                        <a:gd name="T38" fmla="*/ 569 w 629"/>
                        <a:gd name="T39" fmla="*/ 49 h 712"/>
                        <a:gd name="T40" fmla="*/ 593 w 629"/>
                        <a:gd name="T41" fmla="*/ 57 h 712"/>
                        <a:gd name="T42" fmla="*/ 614 w 629"/>
                        <a:gd name="T43" fmla="*/ 71 h 712"/>
                        <a:gd name="T44" fmla="*/ 621 w 629"/>
                        <a:gd name="T45" fmla="*/ 88 h 712"/>
                        <a:gd name="T46" fmla="*/ 624 w 629"/>
                        <a:gd name="T47" fmla="*/ 123 h 712"/>
                        <a:gd name="T48" fmla="*/ 624 w 629"/>
                        <a:gd name="T49" fmla="*/ 235 h 712"/>
                        <a:gd name="T50" fmla="*/ 622 w 629"/>
                        <a:gd name="T51" fmla="*/ 350 h 712"/>
                        <a:gd name="T52" fmla="*/ 621 w 629"/>
                        <a:gd name="T53" fmla="*/ 414 h 712"/>
                        <a:gd name="T54" fmla="*/ 617 w 629"/>
                        <a:gd name="T55" fmla="*/ 429 h 712"/>
                        <a:gd name="T56" fmla="*/ 602 w 629"/>
                        <a:gd name="T57" fmla="*/ 433 h 712"/>
                        <a:gd name="T58" fmla="*/ 574 w 629"/>
                        <a:gd name="T59" fmla="*/ 433 h 712"/>
                        <a:gd name="T60" fmla="*/ 544 w 629"/>
                        <a:gd name="T61" fmla="*/ 440 h 712"/>
                        <a:gd name="T62" fmla="*/ 516 w 629"/>
                        <a:gd name="T63" fmla="*/ 473 h 712"/>
                        <a:gd name="T64" fmla="*/ 507 w 629"/>
                        <a:gd name="T65" fmla="*/ 515 h 712"/>
                        <a:gd name="T66" fmla="*/ 485 w 629"/>
                        <a:gd name="T67" fmla="*/ 555 h 712"/>
                        <a:gd name="T68" fmla="*/ 477 w 629"/>
                        <a:gd name="T69" fmla="*/ 572 h 712"/>
                        <a:gd name="T70" fmla="*/ 477 w 629"/>
                        <a:gd name="T71" fmla="*/ 590 h 712"/>
                        <a:gd name="T72" fmla="*/ 461 w 629"/>
                        <a:gd name="T73" fmla="*/ 604 h 712"/>
                        <a:gd name="T74" fmla="*/ 447 w 629"/>
                        <a:gd name="T75" fmla="*/ 630 h 712"/>
                        <a:gd name="T76" fmla="*/ 410 w 629"/>
                        <a:gd name="T77" fmla="*/ 704 h 712"/>
                        <a:gd name="T78" fmla="*/ 322 w 629"/>
                        <a:gd name="T79" fmla="*/ 711 h 712"/>
                        <a:gd name="T80" fmla="*/ 214 w 629"/>
                        <a:gd name="T81" fmla="*/ 709 h 712"/>
                        <a:gd name="T82" fmla="*/ 122 w 629"/>
                        <a:gd name="T83" fmla="*/ 691 h 712"/>
                        <a:gd name="T84" fmla="*/ 34 w 629"/>
                        <a:gd name="T85" fmla="*/ 658 h 712"/>
                        <a:gd name="T86" fmla="*/ 2 w 629"/>
                        <a:gd name="T87" fmla="*/ 624 h 712"/>
                        <a:gd name="T88" fmla="*/ 13 w 629"/>
                        <a:gd name="T89" fmla="*/ 595 h 712"/>
                        <a:gd name="T90" fmla="*/ 34 w 629"/>
                        <a:gd name="T91" fmla="*/ 563 h 712"/>
                        <a:gd name="T92" fmla="*/ 54 w 629"/>
                        <a:gd name="T93" fmla="*/ 542 h 712"/>
                        <a:gd name="T94" fmla="*/ 41 w 629"/>
                        <a:gd name="T95" fmla="*/ 536 h 712"/>
                        <a:gd name="T96" fmla="*/ 43 w 629"/>
                        <a:gd name="T97" fmla="*/ 511 h 712"/>
                        <a:gd name="T98" fmla="*/ 81 w 629"/>
                        <a:gd name="T99" fmla="*/ 462 h 712"/>
                        <a:gd name="T100" fmla="*/ 91 w 629"/>
                        <a:gd name="T101" fmla="*/ 430 h 712"/>
                        <a:gd name="T102" fmla="*/ 88 w 629"/>
                        <a:gd name="T103" fmla="*/ 406 h 712"/>
                        <a:gd name="T104" fmla="*/ 68 w 629"/>
                        <a:gd name="T105" fmla="*/ 390 h 712"/>
                        <a:gd name="T106" fmla="*/ 23 w 629"/>
                        <a:gd name="T107" fmla="*/ 370 h 7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712"/>
                        <a:gd name="T164" fmla="*/ 629 w 629"/>
                        <a:gd name="T165" fmla="*/ 712 h 7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712">
                          <a:moveTo>
                            <a:pt x="4" y="355"/>
                          </a:moveTo>
                          <a:lnTo>
                            <a:pt x="18" y="320"/>
                          </a:lnTo>
                          <a:lnTo>
                            <a:pt x="93" y="80"/>
                          </a:lnTo>
                          <a:lnTo>
                            <a:pt x="161" y="32"/>
                          </a:lnTo>
                          <a:lnTo>
                            <a:pt x="183" y="27"/>
                          </a:lnTo>
                          <a:lnTo>
                            <a:pt x="200" y="24"/>
                          </a:lnTo>
                          <a:lnTo>
                            <a:pt x="215" y="20"/>
                          </a:lnTo>
                          <a:lnTo>
                            <a:pt x="231" y="14"/>
                          </a:lnTo>
                          <a:lnTo>
                            <a:pt x="245" y="8"/>
                          </a:lnTo>
                          <a:lnTo>
                            <a:pt x="257" y="4"/>
                          </a:lnTo>
                          <a:lnTo>
                            <a:pt x="270" y="1"/>
                          </a:lnTo>
                          <a:lnTo>
                            <a:pt x="276" y="1"/>
                          </a:lnTo>
                          <a:lnTo>
                            <a:pt x="273" y="6"/>
                          </a:lnTo>
                          <a:lnTo>
                            <a:pt x="275" y="11"/>
                          </a:lnTo>
                          <a:lnTo>
                            <a:pt x="281" y="14"/>
                          </a:lnTo>
                          <a:lnTo>
                            <a:pt x="293" y="21"/>
                          </a:lnTo>
                          <a:lnTo>
                            <a:pt x="315" y="27"/>
                          </a:lnTo>
                          <a:lnTo>
                            <a:pt x="333" y="30"/>
                          </a:lnTo>
                          <a:lnTo>
                            <a:pt x="350" y="33"/>
                          </a:lnTo>
                          <a:lnTo>
                            <a:pt x="373" y="34"/>
                          </a:lnTo>
                          <a:lnTo>
                            <a:pt x="394" y="34"/>
                          </a:lnTo>
                          <a:lnTo>
                            <a:pt x="410" y="33"/>
                          </a:lnTo>
                          <a:lnTo>
                            <a:pt x="428" y="31"/>
                          </a:lnTo>
                          <a:lnTo>
                            <a:pt x="443" y="28"/>
                          </a:lnTo>
                          <a:lnTo>
                            <a:pt x="452" y="24"/>
                          </a:lnTo>
                          <a:lnTo>
                            <a:pt x="460" y="20"/>
                          </a:lnTo>
                          <a:lnTo>
                            <a:pt x="467" y="14"/>
                          </a:lnTo>
                          <a:lnTo>
                            <a:pt x="472" y="9"/>
                          </a:lnTo>
                          <a:lnTo>
                            <a:pt x="473" y="5"/>
                          </a:lnTo>
                          <a:lnTo>
                            <a:pt x="467" y="0"/>
                          </a:lnTo>
                          <a:lnTo>
                            <a:pt x="476" y="1"/>
                          </a:lnTo>
                          <a:lnTo>
                            <a:pt x="486" y="4"/>
                          </a:lnTo>
                          <a:lnTo>
                            <a:pt x="499" y="9"/>
                          </a:lnTo>
                          <a:lnTo>
                            <a:pt x="509" y="16"/>
                          </a:lnTo>
                          <a:lnTo>
                            <a:pt x="519" y="24"/>
                          </a:lnTo>
                          <a:lnTo>
                            <a:pt x="529" y="31"/>
                          </a:lnTo>
                          <a:lnTo>
                            <a:pt x="537" y="37"/>
                          </a:lnTo>
                          <a:lnTo>
                            <a:pt x="547" y="42"/>
                          </a:lnTo>
                          <a:lnTo>
                            <a:pt x="559" y="46"/>
                          </a:lnTo>
                          <a:lnTo>
                            <a:pt x="569" y="49"/>
                          </a:lnTo>
                          <a:lnTo>
                            <a:pt x="580" y="52"/>
                          </a:lnTo>
                          <a:lnTo>
                            <a:pt x="593" y="57"/>
                          </a:lnTo>
                          <a:lnTo>
                            <a:pt x="604" y="62"/>
                          </a:lnTo>
                          <a:lnTo>
                            <a:pt x="614" y="71"/>
                          </a:lnTo>
                          <a:lnTo>
                            <a:pt x="618" y="78"/>
                          </a:lnTo>
                          <a:lnTo>
                            <a:pt x="621" y="88"/>
                          </a:lnTo>
                          <a:lnTo>
                            <a:pt x="622" y="104"/>
                          </a:lnTo>
                          <a:lnTo>
                            <a:pt x="624" y="123"/>
                          </a:lnTo>
                          <a:lnTo>
                            <a:pt x="624" y="160"/>
                          </a:lnTo>
                          <a:lnTo>
                            <a:pt x="624" y="235"/>
                          </a:lnTo>
                          <a:lnTo>
                            <a:pt x="629" y="320"/>
                          </a:lnTo>
                          <a:lnTo>
                            <a:pt x="622" y="350"/>
                          </a:lnTo>
                          <a:lnTo>
                            <a:pt x="620" y="389"/>
                          </a:lnTo>
                          <a:lnTo>
                            <a:pt x="621" y="414"/>
                          </a:lnTo>
                          <a:lnTo>
                            <a:pt x="624" y="428"/>
                          </a:lnTo>
                          <a:lnTo>
                            <a:pt x="617" y="429"/>
                          </a:lnTo>
                          <a:lnTo>
                            <a:pt x="609" y="431"/>
                          </a:lnTo>
                          <a:lnTo>
                            <a:pt x="602" y="433"/>
                          </a:lnTo>
                          <a:lnTo>
                            <a:pt x="589" y="432"/>
                          </a:lnTo>
                          <a:lnTo>
                            <a:pt x="574" y="433"/>
                          </a:lnTo>
                          <a:lnTo>
                            <a:pt x="562" y="436"/>
                          </a:lnTo>
                          <a:lnTo>
                            <a:pt x="544" y="440"/>
                          </a:lnTo>
                          <a:lnTo>
                            <a:pt x="520" y="446"/>
                          </a:lnTo>
                          <a:lnTo>
                            <a:pt x="516" y="473"/>
                          </a:lnTo>
                          <a:lnTo>
                            <a:pt x="511" y="498"/>
                          </a:lnTo>
                          <a:lnTo>
                            <a:pt x="507" y="515"/>
                          </a:lnTo>
                          <a:lnTo>
                            <a:pt x="500" y="538"/>
                          </a:lnTo>
                          <a:lnTo>
                            <a:pt x="485" y="555"/>
                          </a:lnTo>
                          <a:lnTo>
                            <a:pt x="480" y="563"/>
                          </a:lnTo>
                          <a:lnTo>
                            <a:pt x="477" y="572"/>
                          </a:lnTo>
                          <a:lnTo>
                            <a:pt x="476" y="582"/>
                          </a:lnTo>
                          <a:lnTo>
                            <a:pt x="477" y="590"/>
                          </a:lnTo>
                          <a:lnTo>
                            <a:pt x="470" y="595"/>
                          </a:lnTo>
                          <a:lnTo>
                            <a:pt x="461" y="604"/>
                          </a:lnTo>
                          <a:lnTo>
                            <a:pt x="453" y="616"/>
                          </a:lnTo>
                          <a:lnTo>
                            <a:pt x="447" y="630"/>
                          </a:lnTo>
                          <a:lnTo>
                            <a:pt x="443" y="698"/>
                          </a:lnTo>
                          <a:lnTo>
                            <a:pt x="410" y="704"/>
                          </a:lnTo>
                          <a:lnTo>
                            <a:pt x="366" y="709"/>
                          </a:lnTo>
                          <a:lnTo>
                            <a:pt x="322" y="711"/>
                          </a:lnTo>
                          <a:lnTo>
                            <a:pt x="269" y="712"/>
                          </a:lnTo>
                          <a:lnTo>
                            <a:pt x="214" y="709"/>
                          </a:lnTo>
                          <a:lnTo>
                            <a:pt x="163" y="700"/>
                          </a:lnTo>
                          <a:lnTo>
                            <a:pt x="122" y="691"/>
                          </a:lnTo>
                          <a:lnTo>
                            <a:pt x="74" y="677"/>
                          </a:lnTo>
                          <a:lnTo>
                            <a:pt x="34" y="658"/>
                          </a:lnTo>
                          <a:lnTo>
                            <a:pt x="0" y="638"/>
                          </a:lnTo>
                          <a:lnTo>
                            <a:pt x="2" y="624"/>
                          </a:lnTo>
                          <a:lnTo>
                            <a:pt x="5" y="611"/>
                          </a:lnTo>
                          <a:lnTo>
                            <a:pt x="13" y="595"/>
                          </a:lnTo>
                          <a:lnTo>
                            <a:pt x="24" y="579"/>
                          </a:lnTo>
                          <a:lnTo>
                            <a:pt x="34" y="563"/>
                          </a:lnTo>
                          <a:lnTo>
                            <a:pt x="50" y="546"/>
                          </a:lnTo>
                          <a:lnTo>
                            <a:pt x="54" y="542"/>
                          </a:lnTo>
                          <a:lnTo>
                            <a:pt x="47" y="540"/>
                          </a:lnTo>
                          <a:lnTo>
                            <a:pt x="41" y="536"/>
                          </a:lnTo>
                          <a:lnTo>
                            <a:pt x="39" y="526"/>
                          </a:lnTo>
                          <a:lnTo>
                            <a:pt x="43" y="511"/>
                          </a:lnTo>
                          <a:lnTo>
                            <a:pt x="54" y="493"/>
                          </a:lnTo>
                          <a:lnTo>
                            <a:pt x="81" y="462"/>
                          </a:lnTo>
                          <a:lnTo>
                            <a:pt x="87" y="443"/>
                          </a:lnTo>
                          <a:lnTo>
                            <a:pt x="91" y="430"/>
                          </a:lnTo>
                          <a:lnTo>
                            <a:pt x="92" y="419"/>
                          </a:lnTo>
                          <a:lnTo>
                            <a:pt x="88" y="406"/>
                          </a:lnTo>
                          <a:lnTo>
                            <a:pt x="83" y="396"/>
                          </a:lnTo>
                          <a:lnTo>
                            <a:pt x="68" y="390"/>
                          </a:lnTo>
                          <a:lnTo>
                            <a:pt x="46" y="379"/>
                          </a:lnTo>
                          <a:lnTo>
                            <a:pt x="23" y="370"/>
                          </a:lnTo>
                          <a:lnTo>
                            <a:pt x="4" y="355"/>
                          </a:lnTo>
                          <a:close/>
                        </a:path>
                      </a:pathLst>
                    </a:custGeom>
                    <a:solidFill>
                      <a:srgbClr val="FF7F9F"/>
                    </a:solidFill>
                    <a:ln w="9525">
                      <a:noFill/>
                      <a:round/>
                      <a:headEnd/>
                      <a:tailEnd/>
                    </a:ln>
                  </p:spPr>
                  <p:txBody>
                    <a:bodyPr/>
                    <a:lstStyle/>
                    <a:p>
                      <a:endParaRPr lang="en-US"/>
                    </a:p>
                  </p:txBody>
                </p:sp>
                <p:grpSp>
                  <p:nvGrpSpPr>
                    <p:cNvPr id="4140" name="Group 111"/>
                    <p:cNvGrpSpPr>
                      <a:grpSpLocks/>
                    </p:cNvGrpSpPr>
                    <p:nvPr/>
                  </p:nvGrpSpPr>
                  <p:grpSpPr bwMode="auto">
                    <a:xfrm>
                      <a:off x="3940" y="1566"/>
                      <a:ext cx="590" cy="687"/>
                      <a:chOff x="3940" y="1566"/>
                      <a:chExt cx="590" cy="687"/>
                    </a:xfrm>
                  </p:grpSpPr>
                  <p:sp>
                    <p:nvSpPr>
                      <p:cNvPr id="4141" name="Freeform 112"/>
                      <p:cNvSpPr>
                        <a:spLocks/>
                      </p:cNvSpPr>
                      <p:nvPr/>
                    </p:nvSpPr>
                    <p:spPr bwMode="auto">
                      <a:xfrm>
                        <a:off x="4320" y="1650"/>
                        <a:ext cx="210" cy="468"/>
                      </a:xfrm>
                      <a:custGeom>
                        <a:avLst/>
                        <a:gdLst>
                          <a:gd name="T0" fmla="*/ 203 w 210"/>
                          <a:gd name="T1" fmla="*/ 5 h 468"/>
                          <a:gd name="T2" fmla="*/ 191 w 210"/>
                          <a:gd name="T3" fmla="*/ 2 h 468"/>
                          <a:gd name="T4" fmla="*/ 179 w 210"/>
                          <a:gd name="T5" fmla="*/ 0 h 468"/>
                          <a:gd name="T6" fmla="*/ 166 w 210"/>
                          <a:gd name="T7" fmla="*/ 0 h 468"/>
                          <a:gd name="T8" fmla="*/ 153 w 210"/>
                          <a:gd name="T9" fmla="*/ 4 h 468"/>
                          <a:gd name="T10" fmla="*/ 140 w 210"/>
                          <a:gd name="T11" fmla="*/ 14 h 468"/>
                          <a:gd name="T12" fmla="*/ 128 w 210"/>
                          <a:gd name="T13" fmla="*/ 28 h 468"/>
                          <a:gd name="T14" fmla="*/ 117 w 210"/>
                          <a:gd name="T15" fmla="*/ 44 h 468"/>
                          <a:gd name="T16" fmla="*/ 106 w 210"/>
                          <a:gd name="T17" fmla="*/ 63 h 468"/>
                          <a:gd name="T18" fmla="*/ 97 w 210"/>
                          <a:gd name="T19" fmla="*/ 81 h 468"/>
                          <a:gd name="T20" fmla="*/ 86 w 210"/>
                          <a:gd name="T21" fmla="*/ 103 h 468"/>
                          <a:gd name="T22" fmla="*/ 73 w 210"/>
                          <a:gd name="T23" fmla="*/ 124 h 468"/>
                          <a:gd name="T24" fmla="*/ 56 w 210"/>
                          <a:gd name="T25" fmla="*/ 147 h 468"/>
                          <a:gd name="T26" fmla="*/ 36 w 210"/>
                          <a:gd name="T27" fmla="*/ 166 h 468"/>
                          <a:gd name="T28" fmla="*/ 22 w 210"/>
                          <a:gd name="T29" fmla="*/ 180 h 468"/>
                          <a:gd name="T30" fmla="*/ 11 w 210"/>
                          <a:gd name="T31" fmla="*/ 192 h 468"/>
                          <a:gd name="T32" fmla="*/ 3 w 210"/>
                          <a:gd name="T33" fmla="*/ 204 h 468"/>
                          <a:gd name="T34" fmla="*/ 0 w 210"/>
                          <a:gd name="T35" fmla="*/ 215 h 468"/>
                          <a:gd name="T36" fmla="*/ 2 w 210"/>
                          <a:gd name="T37" fmla="*/ 227 h 468"/>
                          <a:gd name="T38" fmla="*/ 8 w 210"/>
                          <a:gd name="T39" fmla="*/ 238 h 468"/>
                          <a:gd name="T40" fmla="*/ 14 w 210"/>
                          <a:gd name="T41" fmla="*/ 251 h 468"/>
                          <a:gd name="T42" fmla="*/ 17 w 210"/>
                          <a:gd name="T43" fmla="*/ 279 h 468"/>
                          <a:gd name="T44" fmla="*/ 18 w 210"/>
                          <a:gd name="T45" fmla="*/ 292 h 468"/>
                          <a:gd name="T46" fmla="*/ 20 w 210"/>
                          <a:gd name="T47" fmla="*/ 310 h 468"/>
                          <a:gd name="T48" fmla="*/ 26 w 210"/>
                          <a:gd name="T49" fmla="*/ 329 h 468"/>
                          <a:gd name="T50" fmla="*/ 33 w 210"/>
                          <a:gd name="T51" fmla="*/ 349 h 468"/>
                          <a:gd name="T52" fmla="*/ 42 w 210"/>
                          <a:gd name="T53" fmla="*/ 364 h 468"/>
                          <a:gd name="T54" fmla="*/ 51 w 210"/>
                          <a:gd name="T55" fmla="*/ 381 h 468"/>
                          <a:gd name="T56" fmla="*/ 57 w 210"/>
                          <a:gd name="T57" fmla="*/ 400 h 468"/>
                          <a:gd name="T58" fmla="*/ 61 w 210"/>
                          <a:gd name="T59" fmla="*/ 418 h 468"/>
                          <a:gd name="T60" fmla="*/ 63 w 210"/>
                          <a:gd name="T61" fmla="*/ 431 h 468"/>
                          <a:gd name="T62" fmla="*/ 64 w 210"/>
                          <a:gd name="T63" fmla="*/ 447 h 468"/>
                          <a:gd name="T64" fmla="*/ 62 w 210"/>
                          <a:gd name="T65" fmla="*/ 458 h 468"/>
                          <a:gd name="T66" fmla="*/ 59 w 210"/>
                          <a:gd name="T67" fmla="*/ 468 h 468"/>
                          <a:gd name="T68" fmla="*/ 65 w 210"/>
                          <a:gd name="T69" fmla="*/ 460 h 468"/>
                          <a:gd name="T70" fmla="*/ 73 w 210"/>
                          <a:gd name="T71" fmla="*/ 450 h 468"/>
                          <a:gd name="T72" fmla="*/ 81 w 210"/>
                          <a:gd name="T73" fmla="*/ 440 h 468"/>
                          <a:gd name="T74" fmla="*/ 86 w 210"/>
                          <a:gd name="T75" fmla="*/ 427 h 468"/>
                          <a:gd name="T76" fmla="*/ 91 w 210"/>
                          <a:gd name="T77" fmla="*/ 407 h 468"/>
                          <a:gd name="T78" fmla="*/ 95 w 210"/>
                          <a:gd name="T79" fmla="*/ 393 h 468"/>
                          <a:gd name="T80" fmla="*/ 98 w 210"/>
                          <a:gd name="T81" fmla="*/ 378 h 468"/>
                          <a:gd name="T82" fmla="*/ 100 w 210"/>
                          <a:gd name="T83" fmla="*/ 362 h 468"/>
                          <a:gd name="T84" fmla="*/ 101 w 210"/>
                          <a:gd name="T85" fmla="*/ 349 h 468"/>
                          <a:gd name="T86" fmla="*/ 111 w 210"/>
                          <a:gd name="T87" fmla="*/ 346 h 468"/>
                          <a:gd name="T88" fmla="*/ 123 w 210"/>
                          <a:gd name="T89" fmla="*/ 344 h 468"/>
                          <a:gd name="T90" fmla="*/ 139 w 210"/>
                          <a:gd name="T91" fmla="*/ 341 h 468"/>
                          <a:gd name="T92" fmla="*/ 151 w 210"/>
                          <a:gd name="T93" fmla="*/ 337 h 468"/>
                          <a:gd name="T94" fmla="*/ 163 w 210"/>
                          <a:gd name="T95" fmla="*/ 335 h 468"/>
                          <a:gd name="T96" fmla="*/ 173 w 210"/>
                          <a:gd name="T97" fmla="*/ 335 h 468"/>
                          <a:gd name="T98" fmla="*/ 178 w 210"/>
                          <a:gd name="T99" fmla="*/ 326 h 468"/>
                          <a:gd name="T100" fmla="*/ 183 w 210"/>
                          <a:gd name="T101" fmla="*/ 312 h 468"/>
                          <a:gd name="T102" fmla="*/ 186 w 210"/>
                          <a:gd name="T103" fmla="*/ 295 h 468"/>
                          <a:gd name="T104" fmla="*/ 187 w 210"/>
                          <a:gd name="T105" fmla="*/ 273 h 468"/>
                          <a:gd name="T106" fmla="*/ 189 w 210"/>
                          <a:gd name="T107" fmla="*/ 253 h 468"/>
                          <a:gd name="T108" fmla="*/ 195 w 210"/>
                          <a:gd name="T109" fmla="*/ 236 h 468"/>
                          <a:gd name="T110" fmla="*/ 199 w 210"/>
                          <a:gd name="T111" fmla="*/ 223 h 468"/>
                          <a:gd name="T112" fmla="*/ 210 w 210"/>
                          <a:gd name="T113" fmla="*/ 209 h 468"/>
                          <a:gd name="T114" fmla="*/ 205 w 210"/>
                          <a:gd name="T115" fmla="*/ 176 h 468"/>
                          <a:gd name="T116" fmla="*/ 205 w 210"/>
                          <a:gd name="T117" fmla="*/ 138 h 468"/>
                          <a:gd name="T118" fmla="*/ 205 w 210"/>
                          <a:gd name="T119" fmla="*/ 100 h 468"/>
                          <a:gd name="T120" fmla="*/ 205 w 210"/>
                          <a:gd name="T121" fmla="*/ 65 h 468"/>
                          <a:gd name="T122" fmla="*/ 205 w 210"/>
                          <a:gd name="T123" fmla="*/ 32 h 468"/>
                          <a:gd name="T124" fmla="*/ 203 w 210"/>
                          <a:gd name="T125" fmla="*/ 5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0"/>
                          <a:gd name="T190" fmla="*/ 0 h 468"/>
                          <a:gd name="T191" fmla="*/ 210 w 210"/>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0" h="468">
                            <a:moveTo>
                              <a:pt x="203" y="5"/>
                            </a:moveTo>
                            <a:lnTo>
                              <a:pt x="191" y="2"/>
                            </a:lnTo>
                            <a:lnTo>
                              <a:pt x="179" y="0"/>
                            </a:lnTo>
                            <a:lnTo>
                              <a:pt x="166" y="0"/>
                            </a:lnTo>
                            <a:lnTo>
                              <a:pt x="153" y="4"/>
                            </a:lnTo>
                            <a:lnTo>
                              <a:pt x="140" y="14"/>
                            </a:lnTo>
                            <a:lnTo>
                              <a:pt x="128" y="28"/>
                            </a:lnTo>
                            <a:lnTo>
                              <a:pt x="117" y="44"/>
                            </a:lnTo>
                            <a:lnTo>
                              <a:pt x="106" y="63"/>
                            </a:lnTo>
                            <a:lnTo>
                              <a:pt x="97" y="81"/>
                            </a:lnTo>
                            <a:lnTo>
                              <a:pt x="86" y="103"/>
                            </a:lnTo>
                            <a:lnTo>
                              <a:pt x="73" y="124"/>
                            </a:lnTo>
                            <a:lnTo>
                              <a:pt x="56" y="147"/>
                            </a:lnTo>
                            <a:lnTo>
                              <a:pt x="36" y="166"/>
                            </a:lnTo>
                            <a:lnTo>
                              <a:pt x="22" y="180"/>
                            </a:lnTo>
                            <a:lnTo>
                              <a:pt x="11" y="192"/>
                            </a:lnTo>
                            <a:lnTo>
                              <a:pt x="3" y="204"/>
                            </a:lnTo>
                            <a:lnTo>
                              <a:pt x="0" y="215"/>
                            </a:lnTo>
                            <a:lnTo>
                              <a:pt x="2" y="227"/>
                            </a:lnTo>
                            <a:lnTo>
                              <a:pt x="8" y="238"/>
                            </a:lnTo>
                            <a:lnTo>
                              <a:pt x="14" y="251"/>
                            </a:lnTo>
                            <a:lnTo>
                              <a:pt x="17" y="279"/>
                            </a:lnTo>
                            <a:lnTo>
                              <a:pt x="18" y="292"/>
                            </a:lnTo>
                            <a:lnTo>
                              <a:pt x="20" y="310"/>
                            </a:lnTo>
                            <a:lnTo>
                              <a:pt x="26" y="329"/>
                            </a:lnTo>
                            <a:lnTo>
                              <a:pt x="33" y="349"/>
                            </a:lnTo>
                            <a:lnTo>
                              <a:pt x="42" y="364"/>
                            </a:lnTo>
                            <a:lnTo>
                              <a:pt x="51" y="381"/>
                            </a:lnTo>
                            <a:lnTo>
                              <a:pt x="57" y="400"/>
                            </a:lnTo>
                            <a:lnTo>
                              <a:pt x="61" y="418"/>
                            </a:lnTo>
                            <a:lnTo>
                              <a:pt x="63" y="431"/>
                            </a:lnTo>
                            <a:lnTo>
                              <a:pt x="64" y="447"/>
                            </a:lnTo>
                            <a:lnTo>
                              <a:pt x="62" y="458"/>
                            </a:lnTo>
                            <a:lnTo>
                              <a:pt x="59" y="468"/>
                            </a:lnTo>
                            <a:lnTo>
                              <a:pt x="65" y="460"/>
                            </a:lnTo>
                            <a:lnTo>
                              <a:pt x="73" y="450"/>
                            </a:lnTo>
                            <a:lnTo>
                              <a:pt x="81" y="440"/>
                            </a:lnTo>
                            <a:lnTo>
                              <a:pt x="86" y="427"/>
                            </a:lnTo>
                            <a:lnTo>
                              <a:pt x="91" y="407"/>
                            </a:lnTo>
                            <a:lnTo>
                              <a:pt x="95" y="393"/>
                            </a:lnTo>
                            <a:lnTo>
                              <a:pt x="98" y="378"/>
                            </a:lnTo>
                            <a:lnTo>
                              <a:pt x="100" y="362"/>
                            </a:lnTo>
                            <a:lnTo>
                              <a:pt x="101" y="349"/>
                            </a:lnTo>
                            <a:lnTo>
                              <a:pt x="111" y="346"/>
                            </a:lnTo>
                            <a:lnTo>
                              <a:pt x="123" y="344"/>
                            </a:lnTo>
                            <a:lnTo>
                              <a:pt x="139" y="341"/>
                            </a:lnTo>
                            <a:lnTo>
                              <a:pt x="151" y="337"/>
                            </a:lnTo>
                            <a:lnTo>
                              <a:pt x="163" y="335"/>
                            </a:lnTo>
                            <a:lnTo>
                              <a:pt x="173" y="335"/>
                            </a:lnTo>
                            <a:lnTo>
                              <a:pt x="178" y="326"/>
                            </a:lnTo>
                            <a:lnTo>
                              <a:pt x="183" y="312"/>
                            </a:lnTo>
                            <a:lnTo>
                              <a:pt x="186" y="295"/>
                            </a:lnTo>
                            <a:lnTo>
                              <a:pt x="187" y="273"/>
                            </a:lnTo>
                            <a:lnTo>
                              <a:pt x="189" y="253"/>
                            </a:lnTo>
                            <a:lnTo>
                              <a:pt x="195" y="236"/>
                            </a:lnTo>
                            <a:lnTo>
                              <a:pt x="199" y="223"/>
                            </a:lnTo>
                            <a:lnTo>
                              <a:pt x="210" y="209"/>
                            </a:lnTo>
                            <a:lnTo>
                              <a:pt x="205" y="176"/>
                            </a:lnTo>
                            <a:lnTo>
                              <a:pt x="205" y="138"/>
                            </a:lnTo>
                            <a:lnTo>
                              <a:pt x="205" y="100"/>
                            </a:lnTo>
                            <a:lnTo>
                              <a:pt x="205" y="65"/>
                            </a:lnTo>
                            <a:lnTo>
                              <a:pt x="205" y="32"/>
                            </a:lnTo>
                            <a:lnTo>
                              <a:pt x="203" y="5"/>
                            </a:lnTo>
                            <a:close/>
                          </a:path>
                        </a:pathLst>
                      </a:custGeom>
                      <a:solidFill>
                        <a:srgbClr val="FF5F7F"/>
                      </a:solidFill>
                      <a:ln w="9525">
                        <a:noFill/>
                        <a:round/>
                        <a:headEnd/>
                        <a:tailEnd/>
                      </a:ln>
                    </p:spPr>
                    <p:txBody>
                      <a:bodyPr/>
                      <a:lstStyle/>
                      <a:p>
                        <a:endParaRPr lang="en-US"/>
                      </a:p>
                    </p:txBody>
                  </p:sp>
                  <p:sp>
                    <p:nvSpPr>
                      <p:cNvPr id="4142" name="Freeform 113"/>
                      <p:cNvSpPr>
                        <a:spLocks/>
                      </p:cNvSpPr>
                      <p:nvPr/>
                    </p:nvSpPr>
                    <p:spPr bwMode="auto">
                      <a:xfrm>
                        <a:off x="3990" y="1587"/>
                        <a:ext cx="144" cy="186"/>
                      </a:xfrm>
                      <a:custGeom>
                        <a:avLst/>
                        <a:gdLst>
                          <a:gd name="T0" fmla="*/ 39 w 144"/>
                          <a:gd name="T1" fmla="*/ 45 h 186"/>
                          <a:gd name="T2" fmla="*/ 67 w 144"/>
                          <a:gd name="T3" fmla="*/ 25 h 186"/>
                          <a:gd name="T4" fmla="*/ 82 w 144"/>
                          <a:gd name="T5" fmla="*/ 19 h 186"/>
                          <a:gd name="T6" fmla="*/ 96 w 144"/>
                          <a:gd name="T7" fmla="*/ 14 h 186"/>
                          <a:gd name="T8" fmla="*/ 108 w 144"/>
                          <a:gd name="T9" fmla="*/ 9 h 186"/>
                          <a:gd name="T10" fmla="*/ 120 w 144"/>
                          <a:gd name="T11" fmla="*/ 4 h 186"/>
                          <a:gd name="T12" fmla="*/ 144 w 144"/>
                          <a:gd name="T13" fmla="*/ 0 h 186"/>
                          <a:gd name="T14" fmla="*/ 137 w 144"/>
                          <a:gd name="T15" fmla="*/ 11 h 186"/>
                          <a:gd name="T16" fmla="*/ 126 w 144"/>
                          <a:gd name="T17" fmla="*/ 23 h 186"/>
                          <a:gd name="T18" fmla="*/ 123 w 144"/>
                          <a:gd name="T19" fmla="*/ 37 h 186"/>
                          <a:gd name="T20" fmla="*/ 119 w 144"/>
                          <a:gd name="T21" fmla="*/ 52 h 186"/>
                          <a:gd name="T22" fmla="*/ 120 w 144"/>
                          <a:gd name="T23" fmla="*/ 72 h 186"/>
                          <a:gd name="T24" fmla="*/ 116 w 144"/>
                          <a:gd name="T25" fmla="*/ 88 h 186"/>
                          <a:gd name="T26" fmla="*/ 110 w 144"/>
                          <a:gd name="T27" fmla="*/ 101 h 186"/>
                          <a:gd name="T28" fmla="*/ 103 w 144"/>
                          <a:gd name="T29" fmla="*/ 112 h 186"/>
                          <a:gd name="T30" fmla="*/ 96 w 144"/>
                          <a:gd name="T31" fmla="*/ 120 h 186"/>
                          <a:gd name="T32" fmla="*/ 88 w 144"/>
                          <a:gd name="T33" fmla="*/ 125 h 186"/>
                          <a:gd name="T34" fmla="*/ 77 w 144"/>
                          <a:gd name="T35" fmla="*/ 134 h 186"/>
                          <a:gd name="T36" fmla="*/ 0 w 144"/>
                          <a:gd name="T37" fmla="*/ 186 h 186"/>
                          <a:gd name="T38" fmla="*/ 39 w 144"/>
                          <a:gd name="T39" fmla="*/ 45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86"/>
                          <a:gd name="T62" fmla="*/ 144 w 14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86">
                            <a:moveTo>
                              <a:pt x="39" y="45"/>
                            </a:moveTo>
                            <a:lnTo>
                              <a:pt x="67" y="25"/>
                            </a:lnTo>
                            <a:lnTo>
                              <a:pt x="82" y="19"/>
                            </a:lnTo>
                            <a:lnTo>
                              <a:pt x="96" y="14"/>
                            </a:lnTo>
                            <a:lnTo>
                              <a:pt x="108" y="9"/>
                            </a:lnTo>
                            <a:lnTo>
                              <a:pt x="120" y="4"/>
                            </a:lnTo>
                            <a:lnTo>
                              <a:pt x="144" y="0"/>
                            </a:lnTo>
                            <a:lnTo>
                              <a:pt x="137" y="11"/>
                            </a:lnTo>
                            <a:lnTo>
                              <a:pt x="126" y="23"/>
                            </a:lnTo>
                            <a:lnTo>
                              <a:pt x="123" y="37"/>
                            </a:lnTo>
                            <a:lnTo>
                              <a:pt x="119" y="52"/>
                            </a:lnTo>
                            <a:lnTo>
                              <a:pt x="120" y="72"/>
                            </a:lnTo>
                            <a:lnTo>
                              <a:pt x="116" y="88"/>
                            </a:lnTo>
                            <a:lnTo>
                              <a:pt x="110" y="101"/>
                            </a:lnTo>
                            <a:lnTo>
                              <a:pt x="103" y="112"/>
                            </a:lnTo>
                            <a:lnTo>
                              <a:pt x="96" y="120"/>
                            </a:lnTo>
                            <a:lnTo>
                              <a:pt x="88" y="125"/>
                            </a:lnTo>
                            <a:lnTo>
                              <a:pt x="77" y="134"/>
                            </a:lnTo>
                            <a:lnTo>
                              <a:pt x="0" y="186"/>
                            </a:lnTo>
                            <a:lnTo>
                              <a:pt x="39" y="45"/>
                            </a:lnTo>
                            <a:close/>
                          </a:path>
                        </a:pathLst>
                      </a:custGeom>
                      <a:solidFill>
                        <a:srgbClr val="FF5F7F"/>
                      </a:solidFill>
                      <a:ln w="9525">
                        <a:noFill/>
                        <a:round/>
                        <a:headEnd/>
                        <a:tailEnd/>
                      </a:ln>
                    </p:spPr>
                    <p:txBody>
                      <a:bodyPr/>
                      <a:lstStyle/>
                      <a:p>
                        <a:endParaRPr lang="en-US"/>
                      </a:p>
                    </p:txBody>
                  </p:sp>
                  <p:sp>
                    <p:nvSpPr>
                      <p:cNvPr id="4143" name="Freeform 114"/>
                      <p:cNvSpPr>
                        <a:spLocks/>
                      </p:cNvSpPr>
                      <p:nvPr/>
                    </p:nvSpPr>
                    <p:spPr bwMode="auto">
                      <a:xfrm>
                        <a:off x="4069" y="2079"/>
                        <a:ext cx="188" cy="60"/>
                      </a:xfrm>
                      <a:custGeom>
                        <a:avLst/>
                        <a:gdLst>
                          <a:gd name="T0" fmla="*/ 0 w 188"/>
                          <a:gd name="T1" fmla="*/ 44 h 60"/>
                          <a:gd name="T2" fmla="*/ 5 w 188"/>
                          <a:gd name="T3" fmla="*/ 50 h 60"/>
                          <a:gd name="T4" fmla="*/ 14 w 188"/>
                          <a:gd name="T5" fmla="*/ 55 h 60"/>
                          <a:gd name="T6" fmla="*/ 24 w 188"/>
                          <a:gd name="T7" fmla="*/ 59 h 60"/>
                          <a:gd name="T8" fmla="*/ 34 w 188"/>
                          <a:gd name="T9" fmla="*/ 60 h 60"/>
                          <a:gd name="T10" fmla="*/ 44 w 188"/>
                          <a:gd name="T11" fmla="*/ 59 h 60"/>
                          <a:gd name="T12" fmla="*/ 50 w 188"/>
                          <a:gd name="T13" fmla="*/ 53 h 60"/>
                          <a:gd name="T14" fmla="*/ 64 w 188"/>
                          <a:gd name="T15" fmla="*/ 50 h 60"/>
                          <a:gd name="T16" fmla="*/ 84 w 188"/>
                          <a:gd name="T17" fmla="*/ 46 h 60"/>
                          <a:gd name="T18" fmla="*/ 113 w 188"/>
                          <a:gd name="T19" fmla="*/ 43 h 60"/>
                          <a:gd name="T20" fmla="*/ 134 w 188"/>
                          <a:gd name="T21" fmla="*/ 38 h 60"/>
                          <a:gd name="T22" fmla="*/ 149 w 188"/>
                          <a:gd name="T23" fmla="*/ 35 h 60"/>
                          <a:gd name="T24" fmla="*/ 162 w 188"/>
                          <a:gd name="T25" fmla="*/ 30 h 60"/>
                          <a:gd name="T26" fmla="*/ 172 w 188"/>
                          <a:gd name="T27" fmla="*/ 24 h 60"/>
                          <a:gd name="T28" fmla="*/ 180 w 188"/>
                          <a:gd name="T29" fmla="*/ 18 h 60"/>
                          <a:gd name="T30" fmla="*/ 187 w 188"/>
                          <a:gd name="T31" fmla="*/ 7 h 60"/>
                          <a:gd name="T32" fmla="*/ 188 w 188"/>
                          <a:gd name="T33" fmla="*/ 2 h 60"/>
                          <a:gd name="T34" fmla="*/ 181 w 188"/>
                          <a:gd name="T35" fmla="*/ 0 h 60"/>
                          <a:gd name="T36" fmla="*/ 176 w 188"/>
                          <a:gd name="T37" fmla="*/ 2 h 60"/>
                          <a:gd name="T38" fmla="*/ 169 w 188"/>
                          <a:gd name="T39" fmla="*/ 7 h 60"/>
                          <a:gd name="T40" fmla="*/ 160 w 188"/>
                          <a:gd name="T41" fmla="*/ 14 h 60"/>
                          <a:gd name="T42" fmla="*/ 151 w 188"/>
                          <a:gd name="T43" fmla="*/ 16 h 60"/>
                          <a:gd name="T44" fmla="*/ 140 w 188"/>
                          <a:gd name="T45" fmla="*/ 15 h 60"/>
                          <a:gd name="T46" fmla="*/ 129 w 188"/>
                          <a:gd name="T47" fmla="*/ 13 h 60"/>
                          <a:gd name="T48" fmla="*/ 118 w 188"/>
                          <a:gd name="T49" fmla="*/ 13 h 60"/>
                          <a:gd name="T50" fmla="*/ 106 w 188"/>
                          <a:gd name="T51" fmla="*/ 15 h 60"/>
                          <a:gd name="T52" fmla="*/ 98 w 188"/>
                          <a:gd name="T53" fmla="*/ 20 h 60"/>
                          <a:gd name="T54" fmla="*/ 88 w 188"/>
                          <a:gd name="T55" fmla="*/ 26 h 60"/>
                          <a:gd name="T56" fmla="*/ 76 w 188"/>
                          <a:gd name="T57" fmla="*/ 31 h 60"/>
                          <a:gd name="T58" fmla="*/ 61 w 188"/>
                          <a:gd name="T59" fmla="*/ 34 h 60"/>
                          <a:gd name="T60" fmla="*/ 40 w 188"/>
                          <a:gd name="T61" fmla="*/ 36 h 60"/>
                          <a:gd name="T62" fmla="*/ 26 w 188"/>
                          <a:gd name="T63" fmla="*/ 35 h 60"/>
                          <a:gd name="T64" fmla="*/ 18 w 188"/>
                          <a:gd name="T65" fmla="*/ 40 h 60"/>
                          <a:gd name="T66" fmla="*/ 8 w 188"/>
                          <a:gd name="T67" fmla="*/ 43 h 60"/>
                          <a:gd name="T68" fmla="*/ 0 w 188"/>
                          <a:gd name="T69" fmla="*/ 44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60"/>
                          <a:gd name="T107" fmla="*/ 188 w 18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60">
                            <a:moveTo>
                              <a:pt x="0" y="44"/>
                            </a:moveTo>
                            <a:lnTo>
                              <a:pt x="5" y="50"/>
                            </a:lnTo>
                            <a:lnTo>
                              <a:pt x="14" y="55"/>
                            </a:lnTo>
                            <a:lnTo>
                              <a:pt x="24" y="59"/>
                            </a:lnTo>
                            <a:lnTo>
                              <a:pt x="34" y="60"/>
                            </a:lnTo>
                            <a:lnTo>
                              <a:pt x="44" y="59"/>
                            </a:lnTo>
                            <a:lnTo>
                              <a:pt x="50" y="53"/>
                            </a:lnTo>
                            <a:lnTo>
                              <a:pt x="64" y="50"/>
                            </a:lnTo>
                            <a:lnTo>
                              <a:pt x="84" y="46"/>
                            </a:lnTo>
                            <a:lnTo>
                              <a:pt x="113" y="43"/>
                            </a:lnTo>
                            <a:lnTo>
                              <a:pt x="134" y="38"/>
                            </a:lnTo>
                            <a:lnTo>
                              <a:pt x="149" y="35"/>
                            </a:lnTo>
                            <a:lnTo>
                              <a:pt x="162" y="30"/>
                            </a:lnTo>
                            <a:lnTo>
                              <a:pt x="172" y="24"/>
                            </a:lnTo>
                            <a:lnTo>
                              <a:pt x="180" y="18"/>
                            </a:lnTo>
                            <a:lnTo>
                              <a:pt x="187" y="7"/>
                            </a:lnTo>
                            <a:lnTo>
                              <a:pt x="188" y="2"/>
                            </a:lnTo>
                            <a:lnTo>
                              <a:pt x="181" y="0"/>
                            </a:lnTo>
                            <a:lnTo>
                              <a:pt x="176" y="2"/>
                            </a:lnTo>
                            <a:lnTo>
                              <a:pt x="169" y="7"/>
                            </a:lnTo>
                            <a:lnTo>
                              <a:pt x="160" y="14"/>
                            </a:lnTo>
                            <a:lnTo>
                              <a:pt x="151" y="16"/>
                            </a:lnTo>
                            <a:lnTo>
                              <a:pt x="140" y="15"/>
                            </a:lnTo>
                            <a:lnTo>
                              <a:pt x="129" y="13"/>
                            </a:lnTo>
                            <a:lnTo>
                              <a:pt x="118" y="13"/>
                            </a:lnTo>
                            <a:lnTo>
                              <a:pt x="106" y="15"/>
                            </a:lnTo>
                            <a:lnTo>
                              <a:pt x="98" y="20"/>
                            </a:lnTo>
                            <a:lnTo>
                              <a:pt x="88" y="26"/>
                            </a:lnTo>
                            <a:lnTo>
                              <a:pt x="76" y="31"/>
                            </a:lnTo>
                            <a:lnTo>
                              <a:pt x="61" y="34"/>
                            </a:lnTo>
                            <a:lnTo>
                              <a:pt x="40" y="36"/>
                            </a:lnTo>
                            <a:lnTo>
                              <a:pt x="26" y="35"/>
                            </a:lnTo>
                            <a:lnTo>
                              <a:pt x="18" y="40"/>
                            </a:lnTo>
                            <a:lnTo>
                              <a:pt x="8" y="43"/>
                            </a:lnTo>
                            <a:lnTo>
                              <a:pt x="0" y="44"/>
                            </a:lnTo>
                            <a:close/>
                          </a:path>
                        </a:pathLst>
                      </a:custGeom>
                      <a:solidFill>
                        <a:srgbClr val="FF9FBF"/>
                      </a:solidFill>
                      <a:ln w="9525">
                        <a:noFill/>
                        <a:round/>
                        <a:headEnd/>
                        <a:tailEnd/>
                      </a:ln>
                    </p:spPr>
                    <p:txBody>
                      <a:bodyPr/>
                      <a:lstStyle/>
                      <a:p>
                        <a:endParaRPr lang="en-US"/>
                      </a:p>
                    </p:txBody>
                  </p:sp>
                  <p:sp>
                    <p:nvSpPr>
                      <p:cNvPr id="4144" name="Freeform 115"/>
                      <p:cNvSpPr>
                        <a:spLocks/>
                      </p:cNvSpPr>
                      <p:nvPr/>
                    </p:nvSpPr>
                    <p:spPr bwMode="auto">
                      <a:xfrm>
                        <a:off x="3940" y="1832"/>
                        <a:ext cx="337" cy="270"/>
                      </a:xfrm>
                      <a:custGeom>
                        <a:avLst/>
                        <a:gdLst>
                          <a:gd name="T0" fmla="*/ 111 w 337"/>
                          <a:gd name="T1" fmla="*/ 12 h 270"/>
                          <a:gd name="T2" fmla="*/ 115 w 337"/>
                          <a:gd name="T3" fmla="*/ 43 h 270"/>
                          <a:gd name="T4" fmla="*/ 108 w 337"/>
                          <a:gd name="T5" fmla="*/ 78 h 270"/>
                          <a:gd name="T6" fmla="*/ 91 w 337"/>
                          <a:gd name="T7" fmla="*/ 124 h 270"/>
                          <a:gd name="T8" fmla="*/ 80 w 337"/>
                          <a:gd name="T9" fmla="*/ 157 h 270"/>
                          <a:gd name="T10" fmla="*/ 77 w 337"/>
                          <a:gd name="T11" fmla="*/ 183 h 270"/>
                          <a:gd name="T12" fmla="*/ 83 w 337"/>
                          <a:gd name="T13" fmla="*/ 200 h 270"/>
                          <a:gd name="T14" fmla="*/ 95 w 337"/>
                          <a:gd name="T15" fmla="*/ 194 h 270"/>
                          <a:gd name="T16" fmla="*/ 103 w 337"/>
                          <a:gd name="T17" fmla="*/ 175 h 270"/>
                          <a:gd name="T18" fmla="*/ 118 w 337"/>
                          <a:gd name="T19" fmla="*/ 158 h 270"/>
                          <a:gd name="T20" fmla="*/ 127 w 337"/>
                          <a:gd name="T21" fmla="*/ 139 h 270"/>
                          <a:gd name="T22" fmla="*/ 127 w 337"/>
                          <a:gd name="T23" fmla="*/ 116 h 270"/>
                          <a:gd name="T24" fmla="*/ 135 w 337"/>
                          <a:gd name="T25" fmla="*/ 116 h 270"/>
                          <a:gd name="T26" fmla="*/ 145 w 337"/>
                          <a:gd name="T27" fmla="*/ 137 h 270"/>
                          <a:gd name="T28" fmla="*/ 145 w 337"/>
                          <a:gd name="T29" fmla="*/ 164 h 270"/>
                          <a:gd name="T30" fmla="*/ 137 w 337"/>
                          <a:gd name="T31" fmla="*/ 192 h 270"/>
                          <a:gd name="T32" fmla="*/ 140 w 337"/>
                          <a:gd name="T33" fmla="*/ 208 h 270"/>
                          <a:gd name="T34" fmla="*/ 158 w 337"/>
                          <a:gd name="T35" fmla="*/ 213 h 270"/>
                          <a:gd name="T36" fmla="*/ 173 w 337"/>
                          <a:gd name="T37" fmla="*/ 204 h 270"/>
                          <a:gd name="T38" fmla="*/ 197 w 337"/>
                          <a:gd name="T39" fmla="*/ 176 h 270"/>
                          <a:gd name="T40" fmla="*/ 216 w 337"/>
                          <a:gd name="T41" fmla="*/ 151 h 270"/>
                          <a:gd name="T42" fmla="*/ 246 w 337"/>
                          <a:gd name="T43" fmla="*/ 115 h 270"/>
                          <a:gd name="T44" fmla="*/ 275 w 337"/>
                          <a:gd name="T45" fmla="*/ 85 h 270"/>
                          <a:gd name="T46" fmla="*/ 293 w 337"/>
                          <a:gd name="T47" fmla="*/ 77 h 270"/>
                          <a:gd name="T48" fmla="*/ 319 w 337"/>
                          <a:gd name="T49" fmla="*/ 76 h 270"/>
                          <a:gd name="T50" fmla="*/ 337 w 337"/>
                          <a:gd name="T51" fmla="*/ 80 h 270"/>
                          <a:gd name="T52" fmla="*/ 151 w 337"/>
                          <a:gd name="T53" fmla="*/ 270 h 270"/>
                          <a:gd name="T54" fmla="*/ 108 w 337"/>
                          <a:gd name="T55" fmla="*/ 258 h 270"/>
                          <a:gd name="T56" fmla="*/ 73 w 337"/>
                          <a:gd name="T57" fmla="*/ 247 h 270"/>
                          <a:gd name="T58" fmla="*/ 38 w 337"/>
                          <a:gd name="T59" fmla="*/ 241 h 270"/>
                          <a:gd name="T60" fmla="*/ 14 w 337"/>
                          <a:gd name="T61" fmla="*/ 247 h 270"/>
                          <a:gd name="T62" fmla="*/ 2 w 337"/>
                          <a:gd name="T63" fmla="*/ 258 h 270"/>
                          <a:gd name="T64" fmla="*/ 0 w 337"/>
                          <a:gd name="T65" fmla="*/ 246 h 270"/>
                          <a:gd name="T66" fmla="*/ 4 w 337"/>
                          <a:gd name="T67" fmla="*/ 231 h 270"/>
                          <a:gd name="T68" fmla="*/ 18 w 337"/>
                          <a:gd name="T69" fmla="*/ 210 h 270"/>
                          <a:gd name="T70" fmla="*/ 34 w 337"/>
                          <a:gd name="T71" fmla="*/ 191 h 270"/>
                          <a:gd name="T72" fmla="*/ 48 w 337"/>
                          <a:gd name="T73" fmla="*/ 171 h 270"/>
                          <a:gd name="T74" fmla="*/ 62 w 337"/>
                          <a:gd name="T75" fmla="*/ 149 h 270"/>
                          <a:gd name="T76" fmla="*/ 78 w 337"/>
                          <a:gd name="T77" fmla="*/ 127 h 270"/>
                          <a:gd name="T78" fmla="*/ 91 w 337"/>
                          <a:gd name="T79" fmla="*/ 99 h 270"/>
                          <a:gd name="T80" fmla="*/ 101 w 337"/>
                          <a:gd name="T81" fmla="*/ 71 h 270"/>
                          <a:gd name="T82" fmla="*/ 104 w 337"/>
                          <a:gd name="T83" fmla="*/ 42 h 270"/>
                          <a:gd name="T84" fmla="*/ 108 w 337"/>
                          <a:gd name="T85" fmla="*/ 0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270"/>
                          <a:gd name="T131" fmla="*/ 337 w 337"/>
                          <a:gd name="T132" fmla="*/ 270 h 2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270">
                            <a:moveTo>
                              <a:pt x="108" y="0"/>
                            </a:moveTo>
                            <a:lnTo>
                              <a:pt x="111" y="12"/>
                            </a:lnTo>
                            <a:lnTo>
                              <a:pt x="114" y="26"/>
                            </a:lnTo>
                            <a:lnTo>
                              <a:pt x="115" y="43"/>
                            </a:lnTo>
                            <a:lnTo>
                              <a:pt x="112" y="61"/>
                            </a:lnTo>
                            <a:lnTo>
                              <a:pt x="108" y="78"/>
                            </a:lnTo>
                            <a:lnTo>
                              <a:pt x="99" y="103"/>
                            </a:lnTo>
                            <a:lnTo>
                              <a:pt x="91" y="124"/>
                            </a:lnTo>
                            <a:lnTo>
                              <a:pt x="83" y="141"/>
                            </a:lnTo>
                            <a:lnTo>
                              <a:pt x="80" y="157"/>
                            </a:lnTo>
                            <a:lnTo>
                              <a:pt x="77" y="171"/>
                            </a:lnTo>
                            <a:lnTo>
                              <a:pt x="77" y="183"/>
                            </a:lnTo>
                            <a:lnTo>
                              <a:pt x="79" y="192"/>
                            </a:lnTo>
                            <a:lnTo>
                              <a:pt x="83" y="200"/>
                            </a:lnTo>
                            <a:lnTo>
                              <a:pt x="90" y="196"/>
                            </a:lnTo>
                            <a:lnTo>
                              <a:pt x="95" y="194"/>
                            </a:lnTo>
                            <a:lnTo>
                              <a:pt x="98" y="185"/>
                            </a:lnTo>
                            <a:lnTo>
                              <a:pt x="103" y="175"/>
                            </a:lnTo>
                            <a:lnTo>
                              <a:pt x="108" y="167"/>
                            </a:lnTo>
                            <a:lnTo>
                              <a:pt x="118" y="158"/>
                            </a:lnTo>
                            <a:lnTo>
                              <a:pt x="124" y="149"/>
                            </a:lnTo>
                            <a:lnTo>
                              <a:pt x="127" y="139"/>
                            </a:lnTo>
                            <a:lnTo>
                              <a:pt x="128" y="128"/>
                            </a:lnTo>
                            <a:lnTo>
                              <a:pt x="127" y="116"/>
                            </a:lnTo>
                            <a:lnTo>
                              <a:pt x="130" y="111"/>
                            </a:lnTo>
                            <a:lnTo>
                              <a:pt x="135" y="116"/>
                            </a:lnTo>
                            <a:lnTo>
                              <a:pt x="140" y="125"/>
                            </a:lnTo>
                            <a:lnTo>
                              <a:pt x="145" y="137"/>
                            </a:lnTo>
                            <a:lnTo>
                              <a:pt x="146" y="149"/>
                            </a:lnTo>
                            <a:lnTo>
                              <a:pt x="145" y="164"/>
                            </a:lnTo>
                            <a:lnTo>
                              <a:pt x="140" y="182"/>
                            </a:lnTo>
                            <a:lnTo>
                              <a:pt x="137" y="192"/>
                            </a:lnTo>
                            <a:lnTo>
                              <a:pt x="137" y="200"/>
                            </a:lnTo>
                            <a:lnTo>
                              <a:pt x="140" y="208"/>
                            </a:lnTo>
                            <a:lnTo>
                              <a:pt x="148" y="211"/>
                            </a:lnTo>
                            <a:lnTo>
                              <a:pt x="158" y="213"/>
                            </a:lnTo>
                            <a:lnTo>
                              <a:pt x="167" y="210"/>
                            </a:lnTo>
                            <a:lnTo>
                              <a:pt x="173" y="204"/>
                            </a:lnTo>
                            <a:lnTo>
                              <a:pt x="188" y="189"/>
                            </a:lnTo>
                            <a:lnTo>
                              <a:pt x="197" y="176"/>
                            </a:lnTo>
                            <a:lnTo>
                              <a:pt x="206" y="165"/>
                            </a:lnTo>
                            <a:lnTo>
                              <a:pt x="216" y="151"/>
                            </a:lnTo>
                            <a:lnTo>
                              <a:pt x="231" y="134"/>
                            </a:lnTo>
                            <a:lnTo>
                              <a:pt x="246" y="115"/>
                            </a:lnTo>
                            <a:lnTo>
                              <a:pt x="260" y="98"/>
                            </a:lnTo>
                            <a:lnTo>
                              <a:pt x="275" y="85"/>
                            </a:lnTo>
                            <a:lnTo>
                              <a:pt x="283" y="80"/>
                            </a:lnTo>
                            <a:lnTo>
                              <a:pt x="293" y="77"/>
                            </a:lnTo>
                            <a:lnTo>
                              <a:pt x="303" y="75"/>
                            </a:lnTo>
                            <a:lnTo>
                              <a:pt x="319" y="76"/>
                            </a:lnTo>
                            <a:lnTo>
                              <a:pt x="329" y="78"/>
                            </a:lnTo>
                            <a:lnTo>
                              <a:pt x="337" y="80"/>
                            </a:lnTo>
                            <a:lnTo>
                              <a:pt x="259" y="214"/>
                            </a:lnTo>
                            <a:lnTo>
                              <a:pt x="151" y="270"/>
                            </a:lnTo>
                            <a:lnTo>
                              <a:pt x="128" y="263"/>
                            </a:lnTo>
                            <a:lnTo>
                              <a:pt x="108" y="258"/>
                            </a:lnTo>
                            <a:lnTo>
                              <a:pt x="91" y="251"/>
                            </a:lnTo>
                            <a:lnTo>
                              <a:pt x="73" y="247"/>
                            </a:lnTo>
                            <a:lnTo>
                              <a:pt x="52" y="242"/>
                            </a:lnTo>
                            <a:lnTo>
                              <a:pt x="38" y="241"/>
                            </a:lnTo>
                            <a:lnTo>
                              <a:pt x="23" y="244"/>
                            </a:lnTo>
                            <a:lnTo>
                              <a:pt x="14" y="247"/>
                            </a:lnTo>
                            <a:lnTo>
                              <a:pt x="6" y="254"/>
                            </a:lnTo>
                            <a:lnTo>
                              <a:pt x="2" y="258"/>
                            </a:lnTo>
                            <a:lnTo>
                              <a:pt x="1" y="252"/>
                            </a:lnTo>
                            <a:lnTo>
                              <a:pt x="0" y="246"/>
                            </a:lnTo>
                            <a:lnTo>
                              <a:pt x="0" y="239"/>
                            </a:lnTo>
                            <a:lnTo>
                              <a:pt x="4" y="231"/>
                            </a:lnTo>
                            <a:lnTo>
                              <a:pt x="10" y="220"/>
                            </a:lnTo>
                            <a:lnTo>
                              <a:pt x="18" y="210"/>
                            </a:lnTo>
                            <a:lnTo>
                              <a:pt x="25" y="200"/>
                            </a:lnTo>
                            <a:lnTo>
                              <a:pt x="34" y="191"/>
                            </a:lnTo>
                            <a:lnTo>
                              <a:pt x="42" y="182"/>
                            </a:lnTo>
                            <a:lnTo>
                              <a:pt x="48" y="171"/>
                            </a:lnTo>
                            <a:lnTo>
                              <a:pt x="54" y="162"/>
                            </a:lnTo>
                            <a:lnTo>
                              <a:pt x="62" y="149"/>
                            </a:lnTo>
                            <a:lnTo>
                              <a:pt x="70" y="139"/>
                            </a:lnTo>
                            <a:lnTo>
                              <a:pt x="78" y="127"/>
                            </a:lnTo>
                            <a:lnTo>
                              <a:pt x="86" y="114"/>
                            </a:lnTo>
                            <a:lnTo>
                              <a:pt x="91" y="99"/>
                            </a:lnTo>
                            <a:lnTo>
                              <a:pt x="96" y="86"/>
                            </a:lnTo>
                            <a:lnTo>
                              <a:pt x="101" y="71"/>
                            </a:lnTo>
                            <a:lnTo>
                              <a:pt x="103" y="56"/>
                            </a:lnTo>
                            <a:lnTo>
                              <a:pt x="104" y="42"/>
                            </a:lnTo>
                            <a:lnTo>
                              <a:pt x="104" y="28"/>
                            </a:lnTo>
                            <a:lnTo>
                              <a:pt x="108" y="0"/>
                            </a:lnTo>
                            <a:close/>
                          </a:path>
                        </a:pathLst>
                      </a:custGeom>
                      <a:solidFill>
                        <a:srgbClr val="FF9FBF"/>
                      </a:solidFill>
                      <a:ln w="9525">
                        <a:noFill/>
                        <a:round/>
                        <a:headEnd/>
                        <a:tailEnd/>
                      </a:ln>
                    </p:spPr>
                    <p:txBody>
                      <a:bodyPr/>
                      <a:lstStyle/>
                      <a:p>
                        <a:endParaRPr lang="en-US"/>
                      </a:p>
                    </p:txBody>
                  </p:sp>
                  <p:sp>
                    <p:nvSpPr>
                      <p:cNvPr id="4145" name="Freeform 116"/>
                      <p:cNvSpPr>
                        <a:spLocks/>
                      </p:cNvSpPr>
                      <p:nvPr/>
                    </p:nvSpPr>
                    <p:spPr bwMode="auto">
                      <a:xfrm>
                        <a:off x="4043" y="1906"/>
                        <a:ext cx="255" cy="217"/>
                      </a:xfrm>
                      <a:custGeom>
                        <a:avLst/>
                        <a:gdLst>
                          <a:gd name="T0" fmla="*/ 27 w 255"/>
                          <a:gd name="T1" fmla="*/ 217 h 217"/>
                          <a:gd name="T2" fmla="*/ 8 w 255"/>
                          <a:gd name="T3" fmla="*/ 214 h 217"/>
                          <a:gd name="T4" fmla="*/ 0 w 255"/>
                          <a:gd name="T5" fmla="*/ 201 h 217"/>
                          <a:gd name="T6" fmla="*/ 5 w 255"/>
                          <a:gd name="T7" fmla="*/ 184 h 217"/>
                          <a:gd name="T8" fmla="*/ 24 w 255"/>
                          <a:gd name="T9" fmla="*/ 175 h 217"/>
                          <a:gd name="T10" fmla="*/ 50 w 255"/>
                          <a:gd name="T11" fmla="*/ 173 h 217"/>
                          <a:gd name="T12" fmla="*/ 69 w 255"/>
                          <a:gd name="T13" fmla="*/ 158 h 217"/>
                          <a:gd name="T14" fmla="*/ 94 w 255"/>
                          <a:gd name="T15" fmla="*/ 141 h 217"/>
                          <a:gd name="T16" fmla="*/ 120 w 255"/>
                          <a:gd name="T17" fmla="*/ 132 h 217"/>
                          <a:gd name="T18" fmla="*/ 145 w 255"/>
                          <a:gd name="T19" fmla="*/ 117 h 217"/>
                          <a:gd name="T20" fmla="*/ 164 w 255"/>
                          <a:gd name="T21" fmla="*/ 90 h 217"/>
                          <a:gd name="T22" fmla="*/ 189 w 255"/>
                          <a:gd name="T23" fmla="*/ 51 h 217"/>
                          <a:gd name="T24" fmla="*/ 213 w 255"/>
                          <a:gd name="T25" fmla="*/ 24 h 217"/>
                          <a:gd name="T26" fmla="*/ 234 w 255"/>
                          <a:gd name="T27" fmla="*/ 5 h 217"/>
                          <a:gd name="T28" fmla="*/ 255 w 255"/>
                          <a:gd name="T29" fmla="*/ 0 h 217"/>
                          <a:gd name="T30" fmla="*/ 244 w 255"/>
                          <a:gd name="T31" fmla="*/ 16 h 217"/>
                          <a:gd name="T32" fmla="*/ 237 w 255"/>
                          <a:gd name="T33" fmla="*/ 45 h 217"/>
                          <a:gd name="T34" fmla="*/ 239 w 255"/>
                          <a:gd name="T35" fmla="*/ 72 h 217"/>
                          <a:gd name="T36" fmla="*/ 249 w 255"/>
                          <a:gd name="T37" fmla="*/ 100 h 217"/>
                          <a:gd name="T38" fmla="*/ 239 w 255"/>
                          <a:gd name="T39" fmla="*/ 114 h 217"/>
                          <a:gd name="T40" fmla="*/ 220 w 255"/>
                          <a:gd name="T41" fmla="*/ 126 h 217"/>
                          <a:gd name="T42" fmla="*/ 195 w 255"/>
                          <a:gd name="T43" fmla="*/ 129 h 217"/>
                          <a:gd name="T44" fmla="*/ 181 w 255"/>
                          <a:gd name="T45" fmla="*/ 134 h 217"/>
                          <a:gd name="T46" fmla="*/ 185 w 255"/>
                          <a:gd name="T47" fmla="*/ 147 h 217"/>
                          <a:gd name="T48" fmla="*/ 188 w 255"/>
                          <a:gd name="T49" fmla="*/ 165 h 217"/>
                          <a:gd name="T50" fmla="*/ 175 w 255"/>
                          <a:gd name="T51" fmla="*/ 177 h 217"/>
                          <a:gd name="T52" fmla="*/ 160 w 255"/>
                          <a:gd name="T53" fmla="*/ 177 h 217"/>
                          <a:gd name="T54" fmla="*/ 140 w 255"/>
                          <a:gd name="T55" fmla="*/ 188 h 217"/>
                          <a:gd name="T56" fmla="*/ 110 w 255"/>
                          <a:gd name="T57" fmla="*/ 194 h 217"/>
                          <a:gd name="T58" fmla="*/ 85 w 255"/>
                          <a:gd name="T59" fmla="*/ 194 h 217"/>
                          <a:gd name="T60" fmla="*/ 62 w 255"/>
                          <a:gd name="T61" fmla="*/ 201 h 217"/>
                          <a:gd name="T62" fmla="*/ 37 w 255"/>
                          <a:gd name="T63" fmla="*/ 216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217"/>
                          <a:gd name="T98" fmla="*/ 255 w 255"/>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217">
                            <a:moveTo>
                              <a:pt x="37" y="216"/>
                            </a:moveTo>
                            <a:lnTo>
                              <a:pt x="27" y="217"/>
                            </a:lnTo>
                            <a:lnTo>
                              <a:pt x="17" y="216"/>
                            </a:lnTo>
                            <a:lnTo>
                              <a:pt x="8" y="214"/>
                            </a:lnTo>
                            <a:lnTo>
                              <a:pt x="2" y="209"/>
                            </a:lnTo>
                            <a:lnTo>
                              <a:pt x="0" y="201"/>
                            </a:lnTo>
                            <a:lnTo>
                              <a:pt x="1" y="193"/>
                            </a:lnTo>
                            <a:lnTo>
                              <a:pt x="5" y="184"/>
                            </a:lnTo>
                            <a:lnTo>
                              <a:pt x="13" y="178"/>
                            </a:lnTo>
                            <a:lnTo>
                              <a:pt x="24" y="175"/>
                            </a:lnTo>
                            <a:lnTo>
                              <a:pt x="36" y="176"/>
                            </a:lnTo>
                            <a:lnTo>
                              <a:pt x="50" y="173"/>
                            </a:lnTo>
                            <a:lnTo>
                              <a:pt x="60" y="167"/>
                            </a:lnTo>
                            <a:lnTo>
                              <a:pt x="69" y="158"/>
                            </a:lnTo>
                            <a:lnTo>
                              <a:pt x="83" y="149"/>
                            </a:lnTo>
                            <a:lnTo>
                              <a:pt x="94" y="141"/>
                            </a:lnTo>
                            <a:lnTo>
                              <a:pt x="108" y="136"/>
                            </a:lnTo>
                            <a:lnTo>
                              <a:pt x="120" y="132"/>
                            </a:lnTo>
                            <a:lnTo>
                              <a:pt x="135" y="124"/>
                            </a:lnTo>
                            <a:lnTo>
                              <a:pt x="145" y="117"/>
                            </a:lnTo>
                            <a:lnTo>
                              <a:pt x="155" y="103"/>
                            </a:lnTo>
                            <a:lnTo>
                              <a:pt x="164" y="90"/>
                            </a:lnTo>
                            <a:lnTo>
                              <a:pt x="175" y="70"/>
                            </a:lnTo>
                            <a:lnTo>
                              <a:pt x="189" y="51"/>
                            </a:lnTo>
                            <a:lnTo>
                              <a:pt x="201" y="36"/>
                            </a:lnTo>
                            <a:lnTo>
                              <a:pt x="213" y="24"/>
                            </a:lnTo>
                            <a:lnTo>
                              <a:pt x="223" y="15"/>
                            </a:lnTo>
                            <a:lnTo>
                              <a:pt x="234" y="5"/>
                            </a:lnTo>
                            <a:lnTo>
                              <a:pt x="245" y="1"/>
                            </a:lnTo>
                            <a:lnTo>
                              <a:pt x="255" y="0"/>
                            </a:lnTo>
                            <a:lnTo>
                              <a:pt x="248" y="7"/>
                            </a:lnTo>
                            <a:lnTo>
                              <a:pt x="244" y="16"/>
                            </a:lnTo>
                            <a:lnTo>
                              <a:pt x="239" y="31"/>
                            </a:lnTo>
                            <a:lnTo>
                              <a:pt x="237" y="45"/>
                            </a:lnTo>
                            <a:lnTo>
                              <a:pt x="236" y="59"/>
                            </a:lnTo>
                            <a:lnTo>
                              <a:pt x="239" y="72"/>
                            </a:lnTo>
                            <a:lnTo>
                              <a:pt x="244" y="86"/>
                            </a:lnTo>
                            <a:lnTo>
                              <a:pt x="249" y="100"/>
                            </a:lnTo>
                            <a:lnTo>
                              <a:pt x="245" y="108"/>
                            </a:lnTo>
                            <a:lnTo>
                              <a:pt x="239" y="114"/>
                            </a:lnTo>
                            <a:lnTo>
                              <a:pt x="231" y="121"/>
                            </a:lnTo>
                            <a:lnTo>
                              <a:pt x="220" y="126"/>
                            </a:lnTo>
                            <a:lnTo>
                              <a:pt x="207" y="129"/>
                            </a:lnTo>
                            <a:lnTo>
                              <a:pt x="195" y="129"/>
                            </a:lnTo>
                            <a:lnTo>
                              <a:pt x="185" y="128"/>
                            </a:lnTo>
                            <a:lnTo>
                              <a:pt x="181" y="134"/>
                            </a:lnTo>
                            <a:lnTo>
                              <a:pt x="180" y="140"/>
                            </a:lnTo>
                            <a:lnTo>
                              <a:pt x="185" y="147"/>
                            </a:lnTo>
                            <a:lnTo>
                              <a:pt x="188" y="157"/>
                            </a:lnTo>
                            <a:lnTo>
                              <a:pt x="188" y="165"/>
                            </a:lnTo>
                            <a:lnTo>
                              <a:pt x="182" y="173"/>
                            </a:lnTo>
                            <a:lnTo>
                              <a:pt x="175" y="177"/>
                            </a:lnTo>
                            <a:lnTo>
                              <a:pt x="168" y="175"/>
                            </a:lnTo>
                            <a:lnTo>
                              <a:pt x="160" y="177"/>
                            </a:lnTo>
                            <a:lnTo>
                              <a:pt x="151" y="183"/>
                            </a:lnTo>
                            <a:lnTo>
                              <a:pt x="140" y="188"/>
                            </a:lnTo>
                            <a:lnTo>
                              <a:pt x="127" y="191"/>
                            </a:lnTo>
                            <a:lnTo>
                              <a:pt x="110" y="194"/>
                            </a:lnTo>
                            <a:lnTo>
                              <a:pt x="98" y="195"/>
                            </a:lnTo>
                            <a:lnTo>
                              <a:pt x="85" y="194"/>
                            </a:lnTo>
                            <a:lnTo>
                              <a:pt x="70" y="196"/>
                            </a:lnTo>
                            <a:lnTo>
                              <a:pt x="62" y="201"/>
                            </a:lnTo>
                            <a:lnTo>
                              <a:pt x="49" y="210"/>
                            </a:lnTo>
                            <a:lnTo>
                              <a:pt x="37" y="216"/>
                            </a:lnTo>
                            <a:close/>
                          </a:path>
                        </a:pathLst>
                      </a:custGeom>
                      <a:solidFill>
                        <a:srgbClr val="DF3F5F"/>
                      </a:solidFill>
                      <a:ln w="9525">
                        <a:noFill/>
                        <a:round/>
                        <a:headEnd/>
                        <a:tailEnd/>
                      </a:ln>
                    </p:spPr>
                    <p:txBody>
                      <a:bodyPr/>
                      <a:lstStyle/>
                      <a:p>
                        <a:endParaRPr lang="en-US"/>
                      </a:p>
                    </p:txBody>
                  </p:sp>
                  <p:sp>
                    <p:nvSpPr>
                      <p:cNvPr id="4146" name="Freeform 117"/>
                      <p:cNvSpPr>
                        <a:spLocks/>
                      </p:cNvSpPr>
                      <p:nvPr/>
                    </p:nvSpPr>
                    <p:spPr bwMode="auto">
                      <a:xfrm>
                        <a:off x="3946" y="2067"/>
                        <a:ext cx="76" cy="28"/>
                      </a:xfrm>
                      <a:custGeom>
                        <a:avLst/>
                        <a:gdLst>
                          <a:gd name="T0" fmla="*/ 0 w 76"/>
                          <a:gd name="T1" fmla="*/ 17 h 28"/>
                          <a:gd name="T2" fmla="*/ 2 w 76"/>
                          <a:gd name="T3" fmla="*/ 9 h 28"/>
                          <a:gd name="T4" fmla="*/ 7 w 76"/>
                          <a:gd name="T5" fmla="*/ 4 h 28"/>
                          <a:gd name="T6" fmla="*/ 15 w 76"/>
                          <a:gd name="T7" fmla="*/ 1 h 28"/>
                          <a:gd name="T8" fmla="*/ 24 w 76"/>
                          <a:gd name="T9" fmla="*/ 0 h 28"/>
                          <a:gd name="T10" fmla="*/ 34 w 76"/>
                          <a:gd name="T11" fmla="*/ 2 h 28"/>
                          <a:gd name="T12" fmla="*/ 48 w 76"/>
                          <a:gd name="T13" fmla="*/ 6 h 28"/>
                          <a:gd name="T14" fmla="*/ 60 w 76"/>
                          <a:gd name="T15" fmla="*/ 9 h 28"/>
                          <a:gd name="T16" fmla="*/ 76 w 76"/>
                          <a:gd name="T17" fmla="*/ 13 h 28"/>
                          <a:gd name="T18" fmla="*/ 57 w 76"/>
                          <a:gd name="T19" fmla="*/ 16 h 28"/>
                          <a:gd name="T20" fmla="*/ 45 w 76"/>
                          <a:gd name="T21" fmla="*/ 21 h 28"/>
                          <a:gd name="T22" fmla="*/ 34 w 76"/>
                          <a:gd name="T23" fmla="*/ 25 h 28"/>
                          <a:gd name="T24" fmla="*/ 26 w 76"/>
                          <a:gd name="T25" fmla="*/ 27 h 28"/>
                          <a:gd name="T26" fmla="*/ 15 w 76"/>
                          <a:gd name="T27" fmla="*/ 28 h 28"/>
                          <a:gd name="T28" fmla="*/ 8 w 76"/>
                          <a:gd name="T29" fmla="*/ 27 h 28"/>
                          <a:gd name="T30" fmla="*/ 2 w 76"/>
                          <a:gd name="T31" fmla="*/ 23 h 28"/>
                          <a:gd name="T32" fmla="*/ 0 w 76"/>
                          <a:gd name="T33" fmla="*/ 1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28"/>
                          <a:gd name="T53" fmla="*/ 76 w 7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28">
                            <a:moveTo>
                              <a:pt x="0" y="17"/>
                            </a:moveTo>
                            <a:lnTo>
                              <a:pt x="2" y="9"/>
                            </a:lnTo>
                            <a:lnTo>
                              <a:pt x="7" y="4"/>
                            </a:lnTo>
                            <a:lnTo>
                              <a:pt x="15" y="1"/>
                            </a:lnTo>
                            <a:lnTo>
                              <a:pt x="24" y="0"/>
                            </a:lnTo>
                            <a:lnTo>
                              <a:pt x="34" y="2"/>
                            </a:lnTo>
                            <a:lnTo>
                              <a:pt x="48" y="6"/>
                            </a:lnTo>
                            <a:lnTo>
                              <a:pt x="60" y="9"/>
                            </a:lnTo>
                            <a:lnTo>
                              <a:pt x="76" y="13"/>
                            </a:lnTo>
                            <a:lnTo>
                              <a:pt x="57" y="16"/>
                            </a:lnTo>
                            <a:lnTo>
                              <a:pt x="45" y="21"/>
                            </a:lnTo>
                            <a:lnTo>
                              <a:pt x="34" y="25"/>
                            </a:lnTo>
                            <a:lnTo>
                              <a:pt x="26" y="27"/>
                            </a:lnTo>
                            <a:lnTo>
                              <a:pt x="15" y="28"/>
                            </a:lnTo>
                            <a:lnTo>
                              <a:pt x="8" y="27"/>
                            </a:lnTo>
                            <a:lnTo>
                              <a:pt x="2" y="23"/>
                            </a:lnTo>
                            <a:lnTo>
                              <a:pt x="0" y="17"/>
                            </a:lnTo>
                            <a:close/>
                          </a:path>
                        </a:pathLst>
                      </a:custGeom>
                      <a:solidFill>
                        <a:srgbClr val="DF3F5F"/>
                      </a:solidFill>
                      <a:ln w="9525">
                        <a:noFill/>
                        <a:round/>
                        <a:headEnd/>
                        <a:tailEnd/>
                      </a:ln>
                    </p:spPr>
                    <p:txBody>
                      <a:bodyPr/>
                      <a:lstStyle/>
                      <a:p>
                        <a:endParaRPr lang="en-US"/>
                      </a:p>
                    </p:txBody>
                  </p:sp>
                  <p:sp>
                    <p:nvSpPr>
                      <p:cNvPr id="4147" name="Freeform 118"/>
                      <p:cNvSpPr>
                        <a:spLocks/>
                      </p:cNvSpPr>
                      <p:nvPr/>
                    </p:nvSpPr>
                    <p:spPr bwMode="auto">
                      <a:xfrm>
                        <a:off x="4020" y="1834"/>
                        <a:ext cx="97" cy="198"/>
                      </a:xfrm>
                      <a:custGeom>
                        <a:avLst/>
                        <a:gdLst>
                          <a:gd name="T0" fmla="*/ 42 w 97"/>
                          <a:gd name="T1" fmla="*/ 0 h 198"/>
                          <a:gd name="T2" fmla="*/ 40 w 97"/>
                          <a:gd name="T3" fmla="*/ 27 h 198"/>
                          <a:gd name="T4" fmla="*/ 37 w 97"/>
                          <a:gd name="T5" fmla="*/ 57 h 198"/>
                          <a:gd name="T6" fmla="*/ 30 w 97"/>
                          <a:gd name="T7" fmla="*/ 83 h 198"/>
                          <a:gd name="T8" fmla="*/ 24 w 97"/>
                          <a:gd name="T9" fmla="*/ 97 h 198"/>
                          <a:gd name="T10" fmla="*/ 19 w 97"/>
                          <a:gd name="T11" fmla="*/ 112 h 198"/>
                          <a:gd name="T12" fmla="*/ 13 w 97"/>
                          <a:gd name="T13" fmla="*/ 124 h 198"/>
                          <a:gd name="T14" fmla="*/ 9 w 97"/>
                          <a:gd name="T15" fmla="*/ 136 h 198"/>
                          <a:gd name="T16" fmla="*/ 2 w 97"/>
                          <a:gd name="T17" fmla="*/ 155 h 198"/>
                          <a:gd name="T18" fmla="*/ 0 w 97"/>
                          <a:gd name="T19" fmla="*/ 167 h 198"/>
                          <a:gd name="T20" fmla="*/ 0 w 97"/>
                          <a:gd name="T21" fmla="*/ 183 h 198"/>
                          <a:gd name="T22" fmla="*/ 1 w 97"/>
                          <a:gd name="T23" fmla="*/ 191 h 198"/>
                          <a:gd name="T24" fmla="*/ 3 w 97"/>
                          <a:gd name="T25" fmla="*/ 198 h 198"/>
                          <a:gd name="T26" fmla="*/ 9 w 97"/>
                          <a:gd name="T27" fmla="*/ 195 h 198"/>
                          <a:gd name="T28" fmla="*/ 13 w 97"/>
                          <a:gd name="T29" fmla="*/ 192 h 198"/>
                          <a:gd name="T30" fmla="*/ 19 w 97"/>
                          <a:gd name="T31" fmla="*/ 198 h 198"/>
                          <a:gd name="T32" fmla="*/ 16 w 97"/>
                          <a:gd name="T33" fmla="*/ 191 h 198"/>
                          <a:gd name="T34" fmla="*/ 17 w 97"/>
                          <a:gd name="T35" fmla="*/ 184 h 198"/>
                          <a:gd name="T36" fmla="*/ 21 w 97"/>
                          <a:gd name="T37" fmla="*/ 174 h 198"/>
                          <a:gd name="T38" fmla="*/ 26 w 97"/>
                          <a:gd name="T39" fmla="*/ 167 h 198"/>
                          <a:gd name="T40" fmla="*/ 34 w 97"/>
                          <a:gd name="T41" fmla="*/ 159 h 198"/>
                          <a:gd name="T42" fmla="*/ 40 w 97"/>
                          <a:gd name="T43" fmla="*/ 153 h 198"/>
                          <a:gd name="T44" fmla="*/ 44 w 97"/>
                          <a:gd name="T45" fmla="*/ 147 h 198"/>
                          <a:gd name="T46" fmla="*/ 47 w 97"/>
                          <a:gd name="T47" fmla="*/ 137 h 198"/>
                          <a:gd name="T48" fmla="*/ 49 w 97"/>
                          <a:gd name="T49" fmla="*/ 123 h 198"/>
                          <a:gd name="T50" fmla="*/ 48 w 97"/>
                          <a:gd name="T51" fmla="*/ 114 h 198"/>
                          <a:gd name="T52" fmla="*/ 52 w 97"/>
                          <a:gd name="T53" fmla="*/ 106 h 198"/>
                          <a:gd name="T54" fmla="*/ 60 w 97"/>
                          <a:gd name="T55" fmla="*/ 100 h 198"/>
                          <a:gd name="T56" fmla="*/ 70 w 97"/>
                          <a:gd name="T57" fmla="*/ 96 h 198"/>
                          <a:gd name="T58" fmla="*/ 77 w 97"/>
                          <a:gd name="T59" fmla="*/ 94 h 198"/>
                          <a:gd name="T60" fmla="*/ 85 w 97"/>
                          <a:gd name="T61" fmla="*/ 92 h 198"/>
                          <a:gd name="T62" fmla="*/ 93 w 97"/>
                          <a:gd name="T63" fmla="*/ 88 h 198"/>
                          <a:gd name="T64" fmla="*/ 97 w 97"/>
                          <a:gd name="T65" fmla="*/ 85 h 198"/>
                          <a:gd name="T66" fmla="*/ 89 w 97"/>
                          <a:gd name="T67" fmla="*/ 84 h 198"/>
                          <a:gd name="T68" fmla="*/ 82 w 97"/>
                          <a:gd name="T69" fmla="*/ 83 h 198"/>
                          <a:gd name="T70" fmla="*/ 75 w 97"/>
                          <a:gd name="T71" fmla="*/ 81 h 198"/>
                          <a:gd name="T72" fmla="*/ 68 w 97"/>
                          <a:gd name="T73" fmla="*/ 76 h 198"/>
                          <a:gd name="T74" fmla="*/ 61 w 97"/>
                          <a:gd name="T75" fmla="*/ 72 h 198"/>
                          <a:gd name="T76" fmla="*/ 57 w 97"/>
                          <a:gd name="T77" fmla="*/ 61 h 198"/>
                          <a:gd name="T78" fmla="*/ 55 w 97"/>
                          <a:gd name="T79" fmla="*/ 43 h 198"/>
                          <a:gd name="T80" fmla="*/ 52 w 97"/>
                          <a:gd name="T81" fmla="*/ 23 h 198"/>
                          <a:gd name="T82" fmla="*/ 42 w 97"/>
                          <a:gd name="T83" fmla="*/ 0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198"/>
                          <a:gd name="T128" fmla="*/ 97 w 97"/>
                          <a:gd name="T129" fmla="*/ 198 h 1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198">
                            <a:moveTo>
                              <a:pt x="42" y="0"/>
                            </a:moveTo>
                            <a:lnTo>
                              <a:pt x="40" y="27"/>
                            </a:lnTo>
                            <a:lnTo>
                              <a:pt x="37" y="57"/>
                            </a:lnTo>
                            <a:lnTo>
                              <a:pt x="30" y="83"/>
                            </a:lnTo>
                            <a:lnTo>
                              <a:pt x="24" y="97"/>
                            </a:lnTo>
                            <a:lnTo>
                              <a:pt x="19" y="112"/>
                            </a:lnTo>
                            <a:lnTo>
                              <a:pt x="13" y="124"/>
                            </a:lnTo>
                            <a:lnTo>
                              <a:pt x="9" y="136"/>
                            </a:lnTo>
                            <a:lnTo>
                              <a:pt x="2" y="155"/>
                            </a:lnTo>
                            <a:lnTo>
                              <a:pt x="0" y="167"/>
                            </a:lnTo>
                            <a:lnTo>
                              <a:pt x="0" y="183"/>
                            </a:lnTo>
                            <a:lnTo>
                              <a:pt x="1" y="191"/>
                            </a:lnTo>
                            <a:lnTo>
                              <a:pt x="3" y="198"/>
                            </a:lnTo>
                            <a:lnTo>
                              <a:pt x="9" y="195"/>
                            </a:lnTo>
                            <a:lnTo>
                              <a:pt x="13" y="192"/>
                            </a:lnTo>
                            <a:lnTo>
                              <a:pt x="19" y="198"/>
                            </a:lnTo>
                            <a:lnTo>
                              <a:pt x="16" y="191"/>
                            </a:lnTo>
                            <a:lnTo>
                              <a:pt x="17" y="184"/>
                            </a:lnTo>
                            <a:lnTo>
                              <a:pt x="21" y="174"/>
                            </a:lnTo>
                            <a:lnTo>
                              <a:pt x="26" y="167"/>
                            </a:lnTo>
                            <a:lnTo>
                              <a:pt x="34" y="159"/>
                            </a:lnTo>
                            <a:lnTo>
                              <a:pt x="40" y="153"/>
                            </a:lnTo>
                            <a:lnTo>
                              <a:pt x="44" y="147"/>
                            </a:lnTo>
                            <a:lnTo>
                              <a:pt x="47" y="137"/>
                            </a:lnTo>
                            <a:lnTo>
                              <a:pt x="49" y="123"/>
                            </a:lnTo>
                            <a:lnTo>
                              <a:pt x="48" y="114"/>
                            </a:lnTo>
                            <a:lnTo>
                              <a:pt x="52" y="106"/>
                            </a:lnTo>
                            <a:lnTo>
                              <a:pt x="60" y="100"/>
                            </a:lnTo>
                            <a:lnTo>
                              <a:pt x="70" y="96"/>
                            </a:lnTo>
                            <a:lnTo>
                              <a:pt x="77" y="94"/>
                            </a:lnTo>
                            <a:lnTo>
                              <a:pt x="85" y="92"/>
                            </a:lnTo>
                            <a:lnTo>
                              <a:pt x="93" y="88"/>
                            </a:lnTo>
                            <a:lnTo>
                              <a:pt x="97" y="85"/>
                            </a:lnTo>
                            <a:lnTo>
                              <a:pt x="89" y="84"/>
                            </a:lnTo>
                            <a:lnTo>
                              <a:pt x="82" y="83"/>
                            </a:lnTo>
                            <a:lnTo>
                              <a:pt x="75" y="81"/>
                            </a:lnTo>
                            <a:lnTo>
                              <a:pt x="68" y="76"/>
                            </a:lnTo>
                            <a:lnTo>
                              <a:pt x="61" y="72"/>
                            </a:lnTo>
                            <a:lnTo>
                              <a:pt x="57" y="61"/>
                            </a:lnTo>
                            <a:lnTo>
                              <a:pt x="55" y="43"/>
                            </a:lnTo>
                            <a:lnTo>
                              <a:pt x="52" y="23"/>
                            </a:lnTo>
                            <a:lnTo>
                              <a:pt x="42" y="0"/>
                            </a:lnTo>
                            <a:close/>
                          </a:path>
                        </a:pathLst>
                      </a:custGeom>
                      <a:solidFill>
                        <a:srgbClr val="DF3F5F"/>
                      </a:solidFill>
                      <a:ln w="9525">
                        <a:noFill/>
                        <a:round/>
                        <a:headEnd/>
                        <a:tailEnd/>
                      </a:ln>
                    </p:spPr>
                    <p:txBody>
                      <a:bodyPr/>
                      <a:lstStyle/>
                      <a:p>
                        <a:endParaRPr lang="en-US"/>
                      </a:p>
                    </p:txBody>
                  </p:sp>
                  <p:sp>
                    <p:nvSpPr>
                      <p:cNvPr id="4148" name="Freeform 119"/>
                      <p:cNvSpPr>
                        <a:spLocks/>
                      </p:cNvSpPr>
                      <p:nvPr/>
                    </p:nvSpPr>
                    <p:spPr bwMode="auto">
                      <a:xfrm>
                        <a:off x="3977" y="1903"/>
                        <a:ext cx="21" cy="111"/>
                      </a:xfrm>
                      <a:custGeom>
                        <a:avLst/>
                        <a:gdLst>
                          <a:gd name="T0" fmla="*/ 12 w 21"/>
                          <a:gd name="T1" fmla="*/ 70 h 111"/>
                          <a:gd name="T2" fmla="*/ 14 w 21"/>
                          <a:gd name="T3" fmla="*/ 81 h 111"/>
                          <a:gd name="T4" fmla="*/ 11 w 21"/>
                          <a:gd name="T5" fmla="*/ 91 h 111"/>
                          <a:gd name="T6" fmla="*/ 8 w 21"/>
                          <a:gd name="T7" fmla="*/ 99 h 111"/>
                          <a:gd name="T8" fmla="*/ 5 w 21"/>
                          <a:gd name="T9" fmla="*/ 111 h 111"/>
                          <a:gd name="T10" fmla="*/ 10 w 21"/>
                          <a:gd name="T11" fmla="*/ 103 h 111"/>
                          <a:gd name="T12" fmla="*/ 15 w 21"/>
                          <a:gd name="T13" fmla="*/ 94 h 111"/>
                          <a:gd name="T14" fmla="*/ 21 w 21"/>
                          <a:gd name="T15" fmla="*/ 83 h 111"/>
                          <a:gd name="T16" fmla="*/ 21 w 21"/>
                          <a:gd name="T17" fmla="*/ 72 h 111"/>
                          <a:gd name="T18" fmla="*/ 13 w 21"/>
                          <a:gd name="T19" fmla="*/ 59 h 111"/>
                          <a:gd name="T20" fmla="*/ 6 w 21"/>
                          <a:gd name="T21" fmla="*/ 44 h 111"/>
                          <a:gd name="T22" fmla="*/ 6 w 21"/>
                          <a:gd name="T23" fmla="*/ 33 h 111"/>
                          <a:gd name="T24" fmla="*/ 8 w 21"/>
                          <a:gd name="T25" fmla="*/ 19 h 111"/>
                          <a:gd name="T26" fmla="*/ 14 w 21"/>
                          <a:gd name="T27" fmla="*/ 0 h 111"/>
                          <a:gd name="T28" fmla="*/ 6 w 21"/>
                          <a:gd name="T29" fmla="*/ 12 h 111"/>
                          <a:gd name="T30" fmla="*/ 1 w 21"/>
                          <a:gd name="T31" fmla="*/ 23 h 111"/>
                          <a:gd name="T32" fmla="*/ 0 w 21"/>
                          <a:gd name="T33" fmla="*/ 41 h 111"/>
                          <a:gd name="T34" fmla="*/ 3 w 21"/>
                          <a:gd name="T35" fmla="*/ 54 h 111"/>
                          <a:gd name="T36" fmla="*/ 12 w 21"/>
                          <a:gd name="T37" fmla="*/ 7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11"/>
                          <a:gd name="T59" fmla="*/ 21 w 21"/>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11">
                            <a:moveTo>
                              <a:pt x="12" y="70"/>
                            </a:moveTo>
                            <a:lnTo>
                              <a:pt x="14" y="81"/>
                            </a:lnTo>
                            <a:lnTo>
                              <a:pt x="11" y="91"/>
                            </a:lnTo>
                            <a:lnTo>
                              <a:pt x="8" y="99"/>
                            </a:lnTo>
                            <a:lnTo>
                              <a:pt x="5" y="111"/>
                            </a:lnTo>
                            <a:lnTo>
                              <a:pt x="10" y="103"/>
                            </a:lnTo>
                            <a:lnTo>
                              <a:pt x="15" y="94"/>
                            </a:lnTo>
                            <a:lnTo>
                              <a:pt x="21" y="83"/>
                            </a:lnTo>
                            <a:lnTo>
                              <a:pt x="21" y="72"/>
                            </a:lnTo>
                            <a:lnTo>
                              <a:pt x="13" y="59"/>
                            </a:lnTo>
                            <a:lnTo>
                              <a:pt x="6" y="44"/>
                            </a:lnTo>
                            <a:lnTo>
                              <a:pt x="6" y="33"/>
                            </a:lnTo>
                            <a:lnTo>
                              <a:pt x="8" y="19"/>
                            </a:lnTo>
                            <a:lnTo>
                              <a:pt x="14" y="0"/>
                            </a:lnTo>
                            <a:lnTo>
                              <a:pt x="6" y="12"/>
                            </a:lnTo>
                            <a:lnTo>
                              <a:pt x="1" y="23"/>
                            </a:lnTo>
                            <a:lnTo>
                              <a:pt x="0" y="41"/>
                            </a:lnTo>
                            <a:lnTo>
                              <a:pt x="3" y="54"/>
                            </a:lnTo>
                            <a:lnTo>
                              <a:pt x="12" y="70"/>
                            </a:lnTo>
                            <a:close/>
                          </a:path>
                        </a:pathLst>
                      </a:custGeom>
                      <a:solidFill>
                        <a:srgbClr val="DF3F5F"/>
                      </a:solidFill>
                      <a:ln w="9525">
                        <a:noFill/>
                        <a:round/>
                        <a:headEnd/>
                        <a:tailEnd/>
                      </a:ln>
                    </p:spPr>
                    <p:txBody>
                      <a:bodyPr/>
                      <a:lstStyle/>
                      <a:p>
                        <a:endParaRPr lang="en-US"/>
                      </a:p>
                    </p:txBody>
                  </p:sp>
                  <p:sp>
                    <p:nvSpPr>
                      <p:cNvPr id="4149" name="Freeform 120"/>
                      <p:cNvSpPr>
                        <a:spLocks/>
                      </p:cNvSpPr>
                      <p:nvPr/>
                    </p:nvSpPr>
                    <p:spPr bwMode="auto">
                      <a:xfrm>
                        <a:off x="3989" y="1711"/>
                        <a:ext cx="90" cy="288"/>
                      </a:xfrm>
                      <a:custGeom>
                        <a:avLst/>
                        <a:gdLst>
                          <a:gd name="T0" fmla="*/ 0 w 90"/>
                          <a:gd name="T1" fmla="*/ 288 h 288"/>
                          <a:gd name="T2" fmla="*/ 5 w 90"/>
                          <a:gd name="T3" fmla="*/ 283 h 288"/>
                          <a:gd name="T4" fmla="*/ 20 w 90"/>
                          <a:gd name="T5" fmla="*/ 262 h 288"/>
                          <a:gd name="T6" fmla="*/ 32 w 90"/>
                          <a:gd name="T7" fmla="*/ 242 h 288"/>
                          <a:gd name="T8" fmla="*/ 44 w 90"/>
                          <a:gd name="T9" fmla="*/ 217 h 288"/>
                          <a:gd name="T10" fmla="*/ 52 w 90"/>
                          <a:gd name="T11" fmla="*/ 192 h 288"/>
                          <a:gd name="T12" fmla="*/ 55 w 90"/>
                          <a:gd name="T13" fmla="*/ 172 h 288"/>
                          <a:gd name="T14" fmla="*/ 57 w 90"/>
                          <a:gd name="T15" fmla="*/ 144 h 288"/>
                          <a:gd name="T16" fmla="*/ 59 w 90"/>
                          <a:gd name="T17" fmla="*/ 120 h 288"/>
                          <a:gd name="T18" fmla="*/ 49 w 90"/>
                          <a:gd name="T19" fmla="*/ 125 h 288"/>
                          <a:gd name="T20" fmla="*/ 37 w 90"/>
                          <a:gd name="T21" fmla="*/ 134 h 288"/>
                          <a:gd name="T22" fmla="*/ 26 w 90"/>
                          <a:gd name="T23" fmla="*/ 144 h 288"/>
                          <a:gd name="T24" fmla="*/ 25 w 90"/>
                          <a:gd name="T25" fmla="*/ 134 h 288"/>
                          <a:gd name="T26" fmla="*/ 27 w 90"/>
                          <a:gd name="T27" fmla="*/ 119 h 288"/>
                          <a:gd name="T28" fmla="*/ 31 w 90"/>
                          <a:gd name="T29" fmla="*/ 108 h 288"/>
                          <a:gd name="T30" fmla="*/ 39 w 90"/>
                          <a:gd name="T31" fmla="*/ 94 h 288"/>
                          <a:gd name="T32" fmla="*/ 47 w 90"/>
                          <a:gd name="T33" fmla="*/ 81 h 288"/>
                          <a:gd name="T34" fmla="*/ 55 w 90"/>
                          <a:gd name="T35" fmla="*/ 68 h 288"/>
                          <a:gd name="T36" fmla="*/ 62 w 90"/>
                          <a:gd name="T37" fmla="*/ 56 h 288"/>
                          <a:gd name="T38" fmla="*/ 70 w 90"/>
                          <a:gd name="T39" fmla="*/ 41 h 288"/>
                          <a:gd name="T40" fmla="*/ 74 w 90"/>
                          <a:gd name="T41" fmla="*/ 29 h 288"/>
                          <a:gd name="T42" fmla="*/ 80 w 90"/>
                          <a:gd name="T43" fmla="*/ 16 h 288"/>
                          <a:gd name="T44" fmla="*/ 84 w 90"/>
                          <a:gd name="T45" fmla="*/ 9 h 288"/>
                          <a:gd name="T46" fmla="*/ 90 w 90"/>
                          <a:gd name="T47" fmla="*/ 0 h 288"/>
                          <a:gd name="T48" fmla="*/ 80 w 90"/>
                          <a:gd name="T49" fmla="*/ 6 h 288"/>
                          <a:gd name="T50" fmla="*/ 70 w 90"/>
                          <a:gd name="T51" fmla="*/ 11 h 288"/>
                          <a:gd name="T52" fmla="*/ 57 w 90"/>
                          <a:gd name="T53" fmla="*/ 20 h 288"/>
                          <a:gd name="T54" fmla="*/ 49 w 90"/>
                          <a:gd name="T55" fmla="*/ 28 h 288"/>
                          <a:gd name="T56" fmla="*/ 42 w 90"/>
                          <a:gd name="T57" fmla="*/ 36 h 288"/>
                          <a:gd name="T58" fmla="*/ 32 w 90"/>
                          <a:gd name="T59" fmla="*/ 63 h 288"/>
                          <a:gd name="T60" fmla="*/ 7 w 90"/>
                          <a:gd name="T61" fmla="*/ 108 h 288"/>
                          <a:gd name="T62" fmla="*/ 11 w 90"/>
                          <a:gd name="T63" fmla="*/ 164 h 288"/>
                          <a:gd name="T64" fmla="*/ 2 w 90"/>
                          <a:gd name="T65" fmla="*/ 195 h 288"/>
                          <a:gd name="T66" fmla="*/ 9 w 90"/>
                          <a:gd name="T67" fmla="*/ 221 h 288"/>
                          <a:gd name="T68" fmla="*/ 12 w 90"/>
                          <a:gd name="T69" fmla="*/ 244 h 288"/>
                          <a:gd name="T70" fmla="*/ 9 w 90"/>
                          <a:gd name="T71" fmla="*/ 264 h 288"/>
                          <a:gd name="T72" fmla="*/ 0 w 90"/>
                          <a:gd name="T73" fmla="*/ 288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288"/>
                          <a:gd name="T113" fmla="*/ 90 w 90"/>
                          <a:gd name="T114" fmla="*/ 288 h 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288">
                            <a:moveTo>
                              <a:pt x="0" y="288"/>
                            </a:moveTo>
                            <a:lnTo>
                              <a:pt x="5" y="283"/>
                            </a:lnTo>
                            <a:lnTo>
                              <a:pt x="20" y="262"/>
                            </a:lnTo>
                            <a:lnTo>
                              <a:pt x="32" y="242"/>
                            </a:lnTo>
                            <a:lnTo>
                              <a:pt x="44" y="217"/>
                            </a:lnTo>
                            <a:lnTo>
                              <a:pt x="52" y="192"/>
                            </a:lnTo>
                            <a:lnTo>
                              <a:pt x="55" y="172"/>
                            </a:lnTo>
                            <a:lnTo>
                              <a:pt x="57" y="144"/>
                            </a:lnTo>
                            <a:lnTo>
                              <a:pt x="59" y="120"/>
                            </a:lnTo>
                            <a:lnTo>
                              <a:pt x="49" y="125"/>
                            </a:lnTo>
                            <a:lnTo>
                              <a:pt x="37" y="134"/>
                            </a:lnTo>
                            <a:lnTo>
                              <a:pt x="26" y="144"/>
                            </a:lnTo>
                            <a:lnTo>
                              <a:pt x="25" y="134"/>
                            </a:lnTo>
                            <a:lnTo>
                              <a:pt x="27" y="119"/>
                            </a:lnTo>
                            <a:lnTo>
                              <a:pt x="31" y="108"/>
                            </a:lnTo>
                            <a:lnTo>
                              <a:pt x="39" y="94"/>
                            </a:lnTo>
                            <a:lnTo>
                              <a:pt x="47" y="81"/>
                            </a:lnTo>
                            <a:lnTo>
                              <a:pt x="55" y="68"/>
                            </a:lnTo>
                            <a:lnTo>
                              <a:pt x="62" y="56"/>
                            </a:lnTo>
                            <a:lnTo>
                              <a:pt x="70" y="41"/>
                            </a:lnTo>
                            <a:lnTo>
                              <a:pt x="74" y="29"/>
                            </a:lnTo>
                            <a:lnTo>
                              <a:pt x="80" y="16"/>
                            </a:lnTo>
                            <a:lnTo>
                              <a:pt x="84" y="9"/>
                            </a:lnTo>
                            <a:lnTo>
                              <a:pt x="90" y="0"/>
                            </a:lnTo>
                            <a:lnTo>
                              <a:pt x="80" y="6"/>
                            </a:lnTo>
                            <a:lnTo>
                              <a:pt x="70" y="11"/>
                            </a:lnTo>
                            <a:lnTo>
                              <a:pt x="57" y="20"/>
                            </a:lnTo>
                            <a:lnTo>
                              <a:pt x="49" y="28"/>
                            </a:lnTo>
                            <a:lnTo>
                              <a:pt x="42" y="36"/>
                            </a:lnTo>
                            <a:lnTo>
                              <a:pt x="32" y="63"/>
                            </a:lnTo>
                            <a:lnTo>
                              <a:pt x="7" y="108"/>
                            </a:lnTo>
                            <a:lnTo>
                              <a:pt x="11" y="164"/>
                            </a:lnTo>
                            <a:lnTo>
                              <a:pt x="2" y="195"/>
                            </a:lnTo>
                            <a:lnTo>
                              <a:pt x="9" y="221"/>
                            </a:lnTo>
                            <a:lnTo>
                              <a:pt x="12" y="244"/>
                            </a:lnTo>
                            <a:lnTo>
                              <a:pt x="9" y="264"/>
                            </a:lnTo>
                            <a:lnTo>
                              <a:pt x="0" y="288"/>
                            </a:lnTo>
                            <a:close/>
                          </a:path>
                        </a:pathLst>
                      </a:custGeom>
                      <a:solidFill>
                        <a:srgbClr val="DF3F5F"/>
                      </a:solidFill>
                      <a:ln w="9525">
                        <a:noFill/>
                        <a:round/>
                        <a:headEnd/>
                        <a:tailEnd/>
                      </a:ln>
                    </p:spPr>
                    <p:txBody>
                      <a:bodyPr/>
                      <a:lstStyle/>
                      <a:p>
                        <a:endParaRPr lang="en-US"/>
                      </a:p>
                    </p:txBody>
                  </p:sp>
                  <p:sp>
                    <p:nvSpPr>
                      <p:cNvPr id="4150" name="Freeform 121"/>
                      <p:cNvSpPr>
                        <a:spLocks/>
                      </p:cNvSpPr>
                      <p:nvPr/>
                    </p:nvSpPr>
                    <p:spPr bwMode="auto">
                      <a:xfrm>
                        <a:off x="4416" y="1684"/>
                        <a:ext cx="103" cy="330"/>
                      </a:xfrm>
                      <a:custGeom>
                        <a:avLst/>
                        <a:gdLst>
                          <a:gd name="T0" fmla="*/ 5 w 103"/>
                          <a:gd name="T1" fmla="*/ 315 h 330"/>
                          <a:gd name="T2" fmla="*/ 3 w 103"/>
                          <a:gd name="T3" fmla="*/ 330 h 330"/>
                          <a:gd name="T4" fmla="*/ 0 w 103"/>
                          <a:gd name="T5" fmla="*/ 314 h 330"/>
                          <a:gd name="T6" fmla="*/ 0 w 103"/>
                          <a:gd name="T7" fmla="*/ 299 h 330"/>
                          <a:gd name="T8" fmla="*/ 2 w 103"/>
                          <a:gd name="T9" fmla="*/ 284 h 330"/>
                          <a:gd name="T10" fmla="*/ 3 w 103"/>
                          <a:gd name="T11" fmla="*/ 264 h 330"/>
                          <a:gd name="T12" fmla="*/ 5 w 103"/>
                          <a:gd name="T13" fmla="*/ 252 h 330"/>
                          <a:gd name="T14" fmla="*/ 14 w 103"/>
                          <a:gd name="T15" fmla="*/ 224 h 330"/>
                          <a:gd name="T16" fmla="*/ 16 w 103"/>
                          <a:gd name="T17" fmla="*/ 207 h 330"/>
                          <a:gd name="T18" fmla="*/ 14 w 103"/>
                          <a:gd name="T19" fmla="*/ 186 h 330"/>
                          <a:gd name="T20" fmla="*/ 16 w 103"/>
                          <a:gd name="T21" fmla="*/ 167 h 330"/>
                          <a:gd name="T22" fmla="*/ 20 w 103"/>
                          <a:gd name="T23" fmla="*/ 150 h 330"/>
                          <a:gd name="T24" fmla="*/ 25 w 103"/>
                          <a:gd name="T25" fmla="*/ 136 h 330"/>
                          <a:gd name="T26" fmla="*/ 29 w 103"/>
                          <a:gd name="T27" fmla="*/ 120 h 330"/>
                          <a:gd name="T28" fmla="*/ 31 w 103"/>
                          <a:gd name="T29" fmla="*/ 101 h 330"/>
                          <a:gd name="T30" fmla="*/ 34 w 103"/>
                          <a:gd name="T31" fmla="*/ 81 h 330"/>
                          <a:gd name="T32" fmla="*/ 38 w 103"/>
                          <a:gd name="T33" fmla="*/ 65 h 330"/>
                          <a:gd name="T34" fmla="*/ 45 w 103"/>
                          <a:gd name="T35" fmla="*/ 41 h 330"/>
                          <a:gd name="T36" fmla="*/ 50 w 103"/>
                          <a:gd name="T37" fmla="*/ 21 h 330"/>
                          <a:gd name="T38" fmla="*/ 60 w 103"/>
                          <a:gd name="T39" fmla="*/ 0 h 330"/>
                          <a:gd name="T40" fmla="*/ 59 w 103"/>
                          <a:gd name="T41" fmla="*/ 10 h 330"/>
                          <a:gd name="T42" fmla="*/ 60 w 103"/>
                          <a:gd name="T43" fmla="*/ 24 h 330"/>
                          <a:gd name="T44" fmla="*/ 60 w 103"/>
                          <a:gd name="T45" fmla="*/ 40 h 330"/>
                          <a:gd name="T46" fmla="*/ 59 w 103"/>
                          <a:gd name="T47" fmla="*/ 62 h 330"/>
                          <a:gd name="T48" fmla="*/ 54 w 103"/>
                          <a:gd name="T49" fmla="*/ 87 h 330"/>
                          <a:gd name="T50" fmla="*/ 64 w 103"/>
                          <a:gd name="T51" fmla="*/ 70 h 330"/>
                          <a:gd name="T52" fmla="*/ 73 w 103"/>
                          <a:gd name="T53" fmla="*/ 59 h 330"/>
                          <a:gd name="T54" fmla="*/ 83 w 103"/>
                          <a:gd name="T55" fmla="*/ 45 h 330"/>
                          <a:gd name="T56" fmla="*/ 92 w 103"/>
                          <a:gd name="T57" fmla="*/ 33 h 330"/>
                          <a:gd name="T58" fmla="*/ 103 w 103"/>
                          <a:gd name="T59" fmla="*/ 24 h 330"/>
                          <a:gd name="T60" fmla="*/ 88 w 103"/>
                          <a:gd name="T61" fmla="*/ 46 h 330"/>
                          <a:gd name="T62" fmla="*/ 80 w 103"/>
                          <a:gd name="T63" fmla="*/ 61 h 330"/>
                          <a:gd name="T64" fmla="*/ 65 w 103"/>
                          <a:gd name="T65" fmla="*/ 81 h 330"/>
                          <a:gd name="T66" fmla="*/ 56 w 103"/>
                          <a:gd name="T67" fmla="*/ 100 h 330"/>
                          <a:gd name="T68" fmla="*/ 57 w 103"/>
                          <a:gd name="T69" fmla="*/ 111 h 330"/>
                          <a:gd name="T70" fmla="*/ 56 w 103"/>
                          <a:gd name="T71" fmla="*/ 128 h 330"/>
                          <a:gd name="T72" fmla="*/ 50 w 103"/>
                          <a:gd name="T73" fmla="*/ 147 h 330"/>
                          <a:gd name="T74" fmla="*/ 45 w 103"/>
                          <a:gd name="T75" fmla="*/ 160 h 330"/>
                          <a:gd name="T76" fmla="*/ 37 w 103"/>
                          <a:gd name="T77" fmla="*/ 173 h 330"/>
                          <a:gd name="T78" fmla="*/ 41 w 103"/>
                          <a:gd name="T79" fmla="*/ 194 h 330"/>
                          <a:gd name="T80" fmla="*/ 38 w 103"/>
                          <a:gd name="T81" fmla="*/ 213 h 330"/>
                          <a:gd name="T82" fmla="*/ 32 w 103"/>
                          <a:gd name="T83" fmla="*/ 237 h 330"/>
                          <a:gd name="T84" fmla="*/ 23 w 103"/>
                          <a:gd name="T85" fmla="*/ 262 h 330"/>
                          <a:gd name="T86" fmla="*/ 17 w 103"/>
                          <a:gd name="T87" fmla="*/ 282 h 330"/>
                          <a:gd name="T88" fmla="*/ 25 w 103"/>
                          <a:gd name="T89" fmla="*/ 274 h 330"/>
                          <a:gd name="T90" fmla="*/ 32 w 103"/>
                          <a:gd name="T91" fmla="*/ 264 h 330"/>
                          <a:gd name="T92" fmla="*/ 31 w 103"/>
                          <a:gd name="T93" fmla="*/ 274 h 330"/>
                          <a:gd name="T94" fmla="*/ 25 w 103"/>
                          <a:gd name="T95" fmla="*/ 289 h 330"/>
                          <a:gd name="T96" fmla="*/ 19 w 103"/>
                          <a:gd name="T97" fmla="*/ 297 h 330"/>
                          <a:gd name="T98" fmla="*/ 15 w 103"/>
                          <a:gd name="T99" fmla="*/ 306 h 330"/>
                          <a:gd name="T100" fmla="*/ 23 w 103"/>
                          <a:gd name="T101" fmla="*/ 307 h 330"/>
                          <a:gd name="T102" fmla="*/ 36 w 103"/>
                          <a:gd name="T103" fmla="*/ 307 h 330"/>
                          <a:gd name="T104" fmla="*/ 24 w 103"/>
                          <a:gd name="T105" fmla="*/ 310 h 330"/>
                          <a:gd name="T106" fmla="*/ 12 w 103"/>
                          <a:gd name="T107" fmla="*/ 313 h 330"/>
                          <a:gd name="T108" fmla="*/ 5 w 103"/>
                          <a:gd name="T109" fmla="*/ 315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
                          <a:gd name="T166" fmla="*/ 0 h 330"/>
                          <a:gd name="T167" fmla="*/ 103 w 103"/>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 h="330">
                            <a:moveTo>
                              <a:pt x="5" y="315"/>
                            </a:moveTo>
                            <a:lnTo>
                              <a:pt x="3" y="330"/>
                            </a:lnTo>
                            <a:lnTo>
                              <a:pt x="0" y="314"/>
                            </a:lnTo>
                            <a:lnTo>
                              <a:pt x="0" y="299"/>
                            </a:lnTo>
                            <a:lnTo>
                              <a:pt x="2" y="284"/>
                            </a:lnTo>
                            <a:lnTo>
                              <a:pt x="3" y="264"/>
                            </a:lnTo>
                            <a:lnTo>
                              <a:pt x="5" y="252"/>
                            </a:lnTo>
                            <a:lnTo>
                              <a:pt x="14" y="224"/>
                            </a:lnTo>
                            <a:lnTo>
                              <a:pt x="16" y="207"/>
                            </a:lnTo>
                            <a:lnTo>
                              <a:pt x="14" y="186"/>
                            </a:lnTo>
                            <a:lnTo>
                              <a:pt x="16" y="167"/>
                            </a:lnTo>
                            <a:lnTo>
                              <a:pt x="20" y="150"/>
                            </a:lnTo>
                            <a:lnTo>
                              <a:pt x="25" y="136"/>
                            </a:lnTo>
                            <a:lnTo>
                              <a:pt x="29" y="120"/>
                            </a:lnTo>
                            <a:lnTo>
                              <a:pt x="31" y="101"/>
                            </a:lnTo>
                            <a:lnTo>
                              <a:pt x="34" y="81"/>
                            </a:lnTo>
                            <a:lnTo>
                              <a:pt x="38" y="65"/>
                            </a:lnTo>
                            <a:lnTo>
                              <a:pt x="45" y="41"/>
                            </a:lnTo>
                            <a:lnTo>
                              <a:pt x="50" y="21"/>
                            </a:lnTo>
                            <a:lnTo>
                              <a:pt x="60" y="0"/>
                            </a:lnTo>
                            <a:lnTo>
                              <a:pt x="59" y="10"/>
                            </a:lnTo>
                            <a:lnTo>
                              <a:pt x="60" y="24"/>
                            </a:lnTo>
                            <a:lnTo>
                              <a:pt x="60" y="40"/>
                            </a:lnTo>
                            <a:lnTo>
                              <a:pt x="59" y="62"/>
                            </a:lnTo>
                            <a:lnTo>
                              <a:pt x="54" y="87"/>
                            </a:lnTo>
                            <a:lnTo>
                              <a:pt x="64" y="70"/>
                            </a:lnTo>
                            <a:lnTo>
                              <a:pt x="73" y="59"/>
                            </a:lnTo>
                            <a:lnTo>
                              <a:pt x="83" y="45"/>
                            </a:lnTo>
                            <a:lnTo>
                              <a:pt x="92" y="33"/>
                            </a:lnTo>
                            <a:lnTo>
                              <a:pt x="103" y="24"/>
                            </a:lnTo>
                            <a:lnTo>
                              <a:pt x="88" y="46"/>
                            </a:lnTo>
                            <a:lnTo>
                              <a:pt x="80" y="61"/>
                            </a:lnTo>
                            <a:lnTo>
                              <a:pt x="65" y="81"/>
                            </a:lnTo>
                            <a:lnTo>
                              <a:pt x="56" y="100"/>
                            </a:lnTo>
                            <a:lnTo>
                              <a:pt x="57" y="111"/>
                            </a:lnTo>
                            <a:lnTo>
                              <a:pt x="56" y="128"/>
                            </a:lnTo>
                            <a:lnTo>
                              <a:pt x="50" y="147"/>
                            </a:lnTo>
                            <a:lnTo>
                              <a:pt x="45" y="160"/>
                            </a:lnTo>
                            <a:lnTo>
                              <a:pt x="37" y="173"/>
                            </a:lnTo>
                            <a:lnTo>
                              <a:pt x="41" y="194"/>
                            </a:lnTo>
                            <a:lnTo>
                              <a:pt x="38" y="213"/>
                            </a:lnTo>
                            <a:lnTo>
                              <a:pt x="32" y="237"/>
                            </a:lnTo>
                            <a:lnTo>
                              <a:pt x="23" y="262"/>
                            </a:lnTo>
                            <a:lnTo>
                              <a:pt x="17" y="282"/>
                            </a:lnTo>
                            <a:lnTo>
                              <a:pt x="25" y="274"/>
                            </a:lnTo>
                            <a:lnTo>
                              <a:pt x="32" y="264"/>
                            </a:lnTo>
                            <a:lnTo>
                              <a:pt x="31" y="274"/>
                            </a:lnTo>
                            <a:lnTo>
                              <a:pt x="25" y="289"/>
                            </a:lnTo>
                            <a:lnTo>
                              <a:pt x="19" y="297"/>
                            </a:lnTo>
                            <a:lnTo>
                              <a:pt x="15" y="306"/>
                            </a:lnTo>
                            <a:lnTo>
                              <a:pt x="23" y="307"/>
                            </a:lnTo>
                            <a:lnTo>
                              <a:pt x="36" y="307"/>
                            </a:lnTo>
                            <a:lnTo>
                              <a:pt x="24" y="310"/>
                            </a:lnTo>
                            <a:lnTo>
                              <a:pt x="12" y="313"/>
                            </a:lnTo>
                            <a:lnTo>
                              <a:pt x="5" y="315"/>
                            </a:lnTo>
                            <a:close/>
                          </a:path>
                        </a:pathLst>
                      </a:custGeom>
                      <a:solidFill>
                        <a:srgbClr val="DF3F5F"/>
                      </a:solidFill>
                      <a:ln w="9525">
                        <a:noFill/>
                        <a:round/>
                        <a:headEnd/>
                        <a:tailEnd/>
                      </a:ln>
                    </p:spPr>
                    <p:txBody>
                      <a:bodyPr/>
                      <a:lstStyle/>
                      <a:p>
                        <a:endParaRPr lang="en-US"/>
                      </a:p>
                    </p:txBody>
                  </p:sp>
                  <p:sp>
                    <p:nvSpPr>
                      <p:cNvPr id="4151" name="Freeform 122"/>
                      <p:cNvSpPr>
                        <a:spLocks/>
                      </p:cNvSpPr>
                      <p:nvPr/>
                    </p:nvSpPr>
                    <p:spPr bwMode="auto">
                      <a:xfrm>
                        <a:off x="4138" y="1566"/>
                        <a:ext cx="269" cy="47"/>
                      </a:xfrm>
                      <a:custGeom>
                        <a:avLst/>
                        <a:gdLst>
                          <a:gd name="T0" fmla="*/ 0 w 269"/>
                          <a:gd name="T1" fmla="*/ 0 h 47"/>
                          <a:gd name="T2" fmla="*/ 8 w 269"/>
                          <a:gd name="T3" fmla="*/ 9 h 47"/>
                          <a:gd name="T4" fmla="*/ 18 w 269"/>
                          <a:gd name="T5" fmla="*/ 17 h 47"/>
                          <a:gd name="T6" fmla="*/ 33 w 269"/>
                          <a:gd name="T7" fmla="*/ 24 h 47"/>
                          <a:gd name="T8" fmla="*/ 46 w 269"/>
                          <a:gd name="T9" fmla="*/ 32 h 47"/>
                          <a:gd name="T10" fmla="*/ 62 w 269"/>
                          <a:gd name="T11" fmla="*/ 37 h 47"/>
                          <a:gd name="T12" fmla="*/ 78 w 269"/>
                          <a:gd name="T13" fmla="*/ 42 h 47"/>
                          <a:gd name="T14" fmla="*/ 100 w 269"/>
                          <a:gd name="T15" fmla="*/ 45 h 47"/>
                          <a:gd name="T16" fmla="*/ 119 w 269"/>
                          <a:gd name="T17" fmla="*/ 47 h 47"/>
                          <a:gd name="T18" fmla="*/ 147 w 269"/>
                          <a:gd name="T19" fmla="*/ 47 h 47"/>
                          <a:gd name="T20" fmla="*/ 166 w 269"/>
                          <a:gd name="T21" fmla="*/ 46 h 47"/>
                          <a:gd name="T22" fmla="*/ 187 w 269"/>
                          <a:gd name="T23" fmla="*/ 43 h 47"/>
                          <a:gd name="T24" fmla="*/ 207 w 269"/>
                          <a:gd name="T25" fmla="*/ 38 h 47"/>
                          <a:gd name="T26" fmla="*/ 224 w 269"/>
                          <a:gd name="T27" fmla="*/ 32 h 47"/>
                          <a:gd name="T28" fmla="*/ 241 w 269"/>
                          <a:gd name="T29" fmla="*/ 22 h 47"/>
                          <a:gd name="T30" fmla="*/ 257 w 269"/>
                          <a:gd name="T31" fmla="*/ 12 h 47"/>
                          <a:gd name="T32" fmla="*/ 269 w 269"/>
                          <a:gd name="T33" fmla="*/ 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47"/>
                          <a:gd name="T53" fmla="*/ 269 w 269"/>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47">
                            <a:moveTo>
                              <a:pt x="0" y="0"/>
                            </a:moveTo>
                            <a:lnTo>
                              <a:pt x="8" y="9"/>
                            </a:lnTo>
                            <a:lnTo>
                              <a:pt x="18" y="17"/>
                            </a:lnTo>
                            <a:lnTo>
                              <a:pt x="33" y="24"/>
                            </a:lnTo>
                            <a:lnTo>
                              <a:pt x="46" y="32"/>
                            </a:lnTo>
                            <a:lnTo>
                              <a:pt x="62" y="37"/>
                            </a:lnTo>
                            <a:lnTo>
                              <a:pt x="78" y="42"/>
                            </a:lnTo>
                            <a:lnTo>
                              <a:pt x="100" y="45"/>
                            </a:lnTo>
                            <a:lnTo>
                              <a:pt x="119" y="47"/>
                            </a:lnTo>
                            <a:lnTo>
                              <a:pt x="147" y="47"/>
                            </a:lnTo>
                            <a:lnTo>
                              <a:pt x="166" y="46"/>
                            </a:lnTo>
                            <a:lnTo>
                              <a:pt x="187" y="43"/>
                            </a:lnTo>
                            <a:lnTo>
                              <a:pt x="207" y="38"/>
                            </a:lnTo>
                            <a:lnTo>
                              <a:pt x="224" y="32"/>
                            </a:lnTo>
                            <a:lnTo>
                              <a:pt x="241" y="22"/>
                            </a:lnTo>
                            <a:lnTo>
                              <a:pt x="257" y="12"/>
                            </a:lnTo>
                            <a:lnTo>
                              <a:pt x="269" y="4"/>
                            </a:lnTo>
                          </a:path>
                        </a:pathLst>
                      </a:custGeom>
                      <a:noFill/>
                      <a:ln w="9525">
                        <a:solidFill>
                          <a:srgbClr val="DF3F5F"/>
                        </a:solidFill>
                        <a:prstDash val="solid"/>
                        <a:round/>
                        <a:headEnd/>
                        <a:tailEnd/>
                      </a:ln>
                    </p:spPr>
                    <p:txBody>
                      <a:bodyPr/>
                      <a:lstStyle/>
                      <a:p>
                        <a:endParaRPr lang="en-US"/>
                      </a:p>
                    </p:txBody>
                  </p:sp>
                  <p:sp>
                    <p:nvSpPr>
                      <p:cNvPr id="4152" name="Freeform 123"/>
                      <p:cNvSpPr>
                        <a:spLocks/>
                      </p:cNvSpPr>
                      <p:nvPr/>
                    </p:nvSpPr>
                    <p:spPr bwMode="auto">
                      <a:xfrm>
                        <a:off x="4105" y="2115"/>
                        <a:ext cx="274" cy="138"/>
                      </a:xfrm>
                      <a:custGeom>
                        <a:avLst/>
                        <a:gdLst>
                          <a:gd name="T0" fmla="*/ 0 w 274"/>
                          <a:gd name="T1" fmla="*/ 34 h 138"/>
                          <a:gd name="T2" fmla="*/ 3 w 274"/>
                          <a:gd name="T3" fmla="*/ 28 h 138"/>
                          <a:gd name="T4" fmla="*/ 8 w 274"/>
                          <a:gd name="T5" fmla="*/ 23 h 138"/>
                          <a:gd name="T6" fmla="*/ 14 w 274"/>
                          <a:gd name="T7" fmla="*/ 18 h 138"/>
                          <a:gd name="T8" fmla="*/ 27 w 274"/>
                          <a:gd name="T9" fmla="*/ 15 h 138"/>
                          <a:gd name="T10" fmla="*/ 38 w 274"/>
                          <a:gd name="T11" fmla="*/ 12 h 138"/>
                          <a:gd name="T12" fmla="*/ 65 w 274"/>
                          <a:gd name="T13" fmla="*/ 8 h 138"/>
                          <a:gd name="T14" fmla="*/ 91 w 274"/>
                          <a:gd name="T15" fmla="*/ 3 h 138"/>
                          <a:gd name="T16" fmla="*/ 113 w 274"/>
                          <a:gd name="T17" fmla="*/ 2 h 138"/>
                          <a:gd name="T18" fmla="*/ 133 w 274"/>
                          <a:gd name="T19" fmla="*/ 0 h 138"/>
                          <a:gd name="T20" fmla="*/ 153 w 274"/>
                          <a:gd name="T21" fmla="*/ 0 h 138"/>
                          <a:gd name="T22" fmla="*/ 168 w 274"/>
                          <a:gd name="T23" fmla="*/ 3 h 138"/>
                          <a:gd name="T24" fmla="*/ 187 w 274"/>
                          <a:gd name="T25" fmla="*/ 7 h 138"/>
                          <a:gd name="T26" fmla="*/ 200 w 274"/>
                          <a:gd name="T27" fmla="*/ 11 h 138"/>
                          <a:gd name="T28" fmla="*/ 215 w 274"/>
                          <a:gd name="T29" fmla="*/ 17 h 138"/>
                          <a:gd name="T30" fmla="*/ 228 w 274"/>
                          <a:gd name="T31" fmla="*/ 24 h 138"/>
                          <a:gd name="T32" fmla="*/ 241 w 274"/>
                          <a:gd name="T33" fmla="*/ 30 h 138"/>
                          <a:gd name="T34" fmla="*/ 253 w 274"/>
                          <a:gd name="T35" fmla="*/ 32 h 138"/>
                          <a:gd name="T36" fmla="*/ 263 w 274"/>
                          <a:gd name="T37" fmla="*/ 30 h 138"/>
                          <a:gd name="T38" fmla="*/ 274 w 274"/>
                          <a:gd name="T39" fmla="*/ 28 h 138"/>
                          <a:gd name="T40" fmla="*/ 266 w 274"/>
                          <a:gd name="T41" fmla="*/ 34 h 138"/>
                          <a:gd name="T42" fmla="*/ 257 w 274"/>
                          <a:gd name="T43" fmla="*/ 43 h 138"/>
                          <a:gd name="T44" fmla="*/ 249 w 274"/>
                          <a:gd name="T45" fmla="*/ 54 h 138"/>
                          <a:gd name="T46" fmla="*/ 245 w 274"/>
                          <a:gd name="T47" fmla="*/ 64 h 138"/>
                          <a:gd name="T48" fmla="*/ 243 w 274"/>
                          <a:gd name="T49" fmla="*/ 74 h 138"/>
                          <a:gd name="T50" fmla="*/ 242 w 274"/>
                          <a:gd name="T51" fmla="*/ 86 h 138"/>
                          <a:gd name="T52" fmla="*/ 242 w 274"/>
                          <a:gd name="T53" fmla="*/ 103 h 138"/>
                          <a:gd name="T54" fmla="*/ 240 w 274"/>
                          <a:gd name="T55" fmla="*/ 138 h 138"/>
                          <a:gd name="T56" fmla="*/ 238 w 274"/>
                          <a:gd name="T57" fmla="*/ 124 h 138"/>
                          <a:gd name="T58" fmla="*/ 237 w 274"/>
                          <a:gd name="T59" fmla="*/ 107 h 138"/>
                          <a:gd name="T60" fmla="*/ 234 w 274"/>
                          <a:gd name="T61" fmla="*/ 89 h 138"/>
                          <a:gd name="T62" fmla="*/ 231 w 274"/>
                          <a:gd name="T63" fmla="*/ 75 h 138"/>
                          <a:gd name="T64" fmla="*/ 226 w 274"/>
                          <a:gd name="T65" fmla="*/ 62 h 138"/>
                          <a:gd name="T66" fmla="*/ 216 w 274"/>
                          <a:gd name="T67" fmla="*/ 50 h 138"/>
                          <a:gd name="T68" fmla="*/ 201 w 274"/>
                          <a:gd name="T69" fmla="*/ 39 h 138"/>
                          <a:gd name="T70" fmla="*/ 182 w 274"/>
                          <a:gd name="T71" fmla="*/ 33 h 138"/>
                          <a:gd name="T72" fmla="*/ 160 w 274"/>
                          <a:gd name="T73" fmla="*/ 29 h 138"/>
                          <a:gd name="T74" fmla="*/ 141 w 274"/>
                          <a:gd name="T75" fmla="*/ 31 h 138"/>
                          <a:gd name="T76" fmla="*/ 126 w 274"/>
                          <a:gd name="T77" fmla="*/ 34 h 138"/>
                          <a:gd name="T78" fmla="*/ 113 w 274"/>
                          <a:gd name="T79" fmla="*/ 37 h 138"/>
                          <a:gd name="T80" fmla="*/ 102 w 274"/>
                          <a:gd name="T81" fmla="*/ 39 h 138"/>
                          <a:gd name="T82" fmla="*/ 86 w 274"/>
                          <a:gd name="T83" fmla="*/ 38 h 138"/>
                          <a:gd name="T84" fmla="*/ 68 w 274"/>
                          <a:gd name="T85" fmla="*/ 37 h 138"/>
                          <a:gd name="T86" fmla="*/ 54 w 274"/>
                          <a:gd name="T87" fmla="*/ 38 h 138"/>
                          <a:gd name="T88" fmla="*/ 40 w 274"/>
                          <a:gd name="T89" fmla="*/ 40 h 138"/>
                          <a:gd name="T90" fmla="*/ 25 w 274"/>
                          <a:gd name="T91" fmla="*/ 43 h 138"/>
                          <a:gd name="T92" fmla="*/ 11 w 274"/>
                          <a:gd name="T93" fmla="*/ 44 h 138"/>
                          <a:gd name="T94" fmla="*/ 2 w 274"/>
                          <a:gd name="T95" fmla="*/ 40 h 138"/>
                          <a:gd name="T96" fmla="*/ 0 w 274"/>
                          <a:gd name="T97" fmla="*/ 34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4"/>
                          <a:gd name="T148" fmla="*/ 0 h 138"/>
                          <a:gd name="T149" fmla="*/ 274 w 274"/>
                          <a:gd name="T150" fmla="*/ 138 h 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4" h="138">
                            <a:moveTo>
                              <a:pt x="0" y="34"/>
                            </a:moveTo>
                            <a:lnTo>
                              <a:pt x="3" y="28"/>
                            </a:lnTo>
                            <a:lnTo>
                              <a:pt x="8" y="23"/>
                            </a:lnTo>
                            <a:lnTo>
                              <a:pt x="14" y="18"/>
                            </a:lnTo>
                            <a:lnTo>
                              <a:pt x="27" y="15"/>
                            </a:lnTo>
                            <a:lnTo>
                              <a:pt x="38" y="12"/>
                            </a:lnTo>
                            <a:lnTo>
                              <a:pt x="65" y="8"/>
                            </a:lnTo>
                            <a:lnTo>
                              <a:pt x="91" y="3"/>
                            </a:lnTo>
                            <a:lnTo>
                              <a:pt x="113" y="2"/>
                            </a:lnTo>
                            <a:lnTo>
                              <a:pt x="133" y="0"/>
                            </a:lnTo>
                            <a:lnTo>
                              <a:pt x="153" y="0"/>
                            </a:lnTo>
                            <a:lnTo>
                              <a:pt x="168" y="3"/>
                            </a:lnTo>
                            <a:lnTo>
                              <a:pt x="187" y="7"/>
                            </a:lnTo>
                            <a:lnTo>
                              <a:pt x="200" y="11"/>
                            </a:lnTo>
                            <a:lnTo>
                              <a:pt x="215" y="17"/>
                            </a:lnTo>
                            <a:lnTo>
                              <a:pt x="228" y="24"/>
                            </a:lnTo>
                            <a:lnTo>
                              <a:pt x="241" y="30"/>
                            </a:lnTo>
                            <a:lnTo>
                              <a:pt x="253" y="32"/>
                            </a:lnTo>
                            <a:lnTo>
                              <a:pt x="263" y="30"/>
                            </a:lnTo>
                            <a:lnTo>
                              <a:pt x="274" y="28"/>
                            </a:lnTo>
                            <a:lnTo>
                              <a:pt x="266" y="34"/>
                            </a:lnTo>
                            <a:lnTo>
                              <a:pt x="257" y="43"/>
                            </a:lnTo>
                            <a:lnTo>
                              <a:pt x="249" y="54"/>
                            </a:lnTo>
                            <a:lnTo>
                              <a:pt x="245" y="64"/>
                            </a:lnTo>
                            <a:lnTo>
                              <a:pt x="243" y="74"/>
                            </a:lnTo>
                            <a:lnTo>
                              <a:pt x="242" y="86"/>
                            </a:lnTo>
                            <a:lnTo>
                              <a:pt x="242" y="103"/>
                            </a:lnTo>
                            <a:lnTo>
                              <a:pt x="240" y="138"/>
                            </a:lnTo>
                            <a:lnTo>
                              <a:pt x="238" y="124"/>
                            </a:lnTo>
                            <a:lnTo>
                              <a:pt x="237" y="107"/>
                            </a:lnTo>
                            <a:lnTo>
                              <a:pt x="234" y="89"/>
                            </a:lnTo>
                            <a:lnTo>
                              <a:pt x="231" y="75"/>
                            </a:lnTo>
                            <a:lnTo>
                              <a:pt x="226" y="62"/>
                            </a:lnTo>
                            <a:lnTo>
                              <a:pt x="216" y="50"/>
                            </a:lnTo>
                            <a:lnTo>
                              <a:pt x="201" y="39"/>
                            </a:lnTo>
                            <a:lnTo>
                              <a:pt x="182" y="33"/>
                            </a:lnTo>
                            <a:lnTo>
                              <a:pt x="160" y="29"/>
                            </a:lnTo>
                            <a:lnTo>
                              <a:pt x="141" y="31"/>
                            </a:lnTo>
                            <a:lnTo>
                              <a:pt x="126" y="34"/>
                            </a:lnTo>
                            <a:lnTo>
                              <a:pt x="113" y="37"/>
                            </a:lnTo>
                            <a:lnTo>
                              <a:pt x="102" y="39"/>
                            </a:lnTo>
                            <a:lnTo>
                              <a:pt x="86" y="38"/>
                            </a:lnTo>
                            <a:lnTo>
                              <a:pt x="68" y="37"/>
                            </a:lnTo>
                            <a:lnTo>
                              <a:pt x="54" y="38"/>
                            </a:lnTo>
                            <a:lnTo>
                              <a:pt x="40" y="40"/>
                            </a:lnTo>
                            <a:lnTo>
                              <a:pt x="25" y="43"/>
                            </a:lnTo>
                            <a:lnTo>
                              <a:pt x="11" y="44"/>
                            </a:lnTo>
                            <a:lnTo>
                              <a:pt x="2" y="40"/>
                            </a:lnTo>
                            <a:lnTo>
                              <a:pt x="0" y="34"/>
                            </a:lnTo>
                            <a:close/>
                          </a:path>
                        </a:pathLst>
                      </a:custGeom>
                      <a:solidFill>
                        <a:srgbClr val="DF3F5F"/>
                      </a:solidFill>
                      <a:ln w="9525">
                        <a:noFill/>
                        <a:round/>
                        <a:headEnd/>
                        <a:tailEnd/>
                      </a:ln>
                    </p:spPr>
                    <p:txBody>
                      <a:bodyPr/>
                      <a:lstStyle/>
                      <a:p>
                        <a:endParaRPr lang="en-US"/>
                      </a:p>
                    </p:txBody>
                  </p:sp>
                </p:grpSp>
              </p:grpSp>
            </p:grpSp>
            <p:grpSp>
              <p:nvGrpSpPr>
                <p:cNvPr id="4109" name="Group 124"/>
                <p:cNvGrpSpPr>
                  <a:grpSpLocks/>
                </p:cNvGrpSpPr>
                <p:nvPr/>
              </p:nvGrpSpPr>
              <p:grpSpPr bwMode="auto">
                <a:xfrm>
                  <a:off x="3728" y="1423"/>
                  <a:ext cx="356" cy="486"/>
                  <a:chOff x="3728" y="1423"/>
                  <a:chExt cx="356" cy="486"/>
                </a:xfrm>
              </p:grpSpPr>
              <p:grpSp>
                <p:nvGrpSpPr>
                  <p:cNvPr id="4110" name="Group 125"/>
                  <p:cNvGrpSpPr>
                    <a:grpSpLocks/>
                  </p:cNvGrpSpPr>
                  <p:nvPr/>
                </p:nvGrpSpPr>
                <p:grpSpPr bwMode="auto">
                  <a:xfrm>
                    <a:off x="3755" y="1423"/>
                    <a:ext cx="329" cy="486"/>
                    <a:chOff x="3755" y="1423"/>
                    <a:chExt cx="329" cy="486"/>
                  </a:xfrm>
                </p:grpSpPr>
                <p:grpSp>
                  <p:nvGrpSpPr>
                    <p:cNvPr id="4122" name="Group 126"/>
                    <p:cNvGrpSpPr>
                      <a:grpSpLocks/>
                    </p:cNvGrpSpPr>
                    <p:nvPr/>
                  </p:nvGrpSpPr>
                  <p:grpSpPr bwMode="auto">
                    <a:xfrm>
                      <a:off x="3755" y="1423"/>
                      <a:ext cx="329" cy="486"/>
                      <a:chOff x="3755" y="1423"/>
                      <a:chExt cx="329" cy="486"/>
                    </a:xfrm>
                  </p:grpSpPr>
                  <p:sp>
                    <p:nvSpPr>
                      <p:cNvPr id="4135" name="Freeform 127"/>
                      <p:cNvSpPr>
                        <a:spLocks/>
                      </p:cNvSpPr>
                      <p:nvPr/>
                    </p:nvSpPr>
                    <p:spPr bwMode="auto">
                      <a:xfrm>
                        <a:off x="3768" y="1823"/>
                        <a:ext cx="218" cy="75"/>
                      </a:xfrm>
                      <a:custGeom>
                        <a:avLst/>
                        <a:gdLst>
                          <a:gd name="T0" fmla="*/ 11 w 218"/>
                          <a:gd name="T1" fmla="*/ 0 h 75"/>
                          <a:gd name="T2" fmla="*/ 0 w 218"/>
                          <a:gd name="T3" fmla="*/ 33 h 75"/>
                          <a:gd name="T4" fmla="*/ 44 w 218"/>
                          <a:gd name="T5" fmla="*/ 49 h 75"/>
                          <a:gd name="T6" fmla="*/ 113 w 218"/>
                          <a:gd name="T7" fmla="*/ 62 h 75"/>
                          <a:gd name="T8" fmla="*/ 167 w 218"/>
                          <a:gd name="T9" fmla="*/ 71 h 75"/>
                          <a:gd name="T10" fmla="*/ 218 w 218"/>
                          <a:gd name="T11" fmla="*/ 75 h 75"/>
                          <a:gd name="T12" fmla="*/ 11 w 218"/>
                          <a:gd name="T13" fmla="*/ 0 h 75"/>
                          <a:gd name="T14" fmla="*/ 0 60000 65536"/>
                          <a:gd name="T15" fmla="*/ 0 60000 65536"/>
                          <a:gd name="T16" fmla="*/ 0 60000 65536"/>
                          <a:gd name="T17" fmla="*/ 0 60000 65536"/>
                          <a:gd name="T18" fmla="*/ 0 60000 65536"/>
                          <a:gd name="T19" fmla="*/ 0 60000 65536"/>
                          <a:gd name="T20" fmla="*/ 0 60000 65536"/>
                          <a:gd name="T21" fmla="*/ 0 w 218"/>
                          <a:gd name="T22" fmla="*/ 0 h 75"/>
                          <a:gd name="T23" fmla="*/ 218 w 218"/>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75">
                            <a:moveTo>
                              <a:pt x="11" y="0"/>
                            </a:moveTo>
                            <a:lnTo>
                              <a:pt x="0" y="33"/>
                            </a:lnTo>
                            <a:lnTo>
                              <a:pt x="44" y="49"/>
                            </a:lnTo>
                            <a:lnTo>
                              <a:pt x="113" y="62"/>
                            </a:lnTo>
                            <a:lnTo>
                              <a:pt x="167" y="71"/>
                            </a:lnTo>
                            <a:lnTo>
                              <a:pt x="218" y="75"/>
                            </a:lnTo>
                            <a:lnTo>
                              <a:pt x="11" y="0"/>
                            </a:lnTo>
                            <a:close/>
                          </a:path>
                        </a:pathLst>
                      </a:custGeom>
                      <a:solidFill>
                        <a:srgbClr val="FFFFFF"/>
                      </a:solidFill>
                      <a:ln w="9525">
                        <a:noFill/>
                        <a:round/>
                        <a:headEnd/>
                        <a:tailEnd/>
                      </a:ln>
                    </p:spPr>
                    <p:txBody>
                      <a:bodyPr/>
                      <a:lstStyle/>
                      <a:p>
                        <a:endParaRPr lang="en-US"/>
                      </a:p>
                    </p:txBody>
                  </p:sp>
                  <p:sp>
                    <p:nvSpPr>
                      <p:cNvPr id="4136" name="Freeform 128"/>
                      <p:cNvSpPr>
                        <a:spLocks/>
                      </p:cNvSpPr>
                      <p:nvPr/>
                    </p:nvSpPr>
                    <p:spPr bwMode="auto">
                      <a:xfrm>
                        <a:off x="3755" y="1423"/>
                        <a:ext cx="329" cy="486"/>
                      </a:xfrm>
                      <a:custGeom>
                        <a:avLst/>
                        <a:gdLst>
                          <a:gd name="T0" fmla="*/ 0 w 329"/>
                          <a:gd name="T1" fmla="*/ 415 h 486"/>
                          <a:gd name="T2" fmla="*/ 5 w 329"/>
                          <a:gd name="T3" fmla="*/ 420 h 486"/>
                          <a:gd name="T4" fmla="*/ 82 w 329"/>
                          <a:gd name="T5" fmla="*/ 435 h 486"/>
                          <a:gd name="T6" fmla="*/ 155 w 329"/>
                          <a:gd name="T7" fmla="*/ 457 h 486"/>
                          <a:gd name="T8" fmla="*/ 216 w 329"/>
                          <a:gd name="T9" fmla="*/ 476 h 486"/>
                          <a:gd name="T10" fmla="*/ 239 w 329"/>
                          <a:gd name="T11" fmla="*/ 486 h 486"/>
                          <a:gd name="T12" fmla="*/ 258 w 329"/>
                          <a:gd name="T13" fmla="*/ 404 h 486"/>
                          <a:gd name="T14" fmla="*/ 278 w 329"/>
                          <a:gd name="T15" fmla="*/ 309 h 486"/>
                          <a:gd name="T16" fmla="*/ 302 w 329"/>
                          <a:gd name="T17" fmla="*/ 214 h 486"/>
                          <a:gd name="T18" fmla="*/ 320 w 329"/>
                          <a:gd name="T19" fmla="*/ 116 h 486"/>
                          <a:gd name="T20" fmla="*/ 326 w 329"/>
                          <a:gd name="T21" fmla="*/ 83 h 486"/>
                          <a:gd name="T22" fmla="*/ 329 w 329"/>
                          <a:gd name="T23" fmla="*/ 51 h 486"/>
                          <a:gd name="T24" fmla="*/ 208 w 329"/>
                          <a:gd name="T25" fmla="*/ 18 h 486"/>
                          <a:gd name="T26" fmla="*/ 102 w 329"/>
                          <a:gd name="T27" fmla="*/ 0 h 486"/>
                          <a:gd name="T28" fmla="*/ 75 w 329"/>
                          <a:gd name="T29" fmla="*/ 98 h 486"/>
                          <a:gd name="T30" fmla="*/ 0 w 329"/>
                          <a:gd name="T31" fmla="*/ 415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9"/>
                          <a:gd name="T49" fmla="*/ 0 h 486"/>
                          <a:gd name="T50" fmla="*/ 329 w 329"/>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9" h="486">
                            <a:moveTo>
                              <a:pt x="0" y="415"/>
                            </a:moveTo>
                            <a:lnTo>
                              <a:pt x="5" y="420"/>
                            </a:lnTo>
                            <a:lnTo>
                              <a:pt x="82" y="435"/>
                            </a:lnTo>
                            <a:lnTo>
                              <a:pt x="155" y="457"/>
                            </a:lnTo>
                            <a:lnTo>
                              <a:pt x="216" y="476"/>
                            </a:lnTo>
                            <a:lnTo>
                              <a:pt x="239" y="486"/>
                            </a:lnTo>
                            <a:lnTo>
                              <a:pt x="258" y="404"/>
                            </a:lnTo>
                            <a:lnTo>
                              <a:pt x="278" y="309"/>
                            </a:lnTo>
                            <a:lnTo>
                              <a:pt x="302" y="214"/>
                            </a:lnTo>
                            <a:lnTo>
                              <a:pt x="320" y="116"/>
                            </a:lnTo>
                            <a:lnTo>
                              <a:pt x="326" y="83"/>
                            </a:lnTo>
                            <a:lnTo>
                              <a:pt x="329" y="51"/>
                            </a:lnTo>
                            <a:lnTo>
                              <a:pt x="208" y="18"/>
                            </a:lnTo>
                            <a:lnTo>
                              <a:pt x="102" y="0"/>
                            </a:lnTo>
                            <a:lnTo>
                              <a:pt x="75" y="98"/>
                            </a:lnTo>
                            <a:lnTo>
                              <a:pt x="0" y="415"/>
                            </a:lnTo>
                            <a:close/>
                          </a:path>
                        </a:pathLst>
                      </a:custGeom>
                      <a:solidFill>
                        <a:srgbClr val="FFFFFF"/>
                      </a:solidFill>
                      <a:ln w="9525">
                        <a:noFill/>
                        <a:round/>
                        <a:headEnd/>
                        <a:tailEnd/>
                      </a:ln>
                    </p:spPr>
                    <p:txBody>
                      <a:bodyPr/>
                      <a:lstStyle/>
                      <a:p>
                        <a:endParaRPr lang="en-US"/>
                      </a:p>
                    </p:txBody>
                  </p:sp>
                </p:grpSp>
                <p:grpSp>
                  <p:nvGrpSpPr>
                    <p:cNvPr id="4123" name="Group 129"/>
                    <p:cNvGrpSpPr>
                      <a:grpSpLocks/>
                    </p:cNvGrpSpPr>
                    <p:nvPr/>
                  </p:nvGrpSpPr>
                  <p:grpSpPr bwMode="auto">
                    <a:xfrm>
                      <a:off x="3770" y="1456"/>
                      <a:ext cx="309" cy="422"/>
                      <a:chOff x="3770" y="1456"/>
                      <a:chExt cx="309" cy="422"/>
                    </a:xfrm>
                  </p:grpSpPr>
                  <p:sp>
                    <p:nvSpPr>
                      <p:cNvPr id="4124" name="Freeform 130"/>
                      <p:cNvSpPr>
                        <a:spLocks/>
                      </p:cNvSpPr>
                      <p:nvPr/>
                    </p:nvSpPr>
                    <p:spPr bwMode="auto">
                      <a:xfrm>
                        <a:off x="3964" y="1769"/>
                        <a:ext cx="59" cy="109"/>
                      </a:xfrm>
                      <a:custGeom>
                        <a:avLst/>
                        <a:gdLst>
                          <a:gd name="T0" fmla="*/ 59 w 59"/>
                          <a:gd name="T1" fmla="*/ 9 h 109"/>
                          <a:gd name="T2" fmla="*/ 26 w 59"/>
                          <a:gd name="T3" fmla="*/ 0 h 109"/>
                          <a:gd name="T4" fmla="*/ 0 w 59"/>
                          <a:gd name="T5" fmla="*/ 96 h 109"/>
                          <a:gd name="T6" fmla="*/ 37 w 59"/>
                          <a:gd name="T7" fmla="*/ 109 h 109"/>
                          <a:gd name="T8" fmla="*/ 51 w 59"/>
                          <a:gd name="T9" fmla="*/ 50 h 109"/>
                          <a:gd name="T10" fmla="*/ 59 w 59"/>
                          <a:gd name="T11" fmla="*/ 9 h 109"/>
                          <a:gd name="T12" fmla="*/ 0 60000 65536"/>
                          <a:gd name="T13" fmla="*/ 0 60000 65536"/>
                          <a:gd name="T14" fmla="*/ 0 60000 65536"/>
                          <a:gd name="T15" fmla="*/ 0 60000 65536"/>
                          <a:gd name="T16" fmla="*/ 0 60000 65536"/>
                          <a:gd name="T17" fmla="*/ 0 60000 65536"/>
                          <a:gd name="T18" fmla="*/ 0 w 59"/>
                          <a:gd name="T19" fmla="*/ 0 h 109"/>
                          <a:gd name="T20" fmla="*/ 59 w 59"/>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59" h="109">
                            <a:moveTo>
                              <a:pt x="59" y="9"/>
                            </a:moveTo>
                            <a:lnTo>
                              <a:pt x="26" y="0"/>
                            </a:lnTo>
                            <a:lnTo>
                              <a:pt x="0" y="96"/>
                            </a:lnTo>
                            <a:lnTo>
                              <a:pt x="37" y="109"/>
                            </a:lnTo>
                            <a:lnTo>
                              <a:pt x="51" y="50"/>
                            </a:lnTo>
                            <a:lnTo>
                              <a:pt x="59" y="9"/>
                            </a:lnTo>
                            <a:close/>
                          </a:path>
                        </a:pathLst>
                      </a:custGeom>
                      <a:solidFill>
                        <a:srgbClr val="FFFFFF"/>
                      </a:solidFill>
                      <a:ln w="9525">
                        <a:noFill/>
                        <a:round/>
                        <a:headEnd/>
                        <a:tailEnd/>
                      </a:ln>
                    </p:spPr>
                    <p:txBody>
                      <a:bodyPr/>
                      <a:lstStyle/>
                      <a:p>
                        <a:endParaRPr lang="en-US"/>
                      </a:p>
                    </p:txBody>
                  </p:sp>
                  <p:sp>
                    <p:nvSpPr>
                      <p:cNvPr id="4125" name="Freeform 131"/>
                      <p:cNvSpPr>
                        <a:spLocks/>
                      </p:cNvSpPr>
                      <p:nvPr/>
                    </p:nvSpPr>
                    <p:spPr bwMode="auto">
                      <a:xfrm>
                        <a:off x="3770" y="1769"/>
                        <a:ext cx="49" cy="67"/>
                      </a:xfrm>
                      <a:custGeom>
                        <a:avLst/>
                        <a:gdLst>
                          <a:gd name="T0" fmla="*/ 13 w 49"/>
                          <a:gd name="T1" fmla="*/ 0 h 67"/>
                          <a:gd name="T2" fmla="*/ 49 w 49"/>
                          <a:gd name="T3" fmla="*/ 8 h 67"/>
                          <a:gd name="T4" fmla="*/ 36 w 49"/>
                          <a:gd name="T5" fmla="*/ 67 h 67"/>
                          <a:gd name="T6" fmla="*/ 0 w 49"/>
                          <a:gd name="T7" fmla="*/ 59 h 67"/>
                          <a:gd name="T8" fmla="*/ 13 w 49"/>
                          <a:gd name="T9" fmla="*/ 0 h 67"/>
                          <a:gd name="T10" fmla="*/ 0 60000 65536"/>
                          <a:gd name="T11" fmla="*/ 0 60000 65536"/>
                          <a:gd name="T12" fmla="*/ 0 60000 65536"/>
                          <a:gd name="T13" fmla="*/ 0 60000 65536"/>
                          <a:gd name="T14" fmla="*/ 0 60000 65536"/>
                          <a:gd name="T15" fmla="*/ 0 w 49"/>
                          <a:gd name="T16" fmla="*/ 0 h 67"/>
                          <a:gd name="T17" fmla="*/ 49 w 49"/>
                          <a:gd name="T18" fmla="*/ 67 h 67"/>
                        </a:gdLst>
                        <a:ahLst/>
                        <a:cxnLst>
                          <a:cxn ang="T10">
                            <a:pos x="T0" y="T1"/>
                          </a:cxn>
                          <a:cxn ang="T11">
                            <a:pos x="T2" y="T3"/>
                          </a:cxn>
                          <a:cxn ang="T12">
                            <a:pos x="T4" y="T5"/>
                          </a:cxn>
                          <a:cxn ang="T13">
                            <a:pos x="T6" y="T7"/>
                          </a:cxn>
                          <a:cxn ang="T14">
                            <a:pos x="T8" y="T9"/>
                          </a:cxn>
                        </a:cxnLst>
                        <a:rect l="T15" t="T16" r="T17" b="T18"/>
                        <a:pathLst>
                          <a:path w="49" h="67">
                            <a:moveTo>
                              <a:pt x="13" y="0"/>
                            </a:moveTo>
                            <a:lnTo>
                              <a:pt x="49" y="8"/>
                            </a:lnTo>
                            <a:lnTo>
                              <a:pt x="36" y="67"/>
                            </a:lnTo>
                            <a:lnTo>
                              <a:pt x="0" y="59"/>
                            </a:lnTo>
                            <a:lnTo>
                              <a:pt x="13" y="0"/>
                            </a:lnTo>
                            <a:close/>
                          </a:path>
                        </a:pathLst>
                      </a:custGeom>
                      <a:solidFill>
                        <a:srgbClr val="FFFFFF"/>
                      </a:solidFill>
                      <a:ln w="9525">
                        <a:noFill/>
                        <a:round/>
                        <a:headEnd/>
                        <a:tailEnd/>
                      </a:ln>
                    </p:spPr>
                    <p:txBody>
                      <a:bodyPr/>
                      <a:lstStyle/>
                      <a:p>
                        <a:endParaRPr lang="en-US"/>
                      </a:p>
                    </p:txBody>
                  </p:sp>
                  <p:sp>
                    <p:nvSpPr>
                      <p:cNvPr id="4126" name="Freeform 132"/>
                      <p:cNvSpPr>
                        <a:spLocks/>
                      </p:cNvSpPr>
                      <p:nvPr/>
                    </p:nvSpPr>
                    <p:spPr bwMode="auto">
                      <a:xfrm>
                        <a:off x="3860" y="1456"/>
                        <a:ext cx="219" cy="50"/>
                      </a:xfrm>
                      <a:custGeom>
                        <a:avLst/>
                        <a:gdLst>
                          <a:gd name="T0" fmla="*/ 0 w 219"/>
                          <a:gd name="T1" fmla="*/ 0 h 50"/>
                          <a:gd name="T2" fmla="*/ 98 w 219"/>
                          <a:gd name="T3" fmla="*/ 19 h 50"/>
                          <a:gd name="T4" fmla="*/ 219 w 219"/>
                          <a:gd name="T5" fmla="*/ 50 h 50"/>
                          <a:gd name="T6" fmla="*/ 0 60000 65536"/>
                          <a:gd name="T7" fmla="*/ 0 60000 65536"/>
                          <a:gd name="T8" fmla="*/ 0 60000 65536"/>
                          <a:gd name="T9" fmla="*/ 0 w 219"/>
                          <a:gd name="T10" fmla="*/ 0 h 50"/>
                          <a:gd name="T11" fmla="*/ 219 w 219"/>
                          <a:gd name="T12" fmla="*/ 50 h 50"/>
                        </a:gdLst>
                        <a:ahLst/>
                        <a:cxnLst>
                          <a:cxn ang="T6">
                            <a:pos x="T0" y="T1"/>
                          </a:cxn>
                          <a:cxn ang="T7">
                            <a:pos x="T2" y="T3"/>
                          </a:cxn>
                          <a:cxn ang="T8">
                            <a:pos x="T4" y="T5"/>
                          </a:cxn>
                        </a:cxnLst>
                        <a:rect l="T9" t="T10" r="T11" b="T12"/>
                        <a:pathLst>
                          <a:path w="219" h="50">
                            <a:moveTo>
                              <a:pt x="0" y="0"/>
                            </a:moveTo>
                            <a:lnTo>
                              <a:pt x="98" y="19"/>
                            </a:lnTo>
                            <a:lnTo>
                              <a:pt x="219" y="50"/>
                            </a:lnTo>
                          </a:path>
                        </a:pathLst>
                      </a:custGeom>
                      <a:noFill/>
                      <a:ln w="9525">
                        <a:solidFill>
                          <a:srgbClr val="000000"/>
                        </a:solidFill>
                        <a:prstDash val="solid"/>
                        <a:round/>
                        <a:headEnd/>
                        <a:tailEnd/>
                      </a:ln>
                    </p:spPr>
                    <p:txBody>
                      <a:bodyPr/>
                      <a:lstStyle/>
                      <a:p>
                        <a:endParaRPr lang="en-US"/>
                      </a:p>
                    </p:txBody>
                  </p:sp>
                  <p:sp>
                    <p:nvSpPr>
                      <p:cNvPr id="4127" name="Freeform 133"/>
                      <p:cNvSpPr>
                        <a:spLocks/>
                      </p:cNvSpPr>
                      <p:nvPr/>
                    </p:nvSpPr>
                    <p:spPr bwMode="auto">
                      <a:xfrm>
                        <a:off x="3824" y="1530"/>
                        <a:ext cx="240" cy="82"/>
                      </a:xfrm>
                      <a:custGeom>
                        <a:avLst/>
                        <a:gdLst>
                          <a:gd name="T0" fmla="*/ 3 w 240"/>
                          <a:gd name="T1" fmla="*/ 0 h 82"/>
                          <a:gd name="T2" fmla="*/ 108 w 240"/>
                          <a:gd name="T3" fmla="*/ 28 h 82"/>
                          <a:gd name="T4" fmla="*/ 240 w 240"/>
                          <a:gd name="T5" fmla="*/ 68 h 82"/>
                          <a:gd name="T6" fmla="*/ 238 w 240"/>
                          <a:gd name="T7" fmla="*/ 82 h 82"/>
                          <a:gd name="T8" fmla="*/ 104 w 240"/>
                          <a:gd name="T9" fmla="*/ 43 h 82"/>
                          <a:gd name="T10" fmla="*/ 0 w 240"/>
                          <a:gd name="T11" fmla="*/ 15 h 82"/>
                          <a:gd name="T12" fmla="*/ 3 w 240"/>
                          <a:gd name="T13" fmla="*/ 0 h 82"/>
                          <a:gd name="T14" fmla="*/ 0 60000 65536"/>
                          <a:gd name="T15" fmla="*/ 0 60000 65536"/>
                          <a:gd name="T16" fmla="*/ 0 60000 65536"/>
                          <a:gd name="T17" fmla="*/ 0 60000 65536"/>
                          <a:gd name="T18" fmla="*/ 0 60000 65536"/>
                          <a:gd name="T19" fmla="*/ 0 60000 65536"/>
                          <a:gd name="T20" fmla="*/ 0 60000 65536"/>
                          <a:gd name="T21" fmla="*/ 0 w 240"/>
                          <a:gd name="T22" fmla="*/ 0 h 82"/>
                          <a:gd name="T23" fmla="*/ 240 w 240"/>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82">
                            <a:moveTo>
                              <a:pt x="3" y="0"/>
                            </a:moveTo>
                            <a:lnTo>
                              <a:pt x="108" y="28"/>
                            </a:lnTo>
                            <a:lnTo>
                              <a:pt x="240" y="68"/>
                            </a:lnTo>
                            <a:lnTo>
                              <a:pt x="238" y="82"/>
                            </a:lnTo>
                            <a:lnTo>
                              <a:pt x="104" y="43"/>
                            </a:lnTo>
                            <a:lnTo>
                              <a:pt x="0" y="15"/>
                            </a:lnTo>
                            <a:lnTo>
                              <a:pt x="3" y="0"/>
                            </a:lnTo>
                            <a:close/>
                          </a:path>
                        </a:pathLst>
                      </a:custGeom>
                      <a:solidFill>
                        <a:srgbClr val="FFFFFF"/>
                      </a:solidFill>
                      <a:ln w="9525">
                        <a:noFill/>
                        <a:round/>
                        <a:headEnd/>
                        <a:tailEnd/>
                      </a:ln>
                    </p:spPr>
                    <p:txBody>
                      <a:bodyPr/>
                      <a:lstStyle/>
                      <a:p>
                        <a:endParaRPr lang="en-US"/>
                      </a:p>
                    </p:txBody>
                  </p:sp>
                  <p:sp>
                    <p:nvSpPr>
                      <p:cNvPr id="4128" name="Freeform 134"/>
                      <p:cNvSpPr>
                        <a:spLocks/>
                      </p:cNvSpPr>
                      <p:nvPr/>
                    </p:nvSpPr>
                    <p:spPr bwMode="auto">
                      <a:xfrm>
                        <a:off x="3923" y="1700"/>
                        <a:ext cx="110" cy="48"/>
                      </a:xfrm>
                      <a:custGeom>
                        <a:avLst/>
                        <a:gdLst>
                          <a:gd name="T0" fmla="*/ 5 w 110"/>
                          <a:gd name="T1" fmla="*/ 0 h 48"/>
                          <a:gd name="T2" fmla="*/ 0 w 110"/>
                          <a:gd name="T3" fmla="*/ 15 h 48"/>
                          <a:gd name="T4" fmla="*/ 106 w 110"/>
                          <a:gd name="T5" fmla="*/ 48 h 48"/>
                          <a:gd name="T6" fmla="*/ 110 w 110"/>
                          <a:gd name="T7" fmla="*/ 32 h 48"/>
                          <a:gd name="T8" fmla="*/ 5 w 110"/>
                          <a:gd name="T9" fmla="*/ 0 h 48"/>
                          <a:gd name="T10" fmla="*/ 0 60000 65536"/>
                          <a:gd name="T11" fmla="*/ 0 60000 65536"/>
                          <a:gd name="T12" fmla="*/ 0 60000 65536"/>
                          <a:gd name="T13" fmla="*/ 0 60000 65536"/>
                          <a:gd name="T14" fmla="*/ 0 60000 65536"/>
                          <a:gd name="T15" fmla="*/ 0 w 110"/>
                          <a:gd name="T16" fmla="*/ 0 h 48"/>
                          <a:gd name="T17" fmla="*/ 110 w 110"/>
                          <a:gd name="T18" fmla="*/ 48 h 48"/>
                        </a:gdLst>
                        <a:ahLst/>
                        <a:cxnLst>
                          <a:cxn ang="T10">
                            <a:pos x="T0" y="T1"/>
                          </a:cxn>
                          <a:cxn ang="T11">
                            <a:pos x="T2" y="T3"/>
                          </a:cxn>
                          <a:cxn ang="T12">
                            <a:pos x="T4" y="T5"/>
                          </a:cxn>
                          <a:cxn ang="T13">
                            <a:pos x="T6" y="T7"/>
                          </a:cxn>
                          <a:cxn ang="T14">
                            <a:pos x="T8" y="T9"/>
                          </a:cxn>
                        </a:cxnLst>
                        <a:rect l="T15" t="T16" r="T17" b="T18"/>
                        <a:pathLst>
                          <a:path w="110" h="48">
                            <a:moveTo>
                              <a:pt x="5" y="0"/>
                            </a:moveTo>
                            <a:lnTo>
                              <a:pt x="0" y="15"/>
                            </a:lnTo>
                            <a:lnTo>
                              <a:pt x="106" y="48"/>
                            </a:lnTo>
                            <a:lnTo>
                              <a:pt x="110" y="32"/>
                            </a:lnTo>
                            <a:lnTo>
                              <a:pt x="5" y="0"/>
                            </a:lnTo>
                            <a:close/>
                          </a:path>
                        </a:pathLst>
                      </a:custGeom>
                      <a:solidFill>
                        <a:srgbClr val="FFFFFF"/>
                      </a:solidFill>
                      <a:ln w="9525">
                        <a:noFill/>
                        <a:round/>
                        <a:headEnd/>
                        <a:tailEnd/>
                      </a:ln>
                    </p:spPr>
                    <p:txBody>
                      <a:bodyPr/>
                      <a:lstStyle/>
                      <a:p>
                        <a:endParaRPr lang="en-US"/>
                      </a:p>
                    </p:txBody>
                  </p:sp>
                  <p:sp>
                    <p:nvSpPr>
                      <p:cNvPr id="4129" name="Line 135"/>
                      <p:cNvSpPr>
                        <a:spLocks noChangeShapeType="1"/>
                      </p:cNvSpPr>
                      <p:nvPr/>
                    </p:nvSpPr>
                    <p:spPr bwMode="auto">
                      <a:xfrm>
                        <a:off x="3917" y="1738"/>
                        <a:ext cx="67" cy="21"/>
                      </a:xfrm>
                      <a:prstGeom prst="line">
                        <a:avLst/>
                      </a:prstGeom>
                      <a:noFill/>
                      <a:ln w="9525">
                        <a:solidFill>
                          <a:srgbClr val="000000"/>
                        </a:solidFill>
                        <a:round/>
                        <a:headEnd/>
                        <a:tailEnd/>
                      </a:ln>
                    </p:spPr>
                    <p:txBody>
                      <a:bodyPr/>
                      <a:lstStyle/>
                      <a:p>
                        <a:endParaRPr lang="en-US"/>
                      </a:p>
                    </p:txBody>
                  </p:sp>
                  <p:sp>
                    <p:nvSpPr>
                      <p:cNvPr id="4130" name="Line 136"/>
                      <p:cNvSpPr>
                        <a:spLocks noChangeShapeType="1"/>
                      </p:cNvSpPr>
                      <p:nvPr/>
                    </p:nvSpPr>
                    <p:spPr bwMode="auto">
                      <a:xfrm>
                        <a:off x="3913" y="1758"/>
                        <a:ext cx="65" cy="19"/>
                      </a:xfrm>
                      <a:prstGeom prst="line">
                        <a:avLst/>
                      </a:prstGeom>
                      <a:noFill/>
                      <a:ln w="9525">
                        <a:solidFill>
                          <a:srgbClr val="000000"/>
                        </a:solidFill>
                        <a:round/>
                        <a:headEnd/>
                        <a:tailEnd/>
                      </a:ln>
                    </p:spPr>
                    <p:txBody>
                      <a:bodyPr/>
                      <a:lstStyle/>
                      <a:p>
                        <a:endParaRPr lang="en-US"/>
                      </a:p>
                    </p:txBody>
                  </p:sp>
                  <p:sp>
                    <p:nvSpPr>
                      <p:cNvPr id="4131" name="Line 137"/>
                      <p:cNvSpPr>
                        <a:spLocks noChangeShapeType="1"/>
                      </p:cNvSpPr>
                      <p:nvPr/>
                    </p:nvSpPr>
                    <p:spPr bwMode="auto">
                      <a:xfrm>
                        <a:off x="3906" y="1775"/>
                        <a:ext cx="66" cy="20"/>
                      </a:xfrm>
                      <a:prstGeom prst="line">
                        <a:avLst/>
                      </a:prstGeom>
                      <a:noFill/>
                      <a:ln w="9525">
                        <a:solidFill>
                          <a:srgbClr val="000000"/>
                        </a:solidFill>
                        <a:round/>
                        <a:headEnd/>
                        <a:tailEnd/>
                      </a:ln>
                    </p:spPr>
                    <p:txBody>
                      <a:bodyPr/>
                      <a:lstStyle/>
                      <a:p>
                        <a:endParaRPr lang="en-US"/>
                      </a:p>
                    </p:txBody>
                  </p:sp>
                  <p:sp>
                    <p:nvSpPr>
                      <p:cNvPr id="4132" name="Line 138"/>
                      <p:cNvSpPr>
                        <a:spLocks noChangeShapeType="1"/>
                      </p:cNvSpPr>
                      <p:nvPr/>
                    </p:nvSpPr>
                    <p:spPr bwMode="auto">
                      <a:xfrm>
                        <a:off x="3793" y="1729"/>
                        <a:ext cx="100" cy="27"/>
                      </a:xfrm>
                      <a:prstGeom prst="line">
                        <a:avLst/>
                      </a:prstGeom>
                      <a:noFill/>
                      <a:ln w="9525">
                        <a:solidFill>
                          <a:srgbClr val="000000"/>
                        </a:solidFill>
                        <a:round/>
                        <a:headEnd/>
                        <a:tailEnd/>
                      </a:ln>
                    </p:spPr>
                    <p:txBody>
                      <a:bodyPr/>
                      <a:lstStyle/>
                      <a:p>
                        <a:endParaRPr lang="en-US"/>
                      </a:p>
                    </p:txBody>
                  </p:sp>
                  <p:sp>
                    <p:nvSpPr>
                      <p:cNvPr id="4133" name="Line 139"/>
                      <p:cNvSpPr>
                        <a:spLocks noChangeShapeType="1"/>
                      </p:cNvSpPr>
                      <p:nvPr/>
                    </p:nvSpPr>
                    <p:spPr bwMode="auto">
                      <a:xfrm>
                        <a:off x="3787" y="1742"/>
                        <a:ext cx="103" cy="28"/>
                      </a:xfrm>
                      <a:prstGeom prst="line">
                        <a:avLst/>
                      </a:prstGeom>
                      <a:noFill/>
                      <a:ln w="9525">
                        <a:solidFill>
                          <a:srgbClr val="000000"/>
                        </a:solidFill>
                        <a:round/>
                        <a:headEnd/>
                        <a:tailEnd/>
                      </a:ln>
                    </p:spPr>
                    <p:txBody>
                      <a:bodyPr/>
                      <a:lstStyle/>
                      <a:p>
                        <a:endParaRPr lang="en-US"/>
                      </a:p>
                    </p:txBody>
                  </p:sp>
                  <p:sp>
                    <p:nvSpPr>
                      <p:cNvPr id="4134" name="Line 140"/>
                      <p:cNvSpPr>
                        <a:spLocks noChangeShapeType="1"/>
                      </p:cNvSpPr>
                      <p:nvPr/>
                    </p:nvSpPr>
                    <p:spPr bwMode="auto">
                      <a:xfrm>
                        <a:off x="3860" y="1570"/>
                        <a:ext cx="121" cy="35"/>
                      </a:xfrm>
                      <a:prstGeom prst="line">
                        <a:avLst/>
                      </a:prstGeom>
                      <a:noFill/>
                      <a:ln w="9525">
                        <a:solidFill>
                          <a:srgbClr val="000000"/>
                        </a:solidFill>
                        <a:round/>
                        <a:headEnd/>
                        <a:tailEnd/>
                      </a:ln>
                    </p:spPr>
                    <p:txBody>
                      <a:bodyPr/>
                      <a:lstStyle/>
                      <a:p>
                        <a:endParaRPr lang="en-US"/>
                      </a:p>
                    </p:txBody>
                  </p:sp>
                </p:grpSp>
              </p:grpSp>
              <p:grpSp>
                <p:nvGrpSpPr>
                  <p:cNvPr id="4111" name="Group 141"/>
                  <p:cNvGrpSpPr>
                    <a:grpSpLocks/>
                  </p:cNvGrpSpPr>
                  <p:nvPr/>
                </p:nvGrpSpPr>
                <p:grpSpPr bwMode="auto">
                  <a:xfrm>
                    <a:off x="3728" y="1583"/>
                    <a:ext cx="187" cy="233"/>
                    <a:chOff x="3728" y="1583"/>
                    <a:chExt cx="187" cy="233"/>
                  </a:xfrm>
                </p:grpSpPr>
                <p:grpSp>
                  <p:nvGrpSpPr>
                    <p:cNvPr id="4112" name="Group 142"/>
                    <p:cNvGrpSpPr>
                      <a:grpSpLocks/>
                    </p:cNvGrpSpPr>
                    <p:nvPr/>
                  </p:nvGrpSpPr>
                  <p:grpSpPr bwMode="auto">
                    <a:xfrm>
                      <a:off x="3735" y="1606"/>
                      <a:ext cx="168" cy="210"/>
                      <a:chOff x="3735" y="1606"/>
                      <a:chExt cx="168" cy="210"/>
                    </a:xfrm>
                  </p:grpSpPr>
                  <p:sp>
                    <p:nvSpPr>
                      <p:cNvPr id="4119" name="Freeform 143"/>
                      <p:cNvSpPr>
                        <a:spLocks/>
                      </p:cNvSpPr>
                      <p:nvPr/>
                    </p:nvSpPr>
                    <p:spPr bwMode="auto">
                      <a:xfrm>
                        <a:off x="3735" y="1606"/>
                        <a:ext cx="168" cy="210"/>
                      </a:xfrm>
                      <a:custGeom>
                        <a:avLst/>
                        <a:gdLst>
                          <a:gd name="T0" fmla="*/ 26 w 168"/>
                          <a:gd name="T1" fmla="*/ 210 h 210"/>
                          <a:gd name="T2" fmla="*/ 22 w 168"/>
                          <a:gd name="T3" fmla="*/ 205 h 210"/>
                          <a:gd name="T4" fmla="*/ 18 w 168"/>
                          <a:gd name="T5" fmla="*/ 202 h 210"/>
                          <a:gd name="T6" fmla="*/ 10 w 168"/>
                          <a:gd name="T7" fmla="*/ 192 h 210"/>
                          <a:gd name="T8" fmla="*/ 5 w 168"/>
                          <a:gd name="T9" fmla="*/ 180 h 210"/>
                          <a:gd name="T10" fmla="*/ 2 w 168"/>
                          <a:gd name="T11" fmla="*/ 163 h 210"/>
                          <a:gd name="T12" fmla="*/ 0 w 168"/>
                          <a:gd name="T13" fmla="*/ 142 h 210"/>
                          <a:gd name="T14" fmla="*/ 4 w 168"/>
                          <a:gd name="T15" fmla="*/ 111 h 210"/>
                          <a:gd name="T16" fmla="*/ 9 w 168"/>
                          <a:gd name="T17" fmla="*/ 82 h 210"/>
                          <a:gd name="T18" fmla="*/ 13 w 168"/>
                          <a:gd name="T19" fmla="*/ 68 h 210"/>
                          <a:gd name="T20" fmla="*/ 17 w 168"/>
                          <a:gd name="T21" fmla="*/ 55 h 210"/>
                          <a:gd name="T22" fmla="*/ 24 w 168"/>
                          <a:gd name="T23" fmla="*/ 40 h 210"/>
                          <a:gd name="T24" fmla="*/ 35 w 168"/>
                          <a:gd name="T25" fmla="*/ 25 h 210"/>
                          <a:gd name="T26" fmla="*/ 48 w 168"/>
                          <a:gd name="T27" fmla="*/ 13 h 210"/>
                          <a:gd name="T28" fmla="*/ 53 w 168"/>
                          <a:gd name="T29" fmla="*/ 8 h 210"/>
                          <a:gd name="T30" fmla="*/ 61 w 168"/>
                          <a:gd name="T31" fmla="*/ 5 h 210"/>
                          <a:gd name="T32" fmla="*/ 76 w 168"/>
                          <a:gd name="T33" fmla="*/ 2 h 210"/>
                          <a:gd name="T34" fmla="*/ 92 w 168"/>
                          <a:gd name="T35" fmla="*/ 0 h 210"/>
                          <a:gd name="T36" fmla="*/ 110 w 168"/>
                          <a:gd name="T37" fmla="*/ 1 h 210"/>
                          <a:gd name="T38" fmla="*/ 133 w 168"/>
                          <a:gd name="T39" fmla="*/ 5 h 210"/>
                          <a:gd name="T40" fmla="*/ 142 w 168"/>
                          <a:gd name="T41" fmla="*/ 9 h 210"/>
                          <a:gd name="T42" fmla="*/ 149 w 168"/>
                          <a:gd name="T43" fmla="*/ 15 h 210"/>
                          <a:gd name="T44" fmla="*/ 148 w 168"/>
                          <a:gd name="T45" fmla="*/ 20 h 210"/>
                          <a:gd name="T46" fmla="*/ 144 w 168"/>
                          <a:gd name="T47" fmla="*/ 24 h 210"/>
                          <a:gd name="T48" fmla="*/ 131 w 168"/>
                          <a:gd name="T49" fmla="*/ 23 h 210"/>
                          <a:gd name="T50" fmla="*/ 120 w 168"/>
                          <a:gd name="T51" fmla="*/ 22 h 210"/>
                          <a:gd name="T52" fmla="*/ 107 w 168"/>
                          <a:gd name="T53" fmla="*/ 21 h 210"/>
                          <a:gd name="T54" fmla="*/ 95 w 168"/>
                          <a:gd name="T55" fmla="*/ 20 h 210"/>
                          <a:gd name="T56" fmla="*/ 83 w 168"/>
                          <a:gd name="T57" fmla="*/ 21 h 210"/>
                          <a:gd name="T58" fmla="*/ 71 w 168"/>
                          <a:gd name="T59" fmla="*/ 24 h 210"/>
                          <a:gd name="T60" fmla="*/ 69 w 168"/>
                          <a:gd name="T61" fmla="*/ 48 h 210"/>
                          <a:gd name="T62" fmla="*/ 75 w 168"/>
                          <a:gd name="T63" fmla="*/ 51 h 210"/>
                          <a:gd name="T64" fmla="*/ 87 w 168"/>
                          <a:gd name="T65" fmla="*/ 58 h 210"/>
                          <a:gd name="T66" fmla="*/ 99 w 168"/>
                          <a:gd name="T67" fmla="*/ 64 h 210"/>
                          <a:gd name="T68" fmla="*/ 114 w 168"/>
                          <a:gd name="T69" fmla="*/ 72 h 210"/>
                          <a:gd name="T70" fmla="*/ 126 w 168"/>
                          <a:gd name="T71" fmla="*/ 77 h 210"/>
                          <a:gd name="T72" fmla="*/ 138 w 168"/>
                          <a:gd name="T73" fmla="*/ 85 h 210"/>
                          <a:gd name="T74" fmla="*/ 150 w 168"/>
                          <a:gd name="T75" fmla="*/ 93 h 210"/>
                          <a:gd name="T76" fmla="*/ 159 w 168"/>
                          <a:gd name="T77" fmla="*/ 101 h 210"/>
                          <a:gd name="T78" fmla="*/ 167 w 168"/>
                          <a:gd name="T79" fmla="*/ 109 h 210"/>
                          <a:gd name="T80" fmla="*/ 168 w 168"/>
                          <a:gd name="T81" fmla="*/ 116 h 210"/>
                          <a:gd name="T82" fmla="*/ 165 w 168"/>
                          <a:gd name="T83" fmla="*/ 121 h 210"/>
                          <a:gd name="T84" fmla="*/ 160 w 168"/>
                          <a:gd name="T85" fmla="*/ 122 h 210"/>
                          <a:gd name="T86" fmla="*/ 151 w 168"/>
                          <a:gd name="T87" fmla="*/ 119 h 210"/>
                          <a:gd name="T88" fmla="*/ 148 w 168"/>
                          <a:gd name="T89" fmla="*/ 118 h 210"/>
                          <a:gd name="T90" fmla="*/ 147 w 168"/>
                          <a:gd name="T91" fmla="*/ 124 h 210"/>
                          <a:gd name="T92" fmla="*/ 141 w 168"/>
                          <a:gd name="T93" fmla="*/ 126 h 210"/>
                          <a:gd name="T94" fmla="*/ 135 w 168"/>
                          <a:gd name="T95" fmla="*/ 125 h 210"/>
                          <a:gd name="T96" fmla="*/ 129 w 168"/>
                          <a:gd name="T97" fmla="*/ 123 h 210"/>
                          <a:gd name="T98" fmla="*/ 116 w 168"/>
                          <a:gd name="T99" fmla="*/ 116 h 210"/>
                          <a:gd name="T100" fmla="*/ 102 w 168"/>
                          <a:gd name="T101" fmla="*/ 111 h 210"/>
                          <a:gd name="T102" fmla="*/ 84 w 168"/>
                          <a:gd name="T103" fmla="*/ 107 h 210"/>
                          <a:gd name="T104" fmla="*/ 63 w 168"/>
                          <a:gd name="T105" fmla="*/ 111 h 210"/>
                          <a:gd name="T106" fmla="*/ 53 w 168"/>
                          <a:gd name="T107" fmla="*/ 117 h 210"/>
                          <a:gd name="T108" fmla="*/ 47 w 168"/>
                          <a:gd name="T109" fmla="*/ 126 h 210"/>
                          <a:gd name="T110" fmla="*/ 42 w 168"/>
                          <a:gd name="T111" fmla="*/ 140 h 210"/>
                          <a:gd name="T112" fmla="*/ 26 w 168"/>
                          <a:gd name="T113" fmla="*/ 210 h 2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10"/>
                          <a:gd name="T173" fmla="*/ 168 w 168"/>
                          <a:gd name="T174" fmla="*/ 210 h 2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10">
                            <a:moveTo>
                              <a:pt x="26" y="210"/>
                            </a:moveTo>
                            <a:lnTo>
                              <a:pt x="22" y="205"/>
                            </a:lnTo>
                            <a:lnTo>
                              <a:pt x="18" y="202"/>
                            </a:lnTo>
                            <a:lnTo>
                              <a:pt x="10" y="192"/>
                            </a:lnTo>
                            <a:lnTo>
                              <a:pt x="5" y="180"/>
                            </a:lnTo>
                            <a:lnTo>
                              <a:pt x="2" y="163"/>
                            </a:lnTo>
                            <a:lnTo>
                              <a:pt x="0" y="142"/>
                            </a:lnTo>
                            <a:lnTo>
                              <a:pt x="4" y="111"/>
                            </a:lnTo>
                            <a:lnTo>
                              <a:pt x="9" y="82"/>
                            </a:lnTo>
                            <a:lnTo>
                              <a:pt x="13" y="68"/>
                            </a:lnTo>
                            <a:lnTo>
                              <a:pt x="17" y="55"/>
                            </a:lnTo>
                            <a:lnTo>
                              <a:pt x="24" y="40"/>
                            </a:lnTo>
                            <a:lnTo>
                              <a:pt x="35" y="25"/>
                            </a:lnTo>
                            <a:lnTo>
                              <a:pt x="48" y="13"/>
                            </a:lnTo>
                            <a:lnTo>
                              <a:pt x="53" y="8"/>
                            </a:lnTo>
                            <a:lnTo>
                              <a:pt x="61" y="5"/>
                            </a:lnTo>
                            <a:lnTo>
                              <a:pt x="76" y="2"/>
                            </a:lnTo>
                            <a:lnTo>
                              <a:pt x="92" y="0"/>
                            </a:lnTo>
                            <a:lnTo>
                              <a:pt x="110" y="1"/>
                            </a:lnTo>
                            <a:lnTo>
                              <a:pt x="133" y="5"/>
                            </a:lnTo>
                            <a:lnTo>
                              <a:pt x="142" y="9"/>
                            </a:lnTo>
                            <a:lnTo>
                              <a:pt x="149" y="15"/>
                            </a:lnTo>
                            <a:lnTo>
                              <a:pt x="148" y="20"/>
                            </a:lnTo>
                            <a:lnTo>
                              <a:pt x="144" y="24"/>
                            </a:lnTo>
                            <a:lnTo>
                              <a:pt x="131" y="23"/>
                            </a:lnTo>
                            <a:lnTo>
                              <a:pt x="120" y="22"/>
                            </a:lnTo>
                            <a:lnTo>
                              <a:pt x="107" y="21"/>
                            </a:lnTo>
                            <a:lnTo>
                              <a:pt x="95" y="20"/>
                            </a:lnTo>
                            <a:lnTo>
                              <a:pt x="83" y="21"/>
                            </a:lnTo>
                            <a:lnTo>
                              <a:pt x="71" y="24"/>
                            </a:lnTo>
                            <a:lnTo>
                              <a:pt x="69" y="48"/>
                            </a:lnTo>
                            <a:lnTo>
                              <a:pt x="75" y="51"/>
                            </a:lnTo>
                            <a:lnTo>
                              <a:pt x="87" y="58"/>
                            </a:lnTo>
                            <a:lnTo>
                              <a:pt x="99" y="64"/>
                            </a:lnTo>
                            <a:lnTo>
                              <a:pt x="114" y="72"/>
                            </a:lnTo>
                            <a:lnTo>
                              <a:pt x="126" y="77"/>
                            </a:lnTo>
                            <a:lnTo>
                              <a:pt x="138" y="85"/>
                            </a:lnTo>
                            <a:lnTo>
                              <a:pt x="150" y="93"/>
                            </a:lnTo>
                            <a:lnTo>
                              <a:pt x="159" y="101"/>
                            </a:lnTo>
                            <a:lnTo>
                              <a:pt x="167" y="109"/>
                            </a:lnTo>
                            <a:lnTo>
                              <a:pt x="168" y="116"/>
                            </a:lnTo>
                            <a:lnTo>
                              <a:pt x="165" y="121"/>
                            </a:lnTo>
                            <a:lnTo>
                              <a:pt x="160" y="122"/>
                            </a:lnTo>
                            <a:lnTo>
                              <a:pt x="151" y="119"/>
                            </a:lnTo>
                            <a:lnTo>
                              <a:pt x="148" y="118"/>
                            </a:lnTo>
                            <a:lnTo>
                              <a:pt x="147" y="124"/>
                            </a:lnTo>
                            <a:lnTo>
                              <a:pt x="141" y="126"/>
                            </a:lnTo>
                            <a:lnTo>
                              <a:pt x="135" y="125"/>
                            </a:lnTo>
                            <a:lnTo>
                              <a:pt x="129" y="123"/>
                            </a:lnTo>
                            <a:lnTo>
                              <a:pt x="116" y="116"/>
                            </a:lnTo>
                            <a:lnTo>
                              <a:pt x="102" y="111"/>
                            </a:lnTo>
                            <a:lnTo>
                              <a:pt x="84" y="107"/>
                            </a:lnTo>
                            <a:lnTo>
                              <a:pt x="63" y="111"/>
                            </a:lnTo>
                            <a:lnTo>
                              <a:pt x="53" y="117"/>
                            </a:lnTo>
                            <a:lnTo>
                              <a:pt x="47" y="126"/>
                            </a:lnTo>
                            <a:lnTo>
                              <a:pt x="42" y="140"/>
                            </a:lnTo>
                            <a:lnTo>
                              <a:pt x="26" y="210"/>
                            </a:lnTo>
                            <a:close/>
                          </a:path>
                        </a:pathLst>
                      </a:custGeom>
                      <a:solidFill>
                        <a:srgbClr val="FF9F7F"/>
                      </a:solidFill>
                      <a:ln w="9525">
                        <a:noFill/>
                        <a:round/>
                        <a:headEnd/>
                        <a:tailEnd/>
                      </a:ln>
                    </p:spPr>
                    <p:txBody>
                      <a:bodyPr/>
                      <a:lstStyle/>
                      <a:p>
                        <a:endParaRPr lang="en-US"/>
                      </a:p>
                    </p:txBody>
                  </p:sp>
                  <p:sp>
                    <p:nvSpPr>
                      <p:cNvPr id="4120" name="Freeform 144"/>
                      <p:cNvSpPr>
                        <a:spLocks/>
                      </p:cNvSpPr>
                      <p:nvPr/>
                    </p:nvSpPr>
                    <p:spPr bwMode="auto">
                      <a:xfrm>
                        <a:off x="3821" y="1688"/>
                        <a:ext cx="61" cy="37"/>
                      </a:xfrm>
                      <a:custGeom>
                        <a:avLst/>
                        <a:gdLst>
                          <a:gd name="T0" fmla="*/ 61 w 61"/>
                          <a:gd name="T1" fmla="*/ 37 h 37"/>
                          <a:gd name="T2" fmla="*/ 58 w 61"/>
                          <a:gd name="T3" fmla="*/ 31 h 37"/>
                          <a:gd name="T4" fmla="*/ 53 w 61"/>
                          <a:gd name="T5" fmla="*/ 26 h 37"/>
                          <a:gd name="T6" fmla="*/ 45 w 61"/>
                          <a:gd name="T7" fmla="*/ 21 h 37"/>
                          <a:gd name="T8" fmla="*/ 32 w 61"/>
                          <a:gd name="T9" fmla="*/ 13 h 37"/>
                          <a:gd name="T10" fmla="*/ 16 w 61"/>
                          <a:gd name="T11" fmla="*/ 3 h 37"/>
                          <a:gd name="T12" fmla="*/ 0 w 61"/>
                          <a:gd name="T13" fmla="*/ 0 h 37"/>
                          <a:gd name="T14" fmla="*/ 13 w 61"/>
                          <a:gd name="T15" fmla="*/ 1 h 37"/>
                          <a:gd name="T16" fmla="*/ 20 w 61"/>
                          <a:gd name="T17" fmla="*/ 5 h 37"/>
                          <a:gd name="T18" fmla="*/ 34 w 61"/>
                          <a:gd name="T19" fmla="*/ 12 h 37"/>
                          <a:gd name="T20" fmla="*/ 47 w 61"/>
                          <a:gd name="T21" fmla="*/ 21 h 37"/>
                          <a:gd name="T22" fmla="*/ 58 w 61"/>
                          <a:gd name="T23" fmla="*/ 29 h 37"/>
                          <a:gd name="T24" fmla="*/ 61 w 61"/>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37"/>
                          <a:gd name="T41" fmla="*/ 61 w 61"/>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37">
                            <a:moveTo>
                              <a:pt x="61" y="37"/>
                            </a:moveTo>
                            <a:lnTo>
                              <a:pt x="58" y="31"/>
                            </a:lnTo>
                            <a:lnTo>
                              <a:pt x="53" y="26"/>
                            </a:lnTo>
                            <a:lnTo>
                              <a:pt x="45" y="21"/>
                            </a:lnTo>
                            <a:lnTo>
                              <a:pt x="32" y="13"/>
                            </a:lnTo>
                            <a:lnTo>
                              <a:pt x="16" y="3"/>
                            </a:lnTo>
                            <a:lnTo>
                              <a:pt x="0" y="0"/>
                            </a:lnTo>
                            <a:lnTo>
                              <a:pt x="13" y="1"/>
                            </a:lnTo>
                            <a:lnTo>
                              <a:pt x="20" y="5"/>
                            </a:lnTo>
                            <a:lnTo>
                              <a:pt x="34" y="12"/>
                            </a:lnTo>
                            <a:lnTo>
                              <a:pt x="47" y="21"/>
                            </a:lnTo>
                            <a:lnTo>
                              <a:pt x="58" y="29"/>
                            </a:lnTo>
                            <a:lnTo>
                              <a:pt x="61" y="37"/>
                            </a:lnTo>
                            <a:close/>
                          </a:path>
                        </a:pathLst>
                      </a:custGeom>
                      <a:solidFill>
                        <a:srgbClr val="FF7F3F"/>
                      </a:solidFill>
                      <a:ln w="9525">
                        <a:noFill/>
                        <a:round/>
                        <a:headEnd/>
                        <a:tailEnd/>
                      </a:ln>
                    </p:spPr>
                    <p:txBody>
                      <a:bodyPr/>
                      <a:lstStyle/>
                      <a:p>
                        <a:endParaRPr lang="en-US"/>
                      </a:p>
                    </p:txBody>
                  </p:sp>
                  <p:sp>
                    <p:nvSpPr>
                      <p:cNvPr id="4121" name="Freeform 145"/>
                      <p:cNvSpPr>
                        <a:spLocks/>
                      </p:cNvSpPr>
                      <p:nvPr/>
                    </p:nvSpPr>
                    <p:spPr bwMode="auto">
                      <a:xfrm>
                        <a:off x="3754" y="1738"/>
                        <a:ext cx="25" cy="57"/>
                      </a:xfrm>
                      <a:custGeom>
                        <a:avLst/>
                        <a:gdLst>
                          <a:gd name="T0" fmla="*/ 12 w 25"/>
                          <a:gd name="T1" fmla="*/ 57 h 57"/>
                          <a:gd name="T2" fmla="*/ 10 w 25"/>
                          <a:gd name="T3" fmla="*/ 48 h 57"/>
                          <a:gd name="T4" fmla="*/ 7 w 25"/>
                          <a:gd name="T5" fmla="*/ 43 h 57"/>
                          <a:gd name="T6" fmla="*/ 3 w 25"/>
                          <a:gd name="T7" fmla="*/ 38 h 57"/>
                          <a:gd name="T8" fmla="*/ 0 w 25"/>
                          <a:gd name="T9" fmla="*/ 36 h 57"/>
                          <a:gd name="T10" fmla="*/ 5 w 25"/>
                          <a:gd name="T11" fmla="*/ 30 h 57"/>
                          <a:gd name="T12" fmla="*/ 15 w 25"/>
                          <a:gd name="T13" fmla="*/ 16 h 57"/>
                          <a:gd name="T14" fmla="*/ 21 w 25"/>
                          <a:gd name="T15" fmla="*/ 7 h 57"/>
                          <a:gd name="T16" fmla="*/ 25 w 25"/>
                          <a:gd name="T17" fmla="*/ 0 h 57"/>
                          <a:gd name="T18" fmla="*/ 12 w 25"/>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7"/>
                          <a:gd name="T32" fmla="*/ 25 w 25"/>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7">
                            <a:moveTo>
                              <a:pt x="12" y="57"/>
                            </a:moveTo>
                            <a:lnTo>
                              <a:pt x="10" y="48"/>
                            </a:lnTo>
                            <a:lnTo>
                              <a:pt x="7" y="43"/>
                            </a:lnTo>
                            <a:lnTo>
                              <a:pt x="3" y="38"/>
                            </a:lnTo>
                            <a:lnTo>
                              <a:pt x="0" y="36"/>
                            </a:lnTo>
                            <a:lnTo>
                              <a:pt x="5" y="30"/>
                            </a:lnTo>
                            <a:lnTo>
                              <a:pt x="15" y="16"/>
                            </a:lnTo>
                            <a:lnTo>
                              <a:pt x="21" y="7"/>
                            </a:lnTo>
                            <a:lnTo>
                              <a:pt x="25" y="0"/>
                            </a:lnTo>
                            <a:lnTo>
                              <a:pt x="12" y="57"/>
                            </a:lnTo>
                            <a:close/>
                          </a:path>
                        </a:pathLst>
                      </a:custGeom>
                      <a:solidFill>
                        <a:srgbClr val="FF7F3F"/>
                      </a:solidFill>
                      <a:ln w="9525">
                        <a:noFill/>
                        <a:round/>
                        <a:headEnd/>
                        <a:tailEnd/>
                      </a:ln>
                    </p:spPr>
                    <p:txBody>
                      <a:bodyPr/>
                      <a:lstStyle/>
                      <a:p>
                        <a:endParaRPr lang="en-US"/>
                      </a:p>
                    </p:txBody>
                  </p:sp>
                </p:grpSp>
                <p:grpSp>
                  <p:nvGrpSpPr>
                    <p:cNvPr id="4113" name="Group 146"/>
                    <p:cNvGrpSpPr>
                      <a:grpSpLocks/>
                    </p:cNvGrpSpPr>
                    <p:nvPr/>
                  </p:nvGrpSpPr>
                  <p:grpSpPr bwMode="auto">
                    <a:xfrm>
                      <a:off x="3728" y="1583"/>
                      <a:ext cx="187" cy="153"/>
                      <a:chOff x="3728" y="1583"/>
                      <a:chExt cx="187" cy="153"/>
                    </a:xfrm>
                  </p:grpSpPr>
                  <p:sp>
                    <p:nvSpPr>
                      <p:cNvPr id="4115" name="Freeform 147"/>
                      <p:cNvSpPr>
                        <a:spLocks/>
                      </p:cNvSpPr>
                      <p:nvPr/>
                    </p:nvSpPr>
                    <p:spPr bwMode="auto">
                      <a:xfrm>
                        <a:off x="3737" y="1595"/>
                        <a:ext cx="85" cy="31"/>
                      </a:xfrm>
                      <a:custGeom>
                        <a:avLst/>
                        <a:gdLst>
                          <a:gd name="T0" fmla="*/ 0 w 85"/>
                          <a:gd name="T1" fmla="*/ 0 h 31"/>
                          <a:gd name="T2" fmla="*/ 76 w 85"/>
                          <a:gd name="T3" fmla="*/ 31 h 31"/>
                          <a:gd name="T4" fmla="*/ 84 w 85"/>
                          <a:gd name="T5" fmla="*/ 27 h 31"/>
                          <a:gd name="T6" fmla="*/ 85 w 85"/>
                          <a:gd name="T7" fmla="*/ 1 h 31"/>
                          <a:gd name="T8" fmla="*/ 0 60000 65536"/>
                          <a:gd name="T9" fmla="*/ 0 60000 65536"/>
                          <a:gd name="T10" fmla="*/ 0 60000 65536"/>
                          <a:gd name="T11" fmla="*/ 0 60000 65536"/>
                          <a:gd name="T12" fmla="*/ 0 w 85"/>
                          <a:gd name="T13" fmla="*/ 0 h 31"/>
                          <a:gd name="T14" fmla="*/ 85 w 85"/>
                          <a:gd name="T15" fmla="*/ 31 h 31"/>
                        </a:gdLst>
                        <a:ahLst/>
                        <a:cxnLst>
                          <a:cxn ang="T8">
                            <a:pos x="T0" y="T1"/>
                          </a:cxn>
                          <a:cxn ang="T9">
                            <a:pos x="T2" y="T3"/>
                          </a:cxn>
                          <a:cxn ang="T10">
                            <a:pos x="T4" y="T5"/>
                          </a:cxn>
                          <a:cxn ang="T11">
                            <a:pos x="T6" y="T7"/>
                          </a:cxn>
                        </a:cxnLst>
                        <a:rect l="T12" t="T13" r="T14" b="T15"/>
                        <a:pathLst>
                          <a:path w="85" h="31">
                            <a:moveTo>
                              <a:pt x="0" y="0"/>
                            </a:moveTo>
                            <a:lnTo>
                              <a:pt x="76" y="31"/>
                            </a:lnTo>
                            <a:lnTo>
                              <a:pt x="84" y="27"/>
                            </a:lnTo>
                            <a:lnTo>
                              <a:pt x="85" y="1"/>
                            </a:lnTo>
                          </a:path>
                        </a:pathLst>
                      </a:custGeom>
                      <a:noFill/>
                      <a:ln w="9525">
                        <a:solidFill>
                          <a:srgbClr val="9F3F00"/>
                        </a:solidFill>
                        <a:prstDash val="solid"/>
                        <a:round/>
                        <a:headEnd/>
                        <a:tailEnd/>
                      </a:ln>
                    </p:spPr>
                    <p:txBody>
                      <a:bodyPr/>
                      <a:lstStyle/>
                      <a:p>
                        <a:endParaRPr lang="en-US"/>
                      </a:p>
                    </p:txBody>
                  </p:sp>
                  <p:sp>
                    <p:nvSpPr>
                      <p:cNvPr id="4116" name="Freeform 148"/>
                      <p:cNvSpPr>
                        <a:spLocks/>
                      </p:cNvSpPr>
                      <p:nvPr/>
                    </p:nvSpPr>
                    <p:spPr bwMode="auto">
                      <a:xfrm>
                        <a:off x="3847" y="1644"/>
                        <a:ext cx="68" cy="21"/>
                      </a:xfrm>
                      <a:custGeom>
                        <a:avLst/>
                        <a:gdLst>
                          <a:gd name="T0" fmla="*/ 0 w 68"/>
                          <a:gd name="T1" fmla="*/ 0 h 21"/>
                          <a:gd name="T2" fmla="*/ 30 w 68"/>
                          <a:gd name="T3" fmla="*/ 15 h 21"/>
                          <a:gd name="T4" fmla="*/ 39 w 68"/>
                          <a:gd name="T5" fmla="*/ 19 h 21"/>
                          <a:gd name="T6" fmla="*/ 42 w 68"/>
                          <a:gd name="T7" fmla="*/ 21 h 21"/>
                          <a:gd name="T8" fmla="*/ 46 w 68"/>
                          <a:gd name="T9" fmla="*/ 21 h 21"/>
                          <a:gd name="T10" fmla="*/ 51 w 68"/>
                          <a:gd name="T11" fmla="*/ 20 h 21"/>
                          <a:gd name="T12" fmla="*/ 68 w 68"/>
                          <a:gd name="T13" fmla="*/ 3 h 21"/>
                          <a:gd name="T14" fmla="*/ 0 60000 65536"/>
                          <a:gd name="T15" fmla="*/ 0 60000 65536"/>
                          <a:gd name="T16" fmla="*/ 0 60000 65536"/>
                          <a:gd name="T17" fmla="*/ 0 60000 65536"/>
                          <a:gd name="T18" fmla="*/ 0 60000 65536"/>
                          <a:gd name="T19" fmla="*/ 0 60000 65536"/>
                          <a:gd name="T20" fmla="*/ 0 60000 65536"/>
                          <a:gd name="T21" fmla="*/ 0 w 68"/>
                          <a:gd name="T22" fmla="*/ 0 h 21"/>
                          <a:gd name="T23" fmla="*/ 68 w 6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21">
                            <a:moveTo>
                              <a:pt x="0" y="0"/>
                            </a:moveTo>
                            <a:lnTo>
                              <a:pt x="30" y="15"/>
                            </a:lnTo>
                            <a:lnTo>
                              <a:pt x="39" y="19"/>
                            </a:lnTo>
                            <a:lnTo>
                              <a:pt x="42" y="21"/>
                            </a:lnTo>
                            <a:lnTo>
                              <a:pt x="46" y="21"/>
                            </a:lnTo>
                            <a:lnTo>
                              <a:pt x="51" y="20"/>
                            </a:lnTo>
                            <a:lnTo>
                              <a:pt x="68" y="3"/>
                            </a:lnTo>
                          </a:path>
                        </a:pathLst>
                      </a:custGeom>
                      <a:noFill/>
                      <a:ln w="9525">
                        <a:solidFill>
                          <a:srgbClr val="9F3F00"/>
                        </a:solidFill>
                        <a:prstDash val="solid"/>
                        <a:round/>
                        <a:headEnd/>
                        <a:tailEnd/>
                      </a:ln>
                    </p:spPr>
                    <p:txBody>
                      <a:bodyPr/>
                      <a:lstStyle/>
                      <a:p>
                        <a:endParaRPr lang="en-US"/>
                      </a:p>
                    </p:txBody>
                  </p:sp>
                  <p:sp>
                    <p:nvSpPr>
                      <p:cNvPr id="4117" name="Freeform 149"/>
                      <p:cNvSpPr>
                        <a:spLocks/>
                      </p:cNvSpPr>
                      <p:nvPr/>
                    </p:nvSpPr>
                    <p:spPr bwMode="auto">
                      <a:xfrm>
                        <a:off x="3775" y="1637"/>
                        <a:ext cx="43" cy="99"/>
                      </a:xfrm>
                      <a:custGeom>
                        <a:avLst/>
                        <a:gdLst>
                          <a:gd name="T0" fmla="*/ 43 w 43"/>
                          <a:gd name="T1" fmla="*/ 0 h 99"/>
                          <a:gd name="T2" fmla="*/ 41 w 43"/>
                          <a:gd name="T3" fmla="*/ 22 h 99"/>
                          <a:gd name="T4" fmla="*/ 36 w 43"/>
                          <a:gd name="T5" fmla="*/ 44 h 99"/>
                          <a:gd name="T6" fmla="*/ 29 w 43"/>
                          <a:gd name="T7" fmla="*/ 69 h 99"/>
                          <a:gd name="T8" fmla="*/ 22 w 43"/>
                          <a:gd name="T9" fmla="*/ 95 h 99"/>
                          <a:gd name="T10" fmla="*/ 16 w 43"/>
                          <a:gd name="T11" fmla="*/ 97 h 99"/>
                          <a:gd name="T12" fmla="*/ 0 w 43"/>
                          <a:gd name="T13" fmla="*/ 99 h 99"/>
                          <a:gd name="T14" fmla="*/ 0 60000 65536"/>
                          <a:gd name="T15" fmla="*/ 0 60000 65536"/>
                          <a:gd name="T16" fmla="*/ 0 60000 65536"/>
                          <a:gd name="T17" fmla="*/ 0 60000 65536"/>
                          <a:gd name="T18" fmla="*/ 0 60000 65536"/>
                          <a:gd name="T19" fmla="*/ 0 60000 65536"/>
                          <a:gd name="T20" fmla="*/ 0 60000 65536"/>
                          <a:gd name="T21" fmla="*/ 0 w 43"/>
                          <a:gd name="T22" fmla="*/ 0 h 99"/>
                          <a:gd name="T23" fmla="*/ 43 w 4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9">
                            <a:moveTo>
                              <a:pt x="43" y="0"/>
                            </a:moveTo>
                            <a:lnTo>
                              <a:pt x="41" y="22"/>
                            </a:lnTo>
                            <a:lnTo>
                              <a:pt x="36" y="44"/>
                            </a:lnTo>
                            <a:lnTo>
                              <a:pt x="29" y="69"/>
                            </a:lnTo>
                            <a:lnTo>
                              <a:pt x="22" y="95"/>
                            </a:lnTo>
                            <a:lnTo>
                              <a:pt x="16" y="97"/>
                            </a:lnTo>
                            <a:lnTo>
                              <a:pt x="0" y="99"/>
                            </a:lnTo>
                          </a:path>
                        </a:pathLst>
                      </a:custGeom>
                      <a:noFill/>
                      <a:ln w="9525">
                        <a:solidFill>
                          <a:srgbClr val="9F3F00"/>
                        </a:solidFill>
                        <a:prstDash val="solid"/>
                        <a:round/>
                        <a:headEnd/>
                        <a:tailEnd/>
                      </a:ln>
                    </p:spPr>
                    <p:txBody>
                      <a:bodyPr/>
                      <a:lstStyle/>
                      <a:p>
                        <a:endParaRPr lang="en-US"/>
                      </a:p>
                    </p:txBody>
                  </p:sp>
                  <p:sp>
                    <p:nvSpPr>
                      <p:cNvPr id="4118" name="Freeform 150"/>
                      <p:cNvSpPr>
                        <a:spLocks/>
                      </p:cNvSpPr>
                      <p:nvPr/>
                    </p:nvSpPr>
                    <p:spPr bwMode="auto">
                      <a:xfrm>
                        <a:off x="3728" y="1583"/>
                        <a:ext cx="71" cy="153"/>
                      </a:xfrm>
                      <a:custGeom>
                        <a:avLst/>
                        <a:gdLst>
                          <a:gd name="T0" fmla="*/ 25 w 71"/>
                          <a:gd name="T1" fmla="*/ 97 h 153"/>
                          <a:gd name="T2" fmla="*/ 22 w 71"/>
                          <a:gd name="T3" fmla="*/ 102 h 153"/>
                          <a:gd name="T4" fmla="*/ 19 w 71"/>
                          <a:gd name="T5" fmla="*/ 113 h 153"/>
                          <a:gd name="T6" fmla="*/ 19 w 71"/>
                          <a:gd name="T7" fmla="*/ 121 h 153"/>
                          <a:gd name="T8" fmla="*/ 21 w 71"/>
                          <a:gd name="T9" fmla="*/ 132 h 153"/>
                          <a:gd name="T10" fmla="*/ 24 w 71"/>
                          <a:gd name="T11" fmla="*/ 142 h 153"/>
                          <a:gd name="T12" fmla="*/ 30 w 71"/>
                          <a:gd name="T13" fmla="*/ 149 h 153"/>
                          <a:gd name="T14" fmla="*/ 38 w 71"/>
                          <a:gd name="T15" fmla="*/ 152 h 153"/>
                          <a:gd name="T16" fmla="*/ 47 w 71"/>
                          <a:gd name="T17" fmla="*/ 153 h 153"/>
                          <a:gd name="T18" fmla="*/ 55 w 71"/>
                          <a:gd name="T19" fmla="*/ 149 h 153"/>
                          <a:gd name="T20" fmla="*/ 60 w 71"/>
                          <a:gd name="T21" fmla="*/ 142 h 153"/>
                          <a:gd name="T22" fmla="*/ 67 w 71"/>
                          <a:gd name="T23" fmla="*/ 131 h 153"/>
                          <a:gd name="T24" fmla="*/ 69 w 71"/>
                          <a:gd name="T25" fmla="*/ 122 h 153"/>
                          <a:gd name="T26" fmla="*/ 71 w 71"/>
                          <a:gd name="T27" fmla="*/ 108 h 153"/>
                          <a:gd name="T28" fmla="*/ 69 w 71"/>
                          <a:gd name="T29" fmla="*/ 97 h 153"/>
                          <a:gd name="T30" fmla="*/ 63 w 71"/>
                          <a:gd name="T31" fmla="*/ 88 h 153"/>
                          <a:gd name="T32" fmla="*/ 57 w 71"/>
                          <a:gd name="T33" fmla="*/ 82 h 153"/>
                          <a:gd name="T34" fmla="*/ 45 w 71"/>
                          <a:gd name="T35" fmla="*/ 80 h 153"/>
                          <a:gd name="T36" fmla="*/ 36 w 71"/>
                          <a:gd name="T37" fmla="*/ 82 h 153"/>
                          <a:gd name="T38" fmla="*/ 29 w 71"/>
                          <a:gd name="T39" fmla="*/ 89 h 153"/>
                          <a:gd name="T40" fmla="*/ 25 w 71"/>
                          <a:gd name="T41" fmla="*/ 96 h 153"/>
                          <a:gd name="T42" fmla="*/ 22 w 71"/>
                          <a:gd name="T43" fmla="*/ 90 h 153"/>
                          <a:gd name="T44" fmla="*/ 21 w 71"/>
                          <a:gd name="T45" fmla="*/ 82 h 153"/>
                          <a:gd name="T46" fmla="*/ 21 w 71"/>
                          <a:gd name="T47" fmla="*/ 76 h 153"/>
                          <a:gd name="T48" fmla="*/ 27 w 71"/>
                          <a:gd name="T49" fmla="*/ 74 h 153"/>
                          <a:gd name="T50" fmla="*/ 34 w 71"/>
                          <a:gd name="T51" fmla="*/ 69 h 153"/>
                          <a:gd name="T52" fmla="*/ 40 w 71"/>
                          <a:gd name="T53" fmla="*/ 63 h 153"/>
                          <a:gd name="T54" fmla="*/ 43 w 71"/>
                          <a:gd name="T55" fmla="*/ 55 h 153"/>
                          <a:gd name="T56" fmla="*/ 46 w 71"/>
                          <a:gd name="T57" fmla="*/ 48 h 153"/>
                          <a:gd name="T58" fmla="*/ 47 w 71"/>
                          <a:gd name="T59" fmla="*/ 39 h 153"/>
                          <a:gd name="T60" fmla="*/ 47 w 71"/>
                          <a:gd name="T61" fmla="*/ 30 h 153"/>
                          <a:gd name="T62" fmla="*/ 45 w 71"/>
                          <a:gd name="T63" fmla="*/ 21 h 153"/>
                          <a:gd name="T64" fmla="*/ 44 w 71"/>
                          <a:gd name="T65" fmla="*/ 13 h 153"/>
                          <a:gd name="T66" fmla="*/ 41 w 71"/>
                          <a:gd name="T67" fmla="*/ 5 h 153"/>
                          <a:gd name="T68" fmla="*/ 34 w 71"/>
                          <a:gd name="T69" fmla="*/ 2 h 153"/>
                          <a:gd name="T70" fmla="*/ 27 w 71"/>
                          <a:gd name="T71" fmla="*/ 0 h 153"/>
                          <a:gd name="T72" fmla="*/ 17 w 71"/>
                          <a:gd name="T73" fmla="*/ 1 h 153"/>
                          <a:gd name="T74" fmla="*/ 12 w 71"/>
                          <a:gd name="T75" fmla="*/ 5 h 153"/>
                          <a:gd name="T76" fmla="*/ 7 w 71"/>
                          <a:gd name="T77" fmla="*/ 9 h 153"/>
                          <a:gd name="T78" fmla="*/ 4 w 71"/>
                          <a:gd name="T79" fmla="*/ 18 h 153"/>
                          <a:gd name="T80" fmla="*/ 1 w 71"/>
                          <a:gd name="T81" fmla="*/ 27 h 153"/>
                          <a:gd name="T82" fmla="*/ 0 w 71"/>
                          <a:gd name="T83" fmla="*/ 40 h 153"/>
                          <a:gd name="T84" fmla="*/ 1 w 71"/>
                          <a:gd name="T85" fmla="*/ 52 h 153"/>
                          <a:gd name="T86" fmla="*/ 3 w 71"/>
                          <a:gd name="T87" fmla="*/ 63 h 153"/>
                          <a:gd name="T88" fmla="*/ 9 w 71"/>
                          <a:gd name="T89" fmla="*/ 69 h 153"/>
                          <a:gd name="T90" fmla="*/ 15 w 71"/>
                          <a:gd name="T91" fmla="*/ 74 h 153"/>
                          <a:gd name="T92" fmla="*/ 21 w 71"/>
                          <a:gd name="T93" fmla="*/ 76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53"/>
                          <a:gd name="T143" fmla="*/ 71 w 71"/>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53">
                            <a:moveTo>
                              <a:pt x="25" y="97"/>
                            </a:moveTo>
                            <a:lnTo>
                              <a:pt x="22" y="102"/>
                            </a:lnTo>
                            <a:lnTo>
                              <a:pt x="19" y="113"/>
                            </a:lnTo>
                            <a:lnTo>
                              <a:pt x="19" y="121"/>
                            </a:lnTo>
                            <a:lnTo>
                              <a:pt x="21" y="132"/>
                            </a:lnTo>
                            <a:lnTo>
                              <a:pt x="24" y="142"/>
                            </a:lnTo>
                            <a:lnTo>
                              <a:pt x="30" y="149"/>
                            </a:lnTo>
                            <a:lnTo>
                              <a:pt x="38" y="152"/>
                            </a:lnTo>
                            <a:lnTo>
                              <a:pt x="47" y="153"/>
                            </a:lnTo>
                            <a:lnTo>
                              <a:pt x="55" y="149"/>
                            </a:lnTo>
                            <a:lnTo>
                              <a:pt x="60" y="142"/>
                            </a:lnTo>
                            <a:lnTo>
                              <a:pt x="67" y="131"/>
                            </a:lnTo>
                            <a:lnTo>
                              <a:pt x="69" y="122"/>
                            </a:lnTo>
                            <a:lnTo>
                              <a:pt x="71" y="108"/>
                            </a:lnTo>
                            <a:lnTo>
                              <a:pt x="69" y="97"/>
                            </a:lnTo>
                            <a:lnTo>
                              <a:pt x="63" y="88"/>
                            </a:lnTo>
                            <a:lnTo>
                              <a:pt x="57" y="82"/>
                            </a:lnTo>
                            <a:lnTo>
                              <a:pt x="45" y="80"/>
                            </a:lnTo>
                            <a:lnTo>
                              <a:pt x="36" y="82"/>
                            </a:lnTo>
                            <a:lnTo>
                              <a:pt x="29" y="89"/>
                            </a:lnTo>
                            <a:lnTo>
                              <a:pt x="25" y="96"/>
                            </a:lnTo>
                            <a:lnTo>
                              <a:pt x="22" y="90"/>
                            </a:lnTo>
                            <a:lnTo>
                              <a:pt x="21" y="82"/>
                            </a:lnTo>
                            <a:lnTo>
                              <a:pt x="21" y="76"/>
                            </a:lnTo>
                            <a:lnTo>
                              <a:pt x="27" y="74"/>
                            </a:lnTo>
                            <a:lnTo>
                              <a:pt x="34" y="69"/>
                            </a:lnTo>
                            <a:lnTo>
                              <a:pt x="40" y="63"/>
                            </a:lnTo>
                            <a:lnTo>
                              <a:pt x="43" y="55"/>
                            </a:lnTo>
                            <a:lnTo>
                              <a:pt x="46" y="48"/>
                            </a:lnTo>
                            <a:lnTo>
                              <a:pt x="47" y="39"/>
                            </a:lnTo>
                            <a:lnTo>
                              <a:pt x="47" y="30"/>
                            </a:lnTo>
                            <a:lnTo>
                              <a:pt x="45" y="21"/>
                            </a:lnTo>
                            <a:lnTo>
                              <a:pt x="44" y="13"/>
                            </a:lnTo>
                            <a:lnTo>
                              <a:pt x="41" y="5"/>
                            </a:lnTo>
                            <a:lnTo>
                              <a:pt x="34" y="2"/>
                            </a:lnTo>
                            <a:lnTo>
                              <a:pt x="27" y="0"/>
                            </a:lnTo>
                            <a:lnTo>
                              <a:pt x="17" y="1"/>
                            </a:lnTo>
                            <a:lnTo>
                              <a:pt x="12" y="5"/>
                            </a:lnTo>
                            <a:lnTo>
                              <a:pt x="7" y="9"/>
                            </a:lnTo>
                            <a:lnTo>
                              <a:pt x="4" y="18"/>
                            </a:lnTo>
                            <a:lnTo>
                              <a:pt x="1" y="27"/>
                            </a:lnTo>
                            <a:lnTo>
                              <a:pt x="0" y="40"/>
                            </a:lnTo>
                            <a:lnTo>
                              <a:pt x="1" y="52"/>
                            </a:lnTo>
                            <a:lnTo>
                              <a:pt x="3" y="63"/>
                            </a:lnTo>
                            <a:lnTo>
                              <a:pt x="9" y="69"/>
                            </a:lnTo>
                            <a:lnTo>
                              <a:pt x="15" y="74"/>
                            </a:lnTo>
                            <a:lnTo>
                              <a:pt x="21" y="76"/>
                            </a:lnTo>
                          </a:path>
                        </a:pathLst>
                      </a:custGeom>
                      <a:noFill/>
                      <a:ln w="9525">
                        <a:solidFill>
                          <a:srgbClr val="9F3F00"/>
                        </a:solidFill>
                        <a:prstDash val="solid"/>
                        <a:round/>
                        <a:headEnd/>
                        <a:tailEnd/>
                      </a:ln>
                    </p:spPr>
                    <p:txBody>
                      <a:bodyPr/>
                      <a:lstStyle/>
                      <a:p>
                        <a:endParaRPr lang="en-US"/>
                      </a:p>
                    </p:txBody>
                  </p:sp>
                </p:grpSp>
                <p:sp>
                  <p:nvSpPr>
                    <p:cNvPr id="4114" name="Freeform 151"/>
                    <p:cNvSpPr>
                      <a:spLocks/>
                    </p:cNvSpPr>
                    <p:nvPr/>
                  </p:nvSpPr>
                  <p:spPr bwMode="auto">
                    <a:xfrm>
                      <a:off x="3766" y="1619"/>
                      <a:ext cx="122" cy="52"/>
                    </a:xfrm>
                    <a:custGeom>
                      <a:avLst/>
                      <a:gdLst>
                        <a:gd name="T0" fmla="*/ 0 w 122"/>
                        <a:gd name="T1" fmla="*/ 38 h 52"/>
                        <a:gd name="T2" fmla="*/ 15 w 122"/>
                        <a:gd name="T3" fmla="*/ 20 h 52"/>
                        <a:gd name="T4" fmla="*/ 26 w 122"/>
                        <a:gd name="T5" fmla="*/ 10 h 52"/>
                        <a:gd name="T6" fmla="*/ 35 w 122"/>
                        <a:gd name="T7" fmla="*/ 5 h 52"/>
                        <a:gd name="T8" fmla="*/ 48 w 122"/>
                        <a:gd name="T9" fmla="*/ 1 h 52"/>
                        <a:gd name="T10" fmla="*/ 54 w 122"/>
                        <a:gd name="T11" fmla="*/ 0 h 52"/>
                        <a:gd name="T12" fmla="*/ 59 w 122"/>
                        <a:gd name="T13" fmla="*/ 2 h 52"/>
                        <a:gd name="T14" fmla="*/ 69 w 122"/>
                        <a:gd name="T15" fmla="*/ 7 h 52"/>
                        <a:gd name="T16" fmla="*/ 81 w 122"/>
                        <a:gd name="T17" fmla="*/ 15 h 52"/>
                        <a:gd name="T18" fmla="*/ 94 w 122"/>
                        <a:gd name="T19" fmla="*/ 22 h 52"/>
                        <a:gd name="T20" fmla="*/ 108 w 122"/>
                        <a:gd name="T21" fmla="*/ 29 h 52"/>
                        <a:gd name="T22" fmla="*/ 118 w 122"/>
                        <a:gd name="T23" fmla="*/ 34 h 52"/>
                        <a:gd name="T24" fmla="*/ 122 w 122"/>
                        <a:gd name="T25" fmla="*/ 40 h 52"/>
                        <a:gd name="T26" fmla="*/ 122 w 122"/>
                        <a:gd name="T27" fmla="*/ 45 h 52"/>
                        <a:gd name="T28" fmla="*/ 119 w 122"/>
                        <a:gd name="T29" fmla="*/ 50 h 52"/>
                        <a:gd name="T30" fmla="*/ 112 w 122"/>
                        <a:gd name="T31" fmla="*/ 52 h 52"/>
                        <a:gd name="T32" fmla="*/ 100 w 122"/>
                        <a:gd name="T33" fmla="*/ 49 h 52"/>
                        <a:gd name="T34" fmla="*/ 89 w 122"/>
                        <a:gd name="T35" fmla="*/ 43 h 52"/>
                        <a:gd name="T36" fmla="*/ 75 w 122"/>
                        <a:gd name="T37" fmla="*/ 38 h 52"/>
                        <a:gd name="T38" fmla="*/ 64 w 122"/>
                        <a:gd name="T39" fmla="*/ 31 h 52"/>
                        <a:gd name="T40" fmla="*/ 52 w 122"/>
                        <a:gd name="T41" fmla="*/ 26 h 52"/>
                        <a:gd name="T42" fmla="*/ 45 w 122"/>
                        <a:gd name="T43" fmla="*/ 32 h 52"/>
                        <a:gd name="T44" fmla="*/ 35 w 122"/>
                        <a:gd name="T45" fmla="*/ 38 h 52"/>
                        <a:gd name="T46" fmla="*/ 30 w 122"/>
                        <a:gd name="T47" fmla="*/ 45 h 52"/>
                        <a:gd name="T48" fmla="*/ 15 w 122"/>
                        <a:gd name="T49" fmla="*/ 38 h 52"/>
                        <a:gd name="T50" fmla="*/ 0 w 122"/>
                        <a:gd name="T51" fmla="*/ 38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52"/>
                        <a:gd name="T80" fmla="*/ 122 w 12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52">
                          <a:moveTo>
                            <a:pt x="0" y="38"/>
                          </a:moveTo>
                          <a:lnTo>
                            <a:pt x="15" y="20"/>
                          </a:lnTo>
                          <a:lnTo>
                            <a:pt x="26" y="10"/>
                          </a:lnTo>
                          <a:lnTo>
                            <a:pt x="35" y="5"/>
                          </a:lnTo>
                          <a:lnTo>
                            <a:pt x="48" y="1"/>
                          </a:lnTo>
                          <a:lnTo>
                            <a:pt x="54" y="0"/>
                          </a:lnTo>
                          <a:lnTo>
                            <a:pt x="59" y="2"/>
                          </a:lnTo>
                          <a:lnTo>
                            <a:pt x="69" y="7"/>
                          </a:lnTo>
                          <a:lnTo>
                            <a:pt x="81" y="15"/>
                          </a:lnTo>
                          <a:lnTo>
                            <a:pt x="94" y="22"/>
                          </a:lnTo>
                          <a:lnTo>
                            <a:pt x="108" y="29"/>
                          </a:lnTo>
                          <a:lnTo>
                            <a:pt x="118" y="34"/>
                          </a:lnTo>
                          <a:lnTo>
                            <a:pt x="122" y="40"/>
                          </a:lnTo>
                          <a:lnTo>
                            <a:pt x="122" y="45"/>
                          </a:lnTo>
                          <a:lnTo>
                            <a:pt x="119" y="50"/>
                          </a:lnTo>
                          <a:lnTo>
                            <a:pt x="112" y="52"/>
                          </a:lnTo>
                          <a:lnTo>
                            <a:pt x="100" y="49"/>
                          </a:lnTo>
                          <a:lnTo>
                            <a:pt x="89" y="43"/>
                          </a:lnTo>
                          <a:lnTo>
                            <a:pt x="75" y="38"/>
                          </a:lnTo>
                          <a:lnTo>
                            <a:pt x="64" y="31"/>
                          </a:lnTo>
                          <a:lnTo>
                            <a:pt x="52" y="26"/>
                          </a:lnTo>
                          <a:lnTo>
                            <a:pt x="45" y="32"/>
                          </a:lnTo>
                          <a:lnTo>
                            <a:pt x="35" y="38"/>
                          </a:lnTo>
                          <a:lnTo>
                            <a:pt x="30" y="45"/>
                          </a:lnTo>
                          <a:lnTo>
                            <a:pt x="15" y="38"/>
                          </a:lnTo>
                          <a:lnTo>
                            <a:pt x="0" y="38"/>
                          </a:lnTo>
                          <a:close/>
                        </a:path>
                      </a:pathLst>
                    </a:custGeom>
                    <a:solidFill>
                      <a:srgbClr val="FF9F7F"/>
                    </a:solidFill>
                    <a:ln w="9525">
                      <a:noFill/>
                      <a:round/>
                      <a:headEnd/>
                      <a:tailEnd/>
                    </a:ln>
                  </p:spPr>
                  <p:txBody>
                    <a:bodyPr/>
                    <a:lstStyle/>
                    <a:p>
                      <a:endParaRPr lang="en-US"/>
                    </a:p>
                  </p:txBody>
                </p:sp>
              </p:grpSp>
            </p:grpSp>
          </p:grpSp>
        </p:grpSp>
        <p:sp>
          <p:nvSpPr>
            <p:cNvPr id="4105" name="Text Box 152"/>
            <p:cNvSpPr txBox="1">
              <a:spLocks noChangeArrowheads="1"/>
            </p:cNvSpPr>
            <p:nvPr/>
          </p:nvSpPr>
          <p:spPr bwMode="auto">
            <a:xfrm rot="451597">
              <a:off x="4032" y="1680"/>
              <a:ext cx="672" cy="231"/>
            </a:xfrm>
            <a:prstGeom prst="rect">
              <a:avLst/>
            </a:prstGeom>
            <a:noFill/>
            <a:ln w="12700">
              <a:noFill/>
              <a:miter lim="800000"/>
              <a:headEnd/>
              <a:tailEnd/>
            </a:ln>
          </p:spPr>
          <p:txBody>
            <a:bodyPr>
              <a:spAutoFit/>
            </a:bodyPr>
            <a:lstStyle/>
            <a:p>
              <a:pPr eaLnBrk="0" hangingPunct="0">
                <a:spcBef>
                  <a:spcPct val="50000"/>
                </a:spcBef>
              </a:pPr>
              <a:r>
                <a:rPr lang="en-US" sz="1800"/>
                <a:t>FMU</a:t>
              </a:r>
              <a:endParaRPr lang="en-US"/>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pPr>
              <a:defRPr/>
            </a:pPr>
            <a:r>
              <a:rPr lang="en-US"/>
              <a:t>Hypothesis test </a:t>
            </a:r>
          </a:p>
        </p:txBody>
      </p:sp>
      <p:sp>
        <p:nvSpPr>
          <p:cNvPr id="104451" name="Rectangle 1027"/>
          <p:cNvSpPr>
            <a:spLocks noGrp="1" noChangeArrowheads="1"/>
          </p:cNvSpPr>
          <p:nvPr>
            <p:ph sz="half" idx="1"/>
          </p:nvPr>
        </p:nvSpPr>
        <p:spPr>
          <a:xfrm>
            <a:off x="381000" y="2362200"/>
            <a:ext cx="5257800" cy="4114800"/>
          </a:xfrm>
        </p:spPr>
        <p:txBody>
          <a:bodyPr/>
          <a:lstStyle/>
          <a:p>
            <a:pPr>
              <a:buFont typeface="Monotype Sorts" pitchFamily="2" charset="2"/>
              <a:buChar char="F"/>
              <a:defRPr/>
            </a:pPr>
            <a:r>
              <a:rPr lang="en-US" sz="3200" dirty="0" smtClean="0">
                <a:latin typeface="Calibri"/>
              </a:rPr>
              <a:t>μ</a:t>
            </a:r>
            <a:r>
              <a:rPr lang="en-US" dirty="0" smtClean="0"/>
              <a:t>=72.55</a:t>
            </a:r>
            <a:r>
              <a:rPr lang="en-US" dirty="0"/>
              <a:t>, </a:t>
            </a:r>
            <a:r>
              <a:rPr lang="el-GR" sz="3200" dirty="0" smtClean="0">
                <a:latin typeface="Calibri"/>
              </a:rPr>
              <a:t>σ</a:t>
            </a:r>
            <a:r>
              <a:rPr lang="el-GR" dirty="0" smtClean="0">
                <a:latin typeface="Calibri"/>
              </a:rPr>
              <a:t> </a:t>
            </a:r>
            <a:r>
              <a:rPr lang="en-US" dirty="0" smtClean="0"/>
              <a:t>=12.62</a:t>
            </a:r>
          </a:p>
          <a:p>
            <a:pPr>
              <a:buFont typeface="Monotype Sorts" pitchFamily="2" charset="2"/>
              <a:buChar char="F"/>
              <a:defRPr/>
            </a:pPr>
            <a:r>
              <a:rPr lang="en-US" dirty="0" smtClean="0"/>
              <a:t> </a:t>
            </a:r>
            <a:r>
              <a:rPr lang="en-US" dirty="0"/>
              <a:t>n=25, </a:t>
            </a:r>
            <a:r>
              <a:rPr lang="en-US" i="1" dirty="0" smtClean="0"/>
              <a:t>M</a:t>
            </a:r>
            <a:r>
              <a:rPr lang="en-US" dirty="0" smtClean="0"/>
              <a:t>=79.53 </a:t>
            </a:r>
            <a:endParaRPr lang="en-US" dirty="0"/>
          </a:p>
          <a:p>
            <a:pPr>
              <a:buFont typeface="Monotype Sorts" pitchFamily="2" charset="2"/>
              <a:buChar char="F"/>
              <a:defRPr/>
            </a:pPr>
            <a:r>
              <a:rPr lang="en-US" dirty="0"/>
              <a:t>std err=std dev/</a:t>
            </a:r>
            <a:r>
              <a:rPr lang="en-US" dirty="0" err="1"/>
              <a:t>sqrt</a:t>
            </a:r>
            <a:r>
              <a:rPr lang="en-US" dirty="0"/>
              <a:t> N</a:t>
            </a:r>
          </a:p>
          <a:p>
            <a:pPr>
              <a:buFont typeface="Monotype Sorts" pitchFamily="2" charset="2"/>
              <a:buChar char="F"/>
              <a:defRPr/>
            </a:pPr>
            <a:r>
              <a:rPr lang="en-US" dirty="0"/>
              <a:t>Std </a:t>
            </a:r>
            <a:r>
              <a:rPr lang="en-US" dirty="0" smtClean="0"/>
              <a:t>err=12/5=2.52</a:t>
            </a:r>
            <a:endParaRPr lang="en-US" dirty="0"/>
          </a:p>
          <a:p>
            <a:pPr>
              <a:buFont typeface="Monotype Sorts" pitchFamily="2" charset="2"/>
              <a:buChar char="F"/>
              <a:defRPr/>
            </a:pPr>
            <a:r>
              <a:rPr lang="en-US" dirty="0" smtClean="0"/>
              <a:t>Z=</a:t>
            </a:r>
            <a:r>
              <a:rPr lang="en-US" i="1" dirty="0" smtClean="0"/>
              <a:t>M</a:t>
            </a:r>
            <a:r>
              <a:rPr lang="en-US" dirty="0" smtClean="0"/>
              <a:t>-</a:t>
            </a:r>
            <a:r>
              <a:rPr lang="en-US" sz="3200" dirty="0" smtClean="0">
                <a:latin typeface="Calibri"/>
              </a:rPr>
              <a:t>μ</a:t>
            </a:r>
            <a:r>
              <a:rPr lang="en-US" dirty="0" smtClean="0"/>
              <a:t>/</a:t>
            </a:r>
            <a:r>
              <a:rPr lang="el-GR" dirty="0" smtClean="0">
                <a:latin typeface="Calibri"/>
              </a:rPr>
              <a:t> </a:t>
            </a:r>
            <a:r>
              <a:rPr lang="el-GR" sz="3200" dirty="0" smtClean="0">
                <a:latin typeface="Calibri"/>
              </a:rPr>
              <a:t>σ</a:t>
            </a:r>
            <a:r>
              <a:rPr lang="en-US" i="1" baseline="-25000" dirty="0" smtClean="0">
                <a:latin typeface="Calibri"/>
              </a:rPr>
              <a:t>M</a:t>
            </a:r>
            <a:endParaRPr lang="en-US" i="1" baseline="-25000" dirty="0"/>
          </a:p>
          <a:p>
            <a:pPr>
              <a:buFont typeface="Monotype Sorts" pitchFamily="2" charset="2"/>
              <a:buChar char="F"/>
              <a:defRPr/>
            </a:pPr>
            <a:r>
              <a:rPr lang="en-US" dirty="0"/>
              <a:t>Z=79.53-72.55/2.52=+2.77</a:t>
            </a:r>
          </a:p>
          <a:p>
            <a:pPr>
              <a:buFont typeface="Monotype Sorts" pitchFamily="2" charset="2"/>
              <a:buChar char="F"/>
              <a:defRPr/>
            </a:pPr>
            <a:r>
              <a:rPr lang="en-US" dirty="0" smtClean="0"/>
              <a:t>Area beyond +2.77  .0028</a:t>
            </a:r>
            <a:endParaRPr lang="en-US" dirty="0"/>
          </a:p>
        </p:txBody>
      </p:sp>
      <p:pic>
        <p:nvPicPr>
          <p:cNvPr id="46081" name="Picture 1"/>
          <p:cNvPicPr>
            <a:picLocks noGrp="1" noChangeAspect="1" noChangeArrowheads="1"/>
          </p:cNvPicPr>
          <p:nvPr>
            <p:ph sz="half" idx="2"/>
          </p:nvPr>
        </p:nvPicPr>
        <p:blipFill>
          <a:blip r:embed="rId3" cstate="print"/>
          <a:srcRect/>
          <a:stretch>
            <a:fillRect/>
          </a:stretch>
        </p:blipFill>
        <p:spPr bwMode="auto">
          <a:xfrm>
            <a:off x="5643370" y="2591153"/>
            <a:ext cx="3043430" cy="2704749"/>
          </a:xfrm>
          <a:prstGeom prst="rect">
            <a:avLst/>
          </a:prstGeom>
          <a:noFill/>
          <a:ln w="9525">
            <a:noFill/>
            <a:miter lim="800000"/>
            <a:headEnd/>
            <a:tailEnd/>
          </a:ln>
        </p:spPr>
      </p:pic>
      <p:sp>
        <p:nvSpPr>
          <p:cNvPr id="6" name="Oval 5"/>
          <p:cNvSpPr/>
          <p:nvPr/>
        </p:nvSpPr>
        <p:spPr bwMode="auto">
          <a:xfrm>
            <a:off x="5715000" y="4572000"/>
            <a:ext cx="609600" cy="3048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7848600" y="4572000"/>
            <a:ext cx="609600" cy="3048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sz="3200" b="1" dirty="0" smtClean="0">
                <a:latin typeface="Calibri"/>
              </a:rPr>
              <a:t>μ</a:t>
            </a:r>
            <a:r>
              <a:rPr lang="en-US" dirty="0" smtClean="0">
                <a:latin typeface="Calibri"/>
              </a:rPr>
              <a:t> population mean</a:t>
            </a:r>
          </a:p>
          <a:p>
            <a:r>
              <a:rPr lang="el-GR" b="1" dirty="0" smtClean="0">
                <a:latin typeface="Calibri"/>
              </a:rPr>
              <a:t>σ</a:t>
            </a:r>
            <a:r>
              <a:rPr lang="en-US" dirty="0" smtClean="0">
                <a:latin typeface="Calibri"/>
              </a:rPr>
              <a:t> population std dev</a:t>
            </a:r>
          </a:p>
          <a:p>
            <a:r>
              <a:rPr lang="en-US" b="1" dirty="0" smtClean="0">
                <a:latin typeface="Calibri"/>
              </a:rPr>
              <a:t>M </a:t>
            </a:r>
            <a:r>
              <a:rPr lang="en-US" dirty="0" smtClean="0">
                <a:latin typeface="Calibri"/>
              </a:rPr>
              <a:t>sample mean</a:t>
            </a:r>
          </a:p>
          <a:p>
            <a:r>
              <a:rPr lang="en-US" b="1" dirty="0" smtClean="0">
                <a:latin typeface="Calibri"/>
              </a:rPr>
              <a:t>n</a:t>
            </a:r>
            <a:r>
              <a:rPr lang="en-US" dirty="0" smtClean="0">
                <a:latin typeface="Calibri"/>
              </a:rPr>
              <a:t> sample size</a:t>
            </a:r>
          </a:p>
          <a:p>
            <a:r>
              <a:rPr lang="el-GR" b="1" dirty="0" smtClean="0">
                <a:latin typeface="Calibri"/>
              </a:rPr>
              <a:t>σ</a:t>
            </a:r>
            <a:r>
              <a:rPr lang="en-US" b="1" i="1" baseline="-25000" dirty="0" smtClean="0">
                <a:latin typeface="Calibri"/>
              </a:rPr>
              <a:t>M </a:t>
            </a:r>
            <a:r>
              <a:rPr lang="en-US" dirty="0" smtClean="0">
                <a:latin typeface="Calibri"/>
              </a:rPr>
              <a:t>Standard error of the mean.</a:t>
            </a:r>
          </a:p>
          <a:p>
            <a:r>
              <a:rPr lang="en-US" dirty="0" smtClean="0">
                <a:latin typeface="Calibri" pitchFamily="34" charset="0"/>
              </a:rPr>
              <a:t>Z </a:t>
            </a:r>
            <a:r>
              <a:rPr lang="en-US" baseline="-25000" dirty="0" err="1" smtClean="0">
                <a:latin typeface="Calibri" pitchFamily="34" charset="0"/>
              </a:rPr>
              <a:t>obt</a:t>
            </a:r>
            <a:r>
              <a:rPr lang="en-US" baseline="-25000" dirty="0" smtClean="0">
                <a:latin typeface="Calibri" pitchFamily="34" charset="0"/>
              </a:rPr>
              <a:t> </a:t>
            </a:r>
            <a:r>
              <a:rPr lang="en-US" dirty="0" smtClean="0">
                <a:latin typeface="Calibri" pitchFamily="34" charset="0"/>
              </a:rPr>
              <a:t>Z score of the sample mean</a:t>
            </a:r>
            <a:endParaRPr lang="en-US" dirty="0" smtClean="0">
              <a:latin typeface="Calibri"/>
            </a:endParaRPr>
          </a:p>
          <a:p>
            <a:endParaRPr lang="en-US" dirty="0" smtClean="0">
              <a:latin typeface="Calibri"/>
            </a:endParaRPr>
          </a:p>
          <a:p>
            <a:endParaRPr lang="en-US" dirty="0" smtClean="0">
              <a:latin typeface="Calibri"/>
            </a:endParaRPr>
          </a:p>
          <a:p>
            <a:endParaRPr lang="en-US" dirty="0"/>
          </a:p>
        </p:txBody>
      </p:sp>
      <p:sp>
        <p:nvSpPr>
          <p:cNvPr id="4" name="Content Placeholder 3"/>
          <p:cNvSpPr>
            <a:spLocks noGrp="1"/>
          </p:cNvSpPr>
          <p:nvPr>
            <p:ph sz="half" idx="2"/>
          </p:nvPr>
        </p:nvSpPr>
        <p:spPr>
          <a:xfrm>
            <a:off x="4419600" y="2362200"/>
            <a:ext cx="4419600" cy="4114800"/>
          </a:xfrm>
        </p:spPr>
        <p:txBody>
          <a:bodyPr/>
          <a:lstStyle/>
          <a:p>
            <a:pPr>
              <a:buNone/>
            </a:pPr>
            <a:r>
              <a:rPr lang="en-US" sz="6000" dirty="0" smtClean="0">
                <a:latin typeface="Calibri" pitchFamily="34" charset="0"/>
              </a:rPr>
              <a:t>Z </a:t>
            </a:r>
            <a:r>
              <a:rPr lang="en-US" sz="6000" baseline="-25000" dirty="0" err="1" smtClean="0">
                <a:latin typeface="Calibri" pitchFamily="34" charset="0"/>
              </a:rPr>
              <a:t>obt</a:t>
            </a:r>
            <a:r>
              <a:rPr lang="en-US" sz="6000" baseline="-25000" dirty="0" smtClean="0">
                <a:latin typeface="Calibri" pitchFamily="34" charset="0"/>
              </a:rPr>
              <a:t> =</a:t>
            </a:r>
            <a:r>
              <a:rPr lang="en-US" sz="6000" i="1" dirty="0" smtClean="0">
                <a:latin typeface="Calibri" pitchFamily="34" charset="0"/>
              </a:rPr>
              <a:t>M</a:t>
            </a:r>
            <a:r>
              <a:rPr lang="en-US" sz="6000" dirty="0" smtClean="0">
                <a:latin typeface="Calibri" pitchFamily="34" charset="0"/>
              </a:rPr>
              <a:t>-μ/</a:t>
            </a:r>
            <a:r>
              <a:rPr lang="el-GR" sz="6000" dirty="0" smtClean="0">
                <a:latin typeface="Calibri" pitchFamily="34" charset="0"/>
              </a:rPr>
              <a:t>σ</a:t>
            </a:r>
            <a:r>
              <a:rPr lang="en-US" sz="6000" i="1" baseline="-25000" dirty="0" smtClean="0">
                <a:latin typeface="Calibri" pitchFamily="34" charset="0"/>
              </a:rPr>
              <a:t>M</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6" name="Content Placeholder 5"/>
          <p:cNvSpPr>
            <a:spLocks noGrp="1"/>
          </p:cNvSpPr>
          <p:nvPr>
            <p:ph sz="half" idx="1"/>
          </p:nvPr>
        </p:nvSpPr>
        <p:spPr/>
        <p:txBody>
          <a:bodyPr/>
          <a:lstStyle/>
          <a:p>
            <a:endParaRPr lang="en-US"/>
          </a:p>
        </p:txBody>
      </p:sp>
      <p:pic>
        <p:nvPicPr>
          <p:cNvPr id="7" name="Picture 6"/>
          <p:cNvPicPr>
            <a:picLocks noChangeAspect="1"/>
          </p:cNvPicPr>
          <p:nvPr/>
        </p:nvPicPr>
        <p:blipFill>
          <a:blip r:embed="rId2"/>
          <a:stretch>
            <a:fillRect/>
          </a:stretch>
        </p:blipFill>
        <p:spPr>
          <a:xfrm>
            <a:off x="1828800" y="63500"/>
            <a:ext cx="6172200" cy="6770116"/>
          </a:xfrm>
          <a:prstGeom prst="rect">
            <a:avLst/>
          </a:prstGeom>
        </p:spPr>
      </p:pic>
    </p:spTree>
    <p:extLst>
      <p:ext uri="{BB962C8B-B14F-4D97-AF65-F5344CB8AC3E}">
        <p14:creationId xmlns:p14="http://schemas.microsoft.com/office/powerpoint/2010/main" val="3950107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a:t>
            </a:r>
            <a:endParaRPr lang="en-US" dirty="0"/>
          </a:p>
        </p:txBody>
      </p:sp>
      <p:sp>
        <p:nvSpPr>
          <p:cNvPr id="3" name="Content Placeholder 2"/>
          <p:cNvSpPr>
            <a:spLocks noGrp="1"/>
          </p:cNvSpPr>
          <p:nvPr>
            <p:ph sz="half" idx="1"/>
          </p:nvPr>
        </p:nvSpPr>
        <p:spPr/>
        <p:txBody>
          <a:bodyPr/>
          <a:lstStyle/>
          <a:p>
            <a:r>
              <a:rPr lang="en-US" dirty="0" smtClean="0"/>
              <a:t>2.77 &gt; 1.96</a:t>
            </a:r>
          </a:p>
          <a:p>
            <a:r>
              <a:rPr lang="en-US" dirty="0" smtClean="0"/>
              <a:t>p &lt; .05</a:t>
            </a:r>
            <a:endParaRPr lang="en-US" dirty="0"/>
          </a:p>
        </p:txBody>
      </p:sp>
      <p:pic>
        <p:nvPicPr>
          <p:cNvPr id="5" name="Content Placeholder 4" descr="Privitera Figure 8.4.jpg"/>
          <p:cNvPicPr>
            <a:picLocks noGrp="1" noChangeAspect="1"/>
          </p:cNvPicPr>
          <p:nvPr>
            <p:ph sz="half" idx="2"/>
          </p:nvPr>
        </p:nvPicPr>
        <p:blipFill>
          <a:blip r:embed="rId2" cstate="print"/>
          <a:srcRect r="26864"/>
          <a:stretch>
            <a:fillRect/>
          </a:stretch>
        </p:blipFill>
        <p:spPr>
          <a:xfrm>
            <a:off x="3581400" y="2667000"/>
            <a:ext cx="5393801" cy="3200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p:txBody>
          <a:bodyPr/>
          <a:lstStyle/>
          <a:p>
            <a:pPr>
              <a:defRPr/>
            </a:pPr>
            <a:r>
              <a:rPr lang="en-US"/>
              <a:t>Reject the null hypothesis</a:t>
            </a:r>
          </a:p>
        </p:txBody>
      </p:sp>
      <p:sp>
        <p:nvSpPr>
          <p:cNvPr id="106499" name="Rectangle 1027"/>
          <p:cNvSpPr>
            <a:spLocks noGrp="1" noChangeArrowheads="1"/>
          </p:cNvSpPr>
          <p:nvPr>
            <p:ph type="body" sz="half" idx="1"/>
          </p:nvPr>
        </p:nvSpPr>
        <p:spPr/>
        <p:txBody>
          <a:bodyPr/>
          <a:lstStyle/>
          <a:p>
            <a:pPr>
              <a:buFont typeface="Monotype Sorts" pitchFamily="2" charset="2"/>
              <a:buChar char="F"/>
              <a:defRPr/>
            </a:pPr>
            <a:r>
              <a:rPr lang="en-US" sz="2800"/>
              <a:t>The results probably did not occur by chance.</a:t>
            </a:r>
          </a:p>
          <a:p>
            <a:pPr>
              <a:buFont typeface="Monotype Sorts" pitchFamily="2" charset="2"/>
              <a:buChar char="F"/>
              <a:defRPr/>
            </a:pPr>
            <a:r>
              <a:rPr lang="en-US" sz="2800"/>
              <a:t>There must be something to her procrastination training program.</a:t>
            </a:r>
          </a:p>
        </p:txBody>
      </p:sp>
      <p:graphicFrame>
        <p:nvGraphicFramePr>
          <p:cNvPr id="5122" name="Object 1028">
            <a:hlinkClick r:id="" action="ppaction://ole?verb=0"/>
          </p:cNvPr>
          <p:cNvGraphicFramePr>
            <a:graphicFrameLocks/>
          </p:cNvGraphicFramePr>
          <p:nvPr/>
        </p:nvGraphicFramePr>
        <p:xfrm>
          <a:off x="5080000" y="1833563"/>
          <a:ext cx="3036888" cy="4194175"/>
        </p:xfrm>
        <a:graphic>
          <a:graphicData uri="http://schemas.openxmlformats.org/presentationml/2006/ole">
            <mc:AlternateContent xmlns:mc="http://schemas.openxmlformats.org/markup-compatibility/2006">
              <mc:Choice xmlns:v="urn:schemas-microsoft-com:vml" Requires="v">
                <p:oleObj spid="_x0000_s5133" name="Clip" r:id="rId4" imgW="3035160" imgH="4192560" progId="MS_ClipArt_Gallery">
                  <p:embed/>
                </p:oleObj>
              </mc:Choice>
              <mc:Fallback>
                <p:oleObj name="Clip" r:id="rId4" imgW="3035160" imgH="4192560" progId="MS_ClipArt_Gallery">
                  <p:embed/>
                  <p:pic>
                    <p:nvPicPr>
                      <p:cNvPr id="0" name="Object 10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1833563"/>
                        <a:ext cx="3036888"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Line 1029"/>
          <p:cNvSpPr>
            <a:spLocks noChangeShapeType="1"/>
          </p:cNvSpPr>
          <p:nvPr/>
        </p:nvSpPr>
        <p:spPr bwMode="auto">
          <a:xfrm>
            <a:off x="5091113" y="1966913"/>
            <a:ext cx="2401887" cy="3468687"/>
          </a:xfrm>
          <a:prstGeom prst="line">
            <a:avLst/>
          </a:prstGeom>
          <a:noFill/>
          <a:ln w="50800">
            <a:solidFill>
              <a:schemeClr val="tx1"/>
            </a:solidFill>
            <a:round/>
            <a:headEnd/>
            <a:tailEnd/>
          </a:ln>
        </p:spPr>
        <p:txBody>
          <a:bodyPr wrap="none" anchor="ctr"/>
          <a:lstStyle/>
          <a:p>
            <a:endParaRPr lang="en-US"/>
          </a:p>
        </p:txBody>
      </p:sp>
      <p:sp>
        <p:nvSpPr>
          <p:cNvPr id="5126" name="Oval 1030"/>
          <p:cNvSpPr>
            <a:spLocks noChangeArrowheads="1"/>
          </p:cNvSpPr>
          <p:nvPr/>
        </p:nvSpPr>
        <p:spPr bwMode="auto">
          <a:xfrm>
            <a:off x="3835400" y="1397000"/>
            <a:ext cx="4521200" cy="4902200"/>
          </a:xfrm>
          <a:prstGeom prst="ellipse">
            <a:avLst/>
          </a:prstGeom>
          <a:noFill/>
          <a:ln w="50800">
            <a:solidFill>
              <a:schemeClr val="tx1"/>
            </a:solidFill>
            <a:round/>
            <a:headEnd/>
            <a:tailEnd/>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Null hypothesis</a:t>
            </a:r>
          </a:p>
        </p:txBody>
      </p:sp>
      <p:sp>
        <p:nvSpPr>
          <p:cNvPr id="79875" name="Rectangle 3"/>
          <p:cNvSpPr>
            <a:spLocks noGrp="1" noChangeArrowheads="1"/>
          </p:cNvSpPr>
          <p:nvPr>
            <p:ph type="body" idx="1"/>
          </p:nvPr>
        </p:nvSpPr>
        <p:spPr/>
        <p:txBody>
          <a:bodyPr/>
          <a:lstStyle/>
          <a:p>
            <a:pPr>
              <a:buFont typeface="Monotype Sorts" pitchFamily="2" charset="2"/>
              <a:buChar char="F"/>
              <a:defRPr/>
            </a:pPr>
            <a:r>
              <a:rPr lang="en-US"/>
              <a:t>null hypothesis  (Ho) states that there is no difference between the population means.  Any observed difference is random sampling error.</a:t>
            </a:r>
          </a:p>
          <a:p>
            <a:pPr>
              <a:buFont typeface="Monotype Sorts" pitchFamily="2" charset="2"/>
              <a:buChar char="F"/>
              <a:defRPr/>
            </a:pPr>
            <a:r>
              <a:rPr lang="en-US"/>
              <a:t>alternative hypothesis states that the means are different.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defRPr/>
            </a:pPr>
            <a:r>
              <a:rPr lang="en-US"/>
              <a:t>Statistical Inference	</a:t>
            </a:r>
          </a:p>
        </p:txBody>
      </p:sp>
      <p:sp>
        <p:nvSpPr>
          <p:cNvPr id="153603" name="Rectangle 3"/>
          <p:cNvSpPr>
            <a:spLocks noGrp="1" noChangeArrowheads="1"/>
          </p:cNvSpPr>
          <p:nvPr>
            <p:ph type="body" sz="half" idx="1"/>
          </p:nvPr>
        </p:nvSpPr>
        <p:spPr/>
        <p:txBody>
          <a:bodyPr/>
          <a:lstStyle/>
          <a:p>
            <a:pPr>
              <a:buFont typeface="Monotype Sorts" pitchFamily="2" charset="2"/>
              <a:buChar char="F"/>
              <a:defRPr/>
            </a:pPr>
            <a:r>
              <a:rPr lang="en-US"/>
              <a:t>Provides methods for drawing conclusions about a population from sample data.</a:t>
            </a:r>
          </a:p>
          <a:p>
            <a:pPr>
              <a:buFont typeface="Monotype Sorts" pitchFamily="2" charset="2"/>
              <a:buChar char="F"/>
              <a:defRPr/>
            </a:pPr>
            <a:endParaRPr lang="en-US"/>
          </a:p>
        </p:txBody>
      </p:sp>
      <p:grpSp>
        <p:nvGrpSpPr>
          <p:cNvPr id="12292" name="Group 61"/>
          <p:cNvGrpSpPr>
            <a:grpSpLocks/>
          </p:cNvGrpSpPr>
          <p:nvPr/>
        </p:nvGrpSpPr>
        <p:grpSpPr bwMode="auto">
          <a:xfrm>
            <a:off x="4737100" y="1830388"/>
            <a:ext cx="3116263" cy="523875"/>
            <a:chOff x="2984" y="1153"/>
            <a:chExt cx="1963" cy="330"/>
          </a:xfrm>
        </p:grpSpPr>
        <p:sp>
          <p:nvSpPr>
            <p:cNvPr id="12331" name="Freeform 49"/>
            <p:cNvSpPr>
              <a:spLocks/>
            </p:cNvSpPr>
            <p:nvPr/>
          </p:nvSpPr>
          <p:spPr bwMode="auto">
            <a:xfrm>
              <a:off x="3161" y="1221"/>
              <a:ext cx="44" cy="215"/>
            </a:xfrm>
            <a:custGeom>
              <a:avLst/>
              <a:gdLst>
                <a:gd name="T0" fmla="*/ 3 w 90"/>
                <a:gd name="T1" fmla="*/ 0 h 431"/>
                <a:gd name="T2" fmla="*/ 2 w 90"/>
                <a:gd name="T3" fmla="*/ 0 h 431"/>
                <a:gd name="T4" fmla="*/ 1 w 90"/>
                <a:gd name="T5" fmla="*/ 0 h 431"/>
                <a:gd name="T6" fmla="*/ 0 w 90"/>
                <a:gd name="T7" fmla="*/ 0 h 431"/>
                <a:gd name="T8" fmla="*/ 0 w 90"/>
                <a:gd name="T9" fmla="*/ 1 h 431"/>
                <a:gd name="T10" fmla="*/ 0 w 90"/>
                <a:gd name="T11" fmla="*/ 1 h 431"/>
                <a:gd name="T12" fmla="*/ 0 w 90"/>
                <a:gd name="T13" fmla="*/ 2 h 431"/>
                <a:gd name="T14" fmla="*/ 0 w 90"/>
                <a:gd name="T15" fmla="*/ 2 h 431"/>
                <a:gd name="T16" fmla="*/ 0 w 90"/>
                <a:gd name="T17" fmla="*/ 3 h 431"/>
                <a:gd name="T18" fmla="*/ 0 w 90"/>
                <a:gd name="T19" fmla="*/ 5 h 431"/>
                <a:gd name="T20" fmla="*/ 0 w 90"/>
                <a:gd name="T21" fmla="*/ 7 h 431"/>
                <a:gd name="T22" fmla="*/ 0 w 90"/>
                <a:gd name="T23" fmla="*/ 9 h 431"/>
                <a:gd name="T24" fmla="*/ 0 w 90"/>
                <a:gd name="T25" fmla="*/ 11 h 431"/>
                <a:gd name="T26" fmla="*/ 1 w 90"/>
                <a:gd name="T27" fmla="*/ 11 h 431"/>
                <a:gd name="T28" fmla="*/ 1 w 90"/>
                <a:gd name="T29" fmla="*/ 11 h 431"/>
                <a:gd name="T30" fmla="*/ 1 w 90"/>
                <a:gd name="T31" fmla="*/ 12 h 431"/>
                <a:gd name="T32" fmla="*/ 1 w 90"/>
                <a:gd name="T33" fmla="*/ 14 h 431"/>
                <a:gd name="T34" fmla="*/ 1 w 90"/>
                <a:gd name="T35" fmla="*/ 14 h 431"/>
                <a:gd name="T36" fmla="*/ 1 w 90"/>
                <a:gd name="T37" fmla="*/ 18 h 431"/>
                <a:gd name="T38" fmla="*/ 1 w 90"/>
                <a:gd name="T39" fmla="*/ 20 h 431"/>
                <a:gd name="T40" fmla="*/ 1 w 90"/>
                <a:gd name="T41" fmla="*/ 22 h 431"/>
                <a:gd name="T42" fmla="*/ 1 w 90"/>
                <a:gd name="T43" fmla="*/ 26 h 431"/>
                <a:gd name="T44" fmla="*/ 1 w 90"/>
                <a:gd name="T45" fmla="*/ 26 h 431"/>
                <a:gd name="T46" fmla="*/ 1 w 90"/>
                <a:gd name="T47" fmla="*/ 26 h 431"/>
                <a:gd name="T48" fmla="*/ 2 w 90"/>
                <a:gd name="T49" fmla="*/ 26 h 431"/>
                <a:gd name="T50" fmla="*/ 2 w 90"/>
                <a:gd name="T51" fmla="*/ 26 h 431"/>
                <a:gd name="T52" fmla="*/ 3 w 90"/>
                <a:gd name="T53" fmla="*/ 26 h 431"/>
                <a:gd name="T54" fmla="*/ 3 w 90"/>
                <a:gd name="T55" fmla="*/ 26 h 431"/>
                <a:gd name="T56" fmla="*/ 3 w 90"/>
                <a:gd name="T57" fmla="*/ 26 h 431"/>
                <a:gd name="T58" fmla="*/ 5 w 90"/>
                <a:gd name="T59" fmla="*/ 26 h 431"/>
                <a:gd name="T60" fmla="*/ 5 w 90"/>
                <a:gd name="T61" fmla="*/ 26 h 431"/>
                <a:gd name="T62" fmla="*/ 3 w 90"/>
                <a:gd name="T63" fmla="*/ 26 h 431"/>
                <a:gd name="T64" fmla="*/ 3 w 90"/>
                <a:gd name="T65" fmla="*/ 25 h 431"/>
                <a:gd name="T66" fmla="*/ 5 w 90"/>
                <a:gd name="T67" fmla="*/ 25 h 431"/>
                <a:gd name="T68" fmla="*/ 5 w 90"/>
                <a:gd name="T69" fmla="*/ 24 h 431"/>
                <a:gd name="T70" fmla="*/ 4 w 90"/>
                <a:gd name="T71" fmla="*/ 24 h 431"/>
                <a:gd name="T72" fmla="*/ 4 w 90"/>
                <a:gd name="T73" fmla="*/ 20 h 431"/>
                <a:gd name="T74" fmla="*/ 4 w 90"/>
                <a:gd name="T75" fmla="*/ 17 h 431"/>
                <a:gd name="T76" fmla="*/ 4 w 90"/>
                <a:gd name="T77" fmla="*/ 14 h 431"/>
                <a:gd name="T78" fmla="*/ 4 w 90"/>
                <a:gd name="T79" fmla="*/ 12 h 431"/>
                <a:gd name="T80" fmla="*/ 4 w 90"/>
                <a:gd name="T81" fmla="*/ 11 h 431"/>
                <a:gd name="T82" fmla="*/ 4 w 90"/>
                <a:gd name="T83" fmla="*/ 8 h 431"/>
                <a:gd name="T84" fmla="*/ 5 w 90"/>
                <a:gd name="T85" fmla="*/ 8 h 431"/>
                <a:gd name="T86" fmla="*/ 5 w 90"/>
                <a:gd name="T87" fmla="*/ 7 h 431"/>
                <a:gd name="T88" fmla="*/ 3 w 90"/>
                <a:gd name="T89" fmla="*/ 4 h 431"/>
                <a:gd name="T90" fmla="*/ 2 w 90"/>
                <a:gd name="T91" fmla="*/ 3 h 431"/>
                <a:gd name="T92" fmla="*/ 2 w 90"/>
                <a:gd name="T93" fmla="*/ 3 h 431"/>
                <a:gd name="T94" fmla="*/ 3 w 90"/>
                <a:gd name="T95" fmla="*/ 3 h 431"/>
                <a:gd name="T96" fmla="*/ 3 w 90"/>
                <a:gd name="T97" fmla="*/ 3 h 431"/>
                <a:gd name="T98" fmla="*/ 3 w 90"/>
                <a:gd name="T99" fmla="*/ 3 h 431"/>
                <a:gd name="T100" fmla="*/ 3 w 90"/>
                <a:gd name="T101" fmla="*/ 2 h 431"/>
                <a:gd name="T102" fmla="*/ 3 w 90"/>
                <a:gd name="T103" fmla="*/ 2 h 431"/>
                <a:gd name="T104" fmla="*/ 3 w 90"/>
                <a:gd name="T105" fmla="*/ 2 h 431"/>
                <a:gd name="T106" fmla="*/ 3 w 90"/>
                <a:gd name="T107" fmla="*/ 2 h 431"/>
                <a:gd name="T108" fmla="*/ 3 w 90"/>
                <a:gd name="T109" fmla="*/ 1 h 431"/>
                <a:gd name="T110" fmla="*/ 3 w 90"/>
                <a:gd name="T111" fmla="*/ 1 h 431"/>
                <a:gd name="T112" fmla="*/ 3 w 90"/>
                <a:gd name="T113" fmla="*/ 1 h 431"/>
                <a:gd name="T114" fmla="*/ 3 w 90"/>
                <a:gd name="T115" fmla="*/ 0 h 431"/>
                <a:gd name="T116" fmla="*/ 3 w 90"/>
                <a:gd name="T117" fmla="*/ 0 h 4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
                <a:gd name="T178" fmla="*/ 0 h 431"/>
                <a:gd name="T179" fmla="*/ 90 w 90"/>
                <a:gd name="T180" fmla="*/ 431 h 4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 h="431">
                  <a:moveTo>
                    <a:pt x="58" y="5"/>
                  </a:moveTo>
                  <a:lnTo>
                    <a:pt x="37" y="0"/>
                  </a:lnTo>
                  <a:lnTo>
                    <a:pt x="21" y="0"/>
                  </a:lnTo>
                  <a:lnTo>
                    <a:pt x="7" y="2"/>
                  </a:lnTo>
                  <a:lnTo>
                    <a:pt x="2" y="18"/>
                  </a:lnTo>
                  <a:lnTo>
                    <a:pt x="2" y="30"/>
                  </a:lnTo>
                  <a:lnTo>
                    <a:pt x="10" y="45"/>
                  </a:lnTo>
                  <a:lnTo>
                    <a:pt x="15" y="45"/>
                  </a:lnTo>
                  <a:lnTo>
                    <a:pt x="7" y="63"/>
                  </a:lnTo>
                  <a:lnTo>
                    <a:pt x="0" y="92"/>
                  </a:lnTo>
                  <a:lnTo>
                    <a:pt x="0" y="117"/>
                  </a:lnTo>
                  <a:lnTo>
                    <a:pt x="2" y="148"/>
                  </a:lnTo>
                  <a:lnTo>
                    <a:pt x="7" y="179"/>
                  </a:lnTo>
                  <a:lnTo>
                    <a:pt x="18" y="180"/>
                  </a:lnTo>
                  <a:lnTo>
                    <a:pt x="18" y="190"/>
                  </a:lnTo>
                  <a:lnTo>
                    <a:pt x="24" y="194"/>
                  </a:lnTo>
                  <a:lnTo>
                    <a:pt x="24" y="226"/>
                  </a:lnTo>
                  <a:lnTo>
                    <a:pt x="29" y="231"/>
                  </a:lnTo>
                  <a:lnTo>
                    <a:pt x="29" y="289"/>
                  </a:lnTo>
                  <a:lnTo>
                    <a:pt x="29" y="326"/>
                  </a:lnTo>
                  <a:lnTo>
                    <a:pt x="21" y="367"/>
                  </a:lnTo>
                  <a:lnTo>
                    <a:pt x="17" y="420"/>
                  </a:lnTo>
                  <a:lnTo>
                    <a:pt x="26" y="424"/>
                  </a:lnTo>
                  <a:lnTo>
                    <a:pt x="26" y="429"/>
                  </a:lnTo>
                  <a:lnTo>
                    <a:pt x="43" y="429"/>
                  </a:lnTo>
                  <a:lnTo>
                    <a:pt x="44" y="428"/>
                  </a:lnTo>
                  <a:lnTo>
                    <a:pt x="51" y="428"/>
                  </a:lnTo>
                  <a:lnTo>
                    <a:pt x="51" y="431"/>
                  </a:lnTo>
                  <a:lnTo>
                    <a:pt x="62" y="429"/>
                  </a:lnTo>
                  <a:lnTo>
                    <a:pt x="86" y="428"/>
                  </a:lnTo>
                  <a:lnTo>
                    <a:pt x="86" y="424"/>
                  </a:lnTo>
                  <a:lnTo>
                    <a:pt x="64" y="416"/>
                  </a:lnTo>
                  <a:lnTo>
                    <a:pt x="64" y="409"/>
                  </a:lnTo>
                  <a:lnTo>
                    <a:pt x="83" y="405"/>
                  </a:lnTo>
                  <a:lnTo>
                    <a:pt x="83" y="399"/>
                  </a:lnTo>
                  <a:lnTo>
                    <a:pt x="69" y="391"/>
                  </a:lnTo>
                  <a:lnTo>
                    <a:pt x="69" y="332"/>
                  </a:lnTo>
                  <a:lnTo>
                    <a:pt x="75" y="278"/>
                  </a:lnTo>
                  <a:lnTo>
                    <a:pt x="73" y="224"/>
                  </a:lnTo>
                  <a:lnTo>
                    <a:pt x="72" y="194"/>
                  </a:lnTo>
                  <a:lnTo>
                    <a:pt x="75" y="184"/>
                  </a:lnTo>
                  <a:lnTo>
                    <a:pt x="75" y="143"/>
                  </a:lnTo>
                  <a:lnTo>
                    <a:pt x="90" y="132"/>
                  </a:lnTo>
                  <a:lnTo>
                    <a:pt x="90" y="126"/>
                  </a:lnTo>
                  <a:lnTo>
                    <a:pt x="57" y="69"/>
                  </a:lnTo>
                  <a:lnTo>
                    <a:pt x="40" y="62"/>
                  </a:lnTo>
                  <a:lnTo>
                    <a:pt x="42" y="58"/>
                  </a:lnTo>
                  <a:lnTo>
                    <a:pt x="53" y="55"/>
                  </a:lnTo>
                  <a:lnTo>
                    <a:pt x="53" y="52"/>
                  </a:lnTo>
                  <a:lnTo>
                    <a:pt x="57" y="49"/>
                  </a:lnTo>
                  <a:lnTo>
                    <a:pt x="57" y="45"/>
                  </a:lnTo>
                  <a:lnTo>
                    <a:pt x="58" y="44"/>
                  </a:lnTo>
                  <a:lnTo>
                    <a:pt x="57" y="42"/>
                  </a:lnTo>
                  <a:lnTo>
                    <a:pt x="58" y="40"/>
                  </a:lnTo>
                  <a:lnTo>
                    <a:pt x="53" y="30"/>
                  </a:lnTo>
                  <a:lnTo>
                    <a:pt x="57" y="24"/>
                  </a:lnTo>
                  <a:lnTo>
                    <a:pt x="53" y="19"/>
                  </a:lnTo>
                  <a:lnTo>
                    <a:pt x="58" y="15"/>
                  </a:lnTo>
                  <a:lnTo>
                    <a:pt x="58" y="5"/>
                  </a:lnTo>
                  <a:close/>
                </a:path>
              </a:pathLst>
            </a:custGeom>
            <a:solidFill>
              <a:srgbClr val="F0A9F5"/>
            </a:solidFill>
            <a:ln w="9525">
              <a:noFill/>
              <a:round/>
              <a:headEnd/>
              <a:tailEnd/>
            </a:ln>
          </p:spPr>
          <p:txBody>
            <a:bodyPr/>
            <a:lstStyle/>
            <a:p>
              <a:endParaRPr lang="en-US"/>
            </a:p>
          </p:txBody>
        </p:sp>
        <p:sp>
          <p:nvSpPr>
            <p:cNvPr id="12332" name="Freeform 50"/>
            <p:cNvSpPr>
              <a:spLocks/>
            </p:cNvSpPr>
            <p:nvPr/>
          </p:nvSpPr>
          <p:spPr bwMode="auto">
            <a:xfrm>
              <a:off x="2984" y="1227"/>
              <a:ext cx="73" cy="245"/>
            </a:xfrm>
            <a:custGeom>
              <a:avLst/>
              <a:gdLst>
                <a:gd name="T0" fmla="*/ 5 w 148"/>
                <a:gd name="T1" fmla="*/ 1 h 490"/>
                <a:gd name="T2" fmla="*/ 7 w 148"/>
                <a:gd name="T3" fmla="*/ 0 h 490"/>
                <a:gd name="T4" fmla="*/ 8 w 148"/>
                <a:gd name="T5" fmla="*/ 1 h 490"/>
                <a:gd name="T6" fmla="*/ 8 w 148"/>
                <a:gd name="T7" fmla="*/ 1 h 490"/>
                <a:gd name="T8" fmla="*/ 8 w 148"/>
                <a:gd name="T9" fmla="*/ 2 h 490"/>
                <a:gd name="T10" fmla="*/ 7 w 148"/>
                <a:gd name="T11" fmla="*/ 3 h 490"/>
                <a:gd name="T12" fmla="*/ 7 w 148"/>
                <a:gd name="T13" fmla="*/ 4 h 490"/>
                <a:gd name="T14" fmla="*/ 7 w 148"/>
                <a:gd name="T15" fmla="*/ 4 h 490"/>
                <a:gd name="T16" fmla="*/ 7 w 148"/>
                <a:gd name="T17" fmla="*/ 5 h 490"/>
                <a:gd name="T18" fmla="*/ 6 w 148"/>
                <a:gd name="T19" fmla="*/ 5 h 490"/>
                <a:gd name="T20" fmla="*/ 6 w 148"/>
                <a:gd name="T21" fmla="*/ 5 h 490"/>
                <a:gd name="T22" fmla="*/ 7 w 148"/>
                <a:gd name="T23" fmla="*/ 6 h 490"/>
                <a:gd name="T24" fmla="*/ 8 w 148"/>
                <a:gd name="T25" fmla="*/ 10 h 490"/>
                <a:gd name="T26" fmla="*/ 8 w 148"/>
                <a:gd name="T27" fmla="*/ 11 h 490"/>
                <a:gd name="T28" fmla="*/ 8 w 148"/>
                <a:gd name="T29" fmla="*/ 19 h 490"/>
                <a:gd name="T30" fmla="*/ 7 w 148"/>
                <a:gd name="T31" fmla="*/ 20 h 490"/>
                <a:gd name="T32" fmla="*/ 6 w 148"/>
                <a:gd name="T33" fmla="*/ 21 h 490"/>
                <a:gd name="T34" fmla="*/ 6 w 148"/>
                <a:gd name="T35" fmla="*/ 25 h 490"/>
                <a:gd name="T36" fmla="*/ 6 w 148"/>
                <a:gd name="T37" fmla="*/ 26 h 490"/>
                <a:gd name="T38" fmla="*/ 8 w 148"/>
                <a:gd name="T39" fmla="*/ 27 h 490"/>
                <a:gd name="T40" fmla="*/ 9 w 148"/>
                <a:gd name="T41" fmla="*/ 28 h 490"/>
                <a:gd name="T42" fmla="*/ 9 w 148"/>
                <a:gd name="T43" fmla="*/ 28 h 490"/>
                <a:gd name="T44" fmla="*/ 6 w 148"/>
                <a:gd name="T45" fmla="*/ 28 h 490"/>
                <a:gd name="T46" fmla="*/ 6 w 148"/>
                <a:gd name="T47" fmla="*/ 28 h 490"/>
                <a:gd name="T48" fmla="*/ 6 w 148"/>
                <a:gd name="T49" fmla="*/ 28 h 490"/>
                <a:gd name="T50" fmla="*/ 6 w 148"/>
                <a:gd name="T51" fmla="*/ 28 h 490"/>
                <a:gd name="T52" fmla="*/ 5 w 148"/>
                <a:gd name="T53" fmla="*/ 27 h 490"/>
                <a:gd name="T54" fmla="*/ 5 w 148"/>
                <a:gd name="T55" fmla="*/ 21 h 490"/>
                <a:gd name="T56" fmla="*/ 5 w 148"/>
                <a:gd name="T57" fmla="*/ 21 h 490"/>
                <a:gd name="T58" fmla="*/ 3 w 148"/>
                <a:gd name="T59" fmla="*/ 26 h 490"/>
                <a:gd name="T60" fmla="*/ 3 w 148"/>
                <a:gd name="T61" fmla="*/ 29 h 490"/>
                <a:gd name="T62" fmla="*/ 3 w 148"/>
                <a:gd name="T63" fmla="*/ 31 h 490"/>
                <a:gd name="T64" fmla="*/ 2 w 148"/>
                <a:gd name="T65" fmla="*/ 31 h 490"/>
                <a:gd name="T66" fmla="*/ 2 w 148"/>
                <a:gd name="T67" fmla="*/ 30 h 490"/>
                <a:gd name="T68" fmla="*/ 2 w 148"/>
                <a:gd name="T69" fmla="*/ 29 h 490"/>
                <a:gd name="T70" fmla="*/ 3 w 148"/>
                <a:gd name="T71" fmla="*/ 27 h 490"/>
                <a:gd name="T72" fmla="*/ 3 w 148"/>
                <a:gd name="T73" fmla="*/ 20 h 490"/>
                <a:gd name="T74" fmla="*/ 3 w 148"/>
                <a:gd name="T75" fmla="*/ 13 h 490"/>
                <a:gd name="T76" fmla="*/ 3 w 148"/>
                <a:gd name="T77" fmla="*/ 12 h 490"/>
                <a:gd name="T78" fmla="*/ 3 w 148"/>
                <a:gd name="T79" fmla="*/ 11 h 490"/>
                <a:gd name="T80" fmla="*/ 3 w 148"/>
                <a:gd name="T81" fmla="*/ 9 h 490"/>
                <a:gd name="T82" fmla="*/ 2 w 148"/>
                <a:gd name="T83" fmla="*/ 10 h 490"/>
                <a:gd name="T84" fmla="*/ 2 w 148"/>
                <a:gd name="T85" fmla="*/ 11 h 490"/>
                <a:gd name="T86" fmla="*/ 2 w 148"/>
                <a:gd name="T87" fmla="*/ 12 h 490"/>
                <a:gd name="T88" fmla="*/ 2 w 148"/>
                <a:gd name="T89" fmla="*/ 11 h 490"/>
                <a:gd name="T90" fmla="*/ 1 w 148"/>
                <a:gd name="T91" fmla="*/ 11 h 490"/>
                <a:gd name="T92" fmla="*/ 0 w 148"/>
                <a:gd name="T93" fmla="*/ 11 h 490"/>
                <a:gd name="T94" fmla="*/ 0 w 148"/>
                <a:gd name="T95" fmla="*/ 10 h 490"/>
                <a:gd name="T96" fmla="*/ 0 w 148"/>
                <a:gd name="T97" fmla="*/ 9 h 490"/>
                <a:gd name="T98" fmla="*/ 0 w 148"/>
                <a:gd name="T99" fmla="*/ 9 h 490"/>
                <a:gd name="T100" fmla="*/ 1 w 148"/>
                <a:gd name="T101" fmla="*/ 8 h 490"/>
                <a:gd name="T102" fmla="*/ 2 w 148"/>
                <a:gd name="T103" fmla="*/ 6 h 490"/>
                <a:gd name="T104" fmla="*/ 4 w 148"/>
                <a:gd name="T105" fmla="*/ 5 h 490"/>
                <a:gd name="T106" fmla="*/ 5 w 148"/>
                <a:gd name="T107" fmla="*/ 5 h 490"/>
                <a:gd name="T108" fmla="*/ 5 w 148"/>
                <a:gd name="T109" fmla="*/ 4 h 490"/>
                <a:gd name="T110" fmla="*/ 5 w 148"/>
                <a:gd name="T111" fmla="*/ 3 h 490"/>
                <a:gd name="T112" fmla="*/ 5 w 148"/>
                <a:gd name="T113" fmla="*/ 2 h 490"/>
                <a:gd name="T114" fmla="*/ 4 w 148"/>
                <a:gd name="T115" fmla="*/ 2 h 490"/>
                <a:gd name="T116" fmla="*/ 5 w 148"/>
                <a:gd name="T117" fmla="*/ 1 h 4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490"/>
                <a:gd name="T179" fmla="*/ 148 w 148"/>
                <a:gd name="T180" fmla="*/ 490 h 4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490">
                  <a:moveTo>
                    <a:pt x="90" y="6"/>
                  </a:moveTo>
                  <a:lnTo>
                    <a:pt x="119" y="0"/>
                  </a:lnTo>
                  <a:lnTo>
                    <a:pt x="131" y="11"/>
                  </a:lnTo>
                  <a:lnTo>
                    <a:pt x="135" y="7"/>
                  </a:lnTo>
                  <a:lnTo>
                    <a:pt x="143" y="29"/>
                  </a:lnTo>
                  <a:lnTo>
                    <a:pt x="127" y="43"/>
                  </a:lnTo>
                  <a:lnTo>
                    <a:pt x="125" y="54"/>
                  </a:lnTo>
                  <a:lnTo>
                    <a:pt x="123" y="55"/>
                  </a:lnTo>
                  <a:lnTo>
                    <a:pt x="119" y="66"/>
                  </a:lnTo>
                  <a:lnTo>
                    <a:pt x="108" y="69"/>
                  </a:lnTo>
                  <a:lnTo>
                    <a:pt x="108" y="73"/>
                  </a:lnTo>
                  <a:lnTo>
                    <a:pt x="127" y="87"/>
                  </a:lnTo>
                  <a:lnTo>
                    <a:pt x="143" y="158"/>
                  </a:lnTo>
                  <a:lnTo>
                    <a:pt x="131" y="176"/>
                  </a:lnTo>
                  <a:lnTo>
                    <a:pt x="131" y="304"/>
                  </a:lnTo>
                  <a:lnTo>
                    <a:pt x="114" y="310"/>
                  </a:lnTo>
                  <a:lnTo>
                    <a:pt x="112" y="331"/>
                  </a:lnTo>
                  <a:lnTo>
                    <a:pt x="106" y="386"/>
                  </a:lnTo>
                  <a:lnTo>
                    <a:pt x="106" y="415"/>
                  </a:lnTo>
                  <a:lnTo>
                    <a:pt x="131" y="432"/>
                  </a:lnTo>
                  <a:lnTo>
                    <a:pt x="148" y="442"/>
                  </a:lnTo>
                  <a:lnTo>
                    <a:pt x="148" y="448"/>
                  </a:lnTo>
                  <a:lnTo>
                    <a:pt x="110" y="439"/>
                  </a:lnTo>
                  <a:lnTo>
                    <a:pt x="106" y="434"/>
                  </a:lnTo>
                  <a:lnTo>
                    <a:pt x="102" y="439"/>
                  </a:lnTo>
                  <a:lnTo>
                    <a:pt x="98" y="439"/>
                  </a:lnTo>
                  <a:lnTo>
                    <a:pt x="94" y="419"/>
                  </a:lnTo>
                  <a:lnTo>
                    <a:pt x="90" y="325"/>
                  </a:lnTo>
                  <a:lnTo>
                    <a:pt x="81" y="325"/>
                  </a:lnTo>
                  <a:lnTo>
                    <a:pt x="61" y="408"/>
                  </a:lnTo>
                  <a:lnTo>
                    <a:pt x="61" y="459"/>
                  </a:lnTo>
                  <a:lnTo>
                    <a:pt x="52" y="485"/>
                  </a:lnTo>
                  <a:lnTo>
                    <a:pt x="44" y="490"/>
                  </a:lnTo>
                  <a:lnTo>
                    <a:pt x="40" y="477"/>
                  </a:lnTo>
                  <a:lnTo>
                    <a:pt x="46" y="463"/>
                  </a:lnTo>
                  <a:lnTo>
                    <a:pt x="52" y="430"/>
                  </a:lnTo>
                  <a:lnTo>
                    <a:pt x="54" y="311"/>
                  </a:lnTo>
                  <a:lnTo>
                    <a:pt x="61" y="197"/>
                  </a:lnTo>
                  <a:lnTo>
                    <a:pt x="48" y="187"/>
                  </a:lnTo>
                  <a:lnTo>
                    <a:pt x="48" y="171"/>
                  </a:lnTo>
                  <a:lnTo>
                    <a:pt x="48" y="139"/>
                  </a:lnTo>
                  <a:lnTo>
                    <a:pt x="32" y="147"/>
                  </a:lnTo>
                  <a:lnTo>
                    <a:pt x="46" y="167"/>
                  </a:lnTo>
                  <a:lnTo>
                    <a:pt x="46" y="185"/>
                  </a:lnTo>
                  <a:lnTo>
                    <a:pt x="32" y="174"/>
                  </a:lnTo>
                  <a:lnTo>
                    <a:pt x="24" y="163"/>
                  </a:lnTo>
                  <a:lnTo>
                    <a:pt x="15" y="165"/>
                  </a:lnTo>
                  <a:lnTo>
                    <a:pt x="0" y="146"/>
                  </a:lnTo>
                  <a:lnTo>
                    <a:pt x="0" y="139"/>
                  </a:lnTo>
                  <a:lnTo>
                    <a:pt x="7" y="136"/>
                  </a:lnTo>
                  <a:lnTo>
                    <a:pt x="26" y="114"/>
                  </a:lnTo>
                  <a:lnTo>
                    <a:pt x="46" y="96"/>
                  </a:lnTo>
                  <a:lnTo>
                    <a:pt x="72" y="74"/>
                  </a:lnTo>
                  <a:lnTo>
                    <a:pt x="90" y="66"/>
                  </a:lnTo>
                  <a:lnTo>
                    <a:pt x="90" y="51"/>
                  </a:lnTo>
                  <a:lnTo>
                    <a:pt x="81" y="44"/>
                  </a:lnTo>
                  <a:lnTo>
                    <a:pt x="81" y="24"/>
                  </a:lnTo>
                  <a:lnTo>
                    <a:pt x="77" y="19"/>
                  </a:lnTo>
                  <a:lnTo>
                    <a:pt x="90" y="6"/>
                  </a:lnTo>
                  <a:close/>
                </a:path>
              </a:pathLst>
            </a:custGeom>
            <a:solidFill>
              <a:srgbClr val="F0A9F5"/>
            </a:solidFill>
            <a:ln w="9525">
              <a:noFill/>
              <a:round/>
              <a:headEnd/>
              <a:tailEnd/>
            </a:ln>
          </p:spPr>
          <p:txBody>
            <a:bodyPr/>
            <a:lstStyle/>
            <a:p>
              <a:endParaRPr lang="en-US"/>
            </a:p>
          </p:txBody>
        </p:sp>
        <p:sp>
          <p:nvSpPr>
            <p:cNvPr id="12333" name="Freeform 51"/>
            <p:cNvSpPr>
              <a:spLocks/>
            </p:cNvSpPr>
            <p:nvPr/>
          </p:nvSpPr>
          <p:spPr bwMode="auto">
            <a:xfrm>
              <a:off x="3277" y="1235"/>
              <a:ext cx="52" cy="179"/>
            </a:xfrm>
            <a:custGeom>
              <a:avLst/>
              <a:gdLst>
                <a:gd name="T0" fmla="*/ 3 w 105"/>
                <a:gd name="T1" fmla="*/ 1 h 356"/>
                <a:gd name="T2" fmla="*/ 5 w 105"/>
                <a:gd name="T3" fmla="*/ 0 h 356"/>
                <a:gd name="T4" fmla="*/ 5 w 105"/>
                <a:gd name="T5" fmla="*/ 1 h 356"/>
                <a:gd name="T6" fmla="*/ 6 w 105"/>
                <a:gd name="T7" fmla="*/ 1 h 356"/>
                <a:gd name="T8" fmla="*/ 6 w 105"/>
                <a:gd name="T9" fmla="*/ 2 h 356"/>
                <a:gd name="T10" fmla="*/ 5 w 105"/>
                <a:gd name="T11" fmla="*/ 2 h 356"/>
                <a:gd name="T12" fmla="*/ 5 w 105"/>
                <a:gd name="T13" fmla="*/ 3 h 356"/>
                <a:gd name="T14" fmla="*/ 5 w 105"/>
                <a:gd name="T15" fmla="*/ 3 h 356"/>
                <a:gd name="T16" fmla="*/ 5 w 105"/>
                <a:gd name="T17" fmla="*/ 3 h 356"/>
                <a:gd name="T18" fmla="*/ 4 w 105"/>
                <a:gd name="T19" fmla="*/ 4 h 356"/>
                <a:gd name="T20" fmla="*/ 4 w 105"/>
                <a:gd name="T21" fmla="*/ 4 h 356"/>
                <a:gd name="T22" fmla="*/ 5 w 105"/>
                <a:gd name="T23" fmla="*/ 4 h 356"/>
                <a:gd name="T24" fmla="*/ 6 w 105"/>
                <a:gd name="T25" fmla="*/ 8 h 356"/>
                <a:gd name="T26" fmla="*/ 5 w 105"/>
                <a:gd name="T27" fmla="*/ 8 h 356"/>
                <a:gd name="T28" fmla="*/ 5 w 105"/>
                <a:gd name="T29" fmla="*/ 14 h 356"/>
                <a:gd name="T30" fmla="*/ 5 w 105"/>
                <a:gd name="T31" fmla="*/ 15 h 356"/>
                <a:gd name="T32" fmla="*/ 5 w 105"/>
                <a:gd name="T33" fmla="*/ 16 h 356"/>
                <a:gd name="T34" fmla="*/ 4 w 105"/>
                <a:gd name="T35" fmla="*/ 18 h 356"/>
                <a:gd name="T36" fmla="*/ 4 w 105"/>
                <a:gd name="T37" fmla="*/ 19 h 356"/>
                <a:gd name="T38" fmla="*/ 5 w 105"/>
                <a:gd name="T39" fmla="*/ 20 h 356"/>
                <a:gd name="T40" fmla="*/ 6 w 105"/>
                <a:gd name="T41" fmla="*/ 21 h 356"/>
                <a:gd name="T42" fmla="*/ 6 w 105"/>
                <a:gd name="T43" fmla="*/ 21 h 356"/>
                <a:gd name="T44" fmla="*/ 4 w 105"/>
                <a:gd name="T45" fmla="*/ 20 h 356"/>
                <a:gd name="T46" fmla="*/ 4 w 105"/>
                <a:gd name="T47" fmla="*/ 20 h 356"/>
                <a:gd name="T48" fmla="*/ 4 w 105"/>
                <a:gd name="T49" fmla="*/ 20 h 356"/>
                <a:gd name="T50" fmla="*/ 4 w 105"/>
                <a:gd name="T51" fmla="*/ 20 h 356"/>
                <a:gd name="T52" fmla="*/ 4 w 105"/>
                <a:gd name="T53" fmla="*/ 20 h 356"/>
                <a:gd name="T54" fmla="*/ 3 w 105"/>
                <a:gd name="T55" fmla="*/ 15 h 356"/>
                <a:gd name="T56" fmla="*/ 3 w 105"/>
                <a:gd name="T57" fmla="*/ 15 h 356"/>
                <a:gd name="T58" fmla="*/ 2 w 105"/>
                <a:gd name="T59" fmla="*/ 19 h 356"/>
                <a:gd name="T60" fmla="*/ 2 w 105"/>
                <a:gd name="T61" fmla="*/ 21 h 356"/>
                <a:gd name="T62" fmla="*/ 2 w 105"/>
                <a:gd name="T63" fmla="*/ 23 h 356"/>
                <a:gd name="T64" fmla="*/ 2 w 105"/>
                <a:gd name="T65" fmla="*/ 23 h 356"/>
                <a:gd name="T66" fmla="*/ 1 w 105"/>
                <a:gd name="T67" fmla="*/ 22 h 356"/>
                <a:gd name="T68" fmla="*/ 2 w 105"/>
                <a:gd name="T69" fmla="*/ 22 h 356"/>
                <a:gd name="T70" fmla="*/ 2 w 105"/>
                <a:gd name="T71" fmla="*/ 20 h 356"/>
                <a:gd name="T72" fmla="*/ 2 w 105"/>
                <a:gd name="T73" fmla="*/ 15 h 356"/>
                <a:gd name="T74" fmla="*/ 2 w 105"/>
                <a:gd name="T75" fmla="*/ 9 h 356"/>
                <a:gd name="T76" fmla="*/ 2 w 105"/>
                <a:gd name="T77" fmla="*/ 9 h 356"/>
                <a:gd name="T78" fmla="*/ 2 w 105"/>
                <a:gd name="T79" fmla="*/ 8 h 356"/>
                <a:gd name="T80" fmla="*/ 2 w 105"/>
                <a:gd name="T81" fmla="*/ 7 h 356"/>
                <a:gd name="T82" fmla="*/ 1 w 105"/>
                <a:gd name="T83" fmla="*/ 7 h 356"/>
                <a:gd name="T84" fmla="*/ 2 w 105"/>
                <a:gd name="T85" fmla="*/ 8 h 356"/>
                <a:gd name="T86" fmla="*/ 2 w 105"/>
                <a:gd name="T87" fmla="*/ 9 h 356"/>
                <a:gd name="T88" fmla="*/ 1 w 105"/>
                <a:gd name="T89" fmla="*/ 8 h 356"/>
                <a:gd name="T90" fmla="*/ 1 w 105"/>
                <a:gd name="T91" fmla="*/ 8 h 356"/>
                <a:gd name="T92" fmla="*/ 0 w 105"/>
                <a:gd name="T93" fmla="*/ 8 h 356"/>
                <a:gd name="T94" fmla="*/ 0 w 105"/>
                <a:gd name="T95" fmla="*/ 7 h 356"/>
                <a:gd name="T96" fmla="*/ 0 w 105"/>
                <a:gd name="T97" fmla="*/ 7 h 356"/>
                <a:gd name="T98" fmla="*/ 0 w 105"/>
                <a:gd name="T99" fmla="*/ 7 h 356"/>
                <a:gd name="T100" fmla="*/ 1 w 105"/>
                <a:gd name="T101" fmla="*/ 6 h 356"/>
                <a:gd name="T102" fmla="*/ 2 w 105"/>
                <a:gd name="T103" fmla="*/ 5 h 356"/>
                <a:gd name="T104" fmla="*/ 3 w 105"/>
                <a:gd name="T105" fmla="*/ 4 h 356"/>
                <a:gd name="T106" fmla="*/ 3 w 105"/>
                <a:gd name="T107" fmla="*/ 3 h 356"/>
                <a:gd name="T108" fmla="*/ 3 w 105"/>
                <a:gd name="T109" fmla="*/ 3 h 356"/>
                <a:gd name="T110" fmla="*/ 3 w 105"/>
                <a:gd name="T111" fmla="*/ 2 h 356"/>
                <a:gd name="T112" fmla="*/ 3 w 105"/>
                <a:gd name="T113" fmla="*/ 1 h 356"/>
                <a:gd name="T114" fmla="*/ 3 w 105"/>
                <a:gd name="T115" fmla="*/ 1 h 356"/>
                <a:gd name="T116" fmla="*/ 3 w 105"/>
                <a:gd name="T117" fmla="*/ 1 h 3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
                <a:gd name="T178" fmla="*/ 0 h 356"/>
                <a:gd name="T179" fmla="*/ 105 w 105"/>
                <a:gd name="T180" fmla="*/ 356 h 3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 h="356">
                  <a:moveTo>
                    <a:pt x="63" y="2"/>
                  </a:moveTo>
                  <a:lnTo>
                    <a:pt x="84" y="0"/>
                  </a:lnTo>
                  <a:lnTo>
                    <a:pt x="94" y="7"/>
                  </a:lnTo>
                  <a:lnTo>
                    <a:pt x="96" y="4"/>
                  </a:lnTo>
                  <a:lnTo>
                    <a:pt x="102" y="20"/>
                  </a:lnTo>
                  <a:lnTo>
                    <a:pt x="91" y="30"/>
                  </a:lnTo>
                  <a:lnTo>
                    <a:pt x="90" y="38"/>
                  </a:lnTo>
                  <a:lnTo>
                    <a:pt x="88" y="40"/>
                  </a:lnTo>
                  <a:lnTo>
                    <a:pt x="84" y="48"/>
                  </a:lnTo>
                  <a:lnTo>
                    <a:pt x="77" y="49"/>
                  </a:lnTo>
                  <a:lnTo>
                    <a:pt x="77" y="52"/>
                  </a:lnTo>
                  <a:lnTo>
                    <a:pt x="91" y="63"/>
                  </a:lnTo>
                  <a:lnTo>
                    <a:pt x="102" y="114"/>
                  </a:lnTo>
                  <a:lnTo>
                    <a:pt x="94" y="128"/>
                  </a:lnTo>
                  <a:lnTo>
                    <a:pt x="94" y="221"/>
                  </a:lnTo>
                  <a:lnTo>
                    <a:pt x="81" y="225"/>
                  </a:lnTo>
                  <a:lnTo>
                    <a:pt x="80" y="241"/>
                  </a:lnTo>
                  <a:lnTo>
                    <a:pt x="76" y="281"/>
                  </a:lnTo>
                  <a:lnTo>
                    <a:pt x="76" y="301"/>
                  </a:lnTo>
                  <a:lnTo>
                    <a:pt x="94" y="315"/>
                  </a:lnTo>
                  <a:lnTo>
                    <a:pt x="105" y="322"/>
                  </a:lnTo>
                  <a:lnTo>
                    <a:pt x="105" y="326"/>
                  </a:lnTo>
                  <a:lnTo>
                    <a:pt x="79" y="319"/>
                  </a:lnTo>
                  <a:lnTo>
                    <a:pt x="76" y="316"/>
                  </a:lnTo>
                  <a:lnTo>
                    <a:pt x="73" y="319"/>
                  </a:lnTo>
                  <a:lnTo>
                    <a:pt x="70" y="319"/>
                  </a:lnTo>
                  <a:lnTo>
                    <a:pt x="66" y="304"/>
                  </a:lnTo>
                  <a:lnTo>
                    <a:pt x="63" y="236"/>
                  </a:lnTo>
                  <a:lnTo>
                    <a:pt x="58" y="236"/>
                  </a:lnTo>
                  <a:lnTo>
                    <a:pt x="43" y="297"/>
                  </a:lnTo>
                  <a:lnTo>
                    <a:pt x="43" y="334"/>
                  </a:lnTo>
                  <a:lnTo>
                    <a:pt x="37" y="354"/>
                  </a:lnTo>
                  <a:lnTo>
                    <a:pt x="32" y="356"/>
                  </a:lnTo>
                  <a:lnTo>
                    <a:pt x="28" y="347"/>
                  </a:lnTo>
                  <a:lnTo>
                    <a:pt x="32" y="337"/>
                  </a:lnTo>
                  <a:lnTo>
                    <a:pt x="37" y="312"/>
                  </a:lnTo>
                  <a:lnTo>
                    <a:pt x="39" y="227"/>
                  </a:lnTo>
                  <a:lnTo>
                    <a:pt x="43" y="143"/>
                  </a:lnTo>
                  <a:lnTo>
                    <a:pt x="34" y="136"/>
                  </a:lnTo>
                  <a:lnTo>
                    <a:pt x="34" y="124"/>
                  </a:lnTo>
                  <a:lnTo>
                    <a:pt x="34" y="100"/>
                  </a:lnTo>
                  <a:lnTo>
                    <a:pt x="22" y="107"/>
                  </a:lnTo>
                  <a:lnTo>
                    <a:pt x="32" y="121"/>
                  </a:lnTo>
                  <a:lnTo>
                    <a:pt x="32" y="133"/>
                  </a:lnTo>
                  <a:lnTo>
                    <a:pt x="22" y="126"/>
                  </a:lnTo>
                  <a:lnTo>
                    <a:pt x="17" y="118"/>
                  </a:lnTo>
                  <a:lnTo>
                    <a:pt x="10" y="119"/>
                  </a:lnTo>
                  <a:lnTo>
                    <a:pt x="0" y="106"/>
                  </a:lnTo>
                  <a:lnTo>
                    <a:pt x="0" y="100"/>
                  </a:lnTo>
                  <a:lnTo>
                    <a:pt x="4" y="99"/>
                  </a:lnTo>
                  <a:lnTo>
                    <a:pt x="18" y="82"/>
                  </a:lnTo>
                  <a:lnTo>
                    <a:pt x="32" y="70"/>
                  </a:lnTo>
                  <a:lnTo>
                    <a:pt x="51" y="53"/>
                  </a:lnTo>
                  <a:lnTo>
                    <a:pt x="63" y="48"/>
                  </a:lnTo>
                  <a:lnTo>
                    <a:pt x="63" y="37"/>
                  </a:lnTo>
                  <a:lnTo>
                    <a:pt x="58" y="31"/>
                  </a:lnTo>
                  <a:lnTo>
                    <a:pt x="58" y="16"/>
                  </a:lnTo>
                  <a:lnTo>
                    <a:pt x="55" y="13"/>
                  </a:lnTo>
                  <a:lnTo>
                    <a:pt x="63" y="2"/>
                  </a:lnTo>
                  <a:close/>
                </a:path>
              </a:pathLst>
            </a:custGeom>
            <a:solidFill>
              <a:srgbClr val="F0A9F5"/>
            </a:solidFill>
            <a:ln w="9525">
              <a:noFill/>
              <a:round/>
              <a:headEnd/>
              <a:tailEnd/>
            </a:ln>
          </p:spPr>
          <p:txBody>
            <a:bodyPr/>
            <a:lstStyle/>
            <a:p>
              <a:endParaRPr lang="en-US"/>
            </a:p>
          </p:txBody>
        </p:sp>
        <p:sp>
          <p:nvSpPr>
            <p:cNvPr id="12334" name="Freeform 52"/>
            <p:cNvSpPr>
              <a:spLocks/>
            </p:cNvSpPr>
            <p:nvPr/>
          </p:nvSpPr>
          <p:spPr bwMode="auto">
            <a:xfrm>
              <a:off x="3367" y="1221"/>
              <a:ext cx="44" cy="217"/>
            </a:xfrm>
            <a:custGeom>
              <a:avLst/>
              <a:gdLst>
                <a:gd name="T0" fmla="*/ 3 w 90"/>
                <a:gd name="T1" fmla="*/ 0 h 435"/>
                <a:gd name="T2" fmla="*/ 2 w 90"/>
                <a:gd name="T3" fmla="*/ 0 h 435"/>
                <a:gd name="T4" fmla="*/ 1 w 90"/>
                <a:gd name="T5" fmla="*/ 0 h 435"/>
                <a:gd name="T6" fmla="*/ 0 w 90"/>
                <a:gd name="T7" fmla="*/ 0 h 435"/>
                <a:gd name="T8" fmla="*/ 0 w 90"/>
                <a:gd name="T9" fmla="*/ 1 h 435"/>
                <a:gd name="T10" fmla="*/ 0 w 90"/>
                <a:gd name="T11" fmla="*/ 1 h 435"/>
                <a:gd name="T12" fmla="*/ 0 w 90"/>
                <a:gd name="T13" fmla="*/ 2 h 435"/>
                <a:gd name="T14" fmla="*/ 0 w 90"/>
                <a:gd name="T15" fmla="*/ 2 h 435"/>
                <a:gd name="T16" fmla="*/ 0 w 90"/>
                <a:gd name="T17" fmla="*/ 3 h 435"/>
                <a:gd name="T18" fmla="*/ 0 w 90"/>
                <a:gd name="T19" fmla="*/ 5 h 435"/>
                <a:gd name="T20" fmla="*/ 0 w 90"/>
                <a:gd name="T21" fmla="*/ 7 h 435"/>
                <a:gd name="T22" fmla="*/ 0 w 90"/>
                <a:gd name="T23" fmla="*/ 9 h 435"/>
                <a:gd name="T24" fmla="*/ 0 w 90"/>
                <a:gd name="T25" fmla="*/ 11 h 435"/>
                <a:gd name="T26" fmla="*/ 1 w 90"/>
                <a:gd name="T27" fmla="*/ 11 h 435"/>
                <a:gd name="T28" fmla="*/ 1 w 90"/>
                <a:gd name="T29" fmla="*/ 11 h 435"/>
                <a:gd name="T30" fmla="*/ 1 w 90"/>
                <a:gd name="T31" fmla="*/ 12 h 435"/>
                <a:gd name="T32" fmla="*/ 1 w 90"/>
                <a:gd name="T33" fmla="*/ 14 h 435"/>
                <a:gd name="T34" fmla="*/ 1 w 90"/>
                <a:gd name="T35" fmla="*/ 14 h 435"/>
                <a:gd name="T36" fmla="*/ 1 w 90"/>
                <a:gd name="T37" fmla="*/ 18 h 435"/>
                <a:gd name="T38" fmla="*/ 1 w 90"/>
                <a:gd name="T39" fmla="*/ 20 h 435"/>
                <a:gd name="T40" fmla="*/ 1 w 90"/>
                <a:gd name="T41" fmla="*/ 23 h 435"/>
                <a:gd name="T42" fmla="*/ 1 w 90"/>
                <a:gd name="T43" fmla="*/ 26 h 435"/>
                <a:gd name="T44" fmla="*/ 1 w 90"/>
                <a:gd name="T45" fmla="*/ 26 h 435"/>
                <a:gd name="T46" fmla="*/ 1 w 90"/>
                <a:gd name="T47" fmla="*/ 27 h 435"/>
                <a:gd name="T48" fmla="*/ 2 w 90"/>
                <a:gd name="T49" fmla="*/ 27 h 435"/>
                <a:gd name="T50" fmla="*/ 2 w 90"/>
                <a:gd name="T51" fmla="*/ 27 h 435"/>
                <a:gd name="T52" fmla="*/ 3 w 90"/>
                <a:gd name="T53" fmla="*/ 27 h 435"/>
                <a:gd name="T54" fmla="*/ 3 w 90"/>
                <a:gd name="T55" fmla="*/ 27 h 435"/>
                <a:gd name="T56" fmla="*/ 3 w 90"/>
                <a:gd name="T57" fmla="*/ 27 h 435"/>
                <a:gd name="T58" fmla="*/ 5 w 90"/>
                <a:gd name="T59" fmla="*/ 27 h 435"/>
                <a:gd name="T60" fmla="*/ 5 w 90"/>
                <a:gd name="T61" fmla="*/ 26 h 435"/>
                <a:gd name="T62" fmla="*/ 4 w 90"/>
                <a:gd name="T63" fmla="*/ 26 h 435"/>
                <a:gd name="T64" fmla="*/ 4 w 90"/>
                <a:gd name="T65" fmla="*/ 25 h 435"/>
                <a:gd name="T66" fmla="*/ 5 w 90"/>
                <a:gd name="T67" fmla="*/ 25 h 435"/>
                <a:gd name="T68" fmla="*/ 5 w 90"/>
                <a:gd name="T69" fmla="*/ 25 h 435"/>
                <a:gd name="T70" fmla="*/ 4 w 90"/>
                <a:gd name="T71" fmla="*/ 24 h 435"/>
                <a:gd name="T72" fmla="*/ 4 w 90"/>
                <a:gd name="T73" fmla="*/ 20 h 435"/>
                <a:gd name="T74" fmla="*/ 4 w 90"/>
                <a:gd name="T75" fmla="*/ 17 h 435"/>
                <a:gd name="T76" fmla="*/ 4 w 90"/>
                <a:gd name="T77" fmla="*/ 14 h 435"/>
                <a:gd name="T78" fmla="*/ 4 w 90"/>
                <a:gd name="T79" fmla="*/ 12 h 435"/>
                <a:gd name="T80" fmla="*/ 4 w 90"/>
                <a:gd name="T81" fmla="*/ 11 h 435"/>
                <a:gd name="T82" fmla="*/ 4 w 90"/>
                <a:gd name="T83" fmla="*/ 8 h 435"/>
                <a:gd name="T84" fmla="*/ 5 w 90"/>
                <a:gd name="T85" fmla="*/ 8 h 435"/>
                <a:gd name="T86" fmla="*/ 5 w 90"/>
                <a:gd name="T87" fmla="*/ 8 h 435"/>
                <a:gd name="T88" fmla="*/ 3 w 90"/>
                <a:gd name="T89" fmla="*/ 4 h 435"/>
                <a:gd name="T90" fmla="*/ 2 w 90"/>
                <a:gd name="T91" fmla="*/ 3 h 435"/>
                <a:gd name="T92" fmla="*/ 2 w 90"/>
                <a:gd name="T93" fmla="*/ 3 h 435"/>
                <a:gd name="T94" fmla="*/ 3 w 90"/>
                <a:gd name="T95" fmla="*/ 3 h 435"/>
                <a:gd name="T96" fmla="*/ 3 w 90"/>
                <a:gd name="T97" fmla="*/ 3 h 435"/>
                <a:gd name="T98" fmla="*/ 3 w 90"/>
                <a:gd name="T99" fmla="*/ 3 h 435"/>
                <a:gd name="T100" fmla="*/ 3 w 90"/>
                <a:gd name="T101" fmla="*/ 2 h 435"/>
                <a:gd name="T102" fmla="*/ 3 w 90"/>
                <a:gd name="T103" fmla="*/ 2 h 435"/>
                <a:gd name="T104" fmla="*/ 3 w 90"/>
                <a:gd name="T105" fmla="*/ 2 h 435"/>
                <a:gd name="T106" fmla="*/ 3 w 90"/>
                <a:gd name="T107" fmla="*/ 2 h 435"/>
                <a:gd name="T108" fmla="*/ 3 w 90"/>
                <a:gd name="T109" fmla="*/ 1 h 435"/>
                <a:gd name="T110" fmla="*/ 3 w 90"/>
                <a:gd name="T111" fmla="*/ 1 h 435"/>
                <a:gd name="T112" fmla="*/ 3 w 90"/>
                <a:gd name="T113" fmla="*/ 1 h 435"/>
                <a:gd name="T114" fmla="*/ 3 w 90"/>
                <a:gd name="T115" fmla="*/ 0 h 435"/>
                <a:gd name="T116" fmla="*/ 3 w 90"/>
                <a:gd name="T117" fmla="*/ 0 h 4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
                <a:gd name="T178" fmla="*/ 0 h 435"/>
                <a:gd name="T179" fmla="*/ 90 w 90"/>
                <a:gd name="T180" fmla="*/ 435 h 4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 h="435">
                  <a:moveTo>
                    <a:pt x="59" y="5"/>
                  </a:moveTo>
                  <a:lnTo>
                    <a:pt x="37" y="0"/>
                  </a:lnTo>
                  <a:lnTo>
                    <a:pt x="21" y="0"/>
                  </a:lnTo>
                  <a:lnTo>
                    <a:pt x="7" y="2"/>
                  </a:lnTo>
                  <a:lnTo>
                    <a:pt x="1" y="18"/>
                  </a:lnTo>
                  <a:lnTo>
                    <a:pt x="1" y="31"/>
                  </a:lnTo>
                  <a:lnTo>
                    <a:pt x="10" y="45"/>
                  </a:lnTo>
                  <a:lnTo>
                    <a:pt x="15" y="45"/>
                  </a:lnTo>
                  <a:lnTo>
                    <a:pt x="7" y="63"/>
                  </a:lnTo>
                  <a:lnTo>
                    <a:pt x="0" y="92"/>
                  </a:lnTo>
                  <a:lnTo>
                    <a:pt x="0" y="117"/>
                  </a:lnTo>
                  <a:lnTo>
                    <a:pt x="1" y="150"/>
                  </a:lnTo>
                  <a:lnTo>
                    <a:pt x="7" y="180"/>
                  </a:lnTo>
                  <a:lnTo>
                    <a:pt x="18" y="181"/>
                  </a:lnTo>
                  <a:lnTo>
                    <a:pt x="18" y="191"/>
                  </a:lnTo>
                  <a:lnTo>
                    <a:pt x="24" y="195"/>
                  </a:lnTo>
                  <a:lnTo>
                    <a:pt x="24" y="227"/>
                  </a:lnTo>
                  <a:lnTo>
                    <a:pt x="29" y="234"/>
                  </a:lnTo>
                  <a:lnTo>
                    <a:pt x="29" y="292"/>
                  </a:lnTo>
                  <a:lnTo>
                    <a:pt x="29" y="329"/>
                  </a:lnTo>
                  <a:lnTo>
                    <a:pt x="21" y="370"/>
                  </a:lnTo>
                  <a:lnTo>
                    <a:pt x="18" y="424"/>
                  </a:lnTo>
                  <a:lnTo>
                    <a:pt x="26" y="428"/>
                  </a:lnTo>
                  <a:lnTo>
                    <a:pt x="26" y="435"/>
                  </a:lnTo>
                  <a:lnTo>
                    <a:pt x="41" y="435"/>
                  </a:lnTo>
                  <a:lnTo>
                    <a:pt x="44" y="432"/>
                  </a:lnTo>
                  <a:lnTo>
                    <a:pt x="50" y="432"/>
                  </a:lnTo>
                  <a:lnTo>
                    <a:pt x="51" y="435"/>
                  </a:lnTo>
                  <a:lnTo>
                    <a:pt x="62" y="435"/>
                  </a:lnTo>
                  <a:lnTo>
                    <a:pt x="86" y="432"/>
                  </a:lnTo>
                  <a:lnTo>
                    <a:pt x="86" y="428"/>
                  </a:lnTo>
                  <a:lnTo>
                    <a:pt x="65" y="421"/>
                  </a:lnTo>
                  <a:lnTo>
                    <a:pt x="65" y="413"/>
                  </a:lnTo>
                  <a:lnTo>
                    <a:pt x="83" y="409"/>
                  </a:lnTo>
                  <a:lnTo>
                    <a:pt x="83" y="403"/>
                  </a:lnTo>
                  <a:lnTo>
                    <a:pt x="70" y="395"/>
                  </a:lnTo>
                  <a:lnTo>
                    <a:pt x="70" y="334"/>
                  </a:lnTo>
                  <a:lnTo>
                    <a:pt x="75" y="281"/>
                  </a:lnTo>
                  <a:lnTo>
                    <a:pt x="73" y="227"/>
                  </a:lnTo>
                  <a:lnTo>
                    <a:pt x="72" y="195"/>
                  </a:lnTo>
                  <a:lnTo>
                    <a:pt x="75" y="186"/>
                  </a:lnTo>
                  <a:lnTo>
                    <a:pt x="75" y="143"/>
                  </a:lnTo>
                  <a:lnTo>
                    <a:pt x="90" y="133"/>
                  </a:lnTo>
                  <a:lnTo>
                    <a:pt x="90" y="128"/>
                  </a:lnTo>
                  <a:lnTo>
                    <a:pt x="55" y="70"/>
                  </a:lnTo>
                  <a:lnTo>
                    <a:pt x="40" y="62"/>
                  </a:lnTo>
                  <a:lnTo>
                    <a:pt x="41" y="58"/>
                  </a:lnTo>
                  <a:lnTo>
                    <a:pt x="54" y="55"/>
                  </a:lnTo>
                  <a:lnTo>
                    <a:pt x="54" y="52"/>
                  </a:lnTo>
                  <a:lnTo>
                    <a:pt x="55" y="49"/>
                  </a:lnTo>
                  <a:lnTo>
                    <a:pt x="55" y="45"/>
                  </a:lnTo>
                  <a:lnTo>
                    <a:pt x="59" y="44"/>
                  </a:lnTo>
                  <a:lnTo>
                    <a:pt x="55" y="42"/>
                  </a:lnTo>
                  <a:lnTo>
                    <a:pt x="58" y="40"/>
                  </a:lnTo>
                  <a:lnTo>
                    <a:pt x="54" y="31"/>
                  </a:lnTo>
                  <a:lnTo>
                    <a:pt x="55" y="24"/>
                  </a:lnTo>
                  <a:lnTo>
                    <a:pt x="54" y="19"/>
                  </a:lnTo>
                  <a:lnTo>
                    <a:pt x="58" y="15"/>
                  </a:lnTo>
                  <a:lnTo>
                    <a:pt x="59" y="5"/>
                  </a:lnTo>
                  <a:close/>
                </a:path>
              </a:pathLst>
            </a:custGeom>
            <a:solidFill>
              <a:srgbClr val="F0A9F5"/>
            </a:solidFill>
            <a:ln w="9525">
              <a:noFill/>
              <a:round/>
              <a:headEnd/>
              <a:tailEnd/>
            </a:ln>
          </p:spPr>
          <p:txBody>
            <a:bodyPr/>
            <a:lstStyle/>
            <a:p>
              <a:endParaRPr lang="en-US"/>
            </a:p>
          </p:txBody>
        </p:sp>
        <p:grpSp>
          <p:nvGrpSpPr>
            <p:cNvPr id="12335" name="Group 55"/>
            <p:cNvGrpSpPr>
              <a:grpSpLocks/>
            </p:cNvGrpSpPr>
            <p:nvPr/>
          </p:nvGrpSpPr>
          <p:grpSpPr bwMode="auto">
            <a:xfrm>
              <a:off x="4150" y="1191"/>
              <a:ext cx="129" cy="280"/>
              <a:chOff x="4150" y="1191"/>
              <a:chExt cx="129" cy="280"/>
            </a:xfrm>
          </p:grpSpPr>
          <p:sp>
            <p:nvSpPr>
              <p:cNvPr id="12341" name="Freeform 53"/>
              <p:cNvSpPr>
                <a:spLocks/>
              </p:cNvSpPr>
              <p:nvPr/>
            </p:nvSpPr>
            <p:spPr bwMode="auto">
              <a:xfrm>
                <a:off x="4196" y="1191"/>
                <a:ext cx="83" cy="280"/>
              </a:xfrm>
              <a:custGeom>
                <a:avLst/>
                <a:gdLst>
                  <a:gd name="T0" fmla="*/ 4 w 167"/>
                  <a:gd name="T1" fmla="*/ 1 h 560"/>
                  <a:gd name="T2" fmla="*/ 2 w 167"/>
                  <a:gd name="T3" fmla="*/ 0 h 560"/>
                  <a:gd name="T4" fmla="*/ 1 w 167"/>
                  <a:gd name="T5" fmla="*/ 1 h 560"/>
                  <a:gd name="T6" fmla="*/ 0 w 167"/>
                  <a:gd name="T7" fmla="*/ 1 h 560"/>
                  <a:gd name="T8" fmla="*/ 0 w 167"/>
                  <a:gd name="T9" fmla="*/ 2 h 560"/>
                  <a:gd name="T10" fmla="*/ 1 w 167"/>
                  <a:gd name="T11" fmla="*/ 3 h 560"/>
                  <a:gd name="T12" fmla="*/ 1 w 167"/>
                  <a:gd name="T13" fmla="*/ 3 h 560"/>
                  <a:gd name="T14" fmla="*/ 1 w 167"/>
                  <a:gd name="T15" fmla="*/ 4 h 560"/>
                  <a:gd name="T16" fmla="*/ 2 w 167"/>
                  <a:gd name="T17" fmla="*/ 4 h 560"/>
                  <a:gd name="T18" fmla="*/ 2 w 167"/>
                  <a:gd name="T19" fmla="*/ 4 h 560"/>
                  <a:gd name="T20" fmla="*/ 2 w 167"/>
                  <a:gd name="T21" fmla="*/ 5 h 560"/>
                  <a:gd name="T22" fmla="*/ 1 w 167"/>
                  <a:gd name="T23" fmla="*/ 6 h 560"/>
                  <a:gd name="T24" fmla="*/ 0 w 167"/>
                  <a:gd name="T25" fmla="*/ 11 h 560"/>
                  <a:gd name="T26" fmla="*/ 1 w 167"/>
                  <a:gd name="T27" fmla="*/ 12 h 560"/>
                  <a:gd name="T28" fmla="*/ 1 w 167"/>
                  <a:gd name="T29" fmla="*/ 21 h 560"/>
                  <a:gd name="T30" fmla="*/ 2 w 167"/>
                  <a:gd name="T31" fmla="*/ 22 h 560"/>
                  <a:gd name="T32" fmla="*/ 2 w 167"/>
                  <a:gd name="T33" fmla="*/ 23 h 560"/>
                  <a:gd name="T34" fmla="*/ 3 w 167"/>
                  <a:gd name="T35" fmla="*/ 27 h 560"/>
                  <a:gd name="T36" fmla="*/ 3 w 167"/>
                  <a:gd name="T37" fmla="*/ 29 h 560"/>
                  <a:gd name="T38" fmla="*/ 1 w 167"/>
                  <a:gd name="T39" fmla="*/ 30 h 560"/>
                  <a:gd name="T40" fmla="*/ 0 w 167"/>
                  <a:gd name="T41" fmla="*/ 31 h 560"/>
                  <a:gd name="T42" fmla="*/ 0 w 167"/>
                  <a:gd name="T43" fmla="*/ 31 h 560"/>
                  <a:gd name="T44" fmla="*/ 2 w 167"/>
                  <a:gd name="T45" fmla="*/ 31 h 560"/>
                  <a:gd name="T46" fmla="*/ 3 w 167"/>
                  <a:gd name="T47" fmla="*/ 30 h 560"/>
                  <a:gd name="T48" fmla="*/ 3 w 167"/>
                  <a:gd name="T49" fmla="*/ 31 h 560"/>
                  <a:gd name="T50" fmla="*/ 3 w 167"/>
                  <a:gd name="T51" fmla="*/ 31 h 560"/>
                  <a:gd name="T52" fmla="*/ 3 w 167"/>
                  <a:gd name="T53" fmla="*/ 29 h 560"/>
                  <a:gd name="T54" fmla="*/ 4 w 167"/>
                  <a:gd name="T55" fmla="*/ 23 h 560"/>
                  <a:gd name="T56" fmla="*/ 4 w 167"/>
                  <a:gd name="T57" fmla="*/ 23 h 560"/>
                  <a:gd name="T58" fmla="*/ 6 w 167"/>
                  <a:gd name="T59" fmla="*/ 29 h 560"/>
                  <a:gd name="T60" fmla="*/ 6 w 167"/>
                  <a:gd name="T61" fmla="*/ 33 h 560"/>
                  <a:gd name="T62" fmla="*/ 6 w 167"/>
                  <a:gd name="T63" fmla="*/ 35 h 560"/>
                  <a:gd name="T64" fmla="*/ 7 w 167"/>
                  <a:gd name="T65" fmla="*/ 35 h 560"/>
                  <a:gd name="T66" fmla="*/ 7 w 167"/>
                  <a:gd name="T67" fmla="*/ 34 h 560"/>
                  <a:gd name="T68" fmla="*/ 7 w 167"/>
                  <a:gd name="T69" fmla="*/ 33 h 560"/>
                  <a:gd name="T70" fmla="*/ 6 w 167"/>
                  <a:gd name="T71" fmla="*/ 30 h 560"/>
                  <a:gd name="T72" fmla="*/ 6 w 167"/>
                  <a:gd name="T73" fmla="*/ 22 h 560"/>
                  <a:gd name="T74" fmla="*/ 6 w 167"/>
                  <a:gd name="T75" fmla="*/ 14 h 560"/>
                  <a:gd name="T76" fmla="*/ 7 w 167"/>
                  <a:gd name="T77" fmla="*/ 13 h 560"/>
                  <a:gd name="T78" fmla="*/ 7 w 167"/>
                  <a:gd name="T79" fmla="*/ 12 h 560"/>
                  <a:gd name="T80" fmla="*/ 7 w 167"/>
                  <a:gd name="T81" fmla="*/ 9 h 560"/>
                  <a:gd name="T82" fmla="*/ 8 w 167"/>
                  <a:gd name="T83" fmla="*/ 10 h 560"/>
                  <a:gd name="T84" fmla="*/ 7 w 167"/>
                  <a:gd name="T85" fmla="*/ 12 h 560"/>
                  <a:gd name="T86" fmla="*/ 7 w 167"/>
                  <a:gd name="T87" fmla="*/ 13 h 560"/>
                  <a:gd name="T88" fmla="*/ 8 w 167"/>
                  <a:gd name="T89" fmla="*/ 12 h 560"/>
                  <a:gd name="T90" fmla="*/ 8 w 167"/>
                  <a:gd name="T91" fmla="*/ 11 h 560"/>
                  <a:gd name="T92" fmla="*/ 9 w 167"/>
                  <a:gd name="T93" fmla="*/ 11 h 560"/>
                  <a:gd name="T94" fmla="*/ 10 w 167"/>
                  <a:gd name="T95" fmla="*/ 10 h 560"/>
                  <a:gd name="T96" fmla="*/ 10 w 167"/>
                  <a:gd name="T97" fmla="*/ 9 h 560"/>
                  <a:gd name="T98" fmla="*/ 9 w 167"/>
                  <a:gd name="T99" fmla="*/ 9 h 560"/>
                  <a:gd name="T100" fmla="*/ 8 w 167"/>
                  <a:gd name="T101" fmla="*/ 9 h 560"/>
                  <a:gd name="T102" fmla="*/ 7 w 167"/>
                  <a:gd name="T103" fmla="*/ 6 h 560"/>
                  <a:gd name="T104" fmla="*/ 5 w 167"/>
                  <a:gd name="T105" fmla="*/ 5 h 560"/>
                  <a:gd name="T106" fmla="*/ 4 w 167"/>
                  <a:gd name="T107" fmla="*/ 4 h 560"/>
                  <a:gd name="T108" fmla="*/ 4 w 167"/>
                  <a:gd name="T109" fmla="*/ 3 h 560"/>
                  <a:gd name="T110" fmla="*/ 4 w 167"/>
                  <a:gd name="T111" fmla="*/ 3 h 560"/>
                  <a:gd name="T112" fmla="*/ 4 w 167"/>
                  <a:gd name="T113" fmla="*/ 1 h 560"/>
                  <a:gd name="T114" fmla="*/ 5 w 167"/>
                  <a:gd name="T115" fmla="*/ 1 h 560"/>
                  <a:gd name="T116" fmla="*/ 4 w 167"/>
                  <a:gd name="T117" fmla="*/ 1 h 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7"/>
                  <a:gd name="T178" fmla="*/ 0 h 560"/>
                  <a:gd name="T179" fmla="*/ 167 w 167"/>
                  <a:gd name="T180" fmla="*/ 560 h 5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7" h="560">
                    <a:moveTo>
                      <a:pt x="66" y="7"/>
                    </a:moveTo>
                    <a:lnTo>
                      <a:pt x="33" y="0"/>
                    </a:lnTo>
                    <a:lnTo>
                      <a:pt x="21" y="14"/>
                    </a:lnTo>
                    <a:lnTo>
                      <a:pt x="15" y="9"/>
                    </a:lnTo>
                    <a:lnTo>
                      <a:pt x="5" y="34"/>
                    </a:lnTo>
                    <a:lnTo>
                      <a:pt x="23" y="50"/>
                    </a:lnTo>
                    <a:lnTo>
                      <a:pt x="25" y="62"/>
                    </a:lnTo>
                    <a:lnTo>
                      <a:pt x="29" y="64"/>
                    </a:lnTo>
                    <a:lnTo>
                      <a:pt x="33" y="76"/>
                    </a:lnTo>
                    <a:lnTo>
                      <a:pt x="45" y="79"/>
                    </a:lnTo>
                    <a:lnTo>
                      <a:pt x="45" y="83"/>
                    </a:lnTo>
                    <a:lnTo>
                      <a:pt x="23" y="101"/>
                    </a:lnTo>
                    <a:lnTo>
                      <a:pt x="5" y="181"/>
                    </a:lnTo>
                    <a:lnTo>
                      <a:pt x="21" y="202"/>
                    </a:lnTo>
                    <a:lnTo>
                      <a:pt x="21" y="349"/>
                    </a:lnTo>
                    <a:lnTo>
                      <a:pt x="37" y="354"/>
                    </a:lnTo>
                    <a:lnTo>
                      <a:pt x="41" y="378"/>
                    </a:lnTo>
                    <a:lnTo>
                      <a:pt x="48" y="440"/>
                    </a:lnTo>
                    <a:lnTo>
                      <a:pt x="48" y="474"/>
                    </a:lnTo>
                    <a:lnTo>
                      <a:pt x="21" y="495"/>
                    </a:lnTo>
                    <a:lnTo>
                      <a:pt x="1" y="504"/>
                    </a:lnTo>
                    <a:lnTo>
                      <a:pt x="0" y="511"/>
                    </a:lnTo>
                    <a:lnTo>
                      <a:pt x="43" y="502"/>
                    </a:lnTo>
                    <a:lnTo>
                      <a:pt x="48" y="495"/>
                    </a:lnTo>
                    <a:lnTo>
                      <a:pt x="52" y="502"/>
                    </a:lnTo>
                    <a:lnTo>
                      <a:pt x="56" y="502"/>
                    </a:lnTo>
                    <a:lnTo>
                      <a:pt x="62" y="478"/>
                    </a:lnTo>
                    <a:lnTo>
                      <a:pt x="66" y="371"/>
                    </a:lnTo>
                    <a:lnTo>
                      <a:pt x="74" y="371"/>
                    </a:lnTo>
                    <a:lnTo>
                      <a:pt x="98" y="466"/>
                    </a:lnTo>
                    <a:lnTo>
                      <a:pt x="98" y="524"/>
                    </a:lnTo>
                    <a:lnTo>
                      <a:pt x="107" y="554"/>
                    </a:lnTo>
                    <a:lnTo>
                      <a:pt x="117" y="560"/>
                    </a:lnTo>
                    <a:lnTo>
                      <a:pt x="121" y="544"/>
                    </a:lnTo>
                    <a:lnTo>
                      <a:pt x="116" y="528"/>
                    </a:lnTo>
                    <a:lnTo>
                      <a:pt x="107" y="491"/>
                    </a:lnTo>
                    <a:lnTo>
                      <a:pt x="106" y="357"/>
                    </a:lnTo>
                    <a:lnTo>
                      <a:pt x="99" y="225"/>
                    </a:lnTo>
                    <a:lnTo>
                      <a:pt x="113" y="214"/>
                    </a:lnTo>
                    <a:lnTo>
                      <a:pt x="113" y="195"/>
                    </a:lnTo>
                    <a:lnTo>
                      <a:pt x="113" y="159"/>
                    </a:lnTo>
                    <a:lnTo>
                      <a:pt x="131" y="168"/>
                    </a:lnTo>
                    <a:lnTo>
                      <a:pt x="116" y="192"/>
                    </a:lnTo>
                    <a:lnTo>
                      <a:pt x="116" y="211"/>
                    </a:lnTo>
                    <a:lnTo>
                      <a:pt x="132" y="199"/>
                    </a:lnTo>
                    <a:lnTo>
                      <a:pt x="142" y="185"/>
                    </a:lnTo>
                    <a:lnTo>
                      <a:pt x="150" y="189"/>
                    </a:lnTo>
                    <a:lnTo>
                      <a:pt x="167" y="166"/>
                    </a:lnTo>
                    <a:lnTo>
                      <a:pt x="167" y="159"/>
                    </a:lnTo>
                    <a:lnTo>
                      <a:pt x="158" y="156"/>
                    </a:lnTo>
                    <a:lnTo>
                      <a:pt x="138" y="131"/>
                    </a:lnTo>
                    <a:lnTo>
                      <a:pt x="116" y="111"/>
                    </a:lnTo>
                    <a:lnTo>
                      <a:pt x="87" y="84"/>
                    </a:lnTo>
                    <a:lnTo>
                      <a:pt x="66" y="76"/>
                    </a:lnTo>
                    <a:lnTo>
                      <a:pt x="66" y="60"/>
                    </a:lnTo>
                    <a:lnTo>
                      <a:pt x="74" y="50"/>
                    </a:lnTo>
                    <a:lnTo>
                      <a:pt x="74" y="28"/>
                    </a:lnTo>
                    <a:lnTo>
                      <a:pt x="80" y="24"/>
                    </a:lnTo>
                    <a:lnTo>
                      <a:pt x="66" y="7"/>
                    </a:lnTo>
                    <a:close/>
                  </a:path>
                </a:pathLst>
              </a:custGeom>
              <a:solidFill>
                <a:srgbClr val="F0A9F5"/>
              </a:solidFill>
              <a:ln w="9525">
                <a:noFill/>
                <a:round/>
                <a:headEnd/>
                <a:tailEnd/>
              </a:ln>
            </p:spPr>
            <p:txBody>
              <a:bodyPr/>
              <a:lstStyle/>
              <a:p>
                <a:endParaRPr lang="en-US"/>
              </a:p>
            </p:txBody>
          </p:sp>
          <p:sp>
            <p:nvSpPr>
              <p:cNvPr id="12342" name="Freeform 54"/>
              <p:cNvSpPr>
                <a:spLocks/>
              </p:cNvSpPr>
              <p:nvPr/>
            </p:nvSpPr>
            <p:spPr bwMode="auto">
              <a:xfrm>
                <a:off x="4150" y="1193"/>
                <a:ext cx="60" cy="267"/>
              </a:xfrm>
              <a:custGeom>
                <a:avLst/>
                <a:gdLst>
                  <a:gd name="T0" fmla="*/ 5 w 121"/>
                  <a:gd name="T1" fmla="*/ 0 h 536"/>
                  <a:gd name="T2" fmla="*/ 5 w 121"/>
                  <a:gd name="T3" fmla="*/ 1 h 536"/>
                  <a:gd name="T4" fmla="*/ 5 w 121"/>
                  <a:gd name="T5" fmla="*/ 1 h 536"/>
                  <a:gd name="T6" fmla="*/ 6 w 121"/>
                  <a:gd name="T7" fmla="*/ 2 h 536"/>
                  <a:gd name="T8" fmla="*/ 5 w 121"/>
                  <a:gd name="T9" fmla="*/ 2 h 536"/>
                  <a:gd name="T10" fmla="*/ 5 w 121"/>
                  <a:gd name="T11" fmla="*/ 2 h 536"/>
                  <a:gd name="T12" fmla="*/ 5 w 121"/>
                  <a:gd name="T13" fmla="*/ 3 h 536"/>
                  <a:gd name="T14" fmla="*/ 5 w 121"/>
                  <a:gd name="T15" fmla="*/ 3 h 536"/>
                  <a:gd name="T16" fmla="*/ 6 w 121"/>
                  <a:gd name="T17" fmla="*/ 4 h 536"/>
                  <a:gd name="T18" fmla="*/ 7 w 121"/>
                  <a:gd name="T19" fmla="*/ 11 h 536"/>
                  <a:gd name="T20" fmla="*/ 6 w 121"/>
                  <a:gd name="T21" fmla="*/ 13 h 536"/>
                  <a:gd name="T22" fmla="*/ 7 w 121"/>
                  <a:gd name="T23" fmla="*/ 16 h 536"/>
                  <a:gd name="T24" fmla="*/ 6 w 121"/>
                  <a:gd name="T25" fmla="*/ 17 h 536"/>
                  <a:gd name="T26" fmla="*/ 6 w 121"/>
                  <a:gd name="T27" fmla="*/ 22 h 536"/>
                  <a:gd name="T28" fmla="*/ 5 w 121"/>
                  <a:gd name="T29" fmla="*/ 28 h 536"/>
                  <a:gd name="T30" fmla="*/ 6 w 121"/>
                  <a:gd name="T31" fmla="*/ 29 h 536"/>
                  <a:gd name="T32" fmla="*/ 7 w 121"/>
                  <a:gd name="T33" fmla="*/ 30 h 536"/>
                  <a:gd name="T34" fmla="*/ 7 w 121"/>
                  <a:gd name="T35" fmla="*/ 30 h 536"/>
                  <a:gd name="T36" fmla="*/ 6 w 121"/>
                  <a:gd name="T37" fmla="*/ 30 h 536"/>
                  <a:gd name="T38" fmla="*/ 6 w 121"/>
                  <a:gd name="T39" fmla="*/ 30 h 536"/>
                  <a:gd name="T40" fmla="*/ 5 w 121"/>
                  <a:gd name="T41" fmla="*/ 30 h 536"/>
                  <a:gd name="T42" fmla="*/ 4 w 121"/>
                  <a:gd name="T43" fmla="*/ 29 h 536"/>
                  <a:gd name="T44" fmla="*/ 4 w 121"/>
                  <a:gd name="T45" fmla="*/ 30 h 536"/>
                  <a:gd name="T46" fmla="*/ 4 w 121"/>
                  <a:gd name="T47" fmla="*/ 30 h 536"/>
                  <a:gd name="T48" fmla="*/ 4 w 121"/>
                  <a:gd name="T49" fmla="*/ 31 h 536"/>
                  <a:gd name="T50" fmla="*/ 4 w 121"/>
                  <a:gd name="T51" fmla="*/ 33 h 536"/>
                  <a:gd name="T52" fmla="*/ 4 w 121"/>
                  <a:gd name="T53" fmla="*/ 33 h 536"/>
                  <a:gd name="T54" fmla="*/ 3 w 121"/>
                  <a:gd name="T55" fmla="*/ 32 h 536"/>
                  <a:gd name="T56" fmla="*/ 3 w 121"/>
                  <a:gd name="T57" fmla="*/ 31 h 536"/>
                  <a:gd name="T58" fmla="*/ 3 w 121"/>
                  <a:gd name="T59" fmla="*/ 31 h 536"/>
                  <a:gd name="T60" fmla="*/ 2 w 121"/>
                  <a:gd name="T61" fmla="*/ 23 h 536"/>
                  <a:gd name="T62" fmla="*/ 3 w 121"/>
                  <a:gd name="T63" fmla="*/ 22 h 536"/>
                  <a:gd name="T64" fmla="*/ 2 w 121"/>
                  <a:gd name="T65" fmla="*/ 17 h 536"/>
                  <a:gd name="T66" fmla="*/ 1 w 121"/>
                  <a:gd name="T67" fmla="*/ 17 h 536"/>
                  <a:gd name="T68" fmla="*/ 1 w 121"/>
                  <a:gd name="T69" fmla="*/ 12 h 536"/>
                  <a:gd name="T70" fmla="*/ 0 w 121"/>
                  <a:gd name="T71" fmla="*/ 11 h 536"/>
                  <a:gd name="T72" fmla="*/ 0 w 121"/>
                  <a:gd name="T73" fmla="*/ 5 h 536"/>
                  <a:gd name="T74" fmla="*/ 2 w 121"/>
                  <a:gd name="T75" fmla="*/ 4 h 536"/>
                  <a:gd name="T76" fmla="*/ 3 w 121"/>
                  <a:gd name="T77" fmla="*/ 3 h 536"/>
                  <a:gd name="T78" fmla="*/ 3 w 121"/>
                  <a:gd name="T79" fmla="*/ 3 h 536"/>
                  <a:gd name="T80" fmla="*/ 3 w 121"/>
                  <a:gd name="T81" fmla="*/ 2 h 536"/>
                  <a:gd name="T82" fmla="*/ 2 w 121"/>
                  <a:gd name="T83" fmla="*/ 2 h 536"/>
                  <a:gd name="T84" fmla="*/ 2 w 121"/>
                  <a:gd name="T85" fmla="*/ 2 h 536"/>
                  <a:gd name="T86" fmla="*/ 2 w 121"/>
                  <a:gd name="T87" fmla="*/ 1 h 536"/>
                  <a:gd name="T88" fmla="*/ 2 w 121"/>
                  <a:gd name="T89" fmla="*/ 1 h 536"/>
                  <a:gd name="T90" fmla="*/ 2 w 121"/>
                  <a:gd name="T91" fmla="*/ 0 h 536"/>
                  <a:gd name="T92" fmla="*/ 2 w 121"/>
                  <a:gd name="T93" fmla="*/ 0 h 536"/>
                  <a:gd name="T94" fmla="*/ 3 w 121"/>
                  <a:gd name="T95" fmla="*/ 0 h 536"/>
                  <a:gd name="T96" fmla="*/ 3 w 121"/>
                  <a:gd name="T97" fmla="*/ 0 h 536"/>
                  <a:gd name="T98" fmla="*/ 4 w 121"/>
                  <a:gd name="T99" fmla="*/ 0 h 536"/>
                  <a:gd name="T100" fmla="*/ 4 w 121"/>
                  <a:gd name="T101" fmla="*/ 0 h 536"/>
                  <a:gd name="T102" fmla="*/ 5 w 121"/>
                  <a:gd name="T103" fmla="*/ 0 h 536"/>
                  <a:gd name="T104" fmla="*/ 5 w 121"/>
                  <a:gd name="T105" fmla="*/ 0 h 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536"/>
                  <a:gd name="T161" fmla="*/ 121 w 121"/>
                  <a:gd name="T162" fmla="*/ 536 h 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536">
                    <a:moveTo>
                      <a:pt x="93" y="10"/>
                    </a:moveTo>
                    <a:lnTo>
                      <a:pt x="93" y="24"/>
                    </a:lnTo>
                    <a:lnTo>
                      <a:pt x="91" y="28"/>
                    </a:lnTo>
                    <a:lnTo>
                      <a:pt x="96" y="39"/>
                    </a:lnTo>
                    <a:lnTo>
                      <a:pt x="93" y="42"/>
                    </a:lnTo>
                    <a:lnTo>
                      <a:pt x="93" y="46"/>
                    </a:lnTo>
                    <a:lnTo>
                      <a:pt x="91" y="61"/>
                    </a:lnTo>
                    <a:lnTo>
                      <a:pt x="91" y="62"/>
                    </a:lnTo>
                    <a:lnTo>
                      <a:pt x="111" y="77"/>
                    </a:lnTo>
                    <a:lnTo>
                      <a:pt x="121" y="189"/>
                    </a:lnTo>
                    <a:lnTo>
                      <a:pt x="108" y="208"/>
                    </a:lnTo>
                    <a:lnTo>
                      <a:pt x="114" y="267"/>
                    </a:lnTo>
                    <a:lnTo>
                      <a:pt x="106" y="274"/>
                    </a:lnTo>
                    <a:lnTo>
                      <a:pt x="102" y="368"/>
                    </a:lnTo>
                    <a:lnTo>
                      <a:pt x="95" y="464"/>
                    </a:lnTo>
                    <a:lnTo>
                      <a:pt x="97" y="470"/>
                    </a:lnTo>
                    <a:lnTo>
                      <a:pt x="119" y="486"/>
                    </a:lnTo>
                    <a:lnTo>
                      <a:pt x="117" y="490"/>
                    </a:lnTo>
                    <a:lnTo>
                      <a:pt x="108" y="493"/>
                    </a:lnTo>
                    <a:lnTo>
                      <a:pt x="96" y="490"/>
                    </a:lnTo>
                    <a:lnTo>
                      <a:pt x="84" y="484"/>
                    </a:lnTo>
                    <a:lnTo>
                      <a:pt x="73" y="479"/>
                    </a:lnTo>
                    <a:lnTo>
                      <a:pt x="73" y="496"/>
                    </a:lnTo>
                    <a:lnTo>
                      <a:pt x="68" y="496"/>
                    </a:lnTo>
                    <a:lnTo>
                      <a:pt x="77" y="511"/>
                    </a:lnTo>
                    <a:lnTo>
                      <a:pt x="73" y="533"/>
                    </a:lnTo>
                    <a:lnTo>
                      <a:pt x="64" y="536"/>
                    </a:lnTo>
                    <a:lnTo>
                      <a:pt x="52" y="518"/>
                    </a:lnTo>
                    <a:lnTo>
                      <a:pt x="52" y="504"/>
                    </a:lnTo>
                    <a:lnTo>
                      <a:pt x="48" y="501"/>
                    </a:lnTo>
                    <a:lnTo>
                      <a:pt x="42" y="380"/>
                    </a:lnTo>
                    <a:lnTo>
                      <a:pt x="48" y="368"/>
                    </a:lnTo>
                    <a:lnTo>
                      <a:pt x="33" y="285"/>
                    </a:lnTo>
                    <a:lnTo>
                      <a:pt x="24" y="283"/>
                    </a:lnTo>
                    <a:lnTo>
                      <a:pt x="22" y="197"/>
                    </a:lnTo>
                    <a:lnTo>
                      <a:pt x="0" y="188"/>
                    </a:lnTo>
                    <a:lnTo>
                      <a:pt x="8" y="95"/>
                    </a:lnTo>
                    <a:lnTo>
                      <a:pt x="44" y="70"/>
                    </a:lnTo>
                    <a:lnTo>
                      <a:pt x="52" y="62"/>
                    </a:lnTo>
                    <a:lnTo>
                      <a:pt x="52" y="54"/>
                    </a:lnTo>
                    <a:lnTo>
                      <a:pt x="49" y="47"/>
                    </a:lnTo>
                    <a:lnTo>
                      <a:pt x="45" y="43"/>
                    </a:lnTo>
                    <a:lnTo>
                      <a:pt x="41" y="36"/>
                    </a:lnTo>
                    <a:lnTo>
                      <a:pt x="40" y="29"/>
                    </a:lnTo>
                    <a:lnTo>
                      <a:pt x="40" y="24"/>
                    </a:lnTo>
                    <a:lnTo>
                      <a:pt x="41" y="15"/>
                    </a:lnTo>
                    <a:lnTo>
                      <a:pt x="46" y="9"/>
                    </a:lnTo>
                    <a:lnTo>
                      <a:pt x="52" y="3"/>
                    </a:lnTo>
                    <a:lnTo>
                      <a:pt x="60" y="0"/>
                    </a:lnTo>
                    <a:lnTo>
                      <a:pt x="68" y="0"/>
                    </a:lnTo>
                    <a:lnTo>
                      <a:pt x="77" y="0"/>
                    </a:lnTo>
                    <a:lnTo>
                      <a:pt x="84" y="3"/>
                    </a:lnTo>
                    <a:lnTo>
                      <a:pt x="93" y="10"/>
                    </a:lnTo>
                    <a:close/>
                  </a:path>
                </a:pathLst>
              </a:custGeom>
              <a:solidFill>
                <a:srgbClr val="F0A9F5"/>
              </a:solidFill>
              <a:ln w="9525">
                <a:noFill/>
                <a:round/>
                <a:headEnd/>
                <a:tailEnd/>
              </a:ln>
            </p:spPr>
            <p:txBody>
              <a:bodyPr/>
              <a:lstStyle/>
              <a:p>
                <a:endParaRPr lang="en-US"/>
              </a:p>
            </p:txBody>
          </p:sp>
        </p:grpSp>
        <p:sp>
          <p:nvSpPr>
            <p:cNvPr id="12336" name="Freeform 56"/>
            <p:cNvSpPr>
              <a:spLocks/>
            </p:cNvSpPr>
            <p:nvPr/>
          </p:nvSpPr>
          <p:spPr bwMode="auto">
            <a:xfrm>
              <a:off x="4708" y="1211"/>
              <a:ext cx="74" cy="245"/>
            </a:xfrm>
            <a:custGeom>
              <a:avLst/>
              <a:gdLst>
                <a:gd name="T0" fmla="*/ 6 w 147"/>
                <a:gd name="T1" fmla="*/ 1 h 490"/>
                <a:gd name="T2" fmla="*/ 8 w 147"/>
                <a:gd name="T3" fmla="*/ 0 h 490"/>
                <a:gd name="T4" fmla="*/ 9 w 147"/>
                <a:gd name="T5" fmla="*/ 1 h 490"/>
                <a:gd name="T6" fmla="*/ 9 w 147"/>
                <a:gd name="T7" fmla="*/ 1 h 490"/>
                <a:gd name="T8" fmla="*/ 9 w 147"/>
                <a:gd name="T9" fmla="*/ 2 h 490"/>
                <a:gd name="T10" fmla="*/ 8 w 147"/>
                <a:gd name="T11" fmla="*/ 3 h 490"/>
                <a:gd name="T12" fmla="*/ 8 w 147"/>
                <a:gd name="T13" fmla="*/ 4 h 490"/>
                <a:gd name="T14" fmla="*/ 8 w 147"/>
                <a:gd name="T15" fmla="*/ 4 h 490"/>
                <a:gd name="T16" fmla="*/ 8 w 147"/>
                <a:gd name="T17" fmla="*/ 5 h 490"/>
                <a:gd name="T18" fmla="*/ 7 w 147"/>
                <a:gd name="T19" fmla="*/ 5 h 490"/>
                <a:gd name="T20" fmla="*/ 7 w 147"/>
                <a:gd name="T21" fmla="*/ 5 h 490"/>
                <a:gd name="T22" fmla="*/ 8 w 147"/>
                <a:gd name="T23" fmla="*/ 6 h 490"/>
                <a:gd name="T24" fmla="*/ 9 w 147"/>
                <a:gd name="T25" fmla="*/ 10 h 490"/>
                <a:gd name="T26" fmla="*/ 9 w 147"/>
                <a:gd name="T27" fmla="*/ 11 h 490"/>
                <a:gd name="T28" fmla="*/ 9 w 147"/>
                <a:gd name="T29" fmla="*/ 19 h 490"/>
                <a:gd name="T30" fmla="*/ 8 w 147"/>
                <a:gd name="T31" fmla="*/ 20 h 490"/>
                <a:gd name="T32" fmla="*/ 7 w 147"/>
                <a:gd name="T33" fmla="*/ 21 h 490"/>
                <a:gd name="T34" fmla="*/ 7 w 147"/>
                <a:gd name="T35" fmla="*/ 25 h 490"/>
                <a:gd name="T36" fmla="*/ 7 w 147"/>
                <a:gd name="T37" fmla="*/ 26 h 490"/>
                <a:gd name="T38" fmla="*/ 9 w 147"/>
                <a:gd name="T39" fmla="*/ 27 h 490"/>
                <a:gd name="T40" fmla="*/ 10 w 147"/>
                <a:gd name="T41" fmla="*/ 28 h 490"/>
                <a:gd name="T42" fmla="*/ 10 w 147"/>
                <a:gd name="T43" fmla="*/ 28 h 490"/>
                <a:gd name="T44" fmla="*/ 7 w 147"/>
                <a:gd name="T45" fmla="*/ 28 h 490"/>
                <a:gd name="T46" fmla="*/ 7 w 147"/>
                <a:gd name="T47" fmla="*/ 28 h 490"/>
                <a:gd name="T48" fmla="*/ 7 w 147"/>
                <a:gd name="T49" fmla="*/ 28 h 490"/>
                <a:gd name="T50" fmla="*/ 7 w 147"/>
                <a:gd name="T51" fmla="*/ 28 h 490"/>
                <a:gd name="T52" fmla="*/ 6 w 147"/>
                <a:gd name="T53" fmla="*/ 27 h 490"/>
                <a:gd name="T54" fmla="*/ 6 w 147"/>
                <a:gd name="T55" fmla="*/ 21 h 490"/>
                <a:gd name="T56" fmla="*/ 6 w 147"/>
                <a:gd name="T57" fmla="*/ 21 h 490"/>
                <a:gd name="T58" fmla="*/ 4 w 147"/>
                <a:gd name="T59" fmla="*/ 26 h 490"/>
                <a:gd name="T60" fmla="*/ 4 w 147"/>
                <a:gd name="T61" fmla="*/ 29 h 490"/>
                <a:gd name="T62" fmla="*/ 4 w 147"/>
                <a:gd name="T63" fmla="*/ 31 h 490"/>
                <a:gd name="T64" fmla="*/ 3 w 147"/>
                <a:gd name="T65" fmla="*/ 31 h 490"/>
                <a:gd name="T66" fmla="*/ 3 w 147"/>
                <a:gd name="T67" fmla="*/ 30 h 490"/>
                <a:gd name="T68" fmla="*/ 3 w 147"/>
                <a:gd name="T69" fmla="*/ 29 h 490"/>
                <a:gd name="T70" fmla="*/ 4 w 147"/>
                <a:gd name="T71" fmla="*/ 27 h 490"/>
                <a:gd name="T72" fmla="*/ 4 w 147"/>
                <a:gd name="T73" fmla="*/ 20 h 490"/>
                <a:gd name="T74" fmla="*/ 4 w 147"/>
                <a:gd name="T75" fmla="*/ 13 h 490"/>
                <a:gd name="T76" fmla="*/ 3 w 147"/>
                <a:gd name="T77" fmla="*/ 12 h 490"/>
                <a:gd name="T78" fmla="*/ 3 w 147"/>
                <a:gd name="T79" fmla="*/ 11 h 490"/>
                <a:gd name="T80" fmla="*/ 3 w 147"/>
                <a:gd name="T81" fmla="*/ 9 h 490"/>
                <a:gd name="T82" fmla="*/ 2 w 147"/>
                <a:gd name="T83" fmla="*/ 10 h 490"/>
                <a:gd name="T84" fmla="*/ 3 w 147"/>
                <a:gd name="T85" fmla="*/ 11 h 490"/>
                <a:gd name="T86" fmla="*/ 3 w 147"/>
                <a:gd name="T87" fmla="*/ 12 h 490"/>
                <a:gd name="T88" fmla="*/ 2 w 147"/>
                <a:gd name="T89" fmla="*/ 11 h 490"/>
                <a:gd name="T90" fmla="*/ 2 w 147"/>
                <a:gd name="T91" fmla="*/ 11 h 490"/>
                <a:gd name="T92" fmla="*/ 1 w 147"/>
                <a:gd name="T93" fmla="*/ 11 h 490"/>
                <a:gd name="T94" fmla="*/ 0 w 147"/>
                <a:gd name="T95" fmla="*/ 10 h 490"/>
                <a:gd name="T96" fmla="*/ 0 w 147"/>
                <a:gd name="T97" fmla="*/ 9 h 490"/>
                <a:gd name="T98" fmla="*/ 1 w 147"/>
                <a:gd name="T99" fmla="*/ 9 h 490"/>
                <a:gd name="T100" fmla="*/ 2 w 147"/>
                <a:gd name="T101" fmla="*/ 8 h 490"/>
                <a:gd name="T102" fmla="*/ 3 w 147"/>
                <a:gd name="T103" fmla="*/ 6 h 490"/>
                <a:gd name="T104" fmla="*/ 5 w 147"/>
                <a:gd name="T105" fmla="*/ 5 h 490"/>
                <a:gd name="T106" fmla="*/ 6 w 147"/>
                <a:gd name="T107" fmla="*/ 5 h 490"/>
                <a:gd name="T108" fmla="*/ 6 w 147"/>
                <a:gd name="T109" fmla="*/ 4 h 490"/>
                <a:gd name="T110" fmla="*/ 6 w 147"/>
                <a:gd name="T111" fmla="*/ 3 h 490"/>
                <a:gd name="T112" fmla="*/ 6 w 147"/>
                <a:gd name="T113" fmla="*/ 2 h 490"/>
                <a:gd name="T114" fmla="*/ 5 w 147"/>
                <a:gd name="T115" fmla="*/ 2 h 490"/>
                <a:gd name="T116" fmla="*/ 6 w 147"/>
                <a:gd name="T117" fmla="*/ 1 h 4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7"/>
                <a:gd name="T178" fmla="*/ 0 h 490"/>
                <a:gd name="T179" fmla="*/ 147 w 147"/>
                <a:gd name="T180" fmla="*/ 490 h 4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7" h="490">
                  <a:moveTo>
                    <a:pt x="89" y="6"/>
                  </a:moveTo>
                  <a:lnTo>
                    <a:pt x="118" y="0"/>
                  </a:lnTo>
                  <a:lnTo>
                    <a:pt x="131" y="11"/>
                  </a:lnTo>
                  <a:lnTo>
                    <a:pt x="135" y="7"/>
                  </a:lnTo>
                  <a:lnTo>
                    <a:pt x="143" y="29"/>
                  </a:lnTo>
                  <a:lnTo>
                    <a:pt x="127" y="43"/>
                  </a:lnTo>
                  <a:lnTo>
                    <a:pt x="125" y="54"/>
                  </a:lnTo>
                  <a:lnTo>
                    <a:pt x="123" y="55"/>
                  </a:lnTo>
                  <a:lnTo>
                    <a:pt x="118" y="66"/>
                  </a:lnTo>
                  <a:lnTo>
                    <a:pt x="107" y="69"/>
                  </a:lnTo>
                  <a:lnTo>
                    <a:pt x="107" y="73"/>
                  </a:lnTo>
                  <a:lnTo>
                    <a:pt x="127" y="87"/>
                  </a:lnTo>
                  <a:lnTo>
                    <a:pt x="143" y="158"/>
                  </a:lnTo>
                  <a:lnTo>
                    <a:pt x="131" y="176"/>
                  </a:lnTo>
                  <a:lnTo>
                    <a:pt x="131" y="304"/>
                  </a:lnTo>
                  <a:lnTo>
                    <a:pt x="114" y="310"/>
                  </a:lnTo>
                  <a:lnTo>
                    <a:pt x="112" y="331"/>
                  </a:lnTo>
                  <a:lnTo>
                    <a:pt x="106" y="386"/>
                  </a:lnTo>
                  <a:lnTo>
                    <a:pt x="106" y="415"/>
                  </a:lnTo>
                  <a:lnTo>
                    <a:pt x="131" y="432"/>
                  </a:lnTo>
                  <a:lnTo>
                    <a:pt x="147" y="442"/>
                  </a:lnTo>
                  <a:lnTo>
                    <a:pt x="147" y="448"/>
                  </a:lnTo>
                  <a:lnTo>
                    <a:pt x="110" y="439"/>
                  </a:lnTo>
                  <a:lnTo>
                    <a:pt x="106" y="434"/>
                  </a:lnTo>
                  <a:lnTo>
                    <a:pt x="102" y="439"/>
                  </a:lnTo>
                  <a:lnTo>
                    <a:pt x="98" y="439"/>
                  </a:lnTo>
                  <a:lnTo>
                    <a:pt x="94" y="419"/>
                  </a:lnTo>
                  <a:lnTo>
                    <a:pt x="89" y="325"/>
                  </a:lnTo>
                  <a:lnTo>
                    <a:pt x="81" y="325"/>
                  </a:lnTo>
                  <a:lnTo>
                    <a:pt x="61" y="408"/>
                  </a:lnTo>
                  <a:lnTo>
                    <a:pt x="61" y="459"/>
                  </a:lnTo>
                  <a:lnTo>
                    <a:pt x="52" y="485"/>
                  </a:lnTo>
                  <a:lnTo>
                    <a:pt x="44" y="490"/>
                  </a:lnTo>
                  <a:lnTo>
                    <a:pt x="40" y="477"/>
                  </a:lnTo>
                  <a:lnTo>
                    <a:pt x="45" y="463"/>
                  </a:lnTo>
                  <a:lnTo>
                    <a:pt x="52" y="430"/>
                  </a:lnTo>
                  <a:lnTo>
                    <a:pt x="54" y="311"/>
                  </a:lnTo>
                  <a:lnTo>
                    <a:pt x="61" y="197"/>
                  </a:lnTo>
                  <a:lnTo>
                    <a:pt x="48" y="187"/>
                  </a:lnTo>
                  <a:lnTo>
                    <a:pt x="48" y="171"/>
                  </a:lnTo>
                  <a:lnTo>
                    <a:pt x="48" y="139"/>
                  </a:lnTo>
                  <a:lnTo>
                    <a:pt x="32" y="147"/>
                  </a:lnTo>
                  <a:lnTo>
                    <a:pt x="45" y="167"/>
                  </a:lnTo>
                  <a:lnTo>
                    <a:pt x="45" y="185"/>
                  </a:lnTo>
                  <a:lnTo>
                    <a:pt x="32" y="174"/>
                  </a:lnTo>
                  <a:lnTo>
                    <a:pt x="23" y="163"/>
                  </a:lnTo>
                  <a:lnTo>
                    <a:pt x="15" y="165"/>
                  </a:lnTo>
                  <a:lnTo>
                    <a:pt x="0" y="146"/>
                  </a:lnTo>
                  <a:lnTo>
                    <a:pt x="0" y="139"/>
                  </a:lnTo>
                  <a:lnTo>
                    <a:pt x="7" y="136"/>
                  </a:lnTo>
                  <a:lnTo>
                    <a:pt x="26" y="114"/>
                  </a:lnTo>
                  <a:lnTo>
                    <a:pt x="45" y="96"/>
                  </a:lnTo>
                  <a:lnTo>
                    <a:pt x="72" y="74"/>
                  </a:lnTo>
                  <a:lnTo>
                    <a:pt x="89" y="66"/>
                  </a:lnTo>
                  <a:lnTo>
                    <a:pt x="89" y="51"/>
                  </a:lnTo>
                  <a:lnTo>
                    <a:pt x="81" y="44"/>
                  </a:lnTo>
                  <a:lnTo>
                    <a:pt x="81" y="23"/>
                  </a:lnTo>
                  <a:lnTo>
                    <a:pt x="77" y="19"/>
                  </a:lnTo>
                  <a:lnTo>
                    <a:pt x="89" y="6"/>
                  </a:lnTo>
                  <a:close/>
                </a:path>
              </a:pathLst>
            </a:custGeom>
            <a:solidFill>
              <a:srgbClr val="F0A9F5"/>
            </a:solidFill>
            <a:ln w="9525">
              <a:noFill/>
              <a:round/>
              <a:headEnd/>
              <a:tailEnd/>
            </a:ln>
          </p:spPr>
          <p:txBody>
            <a:bodyPr/>
            <a:lstStyle/>
            <a:p>
              <a:endParaRPr lang="en-US"/>
            </a:p>
          </p:txBody>
        </p:sp>
        <p:sp>
          <p:nvSpPr>
            <p:cNvPr id="12337" name="Freeform 57"/>
            <p:cNvSpPr>
              <a:spLocks/>
            </p:cNvSpPr>
            <p:nvPr/>
          </p:nvSpPr>
          <p:spPr bwMode="auto">
            <a:xfrm>
              <a:off x="4902" y="1155"/>
              <a:ext cx="45" cy="215"/>
            </a:xfrm>
            <a:custGeom>
              <a:avLst/>
              <a:gdLst>
                <a:gd name="T0" fmla="*/ 3 w 90"/>
                <a:gd name="T1" fmla="*/ 0 h 431"/>
                <a:gd name="T2" fmla="*/ 3 w 90"/>
                <a:gd name="T3" fmla="*/ 0 h 431"/>
                <a:gd name="T4" fmla="*/ 1 w 90"/>
                <a:gd name="T5" fmla="*/ 0 h 431"/>
                <a:gd name="T6" fmla="*/ 1 w 90"/>
                <a:gd name="T7" fmla="*/ 0 h 431"/>
                <a:gd name="T8" fmla="*/ 1 w 90"/>
                <a:gd name="T9" fmla="*/ 1 h 431"/>
                <a:gd name="T10" fmla="*/ 1 w 90"/>
                <a:gd name="T11" fmla="*/ 1 h 431"/>
                <a:gd name="T12" fmla="*/ 1 w 90"/>
                <a:gd name="T13" fmla="*/ 2 h 431"/>
                <a:gd name="T14" fmla="*/ 1 w 90"/>
                <a:gd name="T15" fmla="*/ 2 h 431"/>
                <a:gd name="T16" fmla="*/ 1 w 90"/>
                <a:gd name="T17" fmla="*/ 3 h 431"/>
                <a:gd name="T18" fmla="*/ 0 w 90"/>
                <a:gd name="T19" fmla="*/ 5 h 431"/>
                <a:gd name="T20" fmla="*/ 0 w 90"/>
                <a:gd name="T21" fmla="*/ 7 h 431"/>
                <a:gd name="T22" fmla="*/ 1 w 90"/>
                <a:gd name="T23" fmla="*/ 9 h 431"/>
                <a:gd name="T24" fmla="*/ 1 w 90"/>
                <a:gd name="T25" fmla="*/ 11 h 431"/>
                <a:gd name="T26" fmla="*/ 1 w 90"/>
                <a:gd name="T27" fmla="*/ 11 h 431"/>
                <a:gd name="T28" fmla="*/ 1 w 90"/>
                <a:gd name="T29" fmla="*/ 11 h 431"/>
                <a:gd name="T30" fmla="*/ 1 w 90"/>
                <a:gd name="T31" fmla="*/ 12 h 431"/>
                <a:gd name="T32" fmla="*/ 1 w 90"/>
                <a:gd name="T33" fmla="*/ 14 h 431"/>
                <a:gd name="T34" fmla="*/ 1 w 90"/>
                <a:gd name="T35" fmla="*/ 14 h 431"/>
                <a:gd name="T36" fmla="*/ 1 w 90"/>
                <a:gd name="T37" fmla="*/ 18 h 431"/>
                <a:gd name="T38" fmla="*/ 1 w 90"/>
                <a:gd name="T39" fmla="*/ 20 h 431"/>
                <a:gd name="T40" fmla="*/ 1 w 90"/>
                <a:gd name="T41" fmla="*/ 22 h 431"/>
                <a:gd name="T42" fmla="*/ 1 w 90"/>
                <a:gd name="T43" fmla="*/ 26 h 431"/>
                <a:gd name="T44" fmla="*/ 1 w 90"/>
                <a:gd name="T45" fmla="*/ 26 h 431"/>
                <a:gd name="T46" fmla="*/ 1 w 90"/>
                <a:gd name="T47" fmla="*/ 26 h 431"/>
                <a:gd name="T48" fmla="*/ 3 w 90"/>
                <a:gd name="T49" fmla="*/ 26 h 431"/>
                <a:gd name="T50" fmla="*/ 3 w 90"/>
                <a:gd name="T51" fmla="*/ 26 h 431"/>
                <a:gd name="T52" fmla="*/ 3 w 90"/>
                <a:gd name="T53" fmla="*/ 26 h 431"/>
                <a:gd name="T54" fmla="*/ 3 w 90"/>
                <a:gd name="T55" fmla="*/ 26 h 431"/>
                <a:gd name="T56" fmla="*/ 3 w 90"/>
                <a:gd name="T57" fmla="*/ 26 h 431"/>
                <a:gd name="T58" fmla="*/ 6 w 90"/>
                <a:gd name="T59" fmla="*/ 26 h 431"/>
                <a:gd name="T60" fmla="*/ 6 w 90"/>
                <a:gd name="T61" fmla="*/ 26 h 431"/>
                <a:gd name="T62" fmla="*/ 3 w 90"/>
                <a:gd name="T63" fmla="*/ 25 h 431"/>
                <a:gd name="T64" fmla="*/ 3 w 90"/>
                <a:gd name="T65" fmla="*/ 25 h 431"/>
                <a:gd name="T66" fmla="*/ 6 w 90"/>
                <a:gd name="T67" fmla="*/ 25 h 431"/>
                <a:gd name="T68" fmla="*/ 6 w 90"/>
                <a:gd name="T69" fmla="*/ 24 h 431"/>
                <a:gd name="T70" fmla="*/ 5 w 90"/>
                <a:gd name="T71" fmla="*/ 24 h 431"/>
                <a:gd name="T72" fmla="*/ 5 w 90"/>
                <a:gd name="T73" fmla="*/ 20 h 431"/>
                <a:gd name="T74" fmla="*/ 5 w 90"/>
                <a:gd name="T75" fmla="*/ 17 h 431"/>
                <a:gd name="T76" fmla="*/ 5 w 90"/>
                <a:gd name="T77" fmla="*/ 14 h 431"/>
                <a:gd name="T78" fmla="*/ 5 w 90"/>
                <a:gd name="T79" fmla="*/ 12 h 431"/>
                <a:gd name="T80" fmla="*/ 5 w 90"/>
                <a:gd name="T81" fmla="*/ 11 h 431"/>
                <a:gd name="T82" fmla="*/ 5 w 90"/>
                <a:gd name="T83" fmla="*/ 8 h 431"/>
                <a:gd name="T84" fmla="*/ 6 w 90"/>
                <a:gd name="T85" fmla="*/ 8 h 431"/>
                <a:gd name="T86" fmla="*/ 6 w 90"/>
                <a:gd name="T87" fmla="*/ 7 h 431"/>
                <a:gd name="T88" fmla="*/ 3 w 90"/>
                <a:gd name="T89" fmla="*/ 4 h 431"/>
                <a:gd name="T90" fmla="*/ 3 w 90"/>
                <a:gd name="T91" fmla="*/ 3 h 431"/>
                <a:gd name="T92" fmla="*/ 3 w 90"/>
                <a:gd name="T93" fmla="*/ 3 h 431"/>
                <a:gd name="T94" fmla="*/ 3 w 90"/>
                <a:gd name="T95" fmla="*/ 3 h 431"/>
                <a:gd name="T96" fmla="*/ 3 w 90"/>
                <a:gd name="T97" fmla="*/ 3 h 431"/>
                <a:gd name="T98" fmla="*/ 3 w 90"/>
                <a:gd name="T99" fmla="*/ 3 h 431"/>
                <a:gd name="T100" fmla="*/ 3 w 90"/>
                <a:gd name="T101" fmla="*/ 2 h 431"/>
                <a:gd name="T102" fmla="*/ 3 w 90"/>
                <a:gd name="T103" fmla="*/ 2 h 431"/>
                <a:gd name="T104" fmla="*/ 3 w 90"/>
                <a:gd name="T105" fmla="*/ 2 h 431"/>
                <a:gd name="T106" fmla="*/ 3 w 90"/>
                <a:gd name="T107" fmla="*/ 2 h 431"/>
                <a:gd name="T108" fmla="*/ 3 w 90"/>
                <a:gd name="T109" fmla="*/ 1 h 431"/>
                <a:gd name="T110" fmla="*/ 3 w 90"/>
                <a:gd name="T111" fmla="*/ 1 h 431"/>
                <a:gd name="T112" fmla="*/ 3 w 90"/>
                <a:gd name="T113" fmla="*/ 1 h 431"/>
                <a:gd name="T114" fmla="*/ 3 w 90"/>
                <a:gd name="T115" fmla="*/ 0 h 431"/>
                <a:gd name="T116" fmla="*/ 3 w 90"/>
                <a:gd name="T117" fmla="*/ 0 h 4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
                <a:gd name="T178" fmla="*/ 0 h 431"/>
                <a:gd name="T179" fmla="*/ 90 w 90"/>
                <a:gd name="T180" fmla="*/ 431 h 4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 h="431">
                  <a:moveTo>
                    <a:pt x="58" y="5"/>
                  </a:moveTo>
                  <a:lnTo>
                    <a:pt x="37" y="0"/>
                  </a:lnTo>
                  <a:lnTo>
                    <a:pt x="21" y="0"/>
                  </a:lnTo>
                  <a:lnTo>
                    <a:pt x="7" y="2"/>
                  </a:lnTo>
                  <a:lnTo>
                    <a:pt x="1" y="17"/>
                  </a:lnTo>
                  <a:lnTo>
                    <a:pt x="1" y="30"/>
                  </a:lnTo>
                  <a:lnTo>
                    <a:pt x="10" y="45"/>
                  </a:lnTo>
                  <a:lnTo>
                    <a:pt x="15" y="45"/>
                  </a:lnTo>
                  <a:lnTo>
                    <a:pt x="7" y="63"/>
                  </a:lnTo>
                  <a:lnTo>
                    <a:pt x="0" y="92"/>
                  </a:lnTo>
                  <a:lnTo>
                    <a:pt x="0" y="117"/>
                  </a:lnTo>
                  <a:lnTo>
                    <a:pt x="1" y="148"/>
                  </a:lnTo>
                  <a:lnTo>
                    <a:pt x="7" y="179"/>
                  </a:lnTo>
                  <a:lnTo>
                    <a:pt x="18" y="180"/>
                  </a:lnTo>
                  <a:lnTo>
                    <a:pt x="18" y="190"/>
                  </a:lnTo>
                  <a:lnTo>
                    <a:pt x="23" y="194"/>
                  </a:lnTo>
                  <a:lnTo>
                    <a:pt x="23" y="225"/>
                  </a:lnTo>
                  <a:lnTo>
                    <a:pt x="29" y="231"/>
                  </a:lnTo>
                  <a:lnTo>
                    <a:pt x="29" y="289"/>
                  </a:lnTo>
                  <a:lnTo>
                    <a:pt x="29" y="326"/>
                  </a:lnTo>
                  <a:lnTo>
                    <a:pt x="21" y="367"/>
                  </a:lnTo>
                  <a:lnTo>
                    <a:pt x="17" y="420"/>
                  </a:lnTo>
                  <a:lnTo>
                    <a:pt x="26" y="424"/>
                  </a:lnTo>
                  <a:lnTo>
                    <a:pt x="26" y="429"/>
                  </a:lnTo>
                  <a:lnTo>
                    <a:pt x="43" y="429"/>
                  </a:lnTo>
                  <a:lnTo>
                    <a:pt x="44" y="428"/>
                  </a:lnTo>
                  <a:lnTo>
                    <a:pt x="51" y="428"/>
                  </a:lnTo>
                  <a:lnTo>
                    <a:pt x="51" y="431"/>
                  </a:lnTo>
                  <a:lnTo>
                    <a:pt x="62" y="429"/>
                  </a:lnTo>
                  <a:lnTo>
                    <a:pt x="85" y="428"/>
                  </a:lnTo>
                  <a:lnTo>
                    <a:pt x="85" y="424"/>
                  </a:lnTo>
                  <a:lnTo>
                    <a:pt x="63" y="415"/>
                  </a:lnTo>
                  <a:lnTo>
                    <a:pt x="63" y="408"/>
                  </a:lnTo>
                  <a:lnTo>
                    <a:pt x="83" y="404"/>
                  </a:lnTo>
                  <a:lnTo>
                    <a:pt x="83" y="399"/>
                  </a:lnTo>
                  <a:lnTo>
                    <a:pt x="69" y="391"/>
                  </a:lnTo>
                  <a:lnTo>
                    <a:pt x="69" y="331"/>
                  </a:lnTo>
                  <a:lnTo>
                    <a:pt x="74" y="278"/>
                  </a:lnTo>
                  <a:lnTo>
                    <a:pt x="73" y="224"/>
                  </a:lnTo>
                  <a:lnTo>
                    <a:pt x="72" y="194"/>
                  </a:lnTo>
                  <a:lnTo>
                    <a:pt x="74" y="184"/>
                  </a:lnTo>
                  <a:lnTo>
                    <a:pt x="74" y="143"/>
                  </a:lnTo>
                  <a:lnTo>
                    <a:pt x="90" y="132"/>
                  </a:lnTo>
                  <a:lnTo>
                    <a:pt x="90" y="126"/>
                  </a:lnTo>
                  <a:lnTo>
                    <a:pt x="57" y="68"/>
                  </a:lnTo>
                  <a:lnTo>
                    <a:pt x="40" y="61"/>
                  </a:lnTo>
                  <a:lnTo>
                    <a:pt x="41" y="57"/>
                  </a:lnTo>
                  <a:lnTo>
                    <a:pt x="52" y="55"/>
                  </a:lnTo>
                  <a:lnTo>
                    <a:pt x="52" y="52"/>
                  </a:lnTo>
                  <a:lnTo>
                    <a:pt x="57" y="49"/>
                  </a:lnTo>
                  <a:lnTo>
                    <a:pt x="57" y="45"/>
                  </a:lnTo>
                  <a:lnTo>
                    <a:pt x="58" y="44"/>
                  </a:lnTo>
                  <a:lnTo>
                    <a:pt x="57" y="42"/>
                  </a:lnTo>
                  <a:lnTo>
                    <a:pt x="58" y="39"/>
                  </a:lnTo>
                  <a:lnTo>
                    <a:pt x="52" y="30"/>
                  </a:lnTo>
                  <a:lnTo>
                    <a:pt x="57" y="24"/>
                  </a:lnTo>
                  <a:lnTo>
                    <a:pt x="52" y="19"/>
                  </a:lnTo>
                  <a:lnTo>
                    <a:pt x="58" y="15"/>
                  </a:lnTo>
                  <a:lnTo>
                    <a:pt x="58" y="5"/>
                  </a:lnTo>
                  <a:close/>
                </a:path>
              </a:pathLst>
            </a:custGeom>
            <a:solidFill>
              <a:srgbClr val="F0A9F5"/>
            </a:solidFill>
            <a:ln w="9525">
              <a:noFill/>
              <a:round/>
              <a:headEnd/>
              <a:tailEnd/>
            </a:ln>
          </p:spPr>
          <p:txBody>
            <a:bodyPr/>
            <a:lstStyle/>
            <a:p>
              <a:endParaRPr lang="en-US"/>
            </a:p>
          </p:txBody>
        </p:sp>
        <p:sp>
          <p:nvSpPr>
            <p:cNvPr id="12338" name="Freeform 58"/>
            <p:cNvSpPr>
              <a:spLocks/>
            </p:cNvSpPr>
            <p:nvPr/>
          </p:nvSpPr>
          <p:spPr bwMode="auto">
            <a:xfrm>
              <a:off x="3786" y="1153"/>
              <a:ext cx="58" cy="195"/>
            </a:xfrm>
            <a:custGeom>
              <a:avLst/>
              <a:gdLst>
                <a:gd name="T0" fmla="*/ 5 w 116"/>
                <a:gd name="T1" fmla="*/ 1 h 390"/>
                <a:gd name="T2" fmla="*/ 6 w 116"/>
                <a:gd name="T3" fmla="*/ 0 h 390"/>
                <a:gd name="T4" fmla="*/ 7 w 116"/>
                <a:gd name="T5" fmla="*/ 1 h 390"/>
                <a:gd name="T6" fmla="*/ 7 w 116"/>
                <a:gd name="T7" fmla="*/ 1 h 390"/>
                <a:gd name="T8" fmla="*/ 7 w 116"/>
                <a:gd name="T9" fmla="*/ 2 h 390"/>
                <a:gd name="T10" fmla="*/ 7 w 116"/>
                <a:gd name="T11" fmla="*/ 3 h 390"/>
                <a:gd name="T12" fmla="*/ 7 w 116"/>
                <a:gd name="T13" fmla="*/ 3 h 390"/>
                <a:gd name="T14" fmla="*/ 7 w 116"/>
                <a:gd name="T15" fmla="*/ 3 h 390"/>
                <a:gd name="T16" fmla="*/ 6 w 116"/>
                <a:gd name="T17" fmla="*/ 3 h 390"/>
                <a:gd name="T18" fmla="*/ 6 w 116"/>
                <a:gd name="T19" fmla="*/ 3 h 390"/>
                <a:gd name="T20" fmla="*/ 6 w 116"/>
                <a:gd name="T21" fmla="*/ 3 h 390"/>
                <a:gd name="T22" fmla="*/ 7 w 116"/>
                <a:gd name="T23" fmla="*/ 5 h 390"/>
                <a:gd name="T24" fmla="*/ 7 w 116"/>
                <a:gd name="T25" fmla="*/ 7 h 390"/>
                <a:gd name="T26" fmla="*/ 7 w 116"/>
                <a:gd name="T27" fmla="*/ 9 h 390"/>
                <a:gd name="T28" fmla="*/ 7 w 116"/>
                <a:gd name="T29" fmla="*/ 15 h 390"/>
                <a:gd name="T30" fmla="*/ 6 w 116"/>
                <a:gd name="T31" fmla="*/ 15 h 390"/>
                <a:gd name="T32" fmla="*/ 6 w 116"/>
                <a:gd name="T33" fmla="*/ 17 h 390"/>
                <a:gd name="T34" fmla="*/ 6 w 116"/>
                <a:gd name="T35" fmla="*/ 20 h 390"/>
                <a:gd name="T36" fmla="*/ 6 w 116"/>
                <a:gd name="T37" fmla="*/ 21 h 390"/>
                <a:gd name="T38" fmla="*/ 7 w 116"/>
                <a:gd name="T39" fmla="*/ 22 h 390"/>
                <a:gd name="T40" fmla="*/ 7 w 116"/>
                <a:gd name="T41" fmla="*/ 23 h 390"/>
                <a:gd name="T42" fmla="*/ 7 w 116"/>
                <a:gd name="T43" fmla="*/ 23 h 390"/>
                <a:gd name="T44" fmla="*/ 6 w 116"/>
                <a:gd name="T45" fmla="*/ 22 h 390"/>
                <a:gd name="T46" fmla="*/ 6 w 116"/>
                <a:gd name="T47" fmla="*/ 22 h 390"/>
                <a:gd name="T48" fmla="*/ 5 w 116"/>
                <a:gd name="T49" fmla="*/ 22 h 390"/>
                <a:gd name="T50" fmla="*/ 5 w 116"/>
                <a:gd name="T51" fmla="*/ 22 h 390"/>
                <a:gd name="T52" fmla="*/ 5 w 116"/>
                <a:gd name="T53" fmla="*/ 21 h 390"/>
                <a:gd name="T54" fmla="*/ 5 w 116"/>
                <a:gd name="T55" fmla="*/ 17 h 390"/>
                <a:gd name="T56" fmla="*/ 4 w 116"/>
                <a:gd name="T57" fmla="*/ 17 h 390"/>
                <a:gd name="T58" fmla="*/ 3 w 116"/>
                <a:gd name="T59" fmla="*/ 21 h 390"/>
                <a:gd name="T60" fmla="*/ 3 w 116"/>
                <a:gd name="T61" fmla="*/ 23 h 390"/>
                <a:gd name="T62" fmla="*/ 3 w 116"/>
                <a:gd name="T63" fmla="*/ 24 h 390"/>
                <a:gd name="T64" fmla="*/ 3 w 116"/>
                <a:gd name="T65" fmla="*/ 24 h 390"/>
                <a:gd name="T66" fmla="*/ 2 w 116"/>
                <a:gd name="T67" fmla="*/ 24 h 390"/>
                <a:gd name="T68" fmla="*/ 3 w 116"/>
                <a:gd name="T69" fmla="*/ 24 h 390"/>
                <a:gd name="T70" fmla="*/ 3 w 116"/>
                <a:gd name="T71" fmla="*/ 22 h 390"/>
                <a:gd name="T72" fmla="*/ 3 w 116"/>
                <a:gd name="T73" fmla="*/ 15 h 390"/>
                <a:gd name="T74" fmla="*/ 3 w 116"/>
                <a:gd name="T75" fmla="*/ 10 h 390"/>
                <a:gd name="T76" fmla="*/ 3 w 116"/>
                <a:gd name="T77" fmla="*/ 10 h 390"/>
                <a:gd name="T78" fmla="*/ 3 w 116"/>
                <a:gd name="T79" fmla="*/ 9 h 390"/>
                <a:gd name="T80" fmla="*/ 3 w 116"/>
                <a:gd name="T81" fmla="*/ 6 h 390"/>
                <a:gd name="T82" fmla="*/ 2 w 116"/>
                <a:gd name="T83" fmla="*/ 7 h 390"/>
                <a:gd name="T84" fmla="*/ 3 w 116"/>
                <a:gd name="T85" fmla="*/ 9 h 390"/>
                <a:gd name="T86" fmla="*/ 3 w 116"/>
                <a:gd name="T87" fmla="*/ 10 h 390"/>
                <a:gd name="T88" fmla="*/ 2 w 116"/>
                <a:gd name="T89" fmla="*/ 9 h 390"/>
                <a:gd name="T90" fmla="*/ 2 w 116"/>
                <a:gd name="T91" fmla="*/ 9 h 390"/>
                <a:gd name="T92" fmla="*/ 1 w 116"/>
                <a:gd name="T93" fmla="*/ 9 h 390"/>
                <a:gd name="T94" fmla="*/ 0 w 116"/>
                <a:gd name="T95" fmla="*/ 7 h 390"/>
                <a:gd name="T96" fmla="*/ 0 w 116"/>
                <a:gd name="T97" fmla="*/ 6 h 390"/>
                <a:gd name="T98" fmla="*/ 1 w 116"/>
                <a:gd name="T99" fmla="*/ 6 h 390"/>
                <a:gd name="T100" fmla="*/ 2 w 116"/>
                <a:gd name="T101" fmla="*/ 6 h 390"/>
                <a:gd name="T102" fmla="*/ 3 w 116"/>
                <a:gd name="T103" fmla="*/ 5 h 390"/>
                <a:gd name="T104" fmla="*/ 4 w 116"/>
                <a:gd name="T105" fmla="*/ 3 h 390"/>
                <a:gd name="T106" fmla="*/ 5 w 116"/>
                <a:gd name="T107" fmla="*/ 3 h 390"/>
                <a:gd name="T108" fmla="*/ 5 w 116"/>
                <a:gd name="T109" fmla="*/ 3 h 390"/>
                <a:gd name="T110" fmla="*/ 4 w 116"/>
                <a:gd name="T111" fmla="*/ 3 h 390"/>
                <a:gd name="T112" fmla="*/ 4 w 116"/>
                <a:gd name="T113" fmla="*/ 2 h 390"/>
                <a:gd name="T114" fmla="*/ 4 w 116"/>
                <a:gd name="T115" fmla="*/ 1 h 390"/>
                <a:gd name="T116" fmla="*/ 5 w 116"/>
                <a:gd name="T117" fmla="*/ 1 h 3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
                <a:gd name="T178" fmla="*/ 0 h 390"/>
                <a:gd name="T179" fmla="*/ 116 w 116"/>
                <a:gd name="T180" fmla="*/ 390 h 3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 h="390">
                  <a:moveTo>
                    <a:pt x="70" y="5"/>
                  </a:moveTo>
                  <a:lnTo>
                    <a:pt x="94" y="0"/>
                  </a:lnTo>
                  <a:lnTo>
                    <a:pt x="103" y="9"/>
                  </a:lnTo>
                  <a:lnTo>
                    <a:pt x="106" y="5"/>
                  </a:lnTo>
                  <a:lnTo>
                    <a:pt x="113" y="22"/>
                  </a:lnTo>
                  <a:lnTo>
                    <a:pt x="101" y="33"/>
                  </a:lnTo>
                  <a:lnTo>
                    <a:pt x="99" y="43"/>
                  </a:lnTo>
                  <a:lnTo>
                    <a:pt x="97" y="43"/>
                  </a:lnTo>
                  <a:lnTo>
                    <a:pt x="94" y="53"/>
                  </a:lnTo>
                  <a:lnTo>
                    <a:pt x="84" y="54"/>
                  </a:lnTo>
                  <a:lnTo>
                    <a:pt x="84" y="58"/>
                  </a:lnTo>
                  <a:lnTo>
                    <a:pt x="101" y="69"/>
                  </a:lnTo>
                  <a:lnTo>
                    <a:pt x="113" y="126"/>
                  </a:lnTo>
                  <a:lnTo>
                    <a:pt x="103" y="141"/>
                  </a:lnTo>
                  <a:lnTo>
                    <a:pt x="103" y="243"/>
                  </a:lnTo>
                  <a:lnTo>
                    <a:pt x="90" y="247"/>
                  </a:lnTo>
                  <a:lnTo>
                    <a:pt x="88" y="263"/>
                  </a:lnTo>
                  <a:lnTo>
                    <a:pt x="84" y="307"/>
                  </a:lnTo>
                  <a:lnTo>
                    <a:pt x="84" y="331"/>
                  </a:lnTo>
                  <a:lnTo>
                    <a:pt x="103" y="345"/>
                  </a:lnTo>
                  <a:lnTo>
                    <a:pt x="116" y="353"/>
                  </a:lnTo>
                  <a:lnTo>
                    <a:pt x="116" y="357"/>
                  </a:lnTo>
                  <a:lnTo>
                    <a:pt x="87" y="350"/>
                  </a:lnTo>
                  <a:lnTo>
                    <a:pt x="84" y="346"/>
                  </a:lnTo>
                  <a:lnTo>
                    <a:pt x="80" y="350"/>
                  </a:lnTo>
                  <a:lnTo>
                    <a:pt x="77" y="350"/>
                  </a:lnTo>
                  <a:lnTo>
                    <a:pt x="75" y="334"/>
                  </a:lnTo>
                  <a:lnTo>
                    <a:pt x="70" y="259"/>
                  </a:lnTo>
                  <a:lnTo>
                    <a:pt x="64" y="259"/>
                  </a:lnTo>
                  <a:lnTo>
                    <a:pt x="47" y="325"/>
                  </a:lnTo>
                  <a:lnTo>
                    <a:pt x="47" y="365"/>
                  </a:lnTo>
                  <a:lnTo>
                    <a:pt x="41" y="386"/>
                  </a:lnTo>
                  <a:lnTo>
                    <a:pt x="35" y="390"/>
                  </a:lnTo>
                  <a:lnTo>
                    <a:pt x="32" y="380"/>
                  </a:lnTo>
                  <a:lnTo>
                    <a:pt x="36" y="369"/>
                  </a:lnTo>
                  <a:lnTo>
                    <a:pt x="41" y="342"/>
                  </a:lnTo>
                  <a:lnTo>
                    <a:pt x="41" y="248"/>
                  </a:lnTo>
                  <a:lnTo>
                    <a:pt x="47" y="157"/>
                  </a:lnTo>
                  <a:lnTo>
                    <a:pt x="37" y="149"/>
                  </a:lnTo>
                  <a:lnTo>
                    <a:pt x="37" y="135"/>
                  </a:lnTo>
                  <a:lnTo>
                    <a:pt x="37" y="111"/>
                  </a:lnTo>
                  <a:lnTo>
                    <a:pt x="25" y="117"/>
                  </a:lnTo>
                  <a:lnTo>
                    <a:pt x="36" y="133"/>
                  </a:lnTo>
                  <a:lnTo>
                    <a:pt x="36" y="146"/>
                  </a:lnTo>
                  <a:lnTo>
                    <a:pt x="25" y="138"/>
                  </a:lnTo>
                  <a:lnTo>
                    <a:pt x="18" y="130"/>
                  </a:lnTo>
                  <a:lnTo>
                    <a:pt x="11" y="131"/>
                  </a:lnTo>
                  <a:lnTo>
                    <a:pt x="0" y="116"/>
                  </a:lnTo>
                  <a:lnTo>
                    <a:pt x="0" y="111"/>
                  </a:lnTo>
                  <a:lnTo>
                    <a:pt x="4" y="108"/>
                  </a:lnTo>
                  <a:lnTo>
                    <a:pt x="21" y="91"/>
                  </a:lnTo>
                  <a:lnTo>
                    <a:pt x="36" y="76"/>
                  </a:lnTo>
                  <a:lnTo>
                    <a:pt x="57" y="60"/>
                  </a:lnTo>
                  <a:lnTo>
                    <a:pt x="70" y="53"/>
                  </a:lnTo>
                  <a:lnTo>
                    <a:pt x="70" y="40"/>
                  </a:lnTo>
                  <a:lnTo>
                    <a:pt x="64" y="35"/>
                  </a:lnTo>
                  <a:lnTo>
                    <a:pt x="64" y="18"/>
                  </a:lnTo>
                  <a:lnTo>
                    <a:pt x="61" y="16"/>
                  </a:lnTo>
                  <a:lnTo>
                    <a:pt x="70" y="5"/>
                  </a:lnTo>
                  <a:close/>
                </a:path>
              </a:pathLst>
            </a:custGeom>
            <a:solidFill>
              <a:srgbClr val="F0A9F5"/>
            </a:solidFill>
            <a:ln w="9525">
              <a:noFill/>
              <a:round/>
              <a:headEnd/>
              <a:tailEnd/>
            </a:ln>
          </p:spPr>
          <p:txBody>
            <a:bodyPr/>
            <a:lstStyle/>
            <a:p>
              <a:endParaRPr lang="en-US"/>
            </a:p>
          </p:txBody>
        </p:sp>
        <p:sp>
          <p:nvSpPr>
            <p:cNvPr id="12339" name="Freeform 59"/>
            <p:cNvSpPr>
              <a:spLocks/>
            </p:cNvSpPr>
            <p:nvPr/>
          </p:nvSpPr>
          <p:spPr bwMode="auto">
            <a:xfrm>
              <a:off x="3621" y="1205"/>
              <a:ext cx="32" cy="140"/>
            </a:xfrm>
            <a:custGeom>
              <a:avLst/>
              <a:gdLst>
                <a:gd name="T0" fmla="*/ 3 w 63"/>
                <a:gd name="T1" fmla="*/ 1 h 280"/>
                <a:gd name="T2" fmla="*/ 3 w 63"/>
                <a:gd name="T3" fmla="*/ 1 h 280"/>
                <a:gd name="T4" fmla="*/ 3 w 63"/>
                <a:gd name="T5" fmla="*/ 1 h 280"/>
                <a:gd name="T6" fmla="*/ 4 w 63"/>
                <a:gd name="T7" fmla="*/ 1 h 280"/>
                <a:gd name="T8" fmla="*/ 3 w 63"/>
                <a:gd name="T9" fmla="*/ 1 h 280"/>
                <a:gd name="T10" fmla="*/ 4 w 63"/>
                <a:gd name="T11" fmla="*/ 1 h 280"/>
                <a:gd name="T12" fmla="*/ 3 w 63"/>
                <a:gd name="T13" fmla="*/ 1 h 280"/>
                <a:gd name="T14" fmla="*/ 3 w 63"/>
                <a:gd name="T15" fmla="*/ 2 h 280"/>
                <a:gd name="T16" fmla="*/ 4 w 63"/>
                <a:gd name="T17" fmla="*/ 2 h 280"/>
                <a:gd name="T18" fmla="*/ 4 w 63"/>
                <a:gd name="T19" fmla="*/ 6 h 280"/>
                <a:gd name="T20" fmla="*/ 4 w 63"/>
                <a:gd name="T21" fmla="*/ 6 h 280"/>
                <a:gd name="T22" fmla="*/ 4 w 63"/>
                <a:gd name="T23" fmla="*/ 9 h 280"/>
                <a:gd name="T24" fmla="*/ 4 w 63"/>
                <a:gd name="T25" fmla="*/ 9 h 280"/>
                <a:gd name="T26" fmla="*/ 4 w 63"/>
                <a:gd name="T27" fmla="*/ 12 h 280"/>
                <a:gd name="T28" fmla="*/ 4 w 63"/>
                <a:gd name="T29" fmla="*/ 15 h 280"/>
                <a:gd name="T30" fmla="*/ 4 w 63"/>
                <a:gd name="T31" fmla="*/ 15 h 280"/>
                <a:gd name="T32" fmla="*/ 4 w 63"/>
                <a:gd name="T33" fmla="*/ 15 h 280"/>
                <a:gd name="T34" fmla="*/ 4 w 63"/>
                <a:gd name="T35" fmla="*/ 16 h 280"/>
                <a:gd name="T36" fmla="*/ 4 w 63"/>
                <a:gd name="T37" fmla="*/ 17 h 280"/>
                <a:gd name="T38" fmla="*/ 4 w 63"/>
                <a:gd name="T39" fmla="*/ 16 h 280"/>
                <a:gd name="T40" fmla="*/ 3 w 63"/>
                <a:gd name="T41" fmla="*/ 15 h 280"/>
                <a:gd name="T42" fmla="*/ 3 w 63"/>
                <a:gd name="T43" fmla="*/ 15 h 280"/>
                <a:gd name="T44" fmla="*/ 3 w 63"/>
                <a:gd name="T45" fmla="*/ 17 h 280"/>
                <a:gd name="T46" fmla="*/ 3 w 63"/>
                <a:gd name="T47" fmla="*/ 17 h 280"/>
                <a:gd name="T48" fmla="*/ 3 w 63"/>
                <a:gd name="T49" fmla="*/ 17 h 280"/>
                <a:gd name="T50" fmla="*/ 3 w 63"/>
                <a:gd name="T51" fmla="*/ 18 h 280"/>
                <a:gd name="T52" fmla="*/ 3 w 63"/>
                <a:gd name="T53" fmla="*/ 18 h 280"/>
                <a:gd name="T54" fmla="*/ 2 w 63"/>
                <a:gd name="T55" fmla="*/ 17 h 280"/>
                <a:gd name="T56" fmla="*/ 2 w 63"/>
                <a:gd name="T57" fmla="*/ 17 h 280"/>
                <a:gd name="T58" fmla="*/ 2 w 63"/>
                <a:gd name="T59" fmla="*/ 17 h 280"/>
                <a:gd name="T60" fmla="*/ 2 w 63"/>
                <a:gd name="T61" fmla="*/ 12 h 280"/>
                <a:gd name="T62" fmla="*/ 2 w 63"/>
                <a:gd name="T63" fmla="*/ 11 h 280"/>
                <a:gd name="T64" fmla="*/ 2 w 63"/>
                <a:gd name="T65" fmla="*/ 9 h 280"/>
                <a:gd name="T66" fmla="*/ 1 w 63"/>
                <a:gd name="T67" fmla="*/ 9 h 280"/>
                <a:gd name="T68" fmla="*/ 1 w 63"/>
                <a:gd name="T69" fmla="*/ 6 h 280"/>
                <a:gd name="T70" fmla="*/ 0 w 63"/>
                <a:gd name="T71" fmla="*/ 6 h 280"/>
                <a:gd name="T72" fmla="*/ 1 w 63"/>
                <a:gd name="T73" fmla="*/ 3 h 280"/>
                <a:gd name="T74" fmla="*/ 2 w 63"/>
                <a:gd name="T75" fmla="*/ 2 h 280"/>
                <a:gd name="T76" fmla="*/ 2 w 63"/>
                <a:gd name="T77" fmla="*/ 2 h 280"/>
                <a:gd name="T78" fmla="*/ 2 w 63"/>
                <a:gd name="T79" fmla="*/ 1 h 280"/>
                <a:gd name="T80" fmla="*/ 2 w 63"/>
                <a:gd name="T81" fmla="*/ 1 h 280"/>
                <a:gd name="T82" fmla="*/ 2 w 63"/>
                <a:gd name="T83" fmla="*/ 1 h 280"/>
                <a:gd name="T84" fmla="*/ 2 w 63"/>
                <a:gd name="T85" fmla="*/ 1 h 280"/>
                <a:gd name="T86" fmla="*/ 2 w 63"/>
                <a:gd name="T87" fmla="*/ 1 h 280"/>
                <a:gd name="T88" fmla="*/ 2 w 63"/>
                <a:gd name="T89" fmla="*/ 1 h 280"/>
                <a:gd name="T90" fmla="*/ 2 w 63"/>
                <a:gd name="T91" fmla="*/ 1 h 280"/>
                <a:gd name="T92" fmla="*/ 2 w 63"/>
                <a:gd name="T93" fmla="*/ 1 h 280"/>
                <a:gd name="T94" fmla="*/ 2 w 63"/>
                <a:gd name="T95" fmla="*/ 1 h 280"/>
                <a:gd name="T96" fmla="*/ 2 w 63"/>
                <a:gd name="T97" fmla="*/ 0 h 280"/>
                <a:gd name="T98" fmla="*/ 3 w 63"/>
                <a:gd name="T99" fmla="*/ 0 h 280"/>
                <a:gd name="T100" fmla="*/ 3 w 63"/>
                <a:gd name="T101" fmla="*/ 0 h 280"/>
                <a:gd name="T102" fmla="*/ 3 w 63"/>
                <a:gd name="T103" fmla="*/ 1 h 280"/>
                <a:gd name="T104" fmla="*/ 3 w 63"/>
                <a:gd name="T105" fmla="*/ 1 h 2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
                <a:gd name="T160" fmla="*/ 0 h 280"/>
                <a:gd name="T161" fmla="*/ 63 w 63"/>
                <a:gd name="T162" fmla="*/ 280 h 2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 h="280">
                  <a:moveTo>
                    <a:pt x="48" y="6"/>
                  </a:moveTo>
                  <a:lnTo>
                    <a:pt x="48" y="12"/>
                  </a:lnTo>
                  <a:lnTo>
                    <a:pt x="48" y="14"/>
                  </a:lnTo>
                  <a:lnTo>
                    <a:pt x="51" y="19"/>
                  </a:lnTo>
                  <a:lnTo>
                    <a:pt x="48" y="21"/>
                  </a:lnTo>
                  <a:lnTo>
                    <a:pt x="49" y="23"/>
                  </a:lnTo>
                  <a:lnTo>
                    <a:pt x="47" y="30"/>
                  </a:lnTo>
                  <a:lnTo>
                    <a:pt x="47" y="33"/>
                  </a:lnTo>
                  <a:lnTo>
                    <a:pt x="58" y="40"/>
                  </a:lnTo>
                  <a:lnTo>
                    <a:pt x="63" y="98"/>
                  </a:lnTo>
                  <a:lnTo>
                    <a:pt x="56" y="107"/>
                  </a:lnTo>
                  <a:lnTo>
                    <a:pt x="59" y="139"/>
                  </a:lnTo>
                  <a:lnTo>
                    <a:pt x="55" y="143"/>
                  </a:lnTo>
                  <a:lnTo>
                    <a:pt x="54" y="193"/>
                  </a:lnTo>
                  <a:lnTo>
                    <a:pt x="49" y="242"/>
                  </a:lnTo>
                  <a:lnTo>
                    <a:pt x="51" y="245"/>
                  </a:lnTo>
                  <a:lnTo>
                    <a:pt x="62" y="255"/>
                  </a:lnTo>
                  <a:lnTo>
                    <a:pt x="60" y="256"/>
                  </a:lnTo>
                  <a:lnTo>
                    <a:pt x="56" y="258"/>
                  </a:lnTo>
                  <a:lnTo>
                    <a:pt x="49" y="256"/>
                  </a:lnTo>
                  <a:lnTo>
                    <a:pt x="44" y="252"/>
                  </a:lnTo>
                  <a:lnTo>
                    <a:pt x="38" y="251"/>
                  </a:lnTo>
                  <a:lnTo>
                    <a:pt x="38" y="259"/>
                  </a:lnTo>
                  <a:lnTo>
                    <a:pt x="36" y="259"/>
                  </a:lnTo>
                  <a:lnTo>
                    <a:pt x="40" y="267"/>
                  </a:lnTo>
                  <a:lnTo>
                    <a:pt x="38" y="278"/>
                  </a:lnTo>
                  <a:lnTo>
                    <a:pt x="34" y="280"/>
                  </a:lnTo>
                  <a:lnTo>
                    <a:pt x="27" y="270"/>
                  </a:lnTo>
                  <a:lnTo>
                    <a:pt x="27" y="263"/>
                  </a:lnTo>
                  <a:lnTo>
                    <a:pt x="25" y="262"/>
                  </a:lnTo>
                  <a:lnTo>
                    <a:pt x="22" y="198"/>
                  </a:lnTo>
                  <a:lnTo>
                    <a:pt x="25" y="191"/>
                  </a:lnTo>
                  <a:lnTo>
                    <a:pt x="18" y="149"/>
                  </a:lnTo>
                  <a:lnTo>
                    <a:pt x="14" y="147"/>
                  </a:lnTo>
                  <a:lnTo>
                    <a:pt x="11" y="103"/>
                  </a:lnTo>
                  <a:lnTo>
                    <a:pt x="0" y="98"/>
                  </a:lnTo>
                  <a:lnTo>
                    <a:pt x="4" y="50"/>
                  </a:lnTo>
                  <a:lnTo>
                    <a:pt x="23" y="37"/>
                  </a:lnTo>
                  <a:lnTo>
                    <a:pt x="27" y="33"/>
                  </a:lnTo>
                  <a:lnTo>
                    <a:pt x="27" y="28"/>
                  </a:lnTo>
                  <a:lnTo>
                    <a:pt x="26" y="25"/>
                  </a:lnTo>
                  <a:lnTo>
                    <a:pt x="23" y="22"/>
                  </a:lnTo>
                  <a:lnTo>
                    <a:pt x="22" y="18"/>
                  </a:lnTo>
                  <a:lnTo>
                    <a:pt x="21" y="15"/>
                  </a:lnTo>
                  <a:lnTo>
                    <a:pt x="21" y="11"/>
                  </a:lnTo>
                  <a:lnTo>
                    <a:pt x="22" y="8"/>
                  </a:lnTo>
                  <a:lnTo>
                    <a:pt x="25" y="4"/>
                  </a:lnTo>
                  <a:lnTo>
                    <a:pt x="27" y="1"/>
                  </a:lnTo>
                  <a:lnTo>
                    <a:pt x="32" y="0"/>
                  </a:lnTo>
                  <a:lnTo>
                    <a:pt x="36" y="0"/>
                  </a:lnTo>
                  <a:lnTo>
                    <a:pt x="40" y="0"/>
                  </a:lnTo>
                  <a:lnTo>
                    <a:pt x="44" y="1"/>
                  </a:lnTo>
                  <a:lnTo>
                    <a:pt x="48" y="6"/>
                  </a:lnTo>
                  <a:close/>
                </a:path>
              </a:pathLst>
            </a:custGeom>
            <a:solidFill>
              <a:srgbClr val="F0A9F5"/>
            </a:solidFill>
            <a:ln w="9525">
              <a:noFill/>
              <a:round/>
              <a:headEnd/>
              <a:tailEnd/>
            </a:ln>
          </p:spPr>
          <p:txBody>
            <a:bodyPr/>
            <a:lstStyle/>
            <a:p>
              <a:endParaRPr lang="en-US"/>
            </a:p>
          </p:txBody>
        </p:sp>
        <p:sp>
          <p:nvSpPr>
            <p:cNvPr id="12340" name="Freeform 60"/>
            <p:cNvSpPr>
              <a:spLocks/>
            </p:cNvSpPr>
            <p:nvPr/>
          </p:nvSpPr>
          <p:spPr bwMode="auto">
            <a:xfrm>
              <a:off x="3531" y="1226"/>
              <a:ext cx="59" cy="257"/>
            </a:xfrm>
            <a:custGeom>
              <a:avLst/>
              <a:gdLst>
                <a:gd name="T0" fmla="*/ 6 w 118"/>
                <a:gd name="T1" fmla="*/ 0 h 515"/>
                <a:gd name="T2" fmla="*/ 6 w 118"/>
                <a:gd name="T3" fmla="*/ 1 h 515"/>
                <a:gd name="T4" fmla="*/ 6 w 118"/>
                <a:gd name="T5" fmla="*/ 1 h 515"/>
                <a:gd name="T6" fmla="*/ 6 w 118"/>
                <a:gd name="T7" fmla="*/ 2 h 515"/>
                <a:gd name="T8" fmla="*/ 6 w 118"/>
                <a:gd name="T9" fmla="*/ 2 h 515"/>
                <a:gd name="T10" fmla="*/ 6 w 118"/>
                <a:gd name="T11" fmla="*/ 2 h 515"/>
                <a:gd name="T12" fmla="*/ 6 w 118"/>
                <a:gd name="T13" fmla="*/ 3 h 515"/>
                <a:gd name="T14" fmla="*/ 6 w 118"/>
                <a:gd name="T15" fmla="*/ 3 h 515"/>
                <a:gd name="T16" fmla="*/ 7 w 118"/>
                <a:gd name="T17" fmla="*/ 4 h 515"/>
                <a:gd name="T18" fmla="*/ 7 w 118"/>
                <a:gd name="T19" fmla="*/ 11 h 515"/>
                <a:gd name="T20" fmla="*/ 7 w 118"/>
                <a:gd name="T21" fmla="*/ 12 h 515"/>
                <a:gd name="T22" fmla="*/ 7 w 118"/>
                <a:gd name="T23" fmla="*/ 16 h 515"/>
                <a:gd name="T24" fmla="*/ 7 w 118"/>
                <a:gd name="T25" fmla="*/ 16 h 515"/>
                <a:gd name="T26" fmla="*/ 7 w 118"/>
                <a:gd name="T27" fmla="*/ 22 h 515"/>
                <a:gd name="T28" fmla="*/ 6 w 118"/>
                <a:gd name="T29" fmla="*/ 27 h 515"/>
                <a:gd name="T30" fmla="*/ 6 w 118"/>
                <a:gd name="T31" fmla="*/ 28 h 515"/>
                <a:gd name="T32" fmla="*/ 7 w 118"/>
                <a:gd name="T33" fmla="*/ 29 h 515"/>
                <a:gd name="T34" fmla="*/ 7 w 118"/>
                <a:gd name="T35" fmla="*/ 29 h 515"/>
                <a:gd name="T36" fmla="*/ 7 w 118"/>
                <a:gd name="T37" fmla="*/ 29 h 515"/>
                <a:gd name="T38" fmla="*/ 6 w 118"/>
                <a:gd name="T39" fmla="*/ 29 h 515"/>
                <a:gd name="T40" fmla="*/ 6 w 118"/>
                <a:gd name="T41" fmla="*/ 29 h 515"/>
                <a:gd name="T42" fmla="*/ 5 w 118"/>
                <a:gd name="T43" fmla="*/ 28 h 515"/>
                <a:gd name="T44" fmla="*/ 5 w 118"/>
                <a:gd name="T45" fmla="*/ 29 h 515"/>
                <a:gd name="T46" fmla="*/ 5 w 118"/>
                <a:gd name="T47" fmla="*/ 29 h 515"/>
                <a:gd name="T48" fmla="*/ 5 w 118"/>
                <a:gd name="T49" fmla="*/ 30 h 515"/>
                <a:gd name="T50" fmla="*/ 5 w 118"/>
                <a:gd name="T51" fmla="*/ 32 h 515"/>
                <a:gd name="T52" fmla="*/ 4 w 118"/>
                <a:gd name="T53" fmla="*/ 32 h 515"/>
                <a:gd name="T54" fmla="*/ 4 w 118"/>
                <a:gd name="T55" fmla="*/ 31 h 515"/>
                <a:gd name="T56" fmla="*/ 4 w 118"/>
                <a:gd name="T57" fmla="*/ 30 h 515"/>
                <a:gd name="T58" fmla="*/ 3 w 118"/>
                <a:gd name="T59" fmla="*/ 30 h 515"/>
                <a:gd name="T60" fmla="*/ 3 w 118"/>
                <a:gd name="T61" fmla="*/ 22 h 515"/>
                <a:gd name="T62" fmla="*/ 3 w 118"/>
                <a:gd name="T63" fmla="*/ 22 h 515"/>
                <a:gd name="T64" fmla="*/ 3 w 118"/>
                <a:gd name="T65" fmla="*/ 17 h 515"/>
                <a:gd name="T66" fmla="*/ 2 w 118"/>
                <a:gd name="T67" fmla="*/ 17 h 515"/>
                <a:gd name="T68" fmla="*/ 2 w 118"/>
                <a:gd name="T69" fmla="*/ 11 h 515"/>
                <a:gd name="T70" fmla="*/ 0 w 118"/>
                <a:gd name="T71" fmla="*/ 11 h 515"/>
                <a:gd name="T72" fmla="*/ 1 w 118"/>
                <a:gd name="T73" fmla="*/ 5 h 515"/>
                <a:gd name="T74" fmla="*/ 3 w 118"/>
                <a:gd name="T75" fmla="*/ 4 h 515"/>
                <a:gd name="T76" fmla="*/ 4 w 118"/>
                <a:gd name="T77" fmla="*/ 3 h 515"/>
                <a:gd name="T78" fmla="*/ 4 w 118"/>
                <a:gd name="T79" fmla="*/ 3 h 515"/>
                <a:gd name="T80" fmla="*/ 3 w 118"/>
                <a:gd name="T81" fmla="*/ 2 h 515"/>
                <a:gd name="T82" fmla="*/ 3 w 118"/>
                <a:gd name="T83" fmla="*/ 2 h 515"/>
                <a:gd name="T84" fmla="*/ 3 w 118"/>
                <a:gd name="T85" fmla="*/ 2 h 515"/>
                <a:gd name="T86" fmla="*/ 3 w 118"/>
                <a:gd name="T87" fmla="*/ 1 h 515"/>
                <a:gd name="T88" fmla="*/ 3 w 118"/>
                <a:gd name="T89" fmla="*/ 1 h 515"/>
                <a:gd name="T90" fmla="*/ 3 w 118"/>
                <a:gd name="T91" fmla="*/ 0 h 515"/>
                <a:gd name="T92" fmla="*/ 3 w 118"/>
                <a:gd name="T93" fmla="*/ 0 h 515"/>
                <a:gd name="T94" fmla="*/ 4 w 118"/>
                <a:gd name="T95" fmla="*/ 0 h 515"/>
                <a:gd name="T96" fmla="*/ 4 w 118"/>
                <a:gd name="T97" fmla="*/ 0 h 515"/>
                <a:gd name="T98" fmla="*/ 5 w 118"/>
                <a:gd name="T99" fmla="*/ 0 h 515"/>
                <a:gd name="T100" fmla="*/ 5 w 118"/>
                <a:gd name="T101" fmla="*/ 0 h 515"/>
                <a:gd name="T102" fmla="*/ 6 w 118"/>
                <a:gd name="T103" fmla="*/ 0 h 515"/>
                <a:gd name="T104" fmla="*/ 6 w 118"/>
                <a:gd name="T105" fmla="*/ 0 h 5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
                <a:gd name="T160" fmla="*/ 0 h 515"/>
                <a:gd name="T161" fmla="*/ 118 w 118"/>
                <a:gd name="T162" fmla="*/ 515 h 5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 h="515">
                  <a:moveTo>
                    <a:pt x="91" y="10"/>
                  </a:moveTo>
                  <a:lnTo>
                    <a:pt x="91" y="22"/>
                  </a:lnTo>
                  <a:lnTo>
                    <a:pt x="90" y="27"/>
                  </a:lnTo>
                  <a:lnTo>
                    <a:pt x="94" y="38"/>
                  </a:lnTo>
                  <a:lnTo>
                    <a:pt x="91" y="40"/>
                  </a:lnTo>
                  <a:lnTo>
                    <a:pt x="92" y="44"/>
                  </a:lnTo>
                  <a:lnTo>
                    <a:pt x="88" y="58"/>
                  </a:lnTo>
                  <a:lnTo>
                    <a:pt x="88" y="61"/>
                  </a:lnTo>
                  <a:lnTo>
                    <a:pt x="109" y="75"/>
                  </a:lnTo>
                  <a:lnTo>
                    <a:pt x="118" y="181"/>
                  </a:lnTo>
                  <a:lnTo>
                    <a:pt x="106" y="200"/>
                  </a:lnTo>
                  <a:lnTo>
                    <a:pt x="112" y="258"/>
                  </a:lnTo>
                  <a:lnTo>
                    <a:pt x="103" y="263"/>
                  </a:lnTo>
                  <a:lnTo>
                    <a:pt x="99" y="354"/>
                  </a:lnTo>
                  <a:lnTo>
                    <a:pt x="94" y="447"/>
                  </a:lnTo>
                  <a:lnTo>
                    <a:pt x="95" y="451"/>
                  </a:lnTo>
                  <a:lnTo>
                    <a:pt x="117" y="469"/>
                  </a:lnTo>
                  <a:lnTo>
                    <a:pt x="114" y="471"/>
                  </a:lnTo>
                  <a:lnTo>
                    <a:pt x="106" y="474"/>
                  </a:lnTo>
                  <a:lnTo>
                    <a:pt x="94" y="471"/>
                  </a:lnTo>
                  <a:lnTo>
                    <a:pt x="81" y="464"/>
                  </a:lnTo>
                  <a:lnTo>
                    <a:pt x="72" y="462"/>
                  </a:lnTo>
                  <a:lnTo>
                    <a:pt x="72" y="477"/>
                  </a:lnTo>
                  <a:lnTo>
                    <a:pt x="68" y="477"/>
                  </a:lnTo>
                  <a:lnTo>
                    <a:pt x="74" y="491"/>
                  </a:lnTo>
                  <a:lnTo>
                    <a:pt x="72" y="513"/>
                  </a:lnTo>
                  <a:lnTo>
                    <a:pt x="63" y="515"/>
                  </a:lnTo>
                  <a:lnTo>
                    <a:pt x="51" y="497"/>
                  </a:lnTo>
                  <a:lnTo>
                    <a:pt x="51" y="485"/>
                  </a:lnTo>
                  <a:lnTo>
                    <a:pt x="47" y="482"/>
                  </a:lnTo>
                  <a:lnTo>
                    <a:pt x="43" y="365"/>
                  </a:lnTo>
                  <a:lnTo>
                    <a:pt x="47" y="354"/>
                  </a:lnTo>
                  <a:lnTo>
                    <a:pt x="33" y="274"/>
                  </a:lnTo>
                  <a:lnTo>
                    <a:pt x="25" y="272"/>
                  </a:lnTo>
                  <a:lnTo>
                    <a:pt x="21" y="190"/>
                  </a:lnTo>
                  <a:lnTo>
                    <a:pt x="0" y="181"/>
                  </a:lnTo>
                  <a:lnTo>
                    <a:pt x="10" y="93"/>
                  </a:lnTo>
                  <a:lnTo>
                    <a:pt x="43" y="68"/>
                  </a:lnTo>
                  <a:lnTo>
                    <a:pt x="51" y="61"/>
                  </a:lnTo>
                  <a:lnTo>
                    <a:pt x="52" y="51"/>
                  </a:lnTo>
                  <a:lnTo>
                    <a:pt x="48" y="46"/>
                  </a:lnTo>
                  <a:lnTo>
                    <a:pt x="45" y="40"/>
                  </a:lnTo>
                  <a:lnTo>
                    <a:pt x="41" y="35"/>
                  </a:lnTo>
                  <a:lnTo>
                    <a:pt x="39" y="28"/>
                  </a:lnTo>
                  <a:lnTo>
                    <a:pt x="39" y="22"/>
                  </a:lnTo>
                  <a:lnTo>
                    <a:pt x="41" y="15"/>
                  </a:lnTo>
                  <a:lnTo>
                    <a:pt x="45" y="9"/>
                  </a:lnTo>
                  <a:lnTo>
                    <a:pt x="51" y="3"/>
                  </a:lnTo>
                  <a:lnTo>
                    <a:pt x="59" y="0"/>
                  </a:lnTo>
                  <a:lnTo>
                    <a:pt x="68" y="0"/>
                  </a:lnTo>
                  <a:lnTo>
                    <a:pt x="74" y="2"/>
                  </a:lnTo>
                  <a:lnTo>
                    <a:pt x="81" y="3"/>
                  </a:lnTo>
                  <a:lnTo>
                    <a:pt x="91" y="10"/>
                  </a:lnTo>
                  <a:close/>
                </a:path>
              </a:pathLst>
            </a:custGeom>
            <a:solidFill>
              <a:srgbClr val="F0A9F5"/>
            </a:solidFill>
            <a:ln w="9525">
              <a:noFill/>
              <a:round/>
              <a:headEnd/>
              <a:tailEnd/>
            </a:ln>
          </p:spPr>
          <p:txBody>
            <a:bodyPr/>
            <a:lstStyle/>
            <a:p>
              <a:endParaRPr lang="en-US"/>
            </a:p>
          </p:txBody>
        </p:sp>
      </p:grpSp>
      <p:grpSp>
        <p:nvGrpSpPr>
          <p:cNvPr id="12293" name="Group 70"/>
          <p:cNvGrpSpPr>
            <a:grpSpLocks/>
          </p:cNvGrpSpPr>
          <p:nvPr/>
        </p:nvGrpSpPr>
        <p:grpSpPr bwMode="auto">
          <a:xfrm>
            <a:off x="5213350" y="1936750"/>
            <a:ext cx="2735263" cy="1344613"/>
            <a:chOff x="3284" y="1220"/>
            <a:chExt cx="1723" cy="847"/>
          </a:xfrm>
        </p:grpSpPr>
        <p:grpSp>
          <p:nvGrpSpPr>
            <p:cNvPr id="12323" name="Group 64"/>
            <p:cNvGrpSpPr>
              <a:grpSpLocks/>
            </p:cNvGrpSpPr>
            <p:nvPr/>
          </p:nvGrpSpPr>
          <p:grpSpPr bwMode="auto">
            <a:xfrm>
              <a:off x="4299" y="1255"/>
              <a:ext cx="282" cy="603"/>
              <a:chOff x="4299" y="1255"/>
              <a:chExt cx="282" cy="603"/>
            </a:xfrm>
          </p:grpSpPr>
          <p:sp>
            <p:nvSpPr>
              <p:cNvPr id="12329" name="Freeform 62"/>
              <p:cNvSpPr>
                <a:spLocks/>
              </p:cNvSpPr>
              <p:nvPr/>
            </p:nvSpPr>
            <p:spPr bwMode="auto">
              <a:xfrm>
                <a:off x="4299" y="1255"/>
                <a:ext cx="181" cy="603"/>
              </a:xfrm>
              <a:custGeom>
                <a:avLst/>
                <a:gdLst>
                  <a:gd name="T0" fmla="*/ 13 w 363"/>
                  <a:gd name="T1" fmla="*/ 1 h 1206"/>
                  <a:gd name="T2" fmla="*/ 18 w 363"/>
                  <a:gd name="T3" fmla="*/ 0 h 1206"/>
                  <a:gd name="T4" fmla="*/ 19 w 363"/>
                  <a:gd name="T5" fmla="*/ 1 h 1206"/>
                  <a:gd name="T6" fmla="*/ 20 w 363"/>
                  <a:gd name="T7" fmla="*/ 1 h 1206"/>
                  <a:gd name="T8" fmla="*/ 21 w 363"/>
                  <a:gd name="T9" fmla="*/ 5 h 1206"/>
                  <a:gd name="T10" fmla="*/ 19 w 363"/>
                  <a:gd name="T11" fmla="*/ 6 h 1206"/>
                  <a:gd name="T12" fmla="*/ 19 w 363"/>
                  <a:gd name="T13" fmla="*/ 9 h 1206"/>
                  <a:gd name="T14" fmla="*/ 18 w 363"/>
                  <a:gd name="T15" fmla="*/ 9 h 1206"/>
                  <a:gd name="T16" fmla="*/ 18 w 363"/>
                  <a:gd name="T17" fmla="*/ 10 h 1206"/>
                  <a:gd name="T18" fmla="*/ 16 w 363"/>
                  <a:gd name="T19" fmla="*/ 10 h 1206"/>
                  <a:gd name="T20" fmla="*/ 16 w 363"/>
                  <a:gd name="T21" fmla="*/ 11 h 1206"/>
                  <a:gd name="T22" fmla="*/ 19 w 363"/>
                  <a:gd name="T23" fmla="*/ 13 h 1206"/>
                  <a:gd name="T24" fmla="*/ 21 w 363"/>
                  <a:gd name="T25" fmla="*/ 24 h 1206"/>
                  <a:gd name="T26" fmla="*/ 19 w 363"/>
                  <a:gd name="T27" fmla="*/ 27 h 1206"/>
                  <a:gd name="T28" fmla="*/ 19 w 363"/>
                  <a:gd name="T29" fmla="*/ 46 h 1206"/>
                  <a:gd name="T30" fmla="*/ 17 w 363"/>
                  <a:gd name="T31" fmla="*/ 47 h 1206"/>
                  <a:gd name="T32" fmla="*/ 17 w 363"/>
                  <a:gd name="T33" fmla="*/ 50 h 1206"/>
                  <a:gd name="T34" fmla="*/ 16 w 363"/>
                  <a:gd name="T35" fmla="*/ 59 h 1206"/>
                  <a:gd name="T36" fmla="*/ 16 w 363"/>
                  <a:gd name="T37" fmla="*/ 63 h 1206"/>
                  <a:gd name="T38" fmla="*/ 19 w 363"/>
                  <a:gd name="T39" fmla="*/ 67 h 1206"/>
                  <a:gd name="T40" fmla="*/ 22 w 363"/>
                  <a:gd name="T41" fmla="*/ 68 h 1206"/>
                  <a:gd name="T42" fmla="*/ 22 w 363"/>
                  <a:gd name="T43" fmla="*/ 69 h 1206"/>
                  <a:gd name="T44" fmla="*/ 16 w 363"/>
                  <a:gd name="T45" fmla="*/ 68 h 1206"/>
                  <a:gd name="T46" fmla="*/ 16 w 363"/>
                  <a:gd name="T47" fmla="*/ 67 h 1206"/>
                  <a:gd name="T48" fmla="*/ 15 w 363"/>
                  <a:gd name="T49" fmla="*/ 68 h 1206"/>
                  <a:gd name="T50" fmla="*/ 15 w 363"/>
                  <a:gd name="T51" fmla="*/ 68 h 1206"/>
                  <a:gd name="T52" fmla="*/ 14 w 363"/>
                  <a:gd name="T53" fmla="*/ 65 h 1206"/>
                  <a:gd name="T54" fmla="*/ 13 w 363"/>
                  <a:gd name="T55" fmla="*/ 50 h 1206"/>
                  <a:gd name="T56" fmla="*/ 12 w 363"/>
                  <a:gd name="T57" fmla="*/ 50 h 1206"/>
                  <a:gd name="T58" fmla="*/ 9 w 363"/>
                  <a:gd name="T59" fmla="*/ 62 h 1206"/>
                  <a:gd name="T60" fmla="*/ 9 w 363"/>
                  <a:gd name="T61" fmla="*/ 71 h 1206"/>
                  <a:gd name="T62" fmla="*/ 8 w 363"/>
                  <a:gd name="T63" fmla="*/ 75 h 1206"/>
                  <a:gd name="T64" fmla="*/ 6 w 363"/>
                  <a:gd name="T65" fmla="*/ 75 h 1206"/>
                  <a:gd name="T66" fmla="*/ 6 w 363"/>
                  <a:gd name="T67" fmla="*/ 74 h 1206"/>
                  <a:gd name="T68" fmla="*/ 7 w 363"/>
                  <a:gd name="T69" fmla="*/ 72 h 1206"/>
                  <a:gd name="T70" fmla="*/ 8 w 363"/>
                  <a:gd name="T71" fmla="*/ 67 h 1206"/>
                  <a:gd name="T72" fmla="*/ 8 w 363"/>
                  <a:gd name="T73" fmla="*/ 48 h 1206"/>
                  <a:gd name="T74" fmla="*/ 9 w 363"/>
                  <a:gd name="T75" fmla="*/ 30 h 1206"/>
                  <a:gd name="T76" fmla="*/ 7 w 363"/>
                  <a:gd name="T77" fmla="*/ 28 h 1206"/>
                  <a:gd name="T78" fmla="*/ 7 w 363"/>
                  <a:gd name="T79" fmla="*/ 26 h 1206"/>
                  <a:gd name="T80" fmla="*/ 7 w 363"/>
                  <a:gd name="T81" fmla="*/ 21 h 1206"/>
                  <a:gd name="T82" fmla="*/ 4 w 363"/>
                  <a:gd name="T83" fmla="*/ 22 h 1206"/>
                  <a:gd name="T84" fmla="*/ 7 w 363"/>
                  <a:gd name="T85" fmla="*/ 25 h 1206"/>
                  <a:gd name="T86" fmla="*/ 7 w 363"/>
                  <a:gd name="T87" fmla="*/ 28 h 1206"/>
                  <a:gd name="T88" fmla="*/ 4 w 363"/>
                  <a:gd name="T89" fmla="*/ 26 h 1206"/>
                  <a:gd name="T90" fmla="*/ 3 w 363"/>
                  <a:gd name="T91" fmla="*/ 24 h 1206"/>
                  <a:gd name="T92" fmla="*/ 2 w 363"/>
                  <a:gd name="T93" fmla="*/ 25 h 1206"/>
                  <a:gd name="T94" fmla="*/ 0 w 363"/>
                  <a:gd name="T95" fmla="*/ 22 h 1206"/>
                  <a:gd name="T96" fmla="*/ 0 w 363"/>
                  <a:gd name="T97" fmla="*/ 21 h 1206"/>
                  <a:gd name="T98" fmla="*/ 1 w 363"/>
                  <a:gd name="T99" fmla="*/ 20 h 1206"/>
                  <a:gd name="T100" fmla="*/ 4 w 363"/>
                  <a:gd name="T101" fmla="*/ 18 h 1206"/>
                  <a:gd name="T102" fmla="*/ 7 w 363"/>
                  <a:gd name="T103" fmla="*/ 14 h 1206"/>
                  <a:gd name="T104" fmla="*/ 10 w 363"/>
                  <a:gd name="T105" fmla="*/ 11 h 1206"/>
                  <a:gd name="T106" fmla="*/ 13 w 363"/>
                  <a:gd name="T107" fmla="*/ 10 h 1206"/>
                  <a:gd name="T108" fmla="*/ 13 w 363"/>
                  <a:gd name="T109" fmla="*/ 8 h 1206"/>
                  <a:gd name="T110" fmla="*/ 12 w 363"/>
                  <a:gd name="T111" fmla="*/ 6 h 1206"/>
                  <a:gd name="T112" fmla="*/ 12 w 363"/>
                  <a:gd name="T113" fmla="*/ 3 h 1206"/>
                  <a:gd name="T114" fmla="*/ 11 w 363"/>
                  <a:gd name="T115" fmla="*/ 3 h 1206"/>
                  <a:gd name="T116" fmla="*/ 13 w 363"/>
                  <a:gd name="T117" fmla="*/ 1 h 12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3"/>
                  <a:gd name="T178" fmla="*/ 0 h 1206"/>
                  <a:gd name="T179" fmla="*/ 363 w 363"/>
                  <a:gd name="T180" fmla="*/ 1206 h 12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3" h="1206">
                    <a:moveTo>
                      <a:pt x="221" y="15"/>
                    </a:moveTo>
                    <a:lnTo>
                      <a:pt x="291" y="0"/>
                    </a:lnTo>
                    <a:lnTo>
                      <a:pt x="318" y="30"/>
                    </a:lnTo>
                    <a:lnTo>
                      <a:pt x="331" y="20"/>
                    </a:lnTo>
                    <a:lnTo>
                      <a:pt x="350" y="73"/>
                    </a:lnTo>
                    <a:lnTo>
                      <a:pt x="312" y="107"/>
                    </a:lnTo>
                    <a:lnTo>
                      <a:pt x="309" y="133"/>
                    </a:lnTo>
                    <a:lnTo>
                      <a:pt x="299" y="136"/>
                    </a:lnTo>
                    <a:lnTo>
                      <a:pt x="291" y="163"/>
                    </a:lnTo>
                    <a:lnTo>
                      <a:pt x="263" y="169"/>
                    </a:lnTo>
                    <a:lnTo>
                      <a:pt x="263" y="180"/>
                    </a:lnTo>
                    <a:lnTo>
                      <a:pt x="312" y="216"/>
                    </a:lnTo>
                    <a:lnTo>
                      <a:pt x="350" y="389"/>
                    </a:lnTo>
                    <a:lnTo>
                      <a:pt x="318" y="433"/>
                    </a:lnTo>
                    <a:lnTo>
                      <a:pt x="318" y="750"/>
                    </a:lnTo>
                    <a:lnTo>
                      <a:pt x="281" y="764"/>
                    </a:lnTo>
                    <a:lnTo>
                      <a:pt x="274" y="815"/>
                    </a:lnTo>
                    <a:lnTo>
                      <a:pt x="259" y="947"/>
                    </a:lnTo>
                    <a:lnTo>
                      <a:pt x="259" y="1020"/>
                    </a:lnTo>
                    <a:lnTo>
                      <a:pt x="318" y="1064"/>
                    </a:lnTo>
                    <a:lnTo>
                      <a:pt x="361" y="1086"/>
                    </a:lnTo>
                    <a:lnTo>
                      <a:pt x="363" y="1101"/>
                    </a:lnTo>
                    <a:lnTo>
                      <a:pt x="270" y="1079"/>
                    </a:lnTo>
                    <a:lnTo>
                      <a:pt x="259" y="1065"/>
                    </a:lnTo>
                    <a:lnTo>
                      <a:pt x="251" y="1079"/>
                    </a:lnTo>
                    <a:lnTo>
                      <a:pt x="240" y="1079"/>
                    </a:lnTo>
                    <a:lnTo>
                      <a:pt x="230" y="1030"/>
                    </a:lnTo>
                    <a:lnTo>
                      <a:pt x="221" y="800"/>
                    </a:lnTo>
                    <a:lnTo>
                      <a:pt x="201" y="800"/>
                    </a:lnTo>
                    <a:lnTo>
                      <a:pt x="150" y="1003"/>
                    </a:lnTo>
                    <a:lnTo>
                      <a:pt x="150" y="1129"/>
                    </a:lnTo>
                    <a:lnTo>
                      <a:pt x="130" y="1192"/>
                    </a:lnTo>
                    <a:lnTo>
                      <a:pt x="110" y="1206"/>
                    </a:lnTo>
                    <a:lnTo>
                      <a:pt x="99" y="1173"/>
                    </a:lnTo>
                    <a:lnTo>
                      <a:pt x="113" y="1137"/>
                    </a:lnTo>
                    <a:lnTo>
                      <a:pt x="130" y="1057"/>
                    </a:lnTo>
                    <a:lnTo>
                      <a:pt x="132" y="768"/>
                    </a:lnTo>
                    <a:lnTo>
                      <a:pt x="149" y="484"/>
                    </a:lnTo>
                    <a:lnTo>
                      <a:pt x="119" y="459"/>
                    </a:lnTo>
                    <a:lnTo>
                      <a:pt x="119" y="420"/>
                    </a:lnTo>
                    <a:lnTo>
                      <a:pt x="119" y="342"/>
                    </a:lnTo>
                    <a:lnTo>
                      <a:pt x="79" y="362"/>
                    </a:lnTo>
                    <a:lnTo>
                      <a:pt x="113" y="411"/>
                    </a:lnTo>
                    <a:lnTo>
                      <a:pt x="113" y="454"/>
                    </a:lnTo>
                    <a:lnTo>
                      <a:pt x="77" y="426"/>
                    </a:lnTo>
                    <a:lnTo>
                      <a:pt x="57" y="399"/>
                    </a:lnTo>
                    <a:lnTo>
                      <a:pt x="39" y="406"/>
                    </a:lnTo>
                    <a:lnTo>
                      <a:pt x="0" y="358"/>
                    </a:lnTo>
                    <a:lnTo>
                      <a:pt x="0" y="342"/>
                    </a:lnTo>
                    <a:lnTo>
                      <a:pt x="19" y="334"/>
                    </a:lnTo>
                    <a:lnTo>
                      <a:pt x="65" y="283"/>
                    </a:lnTo>
                    <a:lnTo>
                      <a:pt x="113" y="238"/>
                    </a:lnTo>
                    <a:lnTo>
                      <a:pt x="174" y="183"/>
                    </a:lnTo>
                    <a:lnTo>
                      <a:pt x="221" y="165"/>
                    </a:lnTo>
                    <a:lnTo>
                      <a:pt x="221" y="128"/>
                    </a:lnTo>
                    <a:lnTo>
                      <a:pt x="201" y="108"/>
                    </a:lnTo>
                    <a:lnTo>
                      <a:pt x="201" y="59"/>
                    </a:lnTo>
                    <a:lnTo>
                      <a:pt x="190" y="51"/>
                    </a:lnTo>
                    <a:lnTo>
                      <a:pt x="221" y="15"/>
                    </a:lnTo>
                    <a:close/>
                  </a:path>
                </a:pathLst>
              </a:custGeom>
              <a:solidFill>
                <a:srgbClr val="50DBEE"/>
              </a:solidFill>
              <a:ln w="9525">
                <a:noFill/>
                <a:round/>
                <a:headEnd/>
                <a:tailEnd/>
              </a:ln>
            </p:spPr>
            <p:txBody>
              <a:bodyPr/>
              <a:lstStyle/>
              <a:p>
                <a:endParaRPr lang="en-US"/>
              </a:p>
            </p:txBody>
          </p:sp>
          <p:sp>
            <p:nvSpPr>
              <p:cNvPr id="12330" name="Freeform 63"/>
              <p:cNvSpPr>
                <a:spLocks/>
              </p:cNvSpPr>
              <p:nvPr/>
            </p:nvSpPr>
            <p:spPr bwMode="auto">
              <a:xfrm>
                <a:off x="4448" y="1259"/>
                <a:ext cx="133" cy="577"/>
              </a:xfrm>
              <a:custGeom>
                <a:avLst/>
                <a:gdLst>
                  <a:gd name="T0" fmla="*/ 3 w 266"/>
                  <a:gd name="T1" fmla="*/ 1 h 1154"/>
                  <a:gd name="T2" fmla="*/ 3 w 266"/>
                  <a:gd name="T3" fmla="*/ 3 h 1154"/>
                  <a:gd name="T4" fmla="*/ 4 w 266"/>
                  <a:gd name="T5" fmla="*/ 3 h 1154"/>
                  <a:gd name="T6" fmla="*/ 3 w 266"/>
                  <a:gd name="T7" fmla="*/ 5 h 1154"/>
                  <a:gd name="T8" fmla="*/ 3 w 266"/>
                  <a:gd name="T9" fmla="*/ 5 h 1154"/>
                  <a:gd name="T10" fmla="*/ 3 w 266"/>
                  <a:gd name="T11" fmla="*/ 6 h 1154"/>
                  <a:gd name="T12" fmla="*/ 4 w 266"/>
                  <a:gd name="T13" fmla="*/ 9 h 1154"/>
                  <a:gd name="T14" fmla="*/ 4 w 266"/>
                  <a:gd name="T15" fmla="*/ 9 h 1154"/>
                  <a:gd name="T16" fmla="*/ 1 w 266"/>
                  <a:gd name="T17" fmla="*/ 10 h 1154"/>
                  <a:gd name="T18" fmla="*/ 0 w 266"/>
                  <a:gd name="T19" fmla="*/ 25 h 1154"/>
                  <a:gd name="T20" fmla="*/ 1 w 266"/>
                  <a:gd name="T21" fmla="*/ 27 h 1154"/>
                  <a:gd name="T22" fmla="*/ 1 w 266"/>
                  <a:gd name="T23" fmla="*/ 36 h 1154"/>
                  <a:gd name="T24" fmla="*/ 2 w 266"/>
                  <a:gd name="T25" fmla="*/ 36 h 1154"/>
                  <a:gd name="T26" fmla="*/ 2 w 266"/>
                  <a:gd name="T27" fmla="*/ 49 h 1154"/>
                  <a:gd name="T28" fmla="*/ 3 w 266"/>
                  <a:gd name="T29" fmla="*/ 62 h 1154"/>
                  <a:gd name="T30" fmla="*/ 3 w 266"/>
                  <a:gd name="T31" fmla="*/ 63 h 1154"/>
                  <a:gd name="T32" fmla="*/ 1 w 266"/>
                  <a:gd name="T33" fmla="*/ 66 h 1154"/>
                  <a:gd name="T34" fmla="*/ 1 w 266"/>
                  <a:gd name="T35" fmla="*/ 66 h 1154"/>
                  <a:gd name="T36" fmla="*/ 1 w 266"/>
                  <a:gd name="T37" fmla="*/ 67 h 1154"/>
                  <a:gd name="T38" fmla="*/ 3 w 266"/>
                  <a:gd name="T39" fmla="*/ 66 h 1154"/>
                  <a:gd name="T40" fmla="*/ 5 w 266"/>
                  <a:gd name="T41" fmla="*/ 66 h 1154"/>
                  <a:gd name="T42" fmla="*/ 6 w 266"/>
                  <a:gd name="T43" fmla="*/ 65 h 1154"/>
                  <a:gd name="T44" fmla="*/ 6 w 266"/>
                  <a:gd name="T45" fmla="*/ 67 h 1154"/>
                  <a:gd name="T46" fmla="*/ 7 w 266"/>
                  <a:gd name="T47" fmla="*/ 67 h 1154"/>
                  <a:gd name="T48" fmla="*/ 6 w 266"/>
                  <a:gd name="T49" fmla="*/ 69 h 1154"/>
                  <a:gd name="T50" fmla="*/ 6 w 266"/>
                  <a:gd name="T51" fmla="*/ 72 h 1154"/>
                  <a:gd name="T52" fmla="*/ 7 w 266"/>
                  <a:gd name="T53" fmla="*/ 72 h 1154"/>
                  <a:gd name="T54" fmla="*/ 9 w 266"/>
                  <a:gd name="T55" fmla="*/ 70 h 1154"/>
                  <a:gd name="T56" fmla="*/ 9 w 266"/>
                  <a:gd name="T57" fmla="*/ 68 h 1154"/>
                  <a:gd name="T58" fmla="*/ 10 w 266"/>
                  <a:gd name="T59" fmla="*/ 68 h 1154"/>
                  <a:gd name="T60" fmla="*/ 10 w 266"/>
                  <a:gd name="T61" fmla="*/ 51 h 1154"/>
                  <a:gd name="T62" fmla="*/ 10 w 266"/>
                  <a:gd name="T63" fmla="*/ 49 h 1154"/>
                  <a:gd name="T64" fmla="*/ 12 w 266"/>
                  <a:gd name="T65" fmla="*/ 38 h 1154"/>
                  <a:gd name="T66" fmla="*/ 13 w 266"/>
                  <a:gd name="T67" fmla="*/ 38 h 1154"/>
                  <a:gd name="T68" fmla="*/ 13 w 266"/>
                  <a:gd name="T69" fmla="*/ 26 h 1154"/>
                  <a:gd name="T70" fmla="*/ 17 w 266"/>
                  <a:gd name="T71" fmla="*/ 25 h 1154"/>
                  <a:gd name="T72" fmla="*/ 15 w 266"/>
                  <a:gd name="T73" fmla="*/ 12 h 1154"/>
                  <a:gd name="T74" fmla="*/ 10 w 266"/>
                  <a:gd name="T75" fmla="*/ 9 h 1154"/>
                  <a:gd name="T76" fmla="*/ 9 w 266"/>
                  <a:gd name="T77" fmla="*/ 9 h 1154"/>
                  <a:gd name="T78" fmla="*/ 9 w 266"/>
                  <a:gd name="T79" fmla="*/ 7 h 1154"/>
                  <a:gd name="T80" fmla="*/ 9 w 266"/>
                  <a:gd name="T81" fmla="*/ 6 h 1154"/>
                  <a:gd name="T82" fmla="*/ 10 w 266"/>
                  <a:gd name="T83" fmla="*/ 5 h 1154"/>
                  <a:gd name="T84" fmla="*/ 10 w 266"/>
                  <a:gd name="T85" fmla="*/ 5 h 1154"/>
                  <a:gd name="T86" fmla="*/ 11 w 266"/>
                  <a:gd name="T87" fmla="*/ 4 h 1154"/>
                  <a:gd name="T88" fmla="*/ 11 w 266"/>
                  <a:gd name="T89" fmla="*/ 3 h 1154"/>
                  <a:gd name="T90" fmla="*/ 10 w 266"/>
                  <a:gd name="T91" fmla="*/ 2 h 1154"/>
                  <a:gd name="T92" fmla="*/ 10 w 266"/>
                  <a:gd name="T93" fmla="*/ 1 h 1154"/>
                  <a:gd name="T94" fmla="*/ 9 w 266"/>
                  <a:gd name="T95" fmla="*/ 1 h 1154"/>
                  <a:gd name="T96" fmla="*/ 8 w 266"/>
                  <a:gd name="T97" fmla="*/ 0 h 1154"/>
                  <a:gd name="T98" fmla="*/ 7 w 266"/>
                  <a:gd name="T99" fmla="*/ 0 h 1154"/>
                  <a:gd name="T100" fmla="*/ 6 w 266"/>
                  <a:gd name="T101" fmla="*/ 1 h 1154"/>
                  <a:gd name="T102" fmla="*/ 5 w 266"/>
                  <a:gd name="T103" fmla="*/ 1 h 1154"/>
                  <a:gd name="T104" fmla="*/ 3 w 266"/>
                  <a:gd name="T105" fmla="*/ 1 h 1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
                  <a:gd name="T160" fmla="*/ 0 h 1154"/>
                  <a:gd name="T161" fmla="*/ 266 w 266"/>
                  <a:gd name="T162" fmla="*/ 1154 h 11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 h="1154">
                    <a:moveTo>
                      <a:pt x="62" y="22"/>
                    </a:moveTo>
                    <a:lnTo>
                      <a:pt x="62" y="51"/>
                    </a:lnTo>
                    <a:lnTo>
                      <a:pt x="66" y="60"/>
                    </a:lnTo>
                    <a:lnTo>
                      <a:pt x="55" y="83"/>
                    </a:lnTo>
                    <a:lnTo>
                      <a:pt x="62" y="90"/>
                    </a:lnTo>
                    <a:lnTo>
                      <a:pt x="61" y="98"/>
                    </a:lnTo>
                    <a:lnTo>
                      <a:pt x="68" y="130"/>
                    </a:lnTo>
                    <a:lnTo>
                      <a:pt x="68" y="135"/>
                    </a:lnTo>
                    <a:lnTo>
                      <a:pt x="22" y="166"/>
                    </a:lnTo>
                    <a:lnTo>
                      <a:pt x="0" y="405"/>
                    </a:lnTo>
                    <a:lnTo>
                      <a:pt x="28" y="447"/>
                    </a:lnTo>
                    <a:lnTo>
                      <a:pt x="17" y="577"/>
                    </a:lnTo>
                    <a:lnTo>
                      <a:pt x="35" y="591"/>
                    </a:lnTo>
                    <a:lnTo>
                      <a:pt x="43" y="794"/>
                    </a:lnTo>
                    <a:lnTo>
                      <a:pt x="58" y="999"/>
                    </a:lnTo>
                    <a:lnTo>
                      <a:pt x="53" y="1011"/>
                    </a:lnTo>
                    <a:lnTo>
                      <a:pt x="6" y="1048"/>
                    </a:lnTo>
                    <a:lnTo>
                      <a:pt x="10" y="1055"/>
                    </a:lnTo>
                    <a:lnTo>
                      <a:pt x="28" y="1064"/>
                    </a:lnTo>
                    <a:lnTo>
                      <a:pt x="57" y="1055"/>
                    </a:lnTo>
                    <a:lnTo>
                      <a:pt x="83" y="1041"/>
                    </a:lnTo>
                    <a:lnTo>
                      <a:pt x="105" y="1033"/>
                    </a:lnTo>
                    <a:lnTo>
                      <a:pt x="105" y="1068"/>
                    </a:lnTo>
                    <a:lnTo>
                      <a:pt x="114" y="1069"/>
                    </a:lnTo>
                    <a:lnTo>
                      <a:pt x="98" y="1101"/>
                    </a:lnTo>
                    <a:lnTo>
                      <a:pt x="106" y="1148"/>
                    </a:lnTo>
                    <a:lnTo>
                      <a:pt x="123" y="1154"/>
                    </a:lnTo>
                    <a:lnTo>
                      <a:pt x="150" y="1114"/>
                    </a:lnTo>
                    <a:lnTo>
                      <a:pt x="150" y="1086"/>
                    </a:lnTo>
                    <a:lnTo>
                      <a:pt x="160" y="1081"/>
                    </a:lnTo>
                    <a:lnTo>
                      <a:pt x="171" y="818"/>
                    </a:lnTo>
                    <a:lnTo>
                      <a:pt x="160" y="792"/>
                    </a:lnTo>
                    <a:lnTo>
                      <a:pt x="192" y="616"/>
                    </a:lnTo>
                    <a:lnTo>
                      <a:pt x="210" y="609"/>
                    </a:lnTo>
                    <a:lnTo>
                      <a:pt x="218" y="425"/>
                    </a:lnTo>
                    <a:lnTo>
                      <a:pt x="266" y="404"/>
                    </a:lnTo>
                    <a:lnTo>
                      <a:pt x="245" y="206"/>
                    </a:lnTo>
                    <a:lnTo>
                      <a:pt x="170" y="153"/>
                    </a:lnTo>
                    <a:lnTo>
                      <a:pt x="150" y="134"/>
                    </a:lnTo>
                    <a:lnTo>
                      <a:pt x="150" y="116"/>
                    </a:lnTo>
                    <a:lnTo>
                      <a:pt x="157" y="102"/>
                    </a:lnTo>
                    <a:lnTo>
                      <a:pt x="165" y="91"/>
                    </a:lnTo>
                    <a:lnTo>
                      <a:pt x="174" y="78"/>
                    </a:lnTo>
                    <a:lnTo>
                      <a:pt x="178" y="64"/>
                    </a:lnTo>
                    <a:lnTo>
                      <a:pt x="178" y="50"/>
                    </a:lnTo>
                    <a:lnTo>
                      <a:pt x="174" y="35"/>
                    </a:lnTo>
                    <a:lnTo>
                      <a:pt x="164" y="20"/>
                    </a:lnTo>
                    <a:lnTo>
                      <a:pt x="150" y="7"/>
                    </a:lnTo>
                    <a:lnTo>
                      <a:pt x="134" y="0"/>
                    </a:lnTo>
                    <a:lnTo>
                      <a:pt x="116" y="0"/>
                    </a:lnTo>
                    <a:lnTo>
                      <a:pt x="98" y="2"/>
                    </a:lnTo>
                    <a:lnTo>
                      <a:pt x="83" y="7"/>
                    </a:lnTo>
                    <a:lnTo>
                      <a:pt x="62" y="22"/>
                    </a:lnTo>
                    <a:close/>
                  </a:path>
                </a:pathLst>
              </a:custGeom>
              <a:solidFill>
                <a:srgbClr val="50DBEE"/>
              </a:solidFill>
              <a:ln w="9525">
                <a:noFill/>
                <a:round/>
                <a:headEnd/>
                <a:tailEnd/>
              </a:ln>
            </p:spPr>
            <p:txBody>
              <a:bodyPr/>
              <a:lstStyle/>
              <a:p>
                <a:endParaRPr lang="en-US"/>
              </a:p>
            </p:txBody>
          </p:sp>
        </p:grpSp>
        <p:sp>
          <p:nvSpPr>
            <p:cNvPr id="12324" name="Freeform 65"/>
            <p:cNvSpPr>
              <a:spLocks/>
            </p:cNvSpPr>
            <p:nvPr/>
          </p:nvSpPr>
          <p:spPr bwMode="auto">
            <a:xfrm>
              <a:off x="4856" y="1353"/>
              <a:ext cx="151" cy="714"/>
            </a:xfrm>
            <a:custGeom>
              <a:avLst/>
              <a:gdLst>
                <a:gd name="T0" fmla="*/ 7 w 301"/>
                <a:gd name="T1" fmla="*/ 1 h 1428"/>
                <a:gd name="T2" fmla="*/ 11 w 301"/>
                <a:gd name="T3" fmla="*/ 0 h 1428"/>
                <a:gd name="T4" fmla="*/ 15 w 301"/>
                <a:gd name="T5" fmla="*/ 0 h 1428"/>
                <a:gd name="T6" fmla="*/ 18 w 301"/>
                <a:gd name="T7" fmla="*/ 1 h 1428"/>
                <a:gd name="T8" fmla="*/ 19 w 301"/>
                <a:gd name="T9" fmla="*/ 3 h 1428"/>
                <a:gd name="T10" fmla="*/ 19 w 301"/>
                <a:gd name="T11" fmla="*/ 6 h 1428"/>
                <a:gd name="T12" fmla="*/ 17 w 301"/>
                <a:gd name="T13" fmla="*/ 10 h 1428"/>
                <a:gd name="T14" fmla="*/ 16 w 301"/>
                <a:gd name="T15" fmla="*/ 10 h 1428"/>
                <a:gd name="T16" fmla="*/ 18 w 301"/>
                <a:gd name="T17" fmla="*/ 13 h 1428"/>
                <a:gd name="T18" fmla="*/ 19 w 301"/>
                <a:gd name="T19" fmla="*/ 20 h 1428"/>
                <a:gd name="T20" fmla="*/ 19 w 301"/>
                <a:gd name="T21" fmla="*/ 24 h 1428"/>
                <a:gd name="T22" fmla="*/ 19 w 301"/>
                <a:gd name="T23" fmla="*/ 30 h 1428"/>
                <a:gd name="T24" fmla="*/ 18 w 301"/>
                <a:gd name="T25" fmla="*/ 38 h 1428"/>
                <a:gd name="T26" fmla="*/ 16 w 301"/>
                <a:gd name="T27" fmla="*/ 38 h 1428"/>
                <a:gd name="T28" fmla="*/ 16 w 301"/>
                <a:gd name="T29" fmla="*/ 40 h 1428"/>
                <a:gd name="T30" fmla="*/ 14 w 301"/>
                <a:gd name="T31" fmla="*/ 41 h 1428"/>
                <a:gd name="T32" fmla="*/ 14 w 301"/>
                <a:gd name="T33" fmla="*/ 46 h 1428"/>
                <a:gd name="T34" fmla="*/ 13 w 301"/>
                <a:gd name="T35" fmla="*/ 47 h 1428"/>
                <a:gd name="T36" fmla="*/ 13 w 301"/>
                <a:gd name="T37" fmla="*/ 59 h 1428"/>
                <a:gd name="T38" fmla="*/ 13 w 301"/>
                <a:gd name="T39" fmla="*/ 68 h 1428"/>
                <a:gd name="T40" fmla="*/ 15 w 301"/>
                <a:gd name="T41" fmla="*/ 76 h 1428"/>
                <a:gd name="T42" fmla="*/ 16 w 301"/>
                <a:gd name="T43" fmla="*/ 87 h 1428"/>
                <a:gd name="T44" fmla="*/ 14 w 301"/>
                <a:gd name="T45" fmla="*/ 88 h 1428"/>
                <a:gd name="T46" fmla="*/ 14 w 301"/>
                <a:gd name="T47" fmla="*/ 89 h 1428"/>
                <a:gd name="T48" fmla="*/ 10 w 301"/>
                <a:gd name="T49" fmla="*/ 89 h 1428"/>
                <a:gd name="T50" fmla="*/ 10 w 301"/>
                <a:gd name="T51" fmla="*/ 89 h 1428"/>
                <a:gd name="T52" fmla="*/ 9 w 301"/>
                <a:gd name="T53" fmla="*/ 89 h 1428"/>
                <a:gd name="T54" fmla="*/ 9 w 301"/>
                <a:gd name="T55" fmla="*/ 89 h 1428"/>
                <a:gd name="T56" fmla="*/ 6 w 301"/>
                <a:gd name="T57" fmla="*/ 89 h 1428"/>
                <a:gd name="T58" fmla="*/ 1 w 301"/>
                <a:gd name="T59" fmla="*/ 89 h 1428"/>
                <a:gd name="T60" fmla="*/ 1 w 301"/>
                <a:gd name="T61" fmla="*/ 88 h 1428"/>
                <a:gd name="T62" fmla="*/ 6 w 301"/>
                <a:gd name="T63" fmla="*/ 87 h 1428"/>
                <a:gd name="T64" fmla="*/ 6 w 301"/>
                <a:gd name="T65" fmla="*/ 85 h 1428"/>
                <a:gd name="T66" fmla="*/ 2 w 301"/>
                <a:gd name="T67" fmla="*/ 84 h 1428"/>
                <a:gd name="T68" fmla="*/ 2 w 301"/>
                <a:gd name="T69" fmla="*/ 83 h 1428"/>
                <a:gd name="T70" fmla="*/ 5 w 301"/>
                <a:gd name="T71" fmla="*/ 81 h 1428"/>
                <a:gd name="T72" fmla="*/ 5 w 301"/>
                <a:gd name="T73" fmla="*/ 69 h 1428"/>
                <a:gd name="T74" fmla="*/ 4 w 301"/>
                <a:gd name="T75" fmla="*/ 57 h 1428"/>
                <a:gd name="T76" fmla="*/ 4 w 301"/>
                <a:gd name="T77" fmla="*/ 46 h 1428"/>
                <a:gd name="T78" fmla="*/ 4 w 301"/>
                <a:gd name="T79" fmla="*/ 41 h 1428"/>
                <a:gd name="T80" fmla="*/ 4 w 301"/>
                <a:gd name="T81" fmla="*/ 39 h 1428"/>
                <a:gd name="T82" fmla="*/ 4 w 301"/>
                <a:gd name="T83" fmla="*/ 29 h 1428"/>
                <a:gd name="T84" fmla="*/ 0 w 301"/>
                <a:gd name="T85" fmla="*/ 27 h 1428"/>
                <a:gd name="T86" fmla="*/ 0 w 301"/>
                <a:gd name="T87" fmla="*/ 26 h 1428"/>
                <a:gd name="T88" fmla="*/ 8 w 301"/>
                <a:gd name="T89" fmla="*/ 14 h 1428"/>
                <a:gd name="T90" fmla="*/ 11 w 301"/>
                <a:gd name="T91" fmla="*/ 12 h 1428"/>
                <a:gd name="T92" fmla="*/ 11 w 301"/>
                <a:gd name="T93" fmla="*/ 12 h 1428"/>
                <a:gd name="T94" fmla="*/ 8 w 301"/>
                <a:gd name="T95" fmla="*/ 11 h 1428"/>
                <a:gd name="T96" fmla="*/ 8 w 301"/>
                <a:gd name="T97" fmla="*/ 11 h 1428"/>
                <a:gd name="T98" fmla="*/ 8 w 301"/>
                <a:gd name="T99" fmla="*/ 11 h 1428"/>
                <a:gd name="T100" fmla="*/ 8 w 301"/>
                <a:gd name="T101" fmla="*/ 10 h 1428"/>
                <a:gd name="T102" fmla="*/ 7 w 301"/>
                <a:gd name="T103" fmla="*/ 10 h 1428"/>
                <a:gd name="T104" fmla="*/ 8 w 301"/>
                <a:gd name="T105" fmla="*/ 9 h 1428"/>
                <a:gd name="T106" fmla="*/ 7 w 301"/>
                <a:gd name="T107" fmla="*/ 9 h 1428"/>
                <a:gd name="T108" fmla="*/ 8 w 301"/>
                <a:gd name="T109" fmla="*/ 6 h 1428"/>
                <a:gd name="T110" fmla="*/ 8 w 301"/>
                <a:gd name="T111" fmla="*/ 6 h 1428"/>
                <a:gd name="T112" fmla="*/ 8 w 301"/>
                <a:gd name="T113" fmla="*/ 5 h 1428"/>
                <a:gd name="T114" fmla="*/ 7 w 301"/>
                <a:gd name="T115" fmla="*/ 3 h 1428"/>
                <a:gd name="T116" fmla="*/ 7 w 301"/>
                <a:gd name="T117" fmla="*/ 1 h 1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
                <a:gd name="T178" fmla="*/ 0 h 1428"/>
                <a:gd name="T179" fmla="*/ 301 w 301"/>
                <a:gd name="T180" fmla="*/ 1428 h 1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 h="1428">
                  <a:moveTo>
                    <a:pt x="106" y="21"/>
                  </a:moveTo>
                  <a:lnTo>
                    <a:pt x="176" y="0"/>
                  </a:lnTo>
                  <a:lnTo>
                    <a:pt x="228" y="0"/>
                  </a:lnTo>
                  <a:lnTo>
                    <a:pt x="275" y="12"/>
                  </a:lnTo>
                  <a:lnTo>
                    <a:pt x="295" y="61"/>
                  </a:lnTo>
                  <a:lnTo>
                    <a:pt x="295" y="103"/>
                  </a:lnTo>
                  <a:lnTo>
                    <a:pt x="267" y="154"/>
                  </a:lnTo>
                  <a:lnTo>
                    <a:pt x="248" y="153"/>
                  </a:lnTo>
                  <a:lnTo>
                    <a:pt x="277" y="211"/>
                  </a:lnTo>
                  <a:lnTo>
                    <a:pt x="301" y="306"/>
                  </a:lnTo>
                  <a:lnTo>
                    <a:pt x="301" y="390"/>
                  </a:lnTo>
                  <a:lnTo>
                    <a:pt x="295" y="493"/>
                  </a:lnTo>
                  <a:lnTo>
                    <a:pt x="275" y="595"/>
                  </a:lnTo>
                  <a:lnTo>
                    <a:pt x="241" y="600"/>
                  </a:lnTo>
                  <a:lnTo>
                    <a:pt x="241" y="632"/>
                  </a:lnTo>
                  <a:lnTo>
                    <a:pt x="223" y="645"/>
                  </a:lnTo>
                  <a:lnTo>
                    <a:pt x="223" y="746"/>
                  </a:lnTo>
                  <a:lnTo>
                    <a:pt x="204" y="767"/>
                  </a:lnTo>
                  <a:lnTo>
                    <a:pt x="204" y="959"/>
                  </a:lnTo>
                  <a:lnTo>
                    <a:pt x="204" y="1080"/>
                  </a:lnTo>
                  <a:lnTo>
                    <a:pt x="231" y="1216"/>
                  </a:lnTo>
                  <a:lnTo>
                    <a:pt x="241" y="1390"/>
                  </a:lnTo>
                  <a:lnTo>
                    <a:pt x="212" y="1403"/>
                  </a:lnTo>
                  <a:lnTo>
                    <a:pt x="212" y="1423"/>
                  </a:lnTo>
                  <a:lnTo>
                    <a:pt x="160" y="1423"/>
                  </a:lnTo>
                  <a:lnTo>
                    <a:pt x="153" y="1416"/>
                  </a:lnTo>
                  <a:lnTo>
                    <a:pt x="132" y="1416"/>
                  </a:lnTo>
                  <a:lnTo>
                    <a:pt x="131" y="1428"/>
                  </a:lnTo>
                  <a:lnTo>
                    <a:pt x="95" y="1423"/>
                  </a:lnTo>
                  <a:lnTo>
                    <a:pt x="15" y="1416"/>
                  </a:lnTo>
                  <a:lnTo>
                    <a:pt x="15" y="1403"/>
                  </a:lnTo>
                  <a:lnTo>
                    <a:pt x="88" y="1377"/>
                  </a:lnTo>
                  <a:lnTo>
                    <a:pt x="88" y="1351"/>
                  </a:lnTo>
                  <a:lnTo>
                    <a:pt x="25" y="1340"/>
                  </a:lnTo>
                  <a:lnTo>
                    <a:pt x="25" y="1321"/>
                  </a:lnTo>
                  <a:lnTo>
                    <a:pt x="69" y="1295"/>
                  </a:lnTo>
                  <a:lnTo>
                    <a:pt x="69" y="1100"/>
                  </a:lnTo>
                  <a:lnTo>
                    <a:pt x="51" y="923"/>
                  </a:lnTo>
                  <a:lnTo>
                    <a:pt x="58" y="744"/>
                  </a:lnTo>
                  <a:lnTo>
                    <a:pt x="59" y="645"/>
                  </a:lnTo>
                  <a:lnTo>
                    <a:pt x="52" y="613"/>
                  </a:lnTo>
                  <a:lnTo>
                    <a:pt x="52" y="474"/>
                  </a:lnTo>
                  <a:lnTo>
                    <a:pt x="0" y="442"/>
                  </a:lnTo>
                  <a:lnTo>
                    <a:pt x="0" y="423"/>
                  </a:lnTo>
                  <a:lnTo>
                    <a:pt x="114" y="231"/>
                  </a:lnTo>
                  <a:lnTo>
                    <a:pt x="168" y="205"/>
                  </a:lnTo>
                  <a:lnTo>
                    <a:pt x="161" y="193"/>
                  </a:lnTo>
                  <a:lnTo>
                    <a:pt x="124" y="186"/>
                  </a:lnTo>
                  <a:lnTo>
                    <a:pt x="124" y="174"/>
                  </a:lnTo>
                  <a:lnTo>
                    <a:pt x="114" y="168"/>
                  </a:lnTo>
                  <a:lnTo>
                    <a:pt x="114" y="154"/>
                  </a:lnTo>
                  <a:lnTo>
                    <a:pt x="106" y="147"/>
                  </a:lnTo>
                  <a:lnTo>
                    <a:pt x="114" y="142"/>
                  </a:lnTo>
                  <a:lnTo>
                    <a:pt x="106" y="136"/>
                  </a:lnTo>
                  <a:lnTo>
                    <a:pt x="124" y="103"/>
                  </a:lnTo>
                  <a:lnTo>
                    <a:pt x="114" y="85"/>
                  </a:lnTo>
                  <a:lnTo>
                    <a:pt x="124" y="66"/>
                  </a:lnTo>
                  <a:lnTo>
                    <a:pt x="106" y="52"/>
                  </a:lnTo>
                  <a:lnTo>
                    <a:pt x="106" y="21"/>
                  </a:lnTo>
                  <a:close/>
                </a:path>
              </a:pathLst>
            </a:custGeom>
            <a:solidFill>
              <a:srgbClr val="50DBEE"/>
            </a:solidFill>
            <a:ln w="9525">
              <a:noFill/>
              <a:round/>
              <a:headEnd/>
              <a:tailEnd/>
            </a:ln>
          </p:spPr>
          <p:txBody>
            <a:bodyPr/>
            <a:lstStyle/>
            <a:p>
              <a:endParaRPr lang="en-US"/>
            </a:p>
          </p:txBody>
        </p:sp>
        <p:sp>
          <p:nvSpPr>
            <p:cNvPr id="12325" name="Freeform 66"/>
            <p:cNvSpPr>
              <a:spLocks/>
            </p:cNvSpPr>
            <p:nvPr/>
          </p:nvSpPr>
          <p:spPr bwMode="auto">
            <a:xfrm>
              <a:off x="3284" y="1348"/>
              <a:ext cx="111" cy="382"/>
            </a:xfrm>
            <a:custGeom>
              <a:avLst/>
              <a:gdLst>
                <a:gd name="T0" fmla="*/ 5 w 223"/>
                <a:gd name="T1" fmla="*/ 1 h 763"/>
                <a:gd name="T2" fmla="*/ 4 w 223"/>
                <a:gd name="T3" fmla="*/ 4 h 763"/>
                <a:gd name="T4" fmla="*/ 5 w 223"/>
                <a:gd name="T5" fmla="*/ 4 h 763"/>
                <a:gd name="T6" fmla="*/ 5 w 223"/>
                <a:gd name="T7" fmla="*/ 5 h 763"/>
                <a:gd name="T8" fmla="*/ 6 w 223"/>
                <a:gd name="T9" fmla="*/ 7 h 763"/>
                <a:gd name="T10" fmla="*/ 5 w 223"/>
                <a:gd name="T11" fmla="*/ 7 h 763"/>
                <a:gd name="T12" fmla="*/ 2 w 223"/>
                <a:gd name="T13" fmla="*/ 9 h 763"/>
                <a:gd name="T14" fmla="*/ 0 w 223"/>
                <a:gd name="T15" fmla="*/ 24 h 763"/>
                <a:gd name="T16" fmla="*/ 0 w 223"/>
                <a:gd name="T17" fmla="*/ 26 h 763"/>
                <a:gd name="T18" fmla="*/ 0 w 223"/>
                <a:gd name="T19" fmla="*/ 28 h 763"/>
                <a:gd name="T20" fmla="*/ 1 w 223"/>
                <a:gd name="T21" fmla="*/ 28 h 763"/>
                <a:gd name="T22" fmla="*/ 1 w 223"/>
                <a:gd name="T23" fmla="*/ 26 h 763"/>
                <a:gd name="T24" fmla="*/ 1 w 223"/>
                <a:gd name="T25" fmla="*/ 27 h 763"/>
                <a:gd name="T26" fmla="*/ 2 w 223"/>
                <a:gd name="T27" fmla="*/ 26 h 763"/>
                <a:gd name="T28" fmla="*/ 2 w 223"/>
                <a:gd name="T29" fmla="*/ 24 h 763"/>
                <a:gd name="T30" fmla="*/ 4 w 223"/>
                <a:gd name="T31" fmla="*/ 37 h 763"/>
                <a:gd name="T32" fmla="*/ 5 w 223"/>
                <a:gd name="T33" fmla="*/ 44 h 763"/>
                <a:gd name="T34" fmla="*/ 4 w 223"/>
                <a:gd name="T35" fmla="*/ 48 h 763"/>
                <a:gd name="T36" fmla="*/ 7 w 223"/>
                <a:gd name="T37" fmla="*/ 47 h 763"/>
                <a:gd name="T38" fmla="*/ 6 w 223"/>
                <a:gd name="T39" fmla="*/ 43 h 763"/>
                <a:gd name="T40" fmla="*/ 7 w 223"/>
                <a:gd name="T41" fmla="*/ 37 h 763"/>
                <a:gd name="T42" fmla="*/ 7 w 223"/>
                <a:gd name="T43" fmla="*/ 43 h 763"/>
                <a:gd name="T44" fmla="*/ 8 w 223"/>
                <a:gd name="T45" fmla="*/ 47 h 763"/>
                <a:gd name="T46" fmla="*/ 10 w 223"/>
                <a:gd name="T47" fmla="*/ 47 h 763"/>
                <a:gd name="T48" fmla="*/ 10 w 223"/>
                <a:gd name="T49" fmla="*/ 37 h 763"/>
                <a:gd name="T50" fmla="*/ 11 w 223"/>
                <a:gd name="T51" fmla="*/ 36 h 763"/>
                <a:gd name="T52" fmla="*/ 13 w 223"/>
                <a:gd name="T53" fmla="*/ 37 h 763"/>
                <a:gd name="T54" fmla="*/ 12 w 223"/>
                <a:gd name="T55" fmla="*/ 25 h 763"/>
                <a:gd name="T56" fmla="*/ 12 w 223"/>
                <a:gd name="T57" fmla="*/ 23 h 763"/>
                <a:gd name="T58" fmla="*/ 12 w 223"/>
                <a:gd name="T59" fmla="*/ 17 h 763"/>
                <a:gd name="T60" fmla="*/ 9 w 223"/>
                <a:gd name="T61" fmla="*/ 8 h 763"/>
                <a:gd name="T62" fmla="*/ 9 w 223"/>
                <a:gd name="T63" fmla="*/ 6 h 763"/>
                <a:gd name="T64" fmla="*/ 10 w 223"/>
                <a:gd name="T65" fmla="*/ 5 h 763"/>
                <a:gd name="T66" fmla="*/ 10 w 223"/>
                <a:gd name="T67" fmla="*/ 4 h 763"/>
                <a:gd name="T68" fmla="*/ 10 w 223"/>
                <a:gd name="T69" fmla="*/ 1 h 763"/>
                <a:gd name="T70" fmla="*/ 8 w 223"/>
                <a:gd name="T71" fmla="*/ 1 h 763"/>
                <a:gd name="T72" fmla="*/ 6 w 223"/>
                <a:gd name="T73" fmla="*/ 1 h 7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763"/>
                <a:gd name="T113" fmla="*/ 223 w 223"/>
                <a:gd name="T114" fmla="*/ 763 h 7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763">
                  <a:moveTo>
                    <a:pt x="111" y="6"/>
                  </a:moveTo>
                  <a:lnTo>
                    <a:pt x="87" y="10"/>
                  </a:lnTo>
                  <a:lnTo>
                    <a:pt x="76" y="38"/>
                  </a:lnTo>
                  <a:lnTo>
                    <a:pt x="76" y="51"/>
                  </a:lnTo>
                  <a:lnTo>
                    <a:pt x="87" y="51"/>
                  </a:lnTo>
                  <a:lnTo>
                    <a:pt x="82" y="57"/>
                  </a:lnTo>
                  <a:lnTo>
                    <a:pt x="87" y="60"/>
                  </a:lnTo>
                  <a:lnTo>
                    <a:pt x="89" y="72"/>
                  </a:lnTo>
                  <a:lnTo>
                    <a:pt x="92" y="75"/>
                  </a:lnTo>
                  <a:lnTo>
                    <a:pt x="100" y="98"/>
                  </a:lnTo>
                  <a:lnTo>
                    <a:pt x="100" y="104"/>
                  </a:lnTo>
                  <a:lnTo>
                    <a:pt x="89" y="104"/>
                  </a:lnTo>
                  <a:lnTo>
                    <a:pt x="71" y="133"/>
                  </a:lnTo>
                  <a:lnTo>
                    <a:pt x="38" y="142"/>
                  </a:lnTo>
                  <a:lnTo>
                    <a:pt x="23" y="166"/>
                  </a:lnTo>
                  <a:lnTo>
                    <a:pt x="7" y="375"/>
                  </a:lnTo>
                  <a:lnTo>
                    <a:pt x="14" y="378"/>
                  </a:lnTo>
                  <a:lnTo>
                    <a:pt x="0" y="415"/>
                  </a:lnTo>
                  <a:lnTo>
                    <a:pt x="7" y="438"/>
                  </a:lnTo>
                  <a:lnTo>
                    <a:pt x="14" y="438"/>
                  </a:lnTo>
                  <a:lnTo>
                    <a:pt x="18" y="442"/>
                  </a:lnTo>
                  <a:lnTo>
                    <a:pt x="23" y="442"/>
                  </a:lnTo>
                  <a:lnTo>
                    <a:pt x="20" y="420"/>
                  </a:lnTo>
                  <a:lnTo>
                    <a:pt x="23" y="407"/>
                  </a:lnTo>
                  <a:lnTo>
                    <a:pt x="27" y="418"/>
                  </a:lnTo>
                  <a:lnTo>
                    <a:pt x="23" y="425"/>
                  </a:lnTo>
                  <a:lnTo>
                    <a:pt x="27" y="430"/>
                  </a:lnTo>
                  <a:lnTo>
                    <a:pt x="36" y="412"/>
                  </a:lnTo>
                  <a:lnTo>
                    <a:pt x="30" y="382"/>
                  </a:lnTo>
                  <a:lnTo>
                    <a:pt x="42" y="383"/>
                  </a:lnTo>
                  <a:lnTo>
                    <a:pt x="36" y="572"/>
                  </a:lnTo>
                  <a:lnTo>
                    <a:pt x="73" y="583"/>
                  </a:lnTo>
                  <a:lnTo>
                    <a:pt x="89" y="693"/>
                  </a:lnTo>
                  <a:lnTo>
                    <a:pt x="87" y="704"/>
                  </a:lnTo>
                  <a:lnTo>
                    <a:pt x="78" y="751"/>
                  </a:lnTo>
                  <a:lnTo>
                    <a:pt x="78" y="759"/>
                  </a:lnTo>
                  <a:lnTo>
                    <a:pt x="104" y="763"/>
                  </a:lnTo>
                  <a:lnTo>
                    <a:pt x="114" y="751"/>
                  </a:lnTo>
                  <a:lnTo>
                    <a:pt x="109" y="710"/>
                  </a:lnTo>
                  <a:lnTo>
                    <a:pt x="104" y="682"/>
                  </a:lnTo>
                  <a:lnTo>
                    <a:pt x="116" y="587"/>
                  </a:lnTo>
                  <a:lnTo>
                    <a:pt x="118" y="588"/>
                  </a:lnTo>
                  <a:lnTo>
                    <a:pt x="129" y="623"/>
                  </a:lnTo>
                  <a:lnTo>
                    <a:pt x="122" y="679"/>
                  </a:lnTo>
                  <a:lnTo>
                    <a:pt x="114" y="685"/>
                  </a:lnTo>
                  <a:lnTo>
                    <a:pt x="129" y="744"/>
                  </a:lnTo>
                  <a:lnTo>
                    <a:pt x="154" y="751"/>
                  </a:lnTo>
                  <a:lnTo>
                    <a:pt x="160" y="745"/>
                  </a:lnTo>
                  <a:lnTo>
                    <a:pt x="140" y="685"/>
                  </a:lnTo>
                  <a:lnTo>
                    <a:pt x="169" y="583"/>
                  </a:lnTo>
                  <a:lnTo>
                    <a:pt x="183" y="575"/>
                  </a:lnTo>
                  <a:lnTo>
                    <a:pt x="183" y="568"/>
                  </a:lnTo>
                  <a:lnTo>
                    <a:pt x="209" y="569"/>
                  </a:lnTo>
                  <a:lnTo>
                    <a:pt x="217" y="583"/>
                  </a:lnTo>
                  <a:lnTo>
                    <a:pt x="223" y="575"/>
                  </a:lnTo>
                  <a:lnTo>
                    <a:pt x="198" y="390"/>
                  </a:lnTo>
                  <a:lnTo>
                    <a:pt x="202" y="390"/>
                  </a:lnTo>
                  <a:lnTo>
                    <a:pt x="202" y="353"/>
                  </a:lnTo>
                  <a:lnTo>
                    <a:pt x="205" y="347"/>
                  </a:lnTo>
                  <a:lnTo>
                    <a:pt x="198" y="257"/>
                  </a:lnTo>
                  <a:lnTo>
                    <a:pt x="191" y="149"/>
                  </a:lnTo>
                  <a:lnTo>
                    <a:pt x="149" y="127"/>
                  </a:lnTo>
                  <a:lnTo>
                    <a:pt x="136" y="104"/>
                  </a:lnTo>
                  <a:lnTo>
                    <a:pt x="147" y="83"/>
                  </a:lnTo>
                  <a:lnTo>
                    <a:pt x="154" y="84"/>
                  </a:lnTo>
                  <a:lnTo>
                    <a:pt x="160" y="75"/>
                  </a:lnTo>
                  <a:lnTo>
                    <a:pt x="160" y="64"/>
                  </a:lnTo>
                  <a:lnTo>
                    <a:pt x="169" y="62"/>
                  </a:lnTo>
                  <a:lnTo>
                    <a:pt x="173" y="31"/>
                  </a:lnTo>
                  <a:lnTo>
                    <a:pt x="162" y="10"/>
                  </a:lnTo>
                  <a:lnTo>
                    <a:pt x="151" y="2"/>
                  </a:lnTo>
                  <a:lnTo>
                    <a:pt x="135" y="2"/>
                  </a:lnTo>
                  <a:lnTo>
                    <a:pt x="124" y="0"/>
                  </a:lnTo>
                  <a:lnTo>
                    <a:pt x="111" y="6"/>
                  </a:lnTo>
                  <a:close/>
                </a:path>
              </a:pathLst>
            </a:custGeom>
            <a:solidFill>
              <a:srgbClr val="50DBEE"/>
            </a:solidFill>
            <a:ln w="9525">
              <a:noFill/>
              <a:round/>
              <a:headEnd/>
              <a:tailEnd/>
            </a:ln>
          </p:spPr>
          <p:txBody>
            <a:bodyPr/>
            <a:lstStyle/>
            <a:p>
              <a:endParaRPr lang="en-US"/>
            </a:p>
          </p:txBody>
        </p:sp>
        <p:sp>
          <p:nvSpPr>
            <p:cNvPr id="12326" name="Freeform 67"/>
            <p:cNvSpPr>
              <a:spLocks/>
            </p:cNvSpPr>
            <p:nvPr/>
          </p:nvSpPr>
          <p:spPr bwMode="auto">
            <a:xfrm>
              <a:off x="4074" y="1258"/>
              <a:ext cx="80" cy="380"/>
            </a:xfrm>
            <a:custGeom>
              <a:avLst/>
              <a:gdLst>
                <a:gd name="T0" fmla="*/ 3 w 160"/>
                <a:gd name="T1" fmla="*/ 1 h 760"/>
                <a:gd name="T2" fmla="*/ 5 w 160"/>
                <a:gd name="T3" fmla="*/ 0 h 760"/>
                <a:gd name="T4" fmla="*/ 7 w 160"/>
                <a:gd name="T5" fmla="*/ 0 h 760"/>
                <a:gd name="T6" fmla="*/ 10 w 160"/>
                <a:gd name="T7" fmla="*/ 1 h 760"/>
                <a:gd name="T8" fmla="*/ 10 w 160"/>
                <a:gd name="T9" fmla="*/ 2 h 760"/>
                <a:gd name="T10" fmla="*/ 10 w 160"/>
                <a:gd name="T11" fmla="*/ 3 h 760"/>
                <a:gd name="T12" fmla="*/ 9 w 160"/>
                <a:gd name="T13" fmla="*/ 6 h 760"/>
                <a:gd name="T14" fmla="*/ 9 w 160"/>
                <a:gd name="T15" fmla="*/ 6 h 760"/>
                <a:gd name="T16" fmla="*/ 10 w 160"/>
                <a:gd name="T17" fmla="*/ 7 h 760"/>
                <a:gd name="T18" fmla="*/ 10 w 160"/>
                <a:gd name="T19" fmla="*/ 11 h 760"/>
                <a:gd name="T20" fmla="*/ 10 w 160"/>
                <a:gd name="T21" fmla="*/ 12 h 760"/>
                <a:gd name="T22" fmla="*/ 10 w 160"/>
                <a:gd name="T23" fmla="*/ 17 h 760"/>
                <a:gd name="T24" fmla="*/ 10 w 160"/>
                <a:gd name="T25" fmla="*/ 20 h 760"/>
                <a:gd name="T26" fmla="*/ 8 w 160"/>
                <a:gd name="T27" fmla="*/ 20 h 760"/>
                <a:gd name="T28" fmla="*/ 8 w 160"/>
                <a:gd name="T29" fmla="*/ 21 h 760"/>
                <a:gd name="T30" fmla="*/ 7 w 160"/>
                <a:gd name="T31" fmla="*/ 22 h 760"/>
                <a:gd name="T32" fmla="*/ 7 w 160"/>
                <a:gd name="T33" fmla="*/ 24 h 760"/>
                <a:gd name="T34" fmla="*/ 6 w 160"/>
                <a:gd name="T35" fmla="*/ 25 h 760"/>
                <a:gd name="T36" fmla="*/ 6 w 160"/>
                <a:gd name="T37" fmla="*/ 31 h 760"/>
                <a:gd name="T38" fmla="*/ 6 w 160"/>
                <a:gd name="T39" fmla="*/ 36 h 760"/>
                <a:gd name="T40" fmla="*/ 7 w 160"/>
                <a:gd name="T41" fmla="*/ 41 h 760"/>
                <a:gd name="T42" fmla="*/ 8 w 160"/>
                <a:gd name="T43" fmla="*/ 47 h 760"/>
                <a:gd name="T44" fmla="*/ 7 w 160"/>
                <a:gd name="T45" fmla="*/ 47 h 760"/>
                <a:gd name="T46" fmla="*/ 7 w 160"/>
                <a:gd name="T47" fmla="*/ 48 h 760"/>
                <a:gd name="T48" fmla="*/ 5 w 160"/>
                <a:gd name="T49" fmla="*/ 48 h 760"/>
                <a:gd name="T50" fmla="*/ 5 w 160"/>
                <a:gd name="T51" fmla="*/ 48 h 760"/>
                <a:gd name="T52" fmla="*/ 5 w 160"/>
                <a:gd name="T53" fmla="*/ 48 h 760"/>
                <a:gd name="T54" fmla="*/ 5 w 160"/>
                <a:gd name="T55" fmla="*/ 48 h 760"/>
                <a:gd name="T56" fmla="*/ 3 w 160"/>
                <a:gd name="T57" fmla="*/ 48 h 760"/>
                <a:gd name="T58" fmla="*/ 1 w 160"/>
                <a:gd name="T59" fmla="*/ 48 h 760"/>
                <a:gd name="T60" fmla="*/ 1 w 160"/>
                <a:gd name="T61" fmla="*/ 47 h 760"/>
                <a:gd name="T62" fmla="*/ 3 w 160"/>
                <a:gd name="T63" fmla="*/ 46 h 760"/>
                <a:gd name="T64" fmla="*/ 3 w 160"/>
                <a:gd name="T65" fmla="*/ 45 h 760"/>
                <a:gd name="T66" fmla="*/ 1 w 160"/>
                <a:gd name="T67" fmla="*/ 45 h 760"/>
                <a:gd name="T68" fmla="*/ 1 w 160"/>
                <a:gd name="T69" fmla="*/ 44 h 760"/>
                <a:gd name="T70" fmla="*/ 3 w 160"/>
                <a:gd name="T71" fmla="*/ 44 h 760"/>
                <a:gd name="T72" fmla="*/ 3 w 160"/>
                <a:gd name="T73" fmla="*/ 37 h 760"/>
                <a:gd name="T74" fmla="*/ 1 w 160"/>
                <a:gd name="T75" fmla="*/ 30 h 760"/>
                <a:gd name="T76" fmla="*/ 1 w 160"/>
                <a:gd name="T77" fmla="*/ 24 h 760"/>
                <a:gd name="T78" fmla="*/ 2 w 160"/>
                <a:gd name="T79" fmla="*/ 22 h 760"/>
                <a:gd name="T80" fmla="*/ 1 w 160"/>
                <a:gd name="T81" fmla="*/ 21 h 760"/>
                <a:gd name="T82" fmla="*/ 1 w 160"/>
                <a:gd name="T83" fmla="*/ 15 h 760"/>
                <a:gd name="T84" fmla="*/ 0 w 160"/>
                <a:gd name="T85" fmla="*/ 14 h 760"/>
                <a:gd name="T86" fmla="*/ 0 w 160"/>
                <a:gd name="T87" fmla="*/ 14 h 760"/>
                <a:gd name="T88" fmla="*/ 3 w 160"/>
                <a:gd name="T89" fmla="*/ 7 h 760"/>
                <a:gd name="T90" fmla="*/ 5 w 160"/>
                <a:gd name="T91" fmla="*/ 6 h 760"/>
                <a:gd name="T92" fmla="*/ 5 w 160"/>
                <a:gd name="T93" fmla="*/ 6 h 760"/>
                <a:gd name="T94" fmla="*/ 5 w 160"/>
                <a:gd name="T95" fmla="*/ 6 h 760"/>
                <a:gd name="T96" fmla="*/ 5 w 160"/>
                <a:gd name="T97" fmla="*/ 6 h 760"/>
                <a:gd name="T98" fmla="*/ 3 w 160"/>
                <a:gd name="T99" fmla="*/ 6 h 760"/>
                <a:gd name="T100" fmla="*/ 3 w 160"/>
                <a:gd name="T101" fmla="*/ 6 h 760"/>
                <a:gd name="T102" fmla="*/ 3 w 160"/>
                <a:gd name="T103" fmla="*/ 5 h 760"/>
                <a:gd name="T104" fmla="*/ 3 w 160"/>
                <a:gd name="T105" fmla="*/ 5 h 760"/>
                <a:gd name="T106" fmla="*/ 3 w 160"/>
                <a:gd name="T107" fmla="*/ 5 h 760"/>
                <a:gd name="T108" fmla="*/ 5 w 160"/>
                <a:gd name="T109" fmla="*/ 3 h 760"/>
                <a:gd name="T110" fmla="*/ 3 w 160"/>
                <a:gd name="T111" fmla="*/ 3 h 760"/>
                <a:gd name="T112" fmla="*/ 5 w 160"/>
                <a:gd name="T113" fmla="*/ 3 h 760"/>
                <a:gd name="T114" fmla="*/ 3 w 160"/>
                <a:gd name="T115" fmla="*/ 1 h 760"/>
                <a:gd name="T116" fmla="*/ 3 w 160"/>
                <a:gd name="T117" fmla="*/ 1 h 7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0"/>
                <a:gd name="T178" fmla="*/ 0 h 760"/>
                <a:gd name="T179" fmla="*/ 160 w 160"/>
                <a:gd name="T180" fmla="*/ 760 h 7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0" h="760">
                  <a:moveTo>
                    <a:pt x="55" y="10"/>
                  </a:moveTo>
                  <a:lnTo>
                    <a:pt x="94" y="0"/>
                  </a:lnTo>
                  <a:lnTo>
                    <a:pt x="121" y="0"/>
                  </a:lnTo>
                  <a:lnTo>
                    <a:pt x="147" y="6"/>
                  </a:lnTo>
                  <a:lnTo>
                    <a:pt x="157" y="32"/>
                  </a:lnTo>
                  <a:lnTo>
                    <a:pt x="157" y="55"/>
                  </a:lnTo>
                  <a:lnTo>
                    <a:pt x="142" y="81"/>
                  </a:lnTo>
                  <a:lnTo>
                    <a:pt x="132" y="81"/>
                  </a:lnTo>
                  <a:lnTo>
                    <a:pt x="147" y="112"/>
                  </a:lnTo>
                  <a:lnTo>
                    <a:pt x="160" y="163"/>
                  </a:lnTo>
                  <a:lnTo>
                    <a:pt x="160" y="205"/>
                  </a:lnTo>
                  <a:lnTo>
                    <a:pt x="157" y="262"/>
                  </a:lnTo>
                  <a:lnTo>
                    <a:pt x="147" y="315"/>
                  </a:lnTo>
                  <a:lnTo>
                    <a:pt x="128" y="318"/>
                  </a:lnTo>
                  <a:lnTo>
                    <a:pt x="128" y="335"/>
                  </a:lnTo>
                  <a:lnTo>
                    <a:pt x="119" y="342"/>
                  </a:lnTo>
                  <a:lnTo>
                    <a:pt x="119" y="397"/>
                  </a:lnTo>
                  <a:lnTo>
                    <a:pt x="108" y="408"/>
                  </a:lnTo>
                  <a:lnTo>
                    <a:pt x="108" y="511"/>
                  </a:lnTo>
                  <a:lnTo>
                    <a:pt x="108" y="576"/>
                  </a:lnTo>
                  <a:lnTo>
                    <a:pt x="123" y="647"/>
                  </a:lnTo>
                  <a:lnTo>
                    <a:pt x="128" y="741"/>
                  </a:lnTo>
                  <a:lnTo>
                    <a:pt x="113" y="748"/>
                  </a:lnTo>
                  <a:lnTo>
                    <a:pt x="113" y="759"/>
                  </a:lnTo>
                  <a:lnTo>
                    <a:pt x="85" y="759"/>
                  </a:lnTo>
                  <a:lnTo>
                    <a:pt x="81" y="755"/>
                  </a:lnTo>
                  <a:lnTo>
                    <a:pt x="70" y="755"/>
                  </a:lnTo>
                  <a:lnTo>
                    <a:pt x="69" y="760"/>
                  </a:lnTo>
                  <a:lnTo>
                    <a:pt x="50" y="759"/>
                  </a:lnTo>
                  <a:lnTo>
                    <a:pt x="8" y="755"/>
                  </a:lnTo>
                  <a:lnTo>
                    <a:pt x="8" y="748"/>
                  </a:lnTo>
                  <a:lnTo>
                    <a:pt x="46" y="734"/>
                  </a:lnTo>
                  <a:lnTo>
                    <a:pt x="46" y="720"/>
                  </a:lnTo>
                  <a:lnTo>
                    <a:pt x="12" y="713"/>
                  </a:lnTo>
                  <a:lnTo>
                    <a:pt x="12" y="704"/>
                  </a:lnTo>
                  <a:lnTo>
                    <a:pt x="36" y="690"/>
                  </a:lnTo>
                  <a:lnTo>
                    <a:pt x="36" y="585"/>
                  </a:lnTo>
                  <a:lnTo>
                    <a:pt x="28" y="490"/>
                  </a:lnTo>
                  <a:lnTo>
                    <a:pt x="30" y="395"/>
                  </a:lnTo>
                  <a:lnTo>
                    <a:pt x="32" y="342"/>
                  </a:lnTo>
                  <a:lnTo>
                    <a:pt x="28" y="325"/>
                  </a:lnTo>
                  <a:lnTo>
                    <a:pt x="28" y="251"/>
                  </a:lnTo>
                  <a:lnTo>
                    <a:pt x="0" y="234"/>
                  </a:lnTo>
                  <a:lnTo>
                    <a:pt x="0" y="225"/>
                  </a:lnTo>
                  <a:lnTo>
                    <a:pt x="61" y="123"/>
                  </a:lnTo>
                  <a:lnTo>
                    <a:pt x="90" y="109"/>
                  </a:lnTo>
                  <a:lnTo>
                    <a:pt x="85" y="102"/>
                  </a:lnTo>
                  <a:lnTo>
                    <a:pt x="65" y="98"/>
                  </a:lnTo>
                  <a:lnTo>
                    <a:pt x="65" y="92"/>
                  </a:lnTo>
                  <a:lnTo>
                    <a:pt x="61" y="88"/>
                  </a:lnTo>
                  <a:lnTo>
                    <a:pt x="61" y="81"/>
                  </a:lnTo>
                  <a:lnTo>
                    <a:pt x="55" y="79"/>
                  </a:lnTo>
                  <a:lnTo>
                    <a:pt x="61" y="74"/>
                  </a:lnTo>
                  <a:lnTo>
                    <a:pt x="57" y="72"/>
                  </a:lnTo>
                  <a:lnTo>
                    <a:pt x="65" y="55"/>
                  </a:lnTo>
                  <a:lnTo>
                    <a:pt x="61" y="44"/>
                  </a:lnTo>
                  <a:lnTo>
                    <a:pt x="65" y="34"/>
                  </a:lnTo>
                  <a:lnTo>
                    <a:pt x="57" y="28"/>
                  </a:lnTo>
                  <a:lnTo>
                    <a:pt x="55" y="10"/>
                  </a:lnTo>
                  <a:close/>
                </a:path>
              </a:pathLst>
            </a:custGeom>
            <a:solidFill>
              <a:srgbClr val="50DBEE"/>
            </a:solidFill>
            <a:ln w="9525">
              <a:noFill/>
              <a:round/>
              <a:headEnd/>
              <a:tailEnd/>
            </a:ln>
          </p:spPr>
          <p:txBody>
            <a:bodyPr/>
            <a:lstStyle/>
            <a:p>
              <a:endParaRPr lang="en-US"/>
            </a:p>
          </p:txBody>
        </p:sp>
        <p:sp>
          <p:nvSpPr>
            <p:cNvPr id="12327" name="Freeform 68"/>
            <p:cNvSpPr>
              <a:spLocks/>
            </p:cNvSpPr>
            <p:nvPr/>
          </p:nvSpPr>
          <p:spPr bwMode="auto">
            <a:xfrm>
              <a:off x="3959" y="1220"/>
              <a:ext cx="107" cy="340"/>
            </a:xfrm>
            <a:custGeom>
              <a:avLst/>
              <a:gdLst>
                <a:gd name="T0" fmla="*/ 9 w 214"/>
                <a:gd name="T1" fmla="*/ 0 h 681"/>
                <a:gd name="T2" fmla="*/ 9 w 214"/>
                <a:gd name="T3" fmla="*/ 2 h 681"/>
                <a:gd name="T4" fmla="*/ 9 w 214"/>
                <a:gd name="T5" fmla="*/ 3 h 681"/>
                <a:gd name="T6" fmla="*/ 8 w 214"/>
                <a:gd name="T7" fmla="*/ 4 h 681"/>
                <a:gd name="T8" fmla="*/ 7 w 214"/>
                <a:gd name="T9" fmla="*/ 5 h 681"/>
                <a:gd name="T10" fmla="*/ 8 w 214"/>
                <a:gd name="T11" fmla="*/ 5 h 681"/>
                <a:gd name="T12" fmla="*/ 11 w 214"/>
                <a:gd name="T13" fmla="*/ 7 h 681"/>
                <a:gd name="T14" fmla="*/ 13 w 214"/>
                <a:gd name="T15" fmla="*/ 20 h 681"/>
                <a:gd name="T16" fmla="*/ 13 w 214"/>
                <a:gd name="T17" fmla="*/ 23 h 681"/>
                <a:gd name="T18" fmla="*/ 13 w 214"/>
                <a:gd name="T19" fmla="*/ 24 h 681"/>
                <a:gd name="T20" fmla="*/ 12 w 214"/>
                <a:gd name="T21" fmla="*/ 24 h 681"/>
                <a:gd name="T22" fmla="*/ 12 w 214"/>
                <a:gd name="T23" fmla="*/ 22 h 681"/>
                <a:gd name="T24" fmla="*/ 12 w 214"/>
                <a:gd name="T25" fmla="*/ 23 h 681"/>
                <a:gd name="T26" fmla="*/ 12 w 214"/>
                <a:gd name="T27" fmla="*/ 22 h 681"/>
                <a:gd name="T28" fmla="*/ 11 w 214"/>
                <a:gd name="T29" fmla="*/ 21 h 681"/>
                <a:gd name="T30" fmla="*/ 9 w 214"/>
                <a:gd name="T31" fmla="*/ 32 h 681"/>
                <a:gd name="T32" fmla="*/ 9 w 214"/>
                <a:gd name="T33" fmla="*/ 39 h 681"/>
                <a:gd name="T34" fmla="*/ 9 w 214"/>
                <a:gd name="T35" fmla="*/ 42 h 681"/>
                <a:gd name="T36" fmla="*/ 7 w 214"/>
                <a:gd name="T37" fmla="*/ 41 h 681"/>
                <a:gd name="T38" fmla="*/ 7 w 214"/>
                <a:gd name="T39" fmla="*/ 38 h 681"/>
                <a:gd name="T40" fmla="*/ 7 w 214"/>
                <a:gd name="T41" fmla="*/ 32 h 681"/>
                <a:gd name="T42" fmla="*/ 6 w 214"/>
                <a:gd name="T43" fmla="*/ 37 h 681"/>
                <a:gd name="T44" fmla="*/ 6 w 214"/>
                <a:gd name="T45" fmla="*/ 41 h 681"/>
                <a:gd name="T46" fmla="*/ 3 w 214"/>
                <a:gd name="T47" fmla="*/ 41 h 681"/>
                <a:gd name="T48" fmla="*/ 3 w 214"/>
                <a:gd name="T49" fmla="*/ 32 h 681"/>
                <a:gd name="T50" fmla="*/ 3 w 214"/>
                <a:gd name="T51" fmla="*/ 31 h 681"/>
                <a:gd name="T52" fmla="*/ 1 w 214"/>
                <a:gd name="T53" fmla="*/ 32 h 681"/>
                <a:gd name="T54" fmla="*/ 2 w 214"/>
                <a:gd name="T55" fmla="*/ 21 h 681"/>
                <a:gd name="T56" fmla="*/ 2 w 214"/>
                <a:gd name="T57" fmla="*/ 19 h 681"/>
                <a:gd name="T58" fmla="*/ 2 w 214"/>
                <a:gd name="T59" fmla="*/ 14 h 681"/>
                <a:gd name="T60" fmla="*/ 5 w 214"/>
                <a:gd name="T61" fmla="*/ 7 h 681"/>
                <a:gd name="T62" fmla="*/ 5 w 214"/>
                <a:gd name="T63" fmla="*/ 4 h 681"/>
                <a:gd name="T64" fmla="*/ 3 w 214"/>
                <a:gd name="T65" fmla="*/ 4 h 681"/>
                <a:gd name="T66" fmla="*/ 3 w 214"/>
                <a:gd name="T67" fmla="*/ 3 h 681"/>
                <a:gd name="T68" fmla="*/ 3 w 214"/>
                <a:gd name="T69" fmla="*/ 0 h 681"/>
                <a:gd name="T70" fmla="*/ 6 w 214"/>
                <a:gd name="T71" fmla="*/ 0 h 681"/>
                <a:gd name="T72" fmla="*/ 7 w 214"/>
                <a:gd name="T73" fmla="*/ 0 h 6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681"/>
                <a:gd name="T113" fmla="*/ 214 w 214"/>
                <a:gd name="T114" fmla="*/ 681 h 6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681">
                  <a:moveTo>
                    <a:pt x="106" y="4"/>
                  </a:moveTo>
                  <a:lnTo>
                    <a:pt x="131" y="9"/>
                  </a:lnTo>
                  <a:lnTo>
                    <a:pt x="140" y="35"/>
                  </a:lnTo>
                  <a:lnTo>
                    <a:pt x="140" y="46"/>
                  </a:lnTo>
                  <a:lnTo>
                    <a:pt x="129" y="46"/>
                  </a:lnTo>
                  <a:lnTo>
                    <a:pt x="134" y="50"/>
                  </a:lnTo>
                  <a:lnTo>
                    <a:pt x="131" y="53"/>
                  </a:lnTo>
                  <a:lnTo>
                    <a:pt x="128" y="64"/>
                  </a:lnTo>
                  <a:lnTo>
                    <a:pt x="124" y="66"/>
                  </a:lnTo>
                  <a:lnTo>
                    <a:pt x="117" y="87"/>
                  </a:lnTo>
                  <a:lnTo>
                    <a:pt x="117" y="91"/>
                  </a:lnTo>
                  <a:lnTo>
                    <a:pt x="128" y="91"/>
                  </a:lnTo>
                  <a:lnTo>
                    <a:pt x="145" y="117"/>
                  </a:lnTo>
                  <a:lnTo>
                    <a:pt x="176" y="127"/>
                  </a:lnTo>
                  <a:lnTo>
                    <a:pt x="190" y="148"/>
                  </a:lnTo>
                  <a:lnTo>
                    <a:pt x="207" y="334"/>
                  </a:lnTo>
                  <a:lnTo>
                    <a:pt x="200" y="336"/>
                  </a:lnTo>
                  <a:lnTo>
                    <a:pt x="214" y="368"/>
                  </a:lnTo>
                  <a:lnTo>
                    <a:pt x="207" y="389"/>
                  </a:lnTo>
                  <a:lnTo>
                    <a:pt x="200" y="389"/>
                  </a:lnTo>
                  <a:lnTo>
                    <a:pt x="197" y="394"/>
                  </a:lnTo>
                  <a:lnTo>
                    <a:pt x="190" y="394"/>
                  </a:lnTo>
                  <a:lnTo>
                    <a:pt x="193" y="374"/>
                  </a:lnTo>
                  <a:lnTo>
                    <a:pt x="190" y="361"/>
                  </a:lnTo>
                  <a:lnTo>
                    <a:pt x="187" y="371"/>
                  </a:lnTo>
                  <a:lnTo>
                    <a:pt x="190" y="378"/>
                  </a:lnTo>
                  <a:lnTo>
                    <a:pt x="186" y="382"/>
                  </a:lnTo>
                  <a:lnTo>
                    <a:pt x="179" y="367"/>
                  </a:lnTo>
                  <a:lnTo>
                    <a:pt x="183" y="339"/>
                  </a:lnTo>
                  <a:lnTo>
                    <a:pt x="172" y="340"/>
                  </a:lnTo>
                  <a:lnTo>
                    <a:pt x="179" y="510"/>
                  </a:lnTo>
                  <a:lnTo>
                    <a:pt x="143" y="518"/>
                  </a:lnTo>
                  <a:lnTo>
                    <a:pt x="128" y="617"/>
                  </a:lnTo>
                  <a:lnTo>
                    <a:pt x="131" y="628"/>
                  </a:lnTo>
                  <a:lnTo>
                    <a:pt x="138" y="670"/>
                  </a:lnTo>
                  <a:lnTo>
                    <a:pt x="138" y="676"/>
                  </a:lnTo>
                  <a:lnTo>
                    <a:pt x="113" y="681"/>
                  </a:lnTo>
                  <a:lnTo>
                    <a:pt x="103" y="670"/>
                  </a:lnTo>
                  <a:lnTo>
                    <a:pt x="109" y="634"/>
                  </a:lnTo>
                  <a:lnTo>
                    <a:pt x="113" y="608"/>
                  </a:lnTo>
                  <a:lnTo>
                    <a:pt x="103" y="524"/>
                  </a:lnTo>
                  <a:lnTo>
                    <a:pt x="99" y="524"/>
                  </a:lnTo>
                  <a:lnTo>
                    <a:pt x="90" y="554"/>
                  </a:lnTo>
                  <a:lnTo>
                    <a:pt x="96" y="605"/>
                  </a:lnTo>
                  <a:lnTo>
                    <a:pt x="103" y="610"/>
                  </a:lnTo>
                  <a:lnTo>
                    <a:pt x="90" y="663"/>
                  </a:lnTo>
                  <a:lnTo>
                    <a:pt x="65" y="670"/>
                  </a:lnTo>
                  <a:lnTo>
                    <a:pt x="61" y="665"/>
                  </a:lnTo>
                  <a:lnTo>
                    <a:pt x="78" y="612"/>
                  </a:lnTo>
                  <a:lnTo>
                    <a:pt x="51" y="518"/>
                  </a:lnTo>
                  <a:lnTo>
                    <a:pt x="37" y="511"/>
                  </a:lnTo>
                  <a:lnTo>
                    <a:pt x="37" y="504"/>
                  </a:lnTo>
                  <a:lnTo>
                    <a:pt x="12" y="507"/>
                  </a:lnTo>
                  <a:lnTo>
                    <a:pt x="5" y="518"/>
                  </a:lnTo>
                  <a:lnTo>
                    <a:pt x="0" y="511"/>
                  </a:lnTo>
                  <a:lnTo>
                    <a:pt x="23" y="346"/>
                  </a:lnTo>
                  <a:lnTo>
                    <a:pt x="19" y="347"/>
                  </a:lnTo>
                  <a:lnTo>
                    <a:pt x="19" y="313"/>
                  </a:lnTo>
                  <a:lnTo>
                    <a:pt x="16" y="309"/>
                  </a:lnTo>
                  <a:lnTo>
                    <a:pt x="23" y="228"/>
                  </a:lnTo>
                  <a:lnTo>
                    <a:pt x="30" y="133"/>
                  </a:lnTo>
                  <a:lnTo>
                    <a:pt x="72" y="113"/>
                  </a:lnTo>
                  <a:lnTo>
                    <a:pt x="83" y="91"/>
                  </a:lnTo>
                  <a:lnTo>
                    <a:pt x="72" y="73"/>
                  </a:lnTo>
                  <a:lnTo>
                    <a:pt x="65" y="76"/>
                  </a:lnTo>
                  <a:lnTo>
                    <a:pt x="61" y="66"/>
                  </a:lnTo>
                  <a:lnTo>
                    <a:pt x="61" y="57"/>
                  </a:lnTo>
                  <a:lnTo>
                    <a:pt x="51" y="55"/>
                  </a:lnTo>
                  <a:lnTo>
                    <a:pt x="48" y="28"/>
                  </a:lnTo>
                  <a:lnTo>
                    <a:pt x="58" y="9"/>
                  </a:lnTo>
                  <a:lnTo>
                    <a:pt x="69" y="2"/>
                  </a:lnTo>
                  <a:lnTo>
                    <a:pt x="84" y="2"/>
                  </a:lnTo>
                  <a:lnTo>
                    <a:pt x="95" y="0"/>
                  </a:lnTo>
                  <a:lnTo>
                    <a:pt x="106" y="4"/>
                  </a:lnTo>
                  <a:close/>
                </a:path>
              </a:pathLst>
            </a:custGeom>
            <a:solidFill>
              <a:srgbClr val="50DBEE"/>
            </a:solidFill>
            <a:ln w="9525">
              <a:noFill/>
              <a:round/>
              <a:headEnd/>
              <a:tailEnd/>
            </a:ln>
          </p:spPr>
          <p:txBody>
            <a:bodyPr/>
            <a:lstStyle/>
            <a:p>
              <a:endParaRPr lang="en-US"/>
            </a:p>
          </p:txBody>
        </p:sp>
        <p:sp>
          <p:nvSpPr>
            <p:cNvPr id="12328" name="Freeform 69"/>
            <p:cNvSpPr>
              <a:spLocks/>
            </p:cNvSpPr>
            <p:nvPr/>
          </p:nvSpPr>
          <p:spPr bwMode="auto">
            <a:xfrm>
              <a:off x="3416" y="1249"/>
              <a:ext cx="71" cy="241"/>
            </a:xfrm>
            <a:custGeom>
              <a:avLst/>
              <a:gdLst>
                <a:gd name="T0" fmla="*/ 3 w 142"/>
                <a:gd name="T1" fmla="*/ 1 h 482"/>
                <a:gd name="T2" fmla="*/ 3 w 142"/>
                <a:gd name="T3" fmla="*/ 2 h 482"/>
                <a:gd name="T4" fmla="*/ 3 w 142"/>
                <a:gd name="T5" fmla="*/ 3 h 482"/>
                <a:gd name="T6" fmla="*/ 3 w 142"/>
                <a:gd name="T7" fmla="*/ 3 h 482"/>
                <a:gd name="T8" fmla="*/ 4 w 142"/>
                <a:gd name="T9" fmla="*/ 4 h 482"/>
                <a:gd name="T10" fmla="*/ 3 w 142"/>
                <a:gd name="T11" fmla="*/ 5 h 482"/>
                <a:gd name="T12" fmla="*/ 1 w 142"/>
                <a:gd name="T13" fmla="*/ 6 h 482"/>
                <a:gd name="T14" fmla="*/ 1 w 142"/>
                <a:gd name="T15" fmla="*/ 15 h 482"/>
                <a:gd name="T16" fmla="*/ 0 w 142"/>
                <a:gd name="T17" fmla="*/ 17 h 482"/>
                <a:gd name="T18" fmla="*/ 1 w 142"/>
                <a:gd name="T19" fmla="*/ 18 h 482"/>
                <a:gd name="T20" fmla="*/ 1 w 142"/>
                <a:gd name="T21" fmla="*/ 18 h 482"/>
                <a:gd name="T22" fmla="*/ 1 w 142"/>
                <a:gd name="T23" fmla="*/ 16 h 482"/>
                <a:gd name="T24" fmla="*/ 1 w 142"/>
                <a:gd name="T25" fmla="*/ 17 h 482"/>
                <a:gd name="T26" fmla="*/ 1 w 142"/>
                <a:gd name="T27" fmla="*/ 17 h 482"/>
                <a:gd name="T28" fmla="*/ 1 w 142"/>
                <a:gd name="T29" fmla="*/ 15 h 482"/>
                <a:gd name="T30" fmla="*/ 2 w 142"/>
                <a:gd name="T31" fmla="*/ 23 h 482"/>
                <a:gd name="T32" fmla="*/ 3 w 142"/>
                <a:gd name="T33" fmla="*/ 28 h 482"/>
                <a:gd name="T34" fmla="*/ 3 w 142"/>
                <a:gd name="T35" fmla="*/ 30 h 482"/>
                <a:gd name="T36" fmla="*/ 4 w 142"/>
                <a:gd name="T37" fmla="*/ 30 h 482"/>
                <a:gd name="T38" fmla="*/ 4 w 142"/>
                <a:gd name="T39" fmla="*/ 27 h 482"/>
                <a:gd name="T40" fmla="*/ 4 w 142"/>
                <a:gd name="T41" fmla="*/ 24 h 482"/>
                <a:gd name="T42" fmla="*/ 4 w 142"/>
                <a:gd name="T43" fmla="*/ 27 h 482"/>
                <a:gd name="T44" fmla="*/ 5 w 142"/>
                <a:gd name="T45" fmla="*/ 30 h 482"/>
                <a:gd name="T46" fmla="*/ 6 w 142"/>
                <a:gd name="T47" fmla="*/ 30 h 482"/>
                <a:gd name="T48" fmla="*/ 6 w 142"/>
                <a:gd name="T49" fmla="*/ 23 h 482"/>
                <a:gd name="T50" fmla="*/ 7 w 142"/>
                <a:gd name="T51" fmla="*/ 23 h 482"/>
                <a:gd name="T52" fmla="*/ 9 w 142"/>
                <a:gd name="T53" fmla="*/ 23 h 482"/>
                <a:gd name="T54" fmla="*/ 7 w 142"/>
                <a:gd name="T55" fmla="*/ 15 h 482"/>
                <a:gd name="T56" fmla="*/ 9 w 142"/>
                <a:gd name="T57" fmla="*/ 14 h 482"/>
                <a:gd name="T58" fmla="*/ 7 w 142"/>
                <a:gd name="T59" fmla="*/ 11 h 482"/>
                <a:gd name="T60" fmla="*/ 5 w 142"/>
                <a:gd name="T61" fmla="*/ 5 h 482"/>
                <a:gd name="T62" fmla="*/ 5 w 142"/>
                <a:gd name="T63" fmla="*/ 4 h 482"/>
                <a:gd name="T64" fmla="*/ 6 w 142"/>
                <a:gd name="T65" fmla="*/ 3 h 482"/>
                <a:gd name="T66" fmla="*/ 6 w 142"/>
                <a:gd name="T67" fmla="*/ 3 h 482"/>
                <a:gd name="T68" fmla="*/ 6 w 142"/>
                <a:gd name="T69" fmla="*/ 1 h 482"/>
                <a:gd name="T70" fmla="*/ 5 w 142"/>
                <a:gd name="T71" fmla="*/ 1 h 482"/>
                <a:gd name="T72" fmla="*/ 4 w 142"/>
                <a:gd name="T73" fmla="*/ 1 h 4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482"/>
                <a:gd name="T113" fmla="*/ 142 w 142"/>
                <a:gd name="T114" fmla="*/ 482 h 4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482">
                  <a:moveTo>
                    <a:pt x="72" y="3"/>
                  </a:moveTo>
                  <a:lnTo>
                    <a:pt x="55" y="6"/>
                  </a:lnTo>
                  <a:lnTo>
                    <a:pt x="49" y="24"/>
                  </a:lnTo>
                  <a:lnTo>
                    <a:pt x="49" y="32"/>
                  </a:lnTo>
                  <a:lnTo>
                    <a:pt x="55" y="32"/>
                  </a:lnTo>
                  <a:lnTo>
                    <a:pt x="54" y="36"/>
                  </a:lnTo>
                  <a:lnTo>
                    <a:pt x="55" y="37"/>
                  </a:lnTo>
                  <a:lnTo>
                    <a:pt x="58" y="46"/>
                  </a:lnTo>
                  <a:lnTo>
                    <a:pt x="60" y="47"/>
                  </a:lnTo>
                  <a:lnTo>
                    <a:pt x="65" y="62"/>
                  </a:lnTo>
                  <a:lnTo>
                    <a:pt x="65" y="65"/>
                  </a:lnTo>
                  <a:lnTo>
                    <a:pt x="58" y="65"/>
                  </a:lnTo>
                  <a:lnTo>
                    <a:pt x="47" y="83"/>
                  </a:lnTo>
                  <a:lnTo>
                    <a:pt x="25" y="90"/>
                  </a:lnTo>
                  <a:lnTo>
                    <a:pt x="15" y="105"/>
                  </a:lnTo>
                  <a:lnTo>
                    <a:pt x="4" y="237"/>
                  </a:lnTo>
                  <a:lnTo>
                    <a:pt x="9" y="238"/>
                  </a:lnTo>
                  <a:lnTo>
                    <a:pt x="0" y="262"/>
                  </a:lnTo>
                  <a:lnTo>
                    <a:pt x="4" y="277"/>
                  </a:lnTo>
                  <a:lnTo>
                    <a:pt x="9" y="277"/>
                  </a:lnTo>
                  <a:lnTo>
                    <a:pt x="11" y="280"/>
                  </a:lnTo>
                  <a:lnTo>
                    <a:pt x="15" y="280"/>
                  </a:lnTo>
                  <a:lnTo>
                    <a:pt x="13" y="265"/>
                  </a:lnTo>
                  <a:lnTo>
                    <a:pt x="15" y="256"/>
                  </a:lnTo>
                  <a:lnTo>
                    <a:pt x="17" y="263"/>
                  </a:lnTo>
                  <a:lnTo>
                    <a:pt x="15" y="267"/>
                  </a:lnTo>
                  <a:lnTo>
                    <a:pt x="18" y="271"/>
                  </a:lnTo>
                  <a:lnTo>
                    <a:pt x="22" y="260"/>
                  </a:lnTo>
                  <a:lnTo>
                    <a:pt x="20" y="241"/>
                  </a:lnTo>
                  <a:lnTo>
                    <a:pt x="26" y="241"/>
                  </a:lnTo>
                  <a:lnTo>
                    <a:pt x="22" y="361"/>
                  </a:lnTo>
                  <a:lnTo>
                    <a:pt x="47" y="368"/>
                  </a:lnTo>
                  <a:lnTo>
                    <a:pt x="58" y="438"/>
                  </a:lnTo>
                  <a:lnTo>
                    <a:pt x="55" y="445"/>
                  </a:lnTo>
                  <a:lnTo>
                    <a:pt x="51" y="474"/>
                  </a:lnTo>
                  <a:lnTo>
                    <a:pt x="51" y="479"/>
                  </a:lnTo>
                  <a:lnTo>
                    <a:pt x="68" y="482"/>
                  </a:lnTo>
                  <a:lnTo>
                    <a:pt x="73" y="475"/>
                  </a:lnTo>
                  <a:lnTo>
                    <a:pt x="71" y="449"/>
                  </a:lnTo>
                  <a:lnTo>
                    <a:pt x="68" y="431"/>
                  </a:lnTo>
                  <a:lnTo>
                    <a:pt x="75" y="371"/>
                  </a:lnTo>
                  <a:lnTo>
                    <a:pt x="76" y="372"/>
                  </a:lnTo>
                  <a:lnTo>
                    <a:pt x="83" y="394"/>
                  </a:lnTo>
                  <a:lnTo>
                    <a:pt x="79" y="428"/>
                  </a:lnTo>
                  <a:lnTo>
                    <a:pt x="73" y="433"/>
                  </a:lnTo>
                  <a:lnTo>
                    <a:pt x="83" y="470"/>
                  </a:lnTo>
                  <a:lnTo>
                    <a:pt x="100" y="474"/>
                  </a:lnTo>
                  <a:lnTo>
                    <a:pt x="102" y="471"/>
                  </a:lnTo>
                  <a:lnTo>
                    <a:pt x="90" y="433"/>
                  </a:lnTo>
                  <a:lnTo>
                    <a:pt x="109" y="368"/>
                  </a:lnTo>
                  <a:lnTo>
                    <a:pt x="117" y="364"/>
                  </a:lnTo>
                  <a:lnTo>
                    <a:pt x="117" y="358"/>
                  </a:lnTo>
                  <a:lnTo>
                    <a:pt x="134" y="360"/>
                  </a:lnTo>
                  <a:lnTo>
                    <a:pt x="139" y="368"/>
                  </a:lnTo>
                  <a:lnTo>
                    <a:pt x="142" y="364"/>
                  </a:lnTo>
                  <a:lnTo>
                    <a:pt x="127" y="245"/>
                  </a:lnTo>
                  <a:lnTo>
                    <a:pt x="130" y="247"/>
                  </a:lnTo>
                  <a:lnTo>
                    <a:pt x="130" y="222"/>
                  </a:lnTo>
                  <a:lnTo>
                    <a:pt x="131" y="219"/>
                  </a:lnTo>
                  <a:lnTo>
                    <a:pt x="127" y="161"/>
                  </a:lnTo>
                  <a:lnTo>
                    <a:pt x="123" y="94"/>
                  </a:lnTo>
                  <a:lnTo>
                    <a:pt x="95" y="80"/>
                  </a:lnTo>
                  <a:lnTo>
                    <a:pt x="87" y="65"/>
                  </a:lnTo>
                  <a:lnTo>
                    <a:pt x="95" y="52"/>
                  </a:lnTo>
                  <a:lnTo>
                    <a:pt x="100" y="54"/>
                  </a:lnTo>
                  <a:lnTo>
                    <a:pt x="102" y="47"/>
                  </a:lnTo>
                  <a:lnTo>
                    <a:pt x="102" y="40"/>
                  </a:lnTo>
                  <a:lnTo>
                    <a:pt x="109" y="39"/>
                  </a:lnTo>
                  <a:lnTo>
                    <a:pt x="111" y="19"/>
                  </a:lnTo>
                  <a:lnTo>
                    <a:pt x="104" y="6"/>
                  </a:lnTo>
                  <a:lnTo>
                    <a:pt x="97" y="2"/>
                  </a:lnTo>
                  <a:lnTo>
                    <a:pt x="87" y="2"/>
                  </a:lnTo>
                  <a:lnTo>
                    <a:pt x="79" y="0"/>
                  </a:lnTo>
                  <a:lnTo>
                    <a:pt x="72" y="3"/>
                  </a:lnTo>
                  <a:close/>
                </a:path>
              </a:pathLst>
            </a:custGeom>
            <a:solidFill>
              <a:srgbClr val="50DBEE"/>
            </a:solidFill>
            <a:ln w="9525">
              <a:noFill/>
              <a:round/>
              <a:headEnd/>
              <a:tailEnd/>
            </a:ln>
          </p:spPr>
          <p:txBody>
            <a:bodyPr/>
            <a:lstStyle/>
            <a:p>
              <a:endParaRPr lang="en-US"/>
            </a:p>
          </p:txBody>
        </p:sp>
      </p:grpSp>
      <p:grpSp>
        <p:nvGrpSpPr>
          <p:cNvPr id="12294" name="Group 80"/>
          <p:cNvGrpSpPr>
            <a:grpSpLocks/>
          </p:cNvGrpSpPr>
          <p:nvPr/>
        </p:nvGrpSpPr>
        <p:grpSpPr bwMode="auto">
          <a:xfrm>
            <a:off x="4572000" y="1905000"/>
            <a:ext cx="3806825" cy="1674813"/>
            <a:chOff x="2835" y="1271"/>
            <a:chExt cx="2398" cy="1055"/>
          </a:xfrm>
        </p:grpSpPr>
        <p:sp>
          <p:nvSpPr>
            <p:cNvPr id="12314" name="Freeform 71"/>
            <p:cNvSpPr>
              <a:spLocks/>
            </p:cNvSpPr>
            <p:nvPr/>
          </p:nvSpPr>
          <p:spPr bwMode="auto">
            <a:xfrm>
              <a:off x="4717" y="1352"/>
              <a:ext cx="215" cy="730"/>
            </a:xfrm>
            <a:custGeom>
              <a:avLst/>
              <a:gdLst>
                <a:gd name="T0" fmla="*/ 10 w 432"/>
                <a:gd name="T1" fmla="*/ 2 h 1458"/>
                <a:gd name="T2" fmla="*/ 9 w 432"/>
                <a:gd name="T3" fmla="*/ 7 h 1458"/>
                <a:gd name="T4" fmla="*/ 10 w 432"/>
                <a:gd name="T5" fmla="*/ 7 h 1458"/>
                <a:gd name="T6" fmla="*/ 10 w 432"/>
                <a:gd name="T7" fmla="*/ 9 h 1458"/>
                <a:gd name="T8" fmla="*/ 12 w 432"/>
                <a:gd name="T9" fmla="*/ 12 h 1458"/>
                <a:gd name="T10" fmla="*/ 10 w 432"/>
                <a:gd name="T11" fmla="*/ 13 h 1458"/>
                <a:gd name="T12" fmla="*/ 4 w 432"/>
                <a:gd name="T13" fmla="*/ 17 h 1458"/>
                <a:gd name="T14" fmla="*/ 0 w 432"/>
                <a:gd name="T15" fmla="*/ 45 h 1458"/>
                <a:gd name="T16" fmla="*/ 0 w 432"/>
                <a:gd name="T17" fmla="*/ 50 h 1458"/>
                <a:gd name="T18" fmla="*/ 1 w 432"/>
                <a:gd name="T19" fmla="*/ 53 h 1458"/>
                <a:gd name="T20" fmla="*/ 2 w 432"/>
                <a:gd name="T21" fmla="*/ 53 h 1458"/>
                <a:gd name="T22" fmla="*/ 2 w 432"/>
                <a:gd name="T23" fmla="*/ 49 h 1458"/>
                <a:gd name="T24" fmla="*/ 2 w 432"/>
                <a:gd name="T25" fmla="*/ 51 h 1458"/>
                <a:gd name="T26" fmla="*/ 4 w 432"/>
                <a:gd name="T27" fmla="*/ 50 h 1458"/>
                <a:gd name="T28" fmla="*/ 5 w 432"/>
                <a:gd name="T29" fmla="*/ 46 h 1458"/>
                <a:gd name="T30" fmla="*/ 8 w 432"/>
                <a:gd name="T31" fmla="*/ 70 h 1458"/>
                <a:gd name="T32" fmla="*/ 10 w 432"/>
                <a:gd name="T33" fmla="*/ 85 h 1458"/>
                <a:gd name="T34" fmla="*/ 9 w 432"/>
                <a:gd name="T35" fmla="*/ 91 h 1458"/>
                <a:gd name="T36" fmla="*/ 13 w 432"/>
                <a:gd name="T37" fmla="*/ 90 h 1458"/>
                <a:gd name="T38" fmla="*/ 12 w 432"/>
                <a:gd name="T39" fmla="*/ 82 h 1458"/>
                <a:gd name="T40" fmla="*/ 14 w 432"/>
                <a:gd name="T41" fmla="*/ 71 h 1458"/>
                <a:gd name="T42" fmla="*/ 14 w 432"/>
                <a:gd name="T43" fmla="*/ 82 h 1458"/>
                <a:gd name="T44" fmla="*/ 15 w 432"/>
                <a:gd name="T45" fmla="*/ 89 h 1458"/>
                <a:gd name="T46" fmla="*/ 19 w 432"/>
                <a:gd name="T47" fmla="*/ 90 h 1458"/>
                <a:gd name="T48" fmla="*/ 20 w 432"/>
                <a:gd name="T49" fmla="*/ 70 h 1458"/>
                <a:gd name="T50" fmla="*/ 22 w 432"/>
                <a:gd name="T51" fmla="*/ 68 h 1458"/>
                <a:gd name="T52" fmla="*/ 26 w 432"/>
                <a:gd name="T53" fmla="*/ 70 h 1458"/>
                <a:gd name="T54" fmla="*/ 23 w 432"/>
                <a:gd name="T55" fmla="*/ 47 h 1458"/>
                <a:gd name="T56" fmla="*/ 24 w 432"/>
                <a:gd name="T57" fmla="*/ 43 h 1458"/>
                <a:gd name="T58" fmla="*/ 23 w 432"/>
                <a:gd name="T59" fmla="*/ 31 h 1458"/>
                <a:gd name="T60" fmla="*/ 17 w 432"/>
                <a:gd name="T61" fmla="*/ 16 h 1458"/>
                <a:gd name="T62" fmla="*/ 17 w 432"/>
                <a:gd name="T63" fmla="*/ 10 h 1458"/>
                <a:gd name="T64" fmla="*/ 19 w 432"/>
                <a:gd name="T65" fmla="*/ 9 h 1458"/>
                <a:gd name="T66" fmla="*/ 20 w 432"/>
                <a:gd name="T67" fmla="*/ 8 h 1458"/>
                <a:gd name="T68" fmla="*/ 19 w 432"/>
                <a:gd name="T69" fmla="*/ 2 h 1458"/>
                <a:gd name="T70" fmla="*/ 16 w 432"/>
                <a:gd name="T71" fmla="*/ 1 h 1458"/>
                <a:gd name="T72" fmla="*/ 13 w 432"/>
                <a:gd name="T73" fmla="*/ 1 h 14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458"/>
                <a:gd name="T113" fmla="*/ 432 w 432"/>
                <a:gd name="T114" fmla="*/ 1458 h 14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458">
                  <a:moveTo>
                    <a:pt x="218" y="9"/>
                  </a:moveTo>
                  <a:lnTo>
                    <a:pt x="167" y="19"/>
                  </a:lnTo>
                  <a:lnTo>
                    <a:pt x="146" y="74"/>
                  </a:lnTo>
                  <a:lnTo>
                    <a:pt x="146" y="99"/>
                  </a:lnTo>
                  <a:lnTo>
                    <a:pt x="169" y="99"/>
                  </a:lnTo>
                  <a:lnTo>
                    <a:pt x="160" y="107"/>
                  </a:lnTo>
                  <a:lnTo>
                    <a:pt x="167" y="114"/>
                  </a:lnTo>
                  <a:lnTo>
                    <a:pt x="174" y="139"/>
                  </a:lnTo>
                  <a:lnTo>
                    <a:pt x="181" y="142"/>
                  </a:lnTo>
                  <a:lnTo>
                    <a:pt x="196" y="188"/>
                  </a:lnTo>
                  <a:lnTo>
                    <a:pt x="196" y="198"/>
                  </a:lnTo>
                  <a:lnTo>
                    <a:pt x="174" y="198"/>
                  </a:lnTo>
                  <a:lnTo>
                    <a:pt x="140" y="253"/>
                  </a:lnTo>
                  <a:lnTo>
                    <a:pt x="76" y="271"/>
                  </a:lnTo>
                  <a:lnTo>
                    <a:pt x="47" y="318"/>
                  </a:lnTo>
                  <a:lnTo>
                    <a:pt x="14" y="717"/>
                  </a:lnTo>
                  <a:lnTo>
                    <a:pt x="29" y="721"/>
                  </a:lnTo>
                  <a:lnTo>
                    <a:pt x="0" y="792"/>
                  </a:lnTo>
                  <a:lnTo>
                    <a:pt x="14" y="836"/>
                  </a:lnTo>
                  <a:lnTo>
                    <a:pt x="28" y="836"/>
                  </a:lnTo>
                  <a:lnTo>
                    <a:pt x="35" y="845"/>
                  </a:lnTo>
                  <a:lnTo>
                    <a:pt x="47" y="845"/>
                  </a:lnTo>
                  <a:lnTo>
                    <a:pt x="42" y="803"/>
                  </a:lnTo>
                  <a:lnTo>
                    <a:pt x="47" y="778"/>
                  </a:lnTo>
                  <a:lnTo>
                    <a:pt x="54" y="797"/>
                  </a:lnTo>
                  <a:lnTo>
                    <a:pt x="47" y="809"/>
                  </a:lnTo>
                  <a:lnTo>
                    <a:pt x="56" y="820"/>
                  </a:lnTo>
                  <a:lnTo>
                    <a:pt x="69" y="786"/>
                  </a:lnTo>
                  <a:lnTo>
                    <a:pt x="61" y="728"/>
                  </a:lnTo>
                  <a:lnTo>
                    <a:pt x="85" y="731"/>
                  </a:lnTo>
                  <a:lnTo>
                    <a:pt x="69" y="1093"/>
                  </a:lnTo>
                  <a:lnTo>
                    <a:pt x="141" y="1112"/>
                  </a:lnTo>
                  <a:lnTo>
                    <a:pt x="174" y="1323"/>
                  </a:lnTo>
                  <a:lnTo>
                    <a:pt x="167" y="1344"/>
                  </a:lnTo>
                  <a:lnTo>
                    <a:pt x="153" y="1432"/>
                  </a:lnTo>
                  <a:lnTo>
                    <a:pt x="153" y="1448"/>
                  </a:lnTo>
                  <a:lnTo>
                    <a:pt x="203" y="1458"/>
                  </a:lnTo>
                  <a:lnTo>
                    <a:pt x="222" y="1435"/>
                  </a:lnTo>
                  <a:lnTo>
                    <a:pt x="211" y="1355"/>
                  </a:lnTo>
                  <a:lnTo>
                    <a:pt x="203" y="1301"/>
                  </a:lnTo>
                  <a:lnTo>
                    <a:pt x="224" y="1122"/>
                  </a:lnTo>
                  <a:lnTo>
                    <a:pt x="229" y="1123"/>
                  </a:lnTo>
                  <a:lnTo>
                    <a:pt x="251" y="1188"/>
                  </a:lnTo>
                  <a:lnTo>
                    <a:pt x="236" y="1296"/>
                  </a:lnTo>
                  <a:lnTo>
                    <a:pt x="222" y="1307"/>
                  </a:lnTo>
                  <a:lnTo>
                    <a:pt x="251" y="1419"/>
                  </a:lnTo>
                  <a:lnTo>
                    <a:pt x="299" y="1433"/>
                  </a:lnTo>
                  <a:lnTo>
                    <a:pt x="308" y="1425"/>
                  </a:lnTo>
                  <a:lnTo>
                    <a:pt x="272" y="1308"/>
                  </a:lnTo>
                  <a:lnTo>
                    <a:pt x="328" y="1112"/>
                  </a:lnTo>
                  <a:lnTo>
                    <a:pt x="355" y="1097"/>
                  </a:lnTo>
                  <a:lnTo>
                    <a:pt x="355" y="1083"/>
                  </a:lnTo>
                  <a:lnTo>
                    <a:pt x="404" y="1086"/>
                  </a:lnTo>
                  <a:lnTo>
                    <a:pt x="419" y="1112"/>
                  </a:lnTo>
                  <a:lnTo>
                    <a:pt x="432" y="1097"/>
                  </a:lnTo>
                  <a:lnTo>
                    <a:pt x="383" y="745"/>
                  </a:lnTo>
                  <a:lnTo>
                    <a:pt x="390" y="745"/>
                  </a:lnTo>
                  <a:lnTo>
                    <a:pt x="390" y="673"/>
                  </a:lnTo>
                  <a:lnTo>
                    <a:pt x="397" y="663"/>
                  </a:lnTo>
                  <a:lnTo>
                    <a:pt x="383" y="491"/>
                  </a:lnTo>
                  <a:lnTo>
                    <a:pt x="368" y="285"/>
                  </a:lnTo>
                  <a:lnTo>
                    <a:pt x="287" y="243"/>
                  </a:lnTo>
                  <a:lnTo>
                    <a:pt x="264" y="198"/>
                  </a:lnTo>
                  <a:lnTo>
                    <a:pt x="286" y="158"/>
                  </a:lnTo>
                  <a:lnTo>
                    <a:pt x="299" y="162"/>
                  </a:lnTo>
                  <a:lnTo>
                    <a:pt x="308" y="143"/>
                  </a:lnTo>
                  <a:lnTo>
                    <a:pt x="308" y="122"/>
                  </a:lnTo>
                  <a:lnTo>
                    <a:pt x="328" y="118"/>
                  </a:lnTo>
                  <a:lnTo>
                    <a:pt x="334" y="60"/>
                  </a:lnTo>
                  <a:lnTo>
                    <a:pt x="315" y="19"/>
                  </a:lnTo>
                  <a:lnTo>
                    <a:pt x="293" y="4"/>
                  </a:lnTo>
                  <a:lnTo>
                    <a:pt x="261" y="4"/>
                  </a:lnTo>
                  <a:lnTo>
                    <a:pt x="239" y="0"/>
                  </a:lnTo>
                  <a:lnTo>
                    <a:pt x="218" y="9"/>
                  </a:lnTo>
                  <a:close/>
                </a:path>
              </a:pathLst>
            </a:custGeom>
            <a:solidFill>
              <a:srgbClr val="0000FF"/>
            </a:solidFill>
            <a:ln w="9525">
              <a:noFill/>
              <a:round/>
              <a:headEnd/>
              <a:tailEnd/>
            </a:ln>
          </p:spPr>
          <p:txBody>
            <a:bodyPr/>
            <a:lstStyle/>
            <a:p>
              <a:endParaRPr lang="en-US"/>
            </a:p>
          </p:txBody>
        </p:sp>
        <p:sp>
          <p:nvSpPr>
            <p:cNvPr id="12315" name="Freeform 72"/>
            <p:cNvSpPr>
              <a:spLocks/>
            </p:cNvSpPr>
            <p:nvPr/>
          </p:nvSpPr>
          <p:spPr bwMode="auto">
            <a:xfrm>
              <a:off x="4162" y="1395"/>
              <a:ext cx="216" cy="724"/>
            </a:xfrm>
            <a:custGeom>
              <a:avLst/>
              <a:gdLst>
                <a:gd name="T0" fmla="*/ 17 w 432"/>
                <a:gd name="T1" fmla="*/ 0 h 1447"/>
                <a:gd name="T2" fmla="*/ 12 w 432"/>
                <a:gd name="T3" fmla="*/ 3 h 1447"/>
                <a:gd name="T4" fmla="*/ 11 w 432"/>
                <a:gd name="T5" fmla="*/ 9 h 1447"/>
                <a:gd name="T6" fmla="*/ 9 w 432"/>
                <a:gd name="T7" fmla="*/ 12 h 1447"/>
                <a:gd name="T8" fmla="*/ 2 w 432"/>
                <a:gd name="T9" fmla="*/ 16 h 1447"/>
                <a:gd name="T10" fmla="*/ 1 w 432"/>
                <a:gd name="T11" fmla="*/ 33 h 1447"/>
                <a:gd name="T12" fmla="*/ 5 w 432"/>
                <a:gd name="T13" fmla="*/ 48 h 1447"/>
                <a:gd name="T14" fmla="*/ 10 w 432"/>
                <a:gd name="T15" fmla="*/ 59 h 1447"/>
                <a:gd name="T16" fmla="*/ 9 w 432"/>
                <a:gd name="T17" fmla="*/ 86 h 1447"/>
                <a:gd name="T18" fmla="*/ 10 w 432"/>
                <a:gd name="T19" fmla="*/ 88 h 1447"/>
                <a:gd name="T20" fmla="*/ 14 w 432"/>
                <a:gd name="T21" fmla="*/ 90 h 1447"/>
                <a:gd name="T22" fmla="*/ 15 w 432"/>
                <a:gd name="T23" fmla="*/ 91 h 1447"/>
                <a:gd name="T24" fmla="*/ 18 w 432"/>
                <a:gd name="T25" fmla="*/ 90 h 1447"/>
                <a:gd name="T26" fmla="*/ 17 w 432"/>
                <a:gd name="T27" fmla="*/ 89 h 1447"/>
                <a:gd name="T28" fmla="*/ 14 w 432"/>
                <a:gd name="T29" fmla="*/ 86 h 1447"/>
                <a:gd name="T30" fmla="*/ 15 w 432"/>
                <a:gd name="T31" fmla="*/ 86 h 1447"/>
                <a:gd name="T32" fmla="*/ 21 w 432"/>
                <a:gd name="T33" fmla="*/ 87 h 1447"/>
                <a:gd name="T34" fmla="*/ 22 w 432"/>
                <a:gd name="T35" fmla="*/ 86 h 1447"/>
                <a:gd name="T36" fmla="*/ 21 w 432"/>
                <a:gd name="T37" fmla="*/ 85 h 1447"/>
                <a:gd name="T38" fmla="*/ 19 w 432"/>
                <a:gd name="T39" fmla="*/ 83 h 1447"/>
                <a:gd name="T40" fmla="*/ 21 w 432"/>
                <a:gd name="T41" fmla="*/ 75 h 1447"/>
                <a:gd name="T42" fmla="*/ 23 w 432"/>
                <a:gd name="T43" fmla="*/ 50 h 1447"/>
                <a:gd name="T44" fmla="*/ 24 w 432"/>
                <a:gd name="T45" fmla="*/ 45 h 1447"/>
                <a:gd name="T46" fmla="*/ 22 w 432"/>
                <a:gd name="T47" fmla="*/ 35 h 1447"/>
                <a:gd name="T48" fmla="*/ 24 w 432"/>
                <a:gd name="T49" fmla="*/ 35 h 1447"/>
                <a:gd name="T50" fmla="*/ 25 w 432"/>
                <a:gd name="T51" fmla="*/ 35 h 1447"/>
                <a:gd name="T52" fmla="*/ 26 w 432"/>
                <a:gd name="T53" fmla="*/ 34 h 1447"/>
                <a:gd name="T54" fmla="*/ 26 w 432"/>
                <a:gd name="T55" fmla="*/ 34 h 1447"/>
                <a:gd name="T56" fmla="*/ 27 w 432"/>
                <a:gd name="T57" fmla="*/ 32 h 1447"/>
                <a:gd name="T58" fmla="*/ 27 w 432"/>
                <a:gd name="T59" fmla="*/ 27 h 1447"/>
                <a:gd name="T60" fmla="*/ 20 w 432"/>
                <a:gd name="T61" fmla="*/ 16 h 1447"/>
                <a:gd name="T62" fmla="*/ 18 w 432"/>
                <a:gd name="T63" fmla="*/ 13 h 1447"/>
                <a:gd name="T64" fmla="*/ 21 w 432"/>
                <a:gd name="T65" fmla="*/ 11 h 1447"/>
                <a:gd name="T66" fmla="*/ 21 w 432"/>
                <a:gd name="T67" fmla="*/ 10 h 1447"/>
                <a:gd name="T68" fmla="*/ 22 w 432"/>
                <a:gd name="T69" fmla="*/ 9 h 1447"/>
                <a:gd name="T70" fmla="*/ 22 w 432"/>
                <a:gd name="T71" fmla="*/ 7 h 1447"/>
                <a:gd name="T72" fmla="*/ 22 w 432"/>
                <a:gd name="T73" fmla="*/ 4 h 14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447"/>
                <a:gd name="T113" fmla="*/ 432 w 432"/>
                <a:gd name="T114" fmla="*/ 1447 h 14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447">
                  <a:moveTo>
                    <a:pt x="324" y="18"/>
                  </a:moveTo>
                  <a:lnTo>
                    <a:pt x="272" y="0"/>
                  </a:lnTo>
                  <a:lnTo>
                    <a:pt x="215" y="10"/>
                  </a:lnTo>
                  <a:lnTo>
                    <a:pt x="177" y="46"/>
                  </a:lnTo>
                  <a:lnTo>
                    <a:pt x="163" y="91"/>
                  </a:lnTo>
                  <a:lnTo>
                    <a:pt x="175" y="143"/>
                  </a:lnTo>
                  <a:lnTo>
                    <a:pt x="156" y="175"/>
                  </a:lnTo>
                  <a:lnTo>
                    <a:pt x="129" y="189"/>
                  </a:lnTo>
                  <a:lnTo>
                    <a:pt x="53" y="220"/>
                  </a:lnTo>
                  <a:lnTo>
                    <a:pt x="32" y="242"/>
                  </a:lnTo>
                  <a:lnTo>
                    <a:pt x="0" y="474"/>
                  </a:lnTo>
                  <a:lnTo>
                    <a:pt x="13" y="522"/>
                  </a:lnTo>
                  <a:lnTo>
                    <a:pt x="93" y="541"/>
                  </a:lnTo>
                  <a:lnTo>
                    <a:pt x="80" y="760"/>
                  </a:lnTo>
                  <a:lnTo>
                    <a:pt x="134" y="781"/>
                  </a:lnTo>
                  <a:lnTo>
                    <a:pt x="149" y="942"/>
                  </a:lnTo>
                  <a:lnTo>
                    <a:pt x="138" y="1222"/>
                  </a:lnTo>
                  <a:lnTo>
                    <a:pt x="134" y="1376"/>
                  </a:lnTo>
                  <a:lnTo>
                    <a:pt x="148" y="1381"/>
                  </a:lnTo>
                  <a:lnTo>
                    <a:pt x="148" y="1394"/>
                  </a:lnTo>
                  <a:lnTo>
                    <a:pt x="191" y="1421"/>
                  </a:lnTo>
                  <a:lnTo>
                    <a:pt x="215" y="1440"/>
                  </a:lnTo>
                  <a:lnTo>
                    <a:pt x="232" y="1447"/>
                  </a:lnTo>
                  <a:lnTo>
                    <a:pt x="253" y="1447"/>
                  </a:lnTo>
                  <a:lnTo>
                    <a:pt x="273" y="1442"/>
                  </a:lnTo>
                  <a:lnTo>
                    <a:pt x="277" y="1435"/>
                  </a:lnTo>
                  <a:lnTo>
                    <a:pt x="273" y="1424"/>
                  </a:lnTo>
                  <a:lnTo>
                    <a:pt x="264" y="1412"/>
                  </a:lnTo>
                  <a:lnTo>
                    <a:pt x="250" y="1392"/>
                  </a:lnTo>
                  <a:lnTo>
                    <a:pt x="229" y="1376"/>
                  </a:lnTo>
                  <a:lnTo>
                    <a:pt x="244" y="1381"/>
                  </a:lnTo>
                  <a:lnTo>
                    <a:pt x="244" y="1362"/>
                  </a:lnTo>
                  <a:lnTo>
                    <a:pt x="305" y="1390"/>
                  </a:lnTo>
                  <a:lnTo>
                    <a:pt x="330" y="1390"/>
                  </a:lnTo>
                  <a:lnTo>
                    <a:pt x="337" y="1381"/>
                  </a:lnTo>
                  <a:lnTo>
                    <a:pt x="337" y="1372"/>
                  </a:lnTo>
                  <a:lnTo>
                    <a:pt x="334" y="1363"/>
                  </a:lnTo>
                  <a:lnTo>
                    <a:pt x="330" y="1352"/>
                  </a:lnTo>
                  <a:lnTo>
                    <a:pt x="315" y="1339"/>
                  </a:lnTo>
                  <a:lnTo>
                    <a:pt x="303" y="1326"/>
                  </a:lnTo>
                  <a:lnTo>
                    <a:pt x="319" y="1323"/>
                  </a:lnTo>
                  <a:lnTo>
                    <a:pt x="332" y="1187"/>
                  </a:lnTo>
                  <a:lnTo>
                    <a:pt x="338" y="970"/>
                  </a:lnTo>
                  <a:lnTo>
                    <a:pt x="363" y="792"/>
                  </a:lnTo>
                  <a:lnTo>
                    <a:pt x="370" y="742"/>
                  </a:lnTo>
                  <a:lnTo>
                    <a:pt x="377" y="716"/>
                  </a:lnTo>
                  <a:lnTo>
                    <a:pt x="359" y="607"/>
                  </a:lnTo>
                  <a:lnTo>
                    <a:pt x="352" y="559"/>
                  </a:lnTo>
                  <a:lnTo>
                    <a:pt x="364" y="565"/>
                  </a:lnTo>
                  <a:lnTo>
                    <a:pt x="371" y="558"/>
                  </a:lnTo>
                  <a:lnTo>
                    <a:pt x="377" y="558"/>
                  </a:lnTo>
                  <a:lnTo>
                    <a:pt x="388" y="551"/>
                  </a:lnTo>
                  <a:lnTo>
                    <a:pt x="400" y="552"/>
                  </a:lnTo>
                  <a:lnTo>
                    <a:pt x="405" y="541"/>
                  </a:lnTo>
                  <a:lnTo>
                    <a:pt x="412" y="539"/>
                  </a:lnTo>
                  <a:lnTo>
                    <a:pt x="416" y="529"/>
                  </a:lnTo>
                  <a:lnTo>
                    <a:pt x="426" y="522"/>
                  </a:lnTo>
                  <a:lnTo>
                    <a:pt x="432" y="510"/>
                  </a:lnTo>
                  <a:lnTo>
                    <a:pt x="410" y="461"/>
                  </a:lnTo>
                  <a:lnTo>
                    <a:pt x="419" y="430"/>
                  </a:lnTo>
                  <a:lnTo>
                    <a:pt x="378" y="461"/>
                  </a:lnTo>
                  <a:lnTo>
                    <a:pt x="316" y="248"/>
                  </a:lnTo>
                  <a:lnTo>
                    <a:pt x="268" y="205"/>
                  </a:lnTo>
                  <a:lnTo>
                    <a:pt x="277" y="196"/>
                  </a:lnTo>
                  <a:lnTo>
                    <a:pt x="319" y="189"/>
                  </a:lnTo>
                  <a:lnTo>
                    <a:pt x="323" y="161"/>
                  </a:lnTo>
                  <a:lnTo>
                    <a:pt x="310" y="154"/>
                  </a:lnTo>
                  <a:lnTo>
                    <a:pt x="326" y="153"/>
                  </a:lnTo>
                  <a:lnTo>
                    <a:pt x="324" y="143"/>
                  </a:lnTo>
                  <a:lnTo>
                    <a:pt x="339" y="138"/>
                  </a:lnTo>
                  <a:lnTo>
                    <a:pt x="328" y="102"/>
                  </a:lnTo>
                  <a:lnTo>
                    <a:pt x="338" y="98"/>
                  </a:lnTo>
                  <a:lnTo>
                    <a:pt x="332" y="51"/>
                  </a:lnTo>
                  <a:lnTo>
                    <a:pt x="343" y="51"/>
                  </a:lnTo>
                  <a:lnTo>
                    <a:pt x="324" y="18"/>
                  </a:lnTo>
                  <a:close/>
                </a:path>
              </a:pathLst>
            </a:custGeom>
            <a:solidFill>
              <a:srgbClr val="0000FF"/>
            </a:solidFill>
            <a:ln w="9525">
              <a:noFill/>
              <a:round/>
              <a:headEnd/>
              <a:tailEnd/>
            </a:ln>
          </p:spPr>
          <p:txBody>
            <a:bodyPr/>
            <a:lstStyle/>
            <a:p>
              <a:endParaRPr lang="en-US"/>
            </a:p>
          </p:txBody>
        </p:sp>
        <p:sp>
          <p:nvSpPr>
            <p:cNvPr id="12316" name="Freeform 73"/>
            <p:cNvSpPr>
              <a:spLocks/>
            </p:cNvSpPr>
            <p:nvPr/>
          </p:nvSpPr>
          <p:spPr bwMode="auto">
            <a:xfrm>
              <a:off x="3754" y="1354"/>
              <a:ext cx="161" cy="690"/>
            </a:xfrm>
            <a:custGeom>
              <a:avLst/>
              <a:gdLst>
                <a:gd name="T0" fmla="*/ 15 w 323"/>
                <a:gd name="T1" fmla="*/ 1 h 1382"/>
                <a:gd name="T2" fmla="*/ 15 w 323"/>
                <a:gd name="T3" fmla="*/ 3 h 1382"/>
                <a:gd name="T4" fmla="*/ 15 w 323"/>
                <a:gd name="T5" fmla="*/ 4 h 1382"/>
                <a:gd name="T6" fmla="*/ 15 w 323"/>
                <a:gd name="T7" fmla="*/ 6 h 1382"/>
                <a:gd name="T8" fmla="*/ 15 w 323"/>
                <a:gd name="T9" fmla="*/ 6 h 1382"/>
                <a:gd name="T10" fmla="*/ 15 w 323"/>
                <a:gd name="T11" fmla="*/ 7 h 1382"/>
                <a:gd name="T12" fmla="*/ 15 w 323"/>
                <a:gd name="T13" fmla="*/ 9 h 1382"/>
                <a:gd name="T14" fmla="*/ 15 w 323"/>
                <a:gd name="T15" fmla="*/ 10 h 1382"/>
                <a:gd name="T16" fmla="*/ 18 w 323"/>
                <a:gd name="T17" fmla="*/ 12 h 1382"/>
                <a:gd name="T18" fmla="*/ 20 w 323"/>
                <a:gd name="T19" fmla="*/ 30 h 1382"/>
                <a:gd name="T20" fmla="*/ 18 w 323"/>
                <a:gd name="T21" fmla="*/ 33 h 1382"/>
                <a:gd name="T22" fmla="*/ 18 w 323"/>
                <a:gd name="T23" fmla="*/ 43 h 1382"/>
                <a:gd name="T24" fmla="*/ 17 w 323"/>
                <a:gd name="T25" fmla="*/ 44 h 1382"/>
                <a:gd name="T26" fmla="*/ 16 w 323"/>
                <a:gd name="T27" fmla="*/ 59 h 1382"/>
                <a:gd name="T28" fmla="*/ 15 w 323"/>
                <a:gd name="T29" fmla="*/ 74 h 1382"/>
                <a:gd name="T30" fmla="*/ 16 w 323"/>
                <a:gd name="T31" fmla="*/ 75 h 1382"/>
                <a:gd name="T32" fmla="*/ 19 w 323"/>
                <a:gd name="T33" fmla="*/ 78 h 1382"/>
                <a:gd name="T34" fmla="*/ 19 w 323"/>
                <a:gd name="T35" fmla="*/ 78 h 1382"/>
                <a:gd name="T36" fmla="*/ 18 w 323"/>
                <a:gd name="T37" fmla="*/ 79 h 1382"/>
                <a:gd name="T38" fmla="*/ 15 w 323"/>
                <a:gd name="T39" fmla="*/ 78 h 1382"/>
                <a:gd name="T40" fmla="*/ 13 w 323"/>
                <a:gd name="T41" fmla="*/ 77 h 1382"/>
                <a:gd name="T42" fmla="*/ 12 w 323"/>
                <a:gd name="T43" fmla="*/ 77 h 1382"/>
                <a:gd name="T44" fmla="*/ 12 w 323"/>
                <a:gd name="T45" fmla="*/ 79 h 1382"/>
                <a:gd name="T46" fmla="*/ 11 w 323"/>
                <a:gd name="T47" fmla="*/ 79 h 1382"/>
                <a:gd name="T48" fmla="*/ 12 w 323"/>
                <a:gd name="T49" fmla="*/ 82 h 1382"/>
                <a:gd name="T50" fmla="*/ 12 w 323"/>
                <a:gd name="T51" fmla="*/ 85 h 1382"/>
                <a:gd name="T52" fmla="*/ 10 w 323"/>
                <a:gd name="T53" fmla="*/ 86 h 1382"/>
                <a:gd name="T54" fmla="*/ 8 w 323"/>
                <a:gd name="T55" fmla="*/ 83 h 1382"/>
                <a:gd name="T56" fmla="*/ 8 w 323"/>
                <a:gd name="T57" fmla="*/ 81 h 1382"/>
                <a:gd name="T58" fmla="*/ 8 w 323"/>
                <a:gd name="T59" fmla="*/ 80 h 1382"/>
                <a:gd name="T60" fmla="*/ 7 w 323"/>
                <a:gd name="T61" fmla="*/ 61 h 1382"/>
                <a:gd name="T62" fmla="*/ 8 w 323"/>
                <a:gd name="T63" fmla="*/ 59 h 1382"/>
                <a:gd name="T64" fmla="*/ 5 w 323"/>
                <a:gd name="T65" fmla="*/ 46 h 1382"/>
                <a:gd name="T66" fmla="*/ 4 w 323"/>
                <a:gd name="T67" fmla="*/ 45 h 1382"/>
                <a:gd name="T68" fmla="*/ 3 w 323"/>
                <a:gd name="T69" fmla="*/ 31 h 1382"/>
                <a:gd name="T70" fmla="*/ 0 w 323"/>
                <a:gd name="T71" fmla="*/ 30 h 1382"/>
                <a:gd name="T72" fmla="*/ 1 w 323"/>
                <a:gd name="T73" fmla="*/ 15 h 1382"/>
                <a:gd name="T74" fmla="*/ 7 w 323"/>
                <a:gd name="T75" fmla="*/ 11 h 1382"/>
                <a:gd name="T76" fmla="*/ 8 w 323"/>
                <a:gd name="T77" fmla="*/ 10 h 1382"/>
                <a:gd name="T78" fmla="*/ 8 w 323"/>
                <a:gd name="T79" fmla="*/ 8 h 1382"/>
                <a:gd name="T80" fmla="*/ 8 w 323"/>
                <a:gd name="T81" fmla="*/ 7 h 1382"/>
                <a:gd name="T82" fmla="*/ 7 w 323"/>
                <a:gd name="T83" fmla="*/ 6 h 1382"/>
                <a:gd name="T84" fmla="*/ 7 w 323"/>
                <a:gd name="T85" fmla="*/ 5 h 1382"/>
                <a:gd name="T86" fmla="*/ 6 w 323"/>
                <a:gd name="T87" fmla="*/ 4 h 1382"/>
                <a:gd name="T88" fmla="*/ 6 w 323"/>
                <a:gd name="T89" fmla="*/ 3 h 1382"/>
                <a:gd name="T90" fmla="*/ 7 w 323"/>
                <a:gd name="T91" fmla="*/ 2 h 1382"/>
                <a:gd name="T92" fmla="*/ 7 w 323"/>
                <a:gd name="T93" fmla="*/ 1 h 1382"/>
                <a:gd name="T94" fmla="*/ 8 w 323"/>
                <a:gd name="T95" fmla="*/ 0 h 1382"/>
                <a:gd name="T96" fmla="*/ 10 w 323"/>
                <a:gd name="T97" fmla="*/ 0 h 1382"/>
                <a:gd name="T98" fmla="*/ 11 w 323"/>
                <a:gd name="T99" fmla="*/ 0 h 1382"/>
                <a:gd name="T100" fmla="*/ 12 w 323"/>
                <a:gd name="T101" fmla="*/ 0 h 1382"/>
                <a:gd name="T102" fmla="*/ 13 w 323"/>
                <a:gd name="T103" fmla="*/ 0 h 1382"/>
                <a:gd name="T104" fmla="*/ 15 w 323"/>
                <a:gd name="T105" fmla="*/ 1 h 13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1382"/>
                <a:gd name="T161" fmla="*/ 323 w 323"/>
                <a:gd name="T162" fmla="*/ 1382 h 13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1382">
                  <a:moveTo>
                    <a:pt x="247" y="28"/>
                  </a:moveTo>
                  <a:lnTo>
                    <a:pt x="247" y="62"/>
                  </a:lnTo>
                  <a:lnTo>
                    <a:pt x="242" y="72"/>
                  </a:lnTo>
                  <a:lnTo>
                    <a:pt x="255" y="101"/>
                  </a:lnTo>
                  <a:lnTo>
                    <a:pt x="247" y="108"/>
                  </a:lnTo>
                  <a:lnTo>
                    <a:pt x="250" y="119"/>
                  </a:lnTo>
                  <a:lnTo>
                    <a:pt x="240" y="156"/>
                  </a:lnTo>
                  <a:lnTo>
                    <a:pt x="240" y="164"/>
                  </a:lnTo>
                  <a:lnTo>
                    <a:pt x="295" y="200"/>
                  </a:lnTo>
                  <a:lnTo>
                    <a:pt x="323" y="487"/>
                  </a:lnTo>
                  <a:lnTo>
                    <a:pt x="288" y="536"/>
                  </a:lnTo>
                  <a:lnTo>
                    <a:pt x="301" y="690"/>
                  </a:lnTo>
                  <a:lnTo>
                    <a:pt x="279" y="708"/>
                  </a:lnTo>
                  <a:lnTo>
                    <a:pt x="269" y="949"/>
                  </a:lnTo>
                  <a:lnTo>
                    <a:pt x="253" y="1194"/>
                  </a:lnTo>
                  <a:lnTo>
                    <a:pt x="258" y="1208"/>
                  </a:lnTo>
                  <a:lnTo>
                    <a:pt x="316" y="1255"/>
                  </a:lnTo>
                  <a:lnTo>
                    <a:pt x="309" y="1263"/>
                  </a:lnTo>
                  <a:lnTo>
                    <a:pt x="288" y="1271"/>
                  </a:lnTo>
                  <a:lnTo>
                    <a:pt x="254" y="1263"/>
                  </a:lnTo>
                  <a:lnTo>
                    <a:pt x="222" y="1245"/>
                  </a:lnTo>
                  <a:lnTo>
                    <a:pt x="196" y="1236"/>
                  </a:lnTo>
                  <a:lnTo>
                    <a:pt x="196" y="1277"/>
                  </a:lnTo>
                  <a:lnTo>
                    <a:pt x="185" y="1278"/>
                  </a:lnTo>
                  <a:lnTo>
                    <a:pt x="203" y="1316"/>
                  </a:lnTo>
                  <a:lnTo>
                    <a:pt x="195" y="1373"/>
                  </a:lnTo>
                  <a:lnTo>
                    <a:pt x="174" y="1382"/>
                  </a:lnTo>
                  <a:lnTo>
                    <a:pt x="140" y="1333"/>
                  </a:lnTo>
                  <a:lnTo>
                    <a:pt x="140" y="1299"/>
                  </a:lnTo>
                  <a:lnTo>
                    <a:pt x="129" y="1294"/>
                  </a:lnTo>
                  <a:lnTo>
                    <a:pt x="116" y="980"/>
                  </a:lnTo>
                  <a:lnTo>
                    <a:pt x="129" y="948"/>
                  </a:lnTo>
                  <a:lnTo>
                    <a:pt x="91" y="737"/>
                  </a:lnTo>
                  <a:lnTo>
                    <a:pt x="69" y="729"/>
                  </a:lnTo>
                  <a:lnTo>
                    <a:pt x="60" y="511"/>
                  </a:lnTo>
                  <a:lnTo>
                    <a:pt x="0" y="485"/>
                  </a:lnTo>
                  <a:lnTo>
                    <a:pt x="27" y="248"/>
                  </a:lnTo>
                  <a:lnTo>
                    <a:pt x="118" y="184"/>
                  </a:lnTo>
                  <a:lnTo>
                    <a:pt x="141" y="163"/>
                  </a:lnTo>
                  <a:lnTo>
                    <a:pt x="142" y="140"/>
                  </a:lnTo>
                  <a:lnTo>
                    <a:pt x="133" y="124"/>
                  </a:lnTo>
                  <a:lnTo>
                    <a:pt x="123" y="111"/>
                  </a:lnTo>
                  <a:lnTo>
                    <a:pt x="113" y="94"/>
                  </a:lnTo>
                  <a:lnTo>
                    <a:pt x="108" y="78"/>
                  </a:lnTo>
                  <a:lnTo>
                    <a:pt x="108" y="61"/>
                  </a:lnTo>
                  <a:lnTo>
                    <a:pt x="113" y="45"/>
                  </a:lnTo>
                  <a:lnTo>
                    <a:pt x="124" y="25"/>
                  </a:lnTo>
                  <a:lnTo>
                    <a:pt x="141" y="11"/>
                  </a:lnTo>
                  <a:lnTo>
                    <a:pt x="160" y="3"/>
                  </a:lnTo>
                  <a:lnTo>
                    <a:pt x="182" y="0"/>
                  </a:lnTo>
                  <a:lnTo>
                    <a:pt x="203" y="5"/>
                  </a:lnTo>
                  <a:lnTo>
                    <a:pt x="222" y="10"/>
                  </a:lnTo>
                  <a:lnTo>
                    <a:pt x="247" y="28"/>
                  </a:lnTo>
                  <a:close/>
                </a:path>
              </a:pathLst>
            </a:custGeom>
            <a:solidFill>
              <a:srgbClr val="0000FF"/>
            </a:solidFill>
            <a:ln w="9525">
              <a:noFill/>
              <a:round/>
              <a:headEnd/>
              <a:tailEnd/>
            </a:ln>
          </p:spPr>
          <p:txBody>
            <a:bodyPr/>
            <a:lstStyle/>
            <a:p>
              <a:endParaRPr lang="en-US"/>
            </a:p>
          </p:txBody>
        </p:sp>
        <p:sp>
          <p:nvSpPr>
            <p:cNvPr id="12317" name="Freeform 74"/>
            <p:cNvSpPr>
              <a:spLocks/>
            </p:cNvSpPr>
            <p:nvPr/>
          </p:nvSpPr>
          <p:spPr bwMode="auto">
            <a:xfrm>
              <a:off x="3401" y="1347"/>
              <a:ext cx="191" cy="628"/>
            </a:xfrm>
            <a:custGeom>
              <a:avLst/>
              <a:gdLst>
                <a:gd name="T0" fmla="*/ 14 w 382"/>
                <a:gd name="T1" fmla="*/ 0 h 1257"/>
                <a:gd name="T2" fmla="*/ 20 w 382"/>
                <a:gd name="T3" fmla="*/ 0 h 1257"/>
                <a:gd name="T4" fmla="*/ 21 w 382"/>
                <a:gd name="T5" fmla="*/ 1 h 1257"/>
                <a:gd name="T6" fmla="*/ 22 w 382"/>
                <a:gd name="T7" fmla="*/ 1 h 1257"/>
                <a:gd name="T8" fmla="*/ 24 w 382"/>
                <a:gd name="T9" fmla="*/ 4 h 1257"/>
                <a:gd name="T10" fmla="*/ 21 w 382"/>
                <a:gd name="T11" fmla="*/ 6 h 1257"/>
                <a:gd name="T12" fmla="*/ 21 w 382"/>
                <a:gd name="T13" fmla="*/ 8 h 1257"/>
                <a:gd name="T14" fmla="*/ 20 w 382"/>
                <a:gd name="T15" fmla="*/ 8 h 1257"/>
                <a:gd name="T16" fmla="*/ 20 w 382"/>
                <a:gd name="T17" fmla="*/ 10 h 1257"/>
                <a:gd name="T18" fmla="*/ 18 w 382"/>
                <a:gd name="T19" fmla="*/ 11 h 1257"/>
                <a:gd name="T20" fmla="*/ 18 w 382"/>
                <a:gd name="T21" fmla="*/ 11 h 1257"/>
                <a:gd name="T22" fmla="*/ 21 w 382"/>
                <a:gd name="T23" fmla="*/ 14 h 1257"/>
                <a:gd name="T24" fmla="*/ 24 w 382"/>
                <a:gd name="T25" fmla="*/ 25 h 1257"/>
                <a:gd name="T26" fmla="*/ 21 w 382"/>
                <a:gd name="T27" fmla="*/ 28 h 1257"/>
                <a:gd name="T28" fmla="*/ 21 w 382"/>
                <a:gd name="T29" fmla="*/ 48 h 1257"/>
                <a:gd name="T30" fmla="*/ 19 w 382"/>
                <a:gd name="T31" fmla="*/ 49 h 1257"/>
                <a:gd name="T32" fmla="*/ 19 w 382"/>
                <a:gd name="T33" fmla="*/ 53 h 1257"/>
                <a:gd name="T34" fmla="*/ 18 w 382"/>
                <a:gd name="T35" fmla="*/ 61 h 1257"/>
                <a:gd name="T36" fmla="*/ 18 w 382"/>
                <a:gd name="T37" fmla="*/ 66 h 1257"/>
                <a:gd name="T38" fmla="*/ 21 w 382"/>
                <a:gd name="T39" fmla="*/ 69 h 1257"/>
                <a:gd name="T40" fmla="*/ 24 w 382"/>
                <a:gd name="T41" fmla="*/ 70 h 1257"/>
                <a:gd name="T42" fmla="*/ 24 w 382"/>
                <a:gd name="T43" fmla="*/ 71 h 1257"/>
                <a:gd name="T44" fmla="*/ 18 w 382"/>
                <a:gd name="T45" fmla="*/ 70 h 1257"/>
                <a:gd name="T46" fmla="*/ 18 w 382"/>
                <a:gd name="T47" fmla="*/ 69 h 1257"/>
                <a:gd name="T48" fmla="*/ 17 w 382"/>
                <a:gd name="T49" fmla="*/ 70 h 1257"/>
                <a:gd name="T50" fmla="*/ 15 w 382"/>
                <a:gd name="T51" fmla="*/ 70 h 1257"/>
                <a:gd name="T52" fmla="*/ 15 w 382"/>
                <a:gd name="T53" fmla="*/ 67 h 1257"/>
                <a:gd name="T54" fmla="*/ 14 w 382"/>
                <a:gd name="T55" fmla="*/ 52 h 1257"/>
                <a:gd name="T56" fmla="*/ 13 w 382"/>
                <a:gd name="T57" fmla="*/ 52 h 1257"/>
                <a:gd name="T58" fmla="*/ 10 w 382"/>
                <a:gd name="T59" fmla="*/ 65 h 1257"/>
                <a:gd name="T60" fmla="*/ 10 w 382"/>
                <a:gd name="T61" fmla="*/ 73 h 1257"/>
                <a:gd name="T62" fmla="*/ 9 w 382"/>
                <a:gd name="T63" fmla="*/ 77 h 1257"/>
                <a:gd name="T64" fmla="*/ 7 w 382"/>
                <a:gd name="T65" fmla="*/ 78 h 1257"/>
                <a:gd name="T66" fmla="*/ 6 w 382"/>
                <a:gd name="T67" fmla="*/ 76 h 1257"/>
                <a:gd name="T68" fmla="*/ 7 w 382"/>
                <a:gd name="T69" fmla="*/ 74 h 1257"/>
                <a:gd name="T70" fmla="*/ 9 w 382"/>
                <a:gd name="T71" fmla="*/ 68 h 1257"/>
                <a:gd name="T72" fmla="*/ 9 w 382"/>
                <a:gd name="T73" fmla="*/ 50 h 1257"/>
                <a:gd name="T74" fmla="*/ 10 w 382"/>
                <a:gd name="T75" fmla="*/ 31 h 1257"/>
                <a:gd name="T76" fmla="*/ 7 w 382"/>
                <a:gd name="T77" fmla="*/ 30 h 1257"/>
                <a:gd name="T78" fmla="*/ 7 w 382"/>
                <a:gd name="T79" fmla="*/ 27 h 1257"/>
                <a:gd name="T80" fmla="*/ 7 w 382"/>
                <a:gd name="T81" fmla="*/ 22 h 1257"/>
                <a:gd name="T82" fmla="*/ 6 w 382"/>
                <a:gd name="T83" fmla="*/ 23 h 1257"/>
                <a:gd name="T84" fmla="*/ 7 w 382"/>
                <a:gd name="T85" fmla="*/ 26 h 1257"/>
                <a:gd name="T86" fmla="*/ 7 w 382"/>
                <a:gd name="T87" fmla="*/ 29 h 1257"/>
                <a:gd name="T88" fmla="*/ 6 w 382"/>
                <a:gd name="T89" fmla="*/ 27 h 1257"/>
                <a:gd name="T90" fmla="*/ 3 w 382"/>
                <a:gd name="T91" fmla="*/ 26 h 1257"/>
                <a:gd name="T92" fmla="*/ 3 w 382"/>
                <a:gd name="T93" fmla="*/ 26 h 1257"/>
                <a:gd name="T94" fmla="*/ 0 w 382"/>
                <a:gd name="T95" fmla="*/ 23 h 1257"/>
                <a:gd name="T96" fmla="*/ 0 w 382"/>
                <a:gd name="T97" fmla="*/ 22 h 1257"/>
                <a:gd name="T98" fmla="*/ 1 w 382"/>
                <a:gd name="T99" fmla="*/ 21 h 1257"/>
                <a:gd name="T100" fmla="*/ 5 w 382"/>
                <a:gd name="T101" fmla="*/ 18 h 1257"/>
                <a:gd name="T102" fmla="*/ 7 w 382"/>
                <a:gd name="T103" fmla="*/ 15 h 1257"/>
                <a:gd name="T104" fmla="*/ 12 w 382"/>
                <a:gd name="T105" fmla="*/ 11 h 1257"/>
                <a:gd name="T106" fmla="*/ 14 w 382"/>
                <a:gd name="T107" fmla="*/ 10 h 1257"/>
                <a:gd name="T108" fmla="*/ 14 w 382"/>
                <a:gd name="T109" fmla="*/ 8 h 1257"/>
                <a:gd name="T110" fmla="*/ 13 w 382"/>
                <a:gd name="T111" fmla="*/ 7 h 1257"/>
                <a:gd name="T112" fmla="*/ 13 w 382"/>
                <a:gd name="T113" fmla="*/ 3 h 1257"/>
                <a:gd name="T114" fmla="*/ 12 w 382"/>
                <a:gd name="T115" fmla="*/ 3 h 1257"/>
                <a:gd name="T116" fmla="*/ 14 w 382"/>
                <a:gd name="T117" fmla="*/ 0 h 12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2"/>
                <a:gd name="T178" fmla="*/ 0 h 1257"/>
                <a:gd name="T179" fmla="*/ 382 w 382"/>
                <a:gd name="T180" fmla="*/ 1257 h 12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2" h="1257">
                  <a:moveTo>
                    <a:pt x="233" y="15"/>
                  </a:moveTo>
                  <a:lnTo>
                    <a:pt x="307" y="0"/>
                  </a:lnTo>
                  <a:lnTo>
                    <a:pt x="336" y="30"/>
                  </a:lnTo>
                  <a:lnTo>
                    <a:pt x="349" y="20"/>
                  </a:lnTo>
                  <a:lnTo>
                    <a:pt x="369" y="75"/>
                  </a:lnTo>
                  <a:lnTo>
                    <a:pt x="328" y="111"/>
                  </a:lnTo>
                  <a:lnTo>
                    <a:pt x="325" y="139"/>
                  </a:lnTo>
                  <a:lnTo>
                    <a:pt x="316" y="142"/>
                  </a:lnTo>
                  <a:lnTo>
                    <a:pt x="307" y="170"/>
                  </a:lnTo>
                  <a:lnTo>
                    <a:pt x="278" y="176"/>
                  </a:lnTo>
                  <a:lnTo>
                    <a:pt x="278" y="187"/>
                  </a:lnTo>
                  <a:lnTo>
                    <a:pt x="328" y="224"/>
                  </a:lnTo>
                  <a:lnTo>
                    <a:pt x="369" y="406"/>
                  </a:lnTo>
                  <a:lnTo>
                    <a:pt x="336" y="453"/>
                  </a:lnTo>
                  <a:lnTo>
                    <a:pt x="336" y="782"/>
                  </a:lnTo>
                  <a:lnTo>
                    <a:pt x="296" y="796"/>
                  </a:lnTo>
                  <a:lnTo>
                    <a:pt x="289" y="848"/>
                  </a:lnTo>
                  <a:lnTo>
                    <a:pt x="274" y="987"/>
                  </a:lnTo>
                  <a:lnTo>
                    <a:pt x="274" y="1063"/>
                  </a:lnTo>
                  <a:lnTo>
                    <a:pt x="336" y="1108"/>
                  </a:lnTo>
                  <a:lnTo>
                    <a:pt x="380" y="1132"/>
                  </a:lnTo>
                  <a:lnTo>
                    <a:pt x="382" y="1147"/>
                  </a:lnTo>
                  <a:lnTo>
                    <a:pt x="285" y="1125"/>
                  </a:lnTo>
                  <a:lnTo>
                    <a:pt x="274" y="1110"/>
                  </a:lnTo>
                  <a:lnTo>
                    <a:pt x="265" y="1125"/>
                  </a:lnTo>
                  <a:lnTo>
                    <a:pt x="254" y="1125"/>
                  </a:lnTo>
                  <a:lnTo>
                    <a:pt x="242" y="1072"/>
                  </a:lnTo>
                  <a:lnTo>
                    <a:pt x="233" y="833"/>
                  </a:lnTo>
                  <a:lnTo>
                    <a:pt x="212" y="833"/>
                  </a:lnTo>
                  <a:lnTo>
                    <a:pt x="160" y="1045"/>
                  </a:lnTo>
                  <a:lnTo>
                    <a:pt x="160" y="1176"/>
                  </a:lnTo>
                  <a:lnTo>
                    <a:pt x="138" y="1242"/>
                  </a:lnTo>
                  <a:lnTo>
                    <a:pt x="117" y="1257"/>
                  </a:lnTo>
                  <a:lnTo>
                    <a:pt x="106" y="1221"/>
                  </a:lnTo>
                  <a:lnTo>
                    <a:pt x="120" y="1184"/>
                  </a:lnTo>
                  <a:lnTo>
                    <a:pt x="138" y="1101"/>
                  </a:lnTo>
                  <a:lnTo>
                    <a:pt x="141" y="800"/>
                  </a:lnTo>
                  <a:lnTo>
                    <a:pt x="158" y="505"/>
                  </a:lnTo>
                  <a:lnTo>
                    <a:pt x="127" y="480"/>
                  </a:lnTo>
                  <a:lnTo>
                    <a:pt x="127" y="438"/>
                  </a:lnTo>
                  <a:lnTo>
                    <a:pt x="127" y="358"/>
                  </a:lnTo>
                  <a:lnTo>
                    <a:pt x="84" y="378"/>
                  </a:lnTo>
                  <a:lnTo>
                    <a:pt x="120" y="429"/>
                  </a:lnTo>
                  <a:lnTo>
                    <a:pt x="120" y="475"/>
                  </a:lnTo>
                  <a:lnTo>
                    <a:pt x="83" y="446"/>
                  </a:lnTo>
                  <a:lnTo>
                    <a:pt x="61" y="417"/>
                  </a:lnTo>
                  <a:lnTo>
                    <a:pt x="41" y="424"/>
                  </a:lnTo>
                  <a:lnTo>
                    <a:pt x="0" y="374"/>
                  </a:lnTo>
                  <a:lnTo>
                    <a:pt x="0" y="358"/>
                  </a:lnTo>
                  <a:lnTo>
                    <a:pt x="21" y="349"/>
                  </a:lnTo>
                  <a:lnTo>
                    <a:pt x="70" y="294"/>
                  </a:lnTo>
                  <a:lnTo>
                    <a:pt x="120" y="248"/>
                  </a:lnTo>
                  <a:lnTo>
                    <a:pt x="185" y="190"/>
                  </a:lnTo>
                  <a:lnTo>
                    <a:pt x="233" y="172"/>
                  </a:lnTo>
                  <a:lnTo>
                    <a:pt x="233" y="133"/>
                  </a:lnTo>
                  <a:lnTo>
                    <a:pt x="212" y="113"/>
                  </a:lnTo>
                  <a:lnTo>
                    <a:pt x="212" y="60"/>
                  </a:lnTo>
                  <a:lnTo>
                    <a:pt x="201" y="52"/>
                  </a:lnTo>
                  <a:lnTo>
                    <a:pt x="233" y="15"/>
                  </a:lnTo>
                  <a:close/>
                </a:path>
              </a:pathLst>
            </a:custGeom>
            <a:solidFill>
              <a:srgbClr val="0000FF"/>
            </a:solidFill>
            <a:ln w="9525">
              <a:noFill/>
              <a:round/>
              <a:headEnd/>
              <a:tailEnd/>
            </a:ln>
          </p:spPr>
          <p:txBody>
            <a:bodyPr/>
            <a:lstStyle/>
            <a:p>
              <a:endParaRPr lang="en-US"/>
            </a:p>
          </p:txBody>
        </p:sp>
        <p:sp>
          <p:nvSpPr>
            <p:cNvPr id="12318" name="Freeform 75"/>
            <p:cNvSpPr>
              <a:spLocks/>
            </p:cNvSpPr>
            <p:nvPr/>
          </p:nvSpPr>
          <p:spPr bwMode="auto">
            <a:xfrm>
              <a:off x="2835" y="1362"/>
              <a:ext cx="183" cy="777"/>
            </a:xfrm>
            <a:custGeom>
              <a:avLst/>
              <a:gdLst>
                <a:gd name="T0" fmla="*/ 6 w 365"/>
                <a:gd name="T1" fmla="*/ 2 h 1553"/>
                <a:gd name="T2" fmla="*/ 6 w 365"/>
                <a:gd name="T3" fmla="*/ 5 h 1553"/>
                <a:gd name="T4" fmla="*/ 6 w 365"/>
                <a:gd name="T5" fmla="*/ 5 h 1553"/>
                <a:gd name="T6" fmla="*/ 5 w 365"/>
                <a:gd name="T7" fmla="*/ 8 h 1553"/>
                <a:gd name="T8" fmla="*/ 6 w 365"/>
                <a:gd name="T9" fmla="*/ 8 h 1553"/>
                <a:gd name="T10" fmla="*/ 6 w 365"/>
                <a:gd name="T11" fmla="*/ 9 h 1553"/>
                <a:gd name="T12" fmla="*/ 6 w 365"/>
                <a:gd name="T13" fmla="*/ 11 h 1553"/>
                <a:gd name="T14" fmla="*/ 6 w 365"/>
                <a:gd name="T15" fmla="*/ 12 h 1553"/>
                <a:gd name="T16" fmla="*/ 2 w 365"/>
                <a:gd name="T17" fmla="*/ 14 h 1553"/>
                <a:gd name="T18" fmla="*/ 0 w 365"/>
                <a:gd name="T19" fmla="*/ 35 h 1553"/>
                <a:gd name="T20" fmla="*/ 3 w 365"/>
                <a:gd name="T21" fmla="*/ 38 h 1553"/>
                <a:gd name="T22" fmla="*/ 2 w 365"/>
                <a:gd name="T23" fmla="*/ 49 h 1553"/>
                <a:gd name="T24" fmla="*/ 4 w 365"/>
                <a:gd name="T25" fmla="*/ 50 h 1553"/>
                <a:gd name="T26" fmla="*/ 4 w 365"/>
                <a:gd name="T27" fmla="*/ 67 h 1553"/>
                <a:gd name="T28" fmla="*/ 5 w 365"/>
                <a:gd name="T29" fmla="*/ 84 h 1553"/>
                <a:gd name="T30" fmla="*/ 5 w 365"/>
                <a:gd name="T31" fmla="*/ 85 h 1553"/>
                <a:gd name="T32" fmla="*/ 1 w 365"/>
                <a:gd name="T33" fmla="*/ 89 h 1553"/>
                <a:gd name="T34" fmla="*/ 1 w 365"/>
                <a:gd name="T35" fmla="*/ 89 h 1553"/>
                <a:gd name="T36" fmla="*/ 3 w 365"/>
                <a:gd name="T37" fmla="*/ 90 h 1553"/>
                <a:gd name="T38" fmla="*/ 5 w 365"/>
                <a:gd name="T39" fmla="*/ 89 h 1553"/>
                <a:gd name="T40" fmla="*/ 8 w 365"/>
                <a:gd name="T41" fmla="*/ 88 h 1553"/>
                <a:gd name="T42" fmla="*/ 9 w 365"/>
                <a:gd name="T43" fmla="*/ 87 h 1553"/>
                <a:gd name="T44" fmla="*/ 9 w 365"/>
                <a:gd name="T45" fmla="*/ 90 h 1553"/>
                <a:gd name="T46" fmla="*/ 10 w 365"/>
                <a:gd name="T47" fmla="*/ 90 h 1553"/>
                <a:gd name="T48" fmla="*/ 9 w 365"/>
                <a:gd name="T49" fmla="*/ 93 h 1553"/>
                <a:gd name="T50" fmla="*/ 10 w 365"/>
                <a:gd name="T51" fmla="*/ 97 h 1553"/>
                <a:gd name="T52" fmla="*/ 11 w 365"/>
                <a:gd name="T53" fmla="*/ 98 h 1553"/>
                <a:gd name="T54" fmla="*/ 13 w 365"/>
                <a:gd name="T55" fmla="*/ 94 h 1553"/>
                <a:gd name="T56" fmla="*/ 13 w 365"/>
                <a:gd name="T57" fmla="*/ 92 h 1553"/>
                <a:gd name="T58" fmla="*/ 14 w 365"/>
                <a:gd name="T59" fmla="*/ 91 h 1553"/>
                <a:gd name="T60" fmla="*/ 15 w 365"/>
                <a:gd name="T61" fmla="*/ 69 h 1553"/>
                <a:gd name="T62" fmla="*/ 14 w 365"/>
                <a:gd name="T63" fmla="*/ 67 h 1553"/>
                <a:gd name="T64" fmla="*/ 17 w 365"/>
                <a:gd name="T65" fmla="*/ 52 h 1553"/>
                <a:gd name="T66" fmla="*/ 18 w 365"/>
                <a:gd name="T67" fmla="*/ 52 h 1553"/>
                <a:gd name="T68" fmla="*/ 19 w 365"/>
                <a:gd name="T69" fmla="*/ 36 h 1553"/>
                <a:gd name="T70" fmla="*/ 23 w 365"/>
                <a:gd name="T71" fmla="*/ 35 h 1553"/>
                <a:gd name="T72" fmla="*/ 21 w 365"/>
                <a:gd name="T73" fmla="*/ 18 h 1553"/>
                <a:gd name="T74" fmla="*/ 15 w 365"/>
                <a:gd name="T75" fmla="*/ 13 h 1553"/>
                <a:gd name="T76" fmla="*/ 13 w 365"/>
                <a:gd name="T77" fmla="*/ 12 h 1553"/>
                <a:gd name="T78" fmla="*/ 13 w 365"/>
                <a:gd name="T79" fmla="*/ 10 h 1553"/>
                <a:gd name="T80" fmla="*/ 14 w 365"/>
                <a:gd name="T81" fmla="*/ 9 h 1553"/>
                <a:gd name="T82" fmla="*/ 15 w 365"/>
                <a:gd name="T83" fmla="*/ 8 h 1553"/>
                <a:gd name="T84" fmla="*/ 15 w 365"/>
                <a:gd name="T85" fmla="*/ 7 h 1553"/>
                <a:gd name="T86" fmla="*/ 16 w 365"/>
                <a:gd name="T87" fmla="*/ 6 h 1553"/>
                <a:gd name="T88" fmla="*/ 16 w 365"/>
                <a:gd name="T89" fmla="*/ 5 h 1553"/>
                <a:gd name="T90" fmla="*/ 15 w 365"/>
                <a:gd name="T91" fmla="*/ 4 h 1553"/>
                <a:gd name="T92" fmla="*/ 14 w 365"/>
                <a:gd name="T93" fmla="*/ 2 h 1553"/>
                <a:gd name="T94" fmla="*/ 13 w 365"/>
                <a:gd name="T95" fmla="*/ 1 h 1553"/>
                <a:gd name="T96" fmla="*/ 12 w 365"/>
                <a:gd name="T97" fmla="*/ 1 h 1553"/>
                <a:gd name="T98" fmla="*/ 10 w 365"/>
                <a:gd name="T99" fmla="*/ 0 h 1553"/>
                <a:gd name="T100" fmla="*/ 9 w 365"/>
                <a:gd name="T101" fmla="*/ 1 h 1553"/>
                <a:gd name="T102" fmla="*/ 8 w 365"/>
                <a:gd name="T103" fmla="*/ 1 h 1553"/>
                <a:gd name="T104" fmla="*/ 6 w 365"/>
                <a:gd name="T105" fmla="*/ 2 h 15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5"/>
                <a:gd name="T160" fmla="*/ 0 h 1553"/>
                <a:gd name="T161" fmla="*/ 365 w 365"/>
                <a:gd name="T162" fmla="*/ 1553 h 15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5" h="1553">
                  <a:moveTo>
                    <a:pt x="85" y="30"/>
                  </a:moveTo>
                  <a:lnTo>
                    <a:pt x="85" y="69"/>
                  </a:lnTo>
                  <a:lnTo>
                    <a:pt x="92" y="80"/>
                  </a:lnTo>
                  <a:lnTo>
                    <a:pt x="76" y="113"/>
                  </a:lnTo>
                  <a:lnTo>
                    <a:pt x="85" y="120"/>
                  </a:lnTo>
                  <a:lnTo>
                    <a:pt x="83" y="132"/>
                  </a:lnTo>
                  <a:lnTo>
                    <a:pt x="94" y="175"/>
                  </a:lnTo>
                  <a:lnTo>
                    <a:pt x="94" y="183"/>
                  </a:lnTo>
                  <a:lnTo>
                    <a:pt x="30" y="224"/>
                  </a:lnTo>
                  <a:lnTo>
                    <a:pt x="0" y="547"/>
                  </a:lnTo>
                  <a:lnTo>
                    <a:pt x="38" y="602"/>
                  </a:lnTo>
                  <a:lnTo>
                    <a:pt x="25" y="775"/>
                  </a:lnTo>
                  <a:lnTo>
                    <a:pt x="49" y="796"/>
                  </a:lnTo>
                  <a:lnTo>
                    <a:pt x="61" y="1067"/>
                  </a:lnTo>
                  <a:lnTo>
                    <a:pt x="78" y="1343"/>
                  </a:lnTo>
                  <a:lnTo>
                    <a:pt x="73" y="1359"/>
                  </a:lnTo>
                  <a:lnTo>
                    <a:pt x="7" y="1411"/>
                  </a:lnTo>
                  <a:lnTo>
                    <a:pt x="15" y="1421"/>
                  </a:lnTo>
                  <a:lnTo>
                    <a:pt x="38" y="1429"/>
                  </a:lnTo>
                  <a:lnTo>
                    <a:pt x="77" y="1421"/>
                  </a:lnTo>
                  <a:lnTo>
                    <a:pt x="113" y="1400"/>
                  </a:lnTo>
                  <a:lnTo>
                    <a:pt x="143" y="1389"/>
                  </a:lnTo>
                  <a:lnTo>
                    <a:pt x="143" y="1436"/>
                  </a:lnTo>
                  <a:lnTo>
                    <a:pt x="156" y="1438"/>
                  </a:lnTo>
                  <a:lnTo>
                    <a:pt x="135" y="1479"/>
                  </a:lnTo>
                  <a:lnTo>
                    <a:pt x="145" y="1545"/>
                  </a:lnTo>
                  <a:lnTo>
                    <a:pt x="168" y="1553"/>
                  </a:lnTo>
                  <a:lnTo>
                    <a:pt x="208" y="1500"/>
                  </a:lnTo>
                  <a:lnTo>
                    <a:pt x="208" y="1461"/>
                  </a:lnTo>
                  <a:lnTo>
                    <a:pt x="220" y="1454"/>
                  </a:lnTo>
                  <a:lnTo>
                    <a:pt x="234" y="1102"/>
                  </a:lnTo>
                  <a:lnTo>
                    <a:pt x="220" y="1066"/>
                  </a:lnTo>
                  <a:lnTo>
                    <a:pt x="262" y="829"/>
                  </a:lnTo>
                  <a:lnTo>
                    <a:pt x="288" y="819"/>
                  </a:lnTo>
                  <a:lnTo>
                    <a:pt x="299" y="574"/>
                  </a:lnTo>
                  <a:lnTo>
                    <a:pt x="365" y="545"/>
                  </a:lnTo>
                  <a:lnTo>
                    <a:pt x="336" y="278"/>
                  </a:lnTo>
                  <a:lnTo>
                    <a:pt x="233" y="205"/>
                  </a:lnTo>
                  <a:lnTo>
                    <a:pt x="207" y="182"/>
                  </a:lnTo>
                  <a:lnTo>
                    <a:pt x="204" y="156"/>
                  </a:lnTo>
                  <a:lnTo>
                    <a:pt x="215" y="139"/>
                  </a:lnTo>
                  <a:lnTo>
                    <a:pt x="226" y="124"/>
                  </a:lnTo>
                  <a:lnTo>
                    <a:pt x="237" y="105"/>
                  </a:lnTo>
                  <a:lnTo>
                    <a:pt x="244" y="87"/>
                  </a:lnTo>
                  <a:lnTo>
                    <a:pt x="244" y="67"/>
                  </a:lnTo>
                  <a:lnTo>
                    <a:pt x="237" y="50"/>
                  </a:lnTo>
                  <a:lnTo>
                    <a:pt x="224" y="28"/>
                  </a:lnTo>
                  <a:lnTo>
                    <a:pt x="207" y="12"/>
                  </a:lnTo>
                  <a:lnTo>
                    <a:pt x="185" y="3"/>
                  </a:lnTo>
                  <a:lnTo>
                    <a:pt x="158" y="0"/>
                  </a:lnTo>
                  <a:lnTo>
                    <a:pt x="135" y="4"/>
                  </a:lnTo>
                  <a:lnTo>
                    <a:pt x="113" y="10"/>
                  </a:lnTo>
                  <a:lnTo>
                    <a:pt x="85" y="30"/>
                  </a:lnTo>
                  <a:close/>
                </a:path>
              </a:pathLst>
            </a:custGeom>
            <a:solidFill>
              <a:srgbClr val="0000FF"/>
            </a:solidFill>
            <a:ln w="9525">
              <a:noFill/>
              <a:round/>
              <a:headEnd/>
              <a:tailEnd/>
            </a:ln>
          </p:spPr>
          <p:txBody>
            <a:bodyPr/>
            <a:lstStyle/>
            <a:p>
              <a:endParaRPr lang="en-US"/>
            </a:p>
          </p:txBody>
        </p:sp>
        <p:sp>
          <p:nvSpPr>
            <p:cNvPr id="12319" name="Freeform 76"/>
            <p:cNvSpPr>
              <a:spLocks/>
            </p:cNvSpPr>
            <p:nvPr/>
          </p:nvSpPr>
          <p:spPr bwMode="auto">
            <a:xfrm>
              <a:off x="5040" y="1271"/>
              <a:ext cx="193" cy="607"/>
            </a:xfrm>
            <a:custGeom>
              <a:avLst/>
              <a:gdLst>
                <a:gd name="T0" fmla="*/ 15 w 386"/>
                <a:gd name="T1" fmla="*/ 0 h 1215"/>
                <a:gd name="T2" fmla="*/ 10 w 386"/>
                <a:gd name="T3" fmla="*/ 2 h 1215"/>
                <a:gd name="T4" fmla="*/ 10 w 386"/>
                <a:gd name="T5" fmla="*/ 7 h 1215"/>
                <a:gd name="T6" fmla="*/ 7 w 386"/>
                <a:gd name="T7" fmla="*/ 9 h 1215"/>
                <a:gd name="T8" fmla="*/ 2 w 386"/>
                <a:gd name="T9" fmla="*/ 12 h 1215"/>
                <a:gd name="T10" fmla="*/ 1 w 386"/>
                <a:gd name="T11" fmla="*/ 27 h 1215"/>
                <a:gd name="T12" fmla="*/ 5 w 386"/>
                <a:gd name="T13" fmla="*/ 39 h 1215"/>
                <a:gd name="T14" fmla="*/ 9 w 386"/>
                <a:gd name="T15" fmla="*/ 49 h 1215"/>
                <a:gd name="T16" fmla="*/ 7 w 386"/>
                <a:gd name="T17" fmla="*/ 72 h 1215"/>
                <a:gd name="T18" fmla="*/ 9 w 386"/>
                <a:gd name="T19" fmla="*/ 73 h 1215"/>
                <a:gd name="T20" fmla="*/ 12 w 386"/>
                <a:gd name="T21" fmla="*/ 75 h 1215"/>
                <a:gd name="T22" fmla="*/ 14 w 386"/>
                <a:gd name="T23" fmla="*/ 75 h 1215"/>
                <a:gd name="T24" fmla="*/ 15 w 386"/>
                <a:gd name="T25" fmla="*/ 75 h 1215"/>
                <a:gd name="T26" fmla="*/ 14 w 386"/>
                <a:gd name="T27" fmla="*/ 74 h 1215"/>
                <a:gd name="T28" fmla="*/ 12 w 386"/>
                <a:gd name="T29" fmla="*/ 72 h 1215"/>
                <a:gd name="T30" fmla="*/ 13 w 386"/>
                <a:gd name="T31" fmla="*/ 71 h 1215"/>
                <a:gd name="T32" fmla="*/ 19 w 386"/>
                <a:gd name="T33" fmla="*/ 72 h 1215"/>
                <a:gd name="T34" fmla="*/ 19 w 386"/>
                <a:gd name="T35" fmla="*/ 71 h 1215"/>
                <a:gd name="T36" fmla="*/ 19 w 386"/>
                <a:gd name="T37" fmla="*/ 70 h 1215"/>
                <a:gd name="T38" fmla="*/ 17 w 386"/>
                <a:gd name="T39" fmla="*/ 69 h 1215"/>
                <a:gd name="T40" fmla="*/ 19 w 386"/>
                <a:gd name="T41" fmla="*/ 62 h 1215"/>
                <a:gd name="T42" fmla="*/ 21 w 386"/>
                <a:gd name="T43" fmla="*/ 41 h 1215"/>
                <a:gd name="T44" fmla="*/ 22 w 386"/>
                <a:gd name="T45" fmla="*/ 37 h 1215"/>
                <a:gd name="T46" fmla="*/ 20 w 386"/>
                <a:gd name="T47" fmla="*/ 29 h 1215"/>
                <a:gd name="T48" fmla="*/ 21 w 386"/>
                <a:gd name="T49" fmla="*/ 29 h 1215"/>
                <a:gd name="T50" fmla="*/ 22 w 386"/>
                <a:gd name="T51" fmla="*/ 28 h 1215"/>
                <a:gd name="T52" fmla="*/ 23 w 386"/>
                <a:gd name="T53" fmla="*/ 28 h 1215"/>
                <a:gd name="T54" fmla="*/ 24 w 386"/>
                <a:gd name="T55" fmla="*/ 27 h 1215"/>
                <a:gd name="T56" fmla="*/ 24 w 386"/>
                <a:gd name="T57" fmla="*/ 26 h 1215"/>
                <a:gd name="T58" fmla="*/ 24 w 386"/>
                <a:gd name="T59" fmla="*/ 22 h 1215"/>
                <a:gd name="T60" fmla="*/ 18 w 386"/>
                <a:gd name="T61" fmla="*/ 12 h 1215"/>
                <a:gd name="T62" fmla="*/ 15 w 386"/>
                <a:gd name="T63" fmla="*/ 10 h 1215"/>
                <a:gd name="T64" fmla="*/ 19 w 386"/>
                <a:gd name="T65" fmla="*/ 8 h 1215"/>
                <a:gd name="T66" fmla="*/ 19 w 386"/>
                <a:gd name="T67" fmla="*/ 8 h 1215"/>
                <a:gd name="T68" fmla="*/ 19 w 386"/>
                <a:gd name="T69" fmla="*/ 7 h 1215"/>
                <a:gd name="T70" fmla="*/ 19 w 386"/>
                <a:gd name="T71" fmla="*/ 5 h 1215"/>
                <a:gd name="T72" fmla="*/ 20 w 386"/>
                <a:gd name="T73" fmla="*/ 2 h 1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6"/>
                <a:gd name="T112" fmla="*/ 0 h 1215"/>
                <a:gd name="T113" fmla="*/ 386 w 386"/>
                <a:gd name="T114" fmla="*/ 1215 h 1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6" h="1215">
                  <a:moveTo>
                    <a:pt x="289" y="14"/>
                  </a:moveTo>
                  <a:lnTo>
                    <a:pt x="242" y="0"/>
                  </a:lnTo>
                  <a:lnTo>
                    <a:pt x="193" y="7"/>
                  </a:lnTo>
                  <a:lnTo>
                    <a:pt x="157" y="37"/>
                  </a:lnTo>
                  <a:lnTo>
                    <a:pt x="145" y="76"/>
                  </a:lnTo>
                  <a:lnTo>
                    <a:pt x="156" y="120"/>
                  </a:lnTo>
                  <a:lnTo>
                    <a:pt x="139" y="146"/>
                  </a:lnTo>
                  <a:lnTo>
                    <a:pt x="114" y="159"/>
                  </a:lnTo>
                  <a:lnTo>
                    <a:pt x="47" y="185"/>
                  </a:lnTo>
                  <a:lnTo>
                    <a:pt x="28" y="201"/>
                  </a:lnTo>
                  <a:lnTo>
                    <a:pt x="0" y="397"/>
                  </a:lnTo>
                  <a:lnTo>
                    <a:pt x="11" y="437"/>
                  </a:lnTo>
                  <a:lnTo>
                    <a:pt x="83" y="453"/>
                  </a:lnTo>
                  <a:lnTo>
                    <a:pt x="72" y="638"/>
                  </a:lnTo>
                  <a:lnTo>
                    <a:pt x="120" y="656"/>
                  </a:lnTo>
                  <a:lnTo>
                    <a:pt x="132" y="791"/>
                  </a:lnTo>
                  <a:lnTo>
                    <a:pt x="123" y="1026"/>
                  </a:lnTo>
                  <a:lnTo>
                    <a:pt x="120" y="1156"/>
                  </a:lnTo>
                  <a:lnTo>
                    <a:pt x="132" y="1160"/>
                  </a:lnTo>
                  <a:lnTo>
                    <a:pt x="132" y="1171"/>
                  </a:lnTo>
                  <a:lnTo>
                    <a:pt x="169" y="1193"/>
                  </a:lnTo>
                  <a:lnTo>
                    <a:pt x="193" y="1209"/>
                  </a:lnTo>
                  <a:lnTo>
                    <a:pt x="207" y="1215"/>
                  </a:lnTo>
                  <a:lnTo>
                    <a:pt x="226" y="1215"/>
                  </a:lnTo>
                  <a:lnTo>
                    <a:pt x="244" y="1211"/>
                  </a:lnTo>
                  <a:lnTo>
                    <a:pt x="248" y="1205"/>
                  </a:lnTo>
                  <a:lnTo>
                    <a:pt x="244" y="1196"/>
                  </a:lnTo>
                  <a:lnTo>
                    <a:pt x="236" y="1184"/>
                  </a:lnTo>
                  <a:lnTo>
                    <a:pt x="223" y="1169"/>
                  </a:lnTo>
                  <a:lnTo>
                    <a:pt x="205" y="1156"/>
                  </a:lnTo>
                  <a:lnTo>
                    <a:pt x="218" y="1160"/>
                  </a:lnTo>
                  <a:lnTo>
                    <a:pt x="218" y="1143"/>
                  </a:lnTo>
                  <a:lnTo>
                    <a:pt x="273" y="1167"/>
                  </a:lnTo>
                  <a:lnTo>
                    <a:pt x="295" y="1167"/>
                  </a:lnTo>
                  <a:lnTo>
                    <a:pt x="302" y="1160"/>
                  </a:lnTo>
                  <a:lnTo>
                    <a:pt x="302" y="1151"/>
                  </a:lnTo>
                  <a:lnTo>
                    <a:pt x="299" y="1145"/>
                  </a:lnTo>
                  <a:lnTo>
                    <a:pt x="295" y="1135"/>
                  </a:lnTo>
                  <a:lnTo>
                    <a:pt x="281" y="1124"/>
                  </a:lnTo>
                  <a:lnTo>
                    <a:pt x="271" y="1113"/>
                  </a:lnTo>
                  <a:lnTo>
                    <a:pt x="285" y="1112"/>
                  </a:lnTo>
                  <a:lnTo>
                    <a:pt x="298" y="997"/>
                  </a:lnTo>
                  <a:lnTo>
                    <a:pt x="302" y="814"/>
                  </a:lnTo>
                  <a:lnTo>
                    <a:pt x="325" y="665"/>
                  </a:lnTo>
                  <a:lnTo>
                    <a:pt x="331" y="623"/>
                  </a:lnTo>
                  <a:lnTo>
                    <a:pt x="338" y="601"/>
                  </a:lnTo>
                  <a:lnTo>
                    <a:pt x="321" y="510"/>
                  </a:lnTo>
                  <a:lnTo>
                    <a:pt x="314" y="468"/>
                  </a:lnTo>
                  <a:lnTo>
                    <a:pt x="325" y="473"/>
                  </a:lnTo>
                  <a:lnTo>
                    <a:pt x="332" y="467"/>
                  </a:lnTo>
                  <a:lnTo>
                    <a:pt x="338" y="467"/>
                  </a:lnTo>
                  <a:lnTo>
                    <a:pt x="347" y="462"/>
                  </a:lnTo>
                  <a:lnTo>
                    <a:pt x="358" y="462"/>
                  </a:lnTo>
                  <a:lnTo>
                    <a:pt x="362" y="453"/>
                  </a:lnTo>
                  <a:lnTo>
                    <a:pt x="369" y="451"/>
                  </a:lnTo>
                  <a:lnTo>
                    <a:pt x="373" y="442"/>
                  </a:lnTo>
                  <a:lnTo>
                    <a:pt x="382" y="437"/>
                  </a:lnTo>
                  <a:lnTo>
                    <a:pt x="386" y="426"/>
                  </a:lnTo>
                  <a:lnTo>
                    <a:pt x="366" y="386"/>
                  </a:lnTo>
                  <a:lnTo>
                    <a:pt x="375" y="360"/>
                  </a:lnTo>
                  <a:lnTo>
                    <a:pt x="338" y="386"/>
                  </a:lnTo>
                  <a:lnTo>
                    <a:pt x="282" y="207"/>
                  </a:lnTo>
                  <a:lnTo>
                    <a:pt x="240" y="172"/>
                  </a:lnTo>
                  <a:lnTo>
                    <a:pt x="248" y="164"/>
                  </a:lnTo>
                  <a:lnTo>
                    <a:pt x="285" y="159"/>
                  </a:lnTo>
                  <a:lnTo>
                    <a:pt x="289" y="135"/>
                  </a:lnTo>
                  <a:lnTo>
                    <a:pt x="277" y="130"/>
                  </a:lnTo>
                  <a:lnTo>
                    <a:pt x="291" y="128"/>
                  </a:lnTo>
                  <a:lnTo>
                    <a:pt x="289" y="120"/>
                  </a:lnTo>
                  <a:lnTo>
                    <a:pt x="303" y="115"/>
                  </a:lnTo>
                  <a:lnTo>
                    <a:pt x="293" y="86"/>
                  </a:lnTo>
                  <a:lnTo>
                    <a:pt x="302" y="81"/>
                  </a:lnTo>
                  <a:lnTo>
                    <a:pt x="298" y="43"/>
                  </a:lnTo>
                  <a:lnTo>
                    <a:pt x="307" y="43"/>
                  </a:lnTo>
                  <a:lnTo>
                    <a:pt x="289" y="14"/>
                  </a:lnTo>
                  <a:close/>
                </a:path>
              </a:pathLst>
            </a:custGeom>
            <a:solidFill>
              <a:srgbClr val="0000FF"/>
            </a:solidFill>
            <a:ln w="9525">
              <a:noFill/>
              <a:round/>
              <a:headEnd/>
              <a:tailEnd/>
            </a:ln>
          </p:spPr>
          <p:txBody>
            <a:bodyPr/>
            <a:lstStyle/>
            <a:p>
              <a:endParaRPr lang="en-US"/>
            </a:p>
          </p:txBody>
        </p:sp>
        <p:sp>
          <p:nvSpPr>
            <p:cNvPr id="12320" name="Freeform 77"/>
            <p:cNvSpPr>
              <a:spLocks/>
            </p:cNvSpPr>
            <p:nvPr/>
          </p:nvSpPr>
          <p:spPr bwMode="auto">
            <a:xfrm>
              <a:off x="3020" y="1374"/>
              <a:ext cx="172" cy="809"/>
            </a:xfrm>
            <a:custGeom>
              <a:avLst/>
              <a:gdLst>
                <a:gd name="T0" fmla="*/ 14 w 343"/>
                <a:gd name="T1" fmla="*/ 2 h 1618"/>
                <a:gd name="T2" fmla="*/ 9 w 343"/>
                <a:gd name="T3" fmla="*/ 0 h 1618"/>
                <a:gd name="T4" fmla="*/ 6 w 343"/>
                <a:gd name="T5" fmla="*/ 0 h 1618"/>
                <a:gd name="T6" fmla="*/ 2 w 343"/>
                <a:gd name="T7" fmla="*/ 1 h 1618"/>
                <a:gd name="T8" fmla="*/ 1 w 343"/>
                <a:gd name="T9" fmla="*/ 5 h 1618"/>
                <a:gd name="T10" fmla="*/ 1 w 343"/>
                <a:gd name="T11" fmla="*/ 7 h 1618"/>
                <a:gd name="T12" fmla="*/ 3 w 343"/>
                <a:gd name="T13" fmla="*/ 11 h 1618"/>
                <a:gd name="T14" fmla="*/ 4 w 343"/>
                <a:gd name="T15" fmla="*/ 11 h 1618"/>
                <a:gd name="T16" fmla="*/ 2 w 343"/>
                <a:gd name="T17" fmla="*/ 14 h 1618"/>
                <a:gd name="T18" fmla="*/ 0 w 343"/>
                <a:gd name="T19" fmla="*/ 22 h 1618"/>
                <a:gd name="T20" fmla="*/ 0 w 343"/>
                <a:gd name="T21" fmla="*/ 27 h 1618"/>
                <a:gd name="T22" fmla="*/ 1 w 343"/>
                <a:gd name="T23" fmla="*/ 35 h 1618"/>
                <a:gd name="T24" fmla="*/ 2 w 343"/>
                <a:gd name="T25" fmla="*/ 43 h 1618"/>
                <a:gd name="T26" fmla="*/ 5 w 343"/>
                <a:gd name="T27" fmla="*/ 43 h 1618"/>
                <a:gd name="T28" fmla="*/ 5 w 343"/>
                <a:gd name="T29" fmla="*/ 45 h 1618"/>
                <a:gd name="T30" fmla="*/ 6 w 343"/>
                <a:gd name="T31" fmla="*/ 46 h 1618"/>
                <a:gd name="T32" fmla="*/ 6 w 343"/>
                <a:gd name="T33" fmla="*/ 52 h 1618"/>
                <a:gd name="T34" fmla="*/ 7 w 343"/>
                <a:gd name="T35" fmla="*/ 54 h 1618"/>
                <a:gd name="T36" fmla="*/ 7 w 343"/>
                <a:gd name="T37" fmla="*/ 68 h 1618"/>
                <a:gd name="T38" fmla="*/ 7 w 343"/>
                <a:gd name="T39" fmla="*/ 77 h 1618"/>
                <a:gd name="T40" fmla="*/ 5 w 343"/>
                <a:gd name="T41" fmla="*/ 87 h 1618"/>
                <a:gd name="T42" fmla="*/ 5 w 343"/>
                <a:gd name="T43" fmla="*/ 99 h 1618"/>
                <a:gd name="T44" fmla="*/ 7 w 343"/>
                <a:gd name="T45" fmla="*/ 100 h 1618"/>
                <a:gd name="T46" fmla="*/ 7 w 343"/>
                <a:gd name="T47" fmla="*/ 101 h 1618"/>
                <a:gd name="T48" fmla="*/ 11 w 343"/>
                <a:gd name="T49" fmla="*/ 101 h 1618"/>
                <a:gd name="T50" fmla="*/ 11 w 343"/>
                <a:gd name="T51" fmla="*/ 101 h 1618"/>
                <a:gd name="T52" fmla="*/ 13 w 343"/>
                <a:gd name="T53" fmla="*/ 101 h 1618"/>
                <a:gd name="T54" fmla="*/ 13 w 343"/>
                <a:gd name="T55" fmla="*/ 101 h 1618"/>
                <a:gd name="T56" fmla="*/ 15 w 343"/>
                <a:gd name="T57" fmla="*/ 101 h 1618"/>
                <a:gd name="T58" fmla="*/ 21 w 343"/>
                <a:gd name="T59" fmla="*/ 101 h 1618"/>
                <a:gd name="T60" fmla="*/ 21 w 343"/>
                <a:gd name="T61" fmla="*/ 100 h 1618"/>
                <a:gd name="T62" fmla="*/ 16 w 343"/>
                <a:gd name="T63" fmla="*/ 98 h 1618"/>
                <a:gd name="T64" fmla="*/ 16 w 343"/>
                <a:gd name="T65" fmla="*/ 96 h 1618"/>
                <a:gd name="T66" fmla="*/ 20 w 343"/>
                <a:gd name="T67" fmla="*/ 95 h 1618"/>
                <a:gd name="T68" fmla="*/ 20 w 343"/>
                <a:gd name="T69" fmla="*/ 94 h 1618"/>
                <a:gd name="T70" fmla="*/ 17 w 343"/>
                <a:gd name="T71" fmla="*/ 92 h 1618"/>
                <a:gd name="T72" fmla="*/ 17 w 343"/>
                <a:gd name="T73" fmla="*/ 78 h 1618"/>
                <a:gd name="T74" fmla="*/ 18 w 343"/>
                <a:gd name="T75" fmla="*/ 66 h 1618"/>
                <a:gd name="T76" fmla="*/ 18 w 343"/>
                <a:gd name="T77" fmla="*/ 52 h 1618"/>
                <a:gd name="T78" fmla="*/ 18 w 343"/>
                <a:gd name="T79" fmla="*/ 46 h 1618"/>
                <a:gd name="T80" fmla="*/ 18 w 343"/>
                <a:gd name="T81" fmla="*/ 44 h 1618"/>
                <a:gd name="T82" fmla="*/ 18 w 343"/>
                <a:gd name="T83" fmla="*/ 34 h 1618"/>
                <a:gd name="T84" fmla="*/ 22 w 343"/>
                <a:gd name="T85" fmla="*/ 31 h 1618"/>
                <a:gd name="T86" fmla="*/ 22 w 343"/>
                <a:gd name="T87" fmla="*/ 30 h 1618"/>
                <a:gd name="T88" fmla="*/ 14 w 343"/>
                <a:gd name="T89" fmla="*/ 17 h 1618"/>
                <a:gd name="T90" fmla="*/ 10 w 343"/>
                <a:gd name="T91" fmla="*/ 14 h 1618"/>
                <a:gd name="T92" fmla="*/ 10 w 343"/>
                <a:gd name="T93" fmla="*/ 13 h 1618"/>
                <a:gd name="T94" fmla="*/ 13 w 343"/>
                <a:gd name="T95" fmla="*/ 13 h 1618"/>
                <a:gd name="T96" fmla="*/ 13 w 343"/>
                <a:gd name="T97" fmla="*/ 13 h 1618"/>
                <a:gd name="T98" fmla="*/ 14 w 343"/>
                <a:gd name="T99" fmla="*/ 12 h 1618"/>
                <a:gd name="T100" fmla="*/ 14 w 343"/>
                <a:gd name="T101" fmla="*/ 11 h 1618"/>
                <a:gd name="T102" fmla="*/ 14 w 343"/>
                <a:gd name="T103" fmla="*/ 11 h 1618"/>
                <a:gd name="T104" fmla="*/ 14 w 343"/>
                <a:gd name="T105" fmla="*/ 10 h 1618"/>
                <a:gd name="T106" fmla="*/ 14 w 343"/>
                <a:gd name="T107" fmla="*/ 10 h 1618"/>
                <a:gd name="T108" fmla="*/ 13 w 343"/>
                <a:gd name="T109" fmla="*/ 7 h 1618"/>
                <a:gd name="T110" fmla="*/ 14 w 343"/>
                <a:gd name="T111" fmla="*/ 6 h 1618"/>
                <a:gd name="T112" fmla="*/ 13 w 343"/>
                <a:gd name="T113" fmla="*/ 5 h 1618"/>
                <a:gd name="T114" fmla="*/ 14 w 343"/>
                <a:gd name="T115" fmla="*/ 3 h 1618"/>
                <a:gd name="T116" fmla="*/ 14 w 343"/>
                <a:gd name="T117" fmla="*/ 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3"/>
                <a:gd name="T178" fmla="*/ 0 h 1618"/>
                <a:gd name="T179" fmla="*/ 343 w 343"/>
                <a:gd name="T180" fmla="*/ 1618 h 16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3" h="1618">
                  <a:moveTo>
                    <a:pt x="223" y="24"/>
                  </a:moveTo>
                  <a:lnTo>
                    <a:pt x="142" y="0"/>
                  </a:lnTo>
                  <a:lnTo>
                    <a:pt x="83" y="0"/>
                  </a:lnTo>
                  <a:lnTo>
                    <a:pt x="29" y="14"/>
                  </a:lnTo>
                  <a:lnTo>
                    <a:pt x="8" y="69"/>
                  </a:lnTo>
                  <a:lnTo>
                    <a:pt x="8" y="119"/>
                  </a:lnTo>
                  <a:lnTo>
                    <a:pt x="39" y="175"/>
                  </a:lnTo>
                  <a:lnTo>
                    <a:pt x="61" y="174"/>
                  </a:lnTo>
                  <a:lnTo>
                    <a:pt x="29" y="239"/>
                  </a:lnTo>
                  <a:lnTo>
                    <a:pt x="0" y="349"/>
                  </a:lnTo>
                  <a:lnTo>
                    <a:pt x="0" y="441"/>
                  </a:lnTo>
                  <a:lnTo>
                    <a:pt x="8" y="559"/>
                  </a:lnTo>
                  <a:lnTo>
                    <a:pt x="29" y="675"/>
                  </a:lnTo>
                  <a:lnTo>
                    <a:pt x="69" y="681"/>
                  </a:lnTo>
                  <a:lnTo>
                    <a:pt x="69" y="716"/>
                  </a:lnTo>
                  <a:lnTo>
                    <a:pt x="90" y="730"/>
                  </a:lnTo>
                  <a:lnTo>
                    <a:pt x="90" y="847"/>
                  </a:lnTo>
                  <a:lnTo>
                    <a:pt x="112" y="869"/>
                  </a:lnTo>
                  <a:lnTo>
                    <a:pt x="112" y="1087"/>
                  </a:lnTo>
                  <a:lnTo>
                    <a:pt x="112" y="1225"/>
                  </a:lnTo>
                  <a:lnTo>
                    <a:pt x="80" y="1377"/>
                  </a:lnTo>
                  <a:lnTo>
                    <a:pt x="68" y="1576"/>
                  </a:lnTo>
                  <a:lnTo>
                    <a:pt x="102" y="1590"/>
                  </a:lnTo>
                  <a:lnTo>
                    <a:pt x="102" y="1613"/>
                  </a:lnTo>
                  <a:lnTo>
                    <a:pt x="161" y="1613"/>
                  </a:lnTo>
                  <a:lnTo>
                    <a:pt x="170" y="1605"/>
                  </a:lnTo>
                  <a:lnTo>
                    <a:pt x="193" y="1605"/>
                  </a:lnTo>
                  <a:lnTo>
                    <a:pt x="194" y="1618"/>
                  </a:lnTo>
                  <a:lnTo>
                    <a:pt x="236" y="1613"/>
                  </a:lnTo>
                  <a:lnTo>
                    <a:pt x="325" y="1605"/>
                  </a:lnTo>
                  <a:lnTo>
                    <a:pt x="325" y="1591"/>
                  </a:lnTo>
                  <a:lnTo>
                    <a:pt x="244" y="1561"/>
                  </a:lnTo>
                  <a:lnTo>
                    <a:pt x="244" y="1532"/>
                  </a:lnTo>
                  <a:lnTo>
                    <a:pt x="314" y="1518"/>
                  </a:lnTo>
                  <a:lnTo>
                    <a:pt x="314" y="1496"/>
                  </a:lnTo>
                  <a:lnTo>
                    <a:pt x="265" y="1467"/>
                  </a:lnTo>
                  <a:lnTo>
                    <a:pt x="265" y="1247"/>
                  </a:lnTo>
                  <a:lnTo>
                    <a:pt x="284" y="1046"/>
                  </a:lnTo>
                  <a:lnTo>
                    <a:pt x="277" y="843"/>
                  </a:lnTo>
                  <a:lnTo>
                    <a:pt x="274" y="730"/>
                  </a:lnTo>
                  <a:lnTo>
                    <a:pt x="284" y="694"/>
                  </a:lnTo>
                  <a:lnTo>
                    <a:pt x="284" y="537"/>
                  </a:lnTo>
                  <a:lnTo>
                    <a:pt x="343" y="500"/>
                  </a:lnTo>
                  <a:lnTo>
                    <a:pt x="343" y="480"/>
                  </a:lnTo>
                  <a:lnTo>
                    <a:pt x="214" y="262"/>
                  </a:lnTo>
                  <a:lnTo>
                    <a:pt x="152" y="233"/>
                  </a:lnTo>
                  <a:lnTo>
                    <a:pt x="160" y="219"/>
                  </a:lnTo>
                  <a:lnTo>
                    <a:pt x="203" y="211"/>
                  </a:lnTo>
                  <a:lnTo>
                    <a:pt x="203" y="197"/>
                  </a:lnTo>
                  <a:lnTo>
                    <a:pt x="214" y="190"/>
                  </a:lnTo>
                  <a:lnTo>
                    <a:pt x="214" y="175"/>
                  </a:lnTo>
                  <a:lnTo>
                    <a:pt x="223" y="168"/>
                  </a:lnTo>
                  <a:lnTo>
                    <a:pt x="214" y="160"/>
                  </a:lnTo>
                  <a:lnTo>
                    <a:pt x="222" y="155"/>
                  </a:lnTo>
                  <a:lnTo>
                    <a:pt x="203" y="119"/>
                  </a:lnTo>
                  <a:lnTo>
                    <a:pt x="214" y="97"/>
                  </a:lnTo>
                  <a:lnTo>
                    <a:pt x="203" y="75"/>
                  </a:lnTo>
                  <a:lnTo>
                    <a:pt x="222" y="60"/>
                  </a:lnTo>
                  <a:lnTo>
                    <a:pt x="223" y="24"/>
                  </a:lnTo>
                  <a:close/>
                </a:path>
              </a:pathLst>
            </a:custGeom>
            <a:solidFill>
              <a:srgbClr val="0000FF"/>
            </a:solidFill>
            <a:ln w="9525">
              <a:noFill/>
              <a:round/>
              <a:headEnd/>
              <a:tailEnd/>
            </a:ln>
          </p:spPr>
          <p:txBody>
            <a:bodyPr/>
            <a:lstStyle/>
            <a:p>
              <a:endParaRPr lang="en-US"/>
            </a:p>
          </p:txBody>
        </p:sp>
        <p:sp>
          <p:nvSpPr>
            <p:cNvPr id="12321" name="Freeform 78"/>
            <p:cNvSpPr>
              <a:spLocks/>
            </p:cNvSpPr>
            <p:nvPr/>
          </p:nvSpPr>
          <p:spPr bwMode="auto">
            <a:xfrm>
              <a:off x="3172" y="1485"/>
              <a:ext cx="247" cy="833"/>
            </a:xfrm>
            <a:custGeom>
              <a:avLst/>
              <a:gdLst>
                <a:gd name="T0" fmla="*/ 12 w 493"/>
                <a:gd name="T1" fmla="*/ 2 h 1666"/>
                <a:gd name="T2" fmla="*/ 11 w 493"/>
                <a:gd name="T3" fmla="*/ 7 h 1666"/>
                <a:gd name="T4" fmla="*/ 12 w 493"/>
                <a:gd name="T5" fmla="*/ 7 h 1666"/>
                <a:gd name="T6" fmla="*/ 13 w 493"/>
                <a:gd name="T7" fmla="*/ 10 h 1666"/>
                <a:gd name="T8" fmla="*/ 14 w 493"/>
                <a:gd name="T9" fmla="*/ 13 h 1666"/>
                <a:gd name="T10" fmla="*/ 13 w 493"/>
                <a:gd name="T11" fmla="*/ 14 h 1666"/>
                <a:gd name="T12" fmla="*/ 6 w 493"/>
                <a:gd name="T13" fmla="*/ 20 h 1666"/>
                <a:gd name="T14" fmla="*/ 1 w 493"/>
                <a:gd name="T15" fmla="*/ 52 h 1666"/>
                <a:gd name="T16" fmla="*/ 0 w 493"/>
                <a:gd name="T17" fmla="*/ 56 h 1666"/>
                <a:gd name="T18" fmla="*/ 2 w 493"/>
                <a:gd name="T19" fmla="*/ 59 h 1666"/>
                <a:gd name="T20" fmla="*/ 4 w 493"/>
                <a:gd name="T21" fmla="*/ 60 h 1666"/>
                <a:gd name="T22" fmla="*/ 4 w 493"/>
                <a:gd name="T23" fmla="*/ 55 h 1666"/>
                <a:gd name="T24" fmla="*/ 4 w 493"/>
                <a:gd name="T25" fmla="*/ 57 h 1666"/>
                <a:gd name="T26" fmla="*/ 5 w 493"/>
                <a:gd name="T27" fmla="*/ 56 h 1666"/>
                <a:gd name="T28" fmla="*/ 6 w 493"/>
                <a:gd name="T29" fmla="*/ 52 h 1666"/>
                <a:gd name="T30" fmla="*/ 11 w 493"/>
                <a:gd name="T31" fmla="*/ 80 h 1666"/>
                <a:gd name="T32" fmla="*/ 12 w 493"/>
                <a:gd name="T33" fmla="*/ 96 h 1666"/>
                <a:gd name="T34" fmla="*/ 11 w 493"/>
                <a:gd name="T35" fmla="*/ 104 h 1666"/>
                <a:gd name="T36" fmla="*/ 16 w 493"/>
                <a:gd name="T37" fmla="*/ 103 h 1666"/>
                <a:gd name="T38" fmla="*/ 15 w 493"/>
                <a:gd name="T39" fmla="*/ 93 h 1666"/>
                <a:gd name="T40" fmla="*/ 17 w 493"/>
                <a:gd name="T41" fmla="*/ 81 h 1666"/>
                <a:gd name="T42" fmla="*/ 17 w 493"/>
                <a:gd name="T43" fmla="*/ 93 h 1666"/>
                <a:gd name="T44" fmla="*/ 18 w 493"/>
                <a:gd name="T45" fmla="*/ 102 h 1666"/>
                <a:gd name="T46" fmla="*/ 22 w 493"/>
                <a:gd name="T47" fmla="*/ 102 h 1666"/>
                <a:gd name="T48" fmla="*/ 24 w 493"/>
                <a:gd name="T49" fmla="*/ 80 h 1666"/>
                <a:gd name="T50" fmla="*/ 26 w 493"/>
                <a:gd name="T51" fmla="*/ 78 h 1666"/>
                <a:gd name="T52" fmla="*/ 30 w 493"/>
                <a:gd name="T53" fmla="*/ 80 h 1666"/>
                <a:gd name="T54" fmla="*/ 28 w 493"/>
                <a:gd name="T55" fmla="*/ 53 h 1666"/>
                <a:gd name="T56" fmla="*/ 28 w 493"/>
                <a:gd name="T57" fmla="*/ 49 h 1666"/>
                <a:gd name="T58" fmla="*/ 28 w 493"/>
                <a:gd name="T59" fmla="*/ 36 h 1666"/>
                <a:gd name="T60" fmla="*/ 21 w 493"/>
                <a:gd name="T61" fmla="*/ 18 h 1666"/>
                <a:gd name="T62" fmla="*/ 21 w 493"/>
                <a:gd name="T63" fmla="*/ 12 h 1666"/>
                <a:gd name="T64" fmla="*/ 22 w 493"/>
                <a:gd name="T65" fmla="*/ 11 h 1666"/>
                <a:gd name="T66" fmla="*/ 24 w 493"/>
                <a:gd name="T67" fmla="*/ 9 h 1666"/>
                <a:gd name="T68" fmla="*/ 23 w 493"/>
                <a:gd name="T69" fmla="*/ 2 h 1666"/>
                <a:gd name="T70" fmla="*/ 19 w 493"/>
                <a:gd name="T71" fmla="*/ 1 h 1666"/>
                <a:gd name="T72" fmla="*/ 16 w 493"/>
                <a:gd name="T73" fmla="*/ 1 h 16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3"/>
                <a:gd name="T112" fmla="*/ 0 h 1666"/>
                <a:gd name="T113" fmla="*/ 493 w 493"/>
                <a:gd name="T114" fmla="*/ 1666 h 16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3" h="1666">
                  <a:moveTo>
                    <a:pt x="248" y="13"/>
                  </a:moveTo>
                  <a:lnTo>
                    <a:pt x="191" y="22"/>
                  </a:lnTo>
                  <a:lnTo>
                    <a:pt x="166" y="85"/>
                  </a:lnTo>
                  <a:lnTo>
                    <a:pt x="166" y="114"/>
                  </a:lnTo>
                  <a:lnTo>
                    <a:pt x="191" y="114"/>
                  </a:lnTo>
                  <a:lnTo>
                    <a:pt x="183" y="125"/>
                  </a:lnTo>
                  <a:lnTo>
                    <a:pt x="191" y="132"/>
                  </a:lnTo>
                  <a:lnTo>
                    <a:pt x="198" y="160"/>
                  </a:lnTo>
                  <a:lnTo>
                    <a:pt x="205" y="164"/>
                  </a:lnTo>
                  <a:lnTo>
                    <a:pt x="223" y="216"/>
                  </a:lnTo>
                  <a:lnTo>
                    <a:pt x="223" y="227"/>
                  </a:lnTo>
                  <a:lnTo>
                    <a:pt x="198" y="227"/>
                  </a:lnTo>
                  <a:lnTo>
                    <a:pt x="159" y="291"/>
                  </a:lnTo>
                  <a:lnTo>
                    <a:pt x="86" y="311"/>
                  </a:lnTo>
                  <a:lnTo>
                    <a:pt x="53" y="362"/>
                  </a:lnTo>
                  <a:lnTo>
                    <a:pt x="15" y="818"/>
                  </a:lnTo>
                  <a:lnTo>
                    <a:pt x="33" y="824"/>
                  </a:lnTo>
                  <a:lnTo>
                    <a:pt x="0" y="903"/>
                  </a:lnTo>
                  <a:lnTo>
                    <a:pt x="15" y="954"/>
                  </a:lnTo>
                  <a:lnTo>
                    <a:pt x="31" y="954"/>
                  </a:lnTo>
                  <a:lnTo>
                    <a:pt x="40" y="965"/>
                  </a:lnTo>
                  <a:lnTo>
                    <a:pt x="53" y="965"/>
                  </a:lnTo>
                  <a:lnTo>
                    <a:pt x="46" y="916"/>
                  </a:lnTo>
                  <a:lnTo>
                    <a:pt x="53" y="887"/>
                  </a:lnTo>
                  <a:lnTo>
                    <a:pt x="62" y="910"/>
                  </a:lnTo>
                  <a:lnTo>
                    <a:pt x="53" y="925"/>
                  </a:lnTo>
                  <a:lnTo>
                    <a:pt x="63" y="938"/>
                  </a:lnTo>
                  <a:lnTo>
                    <a:pt x="80" y="898"/>
                  </a:lnTo>
                  <a:lnTo>
                    <a:pt x="68" y="832"/>
                  </a:lnTo>
                  <a:lnTo>
                    <a:pt x="95" y="835"/>
                  </a:lnTo>
                  <a:lnTo>
                    <a:pt x="80" y="1248"/>
                  </a:lnTo>
                  <a:lnTo>
                    <a:pt x="161" y="1271"/>
                  </a:lnTo>
                  <a:lnTo>
                    <a:pt x="198" y="1512"/>
                  </a:lnTo>
                  <a:lnTo>
                    <a:pt x="191" y="1536"/>
                  </a:lnTo>
                  <a:lnTo>
                    <a:pt x="175" y="1637"/>
                  </a:lnTo>
                  <a:lnTo>
                    <a:pt x="175" y="1655"/>
                  </a:lnTo>
                  <a:lnTo>
                    <a:pt x="231" y="1666"/>
                  </a:lnTo>
                  <a:lnTo>
                    <a:pt x="253" y="1639"/>
                  </a:lnTo>
                  <a:lnTo>
                    <a:pt x="241" y="1549"/>
                  </a:lnTo>
                  <a:lnTo>
                    <a:pt x="231" y="1487"/>
                  </a:lnTo>
                  <a:lnTo>
                    <a:pt x="254" y="1281"/>
                  </a:lnTo>
                  <a:lnTo>
                    <a:pt x="261" y="1282"/>
                  </a:lnTo>
                  <a:lnTo>
                    <a:pt x="286" y="1358"/>
                  </a:lnTo>
                  <a:lnTo>
                    <a:pt x="270" y="1482"/>
                  </a:lnTo>
                  <a:lnTo>
                    <a:pt x="253" y="1493"/>
                  </a:lnTo>
                  <a:lnTo>
                    <a:pt x="286" y="1622"/>
                  </a:lnTo>
                  <a:lnTo>
                    <a:pt x="341" y="1637"/>
                  </a:lnTo>
                  <a:lnTo>
                    <a:pt x="351" y="1628"/>
                  </a:lnTo>
                  <a:lnTo>
                    <a:pt x="310" y="1496"/>
                  </a:lnTo>
                  <a:lnTo>
                    <a:pt x="374" y="1271"/>
                  </a:lnTo>
                  <a:lnTo>
                    <a:pt x="405" y="1253"/>
                  </a:lnTo>
                  <a:lnTo>
                    <a:pt x="405" y="1237"/>
                  </a:lnTo>
                  <a:lnTo>
                    <a:pt x="461" y="1241"/>
                  </a:lnTo>
                  <a:lnTo>
                    <a:pt x="479" y="1271"/>
                  </a:lnTo>
                  <a:lnTo>
                    <a:pt x="493" y="1253"/>
                  </a:lnTo>
                  <a:lnTo>
                    <a:pt x="438" y="850"/>
                  </a:lnTo>
                  <a:lnTo>
                    <a:pt x="446" y="851"/>
                  </a:lnTo>
                  <a:lnTo>
                    <a:pt x="446" y="769"/>
                  </a:lnTo>
                  <a:lnTo>
                    <a:pt x="453" y="757"/>
                  </a:lnTo>
                  <a:lnTo>
                    <a:pt x="438" y="561"/>
                  </a:lnTo>
                  <a:lnTo>
                    <a:pt x="421" y="326"/>
                  </a:lnTo>
                  <a:lnTo>
                    <a:pt x="327" y="280"/>
                  </a:lnTo>
                  <a:lnTo>
                    <a:pt x="301" y="227"/>
                  </a:lnTo>
                  <a:lnTo>
                    <a:pt x="326" y="182"/>
                  </a:lnTo>
                  <a:lnTo>
                    <a:pt x="341" y="187"/>
                  </a:lnTo>
                  <a:lnTo>
                    <a:pt x="351" y="165"/>
                  </a:lnTo>
                  <a:lnTo>
                    <a:pt x="351" y="141"/>
                  </a:lnTo>
                  <a:lnTo>
                    <a:pt x="374" y="138"/>
                  </a:lnTo>
                  <a:lnTo>
                    <a:pt x="381" y="70"/>
                  </a:lnTo>
                  <a:lnTo>
                    <a:pt x="358" y="22"/>
                  </a:lnTo>
                  <a:lnTo>
                    <a:pt x="333" y="6"/>
                  </a:lnTo>
                  <a:lnTo>
                    <a:pt x="299" y="6"/>
                  </a:lnTo>
                  <a:lnTo>
                    <a:pt x="272" y="0"/>
                  </a:lnTo>
                  <a:lnTo>
                    <a:pt x="248" y="13"/>
                  </a:lnTo>
                  <a:close/>
                </a:path>
              </a:pathLst>
            </a:custGeom>
            <a:solidFill>
              <a:srgbClr val="0000FF"/>
            </a:solidFill>
            <a:ln w="9525">
              <a:noFill/>
              <a:round/>
              <a:headEnd/>
              <a:tailEnd/>
            </a:ln>
          </p:spPr>
          <p:txBody>
            <a:bodyPr/>
            <a:lstStyle/>
            <a:p>
              <a:endParaRPr lang="en-US"/>
            </a:p>
          </p:txBody>
        </p:sp>
        <p:sp>
          <p:nvSpPr>
            <p:cNvPr id="12322" name="Freeform 79"/>
            <p:cNvSpPr>
              <a:spLocks/>
            </p:cNvSpPr>
            <p:nvPr/>
          </p:nvSpPr>
          <p:spPr bwMode="auto">
            <a:xfrm>
              <a:off x="4471" y="1476"/>
              <a:ext cx="273" cy="850"/>
            </a:xfrm>
            <a:custGeom>
              <a:avLst/>
              <a:gdLst>
                <a:gd name="T0" fmla="*/ 21 w 544"/>
                <a:gd name="T1" fmla="*/ 2 h 1699"/>
                <a:gd name="T2" fmla="*/ 23 w 544"/>
                <a:gd name="T3" fmla="*/ 8 h 1699"/>
                <a:gd name="T4" fmla="*/ 22 w 544"/>
                <a:gd name="T5" fmla="*/ 8 h 1699"/>
                <a:gd name="T6" fmla="*/ 21 w 544"/>
                <a:gd name="T7" fmla="*/ 11 h 1699"/>
                <a:gd name="T8" fmla="*/ 19 w 544"/>
                <a:gd name="T9" fmla="*/ 14 h 1699"/>
                <a:gd name="T10" fmla="*/ 21 w 544"/>
                <a:gd name="T11" fmla="*/ 15 h 1699"/>
                <a:gd name="T12" fmla="*/ 29 w 544"/>
                <a:gd name="T13" fmla="*/ 20 h 1699"/>
                <a:gd name="T14" fmla="*/ 33 w 544"/>
                <a:gd name="T15" fmla="*/ 53 h 1699"/>
                <a:gd name="T16" fmla="*/ 35 w 544"/>
                <a:gd name="T17" fmla="*/ 58 h 1699"/>
                <a:gd name="T18" fmla="*/ 32 w 544"/>
                <a:gd name="T19" fmla="*/ 61 h 1699"/>
                <a:gd name="T20" fmla="*/ 31 w 544"/>
                <a:gd name="T21" fmla="*/ 62 h 1699"/>
                <a:gd name="T22" fmla="*/ 31 w 544"/>
                <a:gd name="T23" fmla="*/ 57 h 1699"/>
                <a:gd name="T24" fmla="*/ 31 w 544"/>
                <a:gd name="T25" fmla="*/ 59 h 1699"/>
                <a:gd name="T26" fmla="*/ 29 w 544"/>
                <a:gd name="T27" fmla="*/ 58 h 1699"/>
                <a:gd name="T28" fmla="*/ 28 w 544"/>
                <a:gd name="T29" fmla="*/ 54 h 1699"/>
                <a:gd name="T30" fmla="*/ 23 w 544"/>
                <a:gd name="T31" fmla="*/ 81 h 1699"/>
                <a:gd name="T32" fmla="*/ 21 w 544"/>
                <a:gd name="T33" fmla="*/ 98 h 1699"/>
                <a:gd name="T34" fmla="*/ 22 w 544"/>
                <a:gd name="T35" fmla="*/ 106 h 1699"/>
                <a:gd name="T36" fmla="*/ 17 w 544"/>
                <a:gd name="T37" fmla="*/ 105 h 1699"/>
                <a:gd name="T38" fmla="*/ 19 w 544"/>
                <a:gd name="T39" fmla="*/ 95 h 1699"/>
                <a:gd name="T40" fmla="*/ 16 w 544"/>
                <a:gd name="T41" fmla="*/ 82 h 1699"/>
                <a:gd name="T42" fmla="*/ 16 w 544"/>
                <a:gd name="T43" fmla="*/ 95 h 1699"/>
                <a:gd name="T44" fmla="*/ 15 w 544"/>
                <a:gd name="T45" fmla="*/ 104 h 1699"/>
                <a:gd name="T46" fmla="*/ 10 w 544"/>
                <a:gd name="T47" fmla="*/ 104 h 1699"/>
                <a:gd name="T48" fmla="*/ 9 w 544"/>
                <a:gd name="T49" fmla="*/ 81 h 1699"/>
                <a:gd name="T50" fmla="*/ 6 w 544"/>
                <a:gd name="T51" fmla="*/ 79 h 1699"/>
                <a:gd name="T52" fmla="*/ 1 w 544"/>
                <a:gd name="T53" fmla="*/ 81 h 1699"/>
                <a:gd name="T54" fmla="*/ 4 w 544"/>
                <a:gd name="T55" fmla="*/ 55 h 1699"/>
                <a:gd name="T56" fmla="*/ 4 w 544"/>
                <a:gd name="T57" fmla="*/ 49 h 1699"/>
                <a:gd name="T58" fmla="*/ 4 w 544"/>
                <a:gd name="T59" fmla="*/ 36 h 1699"/>
                <a:gd name="T60" fmla="*/ 12 w 544"/>
                <a:gd name="T61" fmla="*/ 18 h 1699"/>
                <a:gd name="T62" fmla="*/ 12 w 544"/>
                <a:gd name="T63" fmla="*/ 12 h 1699"/>
                <a:gd name="T64" fmla="*/ 10 w 544"/>
                <a:gd name="T65" fmla="*/ 11 h 1699"/>
                <a:gd name="T66" fmla="*/ 9 w 544"/>
                <a:gd name="T67" fmla="*/ 9 h 1699"/>
                <a:gd name="T68" fmla="*/ 10 w 544"/>
                <a:gd name="T69" fmla="*/ 2 h 1699"/>
                <a:gd name="T70" fmla="*/ 14 w 544"/>
                <a:gd name="T71" fmla="*/ 1 h 1699"/>
                <a:gd name="T72" fmla="*/ 17 w 544"/>
                <a:gd name="T73" fmla="*/ 1 h 16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1699"/>
                <a:gd name="T113" fmla="*/ 544 w 544"/>
                <a:gd name="T114" fmla="*/ 1699 h 16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1699">
                  <a:moveTo>
                    <a:pt x="269" y="12"/>
                  </a:moveTo>
                  <a:lnTo>
                    <a:pt x="333" y="22"/>
                  </a:lnTo>
                  <a:lnTo>
                    <a:pt x="360" y="88"/>
                  </a:lnTo>
                  <a:lnTo>
                    <a:pt x="360" y="117"/>
                  </a:lnTo>
                  <a:lnTo>
                    <a:pt x="332" y="117"/>
                  </a:lnTo>
                  <a:lnTo>
                    <a:pt x="342" y="126"/>
                  </a:lnTo>
                  <a:lnTo>
                    <a:pt x="333" y="135"/>
                  </a:lnTo>
                  <a:lnTo>
                    <a:pt x="325" y="162"/>
                  </a:lnTo>
                  <a:lnTo>
                    <a:pt x="315" y="166"/>
                  </a:lnTo>
                  <a:lnTo>
                    <a:pt x="296" y="220"/>
                  </a:lnTo>
                  <a:lnTo>
                    <a:pt x="296" y="231"/>
                  </a:lnTo>
                  <a:lnTo>
                    <a:pt x="325" y="231"/>
                  </a:lnTo>
                  <a:lnTo>
                    <a:pt x="368" y="296"/>
                  </a:lnTo>
                  <a:lnTo>
                    <a:pt x="448" y="318"/>
                  </a:lnTo>
                  <a:lnTo>
                    <a:pt x="484" y="370"/>
                  </a:lnTo>
                  <a:lnTo>
                    <a:pt x="526" y="834"/>
                  </a:lnTo>
                  <a:lnTo>
                    <a:pt x="507" y="840"/>
                  </a:lnTo>
                  <a:lnTo>
                    <a:pt x="544" y="921"/>
                  </a:lnTo>
                  <a:lnTo>
                    <a:pt x="526" y="972"/>
                  </a:lnTo>
                  <a:lnTo>
                    <a:pt x="508" y="972"/>
                  </a:lnTo>
                  <a:lnTo>
                    <a:pt x="500" y="984"/>
                  </a:lnTo>
                  <a:lnTo>
                    <a:pt x="484" y="984"/>
                  </a:lnTo>
                  <a:lnTo>
                    <a:pt x="492" y="935"/>
                  </a:lnTo>
                  <a:lnTo>
                    <a:pt x="484" y="904"/>
                  </a:lnTo>
                  <a:lnTo>
                    <a:pt x="475" y="928"/>
                  </a:lnTo>
                  <a:lnTo>
                    <a:pt x="484" y="943"/>
                  </a:lnTo>
                  <a:lnTo>
                    <a:pt x="474" y="955"/>
                  </a:lnTo>
                  <a:lnTo>
                    <a:pt x="456" y="915"/>
                  </a:lnTo>
                  <a:lnTo>
                    <a:pt x="467" y="848"/>
                  </a:lnTo>
                  <a:lnTo>
                    <a:pt x="438" y="851"/>
                  </a:lnTo>
                  <a:lnTo>
                    <a:pt x="456" y="1272"/>
                  </a:lnTo>
                  <a:lnTo>
                    <a:pt x="366" y="1295"/>
                  </a:lnTo>
                  <a:lnTo>
                    <a:pt x="325" y="1541"/>
                  </a:lnTo>
                  <a:lnTo>
                    <a:pt x="333" y="1565"/>
                  </a:lnTo>
                  <a:lnTo>
                    <a:pt x="351" y="1669"/>
                  </a:lnTo>
                  <a:lnTo>
                    <a:pt x="351" y="1688"/>
                  </a:lnTo>
                  <a:lnTo>
                    <a:pt x="288" y="1699"/>
                  </a:lnTo>
                  <a:lnTo>
                    <a:pt x="263" y="1671"/>
                  </a:lnTo>
                  <a:lnTo>
                    <a:pt x="277" y="1579"/>
                  </a:lnTo>
                  <a:lnTo>
                    <a:pt x="288" y="1517"/>
                  </a:lnTo>
                  <a:lnTo>
                    <a:pt x="262" y="1306"/>
                  </a:lnTo>
                  <a:lnTo>
                    <a:pt x="253" y="1308"/>
                  </a:lnTo>
                  <a:lnTo>
                    <a:pt x="227" y="1384"/>
                  </a:lnTo>
                  <a:lnTo>
                    <a:pt x="245" y="1510"/>
                  </a:lnTo>
                  <a:lnTo>
                    <a:pt x="263" y="1521"/>
                  </a:lnTo>
                  <a:lnTo>
                    <a:pt x="227" y="1653"/>
                  </a:lnTo>
                  <a:lnTo>
                    <a:pt x="165" y="1670"/>
                  </a:lnTo>
                  <a:lnTo>
                    <a:pt x="156" y="1660"/>
                  </a:lnTo>
                  <a:lnTo>
                    <a:pt x="201" y="1524"/>
                  </a:lnTo>
                  <a:lnTo>
                    <a:pt x="129" y="1295"/>
                  </a:lnTo>
                  <a:lnTo>
                    <a:pt x="96" y="1277"/>
                  </a:lnTo>
                  <a:lnTo>
                    <a:pt x="96" y="1261"/>
                  </a:lnTo>
                  <a:lnTo>
                    <a:pt x="34" y="1265"/>
                  </a:lnTo>
                  <a:lnTo>
                    <a:pt x="15" y="1295"/>
                  </a:lnTo>
                  <a:lnTo>
                    <a:pt x="0" y="1277"/>
                  </a:lnTo>
                  <a:lnTo>
                    <a:pt x="61" y="866"/>
                  </a:lnTo>
                  <a:lnTo>
                    <a:pt x="51" y="867"/>
                  </a:lnTo>
                  <a:lnTo>
                    <a:pt x="51" y="783"/>
                  </a:lnTo>
                  <a:lnTo>
                    <a:pt x="43" y="772"/>
                  </a:lnTo>
                  <a:lnTo>
                    <a:pt x="59" y="571"/>
                  </a:lnTo>
                  <a:lnTo>
                    <a:pt x="79" y="333"/>
                  </a:lnTo>
                  <a:lnTo>
                    <a:pt x="182" y="285"/>
                  </a:lnTo>
                  <a:lnTo>
                    <a:pt x="211" y="231"/>
                  </a:lnTo>
                  <a:lnTo>
                    <a:pt x="183" y="185"/>
                  </a:lnTo>
                  <a:lnTo>
                    <a:pt x="165" y="191"/>
                  </a:lnTo>
                  <a:lnTo>
                    <a:pt x="156" y="168"/>
                  </a:lnTo>
                  <a:lnTo>
                    <a:pt x="156" y="143"/>
                  </a:lnTo>
                  <a:lnTo>
                    <a:pt x="129" y="140"/>
                  </a:lnTo>
                  <a:lnTo>
                    <a:pt x="123" y="71"/>
                  </a:lnTo>
                  <a:lnTo>
                    <a:pt x="147" y="22"/>
                  </a:lnTo>
                  <a:lnTo>
                    <a:pt x="175" y="5"/>
                  </a:lnTo>
                  <a:lnTo>
                    <a:pt x="214" y="5"/>
                  </a:lnTo>
                  <a:lnTo>
                    <a:pt x="242" y="0"/>
                  </a:lnTo>
                  <a:lnTo>
                    <a:pt x="269" y="12"/>
                  </a:lnTo>
                  <a:close/>
                </a:path>
              </a:pathLst>
            </a:custGeom>
            <a:solidFill>
              <a:srgbClr val="0000FF"/>
            </a:solidFill>
            <a:ln w="9525">
              <a:noFill/>
              <a:round/>
              <a:headEnd/>
              <a:tailEnd/>
            </a:ln>
          </p:spPr>
          <p:txBody>
            <a:bodyPr/>
            <a:lstStyle/>
            <a:p>
              <a:endParaRPr lang="en-US"/>
            </a:p>
          </p:txBody>
        </p:sp>
      </p:grpSp>
      <p:sp>
        <p:nvSpPr>
          <p:cNvPr id="12295" name="Freeform 81"/>
          <p:cNvSpPr>
            <a:spLocks/>
          </p:cNvSpPr>
          <p:nvPr/>
        </p:nvSpPr>
        <p:spPr bwMode="auto">
          <a:xfrm>
            <a:off x="5683250" y="2135188"/>
            <a:ext cx="222250" cy="955675"/>
          </a:xfrm>
          <a:custGeom>
            <a:avLst/>
            <a:gdLst>
              <a:gd name="T0" fmla="*/ 2147483647 w 280"/>
              <a:gd name="T1" fmla="*/ 2147483647 h 1203"/>
              <a:gd name="T2" fmla="*/ 2147483647 w 280"/>
              <a:gd name="T3" fmla="*/ 2147483647 h 1203"/>
              <a:gd name="T4" fmla="*/ 2147483647 w 280"/>
              <a:gd name="T5" fmla="*/ 2147483647 h 1203"/>
              <a:gd name="T6" fmla="*/ 2147483647 w 280"/>
              <a:gd name="T7" fmla="*/ 2147483647 h 1203"/>
              <a:gd name="T8" fmla="*/ 2147483647 w 280"/>
              <a:gd name="T9" fmla="*/ 2147483647 h 1203"/>
              <a:gd name="T10" fmla="*/ 2147483647 w 280"/>
              <a:gd name="T11" fmla="*/ 2147483647 h 1203"/>
              <a:gd name="T12" fmla="*/ 2147483647 w 280"/>
              <a:gd name="T13" fmla="*/ 2147483647 h 1203"/>
              <a:gd name="T14" fmla="*/ 2147483647 w 280"/>
              <a:gd name="T15" fmla="*/ 2147483647 h 1203"/>
              <a:gd name="T16" fmla="*/ 2147483647 w 280"/>
              <a:gd name="T17" fmla="*/ 2147483647 h 1203"/>
              <a:gd name="T18" fmla="*/ 0 w 280"/>
              <a:gd name="T19" fmla="*/ 2147483647 h 1203"/>
              <a:gd name="T20" fmla="*/ 2147483647 w 280"/>
              <a:gd name="T21" fmla="*/ 2147483647 h 1203"/>
              <a:gd name="T22" fmla="*/ 2147483647 w 280"/>
              <a:gd name="T23" fmla="*/ 2147483647 h 1203"/>
              <a:gd name="T24" fmla="*/ 2147483647 w 280"/>
              <a:gd name="T25" fmla="*/ 2147483647 h 1203"/>
              <a:gd name="T26" fmla="*/ 2147483647 w 280"/>
              <a:gd name="T27" fmla="*/ 2147483647 h 1203"/>
              <a:gd name="T28" fmla="*/ 2147483647 w 280"/>
              <a:gd name="T29" fmla="*/ 2147483647 h 1203"/>
              <a:gd name="T30" fmla="*/ 2147483647 w 280"/>
              <a:gd name="T31" fmla="*/ 2147483647 h 1203"/>
              <a:gd name="T32" fmla="*/ 2147483647 w 280"/>
              <a:gd name="T33" fmla="*/ 2147483647 h 1203"/>
              <a:gd name="T34" fmla="*/ 2147483647 w 280"/>
              <a:gd name="T35" fmla="*/ 2147483647 h 1203"/>
              <a:gd name="T36" fmla="*/ 2147483647 w 280"/>
              <a:gd name="T37" fmla="*/ 2147483647 h 1203"/>
              <a:gd name="T38" fmla="*/ 2147483647 w 280"/>
              <a:gd name="T39" fmla="*/ 2147483647 h 1203"/>
              <a:gd name="T40" fmla="*/ 2147483647 w 280"/>
              <a:gd name="T41" fmla="*/ 2147483647 h 1203"/>
              <a:gd name="T42" fmla="*/ 2147483647 w 280"/>
              <a:gd name="T43" fmla="*/ 2147483647 h 1203"/>
              <a:gd name="T44" fmla="*/ 2147483647 w 280"/>
              <a:gd name="T45" fmla="*/ 2147483647 h 1203"/>
              <a:gd name="T46" fmla="*/ 2147483647 w 280"/>
              <a:gd name="T47" fmla="*/ 2147483647 h 1203"/>
              <a:gd name="T48" fmla="*/ 2147483647 w 280"/>
              <a:gd name="T49" fmla="*/ 2147483647 h 1203"/>
              <a:gd name="T50" fmla="*/ 2147483647 w 280"/>
              <a:gd name="T51" fmla="*/ 2147483647 h 1203"/>
              <a:gd name="T52" fmla="*/ 2147483647 w 280"/>
              <a:gd name="T53" fmla="*/ 2147483647 h 1203"/>
              <a:gd name="T54" fmla="*/ 2147483647 w 280"/>
              <a:gd name="T55" fmla="*/ 2147483647 h 1203"/>
              <a:gd name="T56" fmla="*/ 2147483647 w 280"/>
              <a:gd name="T57" fmla="*/ 2147483647 h 1203"/>
              <a:gd name="T58" fmla="*/ 2147483647 w 280"/>
              <a:gd name="T59" fmla="*/ 2147483647 h 1203"/>
              <a:gd name="T60" fmla="*/ 2147483647 w 280"/>
              <a:gd name="T61" fmla="*/ 2147483647 h 1203"/>
              <a:gd name="T62" fmla="*/ 2147483647 w 280"/>
              <a:gd name="T63" fmla="*/ 2147483647 h 1203"/>
              <a:gd name="T64" fmla="*/ 2147483647 w 280"/>
              <a:gd name="T65" fmla="*/ 2147483647 h 1203"/>
              <a:gd name="T66" fmla="*/ 2147483647 w 280"/>
              <a:gd name="T67" fmla="*/ 2147483647 h 1203"/>
              <a:gd name="T68" fmla="*/ 2147483647 w 280"/>
              <a:gd name="T69" fmla="*/ 2147483647 h 1203"/>
              <a:gd name="T70" fmla="*/ 2147483647 w 280"/>
              <a:gd name="T71" fmla="*/ 2147483647 h 1203"/>
              <a:gd name="T72" fmla="*/ 2147483647 w 280"/>
              <a:gd name="T73" fmla="*/ 2147483647 h 1203"/>
              <a:gd name="T74" fmla="*/ 2147483647 w 280"/>
              <a:gd name="T75" fmla="*/ 2147483647 h 1203"/>
              <a:gd name="T76" fmla="*/ 2147483647 w 280"/>
              <a:gd name="T77" fmla="*/ 2147483647 h 1203"/>
              <a:gd name="T78" fmla="*/ 2147483647 w 280"/>
              <a:gd name="T79" fmla="*/ 2147483647 h 1203"/>
              <a:gd name="T80" fmla="*/ 2147483647 w 280"/>
              <a:gd name="T81" fmla="*/ 2147483647 h 1203"/>
              <a:gd name="T82" fmla="*/ 2147483647 w 280"/>
              <a:gd name="T83" fmla="*/ 2147483647 h 1203"/>
              <a:gd name="T84" fmla="*/ 2147483647 w 280"/>
              <a:gd name="T85" fmla="*/ 2147483647 h 1203"/>
              <a:gd name="T86" fmla="*/ 2147483647 w 280"/>
              <a:gd name="T87" fmla="*/ 2147483647 h 1203"/>
              <a:gd name="T88" fmla="*/ 2147483647 w 280"/>
              <a:gd name="T89" fmla="*/ 2147483647 h 1203"/>
              <a:gd name="T90" fmla="*/ 2147483647 w 280"/>
              <a:gd name="T91" fmla="*/ 2147483647 h 1203"/>
              <a:gd name="T92" fmla="*/ 2147483647 w 280"/>
              <a:gd name="T93" fmla="*/ 2147483647 h 1203"/>
              <a:gd name="T94" fmla="*/ 2147483647 w 280"/>
              <a:gd name="T95" fmla="*/ 2147483647 h 1203"/>
              <a:gd name="T96" fmla="*/ 2147483647 w 280"/>
              <a:gd name="T97" fmla="*/ 2147483647 h 1203"/>
              <a:gd name="T98" fmla="*/ 2147483647 w 280"/>
              <a:gd name="T99" fmla="*/ 0 h 1203"/>
              <a:gd name="T100" fmla="*/ 2147483647 w 280"/>
              <a:gd name="T101" fmla="*/ 2147483647 h 1203"/>
              <a:gd name="T102" fmla="*/ 2147483647 w 280"/>
              <a:gd name="T103" fmla="*/ 2147483647 h 1203"/>
              <a:gd name="T104" fmla="*/ 2147483647 w 280"/>
              <a:gd name="T105" fmla="*/ 2147483647 h 1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1203"/>
              <a:gd name="T161" fmla="*/ 280 w 280"/>
              <a:gd name="T162" fmla="*/ 1203 h 1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1203">
                <a:moveTo>
                  <a:pt x="65" y="23"/>
                </a:moveTo>
                <a:lnTo>
                  <a:pt x="65" y="54"/>
                </a:lnTo>
                <a:lnTo>
                  <a:pt x="70" y="62"/>
                </a:lnTo>
                <a:lnTo>
                  <a:pt x="58" y="87"/>
                </a:lnTo>
                <a:lnTo>
                  <a:pt x="65" y="94"/>
                </a:lnTo>
                <a:lnTo>
                  <a:pt x="64" y="103"/>
                </a:lnTo>
                <a:lnTo>
                  <a:pt x="72" y="135"/>
                </a:lnTo>
                <a:lnTo>
                  <a:pt x="72" y="142"/>
                </a:lnTo>
                <a:lnTo>
                  <a:pt x="24" y="173"/>
                </a:lnTo>
                <a:lnTo>
                  <a:pt x="0" y="424"/>
                </a:lnTo>
                <a:lnTo>
                  <a:pt x="29" y="467"/>
                </a:lnTo>
                <a:lnTo>
                  <a:pt x="18" y="602"/>
                </a:lnTo>
                <a:lnTo>
                  <a:pt x="37" y="617"/>
                </a:lnTo>
                <a:lnTo>
                  <a:pt x="46" y="828"/>
                </a:lnTo>
                <a:lnTo>
                  <a:pt x="61" y="1041"/>
                </a:lnTo>
                <a:lnTo>
                  <a:pt x="55" y="1053"/>
                </a:lnTo>
                <a:lnTo>
                  <a:pt x="6" y="1093"/>
                </a:lnTo>
                <a:lnTo>
                  <a:pt x="11" y="1100"/>
                </a:lnTo>
                <a:lnTo>
                  <a:pt x="29" y="1108"/>
                </a:lnTo>
                <a:lnTo>
                  <a:pt x="59" y="1100"/>
                </a:lnTo>
                <a:lnTo>
                  <a:pt x="87" y="1085"/>
                </a:lnTo>
                <a:lnTo>
                  <a:pt x="110" y="1077"/>
                </a:lnTo>
                <a:lnTo>
                  <a:pt x="110" y="1113"/>
                </a:lnTo>
                <a:lnTo>
                  <a:pt x="120" y="1114"/>
                </a:lnTo>
                <a:lnTo>
                  <a:pt x="104" y="1147"/>
                </a:lnTo>
                <a:lnTo>
                  <a:pt x="112" y="1197"/>
                </a:lnTo>
                <a:lnTo>
                  <a:pt x="130" y="1203"/>
                </a:lnTo>
                <a:lnTo>
                  <a:pt x="159" y="1162"/>
                </a:lnTo>
                <a:lnTo>
                  <a:pt x="159" y="1132"/>
                </a:lnTo>
                <a:lnTo>
                  <a:pt x="168" y="1128"/>
                </a:lnTo>
                <a:lnTo>
                  <a:pt x="179" y="854"/>
                </a:lnTo>
                <a:lnTo>
                  <a:pt x="168" y="826"/>
                </a:lnTo>
                <a:lnTo>
                  <a:pt x="201" y="642"/>
                </a:lnTo>
                <a:lnTo>
                  <a:pt x="221" y="635"/>
                </a:lnTo>
                <a:lnTo>
                  <a:pt x="229" y="445"/>
                </a:lnTo>
                <a:lnTo>
                  <a:pt x="280" y="423"/>
                </a:lnTo>
                <a:lnTo>
                  <a:pt x="258" y="215"/>
                </a:lnTo>
                <a:lnTo>
                  <a:pt x="178" y="160"/>
                </a:lnTo>
                <a:lnTo>
                  <a:pt x="159" y="140"/>
                </a:lnTo>
                <a:lnTo>
                  <a:pt x="157" y="121"/>
                </a:lnTo>
                <a:lnTo>
                  <a:pt x="166" y="107"/>
                </a:lnTo>
                <a:lnTo>
                  <a:pt x="174" y="95"/>
                </a:lnTo>
                <a:lnTo>
                  <a:pt x="182" y="81"/>
                </a:lnTo>
                <a:lnTo>
                  <a:pt x="186" y="66"/>
                </a:lnTo>
                <a:lnTo>
                  <a:pt x="186" y="52"/>
                </a:lnTo>
                <a:lnTo>
                  <a:pt x="182" y="37"/>
                </a:lnTo>
                <a:lnTo>
                  <a:pt x="172" y="21"/>
                </a:lnTo>
                <a:lnTo>
                  <a:pt x="159" y="8"/>
                </a:lnTo>
                <a:lnTo>
                  <a:pt x="141" y="1"/>
                </a:lnTo>
                <a:lnTo>
                  <a:pt x="121" y="0"/>
                </a:lnTo>
                <a:lnTo>
                  <a:pt x="104" y="3"/>
                </a:lnTo>
                <a:lnTo>
                  <a:pt x="87" y="8"/>
                </a:lnTo>
                <a:lnTo>
                  <a:pt x="65" y="23"/>
                </a:lnTo>
                <a:close/>
              </a:path>
            </a:pathLst>
          </a:custGeom>
          <a:solidFill>
            <a:srgbClr val="001F9F"/>
          </a:solidFill>
          <a:ln w="9525">
            <a:noFill/>
            <a:round/>
            <a:headEnd/>
            <a:tailEnd/>
          </a:ln>
        </p:spPr>
        <p:txBody>
          <a:bodyPr/>
          <a:lstStyle/>
          <a:p>
            <a:endParaRPr lang="en-US"/>
          </a:p>
        </p:txBody>
      </p:sp>
      <p:sp>
        <p:nvSpPr>
          <p:cNvPr id="12296" name="Freeform 82"/>
          <p:cNvSpPr>
            <a:spLocks/>
          </p:cNvSpPr>
          <p:nvPr/>
        </p:nvSpPr>
        <p:spPr bwMode="auto">
          <a:xfrm>
            <a:off x="7815263" y="2392363"/>
            <a:ext cx="415925" cy="1397000"/>
          </a:xfrm>
          <a:custGeom>
            <a:avLst/>
            <a:gdLst>
              <a:gd name="T0" fmla="*/ 2147483647 w 523"/>
              <a:gd name="T1" fmla="*/ 0 h 1761"/>
              <a:gd name="T2" fmla="*/ 2147483647 w 523"/>
              <a:gd name="T3" fmla="*/ 2147483647 h 1761"/>
              <a:gd name="T4" fmla="*/ 2147483647 w 523"/>
              <a:gd name="T5" fmla="*/ 2147483647 h 1761"/>
              <a:gd name="T6" fmla="*/ 2147483647 w 523"/>
              <a:gd name="T7" fmla="*/ 2147483647 h 1761"/>
              <a:gd name="T8" fmla="*/ 2147483647 w 523"/>
              <a:gd name="T9" fmla="*/ 2147483647 h 1761"/>
              <a:gd name="T10" fmla="*/ 2147483647 w 523"/>
              <a:gd name="T11" fmla="*/ 2147483647 h 1761"/>
              <a:gd name="T12" fmla="*/ 2147483647 w 523"/>
              <a:gd name="T13" fmla="*/ 2147483647 h 1761"/>
              <a:gd name="T14" fmla="*/ 2147483647 w 523"/>
              <a:gd name="T15" fmla="*/ 2147483647 h 1761"/>
              <a:gd name="T16" fmla="*/ 2147483647 w 523"/>
              <a:gd name="T17" fmla="*/ 2147483647 h 1761"/>
              <a:gd name="T18" fmla="*/ 2147483647 w 523"/>
              <a:gd name="T19" fmla="*/ 2147483647 h 1761"/>
              <a:gd name="T20" fmla="*/ 2147483647 w 523"/>
              <a:gd name="T21" fmla="*/ 2147483647 h 1761"/>
              <a:gd name="T22" fmla="*/ 2147483647 w 523"/>
              <a:gd name="T23" fmla="*/ 2147483647 h 1761"/>
              <a:gd name="T24" fmla="*/ 2147483647 w 523"/>
              <a:gd name="T25" fmla="*/ 2147483647 h 1761"/>
              <a:gd name="T26" fmla="*/ 2147483647 w 523"/>
              <a:gd name="T27" fmla="*/ 2147483647 h 1761"/>
              <a:gd name="T28" fmla="*/ 2147483647 w 523"/>
              <a:gd name="T29" fmla="*/ 2147483647 h 1761"/>
              <a:gd name="T30" fmla="*/ 2147483647 w 523"/>
              <a:gd name="T31" fmla="*/ 2147483647 h 1761"/>
              <a:gd name="T32" fmla="*/ 2147483647 w 523"/>
              <a:gd name="T33" fmla="*/ 2147483647 h 1761"/>
              <a:gd name="T34" fmla="*/ 2147483647 w 523"/>
              <a:gd name="T35" fmla="*/ 2147483647 h 1761"/>
              <a:gd name="T36" fmla="*/ 2147483647 w 523"/>
              <a:gd name="T37" fmla="*/ 2147483647 h 1761"/>
              <a:gd name="T38" fmla="*/ 2147483647 w 523"/>
              <a:gd name="T39" fmla="*/ 2147483647 h 1761"/>
              <a:gd name="T40" fmla="*/ 2147483647 w 523"/>
              <a:gd name="T41" fmla="*/ 2147483647 h 1761"/>
              <a:gd name="T42" fmla="*/ 2147483647 w 523"/>
              <a:gd name="T43" fmla="*/ 2147483647 h 1761"/>
              <a:gd name="T44" fmla="*/ 2147483647 w 523"/>
              <a:gd name="T45" fmla="*/ 2147483647 h 1761"/>
              <a:gd name="T46" fmla="*/ 2147483647 w 523"/>
              <a:gd name="T47" fmla="*/ 2147483647 h 1761"/>
              <a:gd name="T48" fmla="*/ 2147483647 w 523"/>
              <a:gd name="T49" fmla="*/ 2147483647 h 1761"/>
              <a:gd name="T50" fmla="*/ 2147483647 w 523"/>
              <a:gd name="T51" fmla="*/ 2147483647 h 1761"/>
              <a:gd name="T52" fmla="*/ 2147483647 w 523"/>
              <a:gd name="T53" fmla="*/ 2147483647 h 1761"/>
              <a:gd name="T54" fmla="*/ 2147483647 w 523"/>
              <a:gd name="T55" fmla="*/ 2147483647 h 1761"/>
              <a:gd name="T56" fmla="*/ 0 w 523"/>
              <a:gd name="T57" fmla="*/ 2147483647 h 1761"/>
              <a:gd name="T58" fmla="*/ 2147483647 w 523"/>
              <a:gd name="T59" fmla="*/ 2147483647 h 1761"/>
              <a:gd name="T60" fmla="*/ 2147483647 w 523"/>
              <a:gd name="T61" fmla="*/ 2147483647 h 1761"/>
              <a:gd name="T62" fmla="*/ 2147483647 w 523"/>
              <a:gd name="T63" fmla="*/ 2147483647 h 1761"/>
              <a:gd name="T64" fmla="*/ 2147483647 w 523"/>
              <a:gd name="T65" fmla="*/ 2147483647 h 1761"/>
              <a:gd name="T66" fmla="*/ 2147483647 w 523"/>
              <a:gd name="T67" fmla="*/ 2147483647 h 1761"/>
              <a:gd name="T68" fmla="*/ 2147483647 w 523"/>
              <a:gd name="T69" fmla="*/ 2147483647 h 1761"/>
              <a:gd name="T70" fmla="*/ 2147483647 w 523"/>
              <a:gd name="T71" fmla="*/ 2147483647 h 1761"/>
              <a:gd name="T72" fmla="*/ 2147483647 w 523"/>
              <a:gd name="T73" fmla="*/ 2147483647 h 17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1761"/>
              <a:gd name="T113" fmla="*/ 523 w 523"/>
              <a:gd name="T114" fmla="*/ 1761 h 17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1761">
                <a:moveTo>
                  <a:pt x="129" y="24"/>
                </a:moveTo>
                <a:lnTo>
                  <a:pt x="194" y="0"/>
                </a:lnTo>
                <a:lnTo>
                  <a:pt x="262" y="13"/>
                </a:lnTo>
                <a:lnTo>
                  <a:pt x="308" y="58"/>
                </a:lnTo>
                <a:lnTo>
                  <a:pt x="326" y="112"/>
                </a:lnTo>
                <a:lnTo>
                  <a:pt x="311" y="176"/>
                </a:lnTo>
                <a:lnTo>
                  <a:pt x="335" y="214"/>
                </a:lnTo>
                <a:lnTo>
                  <a:pt x="368" y="230"/>
                </a:lnTo>
                <a:lnTo>
                  <a:pt x="460" y="269"/>
                </a:lnTo>
                <a:lnTo>
                  <a:pt x="485" y="295"/>
                </a:lnTo>
                <a:lnTo>
                  <a:pt x="523" y="577"/>
                </a:lnTo>
                <a:lnTo>
                  <a:pt x="508" y="635"/>
                </a:lnTo>
                <a:lnTo>
                  <a:pt x="410" y="657"/>
                </a:lnTo>
                <a:lnTo>
                  <a:pt x="427" y="924"/>
                </a:lnTo>
                <a:lnTo>
                  <a:pt x="362" y="949"/>
                </a:lnTo>
                <a:lnTo>
                  <a:pt x="343" y="1145"/>
                </a:lnTo>
                <a:lnTo>
                  <a:pt x="357" y="1487"/>
                </a:lnTo>
                <a:lnTo>
                  <a:pt x="362" y="1675"/>
                </a:lnTo>
                <a:lnTo>
                  <a:pt x="344" y="1680"/>
                </a:lnTo>
                <a:lnTo>
                  <a:pt x="344" y="1695"/>
                </a:lnTo>
                <a:lnTo>
                  <a:pt x="293" y="1728"/>
                </a:lnTo>
                <a:lnTo>
                  <a:pt x="263" y="1753"/>
                </a:lnTo>
                <a:lnTo>
                  <a:pt x="242" y="1760"/>
                </a:lnTo>
                <a:lnTo>
                  <a:pt x="216" y="1761"/>
                </a:lnTo>
                <a:lnTo>
                  <a:pt x="191" y="1755"/>
                </a:lnTo>
                <a:lnTo>
                  <a:pt x="186" y="1746"/>
                </a:lnTo>
                <a:lnTo>
                  <a:pt x="191" y="1733"/>
                </a:lnTo>
                <a:lnTo>
                  <a:pt x="204" y="1717"/>
                </a:lnTo>
                <a:lnTo>
                  <a:pt x="220" y="1695"/>
                </a:lnTo>
                <a:lnTo>
                  <a:pt x="245" y="1673"/>
                </a:lnTo>
                <a:lnTo>
                  <a:pt x="227" y="1682"/>
                </a:lnTo>
                <a:lnTo>
                  <a:pt x="227" y="1658"/>
                </a:lnTo>
                <a:lnTo>
                  <a:pt x="153" y="1691"/>
                </a:lnTo>
                <a:lnTo>
                  <a:pt x="124" y="1691"/>
                </a:lnTo>
                <a:lnTo>
                  <a:pt x="116" y="1682"/>
                </a:lnTo>
                <a:lnTo>
                  <a:pt x="116" y="1669"/>
                </a:lnTo>
                <a:lnTo>
                  <a:pt x="118" y="1660"/>
                </a:lnTo>
                <a:lnTo>
                  <a:pt x="124" y="1646"/>
                </a:lnTo>
                <a:lnTo>
                  <a:pt x="142" y="1629"/>
                </a:lnTo>
                <a:lnTo>
                  <a:pt x="155" y="1614"/>
                </a:lnTo>
                <a:lnTo>
                  <a:pt x="138" y="1610"/>
                </a:lnTo>
                <a:lnTo>
                  <a:pt x="121" y="1445"/>
                </a:lnTo>
                <a:lnTo>
                  <a:pt x="114" y="1179"/>
                </a:lnTo>
                <a:lnTo>
                  <a:pt x="84" y="963"/>
                </a:lnTo>
                <a:lnTo>
                  <a:pt x="76" y="904"/>
                </a:lnTo>
                <a:lnTo>
                  <a:pt x="66" y="870"/>
                </a:lnTo>
                <a:lnTo>
                  <a:pt x="89" y="738"/>
                </a:lnTo>
                <a:lnTo>
                  <a:pt x="96" y="680"/>
                </a:lnTo>
                <a:lnTo>
                  <a:pt x="82" y="686"/>
                </a:lnTo>
                <a:lnTo>
                  <a:pt x="73" y="679"/>
                </a:lnTo>
                <a:lnTo>
                  <a:pt x="66" y="679"/>
                </a:lnTo>
                <a:lnTo>
                  <a:pt x="54" y="669"/>
                </a:lnTo>
                <a:lnTo>
                  <a:pt x="38" y="671"/>
                </a:lnTo>
                <a:lnTo>
                  <a:pt x="31" y="657"/>
                </a:lnTo>
                <a:lnTo>
                  <a:pt x="23" y="654"/>
                </a:lnTo>
                <a:lnTo>
                  <a:pt x="19" y="643"/>
                </a:lnTo>
                <a:lnTo>
                  <a:pt x="7" y="635"/>
                </a:lnTo>
                <a:lnTo>
                  <a:pt x="0" y="620"/>
                </a:lnTo>
                <a:lnTo>
                  <a:pt x="27" y="561"/>
                </a:lnTo>
                <a:lnTo>
                  <a:pt x="15" y="522"/>
                </a:lnTo>
                <a:lnTo>
                  <a:pt x="65" y="561"/>
                </a:lnTo>
                <a:lnTo>
                  <a:pt x="140" y="302"/>
                </a:lnTo>
                <a:lnTo>
                  <a:pt x="198" y="252"/>
                </a:lnTo>
                <a:lnTo>
                  <a:pt x="186" y="238"/>
                </a:lnTo>
                <a:lnTo>
                  <a:pt x="138" y="230"/>
                </a:lnTo>
                <a:lnTo>
                  <a:pt x="132" y="197"/>
                </a:lnTo>
                <a:lnTo>
                  <a:pt x="147" y="190"/>
                </a:lnTo>
                <a:lnTo>
                  <a:pt x="128" y="187"/>
                </a:lnTo>
                <a:lnTo>
                  <a:pt x="131" y="175"/>
                </a:lnTo>
                <a:lnTo>
                  <a:pt x="113" y="168"/>
                </a:lnTo>
                <a:lnTo>
                  <a:pt x="125" y="127"/>
                </a:lnTo>
                <a:lnTo>
                  <a:pt x="114" y="120"/>
                </a:lnTo>
                <a:lnTo>
                  <a:pt x="121" y="65"/>
                </a:lnTo>
                <a:lnTo>
                  <a:pt x="107" y="64"/>
                </a:lnTo>
                <a:lnTo>
                  <a:pt x="129" y="24"/>
                </a:lnTo>
                <a:close/>
              </a:path>
            </a:pathLst>
          </a:custGeom>
          <a:solidFill>
            <a:srgbClr val="0000FF"/>
          </a:solidFill>
          <a:ln w="9525">
            <a:noFill/>
            <a:round/>
            <a:headEnd/>
            <a:tailEnd/>
          </a:ln>
        </p:spPr>
        <p:txBody>
          <a:bodyPr/>
          <a:lstStyle/>
          <a:p>
            <a:endParaRPr lang="en-US"/>
          </a:p>
        </p:txBody>
      </p:sp>
      <p:grpSp>
        <p:nvGrpSpPr>
          <p:cNvPr id="12297" name="Group 86"/>
          <p:cNvGrpSpPr>
            <a:grpSpLocks/>
          </p:cNvGrpSpPr>
          <p:nvPr/>
        </p:nvGrpSpPr>
        <p:grpSpPr bwMode="auto">
          <a:xfrm>
            <a:off x="5727700" y="2633663"/>
            <a:ext cx="1412875" cy="1463675"/>
            <a:chOff x="3608" y="1659"/>
            <a:chExt cx="890" cy="922"/>
          </a:xfrm>
        </p:grpSpPr>
        <p:sp>
          <p:nvSpPr>
            <p:cNvPr id="12311" name="Freeform 83"/>
            <p:cNvSpPr>
              <a:spLocks/>
            </p:cNvSpPr>
            <p:nvPr/>
          </p:nvSpPr>
          <p:spPr bwMode="auto">
            <a:xfrm>
              <a:off x="3898" y="1663"/>
              <a:ext cx="272" cy="916"/>
            </a:xfrm>
            <a:custGeom>
              <a:avLst/>
              <a:gdLst>
                <a:gd name="T0" fmla="*/ 13 w 545"/>
                <a:gd name="T1" fmla="*/ 2 h 1831"/>
                <a:gd name="T2" fmla="*/ 11 w 545"/>
                <a:gd name="T3" fmla="*/ 8 h 1831"/>
                <a:gd name="T4" fmla="*/ 12 w 545"/>
                <a:gd name="T5" fmla="*/ 9 h 1831"/>
                <a:gd name="T6" fmla="*/ 13 w 545"/>
                <a:gd name="T7" fmla="*/ 11 h 1831"/>
                <a:gd name="T8" fmla="*/ 15 w 545"/>
                <a:gd name="T9" fmla="*/ 15 h 1831"/>
                <a:gd name="T10" fmla="*/ 13 w 545"/>
                <a:gd name="T11" fmla="*/ 16 h 1831"/>
                <a:gd name="T12" fmla="*/ 6 w 545"/>
                <a:gd name="T13" fmla="*/ 22 h 1831"/>
                <a:gd name="T14" fmla="*/ 1 w 545"/>
                <a:gd name="T15" fmla="*/ 57 h 1831"/>
                <a:gd name="T16" fmla="*/ 0 w 545"/>
                <a:gd name="T17" fmla="*/ 63 h 1831"/>
                <a:gd name="T18" fmla="*/ 2 w 545"/>
                <a:gd name="T19" fmla="*/ 66 h 1831"/>
                <a:gd name="T20" fmla="*/ 3 w 545"/>
                <a:gd name="T21" fmla="*/ 67 h 1831"/>
                <a:gd name="T22" fmla="*/ 3 w 545"/>
                <a:gd name="T23" fmla="*/ 61 h 1831"/>
                <a:gd name="T24" fmla="*/ 3 w 545"/>
                <a:gd name="T25" fmla="*/ 64 h 1831"/>
                <a:gd name="T26" fmla="*/ 5 w 545"/>
                <a:gd name="T27" fmla="*/ 62 h 1831"/>
                <a:gd name="T28" fmla="*/ 6 w 545"/>
                <a:gd name="T29" fmla="*/ 58 h 1831"/>
                <a:gd name="T30" fmla="*/ 11 w 545"/>
                <a:gd name="T31" fmla="*/ 88 h 1831"/>
                <a:gd name="T32" fmla="*/ 13 w 545"/>
                <a:gd name="T33" fmla="*/ 106 h 1831"/>
                <a:gd name="T34" fmla="*/ 12 w 545"/>
                <a:gd name="T35" fmla="*/ 114 h 1831"/>
                <a:gd name="T36" fmla="*/ 17 w 545"/>
                <a:gd name="T37" fmla="*/ 113 h 1831"/>
                <a:gd name="T38" fmla="*/ 15 w 545"/>
                <a:gd name="T39" fmla="*/ 103 h 1831"/>
                <a:gd name="T40" fmla="*/ 18 w 545"/>
                <a:gd name="T41" fmla="*/ 89 h 1831"/>
                <a:gd name="T42" fmla="*/ 18 w 545"/>
                <a:gd name="T43" fmla="*/ 102 h 1831"/>
                <a:gd name="T44" fmla="*/ 19 w 545"/>
                <a:gd name="T45" fmla="*/ 112 h 1831"/>
                <a:gd name="T46" fmla="*/ 24 w 545"/>
                <a:gd name="T47" fmla="*/ 112 h 1831"/>
                <a:gd name="T48" fmla="*/ 25 w 545"/>
                <a:gd name="T49" fmla="*/ 88 h 1831"/>
                <a:gd name="T50" fmla="*/ 27 w 545"/>
                <a:gd name="T51" fmla="*/ 85 h 1831"/>
                <a:gd name="T52" fmla="*/ 33 w 545"/>
                <a:gd name="T53" fmla="*/ 88 h 1831"/>
                <a:gd name="T54" fmla="*/ 30 w 545"/>
                <a:gd name="T55" fmla="*/ 59 h 1831"/>
                <a:gd name="T56" fmla="*/ 30 w 545"/>
                <a:gd name="T57" fmla="*/ 53 h 1831"/>
                <a:gd name="T58" fmla="*/ 30 w 545"/>
                <a:gd name="T59" fmla="*/ 39 h 1831"/>
                <a:gd name="T60" fmla="*/ 22 w 545"/>
                <a:gd name="T61" fmla="*/ 20 h 1831"/>
                <a:gd name="T62" fmla="*/ 22 w 545"/>
                <a:gd name="T63" fmla="*/ 13 h 1831"/>
                <a:gd name="T64" fmla="*/ 24 w 545"/>
                <a:gd name="T65" fmla="*/ 12 h 1831"/>
                <a:gd name="T66" fmla="*/ 25 w 545"/>
                <a:gd name="T67" fmla="*/ 10 h 1831"/>
                <a:gd name="T68" fmla="*/ 24 w 545"/>
                <a:gd name="T69" fmla="*/ 2 h 1831"/>
                <a:gd name="T70" fmla="*/ 20 w 545"/>
                <a:gd name="T71" fmla="*/ 1 h 1831"/>
                <a:gd name="T72" fmla="*/ 17 w 545"/>
                <a:gd name="T73" fmla="*/ 1 h 18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5"/>
                <a:gd name="T112" fmla="*/ 0 h 1831"/>
                <a:gd name="T113" fmla="*/ 545 w 545"/>
                <a:gd name="T114" fmla="*/ 1831 h 18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5" h="1831">
                  <a:moveTo>
                    <a:pt x="275" y="14"/>
                  </a:moveTo>
                  <a:lnTo>
                    <a:pt x="211" y="25"/>
                  </a:lnTo>
                  <a:lnTo>
                    <a:pt x="185" y="93"/>
                  </a:lnTo>
                  <a:lnTo>
                    <a:pt x="185" y="125"/>
                  </a:lnTo>
                  <a:lnTo>
                    <a:pt x="213" y="125"/>
                  </a:lnTo>
                  <a:lnTo>
                    <a:pt x="203" y="136"/>
                  </a:lnTo>
                  <a:lnTo>
                    <a:pt x="211" y="144"/>
                  </a:lnTo>
                  <a:lnTo>
                    <a:pt x="219" y="175"/>
                  </a:lnTo>
                  <a:lnTo>
                    <a:pt x="228" y="179"/>
                  </a:lnTo>
                  <a:lnTo>
                    <a:pt x="247" y="237"/>
                  </a:lnTo>
                  <a:lnTo>
                    <a:pt x="247" y="249"/>
                  </a:lnTo>
                  <a:lnTo>
                    <a:pt x="219" y="249"/>
                  </a:lnTo>
                  <a:lnTo>
                    <a:pt x="177" y="318"/>
                  </a:lnTo>
                  <a:lnTo>
                    <a:pt x="97" y="341"/>
                  </a:lnTo>
                  <a:lnTo>
                    <a:pt x="61" y="398"/>
                  </a:lnTo>
                  <a:lnTo>
                    <a:pt x="18" y="899"/>
                  </a:lnTo>
                  <a:lnTo>
                    <a:pt x="38" y="904"/>
                  </a:lnTo>
                  <a:lnTo>
                    <a:pt x="0" y="993"/>
                  </a:lnTo>
                  <a:lnTo>
                    <a:pt x="18" y="1048"/>
                  </a:lnTo>
                  <a:lnTo>
                    <a:pt x="36" y="1048"/>
                  </a:lnTo>
                  <a:lnTo>
                    <a:pt x="44" y="1060"/>
                  </a:lnTo>
                  <a:lnTo>
                    <a:pt x="61" y="1060"/>
                  </a:lnTo>
                  <a:lnTo>
                    <a:pt x="53" y="1006"/>
                  </a:lnTo>
                  <a:lnTo>
                    <a:pt x="61" y="975"/>
                  </a:lnTo>
                  <a:lnTo>
                    <a:pt x="69" y="1000"/>
                  </a:lnTo>
                  <a:lnTo>
                    <a:pt x="61" y="1016"/>
                  </a:lnTo>
                  <a:lnTo>
                    <a:pt x="71" y="1030"/>
                  </a:lnTo>
                  <a:lnTo>
                    <a:pt x="89" y="986"/>
                  </a:lnTo>
                  <a:lnTo>
                    <a:pt x="77" y="913"/>
                  </a:lnTo>
                  <a:lnTo>
                    <a:pt x="106" y="917"/>
                  </a:lnTo>
                  <a:lnTo>
                    <a:pt x="89" y="1373"/>
                  </a:lnTo>
                  <a:lnTo>
                    <a:pt x="178" y="1397"/>
                  </a:lnTo>
                  <a:lnTo>
                    <a:pt x="219" y="1660"/>
                  </a:lnTo>
                  <a:lnTo>
                    <a:pt x="211" y="1687"/>
                  </a:lnTo>
                  <a:lnTo>
                    <a:pt x="193" y="1798"/>
                  </a:lnTo>
                  <a:lnTo>
                    <a:pt x="193" y="1819"/>
                  </a:lnTo>
                  <a:lnTo>
                    <a:pt x="255" y="1831"/>
                  </a:lnTo>
                  <a:lnTo>
                    <a:pt x="280" y="1801"/>
                  </a:lnTo>
                  <a:lnTo>
                    <a:pt x="266" y="1702"/>
                  </a:lnTo>
                  <a:lnTo>
                    <a:pt x="255" y="1634"/>
                  </a:lnTo>
                  <a:lnTo>
                    <a:pt x="281" y="1408"/>
                  </a:lnTo>
                  <a:lnTo>
                    <a:pt x="290" y="1410"/>
                  </a:lnTo>
                  <a:lnTo>
                    <a:pt x="316" y="1492"/>
                  </a:lnTo>
                  <a:lnTo>
                    <a:pt x="298" y="1627"/>
                  </a:lnTo>
                  <a:lnTo>
                    <a:pt x="280" y="1640"/>
                  </a:lnTo>
                  <a:lnTo>
                    <a:pt x="316" y="1782"/>
                  </a:lnTo>
                  <a:lnTo>
                    <a:pt x="378" y="1800"/>
                  </a:lnTo>
                  <a:lnTo>
                    <a:pt x="387" y="1789"/>
                  </a:lnTo>
                  <a:lnTo>
                    <a:pt x="342" y="1643"/>
                  </a:lnTo>
                  <a:lnTo>
                    <a:pt x="414" y="1397"/>
                  </a:lnTo>
                  <a:lnTo>
                    <a:pt x="447" y="1378"/>
                  </a:lnTo>
                  <a:lnTo>
                    <a:pt x="447" y="1360"/>
                  </a:lnTo>
                  <a:lnTo>
                    <a:pt x="509" y="1364"/>
                  </a:lnTo>
                  <a:lnTo>
                    <a:pt x="528" y="1397"/>
                  </a:lnTo>
                  <a:lnTo>
                    <a:pt x="545" y="1378"/>
                  </a:lnTo>
                  <a:lnTo>
                    <a:pt x="483" y="933"/>
                  </a:lnTo>
                  <a:lnTo>
                    <a:pt x="492" y="935"/>
                  </a:lnTo>
                  <a:lnTo>
                    <a:pt x="492" y="844"/>
                  </a:lnTo>
                  <a:lnTo>
                    <a:pt x="500" y="832"/>
                  </a:lnTo>
                  <a:lnTo>
                    <a:pt x="484" y="615"/>
                  </a:lnTo>
                  <a:lnTo>
                    <a:pt x="465" y="358"/>
                  </a:lnTo>
                  <a:lnTo>
                    <a:pt x="361" y="307"/>
                  </a:lnTo>
                  <a:lnTo>
                    <a:pt x="332" y="249"/>
                  </a:lnTo>
                  <a:lnTo>
                    <a:pt x="360" y="199"/>
                  </a:lnTo>
                  <a:lnTo>
                    <a:pt x="378" y="205"/>
                  </a:lnTo>
                  <a:lnTo>
                    <a:pt x="387" y="180"/>
                  </a:lnTo>
                  <a:lnTo>
                    <a:pt x="387" y="154"/>
                  </a:lnTo>
                  <a:lnTo>
                    <a:pt x="414" y="150"/>
                  </a:lnTo>
                  <a:lnTo>
                    <a:pt x="421" y="77"/>
                  </a:lnTo>
                  <a:lnTo>
                    <a:pt x="396" y="25"/>
                  </a:lnTo>
                  <a:lnTo>
                    <a:pt x="368" y="7"/>
                  </a:lnTo>
                  <a:lnTo>
                    <a:pt x="330" y="7"/>
                  </a:lnTo>
                  <a:lnTo>
                    <a:pt x="301" y="0"/>
                  </a:lnTo>
                  <a:lnTo>
                    <a:pt x="275" y="14"/>
                  </a:lnTo>
                  <a:close/>
                </a:path>
              </a:pathLst>
            </a:custGeom>
            <a:solidFill>
              <a:srgbClr val="9FBFFF"/>
            </a:solidFill>
            <a:ln w="9525">
              <a:noFill/>
              <a:round/>
              <a:headEnd/>
              <a:tailEnd/>
            </a:ln>
          </p:spPr>
          <p:txBody>
            <a:bodyPr/>
            <a:lstStyle/>
            <a:p>
              <a:endParaRPr lang="en-US"/>
            </a:p>
          </p:txBody>
        </p:sp>
        <p:sp>
          <p:nvSpPr>
            <p:cNvPr id="12312" name="Freeform 84"/>
            <p:cNvSpPr>
              <a:spLocks/>
            </p:cNvSpPr>
            <p:nvPr/>
          </p:nvSpPr>
          <p:spPr bwMode="auto">
            <a:xfrm>
              <a:off x="4224" y="1660"/>
              <a:ext cx="274" cy="918"/>
            </a:xfrm>
            <a:custGeom>
              <a:avLst/>
              <a:gdLst>
                <a:gd name="T0" fmla="*/ 12 w 549"/>
                <a:gd name="T1" fmla="*/ 0 h 1836"/>
                <a:gd name="T2" fmla="*/ 20 w 549"/>
                <a:gd name="T3" fmla="*/ 4 h 1836"/>
                <a:gd name="T4" fmla="*/ 20 w 549"/>
                <a:gd name="T5" fmla="*/ 12 h 1836"/>
                <a:gd name="T6" fmla="*/ 24 w 549"/>
                <a:gd name="T7" fmla="*/ 15 h 1836"/>
                <a:gd name="T8" fmla="*/ 31 w 549"/>
                <a:gd name="T9" fmla="*/ 20 h 1836"/>
                <a:gd name="T10" fmla="*/ 33 w 549"/>
                <a:gd name="T11" fmla="*/ 42 h 1836"/>
                <a:gd name="T12" fmla="*/ 27 w 549"/>
                <a:gd name="T13" fmla="*/ 60 h 1836"/>
                <a:gd name="T14" fmla="*/ 22 w 549"/>
                <a:gd name="T15" fmla="*/ 75 h 1836"/>
                <a:gd name="T16" fmla="*/ 23 w 549"/>
                <a:gd name="T17" fmla="*/ 110 h 1836"/>
                <a:gd name="T18" fmla="*/ 22 w 549"/>
                <a:gd name="T19" fmla="*/ 111 h 1836"/>
                <a:gd name="T20" fmla="*/ 17 w 549"/>
                <a:gd name="T21" fmla="*/ 115 h 1836"/>
                <a:gd name="T22" fmla="*/ 14 w 549"/>
                <a:gd name="T23" fmla="*/ 115 h 1836"/>
                <a:gd name="T24" fmla="*/ 12 w 549"/>
                <a:gd name="T25" fmla="*/ 114 h 1836"/>
                <a:gd name="T26" fmla="*/ 13 w 549"/>
                <a:gd name="T27" fmla="*/ 112 h 1836"/>
                <a:gd name="T28" fmla="*/ 16 w 549"/>
                <a:gd name="T29" fmla="*/ 109 h 1836"/>
                <a:gd name="T30" fmla="*/ 14 w 549"/>
                <a:gd name="T31" fmla="*/ 108 h 1836"/>
                <a:gd name="T32" fmla="*/ 8 w 549"/>
                <a:gd name="T33" fmla="*/ 111 h 1836"/>
                <a:gd name="T34" fmla="*/ 7 w 549"/>
                <a:gd name="T35" fmla="*/ 109 h 1836"/>
                <a:gd name="T36" fmla="*/ 8 w 549"/>
                <a:gd name="T37" fmla="*/ 108 h 1836"/>
                <a:gd name="T38" fmla="*/ 10 w 549"/>
                <a:gd name="T39" fmla="*/ 106 h 1836"/>
                <a:gd name="T40" fmla="*/ 7 w 549"/>
                <a:gd name="T41" fmla="*/ 95 h 1836"/>
                <a:gd name="T42" fmla="*/ 5 w 549"/>
                <a:gd name="T43" fmla="*/ 62 h 1836"/>
                <a:gd name="T44" fmla="*/ 4 w 549"/>
                <a:gd name="T45" fmla="*/ 57 h 1836"/>
                <a:gd name="T46" fmla="*/ 6 w 549"/>
                <a:gd name="T47" fmla="*/ 45 h 1836"/>
                <a:gd name="T48" fmla="*/ 4 w 549"/>
                <a:gd name="T49" fmla="*/ 45 h 1836"/>
                <a:gd name="T50" fmla="*/ 3 w 549"/>
                <a:gd name="T51" fmla="*/ 44 h 1836"/>
                <a:gd name="T52" fmla="*/ 2 w 549"/>
                <a:gd name="T53" fmla="*/ 43 h 1836"/>
                <a:gd name="T54" fmla="*/ 1 w 549"/>
                <a:gd name="T55" fmla="*/ 42 h 1836"/>
                <a:gd name="T56" fmla="*/ 0 w 549"/>
                <a:gd name="T57" fmla="*/ 41 h 1836"/>
                <a:gd name="T58" fmla="*/ 1 w 549"/>
                <a:gd name="T59" fmla="*/ 34 h 1836"/>
                <a:gd name="T60" fmla="*/ 9 w 549"/>
                <a:gd name="T61" fmla="*/ 20 h 1836"/>
                <a:gd name="T62" fmla="*/ 12 w 549"/>
                <a:gd name="T63" fmla="*/ 15 h 1836"/>
                <a:gd name="T64" fmla="*/ 8 w 549"/>
                <a:gd name="T65" fmla="*/ 13 h 1836"/>
                <a:gd name="T66" fmla="*/ 8 w 549"/>
                <a:gd name="T67" fmla="*/ 13 h 1836"/>
                <a:gd name="T68" fmla="*/ 7 w 549"/>
                <a:gd name="T69" fmla="*/ 11 h 1836"/>
                <a:gd name="T70" fmla="*/ 7 w 549"/>
                <a:gd name="T71" fmla="*/ 7 h 1836"/>
                <a:gd name="T72" fmla="*/ 7 w 549"/>
                <a:gd name="T73" fmla="*/ 5 h 18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9"/>
                <a:gd name="T112" fmla="*/ 0 h 1836"/>
                <a:gd name="T113" fmla="*/ 549 w 549"/>
                <a:gd name="T114" fmla="*/ 1836 h 18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9" h="1836">
                  <a:moveTo>
                    <a:pt x="137" y="24"/>
                  </a:moveTo>
                  <a:lnTo>
                    <a:pt x="204" y="0"/>
                  </a:lnTo>
                  <a:lnTo>
                    <a:pt x="275" y="13"/>
                  </a:lnTo>
                  <a:lnTo>
                    <a:pt x="324" y="59"/>
                  </a:lnTo>
                  <a:lnTo>
                    <a:pt x="342" y="116"/>
                  </a:lnTo>
                  <a:lnTo>
                    <a:pt x="327" y="183"/>
                  </a:lnTo>
                  <a:lnTo>
                    <a:pt x="350" y="222"/>
                  </a:lnTo>
                  <a:lnTo>
                    <a:pt x="385" y="240"/>
                  </a:lnTo>
                  <a:lnTo>
                    <a:pt x="481" y="280"/>
                  </a:lnTo>
                  <a:lnTo>
                    <a:pt x="507" y="307"/>
                  </a:lnTo>
                  <a:lnTo>
                    <a:pt x="549" y="601"/>
                  </a:lnTo>
                  <a:lnTo>
                    <a:pt x="532" y="661"/>
                  </a:lnTo>
                  <a:lnTo>
                    <a:pt x="430" y="685"/>
                  </a:lnTo>
                  <a:lnTo>
                    <a:pt x="447" y="963"/>
                  </a:lnTo>
                  <a:lnTo>
                    <a:pt x="379" y="989"/>
                  </a:lnTo>
                  <a:lnTo>
                    <a:pt x="360" y="1194"/>
                  </a:lnTo>
                  <a:lnTo>
                    <a:pt x="374" y="1549"/>
                  </a:lnTo>
                  <a:lnTo>
                    <a:pt x="379" y="1745"/>
                  </a:lnTo>
                  <a:lnTo>
                    <a:pt x="361" y="1750"/>
                  </a:lnTo>
                  <a:lnTo>
                    <a:pt x="361" y="1767"/>
                  </a:lnTo>
                  <a:lnTo>
                    <a:pt x="308" y="1801"/>
                  </a:lnTo>
                  <a:lnTo>
                    <a:pt x="276" y="1826"/>
                  </a:lnTo>
                  <a:lnTo>
                    <a:pt x="254" y="1834"/>
                  </a:lnTo>
                  <a:lnTo>
                    <a:pt x="228" y="1836"/>
                  </a:lnTo>
                  <a:lnTo>
                    <a:pt x="202" y="1828"/>
                  </a:lnTo>
                  <a:lnTo>
                    <a:pt x="196" y="1819"/>
                  </a:lnTo>
                  <a:lnTo>
                    <a:pt x="202" y="1806"/>
                  </a:lnTo>
                  <a:lnTo>
                    <a:pt x="214" y="1789"/>
                  </a:lnTo>
                  <a:lnTo>
                    <a:pt x="232" y="1766"/>
                  </a:lnTo>
                  <a:lnTo>
                    <a:pt x="258" y="1744"/>
                  </a:lnTo>
                  <a:lnTo>
                    <a:pt x="239" y="1752"/>
                  </a:lnTo>
                  <a:lnTo>
                    <a:pt x="239" y="1727"/>
                  </a:lnTo>
                  <a:lnTo>
                    <a:pt x="162" y="1762"/>
                  </a:lnTo>
                  <a:lnTo>
                    <a:pt x="131" y="1762"/>
                  </a:lnTo>
                  <a:lnTo>
                    <a:pt x="122" y="1752"/>
                  </a:lnTo>
                  <a:lnTo>
                    <a:pt x="122" y="1739"/>
                  </a:lnTo>
                  <a:lnTo>
                    <a:pt x="124" y="1728"/>
                  </a:lnTo>
                  <a:lnTo>
                    <a:pt x="131" y="1715"/>
                  </a:lnTo>
                  <a:lnTo>
                    <a:pt x="149" y="1697"/>
                  </a:lnTo>
                  <a:lnTo>
                    <a:pt x="164" y="1682"/>
                  </a:lnTo>
                  <a:lnTo>
                    <a:pt x="145" y="1678"/>
                  </a:lnTo>
                  <a:lnTo>
                    <a:pt x="127" y="1505"/>
                  </a:lnTo>
                  <a:lnTo>
                    <a:pt x="120" y="1230"/>
                  </a:lnTo>
                  <a:lnTo>
                    <a:pt x="89" y="1003"/>
                  </a:lnTo>
                  <a:lnTo>
                    <a:pt x="80" y="941"/>
                  </a:lnTo>
                  <a:lnTo>
                    <a:pt x="71" y="906"/>
                  </a:lnTo>
                  <a:lnTo>
                    <a:pt x="94" y="769"/>
                  </a:lnTo>
                  <a:lnTo>
                    <a:pt x="102" y="708"/>
                  </a:lnTo>
                  <a:lnTo>
                    <a:pt x="87" y="715"/>
                  </a:lnTo>
                  <a:lnTo>
                    <a:pt x="78" y="707"/>
                  </a:lnTo>
                  <a:lnTo>
                    <a:pt x="71" y="707"/>
                  </a:lnTo>
                  <a:lnTo>
                    <a:pt x="57" y="697"/>
                  </a:lnTo>
                  <a:lnTo>
                    <a:pt x="42" y="698"/>
                  </a:lnTo>
                  <a:lnTo>
                    <a:pt x="35" y="685"/>
                  </a:lnTo>
                  <a:lnTo>
                    <a:pt x="25" y="682"/>
                  </a:lnTo>
                  <a:lnTo>
                    <a:pt x="21" y="670"/>
                  </a:lnTo>
                  <a:lnTo>
                    <a:pt x="9" y="661"/>
                  </a:lnTo>
                  <a:lnTo>
                    <a:pt x="0" y="645"/>
                  </a:lnTo>
                  <a:lnTo>
                    <a:pt x="29" y="584"/>
                  </a:lnTo>
                  <a:lnTo>
                    <a:pt x="17" y="544"/>
                  </a:lnTo>
                  <a:lnTo>
                    <a:pt x="69" y="584"/>
                  </a:lnTo>
                  <a:lnTo>
                    <a:pt x="148" y="314"/>
                  </a:lnTo>
                  <a:lnTo>
                    <a:pt x="208" y="262"/>
                  </a:lnTo>
                  <a:lnTo>
                    <a:pt x="196" y="248"/>
                  </a:lnTo>
                  <a:lnTo>
                    <a:pt x="145" y="240"/>
                  </a:lnTo>
                  <a:lnTo>
                    <a:pt x="140" y="205"/>
                  </a:lnTo>
                  <a:lnTo>
                    <a:pt x="155" y="197"/>
                  </a:lnTo>
                  <a:lnTo>
                    <a:pt x="135" y="194"/>
                  </a:lnTo>
                  <a:lnTo>
                    <a:pt x="138" y="182"/>
                  </a:lnTo>
                  <a:lnTo>
                    <a:pt x="119" y="175"/>
                  </a:lnTo>
                  <a:lnTo>
                    <a:pt x="133" y="131"/>
                  </a:lnTo>
                  <a:lnTo>
                    <a:pt x="120" y="124"/>
                  </a:lnTo>
                  <a:lnTo>
                    <a:pt x="127" y="66"/>
                  </a:lnTo>
                  <a:lnTo>
                    <a:pt x="113" y="65"/>
                  </a:lnTo>
                  <a:lnTo>
                    <a:pt x="137" y="24"/>
                  </a:lnTo>
                  <a:close/>
                </a:path>
              </a:pathLst>
            </a:custGeom>
            <a:solidFill>
              <a:srgbClr val="3F7FFF"/>
            </a:solidFill>
            <a:ln w="9525">
              <a:noFill/>
              <a:round/>
              <a:headEnd/>
              <a:tailEnd/>
            </a:ln>
          </p:spPr>
          <p:txBody>
            <a:bodyPr/>
            <a:lstStyle/>
            <a:p>
              <a:endParaRPr lang="en-US"/>
            </a:p>
          </p:txBody>
        </p:sp>
        <p:sp>
          <p:nvSpPr>
            <p:cNvPr id="12313" name="Freeform 85"/>
            <p:cNvSpPr>
              <a:spLocks/>
            </p:cNvSpPr>
            <p:nvPr/>
          </p:nvSpPr>
          <p:spPr bwMode="auto">
            <a:xfrm>
              <a:off x="3608" y="1659"/>
              <a:ext cx="196" cy="922"/>
            </a:xfrm>
            <a:custGeom>
              <a:avLst/>
              <a:gdLst>
                <a:gd name="T0" fmla="*/ 15 w 393"/>
                <a:gd name="T1" fmla="*/ 2 h 1844"/>
                <a:gd name="T2" fmla="*/ 10 w 393"/>
                <a:gd name="T3" fmla="*/ 1 h 1844"/>
                <a:gd name="T4" fmla="*/ 5 w 393"/>
                <a:gd name="T5" fmla="*/ 0 h 1844"/>
                <a:gd name="T6" fmla="*/ 2 w 393"/>
                <a:gd name="T7" fmla="*/ 1 h 1844"/>
                <a:gd name="T8" fmla="*/ 0 w 393"/>
                <a:gd name="T9" fmla="*/ 5 h 1844"/>
                <a:gd name="T10" fmla="*/ 0 w 393"/>
                <a:gd name="T11" fmla="*/ 9 h 1844"/>
                <a:gd name="T12" fmla="*/ 2 w 393"/>
                <a:gd name="T13" fmla="*/ 13 h 1844"/>
                <a:gd name="T14" fmla="*/ 4 w 393"/>
                <a:gd name="T15" fmla="*/ 13 h 1844"/>
                <a:gd name="T16" fmla="*/ 2 w 393"/>
                <a:gd name="T17" fmla="*/ 18 h 1844"/>
                <a:gd name="T18" fmla="*/ 0 w 393"/>
                <a:gd name="T19" fmla="*/ 25 h 1844"/>
                <a:gd name="T20" fmla="*/ 0 w 393"/>
                <a:gd name="T21" fmla="*/ 31 h 1844"/>
                <a:gd name="T22" fmla="*/ 0 w 393"/>
                <a:gd name="T23" fmla="*/ 40 h 1844"/>
                <a:gd name="T24" fmla="*/ 2 w 393"/>
                <a:gd name="T25" fmla="*/ 48 h 1844"/>
                <a:gd name="T26" fmla="*/ 5 w 393"/>
                <a:gd name="T27" fmla="*/ 49 h 1844"/>
                <a:gd name="T28" fmla="*/ 5 w 393"/>
                <a:gd name="T29" fmla="*/ 51 h 1844"/>
                <a:gd name="T30" fmla="*/ 6 w 393"/>
                <a:gd name="T31" fmla="*/ 52 h 1844"/>
                <a:gd name="T32" fmla="*/ 6 w 393"/>
                <a:gd name="T33" fmla="*/ 60 h 1844"/>
                <a:gd name="T34" fmla="*/ 8 w 393"/>
                <a:gd name="T35" fmla="*/ 61 h 1844"/>
                <a:gd name="T36" fmla="*/ 8 w 393"/>
                <a:gd name="T37" fmla="*/ 78 h 1844"/>
                <a:gd name="T38" fmla="*/ 8 w 393"/>
                <a:gd name="T39" fmla="*/ 88 h 1844"/>
                <a:gd name="T40" fmla="*/ 5 w 393"/>
                <a:gd name="T41" fmla="*/ 98 h 1844"/>
                <a:gd name="T42" fmla="*/ 4 w 393"/>
                <a:gd name="T43" fmla="*/ 113 h 1844"/>
                <a:gd name="T44" fmla="*/ 7 w 393"/>
                <a:gd name="T45" fmla="*/ 114 h 1844"/>
                <a:gd name="T46" fmla="*/ 7 w 393"/>
                <a:gd name="T47" fmla="*/ 115 h 1844"/>
                <a:gd name="T48" fmla="*/ 11 w 393"/>
                <a:gd name="T49" fmla="*/ 115 h 1844"/>
                <a:gd name="T50" fmla="*/ 12 w 393"/>
                <a:gd name="T51" fmla="*/ 115 h 1844"/>
                <a:gd name="T52" fmla="*/ 13 w 393"/>
                <a:gd name="T53" fmla="*/ 115 h 1844"/>
                <a:gd name="T54" fmla="*/ 13 w 393"/>
                <a:gd name="T55" fmla="*/ 115 h 1844"/>
                <a:gd name="T56" fmla="*/ 16 w 393"/>
                <a:gd name="T57" fmla="*/ 115 h 1844"/>
                <a:gd name="T58" fmla="*/ 23 w 393"/>
                <a:gd name="T59" fmla="*/ 115 h 1844"/>
                <a:gd name="T60" fmla="*/ 23 w 393"/>
                <a:gd name="T61" fmla="*/ 114 h 1844"/>
                <a:gd name="T62" fmla="*/ 17 w 393"/>
                <a:gd name="T63" fmla="*/ 111 h 1844"/>
                <a:gd name="T64" fmla="*/ 17 w 393"/>
                <a:gd name="T65" fmla="*/ 109 h 1844"/>
                <a:gd name="T66" fmla="*/ 22 w 393"/>
                <a:gd name="T67" fmla="*/ 108 h 1844"/>
                <a:gd name="T68" fmla="*/ 22 w 393"/>
                <a:gd name="T69" fmla="*/ 107 h 1844"/>
                <a:gd name="T70" fmla="*/ 18 w 393"/>
                <a:gd name="T71" fmla="*/ 105 h 1844"/>
                <a:gd name="T72" fmla="*/ 18 w 393"/>
                <a:gd name="T73" fmla="*/ 89 h 1844"/>
                <a:gd name="T74" fmla="*/ 20 w 393"/>
                <a:gd name="T75" fmla="*/ 75 h 1844"/>
                <a:gd name="T76" fmla="*/ 19 w 393"/>
                <a:gd name="T77" fmla="*/ 59 h 1844"/>
                <a:gd name="T78" fmla="*/ 19 w 393"/>
                <a:gd name="T79" fmla="*/ 52 h 1844"/>
                <a:gd name="T80" fmla="*/ 20 w 393"/>
                <a:gd name="T81" fmla="*/ 50 h 1844"/>
                <a:gd name="T82" fmla="*/ 20 w 393"/>
                <a:gd name="T83" fmla="*/ 39 h 1844"/>
                <a:gd name="T84" fmla="*/ 24 w 393"/>
                <a:gd name="T85" fmla="*/ 36 h 1844"/>
                <a:gd name="T86" fmla="*/ 24 w 393"/>
                <a:gd name="T87" fmla="*/ 34 h 1844"/>
                <a:gd name="T88" fmla="*/ 15 w 393"/>
                <a:gd name="T89" fmla="*/ 19 h 1844"/>
                <a:gd name="T90" fmla="*/ 10 w 393"/>
                <a:gd name="T91" fmla="*/ 17 h 1844"/>
                <a:gd name="T92" fmla="*/ 11 w 393"/>
                <a:gd name="T93" fmla="*/ 15 h 1844"/>
                <a:gd name="T94" fmla="*/ 14 w 393"/>
                <a:gd name="T95" fmla="*/ 15 h 1844"/>
                <a:gd name="T96" fmla="*/ 14 w 393"/>
                <a:gd name="T97" fmla="*/ 14 h 1844"/>
                <a:gd name="T98" fmla="*/ 15 w 393"/>
                <a:gd name="T99" fmla="*/ 14 h 1844"/>
                <a:gd name="T100" fmla="*/ 15 w 393"/>
                <a:gd name="T101" fmla="*/ 13 h 1844"/>
                <a:gd name="T102" fmla="*/ 15 w 393"/>
                <a:gd name="T103" fmla="*/ 12 h 1844"/>
                <a:gd name="T104" fmla="*/ 15 w 393"/>
                <a:gd name="T105" fmla="*/ 12 h 1844"/>
                <a:gd name="T106" fmla="*/ 15 w 393"/>
                <a:gd name="T107" fmla="*/ 11 h 1844"/>
                <a:gd name="T108" fmla="*/ 14 w 393"/>
                <a:gd name="T109" fmla="*/ 9 h 1844"/>
                <a:gd name="T110" fmla="*/ 15 w 393"/>
                <a:gd name="T111" fmla="*/ 7 h 1844"/>
                <a:gd name="T112" fmla="*/ 14 w 393"/>
                <a:gd name="T113" fmla="*/ 6 h 1844"/>
                <a:gd name="T114" fmla="*/ 15 w 393"/>
                <a:gd name="T115" fmla="*/ 5 h 1844"/>
                <a:gd name="T116" fmla="*/ 15 w 393"/>
                <a:gd name="T117" fmla="*/ 2 h 18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3"/>
                <a:gd name="T178" fmla="*/ 0 h 1844"/>
                <a:gd name="T179" fmla="*/ 393 w 393"/>
                <a:gd name="T180" fmla="*/ 1844 h 18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3" h="1844">
                  <a:moveTo>
                    <a:pt x="255" y="27"/>
                  </a:moveTo>
                  <a:lnTo>
                    <a:pt x="163" y="1"/>
                  </a:lnTo>
                  <a:lnTo>
                    <a:pt x="95" y="0"/>
                  </a:lnTo>
                  <a:lnTo>
                    <a:pt x="35" y="16"/>
                  </a:lnTo>
                  <a:lnTo>
                    <a:pt x="10" y="78"/>
                  </a:lnTo>
                  <a:lnTo>
                    <a:pt x="10" y="135"/>
                  </a:lnTo>
                  <a:lnTo>
                    <a:pt x="46" y="200"/>
                  </a:lnTo>
                  <a:lnTo>
                    <a:pt x="71" y="198"/>
                  </a:lnTo>
                  <a:lnTo>
                    <a:pt x="33" y="273"/>
                  </a:lnTo>
                  <a:lnTo>
                    <a:pt x="0" y="395"/>
                  </a:lnTo>
                  <a:lnTo>
                    <a:pt x="0" y="501"/>
                  </a:lnTo>
                  <a:lnTo>
                    <a:pt x="10" y="635"/>
                  </a:lnTo>
                  <a:lnTo>
                    <a:pt x="35" y="767"/>
                  </a:lnTo>
                  <a:lnTo>
                    <a:pt x="80" y="774"/>
                  </a:lnTo>
                  <a:lnTo>
                    <a:pt x="80" y="814"/>
                  </a:lnTo>
                  <a:lnTo>
                    <a:pt x="104" y="830"/>
                  </a:lnTo>
                  <a:lnTo>
                    <a:pt x="104" y="962"/>
                  </a:lnTo>
                  <a:lnTo>
                    <a:pt x="128" y="989"/>
                  </a:lnTo>
                  <a:lnTo>
                    <a:pt x="128" y="1236"/>
                  </a:lnTo>
                  <a:lnTo>
                    <a:pt x="128" y="1393"/>
                  </a:lnTo>
                  <a:lnTo>
                    <a:pt x="93" y="1568"/>
                  </a:lnTo>
                  <a:lnTo>
                    <a:pt x="79" y="1793"/>
                  </a:lnTo>
                  <a:lnTo>
                    <a:pt x="117" y="1809"/>
                  </a:lnTo>
                  <a:lnTo>
                    <a:pt x="117" y="1835"/>
                  </a:lnTo>
                  <a:lnTo>
                    <a:pt x="185" y="1835"/>
                  </a:lnTo>
                  <a:lnTo>
                    <a:pt x="195" y="1826"/>
                  </a:lnTo>
                  <a:lnTo>
                    <a:pt x="221" y="1826"/>
                  </a:lnTo>
                  <a:lnTo>
                    <a:pt x="222" y="1844"/>
                  </a:lnTo>
                  <a:lnTo>
                    <a:pt x="269" y="1835"/>
                  </a:lnTo>
                  <a:lnTo>
                    <a:pt x="372" y="1826"/>
                  </a:lnTo>
                  <a:lnTo>
                    <a:pt x="372" y="1811"/>
                  </a:lnTo>
                  <a:lnTo>
                    <a:pt x="279" y="1776"/>
                  </a:lnTo>
                  <a:lnTo>
                    <a:pt x="279" y="1743"/>
                  </a:lnTo>
                  <a:lnTo>
                    <a:pt x="360" y="1728"/>
                  </a:lnTo>
                  <a:lnTo>
                    <a:pt x="360" y="1703"/>
                  </a:lnTo>
                  <a:lnTo>
                    <a:pt x="302" y="1670"/>
                  </a:lnTo>
                  <a:lnTo>
                    <a:pt x="302" y="1420"/>
                  </a:lnTo>
                  <a:lnTo>
                    <a:pt x="325" y="1190"/>
                  </a:lnTo>
                  <a:lnTo>
                    <a:pt x="317" y="958"/>
                  </a:lnTo>
                  <a:lnTo>
                    <a:pt x="314" y="830"/>
                  </a:lnTo>
                  <a:lnTo>
                    <a:pt x="324" y="789"/>
                  </a:lnTo>
                  <a:lnTo>
                    <a:pt x="324" y="610"/>
                  </a:lnTo>
                  <a:lnTo>
                    <a:pt x="392" y="569"/>
                  </a:lnTo>
                  <a:lnTo>
                    <a:pt x="393" y="544"/>
                  </a:lnTo>
                  <a:lnTo>
                    <a:pt x="244" y="299"/>
                  </a:lnTo>
                  <a:lnTo>
                    <a:pt x="174" y="266"/>
                  </a:lnTo>
                  <a:lnTo>
                    <a:pt x="184" y="249"/>
                  </a:lnTo>
                  <a:lnTo>
                    <a:pt x="232" y="241"/>
                  </a:lnTo>
                  <a:lnTo>
                    <a:pt x="232" y="224"/>
                  </a:lnTo>
                  <a:lnTo>
                    <a:pt x="244" y="217"/>
                  </a:lnTo>
                  <a:lnTo>
                    <a:pt x="244" y="200"/>
                  </a:lnTo>
                  <a:lnTo>
                    <a:pt x="255" y="191"/>
                  </a:lnTo>
                  <a:lnTo>
                    <a:pt x="244" y="183"/>
                  </a:lnTo>
                  <a:lnTo>
                    <a:pt x="254" y="176"/>
                  </a:lnTo>
                  <a:lnTo>
                    <a:pt x="232" y="135"/>
                  </a:lnTo>
                  <a:lnTo>
                    <a:pt x="244" y="110"/>
                  </a:lnTo>
                  <a:lnTo>
                    <a:pt x="232" y="85"/>
                  </a:lnTo>
                  <a:lnTo>
                    <a:pt x="254" y="69"/>
                  </a:lnTo>
                  <a:lnTo>
                    <a:pt x="255" y="27"/>
                  </a:lnTo>
                  <a:close/>
                </a:path>
              </a:pathLst>
            </a:custGeom>
            <a:solidFill>
              <a:srgbClr val="3F7FFF"/>
            </a:solidFill>
            <a:ln w="9525">
              <a:noFill/>
              <a:round/>
              <a:headEnd/>
              <a:tailEnd/>
            </a:ln>
          </p:spPr>
          <p:txBody>
            <a:bodyPr/>
            <a:lstStyle/>
            <a:p>
              <a:endParaRPr lang="en-US"/>
            </a:p>
          </p:txBody>
        </p:sp>
      </p:grpSp>
      <p:sp>
        <p:nvSpPr>
          <p:cNvPr id="12298" name="Freeform 12"/>
          <p:cNvSpPr>
            <a:spLocks/>
          </p:cNvSpPr>
          <p:nvPr/>
        </p:nvSpPr>
        <p:spPr bwMode="auto">
          <a:xfrm>
            <a:off x="6172200" y="1752600"/>
            <a:ext cx="109538" cy="363538"/>
          </a:xfrm>
          <a:custGeom>
            <a:avLst/>
            <a:gdLst>
              <a:gd name="T0" fmla="*/ 2147483647 w 137"/>
              <a:gd name="T1" fmla="*/ 2147483647 h 459"/>
              <a:gd name="T2" fmla="*/ 2147483647 w 137"/>
              <a:gd name="T3" fmla="*/ 0 h 459"/>
              <a:gd name="T4" fmla="*/ 2147483647 w 137"/>
              <a:gd name="T5" fmla="*/ 2147483647 h 459"/>
              <a:gd name="T6" fmla="*/ 2147483647 w 137"/>
              <a:gd name="T7" fmla="*/ 2147483647 h 459"/>
              <a:gd name="T8" fmla="*/ 2147483647 w 137"/>
              <a:gd name="T9" fmla="*/ 2147483647 h 459"/>
              <a:gd name="T10" fmla="*/ 2147483647 w 137"/>
              <a:gd name="T11" fmla="*/ 2147483647 h 459"/>
              <a:gd name="T12" fmla="*/ 2147483647 w 137"/>
              <a:gd name="T13" fmla="*/ 2147483647 h 459"/>
              <a:gd name="T14" fmla="*/ 2147483647 w 137"/>
              <a:gd name="T15" fmla="*/ 2147483647 h 459"/>
              <a:gd name="T16" fmla="*/ 2147483647 w 137"/>
              <a:gd name="T17" fmla="*/ 2147483647 h 459"/>
              <a:gd name="T18" fmla="*/ 2147483647 w 137"/>
              <a:gd name="T19" fmla="*/ 2147483647 h 459"/>
              <a:gd name="T20" fmla="*/ 2147483647 w 137"/>
              <a:gd name="T21" fmla="*/ 2147483647 h 459"/>
              <a:gd name="T22" fmla="*/ 2147483647 w 137"/>
              <a:gd name="T23" fmla="*/ 2147483647 h 459"/>
              <a:gd name="T24" fmla="*/ 2147483647 w 137"/>
              <a:gd name="T25" fmla="*/ 2147483647 h 459"/>
              <a:gd name="T26" fmla="*/ 2147483647 w 137"/>
              <a:gd name="T27" fmla="*/ 2147483647 h 459"/>
              <a:gd name="T28" fmla="*/ 2147483647 w 137"/>
              <a:gd name="T29" fmla="*/ 2147483647 h 459"/>
              <a:gd name="T30" fmla="*/ 2147483647 w 137"/>
              <a:gd name="T31" fmla="*/ 2147483647 h 459"/>
              <a:gd name="T32" fmla="*/ 2147483647 w 137"/>
              <a:gd name="T33" fmla="*/ 2147483647 h 459"/>
              <a:gd name="T34" fmla="*/ 2147483647 w 137"/>
              <a:gd name="T35" fmla="*/ 2147483647 h 459"/>
              <a:gd name="T36" fmla="*/ 2147483647 w 137"/>
              <a:gd name="T37" fmla="*/ 2147483647 h 459"/>
              <a:gd name="T38" fmla="*/ 2147483647 w 137"/>
              <a:gd name="T39" fmla="*/ 2147483647 h 459"/>
              <a:gd name="T40" fmla="*/ 2147483647 w 137"/>
              <a:gd name="T41" fmla="*/ 2147483647 h 459"/>
              <a:gd name="T42" fmla="*/ 0 w 137"/>
              <a:gd name="T43" fmla="*/ 2147483647 h 459"/>
              <a:gd name="T44" fmla="*/ 2147483647 w 137"/>
              <a:gd name="T45" fmla="*/ 2147483647 h 459"/>
              <a:gd name="T46" fmla="*/ 2147483647 w 137"/>
              <a:gd name="T47" fmla="*/ 2147483647 h 459"/>
              <a:gd name="T48" fmla="*/ 2147483647 w 137"/>
              <a:gd name="T49" fmla="*/ 2147483647 h 459"/>
              <a:gd name="T50" fmla="*/ 2147483647 w 137"/>
              <a:gd name="T51" fmla="*/ 2147483647 h 459"/>
              <a:gd name="T52" fmla="*/ 2147483647 w 137"/>
              <a:gd name="T53" fmla="*/ 2147483647 h 459"/>
              <a:gd name="T54" fmla="*/ 2147483647 w 137"/>
              <a:gd name="T55" fmla="*/ 2147483647 h 459"/>
              <a:gd name="T56" fmla="*/ 2147483647 w 137"/>
              <a:gd name="T57" fmla="*/ 2147483647 h 459"/>
              <a:gd name="T58" fmla="*/ 2147483647 w 137"/>
              <a:gd name="T59" fmla="*/ 2147483647 h 459"/>
              <a:gd name="T60" fmla="*/ 2147483647 w 137"/>
              <a:gd name="T61" fmla="*/ 2147483647 h 459"/>
              <a:gd name="T62" fmla="*/ 2147483647 w 137"/>
              <a:gd name="T63" fmla="*/ 2147483647 h 459"/>
              <a:gd name="T64" fmla="*/ 2147483647 w 137"/>
              <a:gd name="T65" fmla="*/ 2147483647 h 459"/>
              <a:gd name="T66" fmla="*/ 2147483647 w 137"/>
              <a:gd name="T67" fmla="*/ 2147483647 h 459"/>
              <a:gd name="T68" fmla="*/ 2147483647 w 137"/>
              <a:gd name="T69" fmla="*/ 2147483647 h 459"/>
              <a:gd name="T70" fmla="*/ 2147483647 w 137"/>
              <a:gd name="T71" fmla="*/ 2147483647 h 459"/>
              <a:gd name="T72" fmla="*/ 2147483647 w 137"/>
              <a:gd name="T73" fmla="*/ 2147483647 h 459"/>
              <a:gd name="T74" fmla="*/ 2147483647 w 137"/>
              <a:gd name="T75" fmla="*/ 2147483647 h 459"/>
              <a:gd name="T76" fmla="*/ 2147483647 w 137"/>
              <a:gd name="T77" fmla="*/ 2147483647 h 459"/>
              <a:gd name="T78" fmla="*/ 2147483647 w 137"/>
              <a:gd name="T79" fmla="*/ 2147483647 h 459"/>
              <a:gd name="T80" fmla="*/ 2147483647 w 137"/>
              <a:gd name="T81" fmla="*/ 2147483647 h 459"/>
              <a:gd name="T82" fmla="*/ 2147483647 w 137"/>
              <a:gd name="T83" fmla="*/ 2147483647 h 459"/>
              <a:gd name="T84" fmla="*/ 2147483647 w 137"/>
              <a:gd name="T85" fmla="*/ 2147483647 h 459"/>
              <a:gd name="T86" fmla="*/ 2147483647 w 137"/>
              <a:gd name="T87" fmla="*/ 2147483647 h 459"/>
              <a:gd name="T88" fmla="*/ 2147483647 w 137"/>
              <a:gd name="T89" fmla="*/ 2147483647 h 459"/>
              <a:gd name="T90" fmla="*/ 2147483647 w 137"/>
              <a:gd name="T91" fmla="*/ 2147483647 h 459"/>
              <a:gd name="T92" fmla="*/ 2147483647 w 137"/>
              <a:gd name="T93" fmla="*/ 2147483647 h 459"/>
              <a:gd name="T94" fmla="*/ 2147483647 w 137"/>
              <a:gd name="T95" fmla="*/ 2147483647 h 459"/>
              <a:gd name="T96" fmla="*/ 2147483647 w 137"/>
              <a:gd name="T97" fmla="*/ 2147483647 h 459"/>
              <a:gd name="T98" fmla="*/ 2147483647 w 137"/>
              <a:gd name="T99" fmla="*/ 2147483647 h 459"/>
              <a:gd name="T100" fmla="*/ 2147483647 w 137"/>
              <a:gd name="T101" fmla="*/ 2147483647 h 459"/>
              <a:gd name="T102" fmla="*/ 2147483647 w 137"/>
              <a:gd name="T103" fmla="*/ 2147483647 h 459"/>
              <a:gd name="T104" fmla="*/ 2147483647 w 137"/>
              <a:gd name="T105" fmla="*/ 2147483647 h 459"/>
              <a:gd name="T106" fmla="*/ 2147483647 w 137"/>
              <a:gd name="T107" fmla="*/ 2147483647 h 459"/>
              <a:gd name="T108" fmla="*/ 2147483647 w 137"/>
              <a:gd name="T109" fmla="*/ 2147483647 h 459"/>
              <a:gd name="T110" fmla="*/ 2147483647 w 137"/>
              <a:gd name="T111" fmla="*/ 2147483647 h 459"/>
              <a:gd name="T112" fmla="*/ 2147483647 w 137"/>
              <a:gd name="T113" fmla="*/ 2147483647 h 459"/>
              <a:gd name="T114" fmla="*/ 2147483647 w 137"/>
              <a:gd name="T115" fmla="*/ 2147483647 h 459"/>
              <a:gd name="T116" fmla="*/ 2147483647 w 137"/>
              <a:gd name="T117" fmla="*/ 2147483647 h 4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
              <a:gd name="T178" fmla="*/ 0 h 459"/>
              <a:gd name="T179" fmla="*/ 137 w 137"/>
              <a:gd name="T180" fmla="*/ 459 h 4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 h="459">
                <a:moveTo>
                  <a:pt x="54" y="6"/>
                </a:moveTo>
                <a:lnTo>
                  <a:pt x="27" y="0"/>
                </a:lnTo>
                <a:lnTo>
                  <a:pt x="17" y="12"/>
                </a:lnTo>
                <a:lnTo>
                  <a:pt x="12" y="7"/>
                </a:lnTo>
                <a:lnTo>
                  <a:pt x="4" y="27"/>
                </a:lnTo>
                <a:lnTo>
                  <a:pt x="19" y="41"/>
                </a:lnTo>
                <a:lnTo>
                  <a:pt x="20" y="51"/>
                </a:lnTo>
                <a:lnTo>
                  <a:pt x="24" y="52"/>
                </a:lnTo>
                <a:lnTo>
                  <a:pt x="27" y="62"/>
                </a:lnTo>
                <a:lnTo>
                  <a:pt x="37" y="65"/>
                </a:lnTo>
                <a:lnTo>
                  <a:pt x="37" y="68"/>
                </a:lnTo>
                <a:lnTo>
                  <a:pt x="19" y="83"/>
                </a:lnTo>
                <a:lnTo>
                  <a:pt x="4" y="148"/>
                </a:lnTo>
                <a:lnTo>
                  <a:pt x="17" y="165"/>
                </a:lnTo>
                <a:lnTo>
                  <a:pt x="17" y="286"/>
                </a:lnTo>
                <a:lnTo>
                  <a:pt x="30" y="291"/>
                </a:lnTo>
                <a:lnTo>
                  <a:pt x="34" y="310"/>
                </a:lnTo>
                <a:lnTo>
                  <a:pt x="39" y="361"/>
                </a:lnTo>
                <a:lnTo>
                  <a:pt x="39" y="389"/>
                </a:lnTo>
                <a:lnTo>
                  <a:pt x="17" y="406"/>
                </a:lnTo>
                <a:lnTo>
                  <a:pt x="1" y="414"/>
                </a:lnTo>
                <a:lnTo>
                  <a:pt x="0" y="419"/>
                </a:lnTo>
                <a:lnTo>
                  <a:pt x="35" y="411"/>
                </a:lnTo>
                <a:lnTo>
                  <a:pt x="39" y="406"/>
                </a:lnTo>
                <a:lnTo>
                  <a:pt x="43" y="411"/>
                </a:lnTo>
                <a:lnTo>
                  <a:pt x="46" y="411"/>
                </a:lnTo>
                <a:lnTo>
                  <a:pt x="51" y="392"/>
                </a:lnTo>
                <a:lnTo>
                  <a:pt x="54" y="304"/>
                </a:lnTo>
                <a:lnTo>
                  <a:pt x="61" y="304"/>
                </a:lnTo>
                <a:lnTo>
                  <a:pt x="80" y="382"/>
                </a:lnTo>
                <a:lnTo>
                  <a:pt x="80" y="429"/>
                </a:lnTo>
                <a:lnTo>
                  <a:pt x="88" y="454"/>
                </a:lnTo>
                <a:lnTo>
                  <a:pt x="96" y="459"/>
                </a:lnTo>
                <a:lnTo>
                  <a:pt x="99" y="446"/>
                </a:lnTo>
                <a:lnTo>
                  <a:pt x="95" y="433"/>
                </a:lnTo>
                <a:lnTo>
                  <a:pt x="88" y="402"/>
                </a:lnTo>
                <a:lnTo>
                  <a:pt x="87" y="293"/>
                </a:lnTo>
                <a:lnTo>
                  <a:pt x="81" y="184"/>
                </a:lnTo>
                <a:lnTo>
                  <a:pt x="93" y="175"/>
                </a:lnTo>
                <a:lnTo>
                  <a:pt x="93" y="160"/>
                </a:lnTo>
                <a:lnTo>
                  <a:pt x="93" y="130"/>
                </a:lnTo>
                <a:lnTo>
                  <a:pt x="107" y="138"/>
                </a:lnTo>
                <a:lnTo>
                  <a:pt x="95" y="157"/>
                </a:lnTo>
                <a:lnTo>
                  <a:pt x="95" y="173"/>
                </a:lnTo>
                <a:lnTo>
                  <a:pt x="108" y="163"/>
                </a:lnTo>
                <a:lnTo>
                  <a:pt x="116" y="152"/>
                </a:lnTo>
                <a:lnTo>
                  <a:pt x="123" y="155"/>
                </a:lnTo>
                <a:lnTo>
                  <a:pt x="137" y="136"/>
                </a:lnTo>
                <a:lnTo>
                  <a:pt x="137" y="130"/>
                </a:lnTo>
                <a:lnTo>
                  <a:pt x="130" y="128"/>
                </a:lnTo>
                <a:lnTo>
                  <a:pt x="113" y="108"/>
                </a:lnTo>
                <a:lnTo>
                  <a:pt x="95" y="91"/>
                </a:lnTo>
                <a:lnTo>
                  <a:pt x="71" y="69"/>
                </a:lnTo>
                <a:lnTo>
                  <a:pt x="54" y="62"/>
                </a:lnTo>
                <a:lnTo>
                  <a:pt x="54" y="49"/>
                </a:lnTo>
                <a:lnTo>
                  <a:pt x="61" y="41"/>
                </a:lnTo>
                <a:lnTo>
                  <a:pt x="61" y="23"/>
                </a:lnTo>
                <a:lnTo>
                  <a:pt x="65" y="20"/>
                </a:lnTo>
                <a:lnTo>
                  <a:pt x="54" y="6"/>
                </a:lnTo>
                <a:close/>
              </a:path>
            </a:pathLst>
          </a:custGeom>
          <a:solidFill>
            <a:srgbClr val="50DBEE"/>
          </a:solidFill>
          <a:ln w="9525">
            <a:noFill/>
            <a:round/>
            <a:headEnd/>
            <a:tailEnd/>
          </a:ln>
        </p:spPr>
        <p:txBody>
          <a:bodyPr/>
          <a:lstStyle/>
          <a:p>
            <a:endParaRPr lang="en-US"/>
          </a:p>
        </p:txBody>
      </p:sp>
      <p:sp>
        <p:nvSpPr>
          <p:cNvPr id="12299" name="Freeform 15"/>
          <p:cNvSpPr>
            <a:spLocks/>
          </p:cNvSpPr>
          <p:nvPr/>
        </p:nvSpPr>
        <p:spPr bwMode="auto">
          <a:xfrm>
            <a:off x="6858000" y="1752600"/>
            <a:ext cx="95250" cy="319088"/>
          </a:xfrm>
          <a:custGeom>
            <a:avLst/>
            <a:gdLst>
              <a:gd name="T0" fmla="*/ 2147483647 w 121"/>
              <a:gd name="T1" fmla="*/ 2147483647 h 402"/>
              <a:gd name="T2" fmla="*/ 2147483647 w 121"/>
              <a:gd name="T3" fmla="*/ 0 h 402"/>
              <a:gd name="T4" fmla="*/ 2147483647 w 121"/>
              <a:gd name="T5" fmla="*/ 2147483647 h 402"/>
              <a:gd name="T6" fmla="*/ 2147483647 w 121"/>
              <a:gd name="T7" fmla="*/ 2147483647 h 402"/>
              <a:gd name="T8" fmla="*/ 2147483647 w 121"/>
              <a:gd name="T9" fmla="*/ 2147483647 h 402"/>
              <a:gd name="T10" fmla="*/ 2147483647 w 121"/>
              <a:gd name="T11" fmla="*/ 2147483647 h 402"/>
              <a:gd name="T12" fmla="*/ 2147483647 w 121"/>
              <a:gd name="T13" fmla="*/ 2147483647 h 402"/>
              <a:gd name="T14" fmla="*/ 2147483647 w 121"/>
              <a:gd name="T15" fmla="*/ 2147483647 h 402"/>
              <a:gd name="T16" fmla="*/ 2147483647 w 121"/>
              <a:gd name="T17" fmla="*/ 2147483647 h 402"/>
              <a:gd name="T18" fmla="*/ 2147483647 w 121"/>
              <a:gd name="T19" fmla="*/ 2147483647 h 402"/>
              <a:gd name="T20" fmla="*/ 2147483647 w 121"/>
              <a:gd name="T21" fmla="*/ 2147483647 h 402"/>
              <a:gd name="T22" fmla="*/ 2147483647 w 121"/>
              <a:gd name="T23" fmla="*/ 2147483647 h 402"/>
              <a:gd name="T24" fmla="*/ 2147483647 w 121"/>
              <a:gd name="T25" fmla="*/ 2147483647 h 402"/>
              <a:gd name="T26" fmla="*/ 2147483647 w 121"/>
              <a:gd name="T27" fmla="*/ 2147483647 h 402"/>
              <a:gd name="T28" fmla="*/ 2147483647 w 121"/>
              <a:gd name="T29" fmla="*/ 2147483647 h 402"/>
              <a:gd name="T30" fmla="*/ 2147483647 w 121"/>
              <a:gd name="T31" fmla="*/ 2147483647 h 402"/>
              <a:gd name="T32" fmla="*/ 2147483647 w 121"/>
              <a:gd name="T33" fmla="*/ 2147483647 h 402"/>
              <a:gd name="T34" fmla="*/ 2147483647 w 121"/>
              <a:gd name="T35" fmla="*/ 2147483647 h 402"/>
              <a:gd name="T36" fmla="*/ 2147483647 w 121"/>
              <a:gd name="T37" fmla="*/ 2147483647 h 402"/>
              <a:gd name="T38" fmla="*/ 2147483647 w 121"/>
              <a:gd name="T39" fmla="*/ 2147483647 h 402"/>
              <a:gd name="T40" fmla="*/ 2147483647 w 121"/>
              <a:gd name="T41" fmla="*/ 2147483647 h 402"/>
              <a:gd name="T42" fmla="*/ 2147483647 w 121"/>
              <a:gd name="T43" fmla="*/ 2147483647 h 402"/>
              <a:gd name="T44" fmla="*/ 2147483647 w 121"/>
              <a:gd name="T45" fmla="*/ 2147483647 h 402"/>
              <a:gd name="T46" fmla="*/ 2147483647 w 121"/>
              <a:gd name="T47" fmla="*/ 2147483647 h 402"/>
              <a:gd name="T48" fmla="*/ 2147483647 w 121"/>
              <a:gd name="T49" fmla="*/ 2147483647 h 402"/>
              <a:gd name="T50" fmla="*/ 2147483647 w 121"/>
              <a:gd name="T51" fmla="*/ 2147483647 h 402"/>
              <a:gd name="T52" fmla="*/ 2147483647 w 121"/>
              <a:gd name="T53" fmla="*/ 2147483647 h 402"/>
              <a:gd name="T54" fmla="*/ 2147483647 w 121"/>
              <a:gd name="T55" fmla="*/ 2147483647 h 402"/>
              <a:gd name="T56" fmla="*/ 2147483647 w 121"/>
              <a:gd name="T57" fmla="*/ 2147483647 h 402"/>
              <a:gd name="T58" fmla="*/ 2147483647 w 121"/>
              <a:gd name="T59" fmla="*/ 2147483647 h 402"/>
              <a:gd name="T60" fmla="*/ 2147483647 w 121"/>
              <a:gd name="T61" fmla="*/ 2147483647 h 402"/>
              <a:gd name="T62" fmla="*/ 2147483647 w 121"/>
              <a:gd name="T63" fmla="*/ 2147483647 h 402"/>
              <a:gd name="T64" fmla="*/ 2147483647 w 121"/>
              <a:gd name="T65" fmla="*/ 2147483647 h 402"/>
              <a:gd name="T66" fmla="*/ 2147483647 w 121"/>
              <a:gd name="T67" fmla="*/ 2147483647 h 402"/>
              <a:gd name="T68" fmla="*/ 2147483647 w 121"/>
              <a:gd name="T69" fmla="*/ 2147483647 h 402"/>
              <a:gd name="T70" fmla="*/ 2147483647 w 121"/>
              <a:gd name="T71" fmla="*/ 2147483647 h 402"/>
              <a:gd name="T72" fmla="*/ 2147483647 w 121"/>
              <a:gd name="T73" fmla="*/ 2147483647 h 402"/>
              <a:gd name="T74" fmla="*/ 2147483647 w 121"/>
              <a:gd name="T75" fmla="*/ 2147483647 h 402"/>
              <a:gd name="T76" fmla="*/ 2147483647 w 121"/>
              <a:gd name="T77" fmla="*/ 2147483647 h 402"/>
              <a:gd name="T78" fmla="*/ 2147483647 w 121"/>
              <a:gd name="T79" fmla="*/ 2147483647 h 402"/>
              <a:gd name="T80" fmla="*/ 2147483647 w 121"/>
              <a:gd name="T81" fmla="*/ 2147483647 h 402"/>
              <a:gd name="T82" fmla="*/ 2147483647 w 121"/>
              <a:gd name="T83" fmla="*/ 2147483647 h 402"/>
              <a:gd name="T84" fmla="*/ 2147483647 w 121"/>
              <a:gd name="T85" fmla="*/ 2147483647 h 402"/>
              <a:gd name="T86" fmla="*/ 2147483647 w 121"/>
              <a:gd name="T87" fmla="*/ 2147483647 h 402"/>
              <a:gd name="T88" fmla="*/ 2147483647 w 121"/>
              <a:gd name="T89" fmla="*/ 2147483647 h 402"/>
              <a:gd name="T90" fmla="*/ 2147483647 w 121"/>
              <a:gd name="T91" fmla="*/ 2147483647 h 402"/>
              <a:gd name="T92" fmla="*/ 2147483647 w 121"/>
              <a:gd name="T93" fmla="*/ 2147483647 h 402"/>
              <a:gd name="T94" fmla="*/ 0 w 121"/>
              <a:gd name="T95" fmla="*/ 2147483647 h 402"/>
              <a:gd name="T96" fmla="*/ 0 w 121"/>
              <a:gd name="T97" fmla="*/ 2147483647 h 402"/>
              <a:gd name="T98" fmla="*/ 2147483647 w 121"/>
              <a:gd name="T99" fmla="*/ 2147483647 h 402"/>
              <a:gd name="T100" fmla="*/ 2147483647 w 121"/>
              <a:gd name="T101" fmla="*/ 2147483647 h 402"/>
              <a:gd name="T102" fmla="*/ 2147483647 w 121"/>
              <a:gd name="T103" fmla="*/ 2147483647 h 402"/>
              <a:gd name="T104" fmla="*/ 2147483647 w 121"/>
              <a:gd name="T105" fmla="*/ 2147483647 h 402"/>
              <a:gd name="T106" fmla="*/ 2147483647 w 121"/>
              <a:gd name="T107" fmla="*/ 2147483647 h 402"/>
              <a:gd name="T108" fmla="*/ 2147483647 w 121"/>
              <a:gd name="T109" fmla="*/ 2147483647 h 402"/>
              <a:gd name="T110" fmla="*/ 2147483647 w 121"/>
              <a:gd name="T111" fmla="*/ 2147483647 h 402"/>
              <a:gd name="T112" fmla="*/ 2147483647 w 121"/>
              <a:gd name="T113" fmla="*/ 2147483647 h 402"/>
              <a:gd name="T114" fmla="*/ 2147483647 w 121"/>
              <a:gd name="T115" fmla="*/ 2147483647 h 402"/>
              <a:gd name="T116" fmla="*/ 2147483647 w 121"/>
              <a:gd name="T117" fmla="*/ 2147483647 h 4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1"/>
              <a:gd name="T178" fmla="*/ 0 h 402"/>
              <a:gd name="T179" fmla="*/ 121 w 121"/>
              <a:gd name="T180" fmla="*/ 402 h 4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1" h="402">
                <a:moveTo>
                  <a:pt x="74" y="5"/>
                </a:moveTo>
                <a:lnTo>
                  <a:pt x="98" y="0"/>
                </a:lnTo>
                <a:lnTo>
                  <a:pt x="108" y="9"/>
                </a:lnTo>
                <a:lnTo>
                  <a:pt x="111" y="6"/>
                </a:lnTo>
                <a:lnTo>
                  <a:pt x="118" y="24"/>
                </a:lnTo>
                <a:lnTo>
                  <a:pt x="104" y="35"/>
                </a:lnTo>
                <a:lnTo>
                  <a:pt x="103" y="44"/>
                </a:lnTo>
                <a:lnTo>
                  <a:pt x="101" y="45"/>
                </a:lnTo>
                <a:lnTo>
                  <a:pt x="98" y="54"/>
                </a:lnTo>
                <a:lnTo>
                  <a:pt x="89" y="56"/>
                </a:lnTo>
                <a:lnTo>
                  <a:pt x="89" y="60"/>
                </a:lnTo>
                <a:lnTo>
                  <a:pt x="104" y="71"/>
                </a:lnTo>
                <a:lnTo>
                  <a:pt x="118" y="130"/>
                </a:lnTo>
                <a:lnTo>
                  <a:pt x="108" y="145"/>
                </a:lnTo>
                <a:lnTo>
                  <a:pt x="108" y="250"/>
                </a:lnTo>
                <a:lnTo>
                  <a:pt x="94" y="254"/>
                </a:lnTo>
                <a:lnTo>
                  <a:pt x="92" y="271"/>
                </a:lnTo>
                <a:lnTo>
                  <a:pt x="87" y="316"/>
                </a:lnTo>
                <a:lnTo>
                  <a:pt x="87" y="340"/>
                </a:lnTo>
                <a:lnTo>
                  <a:pt x="108" y="355"/>
                </a:lnTo>
                <a:lnTo>
                  <a:pt x="121" y="362"/>
                </a:lnTo>
                <a:lnTo>
                  <a:pt x="121" y="367"/>
                </a:lnTo>
                <a:lnTo>
                  <a:pt x="91" y="360"/>
                </a:lnTo>
                <a:lnTo>
                  <a:pt x="87" y="356"/>
                </a:lnTo>
                <a:lnTo>
                  <a:pt x="84" y="360"/>
                </a:lnTo>
                <a:lnTo>
                  <a:pt x="81" y="360"/>
                </a:lnTo>
                <a:lnTo>
                  <a:pt x="77" y="343"/>
                </a:lnTo>
                <a:lnTo>
                  <a:pt x="74" y="266"/>
                </a:lnTo>
                <a:lnTo>
                  <a:pt x="67" y="266"/>
                </a:lnTo>
                <a:lnTo>
                  <a:pt x="50" y="334"/>
                </a:lnTo>
                <a:lnTo>
                  <a:pt x="50" y="376"/>
                </a:lnTo>
                <a:lnTo>
                  <a:pt x="43" y="397"/>
                </a:lnTo>
                <a:lnTo>
                  <a:pt x="37" y="402"/>
                </a:lnTo>
                <a:lnTo>
                  <a:pt x="33" y="391"/>
                </a:lnTo>
                <a:lnTo>
                  <a:pt x="38" y="379"/>
                </a:lnTo>
                <a:lnTo>
                  <a:pt x="43" y="352"/>
                </a:lnTo>
                <a:lnTo>
                  <a:pt x="44" y="255"/>
                </a:lnTo>
                <a:lnTo>
                  <a:pt x="50" y="161"/>
                </a:lnTo>
                <a:lnTo>
                  <a:pt x="40" y="154"/>
                </a:lnTo>
                <a:lnTo>
                  <a:pt x="40" y="140"/>
                </a:lnTo>
                <a:lnTo>
                  <a:pt x="40" y="114"/>
                </a:lnTo>
                <a:lnTo>
                  <a:pt x="26" y="121"/>
                </a:lnTo>
                <a:lnTo>
                  <a:pt x="38" y="137"/>
                </a:lnTo>
                <a:lnTo>
                  <a:pt x="38" y="151"/>
                </a:lnTo>
                <a:lnTo>
                  <a:pt x="26" y="142"/>
                </a:lnTo>
                <a:lnTo>
                  <a:pt x="20" y="133"/>
                </a:lnTo>
                <a:lnTo>
                  <a:pt x="13" y="135"/>
                </a:lnTo>
                <a:lnTo>
                  <a:pt x="0" y="120"/>
                </a:lnTo>
                <a:lnTo>
                  <a:pt x="0" y="114"/>
                </a:lnTo>
                <a:lnTo>
                  <a:pt x="6" y="112"/>
                </a:lnTo>
                <a:lnTo>
                  <a:pt x="22" y="94"/>
                </a:lnTo>
                <a:lnTo>
                  <a:pt x="38" y="79"/>
                </a:lnTo>
                <a:lnTo>
                  <a:pt x="59" y="61"/>
                </a:lnTo>
                <a:lnTo>
                  <a:pt x="74" y="54"/>
                </a:lnTo>
                <a:lnTo>
                  <a:pt x="74" y="42"/>
                </a:lnTo>
                <a:lnTo>
                  <a:pt x="67" y="36"/>
                </a:lnTo>
                <a:lnTo>
                  <a:pt x="67" y="19"/>
                </a:lnTo>
                <a:lnTo>
                  <a:pt x="64" y="16"/>
                </a:lnTo>
                <a:lnTo>
                  <a:pt x="74" y="5"/>
                </a:lnTo>
                <a:close/>
              </a:path>
            </a:pathLst>
          </a:custGeom>
          <a:solidFill>
            <a:srgbClr val="114D6F"/>
          </a:solidFill>
          <a:ln w="9525">
            <a:noFill/>
            <a:round/>
            <a:headEnd/>
            <a:tailEnd/>
          </a:ln>
        </p:spPr>
        <p:txBody>
          <a:bodyPr/>
          <a:lstStyle/>
          <a:p>
            <a:endParaRPr lang="en-US"/>
          </a:p>
        </p:txBody>
      </p:sp>
      <p:sp>
        <p:nvSpPr>
          <p:cNvPr id="12300" name="Freeform 24"/>
          <p:cNvSpPr>
            <a:spLocks/>
          </p:cNvSpPr>
          <p:nvPr/>
        </p:nvSpPr>
        <p:spPr bwMode="auto">
          <a:xfrm>
            <a:off x="7467600" y="2743200"/>
            <a:ext cx="195263" cy="928688"/>
          </a:xfrm>
          <a:custGeom>
            <a:avLst/>
            <a:gdLst>
              <a:gd name="T0" fmla="*/ 2147483647 w 248"/>
              <a:gd name="T1" fmla="*/ 2147483647 h 1171"/>
              <a:gd name="T2" fmla="*/ 2147483647 w 248"/>
              <a:gd name="T3" fmla="*/ 0 h 1171"/>
              <a:gd name="T4" fmla="*/ 2147483647 w 248"/>
              <a:gd name="T5" fmla="*/ 0 h 1171"/>
              <a:gd name="T6" fmla="*/ 2147483647 w 248"/>
              <a:gd name="T7" fmla="*/ 2147483647 h 1171"/>
              <a:gd name="T8" fmla="*/ 2147483647 w 248"/>
              <a:gd name="T9" fmla="*/ 2147483647 h 1171"/>
              <a:gd name="T10" fmla="*/ 2147483647 w 248"/>
              <a:gd name="T11" fmla="*/ 2147483647 h 1171"/>
              <a:gd name="T12" fmla="*/ 2147483647 w 248"/>
              <a:gd name="T13" fmla="*/ 2147483647 h 1171"/>
              <a:gd name="T14" fmla="*/ 2147483647 w 248"/>
              <a:gd name="T15" fmla="*/ 2147483647 h 1171"/>
              <a:gd name="T16" fmla="*/ 2147483647 w 248"/>
              <a:gd name="T17" fmla="*/ 2147483647 h 1171"/>
              <a:gd name="T18" fmla="*/ 2147483647 w 248"/>
              <a:gd name="T19" fmla="*/ 2147483647 h 1171"/>
              <a:gd name="T20" fmla="*/ 2147483647 w 248"/>
              <a:gd name="T21" fmla="*/ 2147483647 h 1171"/>
              <a:gd name="T22" fmla="*/ 2147483647 w 248"/>
              <a:gd name="T23" fmla="*/ 2147483647 h 1171"/>
              <a:gd name="T24" fmla="*/ 2147483647 w 248"/>
              <a:gd name="T25" fmla="*/ 2147483647 h 1171"/>
              <a:gd name="T26" fmla="*/ 2147483647 w 248"/>
              <a:gd name="T27" fmla="*/ 2147483647 h 1171"/>
              <a:gd name="T28" fmla="*/ 2147483647 w 248"/>
              <a:gd name="T29" fmla="*/ 2147483647 h 1171"/>
              <a:gd name="T30" fmla="*/ 2147483647 w 248"/>
              <a:gd name="T31" fmla="*/ 2147483647 h 1171"/>
              <a:gd name="T32" fmla="*/ 2147483647 w 248"/>
              <a:gd name="T33" fmla="*/ 2147483647 h 1171"/>
              <a:gd name="T34" fmla="*/ 2147483647 w 248"/>
              <a:gd name="T35" fmla="*/ 2147483647 h 1171"/>
              <a:gd name="T36" fmla="*/ 2147483647 w 248"/>
              <a:gd name="T37" fmla="*/ 2147483647 h 1171"/>
              <a:gd name="T38" fmla="*/ 2147483647 w 248"/>
              <a:gd name="T39" fmla="*/ 2147483647 h 1171"/>
              <a:gd name="T40" fmla="*/ 2147483647 w 248"/>
              <a:gd name="T41" fmla="*/ 2147483647 h 1171"/>
              <a:gd name="T42" fmla="*/ 2147483647 w 248"/>
              <a:gd name="T43" fmla="*/ 2147483647 h 1171"/>
              <a:gd name="T44" fmla="*/ 2147483647 w 248"/>
              <a:gd name="T45" fmla="*/ 2147483647 h 1171"/>
              <a:gd name="T46" fmla="*/ 2147483647 w 248"/>
              <a:gd name="T47" fmla="*/ 2147483647 h 1171"/>
              <a:gd name="T48" fmla="*/ 2147483647 w 248"/>
              <a:gd name="T49" fmla="*/ 2147483647 h 1171"/>
              <a:gd name="T50" fmla="*/ 2147483647 w 248"/>
              <a:gd name="T51" fmla="*/ 2147483647 h 1171"/>
              <a:gd name="T52" fmla="*/ 2147483647 w 248"/>
              <a:gd name="T53" fmla="*/ 2147483647 h 1171"/>
              <a:gd name="T54" fmla="*/ 2147483647 w 248"/>
              <a:gd name="T55" fmla="*/ 2147483647 h 1171"/>
              <a:gd name="T56" fmla="*/ 2147483647 w 248"/>
              <a:gd name="T57" fmla="*/ 2147483647 h 1171"/>
              <a:gd name="T58" fmla="*/ 2147483647 w 248"/>
              <a:gd name="T59" fmla="*/ 2147483647 h 1171"/>
              <a:gd name="T60" fmla="*/ 2147483647 w 248"/>
              <a:gd name="T61" fmla="*/ 2147483647 h 1171"/>
              <a:gd name="T62" fmla="*/ 2147483647 w 248"/>
              <a:gd name="T63" fmla="*/ 2147483647 h 1171"/>
              <a:gd name="T64" fmla="*/ 2147483647 w 248"/>
              <a:gd name="T65" fmla="*/ 2147483647 h 1171"/>
              <a:gd name="T66" fmla="*/ 2147483647 w 248"/>
              <a:gd name="T67" fmla="*/ 2147483647 h 1171"/>
              <a:gd name="T68" fmla="*/ 2147483647 w 248"/>
              <a:gd name="T69" fmla="*/ 2147483647 h 1171"/>
              <a:gd name="T70" fmla="*/ 2147483647 w 248"/>
              <a:gd name="T71" fmla="*/ 2147483647 h 1171"/>
              <a:gd name="T72" fmla="*/ 2147483647 w 248"/>
              <a:gd name="T73" fmla="*/ 2147483647 h 1171"/>
              <a:gd name="T74" fmla="*/ 2147483647 w 248"/>
              <a:gd name="T75" fmla="*/ 2147483647 h 1171"/>
              <a:gd name="T76" fmla="*/ 2147483647 w 248"/>
              <a:gd name="T77" fmla="*/ 2147483647 h 1171"/>
              <a:gd name="T78" fmla="*/ 2147483647 w 248"/>
              <a:gd name="T79" fmla="*/ 2147483647 h 1171"/>
              <a:gd name="T80" fmla="*/ 2147483647 w 248"/>
              <a:gd name="T81" fmla="*/ 2147483647 h 1171"/>
              <a:gd name="T82" fmla="*/ 2147483647 w 248"/>
              <a:gd name="T83" fmla="*/ 2147483647 h 1171"/>
              <a:gd name="T84" fmla="*/ 0 w 248"/>
              <a:gd name="T85" fmla="*/ 2147483647 h 1171"/>
              <a:gd name="T86" fmla="*/ 0 w 248"/>
              <a:gd name="T87" fmla="*/ 2147483647 h 1171"/>
              <a:gd name="T88" fmla="*/ 2147483647 w 248"/>
              <a:gd name="T89" fmla="*/ 2147483647 h 1171"/>
              <a:gd name="T90" fmla="*/ 2147483647 w 248"/>
              <a:gd name="T91" fmla="*/ 2147483647 h 1171"/>
              <a:gd name="T92" fmla="*/ 2147483647 w 248"/>
              <a:gd name="T93" fmla="*/ 2147483647 h 1171"/>
              <a:gd name="T94" fmla="*/ 2147483647 w 248"/>
              <a:gd name="T95" fmla="*/ 2147483647 h 1171"/>
              <a:gd name="T96" fmla="*/ 2147483647 w 248"/>
              <a:gd name="T97" fmla="*/ 2147483647 h 1171"/>
              <a:gd name="T98" fmla="*/ 2147483647 w 248"/>
              <a:gd name="T99" fmla="*/ 2147483647 h 1171"/>
              <a:gd name="T100" fmla="*/ 2147483647 w 248"/>
              <a:gd name="T101" fmla="*/ 2147483647 h 1171"/>
              <a:gd name="T102" fmla="*/ 2147483647 w 248"/>
              <a:gd name="T103" fmla="*/ 2147483647 h 1171"/>
              <a:gd name="T104" fmla="*/ 2147483647 w 248"/>
              <a:gd name="T105" fmla="*/ 2147483647 h 1171"/>
              <a:gd name="T106" fmla="*/ 2147483647 w 248"/>
              <a:gd name="T107" fmla="*/ 2147483647 h 1171"/>
              <a:gd name="T108" fmla="*/ 2147483647 w 248"/>
              <a:gd name="T109" fmla="*/ 2147483647 h 1171"/>
              <a:gd name="T110" fmla="*/ 2147483647 w 248"/>
              <a:gd name="T111" fmla="*/ 2147483647 h 1171"/>
              <a:gd name="T112" fmla="*/ 2147483647 w 248"/>
              <a:gd name="T113" fmla="*/ 2147483647 h 1171"/>
              <a:gd name="T114" fmla="*/ 2147483647 w 248"/>
              <a:gd name="T115" fmla="*/ 2147483647 h 1171"/>
              <a:gd name="T116" fmla="*/ 2147483647 w 248"/>
              <a:gd name="T117" fmla="*/ 2147483647 h 11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
              <a:gd name="T178" fmla="*/ 0 h 1171"/>
              <a:gd name="T179" fmla="*/ 248 w 248"/>
              <a:gd name="T180" fmla="*/ 1171 h 11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 h="1171">
                <a:moveTo>
                  <a:pt x="87" y="17"/>
                </a:moveTo>
                <a:lnTo>
                  <a:pt x="145" y="0"/>
                </a:lnTo>
                <a:lnTo>
                  <a:pt x="188" y="0"/>
                </a:lnTo>
                <a:lnTo>
                  <a:pt x="226" y="10"/>
                </a:lnTo>
                <a:lnTo>
                  <a:pt x="242" y="49"/>
                </a:lnTo>
                <a:lnTo>
                  <a:pt x="242" y="84"/>
                </a:lnTo>
                <a:lnTo>
                  <a:pt x="219" y="126"/>
                </a:lnTo>
                <a:lnTo>
                  <a:pt x="204" y="125"/>
                </a:lnTo>
                <a:lnTo>
                  <a:pt x="227" y="173"/>
                </a:lnTo>
                <a:lnTo>
                  <a:pt x="248" y="250"/>
                </a:lnTo>
                <a:lnTo>
                  <a:pt x="248" y="319"/>
                </a:lnTo>
                <a:lnTo>
                  <a:pt x="242" y="404"/>
                </a:lnTo>
                <a:lnTo>
                  <a:pt x="226" y="488"/>
                </a:lnTo>
                <a:lnTo>
                  <a:pt x="198" y="492"/>
                </a:lnTo>
                <a:lnTo>
                  <a:pt x="198" y="518"/>
                </a:lnTo>
                <a:lnTo>
                  <a:pt x="183" y="528"/>
                </a:lnTo>
                <a:lnTo>
                  <a:pt x="183" y="612"/>
                </a:lnTo>
                <a:lnTo>
                  <a:pt x="167" y="629"/>
                </a:lnTo>
                <a:lnTo>
                  <a:pt x="167" y="786"/>
                </a:lnTo>
                <a:lnTo>
                  <a:pt x="167" y="885"/>
                </a:lnTo>
                <a:lnTo>
                  <a:pt x="190" y="997"/>
                </a:lnTo>
                <a:lnTo>
                  <a:pt x="198" y="1139"/>
                </a:lnTo>
                <a:lnTo>
                  <a:pt x="174" y="1150"/>
                </a:lnTo>
                <a:lnTo>
                  <a:pt x="174" y="1166"/>
                </a:lnTo>
                <a:lnTo>
                  <a:pt x="131" y="1166"/>
                </a:lnTo>
                <a:lnTo>
                  <a:pt x="126" y="1161"/>
                </a:lnTo>
                <a:lnTo>
                  <a:pt x="109" y="1161"/>
                </a:lnTo>
                <a:lnTo>
                  <a:pt x="107" y="1171"/>
                </a:lnTo>
                <a:lnTo>
                  <a:pt x="78" y="1166"/>
                </a:lnTo>
                <a:lnTo>
                  <a:pt x="13" y="1161"/>
                </a:lnTo>
                <a:lnTo>
                  <a:pt x="13" y="1150"/>
                </a:lnTo>
                <a:lnTo>
                  <a:pt x="72" y="1129"/>
                </a:lnTo>
                <a:lnTo>
                  <a:pt x="72" y="1107"/>
                </a:lnTo>
                <a:lnTo>
                  <a:pt x="20" y="1098"/>
                </a:lnTo>
                <a:lnTo>
                  <a:pt x="20" y="1083"/>
                </a:lnTo>
                <a:lnTo>
                  <a:pt x="57" y="1061"/>
                </a:lnTo>
                <a:lnTo>
                  <a:pt x="57" y="902"/>
                </a:lnTo>
                <a:lnTo>
                  <a:pt x="42" y="756"/>
                </a:lnTo>
                <a:lnTo>
                  <a:pt x="48" y="610"/>
                </a:lnTo>
                <a:lnTo>
                  <a:pt x="49" y="528"/>
                </a:lnTo>
                <a:lnTo>
                  <a:pt x="43" y="502"/>
                </a:lnTo>
                <a:lnTo>
                  <a:pt x="43" y="388"/>
                </a:lnTo>
                <a:lnTo>
                  <a:pt x="0" y="362"/>
                </a:lnTo>
                <a:lnTo>
                  <a:pt x="0" y="346"/>
                </a:lnTo>
                <a:lnTo>
                  <a:pt x="94" y="189"/>
                </a:lnTo>
                <a:lnTo>
                  <a:pt x="138" y="168"/>
                </a:lnTo>
                <a:lnTo>
                  <a:pt x="132" y="158"/>
                </a:lnTo>
                <a:lnTo>
                  <a:pt x="102" y="152"/>
                </a:lnTo>
                <a:lnTo>
                  <a:pt x="102" y="142"/>
                </a:lnTo>
                <a:lnTo>
                  <a:pt x="94" y="137"/>
                </a:lnTo>
                <a:lnTo>
                  <a:pt x="94" y="126"/>
                </a:lnTo>
                <a:lnTo>
                  <a:pt x="87" y="121"/>
                </a:lnTo>
                <a:lnTo>
                  <a:pt x="94" y="116"/>
                </a:lnTo>
                <a:lnTo>
                  <a:pt x="87" y="112"/>
                </a:lnTo>
                <a:lnTo>
                  <a:pt x="102" y="84"/>
                </a:lnTo>
                <a:lnTo>
                  <a:pt x="94" y="70"/>
                </a:lnTo>
                <a:lnTo>
                  <a:pt x="102" y="54"/>
                </a:lnTo>
                <a:lnTo>
                  <a:pt x="87" y="43"/>
                </a:lnTo>
                <a:lnTo>
                  <a:pt x="87" y="17"/>
                </a:lnTo>
                <a:close/>
              </a:path>
            </a:pathLst>
          </a:custGeom>
          <a:solidFill>
            <a:srgbClr val="001F9F"/>
          </a:solidFill>
          <a:ln w="9525">
            <a:noFill/>
            <a:round/>
            <a:headEnd/>
            <a:tailEnd/>
          </a:ln>
        </p:spPr>
        <p:txBody>
          <a:bodyPr/>
          <a:lstStyle/>
          <a:p>
            <a:endParaRPr lang="en-US"/>
          </a:p>
        </p:txBody>
      </p:sp>
      <p:sp>
        <p:nvSpPr>
          <p:cNvPr id="12301" name="Freeform 35"/>
          <p:cNvSpPr>
            <a:spLocks/>
          </p:cNvSpPr>
          <p:nvPr/>
        </p:nvSpPr>
        <p:spPr bwMode="auto">
          <a:xfrm>
            <a:off x="5486400" y="2971800"/>
            <a:ext cx="250825" cy="790575"/>
          </a:xfrm>
          <a:custGeom>
            <a:avLst/>
            <a:gdLst>
              <a:gd name="T0" fmla="*/ 2147483647 w 316"/>
              <a:gd name="T1" fmla="*/ 0 h 996"/>
              <a:gd name="T2" fmla="*/ 2147483647 w 316"/>
              <a:gd name="T3" fmla="*/ 2147483647 h 996"/>
              <a:gd name="T4" fmla="*/ 2147483647 w 316"/>
              <a:gd name="T5" fmla="*/ 2147483647 h 996"/>
              <a:gd name="T6" fmla="*/ 2147483647 w 316"/>
              <a:gd name="T7" fmla="*/ 2147483647 h 996"/>
              <a:gd name="T8" fmla="*/ 2147483647 w 316"/>
              <a:gd name="T9" fmla="*/ 2147483647 h 996"/>
              <a:gd name="T10" fmla="*/ 2147483647 w 316"/>
              <a:gd name="T11" fmla="*/ 2147483647 h 996"/>
              <a:gd name="T12" fmla="*/ 2147483647 w 316"/>
              <a:gd name="T13" fmla="*/ 2147483647 h 996"/>
              <a:gd name="T14" fmla="*/ 2147483647 w 316"/>
              <a:gd name="T15" fmla="*/ 2147483647 h 996"/>
              <a:gd name="T16" fmla="*/ 2147483647 w 316"/>
              <a:gd name="T17" fmla="*/ 2147483647 h 996"/>
              <a:gd name="T18" fmla="*/ 2147483647 w 316"/>
              <a:gd name="T19" fmla="*/ 2147483647 h 996"/>
              <a:gd name="T20" fmla="*/ 2147483647 w 316"/>
              <a:gd name="T21" fmla="*/ 2147483647 h 996"/>
              <a:gd name="T22" fmla="*/ 2147483647 w 316"/>
              <a:gd name="T23" fmla="*/ 2147483647 h 996"/>
              <a:gd name="T24" fmla="*/ 2147483647 w 316"/>
              <a:gd name="T25" fmla="*/ 2147483647 h 996"/>
              <a:gd name="T26" fmla="*/ 2147483647 w 316"/>
              <a:gd name="T27" fmla="*/ 2147483647 h 996"/>
              <a:gd name="T28" fmla="*/ 2147483647 w 316"/>
              <a:gd name="T29" fmla="*/ 2147483647 h 996"/>
              <a:gd name="T30" fmla="*/ 2147483647 w 316"/>
              <a:gd name="T31" fmla="*/ 2147483647 h 996"/>
              <a:gd name="T32" fmla="*/ 2147483647 w 316"/>
              <a:gd name="T33" fmla="*/ 2147483647 h 996"/>
              <a:gd name="T34" fmla="*/ 2147483647 w 316"/>
              <a:gd name="T35" fmla="*/ 2147483647 h 996"/>
              <a:gd name="T36" fmla="*/ 2147483647 w 316"/>
              <a:gd name="T37" fmla="*/ 2147483647 h 996"/>
              <a:gd name="T38" fmla="*/ 2147483647 w 316"/>
              <a:gd name="T39" fmla="*/ 2147483647 h 996"/>
              <a:gd name="T40" fmla="*/ 2147483647 w 316"/>
              <a:gd name="T41" fmla="*/ 2147483647 h 996"/>
              <a:gd name="T42" fmla="*/ 2147483647 w 316"/>
              <a:gd name="T43" fmla="*/ 2147483647 h 996"/>
              <a:gd name="T44" fmla="*/ 2147483647 w 316"/>
              <a:gd name="T45" fmla="*/ 2147483647 h 996"/>
              <a:gd name="T46" fmla="*/ 2147483647 w 316"/>
              <a:gd name="T47" fmla="*/ 2147483647 h 996"/>
              <a:gd name="T48" fmla="*/ 2147483647 w 316"/>
              <a:gd name="T49" fmla="*/ 2147483647 h 996"/>
              <a:gd name="T50" fmla="*/ 2147483647 w 316"/>
              <a:gd name="T51" fmla="*/ 2147483647 h 996"/>
              <a:gd name="T52" fmla="*/ 2147483647 w 316"/>
              <a:gd name="T53" fmla="*/ 2147483647 h 996"/>
              <a:gd name="T54" fmla="*/ 2147483647 w 316"/>
              <a:gd name="T55" fmla="*/ 2147483647 h 996"/>
              <a:gd name="T56" fmla="*/ 2147483647 w 316"/>
              <a:gd name="T57" fmla="*/ 2147483647 h 996"/>
              <a:gd name="T58" fmla="*/ 2147483647 w 316"/>
              <a:gd name="T59" fmla="*/ 2147483647 h 996"/>
              <a:gd name="T60" fmla="*/ 2147483647 w 316"/>
              <a:gd name="T61" fmla="*/ 2147483647 h 996"/>
              <a:gd name="T62" fmla="*/ 2147483647 w 316"/>
              <a:gd name="T63" fmla="*/ 2147483647 h 996"/>
              <a:gd name="T64" fmla="*/ 2147483647 w 316"/>
              <a:gd name="T65" fmla="*/ 2147483647 h 996"/>
              <a:gd name="T66" fmla="*/ 2147483647 w 316"/>
              <a:gd name="T67" fmla="*/ 2147483647 h 996"/>
              <a:gd name="T68" fmla="*/ 2147483647 w 316"/>
              <a:gd name="T69" fmla="*/ 2147483647 h 996"/>
              <a:gd name="T70" fmla="*/ 2147483647 w 316"/>
              <a:gd name="T71" fmla="*/ 2147483647 h 996"/>
              <a:gd name="T72" fmla="*/ 2147483647 w 316"/>
              <a:gd name="T73" fmla="*/ 2147483647 h 9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6"/>
              <a:gd name="T112" fmla="*/ 0 h 996"/>
              <a:gd name="T113" fmla="*/ 316 w 316"/>
              <a:gd name="T114" fmla="*/ 996 h 9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6" h="996">
                <a:moveTo>
                  <a:pt x="237" y="12"/>
                </a:moveTo>
                <a:lnTo>
                  <a:pt x="199" y="0"/>
                </a:lnTo>
                <a:lnTo>
                  <a:pt x="158" y="6"/>
                </a:lnTo>
                <a:lnTo>
                  <a:pt x="129" y="31"/>
                </a:lnTo>
                <a:lnTo>
                  <a:pt x="119" y="62"/>
                </a:lnTo>
                <a:lnTo>
                  <a:pt x="128" y="99"/>
                </a:lnTo>
                <a:lnTo>
                  <a:pt x="114" y="120"/>
                </a:lnTo>
                <a:lnTo>
                  <a:pt x="94" y="130"/>
                </a:lnTo>
                <a:lnTo>
                  <a:pt x="38" y="152"/>
                </a:lnTo>
                <a:lnTo>
                  <a:pt x="23" y="165"/>
                </a:lnTo>
                <a:lnTo>
                  <a:pt x="0" y="326"/>
                </a:lnTo>
                <a:lnTo>
                  <a:pt x="9" y="358"/>
                </a:lnTo>
                <a:lnTo>
                  <a:pt x="68" y="372"/>
                </a:lnTo>
                <a:lnTo>
                  <a:pt x="59" y="523"/>
                </a:lnTo>
                <a:lnTo>
                  <a:pt x="98" y="538"/>
                </a:lnTo>
                <a:lnTo>
                  <a:pt x="108" y="649"/>
                </a:lnTo>
                <a:lnTo>
                  <a:pt x="100" y="842"/>
                </a:lnTo>
                <a:lnTo>
                  <a:pt x="98" y="948"/>
                </a:lnTo>
                <a:lnTo>
                  <a:pt x="108" y="951"/>
                </a:lnTo>
                <a:lnTo>
                  <a:pt x="108" y="960"/>
                </a:lnTo>
                <a:lnTo>
                  <a:pt x="139" y="978"/>
                </a:lnTo>
                <a:lnTo>
                  <a:pt x="158" y="992"/>
                </a:lnTo>
                <a:lnTo>
                  <a:pt x="169" y="996"/>
                </a:lnTo>
                <a:lnTo>
                  <a:pt x="185" y="996"/>
                </a:lnTo>
                <a:lnTo>
                  <a:pt x="200" y="993"/>
                </a:lnTo>
                <a:lnTo>
                  <a:pt x="203" y="988"/>
                </a:lnTo>
                <a:lnTo>
                  <a:pt x="200" y="981"/>
                </a:lnTo>
                <a:lnTo>
                  <a:pt x="193" y="971"/>
                </a:lnTo>
                <a:lnTo>
                  <a:pt x="183" y="959"/>
                </a:lnTo>
                <a:lnTo>
                  <a:pt x="168" y="948"/>
                </a:lnTo>
                <a:lnTo>
                  <a:pt x="178" y="951"/>
                </a:lnTo>
                <a:lnTo>
                  <a:pt x="178" y="938"/>
                </a:lnTo>
                <a:lnTo>
                  <a:pt x="224" y="957"/>
                </a:lnTo>
                <a:lnTo>
                  <a:pt x="242" y="957"/>
                </a:lnTo>
                <a:lnTo>
                  <a:pt x="247" y="951"/>
                </a:lnTo>
                <a:lnTo>
                  <a:pt x="247" y="944"/>
                </a:lnTo>
                <a:lnTo>
                  <a:pt x="245" y="939"/>
                </a:lnTo>
                <a:lnTo>
                  <a:pt x="242" y="931"/>
                </a:lnTo>
                <a:lnTo>
                  <a:pt x="230" y="922"/>
                </a:lnTo>
                <a:lnTo>
                  <a:pt x="222" y="913"/>
                </a:lnTo>
                <a:lnTo>
                  <a:pt x="234" y="912"/>
                </a:lnTo>
                <a:lnTo>
                  <a:pt x="244" y="818"/>
                </a:lnTo>
                <a:lnTo>
                  <a:pt x="247" y="668"/>
                </a:lnTo>
                <a:lnTo>
                  <a:pt x="267" y="546"/>
                </a:lnTo>
                <a:lnTo>
                  <a:pt x="271" y="511"/>
                </a:lnTo>
                <a:lnTo>
                  <a:pt x="277" y="493"/>
                </a:lnTo>
                <a:lnTo>
                  <a:pt x="263" y="418"/>
                </a:lnTo>
                <a:lnTo>
                  <a:pt x="258" y="384"/>
                </a:lnTo>
                <a:lnTo>
                  <a:pt x="267" y="388"/>
                </a:lnTo>
                <a:lnTo>
                  <a:pt x="272" y="383"/>
                </a:lnTo>
                <a:lnTo>
                  <a:pt x="277" y="383"/>
                </a:lnTo>
                <a:lnTo>
                  <a:pt x="285" y="379"/>
                </a:lnTo>
                <a:lnTo>
                  <a:pt x="294" y="379"/>
                </a:lnTo>
                <a:lnTo>
                  <a:pt x="297" y="372"/>
                </a:lnTo>
                <a:lnTo>
                  <a:pt x="303" y="370"/>
                </a:lnTo>
                <a:lnTo>
                  <a:pt x="306" y="363"/>
                </a:lnTo>
                <a:lnTo>
                  <a:pt x="313" y="358"/>
                </a:lnTo>
                <a:lnTo>
                  <a:pt x="316" y="349"/>
                </a:lnTo>
                <a:lnTo>
                  <a:pt x="300" y="317"/>
                </a:lnTo>
                <a:lnTo>
                  <a:pt x="307" y="295"/>
                </a:lnTo>
                <a:lnTo>
                  <a:pt x="277" y="317"/>
                </a:lnTo>
                <a:lnTo>
                  <a:pt x="232" y="170"/>
                </a:lnTo>
                <a:lnTo>
                  <a:pt x="197" y="142"/>
                </a:lnTo>
                <a:lnTo>
                  <a:pt x="203" y="135"/>
                </a:lnTo>
                <a:lnTo>
                  <a:pt x="234" y="130"/>
                </a:lnTo>
                <a:lnTo>
                  <a:pt x="237" y="111"/>
                </a:lnTo>
                <a:lnTo>
                  <a:pt x="227" y="107"/>
                </a:lnTo>
                <a:lnTo>
                  <a:pt x="238" y="105"/>
                </a:lnTo>
                <a:lnTo>
                  <a:pt x="237" y="99"/>
                </a:lnTo>
                <a:lnTo>
                  <a:pt x="248" y="94"/>
                </a:lnTo>
                <a:lnTo>
                  <a:pt x="241" y="70"/>
                </a:lnTo>
                <a:lnTo>
                  <a:pt x="247" y="67"/>
                </a:lnTo>
                <a:lnTo>
                  <a:pt x="244" y="35"/>
                </a:lnTo>
                <a:lnTo>
                  <a:pt x="252" y="35"/>
                </a:lnTo>
                <a:lnTo>
                  <a:pt x="237" y="12"/>
                </a:lnTo>
                <a:close/>
              </a:path>
            </a:pathLst>
          </a:custGeom>
          <a:solidFill>
            <a:srgbClr val="0000FF"/>
          </a:solidFill>
          <a:ln w="9525">
            <a:noFill/>
            <a:round/>
            <a:headEnd/>
            <a:tailEnd/>
          </a:ln>
        </p:spPr>
        <p:txBody>
          <a:bodyPr/>
          <a:lstStyle/>
          <a:p>
            <a:endParaRPr lang="en-US"/>
          </a:p>
        </p:txBody>
      </p:sp>
      <p:sp>
        <p:nvSpPr>
          <p:cNvPr id="12302" name="Freeform 42"/>
          <p:cNvSpPr>
            <a:spLocks/>
          </p:cNvSpPr>
          <p:nvPr/>
        </p:nvSpPr>
        <p:spPr bwMode="auto">
          <a:xfrm flipH="1">
            <a:off x="1981200" y="5181600"/>
            <a:ext cx="354013" cy="1192213"/>
          </a:xfrm>
          <a:custGeom>
            <a:avLst/>
            <a:gdLst>
              <a:gd name="T0" fmla="*/ 2147483647 w 446"/>
              <a:gd name="T1" fmla="*/ 2147483647 h 1502"/>
              <a:gd name="T2" fmla="*/ 2147483647 w 446"/>
              <a:gd name="T3" fmla="*/ 2147483647 h 1502"/>
              <a:gd name="T4" fmla="*/ 2147483647 w 446"/>
              <a:gd name="T5" fmla="*/ 2147483647 h 1502"/>
              <a:gd name="T6" fmla="*/ 2147483647 w 446"/>
              <a:gd name="T7" fmla="*/ 2147483647 h 1502"/>
              <a:gd name="T8" fmla="*/ 2147483647 w 446"/>
              <a:gd name="T9" fmla="*/ 2147483647 h 1502"/>
              <a:gd name="T10" fmla="*/ 2147483647 w 446"/>
              <a:gd name="T11" fmla="*/ 2147483647 h 1502"/>
              <a:gd name="T12" fmla="*/ 2147483647 w 446"/>
              <a:gd name="T13" fmla="*/ 2147483647 h 1502"/>
              <a:gd name="T14" fmla="*/ 2147483647 w 446"/>
              <a:gd name="T15" fmla="*/ 2147483647 h 1502"/>
              <a:gd name="T16" fmla="*/ 0 w 446"/>
              <a:gd name="T17" fmla="*/ 2147483647 h 1502"/>
              <a:gd name="T18" fmla="*/ 2147483647 w 446"/>
              <a:gd name="T19" fmla="*/ 2147483647 h 1502"/>
              <a:gd name="T20" fmla="*/ 2147483647 w 446"/>
              <a:gd name="T21" fmla="*/ 2147483647 h 1502"/>
              <a:gd name="T22" fmla="*/ 2147483647 w 446"/>
              <a:gd name="T23" fmla="*/ 2147483647 h 1502"/>
              <a:gd name="T24" fmla="*/ 2147483647 w 446"/>
              <a:gd name="T25" fmla="*/ 2147483647 h 1502"/>
              <a:gd name="T26" fmla="*/ 2147483647 w 446"/>
              <a:gd name="T27" fmla="*/ 2147483647 h 1502"/>
              <a:gd name="T28" fmla="*/ 2147483647 w 446"/>
              <a:gd name="T29" fmla="*/ 2147483647 h 1502"/>
              <a:gd name="T30" fmla="*/ 2147483647 w 446"/>
              <a:gd name="T31" fmla="*/ 2147483647 h 1502"/>
              <a:gd name="T32" fmla="*/ 2147483647 w 446"/>
              <a:gd name="T33" fmla="*/ 2147483647 h 1502"/>
              <a:gd name="T34" fmla="*/ 2147483647 w 446"/>
              <a:gd name="T35" fmla="*/ 2147483647 h 1502"/>
              <a:gd name="T36" fmla="*/ 2147483647 w 446"/>
              <a:gd name="T37" fmla="*/ 2147483647 h 1502"/>
              <a:gd name="T38" fmla="*/ 2147483647 w 446"/>
              <a:gd name="T39" fmla="*/ 2147483647 h 1502"/>
              <a:gd name="T40" fmla="*/ 2147483647 w 446"/>
              <a:gd name="T41" fmla="*/ 2147483647 h 1502"/>
              <a:gd name="T42" fmla="*/ 2147483647 w 446"/>
              <a:gd name="T43" fmla="*/ 2147483647 h 1502"/>
              <a:gd name="T44" fmla="*/ 2147483647 w 446"/>
              <a:gd name="T45" fmla="*/ 2147483647 h 1502"/>
              <a:gd name="T46" fmla="*/ 2147483647 w 446"/>
              <a:gd name="T47" fmla="*/ 2147483647 h 1502"/>
              <a:gd name="T48" fmla="*/ 2147483647 w 446"/>
              <a:gd name="T49" fmla="*/ 2147483647 h 1502"/>
              <a:gd name="T50" fmla="*/ 2147483647 w 446"/>
              <a:gd name="T51" fmla="*/ 2147483647 h 1502"/>
              <a:gd name="T52" fmla="*/ 2147483647 w 446"/>
              <a:gd name="T53" fmla="*/ 2147483647 h 1502"/>
              <a:gd name="T54" fmla="*/ 2147483647 w 446"/>
              <a:gd name="T55" fmla="*/ 2147483647 h 1502"/>
              <a:gd name="T56" fmla="*/ 2147483647 w 446"/>
              <a:gd name="T57" fmla="*/ 2147483647 h 1502"/>
              <a:gd name="T58" fmla="*/ 2147483647 w 446"/>
              <a:gd name="T59" fmla="*/ 2147483647 h 1502"/>
              <a:gd name="T60" fmla="*/ 2147483647 w 446"/>
              <a:gd name="T61" fmla="*/ 2147483647 h 1502"/>
              <a:gd name="T62" fmla="*/ 2147483647 w 446"/>
              <a:gd name="T63" fmla="*/ 2147483647 h 1502"/>
              <a:gd name="T64" fmla="*/ 2147483647 w 446"/>
              <a:gd name="T65" fmla="*/ 2147483647 h 1502"/>
              <a:gd name="T66" fmla="*/ 2147483647 w 446"/>
              <a:gd name="T67" fmla="*/ 2147483647 h 1502"/>
              <a:gd name="T68" fmla="*/ 2147483647 w 446"/>
              <a:gd name="T69" fmla="*/ 2147483647 h 1502"/>
              <a:gd name="T70" fmla="*/ 2147483647 w 446"/>
              <a:gd name="T71" fmla="*/ 2147483647 h 1502"/>
              <a:gd name="T72" fmla="*/ 2147483647 w 446"/>
              <a:gd name="T73" fmla="*/ 2147483647 h 15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6"/>
              <a:gd name="T112" fmla="*/ 0 h 1502"/>
              <a:gd name="T113" fmla="*/ 446 w 446"/>
              <a:gd name="T114" fmla="*/ 1502 h 15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6" h="1502">
                <a:moveTo>
                  <a:pt x="225" y="11"/>
                </a:moveTo>
                <a:lnTo>
                  <a:pt x="173" y="20"/>
                </a:lnTo>
                <a:lnTo>
                  <a:pt x="151" y="77"/>
                </a:lnTo>
                <a:lnTo>
                  <a:pt x="151" y="103"/>
                </a:lnTo>
                <a:lnTo>
                  <a:pt x="174" y="103"/>
                </a:lnTo>
                <a:lnTo>
                  <a:pt x="166" y="112"/>
                </a:lnTo>
                <a:lnTo>
                  <a:pt x="173" y="118"/>
                </a:lnTo>
                <a:lnTo>
                  <a:pt x="179" y="143"/>
                </a:lnTo>
                <a:lnTo>
                  <a:pt x="186" y="147"/>
                </a:lnTo>
                <a:lnTo>
                  <a:pt x="202" y="194"/>
                </a:lnTo>
                <a:lnTo>
                  <a:pt x="202" y="204"/>
                </a:lnTo>
                <a:lnTo>
                  <a:pt x="179" y="204"/>
                </a:lnTo>
                <a:lnTo>
                  <a:pt x="144" y="261"/>
                </a:lnTo>
                <a:lnTo>
                  <a:pt x="79" y="280"/>
                </a:lnTo>
                <a:lnTo>
                  <a:pt x="49" y="326"/>
                </a:lnTo>
                <a:lnTo>
                  <a:pt x="14" y="737"/>
                </a:lnTo>
                <a:lnTo>
                  <a:pt x="30" y="742"/>
                </a:lnTo>
                <a:lnTo>
                  <a:pt x="0" y="814"/>
                </a:lnTo>
                <a:lnTo>
                  <a:pt x="14" y="859"/>
                </a:lnTo>
                <a:lnTo>
                  <a:pt x="29" y="859"/>
                </a:lnTo>
                <a:lnTo>
                  <a:pt x="36" y="869"/>
                </a:lnTo>
                <a:lnTo>
                  <a:pt x="49" y="869"/>
                </a:lnTo>
                <a:lnTo>
                  <a:pt x="43" y="825"/>
                </a:lnTo>
                <a:lnTo>
                  <a:pt x="49" y="799"/>
                </a:lnTo>
                <a:lnTo>
                  <a:pt x="56" y="820"/>
                </a:lnTo>
                <a:lnTo>
                  <a:pt x="49" y="833"/>
                </a:lnTo>
                <a:lnTo>
                  <a:pt x="57" y="845"/>
                </a:lnTo>
                <a:lnTo>
                  <a:pt x="72" y="808"/>
                </a:lnTo>
                <a:lnTo>
                  <a:pt x="63" y="749"/>
                </a:lnTo>
                <a:lnTo>
                  <a:pt x="87" y="752"/>
                </a:lnTo>
                <a:lnTo>
                  <a:pt x="72" y="1126"/>
                </a:lnTo>
                <a:lnTo>
                  <a:pt x="145" y="1146"/>
                </a:lnTo>
                <a:lnTo>
                  <a:pt x="179" y="1362"/>
                </a:lnTo>
                <a:lnTo>
                  <a:pt x="173" y="1383"/>
                </a:lnTo>
                <a:lnTo>
                  <a:pt x="158" y="1475"/>
                </a:lnTo>
                <a:lnTo>
                  <a:pt x="158" y="1492"/>
                </a:lnTo>
                <a:lnTo>
                  <a:pt x="209" y="1502"/>
                </a:lnTo>
                <a:lnTo>
                  <a:pt x="229" y="1477"/>
                </a:lnTo>
                <a:lnTo>
                  <a:pt x="218" y="1396"/>
                </a:lnTo>
                <a:lnTo>
                  <a:pt x="209" y="1340"/>
                </a:lnTo>
                <a:lnTo>
                  <a:pt x="230" y="1155"/>
                </a:lnTo>
                <a:lnTo>
                  <a:pt x="237" y="1156"/>
                </a:lnTo>
                <a:lnTo>
                  <a:pt x="258" y="1224"/>
                </a:lnTo>
                <a:lnTo>
                  <a:pt x="244" y="1335"/>
                </a:lnTo>
                <a:lnTo>
                  <a:pt x="229" y="1345"/>
                </a:lnTo>
                <a:lnTo>
                  <a:pt x="258" y="1461"/>
                </a:lnTo>
                <a:lnTo>
                  <a:pt x="309" y="1476"/>
                </a:lnTo>
                <a:lnTo>
                  <a:pt x="317" y="1467"/>
                </a:lnTo>
                <a:lnTo>
                  <a:pt x="280" y="1347"/>
                </a:lnTo>
                <a:lnTo>
                  <a:pt x="339" y="1146"/>
                </a:lnTo>
                <a:lnTo>
                  <a:pt x="366" y="1130"/>
                </a:lnTo>
                <a:lnTo>
                  <a:pt x="366" y="1116"/>
                </a:lnTo>
                <a:lnTo>
                  <a:pt x="417" y="1119"/>
                </a:lnTo>
                <a:lnTo>
                  <a:pt x="432" y="1146"/>
                </a:lnTo>
                <a:lnTo>
                  <a:pt x="446" y="1130"/>
                </a:lnTo>
                <a:lnTo>
                  <a:pt x="395" y="765"/>
                </a:lnTo>
                <a:lnTo>
                  <a:pt x="403" y="767"/>
                </a:lnTo>
                <a:lnTo>
                  <a:pt x="403" y="692"/>
                </a:lnTo>
                <a:lnTo>
                  <a:pt x="410" y="682"/>
                </a:lnTo>
                <a:lnTo>
                  <a:pt x="396" y="505"/>
                </a:lnTo>
                <a:lnTo>
                  <a:pt x="380" y="293"/>
                </a:lnTo>
                <a:lnTo>
                  <a:pt x="296" y="252"/>
                </a:lnTo>
                <a:lnTo>
                  <a:pt x="272" y="204"/>
                </a:lnTo>
                <a:lnTo>
                  <a:pt x="295" y="164"/>
                </a:lnTo>
                <a:lnTo>
                  <a:pt x="309" y="168"/>
                </a:lnTo>
                <a:lnTo>
                  <a:pt x="317" y="148"/>
                </a:lnTo>
                <a:lnTo>
                  <a:pt x="317" y="126"/>
                </a:lnTo>
                <a:lnTo>
                  <a:pt x="339" y="123"/>
                </a:lnTo>
                <a:lnTo>
                  <a:pt x="344" y="63"/>
                </a:lnTo>
                <a:lnTo>
                  <a:pt x="324" y="20"/>
                </a:lnTo>
                <a:lnTo>
                  <a:pt x="301" y="6"/>
                </a:lnTo>
                <a:lnTo>
                  <a:pt x="270" y="6"/>
                </a:lnTo>
                <a:lnTo>
                  <a:pt x="246" y="0"/>
                </a:lnTo>
                <a:lnTo>
                  <a:pt x="225" y="11"/>
                </a:lnTo>
                <a:close/>
              </a:path>
            </a:pathLst>
          </a:custGeom>
          <a:solidFill>
            <a:srgbClr val="F0A9F5"/>
          </a:solidFill>
          <a:ln w="9525">
            <a:noFill/>
            <a:round/>
            <a:headEnd/>
            <a:tailEnd/>
          </a:ln>
        </p:spPr>
        <p:txBody>
          <a:bodyPr/>
          <a:lstStyle/>
          <a:p>
            <a:endParaRPr lang="en-US"/>
          </a:p>
        </p:txBody>
      </p:sp>
      <p:sp>
        <p:nvSpPr>
          <p:cNvPr id="12303" name="Freeform 43"/>
          <p:cNvSpPr>
            <a:spLocks/>
          </p:cNvSpPr>
          <p:nvPr/>
        </p:nvSpPr>
        <p:spPr bwMode="auto">
          <a:xfrm flipH="1">
            <a:off x="1219200" y="5105400"/>
            <a:ext cx="355600" cy="1193800"/>
          </a:xfrm>
          <a:custGeom>
            <a:avLst/>
            <a:gdLst>
              <a:gd name="T0" fmla="*/ 2147483647 w 450"/>
              <a:gd name="T1" fmla="*/ 0 h 1506"/>
              <a:gd name="T2" fmla="*/ 2147483647 w 450"/>
              <a:gd name="T3" fmla="*/ 2147483647 h 1506"/>
              <a:gd name="T4" fmla="*/ 2147483647 w 450"/>
              <a:gd name="T5" fmla="*/ 2147483647 h 1506"/>
              <a:gd name="T6" fmla="*/ 2147483647 w 450"/>
              <a:gd name="T7" fmla="*/ 2147483647 h 1506"/>
              <a:gd name="T8" fmla="*/ 2147483647 w 450"/>
              <a:gd name="T9" fmla="*/ 2147483647 h 1506"/>
              <a:gd name="T10" fmla="*/ 2147483647 w 450"/>
              <a:gd name="T11" fmla="*/ 2147483647 h 1506"/>
              <a:gd name="T12" fmla="*/ 2147483647 w 450"/>
              <a:gd name="T13" fmla="*/ 2147483647 h 1506"/>
              <a:gd name="T14" fmla="*/ 2147483647 w 450"/>
              <a:gd name="T15" fmla="*/ 2147483647 h 1506"/>
              <a:gd name="T16" fmla="*/ 2147483647 w 450"/>
              <a:gd name="T17" fmla="*/ 2147483647 h 1506"/>
              <a:gd name="T18" fmla="*/ 2147483647 w 450"/>
              <a:gd name="T19" fmla="*/ 2147483647 h 1506"/>
              <a:gd name="T20" fmla="*/ 2147483647 w 450"/>
              <a:gd name="T21" fmla="*/ 2147483647 h 1506"/>
              <a:gd name="T22" fmla="*/ 2147483647 w 450"/>
              <a:gd name="T23" fmla="*/ 2147483647 h 1506"/>
              <a:gd name="T24" fmla="*/ 2147483647 w 450"/>
              <a:gd name="T25" fmla="*/ 2147483647 h 1506"/>
              <a:gd name="T26" fmla="*/ 2147483647 w 450"/>
              <a:gd name="T27" fmla="*/ 2147483647 h 1506"/>
              <a:gd name="T28" fmla="*/ 2147483647 w 450"/>
              <a:gd name="T29" fmla="*/ 2147483647 h 1506"/>
              <a:gd name="T30" fmla="*/ 2147483647 w 450"/>
              <a:gd name="T31" fmla="*/ 2147483647 h 1506"/>
              <a:gd name="T32" fmla="*/ 2147483647 w 450"/>
              <a:gd name="T33" fmla="*/ 2147483647 h 1506"/>
              <a:gd name="T34" fmla="*/ 2147483647 w 450"/>
              <a:gd name="T35" fmla="*/ 2147483647 h 1506"/>
              <a:gd name="T36" fmla="*/ 2147483647 w 450"/>
              <a:gd name="T37" fmla="*/ 2147483647 h 1506"/>
              <a:gd name="T38" fmla="*/ 2147483647 w 450"/>
              <a:gd name="T39" fmla="*/ 2147483647 h 1506"/>
              <a:gd name="T40" fmla="*/ 2147483647 w 450"/>
              <a:gd name="T41" fmla="*/ 2147483647 h 1506"/>
              <a:gd name="T42" fmla="*/ 2147483647 w 450"/>
              <a:gd name="T43" fmla="*/ 2147483647 h 1506"/>
              <a:gd name="T44" fmla="*/ 2147483647 w 450"/>
              <a:gd name="T45" fmla="*/ 2147483647 h 1506"/>
              <a:gd name="T46" fmla="*/ 2147483647 w 450"/>
              <a:gd name="T47" fmla="*/ 2147483647 h 1506"/>
              <a:gd name="T48" fmla="*/ 2147483647 w 450"/>
              <a:gd name="T49" fmla="*/ 2147483647 h 1506"/>
              <a:gd name="T50" fmla="*/ 2147483647 w 450"/>
              <a:gd name="T51" fmla="*/ 2147483647 h 1506"/>
              <a:gd name="T52" fmla="*/ 2147483647 w 450"/>
              <a:gd name="T53" fmla="*/ 2147483647 h 1506"/>
              <a:gd name="T54" fmla="*/ 2147483647 w 450"/>
              <a:gd name="T55" fmla="*/ 2147483647 h 1506"/>
              <a:gd name="T56" fmla="*/ 0 w 450"/>
              <a:gd name="T57" fmla="*/ 2147483647 h 1506"/>
              <a:gd name="T58" fmla="*/ 2147483647 w 450"/>
              <a:gd name="T59" fmla="*/ 2147483647 h 1506"/>
              <a:gd name="T60" fmla="*/ 2147483647 w 450"/>
              <a:gd name="T61" fmla="*/ 2147483647 h 1506"/>
              <a:gd name="T62" fmla="*/ 2147483647 w 450"/>
              <a:gd name="T63" fmla="*/ 2147483647 h 1506"/>
              <a:gd name="T64" fmla="*/ 2147483647 w 450"/>
              <a:gd name="T65" fmla="*/ 2147483647 h 1506"/>
              <a:gd name="T66" fmla="*/ 2147483647 w 450"/>
              <a:gd name="T67" fmla="*/ 2147483647 h 1506"/>
              <a:gd name="T68" fmla="*/ 2147483647 w 450"/>
              <a:gd name="T69" fmla="*/ 2147483647 h 1506"/>
              <a:gd name="T70" fmla="*/ 2147483647 w 450"/>
              <a:gd name="T71" fmla="*/ 2147483647 h 1506"/>
              <a:gd name="T72" fmla="*/ 2147483647 w 450"/>
              <a:gd name="T73" fmla="*/ 2147483647 h 15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0"/>
              <a:gd name="T112" fmla="*/ 0 h 1506"/>
              <a:gd name="T113" fmla="*/ 450 w 450"/>
              <a:gd name="T114" fmla="*/ 1506 h 15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0" h="1506">
                <a:moveTo>
                  <a:pt x="112" y="20"/>
                </a:moveTo>
                <a:lnTo>
                  <a:pt x="167" y="0"/>
                </a:lnTo>
                <a:lnTo>
                  <a:pt x="225" y="11"/>
                </a:lnTo>
                <a:lnTo>
                  <a:pt x="266" y="49"/>
                </a:lnTo>
                <a:lnTo>
                  <a:pt x="280" y="95"/>
                </a:lnTo>
                <a:lnTo>
                  <a:pt x="268" y="151"/>
                </a:lnTo>
                <a:lnTo>
                  <a:pt x="287" y="182"/>
                </a:lnTo>
                <a:lnTo>
                  <a:pt x="315" y="197"/>
                </a:lnTo>
                <a:lnTo>
                  <a:pt x="394" y="230"/>
                </a:lnTo>
                <a:lnTo>
                  <a:pt x="416" y="252"/>
                </a:lnTo>
                <a:lnTo>
                  <a:pt x="450" y="493"/>
                </a:lnTo>
                <a:lnTo>
                  <a:pt x="436" y="542"/>
                </a:lnTo>
                <a:lnTo>
                  <a:pt x="353" y="562"/>
                </a:lnTo>
                <a:lnTo>
                  <a:pt x="366" y="790"/>
                </a:lnTo>
                <a:lnTo>
                  <a:pt x="311" y="811"/>
                </a:lnTo>
                <a:lnTo>
                  <a:pt x="295" y="979"/>
                </a:lnTo>
                <a:lnTo>
                  <a:pt x="306" y="1271"/>
                </a:lnTo>
                <a:lnTo>
                  <a:pt x="311" y="1431"/>
                </a:lnTo>
                <a:lnTo>
                  <a:pt x="296" y="1436"/>
                </a:lnTo>
                <a:lnTo>
                  <a:pt x="296" y="1449"/>
                </a:lnTo>
                <a:lnTo>
                  <a:pt x="252" y="1477"/>
                </a:lnTo>
                <a:lnTo>
                  <a:pt x="226" y="1498"/>
                </a:lnTo>
                <a:lnTo>
                  <a:pt x="208" y="1504"/>
                </a:lnTo>
                <a:lnTo>
                  <a:pt x="187" y="1506"/>
                </a:lnTo>
                <a:lnTo>
                  <a:pt x="165" y="1499"/>
                </a:lnTo>
                <a:lnTo>
                  <a:pt x="161" y="1492"/>
                </a:lnTo>
                <a:lnTo>
                  <a:pt x="165" y="1481"/>
                </a:lnTo>
                <a:lnTo>
                  <a:pt x="175" y="1467"/>
                </a:lnTo>
                <a:lnTo>
                  <a:pt x="190" y="1448"/>
                </a:lnTo>
                <a:lnTo>
                  <a:pt x="211" y="1430"/>
                </a:lnTo>
                <a:lnTo>
                  <a:pt x="196" y="1437"/>
                </a:lnTo>
                <a:lnTo>
                  <a:pt x="196" y="1416"/>
                </a:lnTo>
                <a:lnTo>
                  <a:pt x="132" y="1445"/>
                </a:lnTo>
                <a:lnTo>
                  <a:pt x="108" y="1445"/>
                </a:lnTo>
                <a:lnTo>
                  <a:pt x="100" y="1437"/>
                </a:lnTo>
                <a:lnTo>
                  <a:pt x="100" y="1427"/>
                </a:lnTo>
                <a:lnTo>
                  <a:pt x="102" y="1418"/>
                </a:lnTo>
                <a:lnTo>
                  <a:pt x="108" y="1406"/>
                </a:lnTo>
                <a:lnTo>
                  <a:pt x="122" y="1392"/>
                </a:lnTo>
                <a:lnTo>
                  <a:pt x="135" y="1379"/>
                </a:lnTo>
                <a:lnTo>
                  <a:pt x="119" y="1376"/>
                </a:lnTo>
                <a:lnTo>
                  <a:pt x="104" y="1235"/>
                </a:lnTo>
                <a:lnTo>
                  <a:pt x="98" y="1009"/>
                </a:lnTo>
                <a:lnTo>
                  <a:pt x="72" y="822"/>
                </a:lnTo>
                <a:lnTo>
                  <a:pt x="66" y="772"/>
                </a:lnTo>
                <a:lnTo>
                  <a:pt x="58" y="743"/>
                </a:lnTo>
                <a:lnTo>
                  <a:pt x="77" y="630"/>
                </a:lnTo>
                <a:lnTo>
                  <a:pt x="84" y="581"/>
                </a:lnTo>
                <a:lnTo>
                  <a:pt x="71" y="586"/>
                </a:lnTo>
                <a:lnTo>
                  <a:pt x="63" y="580"/>
                </a:lnTo>
                <a:lnTo>
                  <a:pt x="58" y="580"/>
                </a:lnTo>
                <a:lnTo>
                  <a:pt x="47" y="572"/>
                </a:lnTo>
                <a:lnTo>
                  <a:pt x="34" y="573"/>
                </a:lnTo>
                <a:lnTo>
                  <a:pt x="28" y="562"/>
                </a:lnTo>
                <a:lnTo>
                  <a:pt x="21" y="559"/>
                </a:lnTo>
                <a:lnTo>
                  <a:pt x="17" y="549"/>
                </a:lnTo>
                <a:lnTo>
                  <a:pt x="7" y="542"/>
                </a:lnTo>
                <a:lnTo>
                  <a:pt x="0" y="529"/>
                </a:lnTo>
                <a:lnTo>
                  <a:pt x="24" y="479"/>
                </a:lnTo>
                <a:lnTo>
                  <a:pt x="14" y="446"/>
                </a:lnTo>
                <a:lnTo>
                  <a:pt x="57" y="479"/>
                </a:lnTo>
                <a:lnTo>
                  <a:pt x="121" y="258"/>
                </a:lnTo>
                <a:lnTo>
                  <a:pt x="171" y="215"/>
                </a:lnTo>
                <a:lnTo>
                  <a:pt x="161" y="204"/>
                </a:lnTo>
                <a:lnTo>
                  <a:pt x="119" y="197"/>
                </a:lnTo>
                <a:lnTo>
                  <a:pt x="114" y="169"/>
                </a:lnTo>
                <a:lnTo>
                  <a:pt x="127" y="162"/>
                </a:lnTo>
                <a:lnTo>
                  <a:pt x="111" y="160"/>
                </a:lnTo>
                <a:lnTo>
                  <a:pt x="113" y="149"/>
                </a:lnTo>
                <a:lnTo>
                  <a:pt x="97" y="144"/>
                </a:lnTo>
                <a:lnTo>
                  <a:pt x="109" y="108"/>
                </a:lnTo>
                <a:lnTo>
                  <a:pt x="98" y="102"/>
                </a:lnTo>
                <a:lnTo>
                  <a:pt x="104" y="55"/>
                </a:lnTo>
                <a:lnTo>
                  <a:pt x="93" y="53"/>
                </a:lnTo>
                <a:lnTo>
                  <a:pt x="112" y="20"/>
                </a:lnTo>
                <a:close/>
              </a:path>
            </a:pathLst>
          </a:custGeom>
          <a:solidFill>
            <a:srgbClr val="3F7FFF"/>
          </a:solidFill>
          <a:ln w="9525">
            <a:noFill/>
            <a:round/>
            <a:headEnd/>
            <a:tailEnd/>
          </a:ln>
        </p:spPr>
        <p:txBody>
          <a:bodyPr/>
          <a:lstStyle/>
          <a:p>
            <a:endParaRPr lang="en-US"/>
          </a:p>
        </p:txBody>
      </p:sp>
      <p:sp>
        <p:nvSpPr>
          <p:cNvPr id="12304" name="Freeform 44"/>
          <p:cNvSpPr>
            <a:spLocks/>
          </p:cNvSpPr>
          <p:nvPr/>
        </p:nvSpPr>
        <p:spPr bwMode="auto">
          <a:xfrm flipH="1">
            <a:off x="1600200" y="5029200"/>
            <a:ext cx="255588" cy="1200150"/>
          </a:xfrm>
          <a:custGeom>
            <a:avLst/>
            <a:gdLst>
              <a:gd name="T0" fmla="*/ 2147483647 w 322"/>
              <a:gd name="T1" fmla="*/ 2147483647 h 1512"/>
              <a:gd name="T2" fmla="*/ 2147483647 w 322"/>
              <a:gd name="T3" fmla="*/ 2147483647 h 1512"/>
              <a:gd name="T4" fmla="*/ 2147483647 w 322"/>
              <a:gd name="T5" fmla="*/ 0 h 1512"/>
              <a:gd name="T6" fmla="*/ 2147483647 w 322"/>
              <a:gd name="T7" fmla="*/ 2147483647 h 1512"/>
              <a:gd name="T8" fmla="*/ 2147483647 w 322"/>
              <a:gd name="T9" fmla="*/ 2147483647 h 1512"/>
              <a:gd name="T10" fmla="*/ 2147483647 w 322"/>
              <a:gd name="T11" fmla="*/ 2147483647 h 1512"/>
              <a:gd name="T12" fmla="*/ 2147483647 w 322"/>
              <a:gd name="T13" fmla="*/ 2147483647 h 1512"/>
              <a:gd name="T14" fmla="*/ 2147483647 w 322"/>
              <a:gd name="T15" fmla="*/ 2147483647 h 1512"/>
              <a:gd name="T16" fmla="*/ 2147483647 w 322"/>
              <a:gd name="T17" fmla="*/ 2147483647 h 1512"/>
              <a:gd name="T18" fmla="*/ 0 w 322"/>
              <a:gd name="T19" fmla="*/ 2147483647 h 1512"/>
              <a:gd name="T20" fmla="*/ 0 w 322"/>
              <a:gd name="T21" fmla="*/ 2147483647 h 1512"/>
              <a:gd name="T22" fmla="*/ 2147483647 w 322"/>
              <a:gd name="T23" fmla="*/ 2147483647 h 1512"/>
              <a:gd name="T24" fmla="*/ 2147483647 w 322"/>
              <a:gd name="T25" fmla="*/ 2147483647 h 1512"/>
              <a:gd name="T26" fmla="*/ 2147483647 w 322"/>
              <a:gd name="T27" fmla="*/ 2147483647 h 1512"/>
              <a:gd name="T28" fmla="*/ 2147483647 w 322"/>
              <a:gd name="T29" fmla="*/ 2147483647 h 1512"/>
              <a:gd name="T30" fmla="*/ 2147483647 w 322"/>
              <a:gd name="T31" fmla="*/ 2147483647 h 1512"/>
              <a:gd name="T32" fmla="*/ 2147483647 w 322"/>
              <a:gd name="T33" fmla="*/ 2147483647 h 1512"/>
              <a:gd name="T34" fmla="*/ 2147483647 w 322"/>
              <a:gd name="T35" fmla="*/ 2147483647 h 1512"/>
              <a:gd name="T36" fmla="*/ 2147483647 w 322"/>
              <a:gd name="T37" fmla="*/ 2147483647 h 1512"/>
              <a:gd name="T38" fmla="*/ 2147483647 w 322"/>
              <a:gd name="T39" fmla="*/ 2147483647 h 1512"/>
              <a:gd name="T40" fmla="*/ 2147483647 w 322"/>
              <a:gd name="T41" fmla="*/ 2147483647 h 1512"/>
              <a:gd name="T42" fmla="*/ 2147483647 w 322"/>
              <a:gd name="T43" fmla="*/ 2147483647 h 1512"/>
              <a:gd name="T44" fmla="*/ 2147483647 w 322"/>
              <a:gd name="T45" fmla="*/ 2147483647 h 1512"/>
              <a:gd name="T46" fmla="*/ 2147483647 w 322"/>
              <a:gd name="T47" fmla="*/ 2147483647 h 1512"/>
              <a:gd name="T48" fmla="*/ 2147483647 w 322"/>
              <a:gd name="T49" fmla="*/ 2147483647 h 1512"/>
              <a:gd name="T50" fmla="*/ 2147483647 w 322"/>
              <a:gd name="T51" fmla="*/ 2147483647 h 1512"/>
              <a:gd name="T52" fmla="*/ 2147483647 w 322"/>
              <a:gd name="T53" fmla="*/ 2147483647 h 1512"/>
              <a:gd name="T54" fmla="*/ 2147483647 w 322"/>
              <a:gd name="T55" fmla="*/ 2147483647 h 1512"/>
              <a:gd name="T56" fmla="*/ 2147483647 w 322"/>
              <a:gd name="T57" fmla="*/ 2147483647 h 1512"/>
              <a:gd name="T58" fmla="*/ 2147483647 w 322"/>
              <a:gd name="T59" fmla="*/ 2147483647 h 1512"/>
              <a:gd name="T60" fmla="*/ 2147483647 w 322"/>
              <a:gd name="T61" fmla="*/ 2147483647 h 1512"/>
              <a:gd name="T62" fmla="*/ 2147483647 w 322"/>
              <a:gd name="T63" fmla="*/ 2147483647 h 1512"/>
              <a:gd name="T64" fmla="*/ 2147483647 w 322"/>
              <a:gd name="T65" fmla="*/ 2147483647 h 1512"/>
              <a:gd name="T66" fmla="*/ 2147483647 w 322"/>
              <a:gd name="T67" fmla="*/ 2147483647 h 1512"/>
              <a:gd name="T68" fmla="*/ 2147483647 w 322"/>
              <a:gd name="T69" fmla="*/ 2147483647 h 1512"/>
              <a:gd name="T70" fmla="*/ 2147483647 w 322"/>
              <a:gd name="T71" fmla="*/ 2147483647 h 1512"/>
              <a:gd name="T72" fmla="*/ 2147483647 w 322"/>
              <a:gd name="T73" fmla="*/ 2147483647 h 1512"/>
              <a:gd name="T74" fmla="*/ 2147483647 w 322"/>
              <a:gd name="T75" fmla="*/ 2147483647 h 1512"/>
              <a:gd name="T76" fmla="*/ 2147483647 w 322"/>
              <a:gd name="T77" fmla="*/ 2147483647 h 1512"/>
              <a:gd name="T78" fmla="*/ 2147483647 w 322"/>
              <a:gd name="T79" fmla="*/ 2147483647 h 1512"/>
              <a:gd name="T80" fmla="*/ 2147483647 w 322"/>
              <a:gd name="T81" fmla="*/ 2147483647 h 1512"/>
              <a:gd name="T82" fmla="*/ 2147483647 w 322"/>
              <a:gd name="T83" fmla="*/ 2147483647 h 1512"/>
              <a:gd name="T84" fmla="*/ 2147483647 w 322"/>
              <a:gd name="T85" fmla="*/ 2147483647 h 1512"/>
              <a:gd name="T86" fmla="*/ 2147483647 w 322"/>
              <a:gd name="T87" fmla="*/ 2147483647 h 1512"/>
              <a:gd name="T88" fmla="*/ 2147483647 w 322"/>
              <a:gd name="T89" fmla="*/ 2147483647 h 1512"/>
              <a:gd name="T90" fmla="*/ 2147483647 w 322"/>
              <a:gd name="T91" fmla="*/ 2147483647 h 1512"/>
              <a:gd name="T92" fmla="*/ 2147483647 w 322"/>
              <a:gd name="T93" fmla="*/ 2147483647 h 1512"/>
              <a:gd name="T94" fmla="*/ 2147483647 w 322"/>
              <a:gd name="T95" fmla="*/ 2147483647 h 1512"/>
              <a:gd name="T96" fmla="*/ 2147483647 w 322"/>
              <a:gd name="T97" fmla="*/ 2147483647 h 1512"/>
              <a:gd name="T98" fmla="*/ 2147483647 w 322"/>
              <a:gd name="T99" fmla="*/ 2147483647 h 1512"/>
              <a:gd name="T100" fmla="*/ 2147483647 w 322"/>
              <a:gd name="T101" fmla="*/ 2147483647 h 1512"/>
              <a:gd name="T102" fmla="*/ 2147483647 w 322"/>
              <a:gd name="T103" fmla="*/ 2147483647 h 1512"/>
              <a:gd name="T104" fmla="*/ 2147483647 w 322"/>
              <a:gd name="T105" fmla="*/ 2147483647 h 1512"/>
              <a:gd name="T106" fmla="*/ 2147483647 w 322"/>
              <a:gd name="T107" fmla="*/ 2147483647 h 1512"/>
              <a:gd name="T108" fmla="*/ 2147483647 w 322"/>
              <a:gd name="T109" fmla="*/ 2147483647 h 1512"/>
              <a:gd name="T110" fmla="*/ 2147483647 w 322"/>
              <a:gd name="T111" fmla="*/ 2147483647 h 1512"/>
              <a:gd name="T112" fmla="*/ 2147483647 w 322"/>
              <a:gd name="T113" fmla="*/ 2147483647 h 1512"/>
              <a:gd name="T114" fmla="*/ 2147483647 w 322"/>
              <a:gd name="T115" fmla="*/ 2147483647 h 1512"/>
              <a:gd name="T116" fmla="*/ 2147483647 w 322"/>
              <a:gd name="T117" fmla="*/ 2147483647 h 15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2"/>
              <a:gd name="T178" fmla="*/ 0 h 1512"/>
              <a:gd name="T179" fmla="*/ 322 w 322"/>
              <a:gd name="T180" fmla="*/ 1512 h 15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2" h="1512">
                <a:moveTo>
                  <a:pt x="209" y="23"/>
                </a:moveTo>
                <a:lnTo>
                  <a:pt x="133" y="1"/>
                </a:lnTo>
                <a:lnTo>
                  <a:pt x="78" y="0"/>
                </a:lnTo>
                <a:lnTo>
                  <a:pt x="28" y="14"/>
                </a:lnTo>
                <a:lnTo>
                  <a:pt x="8" y="65"/>
                </a:lnTo>
                <a:lnTo>
                  <a:pt x="8" y="111"/>
                </a:lnTo>
                <a:lnTo>
                  <a:pt x="37" y="164"/>
                </a:lnTo>
                <a:lnTo>
                  <a:pt x="58" y="163"/>
                </a:lnTo>
                <a:lnTo>
                  <a:pt x="27" y="224"/>
                </a:lnTo>
                <a:lnTo>
                  <a:pt x="0" y="324"/>
                </a:lnTo>
                <a:lnTo>
                  <a:pt x="0" y="411"/>
                </a:lnTo>
                <a:lnTo>
                  <a:pt x="8" y="521"/>
                </a:lnTo>
                <a:lnTo>
                  <a:pt x="28" y="629"/>
                </a:lnTo>
                <a:lnTo>
                  <a:pt x="66" y="635"/>
                </a:lnTo>
                <a:lnTo>
                  <a:pt x="66" y="668"/>
                </a:lnTo>
                <a:lnTo>
                  <a:pt x="85" y="681"/>
                </a:lnTo>
                <a:lnTo>
                  <a:pt x="85" y="790"/>
                </a:lnTo>
                <a:lnTo>
                  <a:pt x="105" y="811"/>
                </a:lnTo>
                <a:lnTo>
                  <a:pt x="105" y="1014"/>
                </a:lnTo>
                <a:lnTo>
                  <a:pt x="105" y="1143"/>
                </a:lnTo>
                <a:lnTo>
                  <a:pt x="76" y="1286"/>
                </a:lnTo>
                <a:lnTo>
                  <a:pt x="64" y="1470"/>
                </a:lnTo>
                <a:lnTo>
                  <a:pt x="96" y="1484"/>
                </a:lnTo>
                <a:lnTo>
                  <a:pt x="96" y="1505"/>
                </a:lnTo>
                <a:lnTo>
                  <a:pt x="151" y="1505"/>
                </a:lnTo>
                <a:lnTo>
                  <a:pt x="159" y="1498"/>
                </a:lnTo>
                <a:lnTo>
                  <a:pt x="181" y="1498"/>
                </a:lnTo>
                <a:lnTo>
                  <a:pt x="182" y="1512"/>
                </a:lnTo>
                <a:lnTo>
                  <a:pt x="220" y="1505"/>
                </a:lnTo>
                <a:lnTo>
                  <a:pt x="305" y="1498"/>
                </a:lnTo>
                <a:lnTo>
                  <a:pt x="305" y="1485"/>
                </a:lnTo>
                <a:lnTo>
                  <a:pt x="228" y="1457"/>
                </a:lnTo>
                <a:lnTo>
                  <a:pt x="228" y="1430"/>
                </a:lnTo>
                <a:lnTo>
                  <a:pt x="295" y="1417"/>
                </a:lnTo>
                <a:lnTo>
                  <a:pt x="295" y="1397"/>
                </a:lnTo>
                <a:lnTo>
                  <a:pt x="247" y="1370"/>
                </a:lnTo>
                <a:lnTo>
                  <a:pt x="247" y="1164"/>
                </a:lnTo>
                <a:lnTo>
                  <a:pt x="267" y="976"/>
                </a:lnTo>
                <a:lnTo>
                  <a:pt x="260" y="786"/>
                </a:lnTo>
                <a:lnTo>
                  <a:pt x="258" y="681"/>
                </a:lnTo>
                <a:lnTo>
                  <a:pt x="266" y="647"/>
                </a:lnTo>
                <a:lnTo>
                  <a:pt x="266" y="500"/>
                </a:lnTo>
                <a:lnTo>
                  <a:pt x="321" y="467"/>
                </a:lnTo>
                <a:lnTo>
                  <a:pt x="322" y="446"/>
                </a:lnTo>
                <a:lnTo>
                  <a:pt x="200" y="245"/>
                </a:lnTo>
                <a:lnTo>
                  <a:pt x="142" y="218"/>
                </a:lnTo>
                <a:lnTo>
                  <a:pt x="150" y="205"/>
                </a:lnTo>
                <a:lnTo>
                  <a:pt x="190" y="198"/>
                </a:lnTo>
                <a:lnTo>
                  <a:pt x="190" y="184"/>
                </a:lnTo>
                <a:lnTo>
                  <a:pt x="200" y="179"/>
                </a:lnTo>
                <a:lnTo>
                  <a:pt x="200" y="164"/>
                </a:lnTo>
                <a:lnTo>
                  <a:pt x="209" y="157"/>
                </a:lnTo>
                <a:lnTo>
                  <a:pt x="200" y="150"/>
                </a:lnTo>
                <a:lnTo>
                  <a:pt x="208" y="145"/>
                </a:lnTo>
                <a:lnTo>
                  <a:pt x="190" y="111"/>
                </a:lnTo>
                <a:lnTo>
                  <a:pt x="200" y="91"/>
                </a:lnTo>
                <a:lnTo>
                  <a:pt x="190" y="70"/>
                </a:lnTo>
                <a:lnTo>
                  <a:pt x="208" y="57"/>
                </a:lnTo>
                <a:lnTo>
                  <a:pt x="209" y="23"/>
                </a:lnTo>
                <a:close/>
              </a:path>
            </a:pathLst>
          </a:custGeom>
          <a:solidFill>
            <a:srgbClr val="50DBEE"/>
          </a:solidFill>
          <a:ln w="9525">
            <a:noFill/>
            <a:round/>
            <a:headEnd/>
            <a:tailEnd/>
          </a:ln>
        </p:spPr>
        <p:txBody>
          <a:bodyPr/>
          <a:lstStyle/>
          <a:p>
            <a:endParaRPr lang="en-US"/>
          </a:p>
        </p:txBody>
      </p:sp>
      <p:sp>
        <p:nvSpPr>
          <p:cNvPr id="12305" name="Text Box 46"/>
          <p:cNvSpPr txBox="1">
            <a:spLocks noChangeArrowheads="1"/>
          </p:cNvSpPr>
          <p:nvPr/>
        </p:nvSpPr>
        <p:spPr bwMode="auto">
          <a:xfrm>
            <a:off x="1066800" y="6400800"/>
            <a:ext cx="2819400" cy="457200"/>
          </a:xfrm>
          <a:prstGeom prst="rect">
            <a:avLst/>
          </a:prstGeom>
          <a:noFill/>
          <a:ln w="12700">
            <a:noFill/>
            <a:miter lim="800000"/>
            <a:headEnd/>
            <a:tailEnd/>
          </a:ln>
        </p:spPr>
        <p:txBody>
          <a:bodyPr>
            <a:spAutoFit/>
          </a:bodyPr>
          <a:lstStyle/>
          <a:p>
            <a:pPr eaLnBrk="0" hangingPunct="0">
              <a:spcBef>
                <a:spcPct val="50000"/>
              </a:spcBef>
            </a:pPr>
            <a:r>
              <a:rPr lang="en-US"/>
              <a:t>Sample (statistic)</a:t>
            </a:r>
          </a:p>
        </p:txBody>
      </p:sp>
      <p:sp>
        <p:nvSpPr>
          <p:cNvPr id="12306" name="Text Box 47"/>
          <p:cNvSpPr txBox="1">
            <a:spLocks noChangeArrowheads="1"/>
          </p:cNvSpPr>
          <p:nvPr/>
        </p:nvSpPr>
        <p:spPr bwMode="auto">
          <a:xfrm>
            <a:off x="5410200" y="4114800"/>
            <a:ext cx="3276600" cy="457200"/>
          </a:xfrm>
          <a:prstGeom prst="rect">
            <a:avLst/>
          </a:prstGeom>
          <a:noFill/>
          <a:ln w="12700">
            <a:noFill/>
            <a:miter lim="800000"/>
            <a:headEnd/>
            <a:tailEnd/>
          </a:ln>
        </p:spPr>
        <p:txBody>
          <a:bodyPr>
            <a:spAutoFit/>
          </a:bodyPr>
          <a:lstStyle/>
          <a:p>
            <a:pPr eaLnBrk="0" hangingPunct="0">
              <a:spcBef>
                <a:spcPct val="50000"/>
              </a:spcBef>
            </a:pPr>
            <a:r>
              <a:rPr lang="en-US"/>
              <a:t>Population (parameter)</a:t>
            </a:r>
          </a:p>
        </p:txBody>
      </p:sp>
      <p:sp>
        <p:nvSpPr>
          <p:cNvPr id="12307" name="Line 48"/>
          <p:cNvSpPr>
            <a:spLocks noChangeShapeType="1"/>
          </p:cNvSpPr>
          <p:nvPr/>
        </p:nvSpPr>
        <p:spPr bwMode="auto">
          <a:xfrm flipV="1">
            <a:off x="2590800" y="4114800"/>
            <a:ext cx="1905000" cy="1219200"/>
          </a:xfrm>
          <a:prstGeom prst="line">
            <a:avLst/>
          </a:prstGeom>
          <a:noFill/>
          <a:ln w="28575">
            <a:solidFill>
              <a:srgbClr val="F0A9F5"/>
            </a:solidFill>
            <a:round/>
            <a:headEnd/>
            <a:tailEnd type="triangle" w="med" len="med"/>
          </a:ln>
        </p:spPr>
        <p:txBody>
          <a:bodyPr wrap="none" anchor="ctr"/>
          <a:lstStyle/>
          <a:p>
            <a:endParaRPr lang="en-US"/>
          </a:p>
        </p:txBody>
      </p:sp>
      <p:sp>
        <p:nvSpPr>
          <p:cNvPr id="12308" name="Freeform 87"/>
          <p:cNvSpPr>
            <a:spLocks/>
          </p:cNvSpPr>
          <p:nvPr/>
        </p:nvSpPr>
        <p:spPr bwMode="auto">
          <a:xfrm>
            <a:off x="6324600" y="1905000"/>
            <a:ext cx="109538" cy="363538"/>
          </a:xfrm>
          <a:custGeom>
            <a:avLst/>
            <a:gdLst>
              <a:gd name="T0" fmla="*/ 2147483647 w 137"/>
              <a:gd name="T1" fmla="*/ 2147483647 h 459"/>
              <a:gd name="T2" fmla="*/ 2147483647 w 137"/>
              <a:gd name="T3" fmla="*/ 0 h 459"/>
              <a:gd name="T4" fmla="*/ 2147483647 w 137"/>
              <a:gd name="T5" fmla="*/ 2147483647 h 459"/>
              <a:gd name="T6" fmla="*/ 2147483647 w 137"/>
              <a:gd name="T7" fmla="*/ 2147483647 h 459"/>
              <a:gd name="T8" fmla="*/ 2147483647 w 137"/>
              <a:gd name="T9" fmla="*/ 2147483647 h 459"/>
              <a:gd name="T10" fmla="*/ 2147483647 w 137"/>
              <a:gd name="T11" fmla="*/ 2147483647 h 459"/>
              <a:gd name="T12" fmla="*/ 2147483647 w 137"/>
              <a:gd name="T13" fmla="*/ 2147483647 h 459"/>
              <a:gd name="T14" fmla="*/ 2147483647 w 137"/>
              <a:gd name="T15" fmla="*/ 2147483647 h 459"/>
              <a:gd name="T16" fmla="*/ 2147483647 w 137"/>
              <a:gd name="T17" fmla="*/ 2147483647 h 459"/>
              <a:gd name="T18" fmla="*/ 2147483647 w 137"/>
              <a:gd name="T19" fmla="*/ 2147483647 h 459"/>
              <a:gd name="T20" fmla="*/ 2147483647 w 137"/>
              <a:gd name="T21" fmla="*/ 2147483647 h 459"/>
              <a:gd name="T22" fmla="*/ 2147483647 w 137"/>
              <a:gd name="T23" fmla="*/ 2147483647 h 459"/>
              <a:gd name="T24" fmla="*/ 2147483647 w 137"/>
              <a:gd name="T25" fmla="*/ 2147483647 h 459"/>
              <a:gd name="T26" fmla="*/ 2147483647 w 137"/>
              <a:gd name="T27" fmla="*/ 2147483647 h 459"/>
              <a:gd name="T28" fmla="*/ 2147483647 w 137"/>
              <a:gd name="T29" fmla="*/ 2147483647 h 459"/>
              <a:gd name="T30" fmla="*/ 2147483647 w 137"/>
              <a:gd name="T31" fmla="*/ 2147483647 h 459"/>
              <a:gd name="T32" fmla="*/ 2147483647 w 137"/>
              <a:gd name="T33" fmla="*/ 2147483647 h 459"/>
              <a:gd name="T34" fmla="*/ 2147483647 w 137"/>
              <a:gd name="T35" fmla="*/ 2147483647 h 459"/>
              <a:gd name="T36" fmla="*/ 2147483647 w 137"/>
              <a:gd name="T37" fmla="*/ 2147483647 h 459"/>
              <a:gd name="T38" fmla="*/ 2147483647 w 137"/>
              <a:gd name="T39" fmla="*/ 2147483647 h 459"/>
              <a:gd name="T40" fmla="*/ 2147483647 w 137"/>
              <a:gd name="T41" fmla="*/ 2147483647 h 459"/>
              <a:gd name="T42" fmla="*/ 0 w 137"/>
              <a:gd name="T43" fmla="*/ 2147483647 h 459"/>
              <a:gd name="T44" fmla="*/ 2147483647 w 137"/>
              <a:gd name="T45" fmla="*/ 2147483647 h 459"/>
              <a:gd name="T46" fmla="*/ 2147483647 w 137"/>
              <a:gd name="T47" fmla="*/ 2147483647 h 459"/>
              <a:gd name="T48" fmla="*/ 2147483647 w 137"/>
              <a:gd name="T49" fmla="*/ 2147483647 h 459"/>
              <a:gd name="T50" fmla="*/ 2147483647 w 137"/>
              <a:gd name="T51" fmla="*/ 2147483647 h 459"/>
              <a:gd name="T52" fmla="*/ 2147483647 w 137"/>
              <a:gd name="T53" fmla="*/ 2147483647 h 459"/>
              <a:gd name="T54" fmla="*/ 2147483647 w 137"/>
              <a:gd name="T55" fmla="*/ 2147483647 h 459"/>
              <a:gd name="T56" fmla="*/ 2147483647 w 137"/>
              <a:gd name="T57" fmla="*/ 2147483647 h 459"/>
              <a:gd name="T58" fmla="*/ 2147483647 w 137"/>
              <a:gd name="T59" fmla="*/ 2147483647 h 459"/>
              <a:gd name="T60" fmla="*/ 2147483647 w 137"/>
              <a:gd name="T61" fmla="*/ 2147483647 h 459"/>
              <a:gd name="T62" fmla="*/ 2147483647 w 137"/>
              <a:gd name="T63" fmla="*/ 2147483647 h 459"/>
              <a:gd name="T64" fmla="*/ 2147483647 w 137"/>
              <a:gd name="T65" fmla="*/ 2147483647 h 459"/>
              <a:gd name="T66" fmla="*/ 2147483647 w 137"/>
              <a:gd name="T67" fmla="*/ 2147483647 h 459"/>
              <a:gd name="T68" fmla="*/ 2147483647 w 137"/>
              <a:gd name="T69" fmla="*/ 2147483647 h 459"/>
              <a:gd name="T70" fmla="*/ 2147483647 w 137"/>
              <a:gd name="T71" fmla="*/ 2147483647 h 459"/>
              <a:gd name="T72" fmla="*/ 2147483647 w 137"/>
              <a:gd name="T73" fmla="*/ 2147483647 h 459"/>
              <a:gd name="T74" fmla="*/ 2147483647 w 137"/>
              <a:gd name="T75" fmla="*/ 2147483647 h 459"/>
              <a:gd name="T76" fmla="*/ 2147483647 w 137"/>
              <a:gd name="T77" fmla="*/ 2147483647 h 459"/>
              <a:gd name="T78" fmla="*/ 2147483647 w 137"/>
              <a:gd name="T79" fmla="*/ 2147483647 h 459"/>
              <a:gd name="T80" fmla="*/ 2147483647 w 137"/>
              <a:gd name="T81" fmla="*/ 2147483647 h 459"/>
              <a:gd name="T82" fmla="*/ 2147483647 w 137"/>
              <a:gd name="T83" fmla="*/ 2147483647 h 459"/>
              <a:gd name="T84" fmla="*/ 2147483647 w 137"/>
              <a:gd name="T85" fmla="*/ 2147483647 h 459"/>
              <a:gd name="T86" fmla="*/ 2147483647 w 137"/>
              <a:gd name="T87" fmla="*/ 2147483647 h 459"/>
              <a:gd name="T88" fmla="*/ 2147483647 w 137"/>
              <a:gd name="T89" fmla="*/ 2147483647 h 459"/>
              <a:gd name="T90" fmla="*/ 2147483647 w 137"/>
              <a:gd name="T91" fmla="*/ 2147483647 h 459"/>
              <a:gd name="T92" fmla="*/ 2147483647 w 137"/>
              <a:gd name="T93" fmla="*/ 2147483647 h 459"/>
              <a:gd name="T94" fmla="*/ 2147483647 w 137"/>
              <a:gd name="T95" fmla="*/ 2147483647 h 459"/>
              <a:gd name="T96" fmla="*/ 2147483647 w 137"/>
              <a:gd name="T97" fmla="*/ 2147483647 h 459"/>
              <a:gd name="T98" fmla="*/ 2147483647 w 137"/>
              <a:gd name="T99" fmla="*/ 2147483647 h 459"/>
              <a:gd name="T100" fmla="*/ 2147483647 w 137"/>
              <a:gd name="T101" fmla="*/ 2147483647 h 459"/>
              <a:gd name="T102" fmla="*/ 2147483647 w 137"/>
              <a:gd name="T103" fmla="*/ 2147483647 h 459"/>
              <a:gd name="T104" fmla="*/ 2147483647 w 137"/>
              <a:gd name="T105" fmla="*/ 2147483647 h 459"/>
              <a:gd name="T106" fmla="*/ 2147483647 w 137"/>
              <a:gd name="T107" fmla="*/ 2147483647 h 459"/>
              <a:gd name="T108" fmla="*/ 2147483647 w 137"/>
              <a:gd name="T109" fmla="*/ 2147483647 h 459"/>
              <a:gd name="T110" fmla="*/ 2147483647 w 137"/>
              <a:gd name="T111" fmla="*/ 2147483647 h 459"/>
              <a:gd name="T112" fmla="*/ 2147483647 w 137"/>
              <a:gd name="T113" fmla="*/ 2147483647 h 459"/>
              <a:gd name="T114" fmla="*/ 2147483647 w 137"/>
              <a:gd name="T115" fmla="*/ 2147483647 h 459"/>
              <a:gd name="T116" fmla="*/ 2147483647 w 137"/>
              <a:gd name="T117" fmla="*/ 2147483647 h 4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
              <a:gd name="T178" fmla="*/ 0 h 459"/>
              <a:gd name="T179" fmla="*/ 137 w 137"/>
              <a:gd name="T180" fmla="*/ 459 h 4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 h="459">
                <a:moveTo>
                  <a:pt x="54" y="6"/>
                </a:moveTo>
                <a:lnTo>
                  <a:pt x="27" y="0"/>
                </a:lnTo>
                <a:lnTo>
                  <a:pt x="17" y="12"/>
                </a:lnTo>
                <a:lnTo>
                  <a:pt x="12" y="7"/>
                </a:lnTo>
                <a:lnTo>
                  <a:pt x="4" y="27"/>
                </a:lnTo>
                <a:lnTo>
                  <a:pt x="19" y="41"/>
                </a:lnTo>
                <a:lnTo>
                  <a:pt x="20" y="51"/>
                </a:lnTo>
                <a:lnTo>
                  <a:pt x="24" y="52"/>
                </a:lnTo>
                <a:lnTo>
                  <a:pt x="27" y="62"/>
                </a:lnTo>
                <a:lnTo>
                  <a:pt x="37" y="65"/>
                </a:lnTo>
                <a:lnTo>
                  <a:pt x="37" y="68"/>
                </a:lnTo>
                <a:lnTo>
                  <a:pt x="19" y="83"/>
                </a:lnTo>
                <a:lnTo>
                  <a:pt x="4" y="148"/>
                </a:lnTo>
                <a:lnTo>
                  <a:pt x="17" y="165"/>
                </a:lnTo>
                <a:lnTo>
                  <a:pt x="17" y="286"/>
                </a:lnTo>
                <a:lnTo>
                  <a:pt x="30" y="291"/>
                </a:lnTo>
                <a:lnTo>
                  <a:pt x="34" y="310"/>
                </a:lnTo>
                <a:lnTo>
                  <a:pt x="39" y="361"/>
                </a:lnTo>
                <a:lnTo>
                  <a:pt x="39" y="389"/>
                </a:lnTo>
                <a:lnTo>
                  <a:pt x="17" y="406"/>
                </a:lnTo>
                <a:lnTo>
                  <a:pt x="1" y="414"/>
                </a:lnTo>
                <a:lnTo>
                  <a:pt x="0" y="419"/>
                </a:lnTo>
                <a:lnTo>
                  <a:pt x="35" y="411"/>
                </a:lnTo>
                <a:lnTo>
                  <a:pt x="39" y="406"/>
                </a:lnTo>
                <a:lnTo>
                  <a:pt x="43" y="411"/>
                </a:lnTo>
                <a:lnTo>
                  <a:pt x="46" y="411"/>
                </a:lnTo>
                <a:lnTo>
                  <a:pt x="51" y="392"/>
                </a:lnTo>
                <a:lnTo>
                  <a:pt x="54" y="304"/>
                </a:lnTo>
                <a:lnTo>
                  <a:pt x="61" y="304"/>
                </a:lnTo>
                <a:lnTo>
                  <a:pt x="80" y="382"/>
                </a:lnTo>
                <a:lnTo>
                  <a:pt x="80" y="429"/>
                </a:lnTo>
                <a:lnTo>
                  <a:pt x="88" y="454"/>
                </a:lnTo>
                <a:lnTo>
                  <a:pt x="96" y="459"/>
                </a:lnTo>
                <a:lnTo>
                  <a:pt x="99" y="446"/>
                </a:lnTo>
                <a:lnTo>
                  <a:pt x="95" y="433"/>
                </a:lnTo>
                <a:lnTo>
                  <a:pt x="88" y="402"/>
                </a:lnTo>
                <a:lnTo>
                  <a:pt x="87" y="293"/>
                </a:lnTo>
                <a:lnTo>
                  <a:pt x="81" y="184"/>
                </a:lnTo>
                <a:lnTo>
                  <a:pt x="93" y="175"/>
                </a:lnTo>
                <a:lnTo>
                  <a:pt x="93" y="160"/>
                </a:lnTo>
                <a:lnTo>
                  <a:pt x="93" y="130"/>
                </a:lnTo>
                <a:lnTo>
                  <a:pt x="107" y="138"/>
                </a:lnTo>
                <a:lnTo>
                  <a:pt x="95" y="157"/>
                </a:lnTo>
                <a:lnTo>
                  <a:pt x="95" y="173"/>
                </a:lnTo>
                <a:lnTo>
                  <a:pt x="108" y="163"/>
                </a:lnTo>
                <a:lnTo>
                  <a:pt x="116" y="152"/>
                </a:lnTo>
                <a:lnTo>
                  <a:pt x="123" y="155"/>
                </a:lnTo>
                <a:lnTo>
                  <a:pt x="137" y="136"/>
                </a:lnTo>
                <a:lnTo>
                  <a:pt x="137" y="130"/>
                </a:lnTo>
                <a:lnTo>
                  <a:pt x="130" y="128"/>
                </a:lnTo>
                <a:lnTo>
                  <a:pt x="113" y="108"/>
                </a:lnTo>
                <a:lnTo>
                  <a:pt x="95" y="91"/>
                </a:lnTo>
                <a:lnTo>
                  <a:pt x="71" y="69"/>
                </a:lnTo>
                <a:lnTo>
                  <a:pt x="54" y="62"/>
                </a:lnTo>
                <a:lnTo>
                  <a:pt x="54" y="49"/>
                </a:lnTo>
                <a:lnTo>
                  <a:pt x="61" y="41"/>
                </a:lnTo>
                <a:lnTo>
                  <a:pt x="61" y="23"/>
                </a:lnTo>
                <a:lnTo>
                  <a:pt x="65" y="20"/>
                </a:lnTo>
                <a:lnTo>
                  <a:pt x="54" y="6"/>
                </a:lnTo>
                <a:close/>
              </a:path>
            </a:pathLst>
          </a:custGeom>
          <a:solidFill>
            <a:srgbClr val="50DBEE"/>
          </a:solidFill>
          <a:ln w="9525">
            <a:noFill/>
            <a:round/>
            <a:headEnd/>
            <a:tailEnd/>
          </a:ln>
        </p:spPr>
        <p:txBody>
          <a:bodyPr/>
          <a:lstStyle/>
          <a:p>
            <a:endParaRPr lang="en-US"/>
          </a:p>
        </p:txBody>
      </p:sp>
      <p:sp>
        <p:nvSpPr>
          <p:cNvPr id="12309" name="Freeform 88"/>
          <p:cNvSpPr>
            <a:spLocks/>
          </p:cNvSpPr>
          <p:nvPr/>
        </p:nvSpPr>
        <p:spPr bwMode="auto">
          <a:xfrm>
            <a:off x="6477000" y="2057400"/>
            <a:ext cx="109538" cy="363538"/>
          </a:xfrm>
          <a:custGeom>
            <a:avLst/>
            <a:gdLst>
              <a:gd name="T0" fmla="*/ 2147483647 w 137"/>
              <a:gd name="T1" fmla="*/ 2147483647 h 459"/>
              <a:gd name="T2" fmla="*/ 2147483647 w 137"/>
              <a:gd name="T3" fmla="*/ 0 h 459"/>
              <a:gd name="T4" fmla="*/ 2147483647 w 137"/>
              <a:gd name="T5" fmla="*/ 2147483647 h 459"/>
              <a:gd name="T6" fmla="*/ 2147483647 w 137"/>
              <a:gd name="T7" fmla="*/ 2147483647 h 459"/>
              <a:gd name="T8" fmla="*/ 2147483647 w 137"/>
              <a:gd name="T9" fmla="*/ 2147483647 h 459"/>
              <a:gd name="T10" fmla="*/ 2147483647 w 137"/>
              <a:gd name="T11" fmla="*/ 2147483647 h 459"/>
              <a:gd name="T12" fmla="*/ 2147483647 w 137"/>
              <a:gd name="T13" fmla="*/ 2147483647 h 459"/>
              <a:gd name="T14" fmla="*/ 2147483647 w 137"/>
              <a:gd name="T15" fmla="*/ 2147483647 h 459"/>
              <a:gd name="T16" fmla="*/ 2147483647 w 137"/>
              <a:gd name="T17" fmla="*/ 2147483647 h 459"/>
              <a:gd name="T18" fmla="*/ 2147483647 w 137"/>
              <a:gd name="T19" fmla="*/ 2147483647 h 459"/>
              <a:gd name="T20" fmla="*/ 2147483647 w 137"/>
              <a:gd name="T21" fmla="*/ 2147483647 h 459"/>
              <a:gd name="T22" fmla="*/ 2147483647 w 137"/>
              <a:gd name="T23" fmla="*/ 2147483647 h 459"/>
              <a:gd name="T24" fmla="*/ 2147483647 w 137"/>
              <a:gd name="T25" fmla="*/ 2147483647 h 459"/>
              <a:gd name="T26" fmla="*/ 2147483647 w 137"/>
              <a:gd name="T27" fmla="*/ 2147483647 h 459"/>
              <a:gd name="T28" fmla="*/ 2147483647 w 137"/>
              <a:gd name="T29" fmla="*/ 2147483647 h 459"/>
              <a:gd name="T30" fmla="*/ 2147483647 w 137"/>
              <a:gd name="T31" fmla="*/ 2147483647 h 459"/>
              <a:gd name="T32" fmla="*/ 2147483647 w 137"/>
              <a:gd name="T33" fmla="*/ 2147483647 h 459"/>
              <a:gd name="T34" fmla="*/ 2147483647 w 137"/>
              <a:gd name="T35" fmla="*/ 2147483647 h 459"/>
              <a:gd name="T36" fmla="*/ 2147483647 w 137"/>
              <a:gd name="T37" fmla="*/ 2147483647 h 459"/>
              <a:gd name="T38" fmla="*/ 2147483647 w 137"/>
              <a:gd name="T39" fmla="*/ 2147483647 h 459"/>
              <a:gd name="T40" fmla="*/ 2147483647 w 137"/>
              <a:gd name="T41" fmla="*/ 2147483647 h 459"/>
              <a:gd name="T42" fmla="*/ 0 w 137"/>
              <a:gd name="T43" fmla="*/ 2147483647 h 459"/>
              <a:gd name="T44" fmla="*/ 2147483647 w 137"/>
              <a:gd name="T45" fmla="*/ 2147483647 h 459"/>
              <a:gd name="T46" fmla="*/ 2147483647 w 137"/>
              <a:gd name="T47" fmla="*/ 2147483647 h 459"/>
              <a:gd name="T48" fmla="*/ 2147483647 w 137"/>
              <a:gd name="T49" fmla="*/ 2147483647 h 459"/>
              <a:gd name="T50" fmla="*/ 2147483647 w 137"/>
              <a:gd name="T51" fmla="*/ 2147483647 h 459"/>
              <a:gd name="T52" fmla="*/ 2147483647 w 137"/>
              <a:gd name="T53" fmla="*/ 2147483647 h 459"/>
              <a:gd name="T54" fmla="*/ 2147483647 w 137"/>
              <a:gd name="T55" fmla="*/ 2147483647 h 459"/>
              <a:gd name="T56" fmla="*/ 2147483647 w 137"/>
              <a:gd name="T57" fmla="*/ 2147483647 h 459"/>
              <a:gd name="T58" fmla="*/ 2147483647 w 137"/>
              <a:gd name="T59" fmla="*/ 2147483647 h 459"/>
              <a:gd name="T60" fmla="*/ 2147483647 w 137"/>
              <a:gd name="T61" fmla="*/ 2147483647 h 459"/>
              <a:gd name="T62" fmla="*/ 2147483647 w 137"/>
              <a:gd name="T63" fmla="*/ 2147483647 h 459"/>
              <a:gd name="T64" fmla="*/ 2147483647 w 137"/>
              <a:gd name="T65" fmla="*/ 2147483647 h 459"/>
              <a:gd name="T66" fmla="*/ 2147483647 w 137"/>
              <a:gd name="T67" fmla="*/ 2147483647 h 459"/>
              <a:gd name="T68" fmla="*/ 2147483647 w 137"/>
              <a:gd name="T69" fmla="*/ 2147483647 h 459"/>
              <a:gd name="T70" fmla="*/ 2147483647 w 137"/>
              <a:gd name="T71" fmla="*/ 2147483647 h 459"/>
              <a:gd name="T72" fmla="*/ 2147483647 w 137"/>
              <a:gd name="T73" fmla="*/ 2147483647 h 459"/>
              <a:gd name="T74" fmla="*/ 2147483647 w 137"/>
              <a:gd name="T75" fmla="*/ 2147483647 h 459"/>
              <a:gd name="T76" fmla="*/ 2147483647 w 137"/>
              <a:gd name="T77" fmla="*/ 2147483647 h 459"/>
              <a:gd name="T78" fmla="*/ 2147483647 w 137"/>
              <a:gd name="T79" fmla="*/ 2147483647 h 459"/>
              <a:gd name="T80" fmla="*/ 2147483647 w 137"/>
              <a:gd name="T81" fmla="*/ 2147483647 h 459"/>
              <a:gd name="T82" fmla="*/ 2147483647 w 137"/>
              <a:gd name="T83" fmla="*/ 2147483647 h 459"/>
              <a:gd name="T84" fmla="*/ 2147483647 w 137"/>
              <a:gd name="T85" fmla="*/ 2147483647 h 459"/>
              <a:gd name="T86" fmla="*/ 2147483647 w 137"/>
              <a:gd name="T87" fmla="*/ 2147483647 h 459"/>
              <a:gd name="T88" fmla="*/ 2147483647 w 137"/>
              <a:gd name="T89" fmla="*/ 2147483647 h 459"/>
              <a:gd name="T90" fmla="*/ 2147483647 w 137"/>
              <a:gd name="T91" fmla="*/ 2147483647 h 459"/>
              <a:gd name="T92" fmla="*/ 2147483647 w 137"/>
              <a:gd name="T93" fmla="*/ 2147483647 h 459"/>
              <a:gd name="T94" fmla="*/ 2147483647 w 137"/>
              <a:gd name="T95" fmla="*/ 2147483647 h 459"/>
              <a:gd name="T96" fmla="*/ 2147483647 w 137"/>
              <a:gd name="T97" fmla="*/ 2147483647 h 459"/>
              <a:gd name="T98" fmla="*/ 2147483647 w 137"/>
              <a:gd name="T99" fmla="*/ 2147483647 h 459"/>
              <a:gd name="T100" fmla="*/ 2147483647 w 137"/>
              <a:gd name="T101" fmla="*/ 2147483647 h 459"/>
              <a:gd name="T102" fmla="*/ 2147483647 w 137"/>
              <a:gd name="T103" fmla="*/ 2147483647 h 459"/>
              <a:gd name="T104" fmla="*/ 2147483647 w 137"/>
              <a:gd name="T105" fmla="*/ 2147483647 h 459"/>
              <a:gd name="T106" fmla="*/ 2147483647 w 137"/>
              <a:gd name="T107" fmla="*/ 2147483647 h 459"/>
              <a:gd name="T108" fmla="*/ 2147483647 w 137"/>
              <a:gd name="T109" fmla="*/ 2147483647 h 459"/>
              <a:gd name="T110" fmla="*/ 2147483647 w 137"/>
              <a:gd name="T111" fmla="*/ 2147483647 h 459"/>
              <a:gd name="T112" fmla="*/ 2147483647 w 137"/>
              <a:gd name="T113" fmla="*/ 2147483647 h 459"/>
              <a:gd name="T114" fmla="*/ 2147483647 w 137"/>
              <a:gd name="T115" fmla="*/ 2147483647 h 459"/>
              <a:gd name="T116" fmla="*/ 2147483647 w 137"/>
              <a:gd name="T117" fmla="*/ 2147483647 h 4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
              <a:gd name="T178" fmla="*/ 0 h 459"/>
              <a:gd name="T179" fmla="*/ 137 w 137"/>
              <a:gd name="T180" fmla="*/ 459 h 4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 h="459">
                <a:moveTo>
                  <a:pt x="54" y="6"/>
                </a:moveTo>
                <a:lnTo>
                  <a:pt x="27" y="0"/>
                </a:lnTo>
                <a:lnTo>
                  <a:pt x="17" y="12"/>
                </a:lnTo>
                <a:lnTo>
                  <a:pt x="12" y="7"/>
                </a:lnTo>
                <a:lnTo>
                  <a:pt x="4" y="27"/>
                </a:lnTo>
                <a:lnTo>
                  <a:pt x="19" y="41"/>
                </a:lnTo>
                <a:lnTo>
                  <a:pt x="20" y="51"/>
                </a:lnTo>
                <a:lnTo>
                  <a:pt x="24" y="52"/>
                </a:lnTo>
                <a:lnTo>
                  <a:pt x="27" y="62"/>
                </a:lnTo>
                <a:lnTo>
                  <a:pt x="37" y="65"/>
                </a:lnTo>
                <a:lnTo>
                  <a:pt x="37" y="68"/>
                </a:lnTo>
                <a:lnTo>
                  <a:pt x="19" y="83"/>
                </a:lnTo>
                <a:lnTo>
                  <a:pt x="4" y="148"/>
                </a:lnTo>
                <a:lnTo>
                  <a:pt x="17" y="165"/>
                </a:lnTo>
                <a:lnTo>
                  <a:pt x="17" y="286"/>
                </a:lnTo>
                <a:lnTo>
                  <a:pt x="30" y="291"/>
                </a:lnTo>
                <a:lnTo>
                  <a:pt x="34" y="310"/>
                </a:lnTo>
                <a:lnTo>
                  <a:pt x="39" y="361"/>
                </a:lnTo>
                <a:lnTo>
                  <a:pt x="39" y="389"/>
                </a:lnTo>
                <a:lnTo>
                  <a:pt x="17" y="406"/>
                </a:lnTo>
                <a:lnTo>
                  <a:pt x="1" y="414"/>
                </a:lnTo>
                <a:lnTo>
                  <a:pt x="0" y="419"/>
                </a:lnTo>
                <a:lnTo>
                  <a:pt x="35" y="411"/>
                </a:lnTo>
                <a:lnTo>
                  <a:pt x="39" y="406"/>
                </a:lnTo>
                <a:lnTo>
                  <a:pt x="43" y="411"/>
                </a:lnTo>
                <a:lnTo>
                  <a:pt x="46" y="411"/>
                </a:lnTo>
                <a:lnTo>
                  <a:pt x="51" y="392"/>
                </a:lnTo>
                <a:lnTo>
                  <a:pt x="54" y="304"/>
                </a:lnTo>
                <a:lnTo>
                  <a:pt x="61" y="304"/>
                </a:lnTo>
                <a:lnTo>
                  <a:pt x="80" y="382"/>
                </a:lnTo>
                <a:lnTo>
                  <a:pt x="80" y="429"/>
                </a:lnTo>
                <a:lnTo>
                  <a:pt x="88" y="454"/>
                </a:lnTo>
                <a:lnTo>
                  <a:pt x="96" y="459"/>
                </a:lnTo>
                <a:lnTo>
                  <a:pt x="99" y="446"/>
                </a:lnTo>
                <a:lnTo>
                  <a:pt x="95" y="433"/>
                </a:lnTo>
                <a:lnTo>
                  <a:pt x="88" y="402"/>
                </a:lnTo>
                <a:lnTo>
                  <a:pt x="87" y="293"/>
                </a:lnTo>
                <a:lnTo>
                  <a:pt x="81" y="184"/>
                </a:lnTo>
                <a:lnTo>
                  <a:pt x="93" y="175"/>
                </a:lnTo>
                <a:lnTo>
                  <a:pt x="93" y="160"/>
                </a:lnTo>
                <a:lnTo>
                  <a:pt x="93" y="130"/>
                </a:lnTo>
                <a:lnTo>
                  <a:pt x="107" y="138"/>
                </a:lnTo>
                <a:lnTo>
                  <a:pt x="95" y="157"/>
                </a:lnTo>
                <a:lnTo>
                  <a:pt x="95" y="173"/>
                </a:lnTo>
                <a:lnTo>
                  <a:pt x="108" y="163"/>
                </a:lnTo>
                <a:lnTo>
                  <a:pt x="116" y="152"/>
                </a:lnTo>
                <a:lnTo>
                  <a:pt x="123" y="155"/>
                </a:lnTo>
                <a:lnTo>
                  <a:pt x="137" y="136"/>
                </a:lnTo>
                <a:lnTo>
                  <a:pt x="137" y="130"/>
                </a:lnTo>
                <a:lnTo>
                  <a:pt x="130" y="128"/>
                </a:lnTo>
                <a:lnTo>
                  <a:pt x="113" y="108"/>
                </a:lnTo>
                <a:lnTo>
                  <a:pt x="95" y="91"/>
                </a:lnTo>
                <a:lnTo>
                  <a:pt x="71" y="69"/>
                </a:lnTo>
                <a:lnTo>
                  <a:pt x="54" y="62"/>
                </a:lnTo>
                <a:lnTo>
                  <a:pt x="54" y="49"/>
                </a:lnTo>
                <a:lnTo>
                  <a:pt x="61" y="41"/>
                </a:lnTo>
                <a:lnTo>
                  <a:pt x="61" y="23"/>
                </a:lnTo>
                <a:lnTo>
                  <a:pt x="65" y="20"/>
                </a:lnTo>
                <a:lnTo>
                  <a:pt x="54" y="6"/>
                </a:lnTo>
                <a:close/>
              </a:path>
            </a:pathLst>
          </a:custGeom>
          <a:solidFill>
            <a:srgbClr val="50DBEE"/>
          </a:solidFill>
          <a:ln w="9525">
            <a:noFill/>
            <a:round/>
            <a:headEnd/>
            <a:tailEnd/>
          </a:ln>
        </p:spPr>
        <p:txBody>
          <a:bodyPr/>
          <a:lstStyle/>
          <a:p>
            <a:endParaRPr lang="en-US"/>
          </a:p>
        </p:txBody>
      </p:sp>
      <p:sp>
        <p:nvSpPr>
          <p:cNvPr id="12310" name="Freeform 89"/>
          <p:cNvSpPr>
            <a:spLocks/>
          </p:cNvSpPr>
          <p:nvPr/>
        </p:nvSpPr>
        <p:spPr bwMode="auto">
          <a:xfrm>
            <a:off x="6629400" y="2209800"/>
            <a:ext cx="109538" cy="363538"/>
          </a:xfrm>
          <a:custGeom>
            <a:avLst/>
            <a:gdLst>
              <a:gd name="T0" fmla="*/ 2147483647 w 137"/>
              <a:gd name="T1" fmla="*/ 2147483647 h 459"/>
              <a:gd name="T2" fmla="*/ 2147483647 w 137"/>
              <a:gd name="T3" fmla="*/ 0 h 459"/>
              <a:gd name="T4" fmla="*/ 2147483647 w 137"/>
              <a:gd name="T5" fmla="*/ 2147483647 h 459"/>
              <a:gd name="T6" fmla="*/ 2147483647 w 137"/>
              <a:gd name="T7" fmla="*/ 2147483647 h 459"/>
              <a:gd name="T8" fmla="*/ 2147483647 w 137"/>
              <a:gd name="T9" fmla="*/ 2147483647 h 459"/>
              <a:gd name="T10" fmla="*/ 2147483647 w 137"/>
              <a:gd name="T11" fmla="*/ 2147483647 h 459"/>
              <a:gd name="T12" fmla="*/ 2147483647 w 137"/>
              <a:gd name="T13" fmla="*/ 2147483647 h 459"/>
              <a:gd name="T14" fmla="*/ 2147483647 w 137"/>
              <a:gd name="T15" fmla="*/ 2147483647 h 459"/>
              <a:gd name="T16" fmla="*/ 2147483647 w 137"/>
              <a:gd name="T17" fmla="*/ 2147483647 h 459"/>
              <a:gd name="T18" fmla="*/ 2147483647 w 137"/>
              <a:gd name="T19" fmla="*/ 2147483647 h 459"/>
              <a:gd name="T20" fmla="*/ 2147483647 w 137"/>
              <a:gd name="T21" fmla="*/ 2147483647 h 459"/>
              <a:gd name="T22" fmla="*/ 2147483647 w 137"/>
              <a:gd name="T23" fmla="*/ 2147483647 h 459"/>
              <a:gd name="T24" fmla="*/ 2147483647 w 137"/>
              <a:gd name="T25" fmla="*/ 2147483647 h 459"/>
              <a:gd name="T26" fmla="*/ 2147483647 w 137"/>
              <a:gd name="T27" fmla="*/ 2147483647 h 459"/>
              <a:gd name="T28" fmla="*/ 2147483647 w 137"/>
              <a:gd name="T29" fmla="*/ 2147483647 h 459"/>
              <a:gd name="T30" fmla="*/ 2147483647 w 137"/>
              <a:gd name="T31" fmla="*/ 2147483647 h 459"/>
              <a:gd name="T32" fmla="*/ 2147483647 w 137"/>
              <a:gd name="T33" fmla="*/ 2147483647 h 459"/>
              <a:gd name="T34" fmla="*/ 2147483647 w 137"/>
              <a:gd name="T35" fmla="*/ 2147483647 h 459"/>
              <a:gd name="T36" fmla="*/ 2147483647 w 137"/>
              <a:gd name="T37" fmla="*/ 2147483647 h 459"/>
              <a:gd name="T38" fmla="*/ 2147483647 w 137"/>
              <a:gd name="T39" fmla="*/ 2147483647 h 459"/>
              <a:gd name="T40" fmla="*/ 2147483647 w 137"/>
              <a:gd name="T41" fmla="*/ 2147483647 h 459"/>
              <a:gd name="T42" fmla="*/ 0 w 137"/>
              <a:gd name="T43" fmla="*/ 2147483647 h 459"/>
              <a:gd name="T44" fmla="*/ 2147483647 w 137"/>
              <a:gd name="T45" fmla="*/ 2147483647 h 459"/>
              <a:gd name="T46" fmla="*/ 2147483647 w 137"/>
              <a:gd name="T47" fmla="*/ 2147483647 h 459"/>
              <a:gd name="T48" fmla="*/ 2147483647 w 137"/>
              <a:gd name="T49" fmla="*/ 2147483647 h 459"/>
              <a:gd name="T50" fmla="*/ 2147483647 w 137"/>
              <a:gd name="T51" fmla="*/ 2147483647 h 459"/>
              <a:gd name="T52" fmla="*/ 2147483647 w 137"/>
              <a:gd name="T53" fmla="*/ 2147483647 h 459"/>
              <a:gd name="T54" fmla="*/ 2147483647 w 137"/>
              <a:gd name="T55" fmla="*/ 2147483647 h 459"/>
              <a:gd name="T56" fmla="*/ 2147483647 w 137"/>
              <a:gd name="T57" fmla="*/ 2147483647 h 459"/>
              <a:gd name="T58" fmla="*/ 2147483647 w 137"/>
              <a:gd name="T59" fmla="*/ 2147483647 h 459"/>
              <a:gd name="T60" fmla="*/ 2147483647 w 137"/>
              <a:gd name="T61" fmla="*/ 2147483647 h 459"/>
              <a:gd name="T62" fmla="*/ 2147483647 w 137"/>
              <a:gd name="T63" fmla="*/ 2147483647 h 459"/>
              <a:gd name="T64" fmla="*/ 2147483647 w 137"/>
              <a:gd name="T65" fmla="*/ 2147483647 h 459"/>
              <a:gd name="T66" fmla="*/ 2147483647 w 137"/>
              <a:gd name="T67" fmla="*/ 2147483647 h 459"/>
              <a:gd name="T68" fmla="*/ 2147483647 w 137"/>
              <a:gd name="T69" fmla="*/ 2147483647 h 459"/>
              <a:gd name="T70" fmla="*/ 2147483647 w 137"/>
              <a:gd name="T71" fmla="*/ 2147483647 h 459"/>
              <a:gd name="T72" fmla="*/ 2147483647 w 137"/>
              <a:gd name="T73" fmla="*/ 2147483647 h 459"/>
              <a:gd name="T74" fmla="*/ 2147483647 w 137"/>
              <a:gd name="T75" fmla="*/ 2147483647 h 459"/>
              <a:gd name="T76" fmla="*/ 2147483647 w 137"/>
              <a:gd name="T77" fmla="*/ 2147483647 h 459"/>
              <a:gd name="T78" fmla="*/ 2147483647 w 137"/>
              <a:gd name="T79" fmla="*/ 2147483647 h 459"/>
              <a:gd name="T80" fmla="*/ 2147483647 w 137"/>
              <a:gd name="T81" fmla="*/ 2147483647 h 459"/>
              <a:gd name="T82" fmla="*/ 2147483647 w 137"/>
              <a:gd name="T83" fmla="*/ 2147483647 h 459"/>
              <a:gd name="T84" fmla="*/ 2147483647 w 137"/>
              <a:gd name="T85" fmla="*/ 2147483647 h 459"/>
              <a:gd name="T86" fmla="*/ 2147483647 w 137"/>
              <a:gd name="T87" fmla="*/ 2147483647 h 459"/>
              <a:gd name="T88" fmla="*/ 2147483647 w 137"/>
              <a:gd name="T89" fmla="*/ 2147483647 h 459"/>
              <a:gd name="T90" fmla="*/ 2147483647 w 137"/>
              <a:gd name="T91" fmla="*/ 2147483647 h 459"/>
              <a:gd name="T92" fmla="*/ 2147483647 w 137"/>
              <a:gd name="T93" fmla="*/ 2147483647 h 459"/>
              <a:gd name="T94" fmla="*/ 2147483647 w 137"/>
              <a:gd name="T95" fmla="*/ 2147483647 h 459"/>
              <a:gd name="T96" fmla="*/ 2147483647 w 137"/>
              <a:gd name="T97" fmla="*/ 2147483647 h 459"/>
              <a:gd name="T98" fmla="*/ 2147483647 w 137"/>
              <a:gd name="T99" fmla="*/ 2147483647 h 459"/>
              <a:gd name="T100" fmla="*/ 2147483647 w 137"/>
              <a:gd name="T101" fmla="*/ 2147483647 h 459"/>
              <a:gd name="T102" fmla="*/ 2147483647 w 137"/>
              <a:gd name="T103" fmla="*/ 2147483647 h 459"/>
              <a:gd name="T104" fmla="*/ 2147483647 w 137"/>
              <a:gd name="T105" fmla="*/ 2147483647 h 459"/>
              <a:gd name="T106" fmla="*/ 2147483647 w 137"/>
              <a:gd name="T107" fmla="*/ 2147483647 h 459"/>
              <a:gd name="T108" fmla="*/ 2147483647 w 137"/>
              <a:gd name="T109" fmla="*/ 2147483647 h 459"/>
              <a:gd name="T110" fmla="*/ 2147483647 w 137"/>
              <a:gd name="T111" fmla="*/ 2147483647 h 459"/>
              <a:gd name="T112" fmla="*/ 2147483647 w 137"/>
              <a:gd name="T113" fmla="*/ 2147483647 h 459"/>
              <a:gd name="T114" fmla="*/ 2147483647 w 137"/>
              <a:gd name="T115" fmla="*/ 2147483647 h 459"/>
              <a:gd name="T116" fmla="*/ 2147483647 w 137"/>
              <a:gd name="T117" fmla="*/ 2147483647 h 4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
              <a:gd name="T178" fmla="*/ 0 h 459"/>
              <a:gd name="T179" fmla="*/ 137 w 137"/>
              <a:gd name="T180" fmla="*/ 459 h 4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 h="459">
                <a:moveTo>
                  <a:pt x="54" y="6"/>
                </a:moveTo>
                <a:lnTo>
                  <a:pt x="27" y="0"/>
                </a:lnTo>
                <a:lnTo>
                  <a:pt x="17" y="12"/>
                </a:lnTo>
                <a:lnTo>
                  <a:pt x="12" y="7"/>
                </a:lnTo>
                <a:lnTo>
                  <a:pt x="4" y="27"/>
                </a:lnTo>
                <a:lnTo>
                  <a:pt x="19" y="41"/>
                </a:lnTo>
                <a:lnTo>
                  <a:pt x="20" y="51"/>
                </a:lnTo>
                <a:lnTo>
                  <a:pt x="24" y="52"/>
                </a:lnTo>
                <a:lnTo>
                  <a:pt x="27" y="62"/>
                </a:lnTo>
                <a:lnTo>
                  <a:pt x="37" y="65"/>
                </a:lnTo>
                <a:lnTo>
                  <a:pt x="37" y="68"/>
                </a:lnTo>
                <a:lnTo>
                  <a:pt x="19" y="83"/>
                </a:lnTo>
                <a:lnTo>
                  <a:pt x="4" y="148"/>
                </a:lnTo>
                <a:lnTo>
                  <a:pt x="17" y="165"/>
                </a:lnTo>
                <a:lnTo>
                  <a:pt x="17" y="286"/>
                </a:lnTo>
                <a:lnTo>
                  <a:pt x="30" y="291"/>
                </a:lnTo>
                <a:lnTo>
                  <a:pt x="34" y="310"/>
                </a:lnTo>
                <a:lnTo>
                  <a:pt x="39" y="361"/>
                </a:lnTo>
                <a:lnTo>
                  <a:pt x="39" y="389"/>
                </a:lnTo>
                <a:lnTo>
                  <a:pt x="17" y="406"/>
                </a:lnTo>
                <a:lnTo>
                  <a:pt x="1" y="414"/>
                </a:lnTo>
                <a:lnTo>
                  <a:pt x="0" y="419"/>
                </a:lnTo>
                <a:lnTo>
                  <a:pt x="35" y="411"/>
                </a:lnTo>
                <a:lnTo>
                  <a:pt x="39" y="406"/>
                </a:lnTo>
                <a:lnTo>
                  <a:pt x="43" y="411"/>
                </a:lnTo>
                <a:lnTo>
                  <a:pt x="46" y="411"/>
                </a:lnTo>
                <a:lnTo>
                  <a:pt x="51" y="392"/>
                </a:lnTo>
                <a:lnTo>
                  <a:pt x="54" y="304"/>
                </a:lnTo>
                <a:lnTo>
                  <a:pt x="61" y="304"/>
                </a:lnTo>
                <a:lnTo>
                  <a:pt x="80" y="382"/>
                </a:lnTo>
                <a:lnTo>
                  <a:pt x="80" y="429"/>
                </a:lnTo>
                <a:lnTo>
                  <a:pt x="88" y="454"/>
                </a:lnTo>
                <a:lnTo>
                  <a:pt x="96" y="459"/>
                </a:lnTo>
                <a:lnTo>
                  <a:pt x="99" y="446"/>
                </a:lnTo>
                <a:lnTo>
                  <a:pt x="95" y="433"/>
                </a:lnTo>
                <a:lnTo>
                  <a:pt x="88" y="402"/>
                </a:lnTo>
                <a:lnTo>
                  <a:pt x="87" y="293"/>
                </a:lnTo>
                <a:lnTo>
                  <a:pt x="81" y="184"/>
                </a:lnTo>
                <a:lnTo>
                  <a:pt x="93" y="175"/>
                </a:lnTo>
                <a:lnTo>
                  <a:pt x="93" y="160"/>
                </a:lnTo>
                <a:lnTo>
                  <a:pt x="93" y="130"/>
                </a:lnTo>
                <a:lnTo>
                  <a:pt x="107" y="138"/>
                </a:lnTo>
                <a:lnTo>
                  <a:pt x="95" y="157"/>
                </a:lnTo>
                <a:lnTo>
                  <a:pt x="95" y="173"/>
                </a:lnTo>
                <a:lnTo>
                  <a:pt x="108" y="163"/>
                </a:lnTo>
                <a:lnTo>
                  <a:pt x="116" y="152"/>
                </a:lnTo>
                <a:lnTo>
                  <a:pt x="123" y="155"/>
                </a:lnTo>
                <a:lnTo>
                  <a:pt x="137" y="136"/>
                </a:lnTo>
                <a:lnTo>
                  <a:pt x="137" y="130"/>
                </a:lnTo>
                <a:lnTo>
                  <a:pt x="130" y="128"/>
                </a:lnTo>
                <a:lnTo>
                  <a:pt x="113" y="108"/>
                </a:lnTo>
                <a:lnTo>
                  <a:pt x="95" y="91"/>
                </a:lnTo>
                <a:lnTo>
                  <a:pt x="71" y="69"/>
                </a:lnTo>
                <a:lnTo>
                  <a:pt x="54" y="62"/>
                </a:lnTo>
                <a:lnTo>
                  <a:pt x="54" y="49"/>
                </a:lnTo>
                <a:lnTo>
                  <a:pt x="61" y="41"/>
                </a:lnTo>
                <a:lnTo>
                  <a:pt x="61" y="23"/>
                </a:lnTo>
                <a:lnTo>
                  <a:pt x="65" y="20"/>
                </a:lnTo>
                <a:lnTo>
                  <a:pt x="54" y="6"/>
                </a:lnTo>
                <a:close/>
              </a:path>
            </a:pathLst>
          </a:custGeom>
          <a:solidFill>
            <a:srgbClr val="50DBEE"/>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a:t>Statistical significance</a:t>
            </a:r>
          </a:p>
        </p:txBody>
      </p:sp>
      <p:sp>
        <p:nvSpPr>
          <p:cNvPr id="81923" name="Rectangle 3"/>
          <p:cNvSpPr>
            <a:spLocks noGrp="1" noChangeArrowheads="1"/>
          </p:cNvSpPr>
          <p:nvPr>
            <p:ph type="body" idx="1"/>
          </p:nvPr>
        </p:nvSpPr>
        <p:spPr/>
        <p:txBody>
          <a:bodyPr/>
          <a:lstStyle/>
          <a:p>
            <a:pPr>
              <a:buFont typeface="Monotype Sorts" pitchFamily="2" charset="2"/>
              <a:buChar char="F"/>
              <a:defRPr/>
            </a:pPr>
            <a:r>
              <a:rPr lang="en-US"/>
              <a:t>Means we have concluded that the data are too unlikely to have occurred by chance alone.  Thus, there is a relationship between the independent and dependent variable.</a:t>
            </a:r>
          </a:p>
          <a:p>
            <a:pPr>
              <a:buFont typeface="Monotype Sorts" pitchFamily="2" charset="2"/>
              <a:buChar char="F"/>
              <a:defRPr/>
            </a:pPr>
            <a:r>
              <a:rPr lang="en-US"/>
              <a:t>Means we have rejected the null hypothesis  Ho.</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Statistical significance</a:t>
            </a:r>
          </a:p>
        </p:txBody>
      </p:sp>
      <p:sp>
        <p:nvSpPr>
          <p:cNvPr id="83971" name="Rectangle 3"/>
          <p:cNvSpPr>
            <a:spLocks noGrp="1" noChangeArrowheads="1"/>
          </p:cNvSpPr>
          <p:nvPr>
            <p:ph type="body" idx="1"/>
          </p:nvPr>
        </p:nvSpPr>
        <p:spPr/>
        <p:txBody>
          <a:bodyPr/>
          <a:lstStyle/>
          <a:p>
            <a:pPr>
              <a:buFont typeface="Monotype Sorts" pitchFamily="2" charset="2"/>
              <a:buChar char="F"/>
              <a:defRPr/>
            </a:pPr>
            <a:r>
              <a:rPr lang="en-US"/>
              <a:t>Failure to reject Ho suggests that the difference could have occurred by chance and we conclude that the means are the same.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a:t>P-Value</a:t>
            </a:r>
          </a:p>
        </p:txBody>
      </p:sp>
      <p:sp>
        <p:nvSpPr>
          <p:cNvPr id="86019" name="Rectangle 3"/>
          <p:cNvSpPr>
            <a:spLocks noGrp="1" noChangeArrowheads="1"/>
          </p:cNvSpPr>
          <p:nvPr>
            <p:ph type="body" idx="1"/>
          </p:nvPr>
        </p:nvSpPr>
        <p:spPr/>
        <p:txBody>
          <a:bodyPr/>
          <a:lstStyle/>
          <a:p>
            <a:pPr>
              <a:buFont typeface="Monotype Sorts" pitchFamily="2" charset="2"/>
              <a:buChar char="F"/>
              <a:defRPr/>
            </a:pPr>
            <a:r>
              <a:rPr lang="en-US"/>
              <a:t>The probability of obtaining a value as extreme or more extreme than the observed statistic.</a:t>
            </a:r>
          </a:p>
          <a:p>
            <a:pPr>
              <a:buFont typeface="Monotype Sorts" pitchFamily="2" charset="2"/>
              <a:buChar char="F"/>
              <a:defRPr/>
            </a:pPr>
            <a:r>
              <a:rPr lang="en-US"/>
              <a:t>The probability that the test would produce a result at least as extreme as the observed result if the null hypothesis were true.</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defRPr/>
            </a:pPr>
            <a:r>
              <a:rPr lang="en-US" dirty="0" smtClean="0"/>
              <a:t>Alpha or Significance </a:t>
            </a:r>
            <a:r>
              <a:rPr lang="en-US" dirty="0"/>
              <a:t>level</a:t>
            </a:r>
          </a:p>
        </p:txBody>
      </p:sp>
      <p:sp>
        <p:nvSpPr>
          <p:cNvPr id="88067" name="Rectangle 3"/>
          <p:cNvSpPr>
            <a:spLocks noGrp="1" noChangeArrowheads="1"/>
          </p:cNvSpPr>
          <p:nvPr>
            <p:ph type="body" idx="1"/>
          </p:nvPr>
        </p:nvSpPr>
        <p:spPr/>
        <p:txBody>
          <a:bodyPr/>
          <a:lstStyle/>
          <a:p>
            <a:pPr>
              <a:buFont typeface="Monotype Sorts" pitchFamily="2" charset="2"/>
              <a:buChar char="F"/>
              <a:defRPr/>
            </a:pPr>
            <a:r>
              <a:rPr lang="en-US"/>
              <a:t>Statistical significance simply means rareness.</a:t>
            </a:r>
          </a:p>
          <a:p>
            <a:pPr>
              <a:buFont typeface="Monotype Sorts" pitchFamily="2" charset="2"/>
              <a:buChar char="F"/>
              <a:defRPr/>
            </a:pPr>
            <a:r>
              <a:rPr lang="en-US"/>
              <a:t>Another term for significance level is alpha level.</a:t>
            </a:r>
          </a:p>
          <a:p>
            <a:pPr>
              <a:buFont typeface="Monotype Sorts" pitchFamily="2" charset="2"/>
              <a:buChar char="F"/>
              <a:defRPr/>
            </a:pPr>
            <a:r>
              <a:rPr lang="en-US"/>
              <a:t>.05 is generally considered the minimum necessary for significance.</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lstStyle/>
          <a:p>
            <a:pPr>
              <a:defRPr/>
            </a:pPr>
            <a:r>
              <a:rPr lang="en-US"/>
              <a:t>Statistically significant</a:t>
            </a:r>
          </a:p>
        </p:txBody>
      </p:sp>
      <p:sp>
        <p:nvSpPr>
          <p:cNvPr id="90115" name="Rectangle 1027"/>
          <p:cNvSpPr>
            <a:spLocks noGrp="1" noChangeArrowheads="1"/>
          </p:cNvSpPr>
          <p:nvPr>
            <p:ph type="body" idx="1"/>
          </p:nvPr>
        </p:nvSpPr>
        <p:spPr/>
        <p:txBody>
          <a:bodyPr/>
          <a:lstStyle/>
          <a:p>
            <a:pPr>
              <a:buFont typeface="Monotype Sorts" pitchFamily="2" charset="2"/>
              <a:buChar char="F"/>
              <a:defRPr/>
            </a:pPr>
            <a:r>
              <a:rPr lang="en-US"/>
              <a:t>We can calculate a P-value using the area under the curve.  It tells us how likely the obtained statistic would be if the null hypothesis were true.</a:t>
            </a:r>
          </a:p>
          <a:p>
            <a:pPr>
              <a:buFont typeface="Monotype Sorts" pitchFamily="2" charset="2"/>
              <a:buChar char="F"/>
              <a:defRPr/>
            </a:pPr>
            <a:r>
              <a:rPr lang="en-US"/>
              <a:t>Level of significance alpha </a:t>
            </a:r>
            <a:r>
              <a:rPr lang="en-US" sz="3600" b="1">
                <a:latin typeface="Symbol" pitchFamily="18" charset="2"/>
              </a:rPr>
              <a:t></a:t>
            </a:r>
            <a:r>
              <a:rPr lang="en-US" sz="3600" b="1"/>
              <a:t> </a:t>
            </a:r>
            <a:r>
              <a:rPr lang="en-US"/>
              <a:t>says how much evidence we require.</a:t>
            </a:r>
          </a:p>
          <a:p>
            <a:pPr>
              <a:buFont typeface="Monotype Sorts" pitchFamily="2" charset="2"/>
              <a:buChar char="F"/>
              <a:defRPr/>
            </a:pPr>
            <a:r>
              <a:rPr lang="en-US"/>
              <a:t>Usually .05, .01 or .001</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p:txBody>
          <a:bodyPr/>
          <a:lstStyle/>
          <a:p>
            <a:pPr>
              <a:defRPr/>
            </a:pPr>
            <a:r>
              <a:rPr lang="en-US"/>
              <a:t>Statistically significant</a:t>
            </a:r>
          </a:p>
        </p:txBody>
      </p:sp>
      <p:sp>
        <p:nvSpPr>
          <p:cNvPr id="144387" name="Rectangle 1027"/>
          <p:cNvSpPr>
            <a:spLocks noGrp="1" noChangeArrowheads="1"/>
          </p:cNvSpPr>
          <p:nvPr>
            <p:ph type="body" idx="1"/>
          </p:nvPr>
        </p:nvSpPr>
        <p:spPr/>
        <p:txBody>
          <a:bodyPr/>
          <a:lstStyle/>
          <a:p>
            <a:pPr>
              <a:buFont typeface="Monotype Sorts" pitchFamily="2" charset="2"/>
              <a:buChar char="F"/>
              <a:defRPr/>
            </a:pPr>
            <a:r>
              <a:rPr lang="en-US"/>
              <a:t>If the P-value is as small or smaller than alpha, we say that the data are statistically significant at level alpha.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a:t>Critical Z </a:t>
            </a:r>
          </a:p>
        </p:txBody>
      </p:sp>
      <p:sp>
        <p:nvSpPr>
          <p:cNvPr id="108547" name="Rectangle 3"/>
          <p:cNvSpPr>
            <a:spLocks noGrp="1" noChangeArrowheads="1"/>
          </p:cNvSpPr>
          <p:nvPr>
            <p:ph type="body" sz="half" idx="1"/>
          </p:nvPr>
        </p:nvSpPr>
        <p:spPr/>
        <p:txBody>
          <a:bodyPr/>
          <a:lstStyle/>
          <a:p>
            <a:pPr>
              <a:buFont typeface="Monotype Sorts" pitchFamily="2" charset="2"/>
              <a:buChar char="F"/>
              <a:defRPr/>
            </a:pPr>
            <a:r>
              <a:rPr lang="en-US"/>
              <a:t>The Z score that cuts off the most extreme 5% of the scores.</a:t>
            </a:r>
          </a:p>
          <a:p>
            <a:pPr>
              <a:buFont typeface="Monotype Sorts" pitchFamily="2" charset="2"/>
              <a:buChar char="F"/>
              <a:defRPr/>
            </a:pPr>
            <a:r>
              <a:rPr lang="en-US"/>
              <a:t>One tail versus two tail.</a:t>
            </a:r>
          </a:p>
        </p:txBody>
      </p:sp>
      <p:sp>
        <p:nvSpPr>
          <p:cNvPr id="108548" name="Rectangle 4"/>
          <p:cNvSpPr>
            <a:spLocks noGrp="1" noChangeArrowheads="1"/>
          </p:cNvSpPr>
          <p:nvPr>
            <p:ph type="body" sz="half" idx="2"/>
          </p:nvPr>
        </p:nvSpPr>
        <p:spPr/>
        <p:txBody>
          <a:bodyPr/>
          <a:lstStyle/>
          <a:p>
            <a:pPr>
              <a:buFont typeface="Monotype Sorts" pitchFamily="2" charset="2"/>
              <a:buChar char="F"/>
              <a:defRPr/>
            </a:pPr>
            <a:r>
              <a:rPr lang="en-US"/>
              <a:t>Two tail</a:t>
            </a:r>
          </a:p>
          <a:p>
            <a:pPr lvl="1">
              <a:buSzPct val="75000"/>
              <a:defRPr/>
            </a:pPr>
            <a:r>
              <a:rPr lang="en-US"/>
              <a:t>1.96	5%</a:t>
            </a:r>
          </a:p>
          <a:p>
            <a:pPr lvl="1">
              <a:buSzPct val="75000"/>
              <a:defRPr/>
            </a:pPr>
            <a:r>
              <a:rPr lang="en-US"/>
              <a:t>2.576	1%</a:t>
            </a:r>
          </a:p>
          <a:p>
            <a:pPr>
              <a:buFont typeface="Monotype Sorts" pitchFamily="2" charset="2"/>
              <a:buChar char="F"/>
              <a:defRPr/>
            </a:pPr>
            <a:r>
              <a:rPr lang="en-US"/>
              <a:t>One Tail</a:t>
            </a:r>
          </a:p>
          <a:p>
            <a:pPr lvl="1">
              <a:buSzPct val="75000"/>
              <a:defRPr/>
            </a:pPr>
            <a:r>
              <a:rPr lang="en-US"/>
              <a:t>1.645	5%</a:t>
            </a:r>
          </a:p>
          <a:p>
            <a:pPr lvl="1">
              <a:buSzPct val="75000"/>
              <a:defRPr/>
            </a:pPr>
            <a:r>
              <a:rPr lang="en-US"/>
              <a:t>2.326	1%</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en-US"/>
              <a:t>Two-tail test</a:t>
            </a:r>
          </a:p>
        </p:txBody>
      </p:sp>
      <p:sp>
        <p:nvSpPr>
          <p:cNvPr id="110595" name="Rectangle 3"/>
          <p:cNvSpPr>
            <a:spLocks noGrp="1" noChangeArrowheads="1"/>
          </p:cNvSpPr>
          <p:nvPr>
            <p:ph type="body" idx="1"/>
          </p:nvPr>
        </p:nvSpPr>
        <p:spPr/>
        <p:txBody>
          <a:bodyPr/>
          <a:lstStyle/>
          <a:p>
            <a:pPr>
              <a:buFont typeface="Monotype Sorts" pitchFamily="2" charset="2"/>
              <a:buChar char="F"/>
              <a:defRPr/>
            </a:pPr>
            <a:r>
              <a:rPr lang="en-US"/>
              <a:t>Divides the critical region into two areas, each cutting off half the alpha level.</a:t>
            </a:r>
          </a:p>
        </p:txBody>
      </p:sp>
      <p:graphicFrame>
        <p:nvGraphicFramePr>
          <p:cNvPr id="6146" name="Object 4">
            <a:hlinkClick r:id="" action="ppaction://ole?verb=0"/>
          </p:cNvPr>
          <p:cNvGraphicFramePr>
            <a:graphicFrameLocks/>
          </p:cNvGraphicFramePr>
          <p:nvPr/>
        </p:nvGraphicFramePr>
        <p:xfrm>
          <a:off x="2286000" y="3733800"/>
          <a:ext cx="4686300" cy="2765425"/>
        </p:xfrm>
        <a:graphic>
          <a:graphicData uri="http://schemas.openxmlformats.org/presentationml/2006/ole">
            <mc:AlternateContent xmlns:mc="http://schemas.openxmlformats.org/markup-compatibility/2006">
              <mc:Choice xmlns:v="urn:schemas-microsoft-com:vml" Requires="v">
                <p:oleObj spid="_x0000_s6157" name="Worksheet" r:id="rId4" imgW="4684680" imgH="2763720" progId="Excel.Sheet.8">
                  <p:embed/>
                </p:oleObj>
              </mc:Choice>
              <mc:Fallback>
                <p:oleObj name="Worksheet" r:id="rId4" imgW="4684680" imgH="2763720" progId="Excel.Shee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733800"/>
                        <a:ext cx="4686300"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One-tail test</a:t>
            </a:r>
          </a:p>
        </p:txBody>
      </p:sp>
      <p:sp>
        <p:nvSpPr>
          <p:cNvPr id="112643" name="Rectangle 3"/>
          <p:cNvSpPr>
            <a:spLocks noGrp="1" noChangeArrowheads="1"/>
          </p:cNvSpPr>
          <p:nvPr>
            <p:ph type="body" idx="1"/>
          </p:nvPr>
        </p:nvSpPr>
        <p:spPr>
          <a:xfrm>
            <a:off x="762000" y="2362200"/>
            <a:ext cx="7772400" cy="1524000"/>
          </a:xfrm>
        </p:spPr>
        <p:txBody>
          <a:bodyPr/>
          <a:lstStyle/>
          <a:p>
            <a:pPr>
              <a:lnSpc>
                <a:spcPct val="90000"/>
              </a:lnSpc>
              <a:buFont typeface="Monotype Sorts" pitchFamily="2" charset="2"/>
              <a:buChar char="F"/>
              <a:defRPr/>
            </a:pPr>
            <a:r>
              <a:rPr lang="en-US"/>
              <a:t>A one-tailed significance test has only one critical regions and one critical value. Not frequently used.</a:t>
            </a:r>
          </a:p>
          <a:p>
            <a:pPr>
              <a:lnSpc>
                <a:spcPct val="90000"/>
              </a:lnSpc>
              <a:buFont typeface="Monotype Sorts" pitchFamily="2" charset="2"/>
              <a:buChar char="F"/>
              <a:defRPr/>
            </a:pPr>
            <a:endParaRPr lang="en-US"/>
          </a:p>
        </p:txBody>
      </p:sp>
      <p:graphicFrame>
        <p:nvGraphicFramePr>
          <p:cNvPr id="7170" name="Object 4">
            <a:hlinkClick r:id="" action="ppaction://ole?verb=0"/>
          </p:cNvPr>
          <p:cNvGraphicFramePr>
            <a:graphicFrameLocks/>
          </p:cNvGraphicFramePr>
          <p:nvPr/>
        </p:nvGraphicFramePr>
        <p:xfrm>
          <a:off x="1981200" y="3659188"/>
          <a:ext cx="5435600" cy="3198812"/>
        </p:xfrm>
        <a:graphic>
          <a:graphicData uri="http://schemas.openxmlformats.org/presentationml/2006/ole">
            <mc:AlternateContent xmlns:mc="http://schemas.openxmlformats.org/markup-compatibility/2006">
              <mc:Choice xmlns:v="urn:schemas-microsoft-com:vml" Requires="v">
                <p:oleObj spid="_x0000_s7181" name="Worksheet" r:id="rId4" imgW="5433840" imgH="3197160" progId="Excel.Sheet.8">
                  <p:embed/>
                </p:oleObj>
              </mc:Choice>
              <mc:Fallback>
                <p:oleObj name="Worksheet" r:id="rId4" imgW="5433840" imgH="3197160" progId="Excel.Shee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659188"/>
                        <a:ext cx="5435600"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US"/>
              <a:t>One-tail vs.. two-tail</a:t>
            </a:r>
          </a:p>
        </p:txBody>
      </p:sp>
      <p:sp>
        <p:nvSpPr>
          <p:cNvPr id="114691" name="Rectangle 3"/>
          <p:cNvSpPr>
            <a:spLocks noGrp="1" noChangeArrowheads="1"/>
          </p:cNvSpPr>
          <p:nvPr>
            <p:ph type="body" idx="1"/>
          </p:nvPr>
        </p:nvSpPr>
        <p:spPr/>
        <p:txBody>
          <a:bodyPr/>
          <a:lstStyle/>
          <a:p>
            <a:pPr>
              <a:buFont typeface="Monotype Sorts" pitchFamily="2" charset="2"/>
              <a:buChar char="F"/>
              <a:defRPr/>
            </a:pPr>
            <a:r>
              <a:rPr lang="en-US"/>
              <a:t>One tail used if problem specifies a direction. (I.e., is greater than, taller than)</a:t>
            </a:r>
          </a:p>
          <a:p>
            <a:pPr>
              <a:buFont typeface="Monotype Sorts" pitchFamily="2" charset="2"/>
              <a:buChar char="F"/>
              <a:defRPr/>
            </a:pPr>
            <a:r>
              <a:rPr lang="en-US"/>
              <a:t>Two tail used when the alternative hypothesis is that the two means are different.</a:t>
            </a:r>
          </a:p>
          <a:p>
            <a:pPr>
              <a:buFont typeface="Monotype Sorts" pitchFamily="2" charset="2"/>
              <a:buChar char="F"/>
              <a:defRPr/>
            </a:pPr>
            <a:r>
              <a:rPr lang="en-US"/>
              <a:t>A one-tail test is more powerful</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Rectangle 6"/>
          <p:cNvSpPr>
            <a:spLocks noGrp="1" noChangeArrowheads="1"/>
          </p:cNvSpPr>
          <p:nvPr>
            <p:ph type="title"/>
          </p:nvPr>
        </p:nvSpPr>
        <p:spPr/>
        <p:txBody>
          <a:bodyPr/>
          <a:lstStyle/>
          <a:p>
            <a:pPr>
              <a:defRPr/>
            </a:pPr>
            <a:r>
              <a:rPr lang="en-US"/>
              <a:t>The problem</a:t>
            </a:r>
          </a:p>
        </p:txBody>
      </p:sp>
      <p:sp>
        <p:nvSpPr>
          <p:cNvPr id="166919" name="Rectangle 7"/>
          <p:cNvSpPr>
            <a:spLocks noGrp="1" noChangeArrowheads="1"/>
          </p:cNvSpPr>
          <p:nvPr>
            <p:ph type="body" sz="half" idx="1"/>
          </p:nvPr>
        </p:nvSpPr>
        <p:spPr/>
        <p:txBody>
          <a:bodyPr/>
          <a:lstStyle/>
          <a:p>
            <a:pPr>
              <a:buFont typeface="Monotype Sorts" pitchFamily="2" charset="2"/>
              <a:buChar char="F"/>
              <a:defRPr/>
            </a:pPr>
            <a:r>
              <a:rPr lang="en-US" sz="2800"/>
              <a:t>Sampling Error</a:t>
            </a:r>
          </a:p>
        </p:txBody>
      </p:sp>
      <p:graphicFrame>
        <p:nvGraphicFramePr>
          <p:cNvPr id="1026" name="Object 8"/>
          <p:cNvGraphicFramePr>
            <a:graphicFrameLocks noGrp="1" noChangeAspect="1"/>
          </p:cNvGraphicFramePr>
          <p:nvPr>
            <p:ph type="clipArt" sz="half" idx="2"/>
          </p:nvPr>
        </p:nvGraphicFramePr>
        <p:xfrm>
          <a:off x="5045075" y="2362200"/>
          <a:ext cx="3167063" cy="4114800"/>
        </p:xfrm>
        <a:graphic>
          <a:graphicData uri="http://schemas.openxmlformats.org/presentationml/2006/ole">
            <mc:AlternateContent xmlns:mc="http://schemas.openxmlformats.org/markup-compatibility/2006">
              <mc:Choice xmlns:v="urn:schemas-microsoft-com:vml" Requires="v">
                <p:oleObj spid="_x0000_s1037" name="Clip" r:id="rId4" imgW="2670480" imgH="3468960" progId="MS_ClipArt_Gallery.5">
                  <p:embed/>
                </p:oleObj>
              </mc:Choice>
              <mc:Fallback>
                <p:oleObj name="Clip" r:id="rId4" imgW="2670480" imgH="3468960" progId="MS_ClipArt_Gallery.5">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075" y="2362200"/>
                        <a:ext cx="316706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lstStyle/>
          <a:p>
            <a:r>
              <a:rPr lang="en-US" dirty="0" smtClean="0"/>
              <a:t>the probability of rejecting a false null hypothesis.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defRPr/>
            </a:pPr>
            <a:r>
              <a:rPr lang="en-US"/>
              <a:t>Hypothesis test example</a:t>
            </a:r>
          </a:p>
        </p:txBody>
      </p:sp>
      <p:sp>
        <p:nvSpPr>
          <p:cNvPr id="288771" name="Rectangle 3"/>
          <p:cNvSpPr>
            <a:spLocks noGrp="1" noChangeArrowheads="1"/>
          </p:cNvSpPr>
          <p:nvPr>
            <p:ph sz="half" idx="1"/>
          </p:nvPr>
        </p:nvSpPr>
        <p:spPr/>
        <p:txBody>
          <a:bodyPr/>
          <a:lstStyle/>
          <a:p>
            <a:pPr>
              <a:buFont typeface="Monotype Sorts" pitchFamily="2" charset="2"/>
              <a:buChar char="F"/>
              <a:defRPr/>
            </a:pPr>
            <a:r>
              <a:rPr lang="en-US" dirty="0"/>
              <a:t>Job satisfaction scores at a factory have a standard deviation of 60</a:t>
            </a:r>
            <a:r>
              <a:rPr lang="en-US" dirty="0" smtClean="0"/>
              <a:t>.</a:t>
            </a:r>
          </a:p>
          <a:p>
            <a:pPr>
              <a:buFont typeface="Monotype Sorts" pitchFamily="2" charset="2"/>
              <a:buChar char="F"/>
              <a:defRPr/>
            </a:pPr>
            <a:r>
              <a:rPr lang="en-US" dirty="0" smtClean="0"/>
              <a:t>Example 14.8 page 375</a:t>
            </a:r>
          </a:p>
          <a:p>
            <a:pPr>
              <a:buFont typeface="Monotype Sorts" pitchFamily="2" charset="2"/>
              <a:buChar char="F"/>
              <a:defRPr/>
            </a:pPr>
            <a:r>
              <a:rPr lang="en-US" dirty="0" smtClean="0"/>
              <a:t>X = self-paced-machine paced</a:t>
            </a:r>
            <a:endParaRPr lang="en-US" dirty="0"/>
          </a:p>
        </p:txBody>
      </p:sp>
      <p:pic>
        <p:nvPicPr>
          <p:cNvPr id="30724" name="Content Placeholder 4" descr="senior51590541.jpg"/>
          <p:cNvPicPr>
            <a:picLocks noGrp="1" noChangeAspect="1"/>
          </p:cNvPicPr>
          <p:nvPr>
            <p:ph sz="half" idx="2"/>
          </p:nvPr>
        </p:nvPicPr>
        <p:blipFill>
          <a:blip r:embed="rId3" cstate="print"/>
          <a:srcRect/>
          <a:stretch>
            <a:fillRect/>
          </a:stretch>
        </p:blipFill>
        <p:spPr>
          <a:xfrm>
            <a:off x="4724400" y="3228975"/>
            <a:ext cx="3810000" cy="238125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n-US"/>
              <a:t>Hypothesis test </a:t>
            </a:r>
          </a:p>
        </p:txBody>
      </p:sp>
      <p:sp>
        <p:nvSpPr>
          <p:cNvPr id="120835" name="Rectangle 3"/>
          <p:cNvSpPr>
            <a:spLocks noGrp="1" noChangeArrowheads="1"/>
          </p:cNvSpPr>
          <p:nvPr>
            <p:ph type="body" idx="1"/>
          </p:nvPr>
        </p:nvSpPr>
        <p:spPr/>
        <p:txBody>
          <a:bodyPr/>
          <a:lstStyle/>
          <a:p>
            <a:pPr>
              <a:buFont typeface="Monotype Sorts" pitchFamily="2" charset="2"/>
              <a:buChar char="F"/>
              <a:defRPr/>
            </a:pPr>
            <a:r>
              <a:rPr lang="en-US" dirty="0" smtClean="0">
                <a:latin typeface="Calibri"/>
              </a:rPr>
              <a:t>μ</a:t>
            </a:r>
            <a:r>
              <a:rPr lang="en-US" dirty="0" smtClean="0"/>
              <a:t>=0</a:t>
            </a:r>
            <a:r>
              <a:rPr lang="en-US" dirty="0"/>
              <a:t>, </a:t>
            </a:r>
            <a:r>
              <a:rPr lang="el-GR" sz="3600" dirty="0" smtClean="0">
                <a:latin typeface="Calibri"/>
              </a:rPr>
              <a:t>σ</a:t>
            </a:r>
            <a:r>
              <a:rPr lang="en-US" dirty="0" smtClean="0"/>
              <a:t>=60</a:t>
            </a:r>
            <a:r>
              <a:rPr lang="en-US" dirty="0"/>
              <a:t>, </a:t>
            </a:r>
            <a:r>
              <a:rPr lang="en-US" i="1" dirty="0" smtClean="0">
                <a:solidFill>
                  <a:srgbClr val="50DBEE"/>
                </a:solidFill>
              </a:rPr>
              <a:t>M</a:t>
            </a:r>
            <a:r>
              <a:rPr lang="en-US" dirty="0" smtClean="0">
                <a:solidFill>
                  <a:srgbClr val="50DBEE"/>
                </a:solidFill>
              </a:rPr>
              <a:t>=17</a:t>
            </a:r>
            <a:r>
              <a:rPr lang="en-US" dirty="0" smtClean="0"/>
              <a:t>,n=18</a:t>
            </a:r>
            <a:endParaRPr lang="en-US" dirty="0"/>
          </a:p>
          <a:p>
            <a:pPr>
              <a:buFont typeface="Monotype Sorts" pitchFamily="2" charset="2"/>
              <a:buChar char="F"/>
              <a:defRPr/>
            </a:pPr>
            <a:r>
              <a:rPr lang="en-US" dirty="0" smtClean="0"/>
              <a:t>Z=</a:t>
            </a:r>
            <a:r>
              <a:rPr lang="en-US" i="1" dirty="0" smtClean="0"/>
              <a:t>M</a:t>
            </a:r>
            <a:r>
              <a:rPr lang="en-US" dirty="0" smtClean="0"/>
              <a:t>-</a:t>
            </a:r>
            <a:r>
              <a:rPr lang="en-US" dirty="0" smtClean="0">
                <a:latin typeface="Calibri"/>
              </a:rPr>
              <a:t>μ</a:t>
            </a:r>
            <a:r>
              <a:rPr lang="en-US" dirty="0" smtClean="0"/>
              <a:t>/</a:t>
            </a:r>
            <a:r>
              <a:rPr lang="el-GR" dirty="0" smtClean="0">
                <a:latin typeface="Calibri"/>
              </a:rPr>
              <a:t>σ</a:t>
            </a:r>
            <a:r>
              <a:rPr lang="en-US" i="1" baseline="-25000" dirty="0" smtClean="0"/>
              <a:t>M</a:t>
            </a:r>
            <a:endParaRPr lang="en-US" baseline="-25000" dirty="0"/>
          </a:p>
          <a:p>
            <a:pPr lvl="1">
              <a:buFont typeface="Monotype Sorts" pitchFamily="2" charset="2"/>
              <a:buChar char="F"/>
              <a:defRPr/>
            </a:pPr>
            <a:r>
              <a:rPr lang="en-US" dirty="0"/>
              <a:t>std err=std dev/</a:t>
            </a:r>
            <a:r>
              <a:rPr lang="en-US" dirty="0" err="1"/>
              <a:t>sqrt</a:t>
            </a:r>
            <a:r>
              <a:rPr lang="en-US" dirty="0"/>
              <a:t> N</a:t>
            </a:r>
          </a:p>
          <a:p>
            <a:pPr lvl="2">
              <a:buFont typeface="Monotype Sorts" pitchFamily="2" charset="2"/>
              <a:buChar char="F"/>
              <a:defRPr/>
            </a:pPr>
            <a:r>
              <a:rPr lang="en-US" dirty="0"/>
              <a:t>Std err=60/sqrt18=14.14</a:t>
            </a:r>
          </a:p>
          <a:p>
            <a:pPr>
              <a:buFont typeface="Monotype Sorts" pitchFamily="2" charset="2"/>
              <a:buChar char="F"/>
              <a:defRPr/>
            </a:pPr>
            <a:r>
              <a:rPr lang="en-US" dirty="0"/>
              <a:t>Z=17-0/14.14 = 1.20</a:t>
            </a:r>
          </a:p>
          <a:p>
            <a:pPr>
              <a:buFont typeface="Monotype Sorts" pitchFamily="2" charset="2"/>
              <a:buChar char="F"/>
              <a:defRPr/>
            </a:pPr>
            <a:r>
              <a:rPr lang="en-US" dirty="0"/>
              <a:t>P-Value 1.20 = .1151 * 2= .2302</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defRPr/>
            </a:pPr>
            <a:endParaRPr lang="en-US"/>
          </a:p>
        </p:txBody>
      </p:sp>
      <p:sp>
        <p:nvSpPr>
          <p:cNvPr id="222211" name="Rectangle 3"/>
          <p:cNvSpPr>
            <a:spLocks noGrp="1" noChangeArrowheads="1"/>
          </p:cNvSpPr>
          <p:nvPr>
            <p:ph type="body" idx="1"/>
          </p:nvPr>
        </p:nvSpPr>
        <p:spPr/>
        <p:txBody>
          <a:bodyPr/>
          <a:lstStyle/>
          <a:p>
            <a:pPr>
              <a:buFont typeface="Monotype Sorts" pitchFamily="2" charset="2"/>
              <a:buChar char="F"/>
              <a:defRPr/>
            </a:pPr>
            <a:endParaRPr lang="en-US"/>
          </a:p>
        </p:txBody>
      </p:sp>
      <p:pic>
        <p:nvPicPr>
          <p:cNvPr id="32772" name="Picture 4" descr="figure-14-03"/>
          <p:cNvPicPr>
            <a:picLocks noChangeAspect="1" noChangeArrowheads="1"/>
          </p:cNvPicPr>
          <p:nvPr/>
        </p:nvPicPr>
        <p:blipFill>
          <a:blip r:embed="rId3" cstate="print"/>
          <a:srcRect/>
          <a:stretch>
            <a:fillRect/>
          </a:stretch>
        </p:blipFill>
        <p:spPr bwMode="auto">
          <a:xfrm>
            <a:off x="0" y="498475"/>
            <a:ext cx="9144000" cy="586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defRPr/>
            </a:pPr>
            <a:endParaRPr lang="en-US"/>
          </a:p>
        </p:txBody>
      </p:sp>
      <p:sp>
        <p:nvSpPr>
          <p:cNvPr id="223235" name="Rectangle 3"/>
          <p:cNvSpPr>
            <a:spLocks noGrp="1" noChangeArrowheads="1"/>
          </p:cNvSpPr>
          <p:nvPr>
            <p:ph type="body" idx="1"/>
          </p:nvPr>
        </p:nvSpPr>
        <p:spPr/>
        <p:txBody>
          <a:bodyPr/>
          <a:lstStyle/>
          <a:p>
            <a:pPr>
              <a:buFont typeface="Monotype Sorts" pitchFamily="2" charset="2"/>
              <a:buChar char="F"/>
              <a:defRPr/>
            </a:pPr>
            <a:r>
              <a:rPr lang="en-US"/>
              <a:t>P value= .23 which is greater than .05</a:t>
            </a:r>
          </a:p>
          <a:p>
            <a:pPr>
              <a:buFont typeface="Monotype Sorts" pitchFamily="2" charset="2"/>
              <a:buChar char="F"/>
              <a:defRPr/>
            </a:pPr>
            <a:r>
              <a:rPr lang="en-US"/>
              <a:t>Fail to reject the null hypothesis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defRPr/>
            </a:pPr>
            <a:r>
              <a:rPr lang="en-US"/>
              <a:t>P-values</a:t>
            </a:r>
          </a:p>
        </p:txBody>
      </p:sp>
      <p:sp>
        <p:nvSpPr>
          <p:cNvPr id="131075" name="Rectangle 3"/>
          <p:cNvSpPr>
            <a:spLocks noGrp="1" noChangeArrowheads="1"/>
          </p:cNvSpPr>
          <p:nvPr>
            <p:ph type="body" idx="1"/>
          </p:nvPr>
        </p:nvSpPr>
        <p:spPr/>
        <p:txBody>
          <a:bodyPr/>
          <a:lstStyle/>
          <a:p>
            <a:pPr>
              <a:buFont typeface="Monotype Sorts" pitchFamily="2" charset="2"/>
              <a:buChar char="F"/>
              <a:defRPr/>
            </a:pPr>
            <a:r>
              <a:rPr lang="en-US" dirty="0"/>
              <a:t>The probability of a score as extreme as the observed score.</a:t>
            </a:r>
          </a:p>
          <a:p>
            <a:pPr>
              <a:buFont typeface="Monotype Sorts" pitchFamily="2" charset="2"/>
              <a:buChar char="F"/>
              <a:defRPr/>
            </a:pPr>
            <a:r>
              <a:rPr lang="en-US" dirty="0"/>
              <a:t>The decisive value of P is called the </a:t>
            </a:r>
            <a:r>
              <a:rPr lang="en-US" b="1" dirty="0"/>
              <a:t>significance level.</a:t>
            </a:r>
          </a:p>
          <a:p>
            <a:pPr>
              <a:buFont typeface="Monotype Sorts" pitchFamily="2" charset="2"/>
              <a:buChar char="F"/>
              <a:defRPr/>
            </a:pPr>
            <a:r>
              <a:rPr lang="en-US" dirty="0"/>
              <a:t>Signified by the Greek letter alpha </a:t>
            </a:r>
          </a:p>
          <a:p>
            <a:pPr>
              <a:buFont typeface="Monotype Sorts" pitchFamily="2" charset="2"/>
              <a:buChar char="F"/>
              <a:defRPr/>
            </a:pPr>
            <a:r>
              <a:rPr lang="en-US" dirty="0"/>
              <a:t>Most </a:t>
            </a:r>
            <a:r>
              <a:rPr lang="en-US"/>
              <a:t>commonly </a:t>
            </a:r>
            <a:r>
              <a:rPr lang="en-US" smtClean="0"/>
              <a:t>alpha is </a:t>
            </a:r>
            <a:r>
              <a:rPr lang="en-US" dirty="0"/>
              <a:t>.05</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p:txBody>
          <a:bodyPr/>
          <a:lstStyle/>
          <a:p>
            <a:pPr>
              <a:defRPr/>
            </a:pPr>
            <a:r>
              <a:rPr lang="en-US" dirty="0" smtClean="0"/>
              <a:t>14.20 Reading a computer screen</a:t>
            </a:r>
            <a:endParaRPr lang="en-US" dirty="0"/>
          </a:p>
        </p:txBody>
      </p:sp>
      <p:sp>
        <p:nvSpPr>
          <p:cNvPr id="201731" name="Rectangle 1027"/>
          <p:cNvSpPr>
            <a:spLocks noGrp="1" noChangeArrowheads="1"/>
          </p:cNvSpPr>
          <p:nvPr>
            <p:ph type="body" sz="half" idx="1"/>
          </p:nvPr>
        </p:nvSpPr>
        <p:spPr/>
        <p:txBody>
          <a:bodyPr/>
          <a:lstStyle/>
          <a:p>
            <a:pPr>
              <a:buFont typeface="Monotype Sorts" pitchFamily="2" charset="2"/>
              <a:buChar char="F"/>
              <a:defRPr/>
            </a:pPr>
            <a:r>
              <a:rPr lang="en-US" sz="2800" dirty="0"/>
              <a:t>Do these data give evidence that </a:t>
            </a:r>
            <a:r>
              <a:rPr lang="en-US" sz="2800" dirty="0" smtClean="0"/>
              <a:t>it takes longer to read with </a:t>
            </a:r>
            <a:r>
              <a:rPr lang="en-US" sz="2800" dirty="0" err="1" smtClean="0"/>
              <a:t>Gigi</a:t>
            </a:r>
            <a:r>
              <a:rPr lang="en-US" sz="2800" dirty="0" smtClean="0"/>
              <a:t> font?</a:t>
            </a:r>
            <a:endParaRPr lang="en-US" sz="2800" dirty="0"/>
          </a:p>
        </p:txBody>
      </p:sp>
      <p:pic>
        <p:nvPicPr>
          <p:cNvPr id="35844" name="Picture 6"/>
          <p:cNvPicPr>
            <a:picLocks noChangeAspect="1" noChangeArrowheads="1"/>
          </p:cNvPicPr>
          <p:nvPr/>
        </p:nvPicPr>
        <p:blipFill>
          <a:blip r:embed="rId3" cstate="print"/>
          <a:srcRect/>
          <a:stretch>
            <a:fillRect/>
          </a:stretch>
        </p:blipFill>
        <p:spPr bwMode="auto">
          <a:xfrm>
            <a:off x="4800600" y="2743200"/>
            <a:ext cx="3929063" cy="2787650"/>
          </a:xfrm>
          <a:prstGeom prst="rect">
            <a:avLst/>
          </a:prstGeom>
          <a:noFill/>
          <a:ln w="9525">
            <a:noFill/>
            <a:miter lim="800000"/>
            <a:headEnd/>
            <a:tailEnd/>
          </a:ln>
        </p:spPr>
      </p:pic>
      <p:sp>
        <p:nvSpPr>
          <p:cNvPr id="35845" name="ClipArt Placeholder 6"/>
          <p:cNvSpPr>
            <a:spLocks noGrp="1" noTextEdit="1"/>
          </p:cNvSpPr>
          <p:nvPr>
            <p:ph type="clipArt" sz="half" idx="2"/>
          </p:nvPr>
        </p:nvSpPr>
        <p:spPr/>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p:txBody>
          <a:bodyPr/>
          <a:lstStyle/>
          <a:p>
            <a:pPr>
              <a:defRPr/>
            </a:pPr>
            <a:r>
              <a:rPr lang="en-US" dirty="0" smtClean="0"/>
              <a:t>14.20 Reading a computer screen</a:t>
            </a:r>
            <a:endParaRPr lang="en-US" dirty="0"/>
          </a:p>
        </p:txBody>
      </p:sp>
      <p:sp>
        <p:nvSpPr>
          <p:cNvPr id="201731" name="Rectangle 1027"/>
          <p:cNvSpPr>
            <a:spLocks noGrp="1" noChangeArrowheads="1"/>
          </p:cNvSpPr>
          <p:nvPr>
            <p:ph type="body" sz="half" idx="1"/>
          </p:nvPr>
        </p:nvSpPr>
        <p:spPr/>
        <p:txBody>
          <a:bodyPr/>
          <a:lstStyle/>
          <a:p>
            <a:pPr>
              <a:buFont typeface="Monotype Sorts" pitchFamily="2" charset="2"/>
              <a:buChar char="F"/>
              <a:defRPr/>
            </a:pPr>
            <a:r>
              <a:rPr lang="en-US" sz="2800" dirty="0" smtClean="0"/>
              <a:t>25 adults</a:t>
            </a:r>
          </a:p>
          <a:p>
            <a:pPr>
              <a:buFont typeface="Monotype Sorts" pitchFamily="2" charset="2"/>
              <a:buChar char="F"/>
              <a:defRPr/>
            </a:pPr>
            <a:r>
              <a:rPr lang="en-US" sz="2800" dirty="0" smtClean="0"/>
              <a:t>Pop std dev = 6 seconds</a:t>
            </a:r>
          </a:p>
          <a:p>
            <a:pPr>
              <a:buFont typeface="Monotype Sorts" pitchFamily="2" charset="2"/>
              <a:buChar char="F"/>
              <a:defRPr/>
            </a:pPr>
            <a:r>
              <a:rPr lang="en-US" sz="2800" dirty="0" smtClean="0"/>
              <a:t>Mean time for Times New Roman is 22 seconds</a:t>
            </a:r>
            <a:endParaRPr lang="en-US" sz="2800" dirty="0"/>
          </a:p>
        </p:txBody>
      </p:sp>
      <p:pic>
        <p:nvPicPr>
          <p:cNvPr id="36868" name="ClipArt Placeholder 5" descr="cat_sleeping_on_computer_screen.jpg"/>
          <p:cNvPicPr>
            <a:picLocks noGrp="1" noChangeAspect="1"/>
          </p:cNvPicPr>
          <p:nvPr>
            <p:ph type="clipArt" sz="half" idx="2"/>
          </p:nvPr>
        </p:nvPicPr>
        <p:blipFill>
          <a:blip r:embed="rId3" cstate="print"/>
          <a:srcRect/>
          <a:stretch>
            <a:fillRect/>
          </a:stretch>
        </p:blipFill>
        <p:spPr>
          <a:xfrm>
            <a:off x="5086350" y="2481263"/>
            <a:ext cx="3086100" cy="387667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p:txBody>
          <a:bodyPr/>
          <a:lstStyle/>
          <a:p>
            <a:pPr>
              <a:defRPr/>
            </a:pPr>
            <a:r>
              <a:rPr lang="en-US" dirty="0" smtClean="0"/>
              <a:t>14.20 Reading a computer screen</a:t>
            </a:r>
            <a:endParaRPr lang="en-US" dirty="0"/>
          </a:p>
        </p:txBody>
      </p:sp>
      <p:sp>
        <p:nvSpPr>
          <p:cNvPr id="201731" name="Rectangle 1027"/>
          <p:cNvSpPr>
            <a:spLocks noGrp="1" noChangeArrowheads="1"/>
          </p:cNvSpPr>
          <p:nvPr>
            <p:ph type="body" sz="half" idx="1"/>
          </p:nvPr>
        </p:nvSpPr>
        <p:spPr/>
        <p:txBody>
          <a:bodyPr/>
          <a:lstStyle/>
          <a:p>
            <a:pPr>
              <a:buFont typeface="Monotype Sorts" pitchFamily="2" charset="2"/>
              <a:buChar char="F"/>
              <a:defRPr/>
            </a:pPr>
            <a:r>
              <a:rPr lang="en-US" sz="2800" dirty="0"/>
              <a:t>Do these data give evidence that </a:t>
            </a:r>
            <a:r>
              <a:rPr lang="en-US" sz="2800" dirty="0" smtClean="0"/>
              <a:t>it takes longer to read with </a:t>
            </a:r>
            <a:r>
              <a:rPr lang="en-US" sz="2800" dirty="0" err="1" smtClean="0"/>
              <a:t>Gigi</a:t>
            </a:r>
            <a:r>
              <a:rPr lang="en-US" sz="2800" dirty="0" smtClean="0"/>
              <a:t> font?</a:t>
            </a:r>
            <a:endParaRPr lang="en-US" sz="2800" dirty="0"/>
          </a:p>
        </p:txBody>
      </p:sp>
      <p:pic>
        <p:nvPicPr>
          <p:cNvPr id="37892" name="Picture 6"/>
          <p:cNvPicPr>
            <a:picLocks noChangeAspect="1" noChangeArrowheads="1"/>
          </p:cNvPicPr>
          <p:nvPr/>
        </p:nvPicPr>
        <p:blipFill>
          <a:blip r:embed="rId3" cstate="print"/>
          <a:srcRect/>
          <a:stretch>
            <a:fillRect/>
          </a:stretch>
        </p:blipFill>
        <p:spPr bwMode="auto">
          <a:xfrm>
            <a:off x="4800600" y="2743200"/>
            <a:ext cx="3929063" cy="2787650"/>
          </a:xfrm>
          <a:prstGeom prst="rect">
            <a:avLst/>
          </a:prstGeom>
          <a:noFill/>
          <a:ln w="9525">
            <a:noFill/>
            <a:miter lim="800000"/>
            <a:headEnd/>
            <a:tailEnd/>
          </a:ln>
        </p:spPr>
      </p:pic>
      <p:sp>
        <p:nvSpPr>
          <p:cNvPr id="37893" name="ClipArt Placeholder 6"/>
          <p:cNvSpPr>
            <a:spLocks noGrp="1" noTextEdit="1"/>
          </p:cNvSpPr>
          <p:nvPr>
            <p:ph type="clipArt" sz="half" idx="2"/>
          </p:nvPr>
        </p:nvSpPr>
        <p:spPr/>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p:txBody>
          <a:bodyPr/>
          <a:lstStyle/>
          <a:p>
            <a:pPr>
              <a:defRPr/>
            </a:pPr>
            <a:r>
              <a:rPr lang="en-US" dirty="0" smtClean="0"/>
              <a:t>14.20 Reading a computer screen</a:t>
            </a:r>
            <a:endParaRPr lang="en-US" dirty="0"/>
          </a:p>
        </p:txBody>
      </p:sp>
      <p:sp>
        <p:nvSpPr>
          <p:cNvPr id="6" name="Content Placeholder 5"/>
          <p:cNvSpPr>
            <a:spLocks noGrp="1"/>
          </p:cNvSpPr>
          <p:nvPr>
            <p:ph idx="1"/>
          </p:nvPr>
        </p:nvSpPr>
        <p:spPr>
          <a:xfrm>
            <a:off x="762000" y="2362200"/>
            <a:ext cx="6096000" cy="4114800"/>
          </a:xfrm>
        </p:spPr>
        <p:txBody>
          <a:bodyPr/>
          <a:lstStyle/>
          <a:p>
            <a:pPr>
              <a:defRPr/>
            </a:pPr>
            <a:endParaRPr lang="en-US" dirty="0"/>
          </a:p>
        </p:txBody>
      </p:sp>
      <p:pic>
        <p:nvPicPr>
          <p:cNvPr id="8197" name="Picture 6"/>
          <p:cNvPicPr>
            <a:picLocks noChangeAspect="1" noChangeArrowheads="1"/>
          </p:cNvPicPr>
          <p:nvPr/>
        </p:nvPicPr>
        <p:blipFill>
          <a:blip r:embed="rId4" cstate="print"/>
          <a:srcRect/>
          <a:stretch>
            <a:fillRect/>
          </a:stretch>
        </p:blipFill>
        <p:spPr bwMode="auto">
          <a:xfrm>
            <a:off x="109538" y="2452688"/>
            <a:ext cx="6434137" cy="3186112"/>
          </a:xfrm>
          <a:prstGeom prst="rect">
            <a:avLst/>
          </a:prstGeom>
          <a:noFill/>
          <a:ln w="9525">
            <a:noFill/>
            <a:miter lim="800000"/>
            <a:headEnd/>
            <a:tailEnd/>
          </a:ln>
        </p:spPr>
      </p:pic>
      <p:graphicFrame>
        <p:nvGraphicFramePr>
          <p:cNvPr id="8194" name="Object 5"/>
          <p:cNvGraphicFramePr>
            <a:graphicFrameLocks noChangeAspect="1"/>
          </p:cNvGraphicFramePr>
          <p:nvPr/>
        </p:nvGraphicFramePr>
        <p:xfrm>
          <a:off x="6038850" y="3505200"/>
          <a:ext cx="2212975" cy="1600200"/>
        </p:xfrm>
        <a:graphic>
          <a:graphicData uri="http://schemas.openxmlformats.org/presentationml/2006/ole">
            <mc:AlternateContent xmlns:mc="http://schemas.openxmlformats.org/markup-compatibility/2006">
              <mc:Choice xmlns:v="urn:schemas-microsoft-com:vml" Requires="v">
                <p:oleObj spid="_x0000_s8205" name="Equation" r:id="rId5" imgW="736560" imgH="533160" progId="Equation.3">
                  <p:embed/>
                </p:oleObj>
              </mc:Choice>
              <mc:Fallback>
                <p:oleObj name="Equation" r:id="rId5" imgW="736560" imgH="53316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6038850" y="3505200"/>
                        <a:ext cx="2212975" cy="1600200"/>
                      </a:xfrm>
                      <a:prstGeom prst="rect">
                        <a:avLst/>
                      </a:prstGeom>
                      <a:solidFill>
                        <a:schemeClr val="bg2"/>
                      </a:solidFill>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a:defRPr/>
            </a:pPr>
            <a:r>
              <a:rPr lang="en-US" smtClean="0"/>
              <a:t>Dealing with sampling error</a:t>
            </a:r>
          </a:p>
        </p:txBody>
      </p:sp>
      <p:sp>
        <p:nvSpPr>
          <p:cNvPr id="20485" name="Rectangle 5"/>
          <p:cNvSpPr>
            <a:spLocks noGrp="1" noChangeArrowheads="1"/>
          </p:cNvSpPr>
          <p:nvPr>
            <p:ph sz="half" idx="1"/>
          </p:nvPr>
        </p:nvSpPr>
        <p:spPr/>
        <p:txBody>
          <a:bodyPr/>
          <a:lstStyle/>
          <a:p>
            <a:pPr>
              <a:buFont typeface="Monotype Sorts" pitchFamily="2" charset="2"/>
              <a:buChar char="F"/>
              <a:defRPr/>
            </a:pPr>
            <a:r>
              <a:rPr lang="en-US" dirty="0" smtClean="0"/>
              <a:t>Confidence intervals </a:t>
            </a:r>
          </a:p>
          <a:p>
            <a:pPr>
              <a:buFont typeface="Monotype Sorts" pitchFamily="2" charset="2"/>
              <a:buChar char="F"/>
              <a:defRPr/>
            </a:pPr>
            <a:r>
              <a:rPr lang="en-US" dirty="0" smtClean="0"/>
              <a:t>Hypothesis testing</a:t>
            </a:r>
          </a:p>
        </p:txBody>
      </p:sp>
      <p:graphicFrame>
        <p:nvGraphicFramePr>
          <p:cNvPr id="3" name="Content Placeholder 2"/>
          <p:cNvGraphicFramePr>
            <a:graphicFrameLocks noGrp="1" noChangeAspect="1"/>
          </p:cNvGraphicFramePr>
          <p:nvPr>
            <p:ph sz="half" idx="2"/>
          </p:nvPr>
        </p:nvGraphicFramePr>
        <p:xfrm>
          <a:off x="5218112" y="2151856"/>
          <a:ext cx="2670175" cy="3468688"/>
        </p:xfrm>
        <a:graphic>
          <a:graphicData uri="http://schemas.openxmlformats.org/presentationml/2006/ole">
            <mc:AlternateContent xmlns:mc="http://schemas.openxmlformats.org/markup-compatibility/2006">
              <mc:Choice xmlns:v="urn:schemas-microsoft-com:vml" Requires="v">
                <p:oleObj spid="_x0000_s9225" name="Clip" r:id="rId4" imgW="2670772" imgH="3468986" progId="MS_ClipArt_Gallery.5">
                  <p:embed/>
                </p:oleObj>
              </mc:Choice>
              <mc:Fallback>
                <p:oleObj name="Clip" r:id="rId4" imgW="2670772" imgH="3468986" progId="MS_ClipArt_Gallery.5">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112" y="2151856"/>
                        <a:ext cx="26701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quot;No&quot; Symbol 3"/>
          <p:cNvSpPr/>
          <p:nvPr/>
        </p:nvSpPr>
        <p:spPr bwMode="auto">
          <a:xfrm>
            <a:off x="5105400" y="2057400"/>
            <a:ext cx="3124200" cy="3733800"/>
          </a:xfrm>
          <a:prstGeom prst="noSmoking">
            <a:avLst>
              <a:gd name="adj" fmla="val 4591"/>
            </a:avLst>
          </a:prstGeom>
          <a:solidFill>
            <a:schemeClr val="accent5">
              <a:lumMod val="75000"/>
            </a:schemeClr>
          </a:solidFill>
          <a:ln w="31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79604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xEl>
                                              <p:pRg st="1" end="1"/>
                                            </p:txEl>
                                          </p:spTgt>
                                        </p:tgtEl>
                                        <p:attrNameLst>
                                          <p:attrName>style.visibility</p:attrName>
                                        </p:attrNameLst>
                                      </p:cBhvr>
                                      <p:to>
                                        <p:strVal val="visible"/>
                                      </p:to>
                                    </p:set>
                                    <p:anim calcmode="lin" valueType="num">
                                      <p:cBhvr additive="base">
                                        <p:cTn id="13"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effectLst>
            <a:outerShdw dist="35921" dir="2700000" algn="ctr" rotWithShape="0">
              <a:srgbClr val="000000"/>
            </a:outerShdw>
          </a:effectLst>
        </p:spPr>
        <p:txBody>
          <a:bodyPr/>
          <a:lstStyle/>
          <a:p>
            <a:pPr>
              <a:defRPr/>
            </a:pPr>
            <a:r>
              <a:rPr lang="en-US"/>
              <a:t>Inference as a decision</a:t>
            </a:r>
          </a:p>
        </p:txBody>
      </p:sp>
      <p:sp>
        <p:nvSpPr>
          <p:cNvPr id="290819" name="Rectangle 3"/>
          <p:cNvSpPr>
            <a:spLocks noGrp="1" noChangeArrowheads="1"/>
          </p:cNvSpPr>
          <p:nvPr>
            <p:ph type="body" idx="1"/>
          </p:nvPr>
        </p:nvSpPr>
        <p:spPr/>
        <p:txBody>
          <a:bodyPr/>
          <a:lstStyle/>
          <a:p>
            <a:pPr>
              <a:buFont typeface="Monotype Sorts" pitchFamily="2" charset="2"/>
              <a:buChar char="F"/>
              <a:defRPr/>
            </a:pPr>
            <a:r>
              <a:rPr lang="en-US"/>
              <a:t>We make a decision to accept Ho or Ha.</a:t>
            </a:r>
          </a:p>
          <a:p>
            <a:pPr>
              <a:buFont typeface="Monotype Sorts" pitchFamily="2" charset="2"/>
              <a:buChar char="F"/>
              <a:defRPr/>
            </a:pPr>
            <a:r>
              <a:rPr lang="en-US"/>
              <a:t>Sometimes we are correct</a:t>
            </a:r>
          </a:p>
          <a:p>
            <a:pPr>
              <a:buFont typeface="Monotype Sorts" pitchFamily="2" charset="2"/>
              <a:buChar char="F"/>
              <a:defRPr/>
            </a:pPr>
            <a:r>
              <a:rPr lang="en-US"/>
              <a:t>Sometimes we are wrong.</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26"/>
          <p:cNvSpPr>
            <a:spLocks noGrp="1" noChangeArrowheads="1"/>
          </p:cNvSpPr>
          <p:nvPr>
            <p:ph type="title"/>
          </p:nvPr>
        </p:nvSpPr>
        <p:spPr/>
        <p:txBody>
          <a:bodyPr/>
          <a:lstStyle/>
          <a:p>
            <a:pPr>
              <a:defRPr/>
            </a:pPr>
            <a:r>
              <a:rPr lang="en-US"/>
              <a:t>Type I and Type II errors</a:t>
            </a:r>
          </a:p>
        </p:txBody>
      </p:sp>
      <p:sp>
        <p:nvSpPr>
          <p:cNvPr id="218115" name="Rectangle 1027"/>
          <p:cNvSpPr>
            <a:spLocks noGrp="1" noChangeArrowheads="1"/>
          </p:cNvSpPr>
          <p:nvPr>
            <p:ph type="body" idx="1"/>
          </p:nvPr>
        </p:nvSpPr>
        <p:spPr/>
        <p:txBody>
          <a:bodyPr/>
          <a:lstStyle/>
          <a:p>
            <a:pPr>
              <a:buFont typeface="Monotype Sorts" pitchFamily="2" charset="2"/>
              <a:buChar char="F"/>
              <a:defRPr/>
            </a:pPr>
            <a:endParaRPr lang="en-US"/>
          </a:p>
        </p:txBody>
      </p:sp>
      <p:pic>
        <p:nvPicPr>
          <p:cNvPr id="5" name="Picture 4" descr="Privitera-Table 8.3.jpg"/>
          <p:cNvPicPr>
            <a:picLocks noChangeAspect="1"/>
          </p:cNvPicPr>
          <p:nvPr/>
        </p:nvPicPr>
        <p:blipFill>
          <a:blip r:embed="rId3" cstate="print"/>
          <a:stretch>
            <a:fillRect/>
          </a:stretch>
        </p:blipFill>
        <p:spPr>
          <a:xfrm>
            <a:off x="533400" y="2286000"/>
            <a:ext cx="7891375" cy="383480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762000"/>
            <a:ext cx="7696200" cy="5772150"/>
          </a:xfrm>
        </p:spPr>
      </p:pic>
    </p:spTree>
    <p:extLst>
      <p:ext uri="{BB962C8B-B14F-4D97-AF65-F5344CB8AC3E}">
        <p14:creationId xmlns:p14="http://schemas.microsoft.com/office/powerpoint/2010/main" val="460823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effectLst>
            <a:outerShdw dist="35921" dir="2700000" algn="ctr" rotWithShape="0">
              <a:srgbClr val="000000"/>
            </a:outerShdw>
          </a:effectLst>
        </p:spPr>
        <p:txBody>
          <a:bodyPr/>
          <a:lstStyle/>
          <a:p>
            <a:pPr>
              <a:defRPr/>
            </a:pPr>
            <a:r>
              <a:rPr lang="en-US"/>
              <a:t>Type I error	</a:t>
            </a:r>
          </a:p>
        </p:txBody>
      </p:sp>
      <p:sp>
        <p:nvSpPr>
          <p:cNvPr id="292867" name="Rectangle 3"/>
          <p:cNvSpPr>
            <a:spLocks noGrp="1" noChangeArrowheads="1"/>
          </p:cNvSpPr>
          <p:nvPr>
            <p:ph type="body" idx="1"/>
          </p:nvPr>
        </p:nvSpPr>
        <p:spPr/>
        <p:txBody>
          <a:bodyPr/>
          <a:lstStyle/>
          <a:p>
            <a:pPr>
              <a:buFont typeface="Monotype Sorts" pitchFamily="2" charset="2"/>
              <a:buChar char="F"/>
              <a:defRPr/>
            </a:pPr>
            <a:r>
              <a:rPr lang="en-US"/>
              <a:t>If we reject Ho when in fact Ho is true</a:t>
            </a:r>
          </a:p>
          <a:p>
            <a:pPr>
              <a:buFont typeface="Monotype Sorts" pitchFamily="2" charset="2"/>
              <a:buChar char="F"/>
              <a:defRPr/>
            </a:pPr>
            <a:r>
              <a:rPr lang="en-US"/>
              <a:t>If we decide it was not chance when in fact it was chance.</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effectLst>
            <a:outerShdw dist="35921" dir="2700000" algn="ctr" rotWithShape="0">
              <a:srgbClr val="000000"/>
            </a:outerShdw>
          </a:effectLst>
        </p:spPr>
        <p:txBody>
          <a:bodyPr/>
          <a:lstStyle/>
          <a:p>
            <a:pPr>
              <a:defRPr/>
            </a:pPr>
            <a:r>
              <a:rPr lang="en-US"/>
              <a:t>Type II error</a:t>
            </a:r>
          </a:p>
        </p:txBody>
      </p:sp>
      <p:sp>
        <p:nvSpPr>
          <p:cNvPr id="294915" name="Rectangle 3"/>
          <p:cNvSpPr>
            <a:spLocks noGrp="1" noChangeArrowheads="1"/>
          </p:cNvSpPr>
          <p:nvPr>
            <p:ph type="body" idx="1"/>
          </p:nvPr>
        </p:nvSpPr>
        <p:spPr/>
        <p:txBody>
          <a:bodyPr/>
          <a:lstStyle/>
          <a:p>
            <a:pPr>
              <a:buFont typeface="Monotype Sorts" pitchFamily="2" charset="2"/>
              <a:buChar char="F"/>
              <a:defRPr/>
            </a:pPr>
            <a:r>
              <a:rPr lang="en-US"/>
              <a:t>If we accept Ho when Ho is false.</a:t>
            </a:r>
          </a:p>
          <a:p>
            <a:pPr>
              <a:buFont typeface="Monotype Sorts" pitchFamily="2" charset="2"/>
              <a:buChar char="F"/>
              <a:defRPr/>
            </a:pPr>
            <a:r>
              <a:rPr lang="en-US"/>
              <a:t>If we attribute a result to chance when it is not chance.</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Size</a:t>
            </a:r>
            <a:endParaRPr lang="en-US" dirty="0"/>
          </a:p>
        </p:txBody>
      </p:sp>
      <p:sp>
        <p:nvSpPr>
          <p:cNvPr id="4" name="Content Placeholder 3"/>
          <p:cNvSpPr>
            <a:spLocks noGrp="1"/>
          </p:cNvSpPr>
          <p:nvPr>
            <p:ph sz="half" idx="1"/>
          </p:nvPr>
        </p:nvSpPr>
        <p:spPr/>
        <p:txBody>
          <a:bodyPr/>
          <a:lstStyle/>
          <a:p>
            <a:r>
              <a:rPr lang="en-US" dirty="0" smtClean="0"/>
              <a:t>Hypothesis testing looks at the statistical significance of the effect</a:t>
            </a:r>
          </a:p>
          <a:p>
            <a:r>
              <a:rPr lang="en-US" dirty="0" smtClean="0"/>
              <a:t>Effect size looks at the size of the effect. </a:t>
            </a:r>
            <a:endParaRPr lang="en-US" dirty="0"/>
          </a:p>
        </p:txBody>
      </p:sp>
      <p:sp>
        <p:nvSpPr>
          <p:cNvPr id="5" name="Content Placeholder 4"/>
          <p:cNvSpPr>
            <a:spLocks noGrp="1"/>
          </p:cNvSpPr>
          <p:nvPr>
            <p:ph sz="half" idx="2"/>
          </p:nvPr>
        </p:nvSpPr>
        <p:spPr/>
        <p:txBody>
          <a:bodyPr/>
          <a:lstStyle/>
          <a:p>
            <a:r>
              <a:rPr lang="en-US" dirty="0" smtClean="0"/>
              <a:t>Different procedures use different measures of effect size.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Cohen’s </a:t>
            </a:r>
            <a:r>
              <a:rPr lang="en-US" i="1" dirty="0" smtClean="0"/>
              <a:t>d</a:t>
            </a:r>
            <a:endParaRPr lang="en-US" i="1" dirty="0"/>
          </a:p>
        </p:txBody>
      </p:sp>
      <p:sp>
        <p:nvSpPr>
          <p:cNvPr id="3" name="Content Placeholder 2"/>
          <p:cNvSpPr>
            <a:spLocks noGrp="1"/>
          </p:cNvSpPr>
          <p:nvPr>
            <p:ph sz="half" idx="1"/>
          </p:nvPr>
        </p:nvSpPr>
        <p:spPr/>
        <p:txBody>
          <a:bodyPr/>
          <a:lstStyle/>
          <a:p>
            <a:r>
              <a:rPr lang="en-US" dirty="0" smtClean="0"/>
              <a:t>The number of standard deviations an effect shifted above or below the mean stated in the null hypothesis.</a:t>
            </a:r>
            <a:endParaRPr lang="en-US" dirty="0"/>
          </a:p>
        </p:txBody>
      </p:sp>
      <p:sp>
        <p:nvSpPr>
          <p:cNvPr id="4" name="Content Placeholder 3"/>
          <p:cNvSpPr>
            <a:spLocks noGrp="1"/>
          </p:cNvSpPr>
          <p:nvPr>
            <p:ph sz="half" idx="2"/>
          </p:nvPr>
        </p:nvSpPr>
        <p:spPr/>
        <p:txBody>
          <a:bodyPr/>
          <a:lstStyle/>
          <a:p>
            <a:endParaRPr lang="en-US" dirty="0"/>
          </a:p>
        </p:txBody>
      </p:sp>
      <p:pic>
        <p:nvPicPr>
          <p:cNvPr id="90115" name="Picture 3"/>
          <p:cNvPicPr>
            <a:picLocks noChangeAspect="1" noChangeArrowheads="1"/>
          </p:cNvPicPr>
          <p:nvPr/>
        </p:nvPicPr>
        <p:blipFill>
          <a:blip r:embed="rId2" cstate="print"/>
          <a:srcRect l="38470" r="37487"/>
          <a:stretch>
            <a:fillRect/>
          </a:stretch>
        </p:blipFill>
        <p:spPr bwMode="auto">
          <a:xfrm>
            <a:off x="4724400" y="3048000"/>
            <a:ext cx="4191000" cy="990600"/>
          </a:xfrm>
          <a:prstGeom prst="rect">
            <a:avLst/>
          </a:prstGeom>
          <a:solidFill>
            <a:schemeClr val="tx1">
              <a:lumMod val="95000"/>
            </a:schemeClr>
          </a:solid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Cohen’s </a:t>
            </a:r>
            <a:r>
              <a:rPr lang="en-US" i="1" dirty="0" smtClean="0"/>
              <a:t>d</a:t>
            </a:r>
            <a:endParaRPr lang="en-US" dirty="0"/>
          </a:p>
        </p:txBody>
      </p:sp>
      <p:sp>
        <p:nvSpPr>
          <p:cNvPr id="3" name="Content Placeholder 2"/>
          <p:cNvSpPr>
            <a:spLocks noGrp="1"/>
          </p:cNvSpPr>
          <p:nvPr>
            <p:ph sz="half" idx="1"/>
          </p:nvPr>
        </p:nvSpPr>
        <p:spPr/>
        <p:txBody>
          <a:bodyPr/>
          <a:lstStyle/>
          <a:p>
            <a:r>
              <a:rPr lang="en-US" dirty="0" smtClean="0"/>
              <a:t>Cohen’s d equals zero when the means are the same and rises as </a:t>
            </a:r>
            <a:r>
              <a:rPr lang="en-US" smtClean="0"/>
              <a:t>they differ. </a:t>
            </a:r>
            <a:endParaRPr lang="en-US"/>
          </a:p>
        </p:txBody>
      </p:sp>
      <p:pic>
        <p:nvPicPr>
          <p:cNvPr id="5" name="Content Placeholder 4" descr="Privitera-Table 8.6.jpg"/>
          <p:cNvPicPr>
            <a:picLocks noGrp="1" noChangeAspect="1"/>
          </p:cNvPicPr>
          <p:nvPr>
            <p:ph sz="half" idx="2"/>
          </p:nvPr>
        </p:nvPicPr>
        <p:blipFill>
          <a:blip r:embed="rId2" cstate="print"/>
          <a:stretch>
            <a:fillRect/>
          </a:stretch>
        </p:blipFill>
        <p:spPr>
          <a:xfrm>
            <a:off x="4572000" y="2819400"/>
            <a:ext cx="4341754" cy="2325624"/>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Size and NHST: one sample example</a:t>
            </a:r>
            <a:endParaRPr lang="en-US" dirty="0"/>
          </a:p>
        </p:txBody>
      </p:sp>
      <p:sp>
        <p:nvSpPr>
          <p:cNvPr id="3" name="Content Placeholder 2"/>
          <p:cNvSpPr>
            <a:spLocks noGrp="1"/>
          </p:cNvSpPr>
          <p:nvPr>
            <p:ph idx="1"/>
          </p:nvPr>
        </p:nvSpPr>
        <p:spPr/>
        <p:txBody>
          <a:bodyPr/>
          <a:lstStyle/>
          <a:p>
            <a:r>
              <a:rPr lang="en-US" dirty="0" smtClean="0"/>
              <a:t>Frito Lay claims a bag of Doritos has 269.3 grams</a:t>
            </a:r>
          </a:p>
          <a:p>
            <a:r>
              <a:rPr lang="en-US" dirty="0" smtClean="0"/>
              <a:t>Is this true?</a:t>
            </a:r>
          </a:p>
          <a:p>
            <a:r>
              <a:rPr lang="en-US" dirty="0" smtClean="0"/>
              <a:t>Do science: get a sample</a:t>
            </a:r>
          </a:p>
          <a:p>
            <a:r>
              <a:rPr lang="en-US" dirty="0" smtClean="0"/>
              <a:t>Mean of 8 bags is 270.675</a:t>
            </a:r>
          </a:p>
          <a:p>
            <a:endParaRPr lang="en-US" dirty="0"/>
          </a:p>
        </p:txBody>
      </p:sp>
    </p:spTree>
    <p:extLst>
      <p:ext uri="{BB962C8B-B14F-4D97-AF65-F5344CB8AC3E}">
        <p14:creationId xmlns:p14="http://schemas.microsoft.com/office/powerpoint/2010/main" val="4282584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Size</a:t>
            </a:r>
            <a:endParaRPr lang="en-US" dirty="0"/>
          </a:p>
        </p:txBody>
      </p:sp>
      <p:sp>
        <p:nvSpPr>
          <p:cNvPr id="4" name="Content Placeholder 3"/>
          <p:cNvSpPr>
            <a:spLocks noGrp="1"/>
          </p:cNvSpPr>
          <p:nvPr>
            <p:ph sz="half" idx="1"/>
          </p:nvPr>
        </p:nvSpPr>
        <p:spPr/>
        <p:txBody>
          <a:bodyPr/>
          <a:lstStyle/>
          <a:p>
            <a:r>
              <a:rPr lang="en-US" dirty="0" smtClean="0"/>
              <a:t>Population Mean </a:t>
            </a:r>
          </a:p>
          <a:p>
            <a:pPr lvl="1"/>
            <a:r>
              <a:rPr lang="en-US" dirty="0" smtClean="0"/>
              <a:t>269.3</a:t>
            </a:r>
          </a:p>
          <a:p>
            <a:r>
              <a:rPr lang="en-US" dirty="0" smtClean="0"/>
              <a:t>Sample Mean</a:t>
            </a:r>
          </a:p>
          <a:p>
            <a:pPr lvl="1"/>
            <a:r>
              <a:rPr lang="en-US" dirty="0" smtClean="0"/>
              <a:t>270.675</a:t>
            </a:r>
          </a:p>
          <a:p>
            <a:r>
              <a:rPr lang="en-US" dirty="0" smtClean="0"/>
              <a:t>Pop Standard deviation estimate</a:t>
            </a:r>
          </a:p>
          <a:p>
            <a:pPr lvl="1"/>
            <a:r>
              <a:rPr lang="en-US" dirty="0" smtClean="0"/>
              <a:t>.523</a:t>
            </a:r>
          </a:p>
          <a:p>
            <a:pPr marL="457200" lvl="1" indent="0">
              <a:buNone/>
            </a:pPr>
            <a:endParaRPr lang="en-US" dirty="0" smtClean="0"/>
          </a:p>
          <a:p>
            <a:pPr lvl="1"/>
            <a:endParaRPr lang="en-US" dirty="0"/>
          </a:p>
        </p:txBody>
      </p:sp>
      <p:pic>
        <p:nvPicPr>
          <p:cNvPr id="6" name="Picture 3"/>
          <p:cNvPicPr>
            <a:picLocks noGrp="1" noChangeAspect="1" noChangeArrowheads="1"/>
          </p:cNvPicPr>
          <p:nvPr>
            <p:ph sz="half" idx="2"/>
          </p:nvPr>
        </p:nvPicPr>
        <p:blipFill>
          <a:blip r:embed="rId2" cstate="print"/>
          <a:srcRect l="38470" r="37487"/>
          <a:stretch>
            <a:fillRect/>
          </a:stretch>
        </p:blipFill>
        <p:spPr bwMode="auto">
          <a:xfrm>
            <a:off x="4724400" y="2667000"/>
            <a:ext cx="4239385" cy="1008168"/>
          </a:xfrm>
          <a:prstGeom prst="rect">
            <a:avLst/>
          </a:prstGeom>
          <a:solidFill>
            <a:schemeClr val="tx1">
              <a:lumMod val="95000"/>
            </a:schemeClr>
          </a:solidFill>
          <a:ln w="9525">
            <a:noFill/>
            <a:miter lim="800000"/>
            <a:headEnd/>
            <a:tailEnd/>
          </a:ln>
          <a:effectLst/>
        </p:spPr>
      </p:pic>
    </p:spTree>
    <p:extLst>
      <p:ext uri="{BB962C8B-B14F-4D97-AF65-F5344CB8AC3E}">
        <p14:creationId xmlns:p14="http://schemas.microsoft.com/office/powerpoint/2010/main" val="313850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a:t>Hypothesis testing</a:t>
            </a:r>
          </a:p>
        </p:txBody>
      </p:sp>
      <p:sp>
        <p:nvSpPr>
          <p:cNvPr id="75779" name="Rectangle 3"/>
          <p:cNvSpPr>
            <a:spLocks noGrp="1" noChangeArrowheads="1"/>
          </p:cNvSpPr>
          <p:nvPr>
            <p:ph type="body" idx="1"/>
          </p:nvPr>
        </p:nvSpPr>
        <p:spPr/>
        <p:txBody>
          <a:bodyPr/>
          <a:lstStyle/>
          <a:p>
            <a:pPr>
              <a:buFont typeface="Monotype Sorts" pitchFamily="2" charset="2"/>
              <a:buChar char="F"/>
              <a:defRPr/>
            </a:pPr>
            <a:r>
              <a:rPr lang="en-US" dirty="0"/>
              <a:t>We use confidence intervals when our goal is to estimate a population parameter</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Size</a:t>
            </a:r>
            <a:endParaRPr lang="en-US" dirty="0"/>
          </a:p>
        </p:txBody>
      </p:sp>
      <p:sp>
        <p:nvSpPr>
          <p:cNvPr id="3" name="Content Placeholder 2"/>
          <p:cNvSpPr>
            <a:spLocks noGrp="1"/>
          </p:cNvSpPr>
          <p:nvPr>
            <p:ph sz="half" idx="1"/>
          </p:nvPr>
        </p:nvSpPr>
        <p:spPr/>
        <p:txBody>
          <a:bodyPr/>
          <a:lstStyle/>
          <a:p>
            <a:r>
              <a:rPr lang="en-US" dirty="0" smtClean="0"/>
              <a:t>Effect Size = 2.63</a:t>
            </a:r>
          </a:p>
          <a:p>
            <a:r>
              <a:rPr lang="en-US" dirty="0" smtClean="0"/>
              <a:t>This is a very large effect size. </a:t>
            </a:r>
            <a:endParaRPr lang="en-US" dirty="0"/>
          </a:p>
        </p:txBody>
      </p:sp>
      <p:pic>
        <p:nvPicPr>
          <p:cNvPr id="5" name="Content Placeholder 4" descr="Privitera-Table 8.6.jpg"/>
          <p:cNvPicPr>
            <a:picLocks noGrp="1" noChangeAspect="1"/>
          </p:cNvPicPr>
          <p:nvPr>
            <p:ph sz="half" idx="2"/>
          </p:nvPr>
        </p:nvPicPr>
        <p:blipFill>
          <a:blip r:embed="rId2" cstate="print"/>
          <a:stretch>
            <a:fillRect/>
          </a:stretch>
        </p:blipFill>
        <p:spPr>
          <a:xfrm>
            <a:off x="4343400" y="2743200"/>
            <a:ext cx="4618068" cy="2473629"/>
          </a:xfrm>
        </p:spPr>
      </p:pic>
    </p:spTree>
    <p:extLst>
      <p:ext uri="{BB962C8B-B14F-4D97-AF65-F5344CB8AC3E}">
        <p14:creationId xmlns:p14="http://schemas.microsoft.com/office/powerpoint/2010/main" val="2646212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Hypothesis Significance Test NHST</a:t>
            </a:r>
            <a:endParaRPr lang="en-US" dirty="0"/>
          </a:p>
        </p:txBody>
      </p:sp>
      <p:sp>
        <p:nvSpPr>
          <p:cNvPr id="3" name="Content Placeholder 2"/>
          <p:cNvSpPr>
            <a:spLocks noGrp="1"/>
          </p:cNvSpPr>
          <p:nvPr>
            <p:ph sz="half" idx="1"/>
          </p:nvPr>
        </p:nvSpPr>
        <p:spPr/>
        <p:txBody>
          <a:bodyPr/>
          <a:lstStyle/>
          <a:p>
            <a:r>
              <a:rPr lang="en-US" dirty="0" smtClean="0"/>
              <a:t>I the population mean really was 269.3 how often would you get a mean of 270.675 by chance?</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667000"/>
            <a:ext cx="4540250" cy="2286000"/>
          </a:xfrm>
        </p:spPr>
      </p:pic>
    </p:spTree>
    <p:extLst>
      <p:ext uri="{BB962C8B-B14F-4D97-AF65-F5344CB8AC3E}">
        <p14:creationId xmlns:p14="http://schemas.microsoft.com/office/powerpoint/2010/main" val="1289344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NHST</a:t>
            </a:r>
            <a:endParaRPr lang="en-US" dirty="0"/>
          </a:p>
        </p:txBody>
      </p:sp>
      <p:sp>
        <p:nvSpPr>
          <p:cNvPr id="3" name="Content Placeholder 2"/>
          <p:cNvSpPr>
            <a:spLocks noGrp="1"/>
          </p:cNvSpPr>
          <p:nvPr>
            <p:ph sz="half" idx="1"/>
          </p:nvPr>
        </p:nvSpPr>
        <p:spPr/>
        <p:txBody>
          <a:bodyPr/>
          <a:lstStyle/>
          <a:p>
            <a:r>
              <a:rPr lang="en-US" dirty="0" smtClean="0"/>
              <a:t>The null hypothesis states that the mean =269.3</a:t>
            </a:r>
          </a:p>
          <a:p>
            <a:r>
              <a:rPr lang="en-US" dirty="0" smtClean="0"/>
              <a:t>The alternative hypothesis that the mean =/= 269.3</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half" idx="2"/>
              </p:nvPr>
            </p:nvSpPr>
            <p:spPr/>
            <p:txBody>
              <a:bodyPr/>
              <a:lstStyle/>
              <a:p>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𝑥𝑏𝑎𝑟</m:t>
                        </m:r>
                        <m:r>
                          <a:rPr lang="en-US" b="0" i="1" smtClean="0">
                            <a:latin typeface="Cambria Math" panose="02040503050406030204" pitchFamily="18" charset="0"/>
                          </a:rPr>
                          <m:t>−</m:t>
                        </m:r>
                        <m:r>
                          <a:rPr lang="en-US" b="0" i="1" smtClean="0">
                            <a:latin typeface="Cambria Math" panose="02040503050406030204" pitchFamily="18" charset="0"/>
                          </a:rPr>
                          <m:t>𝑚𝑒𝑎𝑛</m:t>
                        </m:r>
                      </m:num>
                      <m:den>
                        <m:r>
                          <a:rPr lang="en-US" b="0" i="1" smtClean="0">
                            <a:latin typeface="Cambria Math" panose="02040503050406030204" pitchFamily="18" charset="0"/>
                          </a:rPr>
                          <m:t>𝑠</m:t>
                        </m:r>
                      </m:den>
                    </m:f>
                  </m:oMath>
                </a14:m>
                <a:endParaRPr lang="en-US" dirty="0" smtClean="0"/>
              </a:p>
              <a:p>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270.625−269.3</m:t>
                        </m:r>
                      </m:num>
                      <m:den>
                        <m:r>
                          <a:rPr lang="en-US" b="0" i="1" smtClean="0">
                            <a:latin typeface="Cambria Math" panose="02040503050406030204" pitchFamily="18" charset="0"/>
                          </a:rPr>
                          <m:t>.523/</m:t>
                        </m:r>
                        <m:r>
                          <a:rPr lang="en-US" b="0" i="1" smtClean="0">
                            <a:latin typeface="Cambria Math" panose="02040503050406030204" pitchFamily="18" charset="0"/>
                            <a:ea typeface="Cambria Math" panose="02040503050406030204" pitchFamily="18" charset="0"/>
                          </a:rPr>
                          <m:t>√8</m:t>
                        </m:r>
                      </m:den>
                    </m:f>
                  </m:oMath>
                </a14:m>
                <a:endParaRPr lang="en-US" dirty="0" smtClean="0"/>
              </a:p>
              <a:p>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=7.44</m:t>
                    </m:r>
                  </m:oMath>
                </a14:m>
                <a:endParaRPr lang="en-US" dirty="0" smtClean="0"/>
              </a:p>
              <a:p>
                <a:r>
                  <a:rPr lang="en-US" dirty="0" smtClean="0"/>
                  <a:t>p = .000</a:t>
                </a:r>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blipFill>
                <a:blip r:embed="rId2"/>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1978209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28" descr="road11"/>
          <p:cNvPicPr>
            <a:picLocks noChangeAspect="1" noChangeArrowheads="1"/>
          </p:cNvPicPr>
          <p:nvPr/>
        </p:nvPicPr>
        <p:blipFill>
          <a:blip r:embed="rId3" cstate="print"/>
          <a:srcRect/>
          <a:stretch>
            <a:fillRect/>
          </a:stretch>
        </p:blipFill>
        <p:spPr bwMode="auto">
          <a:xfrm>
            <a:off x="-6350" y="-4763"/>
            <a:ext cx="9150350" cy="6862763"/>
          </a:xfrm>
          <a:prstGeom prst="rect">
            <a:avLst/>
          </a:prstGeom>
          <a:noFill/>
          <a:ln w="9525">
            <a:noFill/>
            <a:miter lim="800000"/>
            <a:headEnd/>
            <a:tailEnd/>
          </a:ln>
        </p:spPr>
      </p:pic>
      <p:sp>
        <p:nvSpPr>
          <p:cNvPr id="45059" name="Text Box 1029"/>
          <p:cNvSpPr txBox="1">
            <a:spLocks noChangeArrowheads="1"/>
          </p:cNvSpPr>
          <p:nvPr/>
        </p:nvSpPr>
        <p:spPr bwMode="auto">
          <a:xfrm>
            <a:off x="2667000" y="5791200"/>
            <a:ext cx="2286000" cy="579438"/>
          </a:xfrm>
          <a:prstGeom prst="rect">
            <a:avLst/>
          </a:prstGeom>
          <a:noFill/>
          <a:ln w="12700">
            <a:noFill/>
            <a:miter lim="800000"/>
            <a:headEnd/>
            <a:tailEnd/>
          </a:ln>
        </p:spPr>
        <p:txBody>
          <a:bodyPr>
            <a:spAutoFit/>
          </a:bodyPr>
          <a:lstStyle/>
          <a:p>
            <a:pPr eaLnBrk="0" hangingPunct="0">
              <a:spcBef>
                <a:spcPct val="50000"/>
              </a:spcBef>
            </a:pPr>
            <a:r>
              <a:rPr lang="en-US" sz="3200" b="1"/>
              <a:t>The End</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a:defRPr/>
            </a:pPr>
            <a:r>
              <a:rPr lang="en-US" sz="4000"/>
              <a:t>Hypothesis test for music trivia data</a:t>
            </a:r>
          </a:p>
        </p:txBody>
      </p:sp>
      <p:sp>
        <p:nvSpPr>
          <p:cNvPr id="278531" name="Rectangle 3"/>
          <p:cNvSpPr>
            <a:spLocks noGrp="1" noChangeArrowheads="1"/>
          </p:cNvSpPr>
          <p:nvPr>
            <p:ph type="body" idx="1"/>
          </p:nvPr>
        </p:nvSpPr>
        <p:spPr/>
        <p:txBody>
          <a:bodyPr/>
          <a:lstStyle/>
          <a:p>
            <a:pPr>
              <a:buFont typeface="Monotype Sorts" pitchFamily="2" charset="2"/>
              <a:buChar char="F"/>
              <a:defRPr/>
            </a:pPr>
            <a:endParaRPr lang="en-US"/>
          </a:p>
        </p:txBody>
      </p:sp>
      <p:pic>
        <p:nvPicPr>
          <p:cNvPr id="46084" name="Picture 302"/>
          <p:cNvPicPr>
            <a:picLocks noChangeAspect="1" noChangeArrowheads="1"/>
          </p:cNvPicPr>
          <p:nvPr/>
        </p:nvPicPr>
        <p:blipFill>
          <a:blip r:embed="rId3" cstate="print"/>
          <a:srcRect/>
          <a:stretch>
            <a:fillRect/>
          </a:stretch>
        </p:blipFill>
        <p:spPr bwMode="auto">
          <a:xfrm>
            <a:off x="0" y="2209800"/>
            <a:ext cx="9144000" cy="29178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14.55 page 390</a:t>
            </a:r>
            <a:endParaRPr lang="en-US" dirty="0"/>
          </a:p>
        </p:txBody>
      </p:sp>
      <p:sp>
        <p:nvSpPr>
          <p:cNvPr id="4" name="Content Placeholder 3"/>
          <p:cNvSpPr>
            <a:spLocks noGrp="1"/>
          </p:cNvSpPr>
          <p:nvPr>
            <p:ph sz="half" idx="1"/>
          </p:nvPr>
        </p:nvSpPr>
        <p:spPr/>
        <p:txBody>
          <a:bodyPr/>
          <a:lstStyle/>
          <a:p>
            <a:pPr>
              <a:defRPr/>
            </a:pPr>
            <a:r>
              <a:rPr lang="en-US" dirty="0" smtClean="0"/>
              <a:t>Does eye grease increase sensitivity?</a:t>
            </a:r>
          </a:p>
          <a:p>
            <a:pPr>
              <a:defRPr/>
            </a:pPr>
            <a:r>
              <a:rPr lang="en-US" dirty="0" smtClean="0"/>
              <a:t>Ho= </a:t>
            </a:r>
            <a:r>
              <a:rPr lang="el-GR" sz="3200" b="1" dirty="0" smtClean="0">
                <a:latin typeface="Calibri"/>
              </a:rPr>
              <a:t>μ</a:t>
            </a:r>
            <a:r>
              <a:rPr lang="en-US" dirty="0" smtClean="0"/>
              <a:t> = 0</a:t>
            </a:r>
          </a:p>
          <a:p>
            <a:pPr>
              <a:defRPr/>
            </a:pPr>
            <a:r>
              <a:rPr lang="en-US" dirty="0" smtClean="0"/>
              <a:t>Ha </a:t>
            </a:r>
            <a:r>
              <a:rPr lang="el-GR" b="1" dirty="0" smtClean="0">
                <a:latin typeface="Calibri"/>
              </a:rPr>
              <a:t>μ</a:t>
            </a:r>
            <a:r>
              <a:rPr lang="en-US" dirty="0" smtClean="0"/>
              <a:t> &gt; 0</a:t>
            </a:r>
          </a:p>
          <a:p>
            <a:pPr>
              <a:defRPr/>
            </a:pPr>
            <a:endParaRPr lang="en-US" dirty="0"/>
          </a:p>
        </p:txBody>
      </p:sp>
      <p:sp>
        <p:nvSpPr>
          <p:cNvPr id="5" name="Content Placeholder 4"/>
          <p:cNvSpPr>
            <a:spLocks noGrp="1"/>
          </p:cNvSpPr>
          <p:nvPr>
            <p:ph sz="half" idx="2"/>
          </p:nvPr>
        </p:nvSpPr>
        <p:spPr/>
        <p:txBody>
          <a:bodyPr/>
          <a:lstStyle/>
          <a:p>
            <a:pPr>
              <a:defRPr/>
            </a:pPr>
            <a:endParaRPr lang="en-US"/>
          </a:p>
        </p:txBody>
      </p:sp>
      <p:pic>
        <p:nvPicPr>
          <p:cNvPr id="38917" name="Picture 2" descr="c14-uf10"/>
          <p:cNvPicPr>
            <a:picLocks noChangeAspect="1" noChangeArrowheads="1"/>
          </p:cNvPicPr>
          <p:nvPr/>
        </p:nvPicPr>
        <p:blipFill>
          <a:blip r:embed="rId2" cstate="print"/>
          <a:srcRect/>
          <a:stretch>
            <a:fillRect/>
          </a:stretch>
        </p:blipFill>
        <p:spPr bwMode="auto">
          <a:xfrm>
            <a:off x="5105400" y="2362200"/>
            <a:ext cx="3557588" cy="3824288"/>
          </a:xfrm>
          <a:prstGeom prst="rect">
            <a:avLst/>
          </a:prstGeom>
          <a:noFill/>
          <a:ln w="9525">
            <a:noFill/>
            <a:miter lim="800000"/>
            <a:headEnd/>
            <a:tailEnd/>
          </a:ln>
        </p:spPr>
      </p:pic>
    </p:spTree>
    <p:extLst>
      <p:ext uri="{BB962C8B-B14F-4D97-AF65-F5344CB8AC3E}">
        <p14:creationId xmlns:p14="http://schemas.microsoft.com/office/powerpoint/2010/main" val="2473609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14.55 page 390</a:t>
            </a:r>
            <a:endParaRPr lang="en-US" dirty="0"/>
          </a:p>
        </p:txBody>
      </p:sp>
      <p:sp>
        <p:nvSpPr>
          <p:cNvPr id="3" name="Content Placeholder 2"/>
          <p:cNvSpPr>
            <a:spLocks noGrp="1"/>
          </p:cNvSpPr>
          <p:nvPr>
            <p:ph sz="half" idx="1"/>
          </p:nvPr>
        </p:nvSpPr>
        <p:spPr/>
        <p:txBody>
          <a:bodyPr/>
          <a:lstStyle/>
          <a:p>
            <a:pPr>
              <a:defRPr/>
            </a:pPr>
            <a:endParaRPr lang="en-US"/>
          </a:p>
        </p:txBody>
      </p:sp>
      <p:sp>
        <p:nvSpPr>
          <p:cNvPr id="4" name="Content Placeholder 3"/>
          <p:cNvSpPr>
            <a:spLocks noGrp="1"/>
          </p:cNvSpPr>
          <p:nvPr>
            <p:ph sz="half" idx="2"/>
          </p:nvPr>
        </p:nvSpPr>
        <p:spPr/>
        <p:txBody>
          <a:bodyPr/>
          <a:lstStyle/>
          <a:p>
            <a:pPr>
              <a:defRPr/>
            </a:pPr>
            <a:r>
              <a:rPr lang="en-US" dirty="0" smtClean="0"/>
              <a:t>P is less than .05</a:t>
            </a:r>
          </a:p>
          <a:p>
            <a:pPr>
              <a:defRPr/>
            </a:pPr>
            <a:r>
              <a:rPr lang="en-US" dirty="0" smtClean="0"/>
              <a:t>Reject null hypothesis</a:t>
            </a:r>
          </a:p>
          <a:p>
            <a:pPr>
              <a:defRPr/>
            </a:pPr>
            <a:r>
              <a:rPr lang="en-US" dirty="0" smtClean="0"/>
              <a:t>Accept alternative hypothesis</a:t>
            </a:r>
          </a:p>
          <a:p>
            <a:pPr>
              <a:defRPr/>
            </a:pPr>
            <a:r>
              <a:rPr lang="en-US" dirty="0" smtClean="0"/>
              <a:t>Data suggest that grease increases sensitivity</a:t>
            </a:r>
            <a:endParaRPr lang="en-US" dirty="0"/>
          </a:p>
        </p:txBody>
      </p:sp>
      <p:pic>
        <p:nvPicPr>
          <p:cNvPr id="39941" name="Picture 2"/>
          <p:cNvPicPr>
            <a:picLocks noChangeAspect="1" noChangeArrowheads="1"/>
          </p:cNvPicPr>
          <p:nvPr/>
        </p:nvPicPr>
        <p:blipFill>
          <a:blip r:embed="rId2" cstate="print"/>
          <a:srcRect/>
          <a:stretch>
            <a:fillRect/>
          </a:stretch>
        </p:blipFill>
        <p:spPr bwMode="auto">
          <a:xfrm>
            <a:off x="762000" y="2590800"/>
            <a:ext cx="3973513" cy="2438400"/>
          </a:xfrm>
          <a:prstGeom prst="rect">
            <a:avLst/>
          </a:prstGeom>
          <a:noFill/>
          <a:ln w="9525">
            <a:noFill/>
            <a:miter lim="800000"/>
            <a:headEnd/>
            <a:tailEnd/>
          </a:ln>
        </p:spPr>
      </p:pic>
    </p:spTree>
    <p:extLst>
      <p:ext uri="{BB962C8B-B14F-4D97-AF65-F5344CB8AC3E}">
        <p14:creationId xmlns:p14="http://schemas.microsoft.com/office/powerpoint/2010/main" val="52047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a:t>Hypothesis testing</a:t>
            </a:r>
          </a:p>
        </p:txBody>
      </p:sp>
      <p:sp>
        <p:nvSpPr>
          <p:cNvPr id="75779" name="Rectangle 3"/>
          <p:cNvSpPr>
            <a:spLocks noGrp="1" noChangeArrowheads="1"/>
          </p:cNvSpPr>
          <p:nvPr>
            <p:ph type="body" idx="1"/>
          </p:nvPr>
        </p:nvSpPr>
        <p:spPr/>
        <p:txBody>
          <a:bodyPr/>
          <a:lstStyle/>
          <a:p>
            <a:pPr>
              <a:buFont typeface="Monotype Sorts" pitchFamily="2" charset="2"/>
              <a:buChar char="F"/>
              <a:defRPr/>
            </a:pPr>
            <a:r>
              <a:rPr lang="en-US" dirty="0" smtClean="0"/>
              <a:t>A </a:t>
            </a:r>
            <a:r>
              <a:rPr lang="en-US" dirty="0"/>
              <a:t>more common need is to assess the evidence for some claim about the population.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pPr>
              <a:defRPr/>
            </a:pPr>
            <a:r>
              <a:rPr lang="en-US"/>
              <a:t>Tests of significance</a:t>
            </a:r>
          </a:p>
        </p:txBody>
      </p:sp>
      <p:sp>
        <p:nvSpPr>
          <p:cNvPr id="77827" name="Rectangle 1027"/>
          <p:cNvSpPr>
            <a:spLocks noGrp="1" noChangeArrowheads="1"/>
          </p:cNvSpPr>
          <p:nvPr>
            <p:ph type="body" idx="1"/>
          </p:nvPr>
        </p:nvSpPr>
        <p:spPr/>
        <p:txBody>
          <a:bodyPr/>
          <a:lstStyle/>
          <a:p>
            <a:pPr>
              <a:buFont typeface="Monotype Sorts" pitchFamily="2" charset="2"/>
              <a:buChar char="F"/>
              <a:defRPr/>
            </a:pPr>
            <a:r>
              <a:rPr lang="en-US" dirty="0"/>
              <a:t>Does a change in the independent variable produce a change in the dependent variable</a:t>
            </a:r>
            <a:r>
              <a:rPr lang="en-US" dirty="0" smtClean="0"/>
              <a:t>. Examples.</a:t>
            </a:r>
            <a:endParaRPr lang="en-US" dirty="0"/>
          </a:p>
          <a:p>
            <a:pPr>
              <a:buFont typeface="Monotype Sorts" pitchFamily="2" charset="2"/>
              <a:buChar char="F"/>
              <a:defRPr/>
            </a:pPr>
            <a:r>
              <a:rPr lang="en-US" dirty="0"/>
              <a:t>Or is the observed difference merely the result of sampling error?</a:t>
            </a:r>
          </a:p>
          <a:p>
            <a:pPr>
              <a:buFont typeface="Monotype Sorts" pitchFamily="2" charset="2"/>
              <a:buChar char="F"/>
              <a:defRPr/>
            </a:pPr>
            <a:r>
              <a:rPr lang="en-US" dirty="0"/>
              <a:t>Is the observed difference meaningful (significant).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p:txBody>
          <a:bodyPr/>
          <a:lstStyle/>
          <a:p>
            <a:pPr>
              <a:defRPr/>
            </a:pPr>
            <a:r>
              <a:rPr lang="en-US"/>
              <a:t>Hypothesis Testing</a:t>
            </a:r>
          </a:p>
        </p:txBody>
      </p:sp>
      <p:sp>
        <p:nvSpPr>
          <p:cNvPr id="92163" name="Rectangle 1027"/>
          <p:cNvSpPr>
            <a:spLocks noGrp="1" noChangeArrowheads="1"/>
          </p:cNvSpPr>
          <p:nvPr>
            <p:ph type="body" sz="half" idx="1"/>
          </p:nvPr>
        </p:nvSpPr>
        <p:spPr/>
        <p:txBody>
          <a:bodyPr/>
          <a:lstStyle/>
          <a:p>
            <a:pPr>
              <a:buFont typeface="Monotype Sorts" pitchFamily="2" charset="2"/>
              <a:buChar char="F"/>
              <a:defRPr/>
            </a:pPr>
            <a:r>
              <a:rPr lang="en-US" sz="2800"/>
              <a:t>Dr. Diligent has found a better treatment for procrastination.  She reports that students trained in her method have a higher g.pa. than the average.</a:t>
            </a:r>
          </a:p>
        </p:txBody>
      </p:sp>
      <p:grpSp>
        <p:nvGrpSpPr>
          <p:cNvPr id="17412" name="Group 1029"/>
          <p:cNvGrpSpPr>
            <a:grpSpLocks/>
          </p:cNvGrpSpPr>
          <p:nvPr/>
        </p:nvGrpSpPr>
        <p:grpSpPr bwMode="auto">
          <a:xfrm>
            <a:off x="5943600" y="1752600"/>
            <a:ext cx="1549400" cy="4076700"/>
            <a:chOff x="3728" y="1160"/>
            <a:chExt cx="976" cy="2568"/>
          </a:xfrm>
        </p:grpSpPr>
        <p:grpSp>
          <p:nvGrpSpPr>
            <p:cNvPr id="17413" name="Group 1030"/>
            <p:cNvGrpSpPr>
              <a:grpSpLocks/>
            </p:cNvGrpSpPr>
            <p:nvPr/>
          </p:nvGrpSpPr>
          <p:grpSpPr bwMode="auto">
            <a:xfrm>
              <a:off x="3864" y="2190"/>
              <a:ext cx="478" cy="1538"/>
              <a:chOff x="3864" y="2190"/>
              <a:chExt cx="478" cy="1538"/>
            </a:xfrm>
          </p:grpSpPr>
          <p:grpSp>
            <p:nvGrpSpPr>
              <p:cNvPr id="17533" name="Group 1031"/>
              <p:cNvGrpSpPr>
                <a:grpSpLocks/>
              </p:cNvGrpSpPr>
              <p:nvPr/>
            </p:nvGrpSpPr>
            <p:grpSpPr bwMode="auto">
              <a:xfrm>
                <a:off x="3873" y="3416"/>
                <a:ext cx="427" cy="312"/>
                <a:chOff x="3873" y="3416"/>
                <a:chExt cx="427" cy="312"/>
              </a:xfrm>
            </p:grpSpPr>
            <p:grpSp>
              <p:nvGrpSpPr>
                <p:cNvPr id="17544" name="Group 1032"/>
                <p:cNvGrpSpPr>
                  <a:grpSpLocks/>
                </p:cNvGrpSpPr>
                <p:nvPr/>
              </p:nvGrpSpPr>
              <p:grpSpPr bwMode="auto">
                <a:xfrm>
                  <a:off x="3873" y="3416"/>
                  <a:ext cx="230" cy="181"/>
                  <a:chOff x="3873" y="3416"/>
                  <a:chExt cx="230" cy="181"/>
                </a:xfrm>
              </p:grpSpPr>
              <p:grpSp>
                <p:nvGrpSpPr>
                  <p:cNvPr id="17551" name="Group 1033"/>
                  <p:cNvGrpSpPr>
                    <a:grpSpLocks/>
                  </p:cNvGrpSpPr>
                  <p:nvPr/>
                </p:nvGrpSpPr>
                <p:grpSpPr bwMode="auto">
                  <a:xfrm>
                    <a:off x="3915" y="3416"/>
                    <a:ext cx="178" cy="135"/>
                    <a:chOff x="3915" y="3416"/>
                    <a:chExt cx="178" cy="135"/>
                  </a:xfrm>
                </p:grpSpPr>
                <p:sp>
                  <p:nvSpPr>
                    <p:cNvPr id="17555" name="Freeform 1034"/>
                    <p:cNvSpPr>
                      <a:spLocks/>
                    </p:cNvSpPr>
                    <p:nvPr/>
                  </p:nvSpPr>
                  <p:spPr bwMode="auto">
                    <a:xfrm>
                      <a:off x="3915" y="3416"/>
                      <a:ext cx="178" cy="135"/>
                    </a:xfrm>
                    <a:custGeom>
                      <a:avLst/>
                      <a:gdLst>
                        <a:gd name="T0" fmla="*/ 65 w 178"/>
                        <a:gd name="T1" fmla="*/ 14 h 135"/>
                        <a:gd name="T2" fmla="*/ 64 w 178"/>
                        <a:gd name="T3" fmla="*/ 35 h 135"/>
                        <a:gd name="T4" fmla="*/ 50 w 178"/>
                        <a:gd name="T5" fmla="*/ 49 h 135"/>
                        <a:gd name="T6" fmla="*/ 36 w 178"/>
                        <a:gd name="T7" fmla="*/ 66 h 135"/>
                        <a:gd name="T8" fmla="*/ 11 w 178"/>
                        <a:gd name="T9" fmla="*/ 90 h 135"/>
                        <a:gd name="T10" fmla="*/ 0 w 178"/>
                        <a:gd name="T11" fmla="*/ 104 h 135"/>
                        <a:gd name="T12" fmla="*/ 2 w 178"/>
                        <a:gd name="T13" fmla="*/ 133 h 135"/>
                        <a:gd name="T14" fmla="*/ 69 w 178"/>
                        <a:gd name="T15" fmla="*/ 135 h 135"/>
                        <a:gd name="T16" fmla="*/ 149 w 178"/>
                        <a:gd name="T17" fmla="*/ 90 h 135"/>
                        <a:gd name="T18" fmla="*/ 178 w 178"/>
                        <a:gd name="T19" fmla="*/ 45 h 135"/>
                        <a:gd name="T20" fmla="*/ 157 w 178"/>
                        <a:gd name="T21" fmla="*/ 0 h 135"/>
                        <a:gd name="T22" fmla="*/ 65 w 178"/>
                        <a:gd name="T23" fmla="*/ 14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5"/>
                        <a:gd name="T38" fmla="*/ 178 w 178"/>
                        <a:gd name="T39" fmla="*/ 135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5">
                          <a:moveTo>
                            <a:pt x="65" y="14"/>
                          </a:moveTo>
                          <a:lnTo>
                            <a:pt x="64" y="35"/>
                          </a:lnTo>
                          <a:lnTo>
                            <a:pt x="50" y="49"/>
                          </a:lnTo>
                          <a:lnTo>
                            <a:pt x="36" y="66"/>
                          </a:lnTo>
                          <a:lnTo>
                            <a:pt x="11" y="90"/>
                          </a:lnTo>
                          <a:lnTo>
                            <a:pt x="0" y="104"/>
                          </a:lnTo>
                          <a:lnTo>
                            <a:pt x="2" y="133"/>
                          </a:lnTo>
                          <a:lnTo>
                            <a:pt x="69" y="135"/>
                          </a:lnTo>
                          <a:lnTo>
                            <a:pt x="149" y="90"/>
                          </a:lnTo>
                          <a:lnTo>
                            <a:pt x="178" y="45"/>
                          </a:lnTo>
                          <a:lnTo>
                            <a:pt x="157" y="0"/>
                          </a:lnTo>
                          <a:lnTo>
                            <a:pt x="65" y="14"/>
                          </a:lnTo>
                          <a:close/>
                        </a:path>
                      </a:pathLst>
                    </a:custGeom>
                    <a:solidFill>
                      <a:srgbClr val="FF9F7F"/>
                    </a:solidFill>
                    <a:ln w="9525">
                      <a:noFill/>
                      <a:round/>
                      <a:headEnd/>
                      <a:tailEnd/>
                    </a:ln>
                  </p:spPr>
                  <p:txBody>
                    <a:bodyPr/>
                    <a:lstStyle/>
                    <a:p>
                      <a:endParaRPr lang="en-US"/>
                    </a:p>
                  </p:txBody>
                </p:sp>
                <p:sp>
                  <p:nvSpPr>
                    <p:cNvPr id="17556" name="Freeform 1035"/>
                    <p:cNvSpPr>
                      <a:spLocks/>
                    </p:cNvSpPr>
                    <p:nvPr/>
                  </p:nvSpPr>
                  <p:spPr bwMode="auto">
                    <a:xfrm>
                      <a:off x="3974" y="3433"/>
                      <a:ext cx="103" cy="104"/>
                    </a:xfrm>
                    <a:custGeom>
                      <a:avLst/>
                      <a:gdLst>
                        <a:gd name="T0" fmla="*/ 53 w 103"/>
                        <a:gd name="T1" fmla="*/ 5 h 104"/>
                        <a:gd name="T2" fmla="*/ 39 w 103"/>
                        <a:gd name="T3" fmla="*/ 16 h 104"/>
                        <a:gd name="T4" fmla="*/ 32 w 103"/>
                        <a:gd name="T5" fmla="*/ 28 h 104"/>
                        <a:gd name="T6" fmla="*/ 20 w 103"/>
                        <a:gd name="T7" fmla="*/ 48 h 104"/>
                        <a:gd name="T8" fmla="*/ 12 w 103"/>
                        <a:gd name="T9" fmla="*/ 65 h 104"/>
                        <a:gd name="T10" fmla="*/ 6 w 103"/>
                        <a:gd name="T11" fmla="*/ 81 h 104"/>
                        <a:gd name="T12" fmla="*/ 0 w 103"/>
                        <a:gd name="T13" fmla="*/ 104 h 104"/>
                        <a:gd name="T14" fmla="*/ 76 w 103"/>
                        <a:gd name="T15" fmla="*/ 77 h 104"/>
                        <a:gd name="T16" fmla="*/ 101 w 103"/>
                        <a:gd name="T17" fmla="*/ 40 h 104"/>
                        <a:gd name="T18" fmla="*/ 103 w 103"/>
                        <a:gd name="T19" fmla="*/ 0 h 104"/>
                        <a:gd name="T20" fmla="*/ 53 w 103"/>
                        <a:gd name="T21" fmla="*/ 5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04"/>
                        <a:gd name="T35" fmla="*/ 103 w 103"/>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04">
                          <a:moveTo>
                            <a:pt x="53" y="5"/>
                          </a:moveTo>
                          <a:lnTo>
                            <a:pt x="39" y="16"/>
                          </a:lnTo>
                          <a:lnTo>
                            <a:pt x="32" y="28"/>
                          </a:lnTo>
                          <a:lnTo>
                            <a:pt x="20" y="48"/>
                          </a:lnTo>
                          <a:lnTo>
                            <a:pt x="12" y="65"/>
                          </a:lnTo>
                          <a:lnTo>
                            <a:pt x="6" y="81"/>
                          </a:lnTo>
                          <a:lnTo>
                            <a:pt x="0" y="104"/>
                          </a:lnTo>
                          <a:lnTo>
                            <a:pt x="76" y="77"/>
                          </a:lnTo>
                          <a:lnTo>
                            <a:pt x="101" y="40"/>
                          </a:lnTo>
                          <a:lnTo>
                            <a:pt x="103" y="0"/>
                          </a:lnTo>
                          <a:lnTo>
                            <a:pt x="53" y="5"/>
                          </a:lnTo>
                          <a:close/>
                        </a:path>
                      </a:pathLst>
                    </a:custGeom>
                    <a:solidFill>
                      <a:srgbClr val="FF7F3F"/>
                    </a:solidFill>
                    <a:ln w="9525">
                      <a:noFill/>
                      <a:round/>
                      <a:headEnd/>
                      <a:tailEnd/>
                    </a:ln>
                  </p:spPr>
                  <p:txBody>
                    <a:bodyPr/>
                    <a:lstStyle/>
                    <a:p>
                      <a:endParaRPr lang="en-US"/>
                    </a:p>
                  </p:txBody>
                </p:sp>
                <p:sp>
                  <p:nvSpPr>
                    <p:cNvPr id="17557" name="Freeform 1036"/>
                    <p:cNvSpPr>
                      <a:spLocks/>
                    </p:cNvSpPr>
                    <p:nvPr/>
                  </p:nvSpPr>
                  <p:spPr bwMode="auto">
                    <a:xfrm>
                      <a:off x="3919" y="3475"/>
                      <a:ext cx="40" cy="61"/>
                    </a:xfrm>
                    <a:custGeom>
                      <a:avLst/>
                      <a:gdLst>
                        <a:gd name="T0" fmla="*/ 40 w 40"/>
                        <a:gd name="T1" fmla="*/ 0 h 61"/>
                        <a:gd name="T2" fmla="*/ 32 w 40"/>
                        <a:gd name="T3" fmla="*/ 7 h 61"/>
                        <a:gd name="T4" fmla="*/ 25 w 40"/>
                        <a:gd name="T5" fmla="*/ 14 h 61"/>
                        <a:gd name="T6" fmla="*/ 17 w 40"/>
                        <a:gd name="T7" fmla="*/ 23 h 61"/>
                        <a:gd name="T8" fmla="*/ 10 w 40"/>
                        <a:gd name="T9" fmla="*/ 30 h 61"/>
                        <a:gd name="T10" fmla="*/ 5 w 40"/>
                        <a:gd name="T11" fmla="*/ 37 h 61"/>
                        <a:gd name="T12" fmla="*/ 0 w 40"/>
                        <a:gd name="T13" fmla="*/ 46 h 61"/>
                        <a:gd name="T14" fmla="*/ 0 w 40"/>
                        <a:gd name="T15" fmla="*/ 53 h 61"/>
                        <a:gd name="T16" fmla="*/ 2 w 40"/>
                        <a:gd name="T17" fmla="*/ 58 h 61"/>
                        <a:gd name="T18" fmla="*/ 7 w 40"/>
                        <a:gd name="T19" fmla="*/ 61 h 61"/>
                        <a:gd name="T20" fmla="*/ 18 w 40"/>
                        <a:gd name="T21" fmla="*/ 60 h 61"/>
                        <a:gd name="T22" fmla="*/ 10 w 40"/>
                        <a:gd name="T23" fmla="*/ 58 h 61"/>
                        <a:gd name="T24" fmla="*/ 6 w 40"/>
                        <a:gd name="T25" fmla="*/ 56 h 61"/>
                        <a:gd name="T26" fmla="*/ 5 w 40"/>
                        <a:gd name="T27" fmla="*/ 53 h 61"/>
                        <a:gd name="T28" fmla="*/ 4 w 40"/>
                        <a:gd name="T29" fmla="*/ 50 h 61"/>
                        <a:gd name="T30" fmla="*/ 6 w 40"/>
                        <a:gd name="T31" fmla="*/ 42 h 61"/>
                        <a:gd name="T32" fmla="*/ 10 w 40"/>
                        <a:gd name="T33" fmla="*/ 34 h 61"/>
                        <a:gd name="T34" fmla="*/ 17 w 40"/>
                        <a:gd name="T35" fmla="*/ 26 h 61"/>
                        <a:gd name="T36" fmla="*/ 30 w 40"/>
                        <a:gd name="T37" fmla="*/ 12 h 61"/>
                        <a:gd name="T38" fmla="*/ 40 w 40"/>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61"/>
                        <a:gd name="T62" fmla="*/ 40 w 40"/>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61">
                          <a:moveTo>
                            <a:pt x="40" y="0"/>
                          </a:moveTo>
                          <a:lnTo>
                            <a:pt x="32" y="7"/>
                          </a:lnTo>
                          <a:lnTo>
                            <a:pt x="25" y="14"/>
                          </a:lnTo>
                          <a:lnTo>
                            <a:pt x="17" y="23"/>
                          </a:lnTo>
                          <a:lnTo>
                            <a:pt x="10" y="30"/>
                          </a:lnTo>
                          <a:lnTo>
                            <a:pt x="5" y="37"/>
                          </a:lnTo>
                          <a:lnTo>
                            <a:pt x="0" y="46"/>
                          </a:lnTo>
                          <a:lnTo>
                            <a:pt x="0" y="53"/>
                          </a:lnTo>
                          <a:lnTo>
                            <a:pt x="2" y="58"/>
                          </a:lnTo>
                          <a:lnTo>
                            <a:pt x="7" y="61"/>
                          </a:lnTo>
                          <a:lnTo>
                            <a:pt x="18" y="60"/>
                          </a:lnTo>
                          <a:lnTo>
                            <a:pt x="10" y="58"/>
                          </a:lnTo>
                          <a:lnTo>
                            <a:pt x="6" y="56"/>
                          </a:lnTo>
                          <a:lnTo>
                            <a:pt x="5" y="53"/>
                          </a:lnTo>
                          <a:lnTo>
                            <a:pt x="4" y="50"/>
                          </a:lnTo>
                          <a:lnTo>
                            <a:pt x="6" y="42"/>
                          </a:lnTo>
                          <a:lnTo>
                            <a:pt x="10" y="34"/>
                          </a:lnTo>
                          <a:lnTo>
                            <a:pt x="17" y="26"/>
                          </a:lnTo>
                          <a:lnTo>
                            <a:pt x="30" y="12"/>
                          </a:lnTo>
                          <a:lnTo>
                            <a:pt x="40" y="0"/>
                          </a:lnTo>
                          <a:close/>
                        </a:path>
                      </a:pathLst>
                    </a:custGeom>
                    <a:solidFill>
                      <a:srgbClr val="BF3F00"/>
                    </a:solidFill>
                    <a:ln w="9525">
                      <a:noFill/>
                      <a:round/>
                      <a:headEnd/>
                      <a:tailEnd/>
                    </a:ln>
                  </p:spPr>
                  <p:txBody>
                    <a:bodyPr/>
                    <a:lstStyle/>
                    <a:p>
                      <a:endParaRPr lang="en-US"/>
                    </a:p>
                  </p:txBody>
                </p:sp>
              </p:grpSp>
              <p:grpSp>
                <p:nvGrpSpPr>
                  <p:cNvPr id="17552" name="Group 1037"/>
                  <p:cNvGrpSpPr>
                    <a:grpSpLocks/>
                  </p:cNvGrpSpPr>
                  <p:nvPr/>
                </p:nvGrpSpPr>
                <p:grpSpPr bwMode="auto">
                  <a:xfrm>
                    <a:off x="3873" y="3428"/>
                    <a:ext cx="230" cy="169"/>
                    <a:chOff x="3873" y="3428"/>
                    <a:chExt cx="230" cy="169"/>
                  </a:xfrm>
                </p:grpSpPr>
                <p:sp>
                  <p:nvSpPr>
                    <p:cNvPr id="17553" name="Freeform 1038"/>
                    <p:cNvSpPr>
                      <a:spLocks/>
                    </p:cNvSpPr>
                    <p:nvPr/>
                  </p:nvSpPr>
                  <p:spPr bwMode="auto">
                    <a:xfrm>
                      <a:off x="3873" y="3428"/>
                      <a:ext cx="230" cy="169"/>
                    </a:xfrm>
                    <a:custGeom>
                      <a:avLst/>
                      <a:gdLst>
                        <a:gd name="T0" fmla="*/ 85 w 230"/>
                        <a:gd name="T1" fmla="*/ 48 h 169"/>
                        <a:gd name="T2" fmla="*/ 63 w 230"/>
                        <a:gd name="T3" fmla="*/ 72 h 169"/>
                        <a:gd name="T4" fmla="*/ 53 w 230"/>
                        <a:gd name="T5" fmla="*/ 81 h 169"/>
                        <a:gd name="T6" fmla="*/ 48 w 230"/>
                        <a:gd name="T7" fmla="*/ 88 h 169"/>
                        <a:gd name="T8" fmla="*/ 46 w 230"/>
                        <a:gd name="T9" fmla="*/ 96 h 169"/>
                        <a:gd name="T10" fmla="*/ 47 w 230"/>
                        <a:gd name="T11" fmla="*/ 103 h 169"/>
                        <a:gd name="T12" fmla="*/ 51 w 230"/>
                        <a:gd name="T13" fmla="*/ 106 h 169"/>
                        <a:gd name="T14" fmla="*/ 58 w 230"/>
                        <a:gd name="T15" fmla="*/ 107 h 169"/>
                        <a:gd name="T16" fmla="*/ 75 w 230"/>
                        <a:gd name="T17" fmla="*/ 105 h 169"/>
                        <a:gd name="T18" fmla="*/ 93 w 230"/>
                        <a:gd name="T19" fmla="*/ 102 h 169"/>
                        <a:gd name="T20" fmla="*/ 116 w 230"/>
                        <a:gd name="T21" fmla="*/ 96 h 169"/>
                        <a:gd name="T22" fmla="*/ 146 w 230"/>
                        <a:gd name="T23" fmla="*/ 84 h 169"/>
                        <a:gd name="T24" fmla="*/ 170 w 230"/>
                        <a:gd name="T25" fmla="*/ 71 h 169"/>
                        <a:gd name="T26" fmla="*/ 184 w 230"/>
                        <a:gd name="T27" fmla="*/ 59 h 169"/>
                        <a:gd name="T28" fmla="*/ 192 w 230"/>
                        <a:gd name="T29" fmla="*/ 48 h 169"/>
                        <a:gd name="T30" fmla="*/ 196 w 230"/>
                        <a:gd name="T31" fmla="*/ 29 h 169"/>
                        <a:gd name="T32" fmla="*/ 202 w 230"/>
                        <a:gd name="T33" fmla="*/ 15 h 169"/>
                        <a:gd name="T34" fmla="*/ 210 w 230"/>
                        <a:gd name="T35" fmla="*/ 0 h 169"/>
                        <a:gd name="T36" fmla="*/ 220 w 230"/>
                        <a:gd name="T37" fmla="*/ 15 h 169"/>
                        <a:gd name="T38" fmla="*/ 227 w 230"/>
                        <a:gd name="T39" fmla="*/ 35 h 169"/>
                        <a:gd name="T40" fmla="*/ 230 w 230"/>
                        <a:gd name="T41" fmla="*/ 49 h 169"/>
                        <a:gd name="T42" fmla="*/ 229 w 230"/>
                        <a:gd name="T43" fmla="*/ 68 h 169"/>
                        <a:gd name="T44" fmla="*/ 223 w 230"/>
                        <a:gd name="T45" fmla="*/ 88 h 169"/>
                        <a:gd name="T46" fmla="*/ 213 w 230"/>
                        <a:gd name="T47" fmla="*/ 105 h 169"/>
                        <a:gd name="T48" fmla="*/ 207 w 230"/>
                        <a:gd name="T49" fmla="*/ 118 h 169"/>
                        <a:gd name="T50" fmla="*/ 206 w 230"/>
                        <a:gd name="T51" fmla="*/ 126 h 169"/>
                        <a:gd name="T52" fmla="*/ 197 w 230"/>
                        <a:gd name="T53" fmla="*/ 128 h 169"/>
                        <a:gd name="T54" fmla="*/ 170 w 230"/>
                        <a:gd name="T55" fmla="*/ 123 h 169"/>
                        <a:gd name="T56" fmla="*/ 158 w 230"/>
                        <a:gd name="T57" fmla="*/ 136 h 169"/>
                        <a:gd name="T58" fmla="*/ 141 w 230"/>
                        <a:gd name="T59" fmla="*/ 158 h 169"/>
                        <a:gd name="T60" fmla="*/ 136 w 230"/>
                        <a:gd name="T61" fmla="*/ 165 h 169"/>
                        <a:gd name="T62" fmla="*/ 128 w 230"/>
                        <a:gd name="T63" fmla="*/ 168 h 169"/>
                        <a:gd name="T64" fmla="*/ 116 w 230"/>
                        <a:gd name="T65" fmla="*/ 169 h 169"/>
                        <a:gd name="T66" fmla="*/ 45 w 230"/>
                        <a:gd name="T67" fmla="*/ 165 h 169"/>
                        <a:gd name="T68" fmla="*/ 17 w 230"/>
                        <a:gd name="T69" fmla="*/ 161 h 169"/>
                        <a:gd name="T70" fmla="*/ 5 w 230"/>
                        <a:gd name="T71" fmla="*/ 159 h 169"/>
                        <a:gd name="T72" fmla="*/ 1 w 230"/>
                        <a:gd name="T73" fmla="*/ 156 h 169"/>
                        <a:gd name="T74" fmla="*/ 0 w 230"/>
                        <a:gd name="T75" fmla="*/ 149 h 169"/>
                        <a:gd name="T76" fmla="*/ 2 w 230"/>
                        <a:gd name="T77" fmla="*/ 139 h 169"/>
                        <a:gd name="T78" fmla="*/ 10 w 230"/>
                        <a:gd name="T79" fmla="*/ 127 h 169"/>
                        <a:gd name="T80" fmla="*/ 23 w 230"/>
                        <a:gd name="T81" fmla="*/ 108 h 169"/>
                        <a:gd name="T82" fmla="*/ 37 w 230"/>
                        <a:gd name="T83" fmla="*/ 94 h 169"/>
                        <a:gd name="T84" fmla="*/ 50 w 230"/>
                        <a:gd name="T85" fmla="*/ 79 h 169"/>
                        <a:gd name="T86" fmla="*/ 66 w 230"/>
                        <a:gd name="T87" fmla="*/ 64 h 169"/>
                        <a:gd name="T88" fmla="*/ 85 w 230"/>
                        <a:gd name="T89" fmla="*/ 48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69"/>
                        <a:gd name="T137" fmla="*/ 230 w 230"/>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69">
                          <a:moveTo>
                            <a:pt x="85" y="48"/>
                          </a:moveTo>
                          <a:lnTo>
                            <a:pt x="63" y="72"/>
                          </a:lnTo>
                          <a:lnTo>
                            <a:pt x="53" y="81"/>
                          </a:lnTo>
                          <a:lnTo>
                            <a:pt x="48" y="88"/>
                          </a:lnTo>
                          <a:lnTo>
                            <a:pt x="46" y="96"/>
                          </a:lnTo>
                          <a:lnTo>
                            <a:pt x="47" y="103"/>
                          </a:lnTo>
                          <a:lnTo>
                            <a:pt x="51" y="106"/>
                          </a:lnTo>
                          <a:lnTo>
                            <a:pt x="58" y="107"/>
                          </a:lnTo>
                          <a:lnTo>
                            <a:pt x="75" y="105"/>
                          </a:lnTo>
                          <a:lnTo>
                            <a:pt x="93" y="102"/>
                          </a:lnTo>
                          <a:lnTo>
                            <a:pt x="116" y="96"/>
                          </a:lnTo>
                          <a:lnTo>
                            <a:pt x="146" y="84"/>
                          </a:lnTo>
                          <a:lnTo>
                            <a:pt x="170" y="71"/>
                          </a:lnTo>
                          <a:lnTo>
                            <a:pt x="184" y="59"/>
                          </a:lnTo>
                          <a:lnTo>
                            <a:pt x="192" y="48"/>
                          </a:lnTo>
                          <a:lnTo>
                            <a:pt x="196" y="29"/>
                          </a:lnTo>
                          <a:lnTo>
                            <a:pt x="202" y="15"/>
                          </a:lnTo>
                          <a:lnTo>
                            <a:pt x="210" y="0"/>
                          </a:lnTo>
                          <a:lnTo>
                            <a:pt x="220" y="15"/>
                          </a:lnTo>
                          <a:lnTo>
                            <a:pt x="227" y="35"/>
                          </a:lnTo>
                          <a:lnTo>
                            <a:pt x="230" y="49"/>
                          </a:lnTo>
                          <a:lnTo>
                            <a:pt x="229" y="68"/>
                          </a:lnTo>
                          <a:lnTo>
                            <a:pt x="223" y="88"/>
                          </a:lnTo>
                          <a:lnTo>
                            <a:pt x="213" y="105"/>
                          </a:lnTo>
                          <a:lnTo>
                            <a:pt x="207" y="118"/>
                          </a:lnTo>
                          <a:lnTo>
                            <a:pt x="206" y="126"/>
                          </a:lnTo>
                          <a:lnTo>
                            <a:pt x="197" y="128"/>
                          </a:lnTo>
                          <a:lnTo>
                            <a:pt x="170" y="123"/>
                          </a:lnTo>
                          <a:lnTo>
                            <a:pt x="158" y="136"/>
                          </a:lnTo>
                          <a:lnTo>
                            <a:pt x="141" y="158"/>
                          </a:lnTo>
                          <a:lnTo>
                            <a:pt x="136" y="165"/>
                          </a:lnTo>
                          <a:lnTo>
                            <a:pt x="128" y="168"/>
                          </a:lnTo>
                          <a:lnTo>
                            <a:pt x="116" y="169"/>
                          </a:lnTo>
                          <a:lnTo>
                            <a:pt x="45" y="165"/>
                          </a:lnTo>
                          <a:lnTo>
                            <a:pt x="17" y="161"/>
                          </a:lnTo>
                          <a:lnTo>
                            <a:pt x="5" y="159"/>
                          </a:lnTo>
                          <a:lnTo>
                            <a:pt x="1" y="156"/>
                          </a:lnTo>
                          <a:lnTo>
                            <a:pt x="0" y="149"/>
                          </a:lnTo>
                          <a:lnTo>
                            <a:pt x="2" y="139"/>
                          </a:lnTo>
                          <a:lnTo>
                            <a:pt x="10" y="127"/>
                          </a:lnTo>
                          <a:lnTo>
                            <a:pt x="23" y="108"/>
                          </a:lnTo>
                          <a:lnTo>
                            <a:pt x="37" y="94"/>
                          </a:lnTo>
                          <a:lnTo>
                            <a:pt x="50" y="79"/>
                          </a:lnTo>
                          <a:lnTo>
                            <a:pt x="66" y="64"/>
                          </a:lnTo>
                          <a:lnTo>
                            <a:pt x="85" y="48"/>
                          </a:lnTo>
                          <a:close/>
                        </a:path>
                      </a:pathLst>
                    </a:custGeom>
                    <a:solidFill>
                      <a:srgbClr val="7F5F3F"/>
                    </a:solidFill>
                    <a:ln w="9525">
                      <a:noFill/>
                      <a:round/>
                      <a:headEnd/>
                      <a:tailEnd/>
                    </a:ln>
                  </p:spPr>
                  <p:txBody>
                    <a:bodyPr/>
                    <a:lstStyle/>
                    <a:p>
                      <a:endParaRPr lang="en-US"/>
                    </a:p>
                  </p:txBody>
                </p:sp>
                <p:sp>
                  <p:nvSpPr>
                    <p:cNvPr id="17554" name="Freeform 1039"/>
                    <p:cNvSpPr>
                      <a:spLocks/>
                    </p:cNvSpPr>
                    <p:nvPr/>
                  </p:nvSpPr>
                  <p:spPr bwMode="auto">
                    <a:xfrm>
                      <a:off x="4040" y="3531"/>
                      <a:ext cx="27" cy="24"/>
                    </a:xfrm>
                    <a:custGeom>
                      <a:avLst/>
                      <a:gdLst>
                        <a:gd name="T0" fmla="*/ 0 w 27"/>
                        <a:gd name="T1" fmla="*/ 24 h 24"/>
                        <a:gd name="T2" fmla="*/ 6 w 27"/>
                        <a:gd name="T3" fmla="*/ 14 h 24"/>
                        <a:gd name="T4" fmla="*/ 10 w 27"/>
                        <a:gd name="T5" fmla="*/ 8 h 24"/>
                        <a:gd name="T6" fmla="*/ 17 w 27"/>
                        <a:gd name="T7" fmla="*/ 4 h 24"/>
                        <a:gd name="T8" fmla="*/ 27 w 27"/>
                        <a:gd name="T9" fmla="*/ 0 h 24"/>
                        <a:gd name="T10" fmla="*/ 23 w 27"/>
                        <a:gd name="T11" fmla="*/ 6 h 24"/>
                        <a:gd name="T12" fmla="*/ 17 w 27"/>
                        <a:gd name="T13" fmla="*/ 7 h 24"/>
                        <a:gd name="T14" fmla="*/ 10 w 27"/>
                        <a:gd name="T15" fmla="*/ 13 h 24"/>
                        <a:gd name="T16" fmla="*/ 0 w 27"/>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4"/>
                        <a:gd name="T29" fmla="*/ 27 w 2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4">
                          <a:moveTo>
                            <a:pt x="0" y="24"/>
                          </a:moveTo>
                          <a:lnTo>
                            <a:pt x="6" y="14"/>
                          </a:lnTo>
                          <a:lnTo>
                            <a:pt x="10" y="8"/>
                          </a:lnTo>
                          <a:lnTo>
                            <a:pt x="17" y="4"/>
                          </a:lnTo>
                          <a:lnTo>
                            <a:pt x="27" y="0"/>
                          </a:lnTo>
                          <a:lnTo>
                            <a:pt x="23" y="6"/>
                          </a:lnTo>
                          <a:lnTo>
                            <a:pt x="17" y="7"/>
                          </a:lnTo>
                          <a:lnTo>
                            <a:pt x="10" y="13"/>
                          </a:lnTo>
                          <a:lnTo>
                            <a:pt x="0" y="24"/>
                          </a:lnTo>
                          <a:close/>
                        </a:path>
                      </a:pathLst>
                    </a:custGeom>
                    <a:solidFill>
                      <a:srgbClr val="5F3F1F"/>
                    </a:solidFill>
                    <a:ln w="9525">
                      <a:noFill/>
                      <a:round/>
                      <a:headEnd/>
                      <a:tailEnd/>
                    </a:ln>
                  </p:spPr>
                  <p:txBody>
                    <a:bodyPr/>
                    <a:lstStyle/>
                    <a:p>
                      <a:endParaRPr lang="en-US"/>
                    </a:p>
                  </p:txBody>
                </p:sp>
              </p:grpSp>
            </p:grpSp>
            <p:grpSp>
              <p:nvGrpSpPr>
                <p:cNvPr id="17545" name="Group 1040"/>
                <p:cNvGrpSpPr>
                  <a:grpSpLocks/>
                </p:cNvGrpSpPr>
                <p:nvPr/>
              </p:nvGrpSpPr>
              <p:grpSpPr bwMode="auto">
                <a:xfrm>
                  <a:off x="4149" y="3495"/>
                  <a:ext cx="151" cy="233"/>
                  <a:chOff x="4149" y="3495"/>
                  <a:chExt cx="151" cy="233"/>
                </a:xfrm>
              </p:grpSpPr>
              <p:grpSp>
                <p:nvGrpSpPr>
                  <p:cNvPr id="17546" name="Group 1041"/>
                  <p:cNvGrpSpPr>
                    <a:grpSpLocks/>
                  </p:cNvGrpSpPr>
                  <p:nvPr/>
                </p:nvGrpSpPr>
                <p:grpSpPr bwMode="auto">
                  <a:xfrm>
                    <a:off x="4149" y="3495"/>
                    <a:ext cx="133" cy="154"/>
                    <a:chOff x="4149" y="3495"/>
                    <a:chExt cx="133" cy="154"/>
                  </a:xfrm>
                </p:grpSpPr>
                <p:sp>
                  <p:nvSpPr>
                    <p:cNvPr id="17548" name="Freeform 1042"/>
                    <p:cNvSpPr>
                      <a:spLocks/>
                    </p:cNvSpPr>
                    <p:nvPr/>
                  </p:nvSpPr>
                  <p:spPr bwMode="auto">
                    <a:xfrm>
                      <a:off x="4150" y="3495"/>
                      <a:ext cx="132" cy="144"/>
                    </a:xfrm>
                    <a:custGeom>
                      <a:avLst/>
                      <a:gdLst>
                        <a:gd name="T0" fmla="*/ 0 w 132"/>
                        <a:gd name="T1" fmla="*/ 15 h 144"/>
                        <a:gd name="T2" fmla="*/ 6 w 132"/>
                        <a:gd name="T3" fmla="*/ 44 h 144"/>
                        <a:gd name="T4" fmla="*/ 8 w 132"/>
                        <a:gd name="T5" fmla="*/ 53 h 144"/>
                        <a:gd name="T6" fmla="*/ 6 w 132"/>
                        <a:gd name="T7" fmla="*/ 63 h 144"/>
                        <a:gd name="T8" fmla="*/ 8 w 132"/>
                        <a:gd name="T9" fmla="*/ 76 h 144"/>
                        <a:gd name="T10" fmla="*/ 11 w 132"/>
                        <a:gd name="T11" fmla="*/ 84 h 144"/>
                        <a:gd name="T12" fmla="*/ 13 w 132"/>
                        <a:gd name="T13" fmla="*/ 100 h 144"/>
                        <a:gd name="T14" fmla="*/ 11 w 132"/>
                        <a:gd name="T15" fmla="*/ 113 h 144"/>
                        <a:gd name="T16" fmla="*/ 17 w 132"/>
                        <a:gd name="T17" fmla="*/ 138 h 144"/>
                        <a:gd name="T18" fmla="*/ 121 w 132"/>
                        <a:gd name="T19" fmla="*/ 144 h 144"/>
                        <a:gd name="T20" fmla="*/ 132 w 132"/>
                        <a:gd name="T21" fmla="*/ 109 h 144"/>
                        <a:gd name="T22" fmla="*/ 126 w 132"/>
                        <a:gd name="T23" fmla="*/ 78 h 144"/>
                        <a:gd name="T24" fmla="*/ 115 w 132"/>
                        <a:gd name="T25" fmla="*/ 60 h 144"/>
                        <a:gd name="T26" fmla="*/ 109 w 132"/>
                        <a:gd name="T27" fmla="*/ 38 h 144"/>
                        <a:gd name="T28" fmla="*/ 101 w 132"/>
                        <a:gd name="T29" fmla="*/ 6 h 144"/>
                        <a:gd name="T30" fmla="*/ 84 w 132"/>
                        <a:gd name="T31" fmla="*/ 0 h 144"/>
                        <a:gd name="T32" fmla="*/ 0 w 132"/>
                        <a:gd name="T33" fmla="*/ 15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44"/>
                        <a:gd name="T53" fmla="*/ 132 w 13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44">
                          <a:moveTo>
                            <a:pt x="0" y="15"/>
                          </a:moveTo>
                          <a:lnTo>
                            <a:pt x="6" y="44"/>
                          </a:lnTo>
                          <a:lnTo>
                            <a:pt x="8" y="53"/>
                          </a:lnTo>
                          <a:lnTo>
                            <a:pt x="6" y="63"/>
                          </a:lnTo>
                          <a:lnTo>
                            <a:pt x="8" y="76"/>
                          </a:lnTo>
                          <a:lnTo>
                            <a:pt x="11" y="84"/>
                          </a:lnTo>
                          <a:lnTo>
                            <a:pt x="13" y="100"/>
                          </a:lnTo>
                          <a:lnTo>
                            <a:pt x="11" y="113"/>
                          </a:lnTo>
                          <a:lnTo>
                            <a:pt x="17" y="138"/>
                          </a:lnTo>
                          <a:lnTo>
                            <a:pt x="121" y="144"/>
                          </a:lnTo>
                          <a:lnTo>
                            <a:pt x="132" y="109"/>
                          </a:lnTo>
                          <a:lnTo>
                            <a:pt x="126" y="78"/>
                          </a:lnTo>
                          <a:lnTo>
                            <a:pt x="115" y="60"/>
                          </a:lnTo>
                          <a:lnTo>
                            <a:pt x="109" y="38"/>
                          </a:lnTo>
                          <a:lnTo>
                            <a:pt x="101" y="6"/>
                          </a:lnTo>
                          <a:lnTo>
                            <a:pt x="84" y="0"/>
                          </a:lnTo>
                          <a:lnTo>
                            <a:pt x="0" y="15"/>
                          </a:lnTo>
                          <a:close/>
                        </a:path>
                      </a:pathLst>
                    </a:custGeom>
                    <a:solidFill>
                      <a:srgbClr val="FF9F7F"/>
                    </a:solidFill>
                    <a:ln w="9525">
                      <a:noFill/>
                      <a:round/>
                      <a:headEnd/>
                      <a:tailEnd/>
                    </a:ln>
                  </p:spPr>
                  <p:txBody>
                    <a:bodyPr/>
                    <a:lstStyle/>
                    <a:p>
                      <a:endParaRPr lang="en-US"/>
                    </a:p>
                  </p:txBody>
                </p:sp>
                <p:sp>
                  <p:nvSpPr>
                    <p:cNvPr id="17549" name="Freeform 1043"/>
                    <p:cNvSpPr>
                      <a:spLocks/>
                    </p:cNvSpPr>
                    <p:nvPr/>
                  </p:nvSpPr>
                  <p:spPr bwMode="auto">
                    <a:xfrm>
                      <a:off x="4149" y="3509"/>
                      <a:ext cx="41" cy="123"/>
                    </a:xfrm>
                    <a:custGeom>
                      <a:avLst/>
                      <a:gdLst>
                        <a:gd name="T0" fmla="*/ 0 w 41"/>
                        <a:gd name="T1" fmla="*/ 0 h 123"/>
                        <a:gd name="T2" fmla="*/ 6 w 41"/>
                        <a:gd name="T3" fmla="*/ 29 h 123"/>
                        <a:gd name="T4" fmla="*/ 8 w 41"/>
                        <a:gd name="T5" fmla="*/ 38 h 123"/>
                        <a:gd name="T6" fmla="*/ 6 w 41"/>
                        <a:gd name="T7" fmla="*/ 48 h 123"/>
                        <a:gd name="T8" fmla="*/ 8 w 41"/>
                        <a:gd name="T9" fmla="*/ 61 h 123"/>
                        <a:gd name="T10" fmla="*/ 12 w 41"/>
                        <a:gd name="T11" fmla="*/ 68 h 123"/>
                        <a:gd name="T12" fmla="*/ 13 w 41"/>
                        <a:gd name="T13" fmla="*/ 84 h 123"/>
                        <a:gd name="T14" fmla="*/ 12 w 41"/>
                        <a:gd name="T15" fmla="*/ 98 h 123"/>
                        <a:gd name="T16" fmla="*/ 17 w 41"/>
                        <a:gd name="T17" fmla="*/ 123 h 123"/>
                        <a:gd name="T18" fmla="*/ 41 w 41"/>
                        <a:gd name="T19" fmla="*/ 122 h 123"/>
                        <a:gd name="T20" fmla="*/ 25 w 41"/>
                        <a:gd name="T21" fmla="*/ 101 h 123"/>
                        <a:gd name="T22" fmla="*/ 26 w 41"/>
                        <a:gd name="T23" fmla="*/ 84 h 123"/>
                        <a:gd name="T24" fmla="*/ 24 w 41"/>
                        <a:gd name="T25" fmla="*/ 67 h 123"/>
                        <a:gd name="T26" fmla="*/ 22 w 41"/>
                        <a:gd name="T27" fmla="*/ 53 h 123"/>
                        <a:gd name="T28" fmla="*/ 18 w 41"/>
                        <a:gd name="T29" fmla="*/ 36 h 123"/>
                        <a:gd name="T30" fmla="*/ 10 w 41"/>
                        <a:gd name="T31" fmla="*/ 8 h 123"/>
                        <a:gd name="T32" fmla="*/ 0 w 41"/>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3"/>
                        <a:gd name="T53" fmla="*/ 41 w 41"/>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3">
                          <a:moveTo>
                            <a:pt x="0" y="0"/>
                          </a:moveTo>
                          <a:lnTo>
                            <a:pt x="6" y="29"/>
                          </a:lnTo>
                          <a:lnTo>
                            <a:pt x="8" y="38"/>
                          </a:lnTo>
                          <a:lnTo>
                            <a:pt x="6" y="48"/>
                          </a:lnTo>
                          <a:lnTo>
                            <a:pt x="8" y="61"/>
                          </a:lnTo>
                          <a:lnTo>
                            <a:pt x="12" y="68"/>
                          </a:lnTo>
                          <a:lnTo>
                            <a:pt x="13" y="84"/>
                          </a:lnTo>
                          <a:lnTo>
                            <a:pt x="12" y="98"/>
                          </a:lnTo>
                          <a:lnTo>
                            <a:pt x="17" y="123"/>
                          </a:lnTo>
                          <a:lnTo>
                            <a:pt x="41" y="122"/>
                          </a:lnTo>
                          <a:lnTo>
                            <a:pt x="25" y="101"/>
                          </a:lnTo>
                          <a:lnTo>
                            <a:pt x="26" y="84"/>
                          </a:lnTo>
                          <a:lnTo>
                            <a:pt x="24" y="67"/>
                          </a:lnTo>
                          <a:lnTo>
                            <a:pt x="22" y="53"/>
                          </a:lnTo>
                          <a:lnTo>
                            <a:pt x="18" y="36"/>
                          </a:lnTo>
                          <a:lnTo>
                            <a:pt x="10" y="8"/>
                          </a:lnTo>
                          <a:lnTo>
                            <a:pt x="0" y="0"/>
                          </a:lnTo>
                          <a:close/>
                        </a:path>
                      </a:pathLst>
                    </a:custGeom>
                    <a:solidFill>
                      <a:srgbClr val="FF7F3F"/>
                    </a:solidFill>
                    <a:ln w="9525">
                      <a:noFill/>
                      <a:round/>
                      <a:headEnd/>
                      <a:tailEnd/>
                    </a:ln>
                  </p:spPr>
                  <p:txBody>
                    <a:bodyPr/>
                    <a:lstStyle/>
                    <a:p>
                      <a:endParaRPr lang="en-US"/>
                    </a:p>
                  </p:txBody>
                </p:sp>
                <p:sp>
                  <p:nvSpPr>
                    <p:cNvPr id="17550" name="Freeform 1044"/>
                    <p:cNvSpPr>
                      <a:spLocks/>
                    </p:cNvSpPr>
                    <p:nvPr/>
                  </p:nvSpPr>
                  <p:spPr bwMode="auto">
                    <a:xfrm>
                      <a:off x="4232" y="3497"/>
                      <a:ext cx="45" cy="152"/>
                    </a:xfrm>
                    <a:custGeom>
                      <a:avLst/>
                      <a:gdLst>
                        <a:gd name="T0" fmla="*/ 14 w 45"/>
                        <a:gd name="T1" fmla="*/ 41 h 152"/>
                        <a:gd name="T2" fmla="*/ 22 w 45"/>
                        <a:gd name="T3" fmla="*/ 65 h 152"/>
                        <a:gd name="T4" fmla="*/ 27 w 45"/>
                        <a:gd name="T5" fmla="*/ 83 h 152"/>
                        <a:gd name="T6" fmla="*/ 27 w 45"/>
                        <a:gd name="T7" fmla="*/ 98 h 152"/>
                        <a:gd name="T8" fmla="*/ 24 w 45"/>
                        <a:gd name="T9" fmla="*/ 115 h 152"/>
                        <a:gd name="T10" fmla="*/ 20 w 45"/>
                        <a:gd name="T11" fmla="*/ 134 h 152"/>
                        <a:gd name="T12" fmla="*/ 30 w 45"/>
                        <a:gd name="T13" fmla="*/ 152 h 152"/>
                        <a:gd name="T14" fmla="*/ 45 w 45"/>
                        <a:gd name="T15" fmla="*/ 94 h 152"/>
                        <a:gd name="T16" fmla="*/ 32 w 45"/>
                        <a:gd name="T17" fmla="*/ 54 h 152"/>
                        <a:gd name="T18" fmla="*/ 26 w 45"/>
                        <a:gd name="T19" fmla="*/ 31 h 152"/>
                        <a:gd name="T20" fmla="*/ 19 w 45"/>
                        <a:gd name="T21" fmla="*/ 0 h 152"/>
                        <a:gd name="T22" fmla="*/ 0 w 45"/>
                        <a:gd name="T23" fmla="*/ 7 h 152"/>
                        <a:gd name="T24" fmla="*/ 14 w 45"/>
                        <a:gd name="T25" fmla="*/ 41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52"/>
                        <a:gd name="T41" fmla="*/ 45 w 45"/>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52">
                          <a:moveTo>
                            <a:pt x="14" y="41"/>
                          </a:moveTo>
                          <a:lnTo>
                            <a:pt x="22" y="65"/>
                          </a:lnTo>
                          <a:lnTo>
                            <a:pt x="27" y="83"/>
                          </a:lnTo>
                          <a:lnTo>
                            <a:pt x="27" y="98"/>
                          </a:lnTo>
                          <a:lnTo>
                            <a:pt x="24" y="115"/>
                          </a:lnTo>
                          <a:lnTo>
                            <a:pt x="20" y="134"/>
                          </a:lnTo>
                          <a:lnTo>
                            <a:pt x="30" y="152"/>
                          </a:lnTo>
                          <a:lnTo>
                            <a:pt x="45" y="94"/>
                          </a:lnTo>
                          <a:lnTo>
                            <a:pt x="32" y="54"/>
                          </a:lnTo>
                          <a:lnTo>
                            <a:pt x="26" y="31"/>
                          </a:lnTo>
                          <a:lnTo>
                            <a:pt x="19" y="0"/>
                          </a:lnTo>
                          <a:lnTo>
                            <a:pt x="0" y="7"/>
                          </a:lnTo>
                          <a:lnTo>
                            <a:pt x="14" y="41"/>
                          </a:lnTo>
                          <a:close/>
                        </a:path>
                      </a:pathLst>
                    </a:custGeom>
                    <a:solidFill>
                      <a:srgbClr val="FF7F3F"/>
                    </a:solidFill>
                    <a:ln w="9525">
                      <a:noFill/>
                      <a:round/>
                      <a:headEnd/>
                      <a:tailEnd/>
                    </a:ln>
                  </p:spPr>
                  <p:txBody>
                    <a:bodyPr/>
                    <a:lstStyle/>
                    <a:p>
                      <a:endParaRPr lang="en-US"/>
                    </a:p>
                  </p:txBody>
                </p:sp>
              </p:grpSp>
              <p:sp>
                <p:nvSpPr>
                  <p:cNvPr id="17547" name="Freeform 1045"/>
                  <p:cNvSpPr>
                    <a:spLocks/>
                  </p:cNvSpPr>
                  <p:nvPr/>
                </p:nvSpPr>
                <p:spPr bwMode="auto">
                  <a:xfrm>
                    <a:off x="4161" y="3555"/>
                    <a:ext cx="139" cy="173"/>
                  </a:xfrm>
                  <a:custGeom>
                    <a:avLst/>
                    <a:gdLst>
                      <a:gd name="T0" fmla="*/ 1 w 139"/>
                      <a:gd name="T1" fmla="*/ 47 h 173"/>
                      <a:gd name="T2" fmla="*/ 11 w 139"/>
                      <a:gd name="T3" fmla="*/ 60 h 173"/>
                      <a:gd name="T4" fmla="*/ 23 w 139"/>
                      <a:gd name="T5" fmla="*/ 70 h 173"/>
                      <a:gd name="T6" fmla="*/ 44 w 139"/>
                      <a:gd name="T7" fmla="*/ 77 h 173"/>
                      <a:gd name="T8" fmla="*/ 61 w 139"/>
                      <a:gd name="T9" fmla="*/ 79 h 173"/>
                      <a:gd name="T10" fmla="*/ 75 w 139"/>
                      <a:gd name="T11" fmla="*/ 74 h 173"/>
                      <a:gd name="T12" fmla="*/ 95 w 139"/>
                      <a:gd name="T13" fmla="*/ 61 h 173"/>
                      <a:gd name="T14" fmla="*/ 103 w 139"/>
                      <a:gd name="T15" fmla="*/ 45 h 173"/>
                      <a:gd name="T16" fmla="*/ 107 w 139"/>
                      <a:gd name="T17" fmla="*/ 24 h 173"/>
                      <a:gd name="T18" fmla="*/ 104 w 139"/>
                      <a:gd name="T19" fmla="*/ 0 h 173"/>
                      <a:gd name="T20" fmla="*/ 114 w 139"/>
                      <a:gd name="T21" fmla="*/ 14 h 173"/>
                      <a:gd name="T22" fmla="*/ 119 w 139"/>
                      <a:gd name="T23" fmla="*/ 33 h 173"/>
                      <a:gd name="T24" fmla="*/ 129 w 139"/>
                      <a:gd name="T25" fmla="*/ 60 h 173"/>
                      <a:gd name="T26" fmla="*/ 136 w 139"/>
                      <a:gd name="T27" fmla="*/ 81 h 173"/>
                      <a:gd name="T28" fmla="*/ 139 w 139"/>
                      <a:gd name="T29" fmla="*/ 94 h 173"/>
                      <a:gd name="T30" fmla="*/ 135 w 139"/>
                      <a:gd name="T31" fmla="*/ 108 h 173"/>
                      <a:gd name="T32" fmla="*/ 120 w 139"/>
                      <a:gd name="T33" fmla="*/ 128 h 173"/>
                      <a:gd name="T34" fmla="*/ 97 w 139"/>
                      <a:gd name="T35" fmla="*/ 154 h 173"/>
                      <a:gd name="T36" fmla="*/ 79 w 139"/>
                      <a:gd name="T37" fmla="*/ 167 h 173"/>
                      <a:gd name="T38" fmla="*/ 71 w 139"/>
                      <a:gd name="T39" fmla="*/ 173 h 173"/>
                      <a:gd name="T40" fmla="*/ 61 w 139"/>
                      <a:gd name="T41" fmla="*/ 167 h 173"/>
                      <a:gd name="T42" fmla="*/ 47 w 139"/>
                      <a:gd name="T43" fmla="*/ 158 h 173"/>
                      <a:gd name="T44" fmla="*/ 22 w 139"/>
                      <a:gd name="T45" fmla="*/ 143 h 173"/>
                      <a:gd name="T46" fmla="*/ 10 w 139"/>
                      <a:gd name="T47" fmla="*/ 132 h 173"/>
                      <a:gd name="T48" fmla="*/ 5 w 139"/>
                      <a:gd name="T49" fmla="*/ 125 h 173"/>
                      <a:gd name="T50" fmla="*/ 2 w 139"/>
                      <a:gd name="T51" fmla="*/ 103 h 173"/>
                      <a:gd name="T52" fmla="*/ 0 w 139"/>
                      <a:gd name="T53" fmla="*/ 82 h 173"/>
                      <a:gd name="T54" fmla="*/ 1 w 139"/>
                      <a:gd name="T55" fmla="*/ 47 h 1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73"/>
                      <a:gd name="T86" fmla="*/ 139 w 139"/>
                      <a:gd name="T87" fmla="*/ 173 h 1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73">
                        <a:moveTo>
                          <a:pt x="1" y="47"/>
                        </a:moveTo>
                        <a:lnTo>
                          <a:pt x="11" y="60"/>
                        </a:lnTo>
                        <a:lnTo>
                          <a:pt x="23" y="70"/>
                        </a:lnTo>
                        <a:lnTo>
                          <a:pt x="44" y="77"/>
                        </a:lnTo>
                        <a:lnTo>
                          <a:pt x="61" y="79"/>
                        </a:lnTo>
                        <a:lnTo>
                          <a:pt x="75" y="74"/>
                        </a:lnTo>
                        <a:lnTo>
                          <a:pt x="95" y="61"/>
                        </a:lnTo>
                        <a:lnTo>
                          <a:pt x="103" y="45"/>
                        </a:lnTo>
                        <a:lnTo>
                          <a:pt x="107" y="24"/>
                        </a:lnTo>
                        <a:lnTo>
                          <a:pt x="104" y="0"/>
                        </a:lnTo>
                        <a:lnTo>
                          <a:pt x="114" y="14"/>
                        </a:lnTo>
                        <a:lnTo>
                          <a:pt x="119" y="33"/>
                        </a:lnTo>
                        <a:lnTo>
                          <a:pt x="129" y="60"/>
                        </a:lnTo>
                        <a:lnTo>
                          <a:pt x="136" y="81"/>
                        </a:lnTo>
                        <a:lnTo>
                          <a:pt x="139" y="94"/>
                        </a:lnTo>
                        <a:lnTo>
                          <a:pt x="135" y="108"/>
                        </a:lnTo>
                        <a:lnTo>
                          <a:pt x="120" y="128"/>
                        </a:lnTo>
                        <a:lnTo>
                          <a:pt x="97" y="154"/>
                        </a:lnTo>
                        <a:lnTo>
                          <a:pt x="79" y="167"/>
                        </a:lnTo>
                        <a:lnTo>
                          <a:pt x="71" y="173"/>
                        </a:lnTo>
                        <a:lnTo>
                          <a:pt x="61" y="167"/>
                        </a:lnTo>
                        <a:lnTo>
                          <a:pt x="47" y="158"/>
                        </a:lnTo>
                        <a:lnTo>
                          <a:pt x="22" y="143"/>
                        </a:lnTo>
                        <a:lnTo>
                          <a:pt x="10" y="132"/>
                        </a:lnTo>
                        <a:lnTo>
                          <a:pt x="5" y="125"/>
                        </a:lnTo>
                        <a:lnTo>
                          <a:pt x="2" y="103"/>
                        </a:lnTo>
                        <a:lnTo>
                          <a:pt x="0" y="82"/>
                        </a:lnTo>
                        <a:lnTo>
                          <a:pt x="1" y="47"/>
                        </a:lnTo>
                        <a:close/>
                      </a:path>
                    </a:pathLst>
                  </a:custGeom>
                  <a:solidFill>
                    <a:srgbClr val="7F5F3F"/>
                  </a:solidFill>
                  <a:ln w="9525">
                    <a:noFill/>
                    <a:round/>
                    <a:headEnd/>
                    <a:tailEnd/>
                  </a:ln>
                </p:spPr>
                <p:txBody>
                  <a:bodyPr/>
                  <a:lstStyle/>
                  <a:p>
                    <a:endParaRPr lang="en-US"/>
                  </a:p>
                </p:txBody>
              </p:sp>
            </p:grpSp>
          </p:grpSp>
          <p:grpSp>
            <p:nvGrpSpPr>
              <p:cNvPr id="17534" name="Group 1046"/>
              <p:cNvGrpSpPr>
                <a:grpSpLocks/>
              </p:cNvGrpSpPr>
              <p:nvPr/>
            </p:nvGrpSpPr>
            <p:grpSpPr bwMode="auto">
              <a:xfrm>
                <a:off x="3864" y="2190"/>
                <a:ext cx="478" cy="1351"/>
                <a:chOff x="3864" y="2190"/>
                <a:chExt cx="478" cy="1351"/>
              </a:xfrm>
            </p:grpSpPr>
            <p:sp>
              <p:nvSpPr>
                <p:cNvPr id="17535" name="Freeform 1047"/>
                <p:cNvSpPr>
                  <a:spLocks/>
                </p:cNvSpPr>
                <p:nvPr/>
              </p:nvSpPr>
              <p:spPr bwMode="auto">
                <a:xfrm>
                  <a:off x="3864" y="2190"/>
                  <a:ext cx="478" cy="1351"/>
                </a:xfrm>
                <a:custGeom>
                  <a:avLst/>
                  <a:gdLst>
                    <a:gd name="T0" fmla="*/ 254 w 478"/>
                    <a:gd name="T1" fmla="*/ 19 h 1351"/>
                    <a:gd name="T2" fmla="*/ 475 w 478"/>
                    <a:gd name="T3" fmla="*/ 96 h 1351"/>
                    <a:gd name="T4" fmla="*/ 473 w 478"/>
                    <a:gd name="T5" fmla="*/ 164 h 1351"/>
                    <a:gd name="T6" fmla="*/ 470 w 478"/>
                    <a:gd name="T7" fmla="*/ 188 h 1351"/>
                    <a:gd name="T8" fmla="*/ 471 w 478"/>
                    <a:gd name="T9" fmla="*/ 204 h 1351"/>
                    <a:gd name="T10" fmla="*/ 464 w 478"/>
                    <a:gd name="T11" fmla="*/ 238 h 1351"/>
                    <a:gd name="T12" fmla="*/ 465 w 478"/>
                    <a:gd name="T13" fmla="*/ 279 h 1351"/>
                    <a:gd name="T14" fmla="*/ 461 w 478"/>
                    <a:gd name="T15" fmla="*/ 315 h 1351"/>
                    <a:gd name="T16" fmla="*/ 451 w 478"/>
                    <a:gd name="T17" fmla="*/ 358 h 1351"/>
                    <a:gd name="T18" fmla="*/ 439 w 478"/>
                    <a:gd name="T19" fmla="*/ 398 h 1351"/>
                    <a:gd name="T20" fmla="*/ 440 w 478"/>
                    <a:gd name="T21" fmla="*/ 416 h 1351"/>
                    <a:gd name="T22" fmla="*/ 433 w 478"/>
                    <a:gd name="T23" fmla="*/ 462 h 1351"/>
                    <a:gd name="T24" fmla="*/ 412 w 478"/>
                    <a:gd name="T25" fmla="*/ 529 h 1351"/>
                    <a:gd name="T26" fmla="*/ 407 w 478"/>
                    <a:gd name="T27" fmla="*/ 552 h 1351"/>
                    <a:gd name="T28" fmla="*/ 395 w 478"/>
                    <a:gd name="T29" fmla="*/ 582 h 1351"/>
                    <a:gd name="T30" fmla="*/ 390 w 478"/>
                    <a:gd name="T31" fmla="*/ 631 h 1351"/>
                    <a:gd name="T32" fmla="*/ 393 w 478"/>
                    <a:gd name="T33" fmla="*/ 757 h 1351"/>
                    <a:gd name="T34" fmla="*/ 402 w 478"/>
                    <a:gd name="T35" fmla="*/ 953 h 1351"/>
                    <a:gd name="T36" fmla="*/ 403 w 478"/>
                    <a:gd name="T37" fmla="*/ 1078 h 1351"/>
                    <a:gd name="T38" fmla="*/ 400 w 478"/>
                    <a:gd name="T39" fmla="*/ 1232 h 1351"/>
                    <a:gd name="T40" fmla="*/ 396 w 478"/>
                    <a:gd name="T41" fmla="*/ 1252 h 1351"/>
                    <a:gd name="T42" fmla="*/ 392 w 478"/>
                    <a:gd name="T43" fmla="*/ 1302 h 1351"/>
                    <a:gd name="T44" fmla="*/ 384 w 478"/>
                    <a:gd name="T45" fmla="*/ 1330 h 1351"/>
                    <a:gd name="T46" fmla="*/ 353 w 478"/>
                    <a:gd name="T47" fmla="*/ 1330 h 1351"/>
                    <a:gd name="T48" fmla="*/ 307 w 478"/>
                    <a:gd name="T49" fmla="*/ 1339 h 1351"/>
                    <a:gd name="T50" fmla="*/ 284 w 478"/>
                    <a:gd name="T51" fmla="*/ 1349 h 1351"/>
                    <a:gd name="T52" fmla="*/ 266 w 478"/>
                    <a:gd name="T53" fmla="*/ 1351 h 1351"/>
                    <a:gd name="T54" fmla="*/ 254 w 478"/>
                    <a:gd name="T55" fmla="*/ 1336 h 1351"/>
                    <a:gd name="T56" fmla="*/ 250 w 478"/>
                    <a:gd name="T57" fmla="*/ 1300 h 1351"/>
                    <a:gd name="T58" fmla="*/ 252 w 478"/>
                    <a:gd name="T59" fmla="*/ 1260 h 1351"/>
                    <a:gd name="T60" fmla="*/ 252 w 478"/>
                    <a:gd name="T61" fmla="*/ 1098 h 1351"/>
                    <a:gd name="T62" fmla="*/ 240 w 478"/>
                    <a:gd name="T63" fmla="*/ 943 h 1351"/>
                    <a:gd name="T64" fmla="*/ 233 w 478"/>
                    <a:gd name="T65" fmla="*/ 907 h 1351"/>
                    <a:gd name="T66" fmla="*/ 233 w 478"/>
                    <a:gd name="T67" fmla="*/ 976 h 1351"/>
                    <a:gd name="T68" fmla="*/ 240 w 478"/>
                    <a:gd name="T69" fmla="*/ 1065 h 1351"/>
                    <a:gd name="T70" fmla="*/ 234 w 478"/>
                    <a:gd name="T71" fmla="*/ 1192 h 1351"/>
                    <a:gd name="T72" fmla="*/ 224 w 478"/>
                    <a:gd name="T73" fmla="*/ 1242 h 1351"/>
                    <a:gd name="T74" fmla="*/ 184 w 478"/>
                    <a:gd name="T75" fmla="*/ 1257 h 1351"/>
                    <a:gd name="T76" fmla="*/ 116 w 478"/>
                    <a:gd name="T77" fmla="*/ 1259 h 1351"/>
                    <a:gd name="T78" fmla="*/ 75 w 478"/>
                    <a:gd name="T79" fmla="*/ 1250 h 1351"/>
                    <a:gd name="T80" fmla="*/ 78 w 478"/>
                    <a:gd name="T81" fmla="*/ 1207 h 1351"/>
                    <a:gd name="T82" fmla="*/ 76 w 478"/>
                    <a:gd name="T83" fmla="*/ 1147 h 1351"/>
                    <a:gd name="T84" fmla="*/ 67 w 478"/>
                    <a:gd name="T85" fmla="*/ 1056 h 1351"/>
                    <a:gd name="T86" fmla="*/ 51 w 478"/>
                    <a:gd name="T87" fmla="*/ 870 h 1351"/>
                    <a:gd name="T88" fmla="*/ 35 w 478"/>
                    <a:gd name="T89" fmla="*/ 702 h 1351"/>
                    <a:gd name="T90" fmla="*/ 20 w 478"/>
                    <a:gd name="T91" fmla="*/ 527 h 1351"/>
                    <a:gd name="T92" fmla="*/ 7 w 478"/>
                    <a:gd name="T93" fmla="*/ 369 h 1351"/>
                    <a:gd name="T94" fmla="*/ 3 w 478"/>
                    <a:gd name="T95" fmla="*/ 200 h 1351"/>
                    <a:gd name="T96" fmla="*/ 13 w 478"/>
                    <a:gd name="T97" fmla="*/ 82 h 1351"/>
                    <a:gd name="T98" fmla="*/ 39 w 478"/>
                    <a:gd name="T99" fmla="*/ 0 h 1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8"/>
                    <a:gd name="T151" fmla="*/ 0 h 1351"/>
                    <a:gd name="T152" fmla="*/ 478 w 478"/>
                    <a:gd name="T153" fmla="*/ 1351 h 1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8" h="1351">
                      <a:moveTo>
                        <a:pt x="39" y="0"/>
                      </a:moveTo>
                      <a:lnTo>
                        <a:pt x="254" y="19"/>
                      </a:lnTo>
                      <a:lnTo>
                        <a:pt x="473" y="61"/>
                      </a:lnTo>
                      <a:lnTo>
                        <a:pt x="475" y="96"/>
                      </a:lnTo>
                      <a:lnTo>
                        <a:pt x="478" y="126"/>
                      </a:lnTo>
                      <a:lnTo>
                        <a:pt x="473" y="164"/>
                      </a:lnTo>
                      <a:lnTo>
                        <a:pt x="465" y="192"/>
                      </a:lnTo>
                      <a:lnTo>
                        <a:pt x="470" y="188"/>
                      </a:lnTo>
                      <a:lnTo>
                        <a:pt x="474" y="180"/>
                      </a:lnTo>
                      <a:lnTo>
                        <a:pt x="471" y="204"/>
                      </a:lnTo>
                      <a:lnTo>
                        <a:pt x="467" y="220"/>
                      </a:lnTo>
                      <a:lnTo>
                        <a:pt x="464" y="238"/>
                      </a:lnTo>
                      <a:lnTo>
                        <a:pt x="463" y="262"/>
                      </a:lnTo>
                      <a:lnTo>
                        <a:pt x="465" y="279"/>
                      </a:lnTo>
                      <a:lnTo>
                        <a:pt x="463" y="300"/>
                      </a:lnTo>
                      <a:lnTo>
                        <a:pt x="461" y="315"/>
                      </a:lnTo>
                      <a:lnTo>
                        <a:pt x="457" y="333"/>
                      </a:lnTo>
                      <a:lnTo>
                        <a:pt x="451" y="358"/>
                      </a:lnTo>
                      <a:lnTo>
                        <a:pt x="444" y="377"/>
                      </a:lnTo>
                      <a:lnTo>
                        <a:pt x="439" y="398"/>
                      </a:lnTo>
                      <a:lnTo>
                        <a:pt x="441" y="406"/>
                      </a:lnTo>
                      <a:lnTo>
                        <a:pt x="440" y="416"/>
                      </a:lnTo>
                      <a:lnTo>
                        <a:pt x="438" y="436"/>
                      </a:lnTo>
                      <a:lnTo>
                        <a:pt x="433" y="462"/>
                      </a:lnTo>
                      <a:lnTo>
                        <a:pt x="424" y="491"/>
                      </a:lnTo>
                      <a:lnTo>
                        <a:pt x="412" y="529"/>
                      </a:lnTo>
                      <a:lnTo>
                        <a:pt x="410" y="540"/>
                      </a:lnTo>
                      <a:lnTo>
                        <a:pt x="407" y="552"/>
                      </a:lnTo>
                      <a:lnTo>
                        <a:pt x="402" y="566"/>
                      </a:lnTo>
                      <a:lnTo>
                        <a:pt x="395" y="582"/>
                      </a:lnTo>
                      <a:lnTo>
                        <a:pt x="386" y="596"/>
                      </a:lnTo>
                      <a:lnTo>
                        <a:pt x="390" y="631"/>
                      </a:lnTo>
                      <a:lnTo>
                        <a:pt x="395" y="700"/>
                      </a:lnTo>
                      <a:lnTo>
                        <a:pt x="393" y="757"/>
                      </a:lnTo>
                      <a:lnTo>
                        <a:pt x="395" y="821"/>
                      </a:lnTo>
                      <a:lnTo>
                        <a:pt x="402" y="953"/>
                      </a:lnTo>
                      <a:lnTo>
                        <a:pt x="402" y="1029"/>
                      </a:lnTo>
                      <a:lnTo>
                        <a:pt x="403" y="1078"/>
                      </a:lnTo>
                      <a:lnTo>
                        <a:pt x="402" y="1135"/>
                      </a:lnTo>
                      <a:lnTo>
                        <a:pt x="400" y="1232"/>
                      </a:lnTo>
                      <a:lnTo>
                        <a:pt x="398" y="1242"/>
                      </a:lnTo>
                      <a:lnTo>
                        <a:pt x="396" y="1252"/>
                      </a:lnTo>
                      <a:lnTo>
                        <a:pt x="392" y="1280"/>
                      </a:lnTo>
                      <a:lnTo>
                        <a:pt x="392" y="1302"/>
                      </a:lnTo>
                      <a:lnTo>
                        <a:pt x="394" y="1333"/>
                      </a:lnTo>
                      <a:lnTo>
                        <a:pt x="384" y="1330"/>
                      </a:lnTo>
                      <a:lnTo>
                        <a:pt x="374" y="1327"/>
                      </a:lnTo>
                      <a:lnTo>
                        <a:pt x="353" y="1330"/>
                      </a:lnTo>
                      <a:lnTo>
                        <a:pt x="332" y="1334"/>
                      </a:lnTo>
                      <a:lnTo>
                        <a:pt x="307" y="1339"/>
                      </a:lnTo>
                      <a:lnTo>
                        <a:pt x="294" y="1345"/>
                      </a:lnTo>
                      <a:lnTo>
                        <a:pt x="284" y="1349"/>
                      </a:lnTo>
                      <a:lnTo>
                        <a:pt x="274" y="1351"/>
                      </a:lnTo>
                      <a:lnTo>
                        <a:pt x="266" y="1351"/>
                      </a:lnTo>
                      <a:lnTo>
                        <a:pt x="256" y="1350"/>
                      </a:lnTo>
                      <a:lnTo>
                        <a:pt x="254" y="1336"/>
                      </a:lnTo>
                      <a:lnTo>
                        <a:pt x="252" y="1320"/>
                      </a:lnTo>
                      <a:lnTo>
                        <a:pt x="250" y="1300"/>
                      </a:lnTo>
                      <a:lnTo>
                        <a:pt x="253" y="1284"/>
                      </a:lnTo>
                      <a:lnTo>
                        <a:pt x="252" y="1260"/>
                      </a:lnTo>
                      <a:lnTo>
                        <a:pt x="254" y="1170"/>
                      </a:lnTo>
                      <a:lnTo>
                        <a:pt x="252" y="1098"/>
                      </a:lnTo>
                      <a:lnTo>
                        <a:pt x="249" y="1016"/>
                      </a:lnTo>
                      <a:lnTo>
                        <a:pt x="240" y="943"/>
                      </a:lnTo>
                      <a:lnTo>
                        <a:pt x="236" y="868"/>
                      </a:lnTo>
                      <a:lnTo>
                        <a:pt x="233" y="907"/>
                      </a:lnTo>
                      <a:lnTo>
                        <a:pt x="225" y="945"/>
                      </a:lnTo>
                      <a:lnTo>
                        <a:pt x="233" y="976"/>
                      </a:lnTo>
                      <a:lnTo>
                        <a:pt x="236" y="1010"/>
                      </a:lnTo>
                      <a:lnTo>
                        <a:pt x="240" y="1065"/>
                      </a:lnTo>
                      <a:lnTo>
                        <a:pt x="242" y="1121"/>
                      </a:lnTo>
                      <a:lnTo>
                        <a:pt x="234" y="1192"/>
                      </a:lnTo>
                      <a:lnTo>
                        <a:pt x="225" y="1232"/>
                      </a:lnTo>
                      <a:lnTo>
                        <a:pt x="224" y="1242"/>
                      </a:lnTo>
                      <a:lnTo>
                        <a:pt x="213" y="1252"/>
                      </a:lnTo>
                      <a:lnTo>
                        <a:pt x="184" y="1257"/>
                      </a:lnTo>
                      <a:lnTo>
                        <a:pt x="149" y="1255"/>
                      </a:lnTo>
                      <a:lnTo>
                        <a:pt x="116" y="1259"/>
                      </a:lnTo>
                      <a:lnTo>
                        <a:pt x="79" y="1252"/>
                      </a:lnTo>
                      <a:lnTo>
                        <a:pt x="75" y="1250"/>
                      </a:lnTo>
                      <a:lnTo>
                        <a:pt x="75" y="1243"/>
                      </a:lnTo>
                      <a:lnTo>
                        <a:pt x="78" y="1207"/>
                      </a:lnTo>
                      <a:lnTo>
                        <a:pt x="77" y="1178"/>
                      </a:lnTo>
                      <a:lnTo>
                        <a:pt x="76" y="1147"/>
                      </a:lnTo>
                      <a:lnTo>
                        <a:pt x="72" y="1119"/>
                      </a:lnTo>
                      <a:lnTo>
                        <a:pt x="67" y="1056"/>
                      </a:lnTo>
                      <a:lnTo>
                        <a:pt x="61" y="978"/>
                      </a:lnTo>
                      <a:lnTo>
                        <a:pt x="51" y="870"/>
                      </a:lnTo>
                      <a:lnTo>
                        <a:pt x="39" y="795"/>
                      </a:lnTo>
                      <a:lnTo>
                        <a:pt x="35" y="702"/>
                      </a:lnTo>
                      <a:lnTo>
                        <a:pt x="33" y="620"/>
                      </a:lnTo>
                      <a:lnTo>
                        <a:pt x="20" y="527"/>
                      </a:lnTo>
                      <a:lnTo>
                        <a:pt x="11" y="435"/>
                      </a:lnTo>
                      <a:lnTo>
                        <a:pt x="7" y="369"/>
                      </a:lnTo>
                      <a:lnTo>
                        <a:pt x="0" y="286"/>
                      </a:lnTo>
                      <a:lnTo>
                        <a:pt x="3" y="200"/>
                      </a:lnTo>
                      <a:lnTo>
                        <a:pt x="6" y="135"/>
                      </a:lnTo>
                      <a:lnTo>
                        <a:pt x="13" y="82"/>
                      </a:lnTo>
                      <a:lnTo>
                        <a:pt x="25" y="37"/>
                      </a:lnTo>
                      <a:lnTo>
                        <a:pt x="39" y="0"/>
                      </a:lnTo>
                      <a:close/>
                    </a:path>
                  </a:pathLst>
                </a:custGeom>
                <a:solidFill>
                  <a:srgbClr val="0000FF"/>
                </a:solidFill>
                <a:ln w="9525">
                  <a:noFill/>
                  <a:round/>
                  <a:headEnd/>
                  <a:tailEnd/>
                </a:ln>
              </p:spPr>
              <p:txBody>
                <a:bodyPr/>
                <a:lstStyle/>
                <a:p>
                  <a:endParaRPr lang="en-US"/>
                </a:p>
              </p:txBody>
            </p:sp>
            <p:grpSp>
              <p:nvGrpSpPr>
                <p:cNvPr id="17536" name="Group 1048"/>
                <p:cNvGrpSpPr>
                  <a:grpSpLocks/>
                </p:cNvGrpSpPr>
                <p:nvPr/>
              </p:nvGrpSpPr>
              <p:grpSpPr bwMode="auto">
                <a:xfrm>
                  <a:off x="3935" y="2212"/>
                  <a:ext cx="404" cy="1317"/>
                  <a:chOff x="3935" y="2212"/>
                  <a:chExt cx="404" cy="1317"/>
                </a:xfrm>
              </p:grpSpPr>
              <p:sp>
                <p:nvSpPr>
                  <p:cNvPr id="17537" name="Freeform 1049"/>
                  <p:cNvSpPr>
                    <a:spLocks/>
                  </p:cNvSpPr>
                  <p:nvPr/>
                </p:nvSpPr>
                <p:spPr bwMode="auto">
                  <a:xfrm>
                    <a:off x="3975" y="2263"/>
                    <a:ext cx="210" cy="1185"/>
                  </a:xfrm>
                  <a:custGeom>
                    <a:avLst/>
                    <a:gdLst>
                      <a:gd name="T0" fmla="*/ 125 w 210"/>
                      <a:gd name="T1" fmla="*/ 795 h 1185"/>
                      <a:gd name="T2" fmla="*/ 104 w 210"/>
                      <a:gd name="T3" fmla="*/ 592 h 1185"/>
                      <a:gd name="T4" fmla="*/ 113 w 210"/>
                      <a:gd name="T5" fmla="*/ 438 h 1185"/>
                      <a:gd name="T6" fmla="*/ 128 w 210"/>
                      <a:gd name="T7" fmla="*/ 274 h 1185"/>
                      <a:gd name="T8" fmla="*/ 182 w 210"/>
                      <a:gd name="T9" fmla="*/ 214 h 1185"/>
                      <a:gd name="T10" fmla="*/ 184 w 210"/>
                      <a:gd name="T11" fmla="*/ 196 h 1185"/>
                      <a:gd name="T12" fmla="*/ 135 w 210"/>
                      <a:gd name="T13" fmla="*/ 223 h 1185"/>
                      <a:gd name="T14" fmla="*/ 111 w 210"/>
                      <a:gd name="T15" fmla="*/ 185 h 1185"/>
                      <a:gd name="T16" fmla="*/ 111 w 210"/>
                      <a:gd name="T17" fmla="*/ 119 h 1185"/>
                      <a:gd name="T18" fmla="*/ 128 w 210"/>
                      <a:gd name="T19" fmla="*/ 71 h 1185"/>
                      <a:gd name="T20" fmla="*/ 135 w 210"/>
                      <a:gd name="T21" fmla="*/ 18 h 1185"/>
                      <a:gd name="T22" fmla="*/ 120 w 210"/>
                      <a:gd name="T23" fmla="*/ 24 h 1185"/>
                      <a:gd name="T24" fmla="*/ 92 w 210"/>
                      <a:gd name="T25" fmla="*/ 69 h 1185"/>
                      <a:gd name="T26" fmla="*/ 71 w 210"/>
                      <a:gd name="T27" fmla="*/ 121 h 1185"/>
                      <a:gd name="T28" fmla="*/ 62 w 210"/>
                      <a:gd name="T29" fmla="*/ 163 h 1185"/>
                      <a:gd name="T30" fmla="*/ 68 w 210"/>
                      <a:gd name="T31" fmla="*/ 223 h 1185"/>
                      <a:gd name="T32" fmla="*/ 82 w 210"/>
                      <a:gd name="T33" fmla="*/ 305 h 1185"/>
                      <a:gd name="T34" fmla="*/ 29 w 210"/>
                      <a:gd name="T35" fmla="*/ 184 h 1185"/>
                      <a:gd name="T36" fmla="*/ 2 w 210"/>
                      <a:gd name="T37" fmla="*/ 216 h 1185"/>
                      <a:gd name="T38" fmla="*/ 9 w 210"/>
                      <a:gd name="T39" fmla="*/ 439 h 1185"/>
                      <a:gd name="T40" fmla="*/ 27 w 210"/>
                      <a:gd name="T41" fmla="*/ 810 h 1185"/>
                      <a:gd name="T42" fmla="*/ 31 w 210"/>
                      <a:gd name="T43" fmla="*/ 922 h 1185"/>
                      <a:gd name="T44" fmla="*/ 26 w 210"/>
                      <a:gd name="T45" fmla="*/ 1112 h 1185"/>
                      <a:gd name="T46" fmla="*/ 5 w 210"/>
                      <a:gd name="T47" fmla="*/ 1185 h 1185"/>
                      <a:gd name="T48" fmla="*/ 41 w 210"/>
                      <a:gd name="T49" fmla="*/ 1182 h 1185"/>
                      <a:gd name="T50" fmla="*/ 74 w 210"/>
                      <a:gd name="T51" fmla="*/ 1184 h 1185"/>
                      <a:gd name="T52" fmla="*/ 102 w 210"/>
                      <a:gd name="T53" fmla="*/ 1180 h 1185"/>
                      <a:gd name="T54" fmla="*/ 116 w 210"/>
                      <a:gd name="T55" fmla="*/ 1172 h 1185"/>
                      <a:gd name="T56" fmla="*/ 117 w 210"/>
                      <a:gd name="T57" fmla="*/ 1148 h 1185"/>
                      <a:gd name="T58" fmla="*/ 127 w 210"/>
                      <a:gd name="T59" fmla="*/ 1096 h 1185"/>
                      <a:gd name="T60" fmla="*/ 131 w 210"/>
                      <a:gd name="T61" fmla="*/ 1044 h 1185"/>
                      <a:gd name="T62" fmla="*/ 129 w 210"/>
                      <a:gd name="T63" fmla="*/ 999 h 1185"/>
                      <a:gd name="T64" fmla="*/ 126 w 210"/>
                      <a:gd name="T65" fmla="*/ 938 h 1185"/>
                      <a:gd name="T66" fmla="*/ 121 w 210"/>
                      <a:gd name="T67" fmla="*/ 899 h 1185"/>
                      <a:gd name="T68" fmla="*/ 114 w 210"/>
                      <a:gd name="T69" fmla="*/ 872 h 1185"/>
                      <a:gd name="T70" fmla="*/ 119 w 210"/>
                      <a:gd name="T71" fmla="*/ 849 h 1185"/>
                      <a:gd name="T72" fmla="*/ 123 w 210"/>
                      <a:gd name="T73" fmla="*/ 817 h 1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0"/>
                      <a:gd name="T112" fmla="*/ 0 h 1185"/>
                      <a:gd name="T113" fmla="*/ 210 w 210"/>
                      <a:gd name="T114" fmla="*/ 1185 h 1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0" h="1185">
                        <a:moveTo>
                          <a:pt x="123" y="817"/>
                        </a:moveTo>
                        <a:lnTo>
                          <a:pt x="125" y="795"/>
                        </a:lnTo>
                        <a:lnTo>
                          <a:pt x="109" y="662"/>
                        </a:lnTo>
                        <a:lnTo>
                          <a:pt x="104" y="592"/>
                        </a:lnTo>
                        <a:lnTo>
                          <a:pt x="109" y="517"/>
                        </a:lnTo>
                        <a:lnTo>
                          <a:pt x="113" y="438"/>
                        </a:lnTo>
                        <a:lnTo>
                          <a:pt x="120" y="360"/>
                        </a:lnTo>
                        <a:lnTo>
                          <a:pt x="128" y="274"/>
                        </a:lnTo>
                        <a:lnTo>
                          <a:pt x="160" y="238"/>
                        </a:lnTo>
                        <a:lnTo>
                          <a:pt x="182" y="214"/>
                        </a:lnTo>
                        <a:lnTo>
                          <a:pt x="210" y="191"/>
                        </a:lnTo>
                        <a:lnTo>
                          <a:pt x="184" y="196"/>
                        </a:lnTo>
                        <a:lnTo>
                          <a:pt x="158" y="208"/>
                        </a:lnTo>
                        <a:lnTo>
                          <a:pt x="135" y="223"/>
                        </a:lnTo>
                        <a:lnTo>
                          <a:pt x="113" y="250"/>
                        </a:lnTo>
                        <a:lnTo>
                          <a:pt x="111" y="185"/>
                        </a:lnTo>
                        <a:lnTo>
                          <a:pt x="109" y="146"/>
                        </a:lnTo>
                        <a:lnTo>
                          <a:pt x="111" y="119"/>
                        </a:lnTo>
                        <a:lnTo>
                          <a:pt x="120" y="93"/>
                        </a:lnTo>
                        <a:lnTo>
                          <a:pt x="128" y="71"/>
                        </a:lnTo>
                        <a:lnTo>
                          <a:pt x="133" y="45"/>
                        </a:lnTo>
                        <a:lnTo>
                          <a:pt x="135" y="18"/>
                        </a:lnTo>
                        <a:lnTo>
                          <a:pt x="132" y="0"/>
                        </a:lnTo>
                        <a:lnTo>
                          <a:pt x="120" y="24"/>
                        </a:lnTo>
                        <a:lnTo>
                          <a:pt x="108" y="44"/>
                        </a:lnTo>
                        <a:lnTo>
                          <a:pt x="92" y="69"/>
                        </a:lnTo>
                        <a:lnTo>
                          <a:pt x="84" y="90"/>
                        </a:lnTo>
                        <a:lnTo>
                          <a:pt x="71" y="121"/>
                        </a:lnTo>
                        <a:lnTo>
                          <a:pt x="64" y="142"/>
                        </a:lnTo>
                        <a:lnTo>
                          <a:pt x="62" y="163"/>
                        </a:lnTo>
                        <a:lnTo>
                          <a:pt x="63" y="193"/>
                        </a:lnTo>
                        <a:lnTo>
                          <a:pt x="68" y="223"/>
                        </a:lnTo>
                        <a:lnTo>
                          <a:pt x="73" y="255"/>
                        </a:lnTo>
                        <a:lnTo>
                          <a:pt x="82" y="305"/>
                        </a:lnTo>
                        <a:lnTo>
                          <a:pt x="54" y="249"/>
                        </a:lnTo>
                        <a:lnTo>
                          <a:pt x="29" y="184"/>
                        </a:lnTo>
                        <a:lnTo>
                          <a:pt x="11" y="121"/>
                        </a:lnTo>
                        <a:lnTo>
                          <a:pt x="2" y="216"/>
                        </a:lnTo>
                        <a:lnTo>
                          <a:pt x="0" y="298"/>
                        </a:lnTo>
                        <a:lnTo>
                          <a:pt x="9" y="439"/>
                        </a:lnTo>
                        <a:lnTo>
                          <a:pt x="19" y="623"/>
                        </a:lnTo>
                        <a:lnTo>
                          <a:pt x="27" y="810"/>
                        </a:lnTo>
                        <a:lnTo>
                          <a:pt x="19" y="898"/>
                        </a:lnTo>
                        <a:lnTo>
                          <a:pt x="31" y="922"/>
                        </a:lnTo>
                        <a:lnTo>
                          <a:pt x="46" y="1000"/>
                        </a:lnTo>
                        <a:lnTo>
                          <a:pt x="26" y="1112"/>
                        </a:lnTo>
                        <a:lnTo>
                          <a:pt x="15" y="1154"/>
                        </a:lnTo>
                        <a:lnTo>
                          <a:pt x="5" y="1185"/>
                        </a:lnTo>
                        <a:lnTo>
                          <a:pt x="26" y="1183"/>
                        </a:lnTo>
                        <a:lnTo>
                          <a:pt x="41" y="1182"/>
                        </a:lnTo>
                        <a:lnTo>
                          <a:pt x="54" y="1183"/>
                        </a:lnTo>
                        <a:lnTo>
                          <a:pt x="74" y="1184"/>
                        </a:lnTo>
                        <a:lnTo>
                          <a:pt x="89" y="1183"/>
                        </a:lnTo>
                        <a:lnTo>
                          <a:pt x="102" y="1180"/>
                        </a:lnTo>
                        <a:lnTo>
                          <a:pt x="111" y="1176"/>
                        </a:lnTo>
                        <a:lnTo>
                          <a:pt x="116" y="1172"/>
                        </a:lnTo>
                        <a:lnTo>
                          <a:pt x="114" y="1160"/>
                        </a:lnTo>
                        <a:lnTo>
                          <a:pt x="117" y="1148"/>
                        </a:lnTo>
                        <a:lnTo>
                          <a:pt x="123" y="1121"/>
                        </a:lnTo>
                        <a:lnTo>
                          <a:pt x="127" y="1096"/>
                        </a:lnTo>
                        <a:lnTo>
                          <a:pt x="129" y="1070"/>
                        </a:lnTo>
                        <a:lnTo>
                          <a:pt x="131" y="1044"/>
                        </a:lnTo>
                        <a:lnTo>
                          <a:pt x="130" y="1022"/>
                        </a:lnTo>
                        <a:lnTo>
                          <a:pt x="129" y="999"/>
                        </a:lnTo>
                        <a:lnTo>
                          <a:pt x="128" y="973"/>
                        </a:lnTo>
                        <a:lnTo>
                          <a:pt x="126" y="938"/>
                        </a:lnTo>
                        <a:lnTo>
                          <a:pt x="123" y="914"/>
                        </a:lnTo>
                        <a:lnTo>
                          <a:pt x="121" y="899"/>
                        </a:lnTo>
                        <a:lnTo>
                          <a:pt x="118" y="888"/>
                        </a:lnTo>
                        <a:lnTo>
                          <a:pt x="114" y="872"/>
                        </a:lnTo>
                        <a:lnTo>
                          <a:pt x="115" y="865"/>
                        </a:lnTo>
                        <a:lnTo>
                          <a:pt x="119" y="849"/>
                        </a:lnTo>
                        <a:lnTo>
                          <a:pt x="122" y="833"/>
                        </a:lnTo>
                        <a:lnTo>
                          <a:pt x="123" y="817"/>
                        </a:lnTo>
                        <a:close/>
                      </a:path>
                    </a:pathLst>
                  </a:custGeom>
                  <a:solidFill>
                    <a:srgbClr val="000080"/>
                  </a:solidFill>
                  <a:ln w="9525">
                    <a:noFill/>
                    <a:round/>
                    <a:headEnd/>
                    <a:tailEnd/>
                  </a:ln>
                </p:spPr>
                <p:txBody>
                  <a:bodyPr/>
                  <a:lstStyle/>
                  <a:p>
                    <a:endParaRPr lang="en-US"/>
                  </a:p>
                </p:txBody>
              </p:sp>
              <p:sp>
                <p:nvSpPr>
                  <p:cNvPr id="17538" name="Freeform 1050"/>
                  <p:cNvSpPr>
                    <a:spLocks/>
                  </p:cNvSpPr>
                  <p:nvPr/>
                </p:nvSpPr>
                <p:spPr bwMode="auto">
                  <a:xfrm>
                    <a:off x="4103" y="2447"/>
                    <a:ext cx="78" cy="650"/>
                  </a:xfrm>
                  <a:custGeom>
                    <a:avLst/>
                    <a:gdLst>
                      <a:gd name="T0" fmla="*/ 1 w 78"/>
                      <a:gd name="T1" fmla="*/ 650 h 650"/>
                      <a:gd name="T2" fmla="*/ 5 w 78"/>
                      <a:gd name="T3" fmla="*/ 603 h 650"/>
                      <a:gd name="T4" fmla="*/ 6 w 78"/>
                      <a:gd name="T5" fmla="*/ 559 h 650"/>
                      <a:gd name="T6" fmla="*/ 4 w 78"/>
                      <a:gd name="T7" fmla="*/ 455 h 650"/>
                      <a:gd name="T8" fmla="*/ 0 w 78"/>
                      <a:gd name="T9" fmla="*/ 384 h 650"/>
                      <a:gd name="T10" fmla="*/ 12 w 78"/>
                      <a:gd name="T11" fmla="*/ 290 h 650"/>
                      <a:gd name="T12" fmla="*/ 47 w 78"/>
                      <a:gd name="T13" fmla="*/ 149 h 650"/>
                      <a:gd name="T14" fmla="*/ 78 w 78"/>
                      <a:gd name="T15" fmla="*/ 0 h 65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650"/>
                      <a:gd name="T26" fmla="*/ 78 w 78"/>
                      <a:gd name="T27" fmla="*/ 650 h 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650">
                        <a:moveTo>
                          <a:pt x="1" y="650"/>
                        </a:moveTo>
                        <a:lnTo>
                          <a:pt x="5" y="603"/>
                        </a:lnTo>
                        <a:lnTo>
                          <a:pt x="6" y="559"/>
                        </a:lnTo>
                        <a:lnTo>
                          <a:pt x="4" y="455"/>
                        </a:lnTo>
                        <a:lnTo>
                          <a:pt x="0" y="384"/>
                        </a:lnTo>
                        <a:lnTo>
                          <a:pt x="12" y="290"/>
                        </a:lnTo>
                        <a:lnTo>
                          <a:pt x="47" y="149"/>
                        </a:lnTo>
                        <a:lnTo>
                          <a:pt x="78" y="0"/>
                        </a:lnTo>
                      </a:path>
                    </a:pathLst>
                  </a:custGeom>
                  <a:noFill/>
                  <a:ln w="9525">
                    <a:solidFill>
                      <a:srgbClr val="000080"/>
                    </a:solidFill>
                    <a:prstDash val="solid"/>
                    <a:round/>
                    <a:headEnd/>
                    <a:tailEnd/>
                  </a:ln>
                </p:spPr>
                <p:txBody>
                  <a:bodyPr/>
                  <a:lstStyle/>
                  <a:p>
                    <a:endParaRPr lang="en-US"/>
                  </a:p>
                </p:txBody>
              </p:sp>
              <p:sp>
                <p:nvSpPr>
                  <p:cNvPr id="17539" name="Freeform 1051"/>
                  <p:cNvSpPr>
                    <a:spLocks/>
                  </p:cNvSpPr>
                  <p:nvPr/>
                </p:nvSpPr>
                <p:spPr bwMode="auto">
                  <a:xfrm>
                    <a:off x="4102" y="2301"/>
                    <a:ext cx="237" cy="1228"/>
                  </a:xfrm>
                  <a:custGeom>
                    <a:avLst/>
                    <a:gdLst>
                      <a:gd name="T0" fmla="*/ 189 w 237"/>
                      <a:gd name="T1" fmla="*/ 15 h 1228"/>
                      <a:gd name="T2" fmla="*/ 148 w 237"/>
                      <a:gd name="T3" fmla="*/ 56 h 1228"/>
                      <a:gd name="T4" fmla="*/ 127 w 237"/>
                      <a:gd name="T5" fmla="*/ 73 h 1228"/>
                      <a:gd name="T6" fmla="*/ 89 w 237"/>
                      <a:gd name="T7" fmla="*/ 81 h 1228"/>
                      <a:gd name="T8" fmla="*/ 91 w 237"/>
                      <a:gd name="T9" fmla="*/ 102 h 1228"/>
                      <a:gd name="T10" fmla="*/ 138 w 237"/>
                      <a:gd name="T11" fmla="*/ 127 h 1228"/>
                      <a:gd name="T12" fmla="*/ 192 w 237"/>
                      <a:gd name="T13" fmla="*/ 126 h 1228"/>
                      <a:gd name="T14" fmla="*/ 140 w 237"/>
                      <a:gd name="T15" fmla="*/ 155 h 1228"/>
                      <a:gd name="T16" fmla="*/ 98 w 237"/>
                      <a:gd name="T17" fmla="*/ 189 h 1228"/>
                      <a:gd name="T18" fmla="*/ 79 w 237"/>
                      <a:gd name="T19" fmla="*/ 213 h 1228"/>
                      <a:gd name="T20" fmla="*/ 113 w 237"/>
                      <a:gd name="T21" fmla="*/ 226 h 1228"/>
                      <a:gd name="T22" fmla="*/ 173 w 237"/>
                      <a:gd name="T23" fmla="*/ 220 h 1228"/>
                      <a:gd name="T24" fmla="*/ 190 w 237"/>
                      <a:gd name="T25" fmla="*/ 221 h 1228"/>
                      <a:gd name="T26" fmla="*/ 139 w 237"/>
                      <a:gd name="T27" fmla="*/ 258 h 1228"/>
                      <a:gd name="T28" fmla="*/ 90 w 237"/>
                      <a:gd name="T29" fmla="*/ 308 h 1228"/>
                      <a:gd name="T30" fmla="*/ 77 w 237"/>
                      <a:gd name="T31" fmla="*/ 343 h 1228"/>
                      <a:gd name="T32" fmla="*/ 134 w 237"/>
                      <a:gd name="T33" fmla="*/ 333 h 1228"/>
                      <a:gd name="T34" fmla="*/ 156 w 237"/>
                      <a:gd name="T35" fmla="*/ 336 h 1228"/>
                      <a:gd name="T36" fmla="*/ 98 w 237"/>
                      <a:gd name="T37" fmla="*/ 416 h 1228"/>
                      <a:gd name="T38" fmla="*/ 50 w 237"/>
                      <a:gd name="T39" fmla="*/ 483 h 1228"/>
                      <a:gd name="T40" fmla="*/ 64 w 237"/>
                      <a:gd name="T41" fmla="*/ 517 h 1228"/>
                      <a:gd name="T42" fmla="*/ 116 w 237"/>
                      <a:gd name="T43" fmla="*/ 506 h 1228"/>
                      <a:gd name="T44" fmla="*/ 101 w 237"/>
                      <a:gd name="T45" fmla="*/ 565 h 1228"/>
                      <a:gd name="T46" fmla="*/ 57 w 237"/>
                      <a:gd name="T47" fmla="*/ 673 h 1228"/>
                      <a:gd name="T48" fmla="*/ 28 w 237"/>
                      <a:gd name="T49" fmla="*/ 751 h 1228"/>
                      <a:gd name="T50" fmla="*/ 3 w 237"/>
                      <a:gd name="T51" fmla="*/ 849 h 1228"/>
                      <a:gd name="T52" fmla="*/ 17 w 237"/>
                      <a:gd name="T53" fmla="*/ 1064 h 1228"/>
                      <a:gd name="T54" fmla="*/ 40 w 237"/>
                      <a:gd name="T55" fmla="*/ 1146 h 1228"/>
                      <a:gd name="T56" fmla="*/ 69 w 237"/>
                      <a:gd name="T57" fmla="*/ 1228 h 1228"/>
                      <a:gd name="T58" fmla="*/ 121 w 237"/>
                      <a:gd name="T59" fmla="*/ 1219 h 1228"/>
                      <a:gd name="T60" fmla="*/ 148 w 237"/>
                      <a:gd name="T61" fmla="*/ 1220 h 1228"/>
                      <a:gd name="T62" fmla="*/ 154 w 237"/>
                      <a:gd name="T63" fmla="*/ 1167 h 1228"/>
                      <a:gd name="T64" fmla="*/ 163 w 237"/>
                      <a:gd name="T65" fmla="*/ 1092 h 1228"/>
                      <a:gd name="T66" fmla="*/ 165 w 237"/>
                      <a:gd name="T67" fmla="*/ 846 h 1228"/>
                      <a:gd name="T68" fmla="*/ 155 w 237"/>
                      <a:gd name="T69" fmla="*/ 646 h 1228"/>
                      <a:gd name="T70" fmla="*/ 155 w 237"/>
                      <a:gd name="T71" fmla="*/ 544 h 1228"/>
                      <a:gd name="T72" fmla="*/ 159 w 237"/>
                      <a:gd name="T73" fmla="*/ 468 h 1228"/>
                      <a:gd name="T74" fmla="*/ 172 w 237"/>
                      <a:gd name="T75" fmla="*/ 430 h 1228"/>
                      <a:gd name="T76" fmla="*/ 185 w 237"/>
                      <a:gd name="T77" fmla="*/ 383 h 1228"/>
                      <a:gd name="T78" fmla="*/ 199 w 237"/>
                      <a:gd name="T79" fmla="*/ 328 h 1228"/>
                      <a:gd name="T80" fmla="*/ 201 w 237"/>
                      <a:gd name="T81" fmla="*/ 287 h 1228"/>
                      <a:gd name="T82" fmla="*/ 219 w 237"/>
                      <a:gd name="T83" fmla="*/ 223 h 1228"/>
                      <a:gd name="T84" fmla="*/ 227 w 237"/>
                      <a:gd name="T85" fmla="*/ 166 h 1228"/>
                      <a:gd name="T86" fmla="*/ 228 w 237"/>
                      <a:gd name="T87" fmla="*/ 117 h 1228"/>
                      <a:gd name="T88" fmla="*/ 235 w 237"/>
                      <a:gd name="T89" fmla="*/ 75 h 1228"/>
                      <a:gd name="T90" fmla="*/ 219 w 237"/>
                      <a:gd name="T91" fmla="*/ 89 h 1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
                      <a:gd name="T139" fmla="*/ 0 h 1228"/>
                      <a:gd name="T140" fmla="*/ 237 w 237"/>
                      <a:gd name="T141" fmla="*/ 1228 h 1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 h="1228">
                        <a:moveTo>
                          <a:pt x="219" y="0"/>
                        </a:moveTo>
                        <a:lnTo>
                          <a:pt x="205" y="6"/>
                        </a:lnTo>
                        <a:lnTo>
                          <a:pt x="189" y="15"/>
                        </a:lnTo>
                        <a:lnTo>
                          <a:pt x="172" y="27"/>
                        </a:lnTo>
                        <a:lnTo>
                          <a:pt x="157" y="43"/>
                        </a:lnTo>
                        <a:lnTo>
                          <a:pt x="148" y="56"/>
                        </a:lnTo>
                        <a:lnTo>
                          <a:pt x="141" y="65"/>
                        </a:lnTo>
                        <a:lnTo>
                          <a:pt x="136" y="69"/>
                        </a:lnTo>
                        <a:lnTo>
                          <a:pt x="127" y="73"/>
                        </a:lnTo>
                        <a:lnTo>
                          <a:pt x="115" y="75"/>
                        </a:lnTo>
                        <a:lnTo>
                          <a:pt x="100" y="77"/>
                        </a:lnTo>
                        <a:lnTo>
                          <a:pt x="89" y="81"/>
                        </a:lnTo>
                        <a:lnTo>
                          <a:pt x="83" y="84"/>
                        </a:lnTo>
                        <a:lnTo>
                          <a:pt x="85" y="92"/>
                        </a:lnTo>
                        <a:lnTo>
                          <a:pt x="91" y="102"/>
                        </a:lnTo>
                        <a:lnTo>
                          <a:pt x="101" y="112"/>
                        </a:lnTo>
                        <a:lnTo>
                          <a:pt x="115" y="121"/>
                        </a:lnTo>
                        <a:lnTo>
                          <a:pt x="138" y="127"/>
                        </a:lnTo>
                        <a:lnTo>
                          <a:pt x="157" y="129"/>
                        </a:lnTo>
                        <a:lnTo>
                          <a:pt x="173" y="128"/>
                        </a:lnTo>
                        <a:lnTo>
                          <a:pt x="192" y="126"/>
                        </a:lnTo>
                        <a:lnTo>
                          <a:pt x="170" y="134"/>
                        </a:lnTo>
                        <a:lnTo>
                          <a:pt x="156" y="141"/>
                        </a:lnTo>
                        <a:lnTo>
                          <a:pt x="140" y="155"/>
                        </a:lnTo>
                        <a:lnTo>
                          <a:pt x="127" y="166"/>
                        </a:lnTo>
                        <a:lnTo>
                          <a:pt x="110" y="178"/>
                        </a:lnTo>
                        <a:lnTo>
                          <a:pt x="98" y="189"/>
                        </a:lnTo>
                        <a:lnTo>
                          <a:pt x="87" y="197"/>
                        </a:lnTo>
                        <a:lnTo>
                          <a:pt x="80" y="207"/>
                        </a:lnTo>
                        <a:lnTo>
                          <a:pt x="79" y="213"/>
                        </a:lnTo>
                        <a:lnTo>
                          <a:pt x="84" y="218"/>
                        </a:lnTo>
                        <a:lnTo>
                          <a:pt x="98" y="223"/>
                        </a:lnTo>
                        <a:lnTo>
                          <a:pt x="113" y="226"/>
                        </a:lnTo>
                        <a:lnTo>
                          <a:pt x="134" y="227"/>
                        </a:lnTo>
                        <a:lnTo>
                          <a:pt x="154" y="225"/>
                        </a:lnTo>
                        <a:lnTo>
                          <a:pt x="173" y="220"/>
                        </a:lnTo>
                        <a:lnTo>
                          <a:pt x="191" y="214"/>
                        </a:lnTo>
                        <a:lnTo>
                          <a:pt x="216" y="201"/>
                        </a:lnTo>
                        <a:lnTo>
                          <a:pt x="190" y="221"/>
                        </a:lnTo>
                        <a:lnTo>
                          <a:pt x="172" y="234"/>
                        </a:lnTo>
                        <a:lnTo>
                          <a:pt x="155" y="246"/>
                        </a:lnTo>
                        <a:lnTo>
                          <a:pt x="139" y="258"/>
                        </a:lnTo>
                        <a:lnTo>
                          <a:pt x="121" y="272"/>
                        </a:lnTo>
                        <a:lnTo>
                          <a:pt x="106" y="289"/>
                        </a:lnTo>
                        <a:lnTo>
                          <a:pt x="90" y="308"/>
                        </a:lnTo>
                        <a:lnTo>
                          <a:pt x="78" y="323"/>
                        </a:lnTo>
                        <a:lnTo>
                          <a:pt x="63" y="342"/>
                        </a:lnTo>
                        <a:lnTo>
                          <a:pt x="77" y="343"/>
                        </a:lnTo>
                        <a:lnTo>
                          <a:pt x="97" y="342"/>
                        </a:lnTo>
                        <a:lnTo>
                          <a:pt x="116" y="338"/>
                        </a:lnTo>
                        <a:lnTo>
                          <a:pt x="134" y="333"/>
                        </a:lnTo>
                        <a:lnTo>
                          <a:pt x="151" y="326"/>
                        </a:lnTo>
                        <a:lnTo>
                          <a:pt x="172" y="315"/>
                        </a:lnTo>
                        <a:lnTo>
                          <a:pt x="156" y="336"/>
                        </a:lnTo>
                        <a:lnTo>
                          <a:pt x="141" y="359"/>
                        </a:lnTo>
                        <a:lnTo>
                          <a:pt x="121" y="386"/>
                        </a:lnTo>
                        <a:lnTo>
                          <a:pt x="98" y="416"/>
                        </a:lnTo>
                        <a:lnTo>
                          <a:pt x="68" y="454"/>
                        </a:lnTo>
                        <a:lnTo>
                          <a:pt x="57" y="468"/>
                        </a:lnTo>
                        <a:lnTo>
                          <a:pt x="50" y="483"/>
                        </a:lnTo>
                        <a:lnTo>
                          <a:pt x="47" y="503"/>
                        </a:lnTo>
                        <a:lnTo>
                          <a:pt x="48" y="519"/>
                        </a:lnTo>
                        <a:lnTo>
                          <a:pt x="64" y="517"/>
                        </a:lnTo>
                        <a:lnTo>
                          <a:pt x="82" y="515"/>
                        </a:lnTo>
                        <a:lnTo>
                          <a:pt x="103" y="511"/>
                        </a:lnTo>
                        <a:lnTo>
                          <a:pt x="116" y="506"/>
                        </a:lnTo>
                        <a:lnTo>
                          <a:pt x="131" y="500"/>
                        </a:lnTo>
                        <a:lnTo>
                          <a:pt x="110" y="538"/>
                        </a:lnTo>
                        <a:lnTo>
                          <a:pt x="101" y="565"/>
                        </a:lnTo>
                        <a:lnTo>
                          <a:pt x="87" y="603"/>
                        </a:lnTo>
                        <a:lnTo>
                          <a:pt x="72" y="638"/>
                        </a:lnTo>
                        <a:lnTo>
                          <a:pt x="57" y="673"/>
                        </a:lnTo>
                        <a:lnTo>
                          <a:pt x="48" y="702"/>
                        </a:lnTo>
                        <a:lnTo>
                          <a:pt x="39" y="727"/>
                        </a:lnTo>
                        <a:lnTo>
                          <a:pt x="28" y="751"/>
                        </a:lnTo>
                        <a:lnTo>
                          <a:pt x="15" y="771"/>
                        </a:lnTo>
                        <a:lnTo>
                          <a:pt x="0" y="796"/>
                        </a:lnTo>
                        <a:lnTo>
                          <a:pt x="3" y="849"/>
                        </a:lnTo>
                        <a:lnTo>
                          <a:pt x="8" y="893"/>
                        </a:lnTo>
                        <a:lnTo>
                          <a:pt x="13" y="980"/>
                        </a:lnTo>
                        <a:lnTo>
                          <a:pt x="17" y="1064"/>
                        </a:lnTo>
                        <a:lnTo>
                          <a:pt x="26" y="1091"/>
                        </a:lnTo>
                        <a:lnTo>
                          <a:pt x="32" y="1120"/>
                        </a:lnTo>
                        <a:lnTo>
                          <a:pt x="40" y="1146"/>
                        </a:lnTo>
                        <a:lnTo>
                          <a:pt x="49" y="1176"/>
                        </a:lnTo>
                        <a:lnTo>
                          <a:pt x="59" y="1206"/>
                        </a:lnTo>
                        <a:lnTo>
                          <a:pt x="69" y="1228"/>
                        </a:lnTo>
                        <a:lnTo>
                          <a:pt x="86" y="1225"/>
                        </a:lnTo>
                        <a:lnTo>
                          <a:pt x="104" y="1221"/>
                        </a:lnTo>
                        <a:lnTo>
                          <a:pt x="121" y="1219"/>
                        </a:lnTo>
                        <a:lnTo>
                          <a:pt x="129" y="1218"/>
                        </a:lnTo>
                        <a:lnTo>
                          <a:pt x="136" y="1218"/>
                        </a:lnTo>
                        <a:lnTo>
                          <a:pt x="148" y="1220"/>
                        </a:lnTo>
                        <a:lnTo>
                          <a:pt x="157" y="1223"/>
                        </a:lnTo>
                        <a:lnTo>
                          <a:pt x="154" y="1188"/>
                        </a:lnTo>
                        <a:lnTo>
                          <a:pt x="154" y="1167"/>
                        </a:lnTo>
                        <a:lnTo>
                          <a:pt x="159" y="1140"/>
                        </a:lnTo>
                        <a:lnTo>
                          <a:pt x="162" y="1122"/>
                        </a:lnTo>
                        <a:lnTo>
                          <a:pt x="163" y="1092"/>
                        </a:lnTo>
                        <a:lnTo>
                          <a:pt x="165" y="966"/>
                        </a:lnTo>
                        <a:lnTo>
                          <a:pt x="164" y="878"/>
                        </a:lnTo>
                        <a:lnTo>
                          <a:pt x="165" y="846"/>
                        </a:lnTo>
                        <a:lnTo>
                          <a:pt x="162" y="799"/>
                        </a:lnTo>
                        <a:lnTo>
                          <a:pt x="159" y="739"/>
                        </a:lnTo>
                        <a:lnTo>
                          <a:pt x="155" y="646"/>
                        </a:lnTo>
                        <a:lnTo>
                          <a:pt x="157" y="607"/>
                        </a:lnTo>
                        <a:lnTo>
                          <a:pt x="157" y="579"/>
                        </a:lnTo>
                        <a:lnTo>
                          <a:pt x="155" y="544"/>
                        </a:lnTo>
                        <a:lnTo>
                          <a:pt x="152" y="513"/>
                        </a:lnTo>
                        <a:lnTo>
                          <a:pt x="148" y="486"/>
                        </a:lnTo>
                        <a:lnTo>
                          <a:pt x="159" y="468"/>
                        </a:lnTo>
                        <a:lnTo>
                          <a:pt x="164" y="457"/>
                        </a:lnTo>
                        <a:lnTo>
                          <a:pt x="169" y="440"/>
                        </a:lnTo>
                        <a:lnTo>
                          <a:pt x="172" y="430"/>
                        </a:lnTo>
                        <a:lnTo>
                          <a:pt x="174" y="418"/>
                        </a:lnTo>
                        <a:lnTo>
                          <a:pt x="179" y="401"/>
                        </a:lnTo>
                        <a:lnTo>
                          <a:pt x="185" y="383"/>
                        </a:lnTo>
                        <a:lnTo>
                          <a:pt x="191" y="366"/>
                        </a:lnTo>
                        <a:lnTo>
                          <a:pt x="196" y="351"/>
                        </a:lnTo>
                        <a:lnTo>
                          <a:pt x="199" y="328"/>
                        </a:lnTo>
                        <a:lnTo>
                          <a:pt x="202" y="310"/>
                        </a:lnTo>
                        <a:lnTo>
                          <a:pt x="203" y="295"/>
                        </a:lnTo>
                        <a:lnTo>
                          <a:pt x="201" y="287"/>
                        </a:lnTo>
                        <a:lnTo>
                          <a:pt x="206" y="267"/>
                        </a:lnTo>
                        <a:lnTo>
                          <a:pt x="214" y="246"/>
                        </a:lnTo>
                        <a:lnTo>
                          <a:pt x="219" y="223"/>
                        </a:lnTo>
                        <a:lnTo>
                          <a:pt x="223" y="207"/>
                        </a:lnTo>
                        <a:lnTo>
                          <a:pt x="226" y="187"/>
                        </a:lnTo>
                        <a:lnTo>
                          <a:pt x="227" y="166"/>
                        </a:lnTo>
                        <a:lnTo>
                          <a:pt x="225" y="150"/>
                        </a:lnTo>
                        <a:lnTo>
                          <a:pt x="226" y="129"/>
                        </a:lnTo>
                        <a:lnTo>
                          <a:pt x="228" y="117"/>
                        </a:lnTo>
                        <a:lnTo>
                          <a:pt x="230" y="103"/>
                        </a:lnTo>
                        <a:lnTo>
                          <a:pt x="234" y="90"/>
                        </a:lnTo>
                        <a:lnTo>
                          <a:pt x="235" y="75"/>
                        </a:lnTo>
                        <a:lnTo>
                          <a:pt x="237" y="68"/>
                        </a:lnTo>
                        <a:lnTo>
                          <a:pt x="230" y="77"/>
                        </a:lnTo>
                        <a:lnTo>
                          <a:pt x="219" y="89"/>
                        </a:lnTo>
                        <a:lnTo>
                          <a:pt x="219" y="0"/>
                        </a:lnTo>
                        <a:close/>
                      </a:path>
                    </a:pathLst>
                  </a:custGeom>
                  <a:solidFill>
                    <a:srgbClr val="000080"/>
                  </a:solidFill>
                  <a:ln w="9525">
                    <a:noFill/>
                    <a:round/>
                    <a:headEnd/>
                    <a:tailEnd/>
                  </a:ln>
                </p:spPr>
                <p:txBody>
                  <a:bodyPr/>
                  <a:lstStyle/>
                  <a:p>
                    <a:endParaRPr lang="en-US"/>
                  </a:p>
                </p:txBody>
              </p:sp>
              <p:sp>
                <p:nvSpPr>
                  <p:cNvPr id="17540" name="Freeform 1052"/>
                  <p:cNvSpPr>
                    <a:spLocks/>
                  </p:cNvSpPr>
                  <p:nvPr/>
                </p:nvSpPr>
                <p:spPr bwMode="auto">
                  <a:xfrm>
                    <a:off x="3935" y="2212"/>
                    <a:ext cx="44" cy="104"/>
                  </a:xfrm>
                  <a:custGeom>
                    <a:avLst/>
                    <a:gdLst>
                      <a:gd name="T0" fmla="*/ 4 w 44"/>
                      <a:gd name="T1" fmla="*/ 0 h 104"/>
                      <a:gd name="T2" fmla="*/ 17 w 44"/>
                      <a:gd name="T3" fmla="*/ 6 h 104"/>
                      <a:gd name="T4" fmla="*/ 33 w 44"/>
                      <a:gd name="T5" fmla="*/ 14 h 104"/>
                      <a:gd name="T6" fmla="*/ 44 w 44"/>
                      <a:gd name="T7" fmla="*/ 19 h 104"/>
                      <a:gd name="T8" fmla="*/ 39 w 44"/>
                      <a:gd name="T9" fmla="*/ 35 h 104"/>
                      <a:gd name="T10" fmla="*/ 28 w 44"/>
                      <a:gd name="T11" fmla="*/ 60 h 104"/>
                      <a:gd name="T12" fmla="*/ 15 w 44"/>
                      <a:gd name="T13" fmla="*/ 84 h 104"/>
                      <a:gd name="T14" fmla="*/ 1 w 44"/>
                      <a:gd name="T15" fmla="*/ 104 h 104"/>
                      <a:gd name="T16" fmla="*/ 0 w 44"/>
                      <a:gd name="T17" fmla="*/ 94 h 104"/>
                      <a:gd name="T18" fmla="*/ 4 w 44"/>
                      <a:gd name="T19" fmla="*/ 82 h 104"/>
                      <a:gd name="T20" fmla="*/ 7 w 44"/>
                      <a:gd name="T21" fmla="*/ 65 h 104"/>
                      <a:gd name="T22" fmla="*/ 6 w 44"/>
                      <a:gd name="T23" fmla="*/ 43 h 104"/>
                      <a:gd name="T24" fmla="*/ 1 w 44"/>
                      <a:gd name="T25" fmla="*/ 20 h 104"/>
                      <a:gd name="T26" fmla="*/ 4 w 44"/>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04"/>
                      <a:gd name="T44" fmla="*/ 44 w 44"/>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04">
                        <a:moveTo>
                          <a:pt x="4" y="0"/>
                        </a:moveTo>
                        <a:lnTo>
                          <a:pt x="17" y="6"/>
                        </a:lnTo>
                        <a:lnTo>
                          <a:pt x="33" y="14"/>
                        </a:lnTo>
                        <a:lnTo>
                          <a:pt x="44" y="19"/>
                        </a:lnTo>
                        <a:lnTo>
                          <a:pt x="39" y="35"/>
                        </a:lnTo>
                        <a:lnTo>
                          <a:pt x="28" y="60"/>
                        </a:lnTo>
                        <a:lnTo>
                          <a:pt x="15" y="84"/>
                        </a:lnTo>
                        <a:lnTo>
                          <a:pt x="1" y="104"/>
                        </a:lnTo>
                        <a:lnTo>
                          <a:pt x="0" y="94"/>
                        </a:lnTo>
                        <a:lnTo>
                          <a:pt x="4" y="82"/>
                        </a:lnTo>
                        <a:lnTo>
                          <a:pt x="7" y="65"/>
                        </a:lnTo>
                        <a:lnTo>
                          <a:pt x="6" y="43"/>
                        </a:lnTo>
                        <a:lnTo>
                          <a:pt x="1" y="20"/>
                        </a:lnTo>
                        <a:lnTo>
                          <a:pt x="4" y="0"/>
                        </a:lnTo>
                        <a:close/>
                      </a:path>
                    </a:pathLst>
                  </a:custGeom>
                  <a:solidFill>
                    <a:srgbClr val="000080"/>
                  </a:solidFill>
                  <a:ln w="9525">
                    <a:noFill/>
                    <a:round/>
                    <a:headEnd/>
                    <a:tailEnd/>
                  </a:ln>
                </p:spPr>
                <p:txBody>
                  <a:bodyPr/>
                  <a:lstStyle/>
                  <a:p>
                    <a:endParaRPr lang="en-US"/>
                  </a:p>
                </p:txBody>
              </p:sp>
              <p:sp>
                <p:nvSpPr>
                  <p:cNvPr id="17541" name="Freeform 1053"/>
                  <p:cNvSpPr>
                    <a:spLocks/>
                  </p:cNvSpPr>
                  <p:nvPr/>
                </p:nvSpPr>
                <p:spPr bwMode="auto">
                  <a:xfrm>
                    <a:off x="3952" y="2242"/>
                    <a:ext cx="112" cy="158"/>
                  </a:xfrm>
                  <a:custGeom>
                    <a:avLst/>
                    <a:gdLst>
                      <a:gd name="T0" fmla="*/ 69 w 112"/>
                      <a:gd name="T1" fmla="*/ 0 h 158"/>
                      <a:gd name="T2" fmla="*/ 61 w 112"/>
                      <a:gd name="T3" fmla="*/ 30 h 158"/>
                      <a:gd name="T4" fmla="*/ 49 w 112"/>
                      <a:gd name="T5" fmla="*/ 58 h 158"/>
                      <a:gd name="T6" fmla="*/ 32 w 112"/>
                      <a:gd name="T7" fmla="*/ 86 h 158"/>
                      <a:gd name="T8" fmla="*/ 17 w 112"/>
                      <a:gd name="T9" fmla="*/ 106 h 158"/>
                      <a:gd name="T10" fmla="*/ 0 w 112"/>
                      <a:gd name="T11" fmla="*/ 121 h 158"/>
                      <a:gd name="T12" fmla="*/ 4 w 112"/>
                      <a:gd name="T13" fmla="*/ 124 h 158"/>
                      <a:gd name="T14" fmla="*/ 16 w 112"/>
                      <a:gd name="T15" fmla="*/ 127 h 158"/>
                      <a:gd name="T16" fmla="*/ 36 w 112"/>
                      <a:gd name="T17" fmla="*/ 125 h 158"/>
                      <a:gd name="T18" fmla="*/ 54 w 112"/>
                      <a:gd name="T19" fmla="*/ 122 h 158"/>
                      <a:gd name="T20" fmla="*/ 58 w 112"/>
                      <a:gd name="T21" fmla="*/ 138 h 158"/>
                      <a:gd name="T22" fmla="*/ 63 w 112"/>
                      <a:gd name="T23" fmla="*/ 158 h 158"/>
                      <a:gd name="T24" fmla="*/ 68 w 112"/>
                      <a:gd name="T25" fmla="*/ 120 h 158"/>
                      <a:gd name="T26" fmla="*/ 73 w 112"/>
                      <a:gd name="T27" fmla="*/ 92 h 158"/>
                      <a:gd name="T28" fmla="*/ 82 w 112"/>
                      <a:gd name="T29" fmla="*/ 65 h 158"/>
                      <a:gd name="T30" fmla="*/ 94 w 112"/>
                      <a:gd name="T31" fmla="*/ 36 h 158"/>
                      <a:gd name="T32" fmla="*/ 112 w 112"/>
                      <a:gd name="T33" fmla="*/ 10 h 158"/>
                      <a:gd name="T34" fmla="*/ 96 w 112"/>
                      <a:gd name="T35" fmla="*/ 7 h 158"/>
                      <a:gd name="T36" fmla="*/ 85 w 112"/>
                      <a:gd name="T37" fmla="*/ 4 h 158"/>
                      <a:gd name="T38" fmla="*/ 69 w 112"/>
                      <a:gd name="T39" fmla="*/ 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58"/>
                      <a:gd name="T62" fmla="*/ 112 w 112"/>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58">
                        <a:moveTo>
                          <a:pt x="69" y="0"/>
                        </a:moveTo>
                        <a:lnTo>
                          <a:pt x="61" y="30"/>
                        </a:lnTo>
                        <a:lnTo>
                          <a:pt x="49" y="58"/>
                        </a:lnTo>
                        <a:lnTo>
                          <a:pt x="32" y="86"/>
                        </a:lnTo>
                        <a:lnTo>
                          <a:pt x="17" y="106"/>
                        </a:lnTo>
                        <a:lnTo>
                          <a:pt x="0" y="121"/>
                        </a:lnTo>
                        <a:lnTo>
                          <a:pt x="4" y="124"/>
                        </a:lnTo>
                        <a:lnTo>
                          <a:pt x="16" y="127"/>
                        </a:lnTo>
                        <a:lnTo>
                          <a:pt x="36" y="125"/>
                        </a:lnTo>
                        <a:lnTo>
                          <a:pt x="54" y="122"/>
                        </a:lnTo>
                        <a:lnTo>
                          <a:pt x="58" y="138"/>
                        </a:lnTo>
                        <a:lnTo>
                          <a:pt x="63" y="158"/>
                        </a:lnTo>
                        <a:lnTo>
                          <a:pt x="68" y="120"/>
                        </a:lnTo>
                        <a:lnTo>
                          <a:pt x="73" y="92"/>
                        </a:lnTo>
                        <a:lnTo>
                          <a:pt x="82" y="65"/>
                        </a:lnTo>
                        <a:lnTo>
                          <a:pt x="94" y="36"/>
                        </a:lnTo>
                        <a:lnTo>
                          <a:pt x="112" y="10"/>
                        </a:lnTo>
                        <a:lnTo>
                          <a:pt x="96" y="7"/>
                        </a:lnTo>
                        <a:lnTo>
                          <a:pt x="85" y="4"/>
                        </a:lnTo>
                        <a:lnTo>
                          <a:pt x="69" y="0"/>
                        </a:lnTo>
                        <a:close/>
                      </a:path>
                    </a:pathLst>
                  </a:custGeom>
                  <a:solidFill>
                    <a:srgbClr val="000080"/>
                  </a:solidFill>
                  <a:ln w="9525">
                    <a:noFill/>
                    <a:round/>
                    <a:headEnd/>
                    <a:tailEnd/>
                  </a:ln>
                </p:spPr>
                <p:txBody>
                  <a:bodyPr/>
                  <a:lstStyle/>
                  <a:p>
                    <a:endParaRPr lang="en-US"/>
                  </a:p>
                </p:txBody>
              </p:sp>
              <p:sp>
                <p:nvSpPr>
                  <p:cNvPr id="17542" name="Freeform 1054"/>
                  <p:cNvSpPr>
                    <a:spLocks/>
                  </p:cNvSpPr>
                  <p:nvPr/>
                </p:nvSpPr>
                <p:spPr bwMode="auto">
                  <a:xfrm>
                    <a:off x="4147" y="2264"/>
                    <a:ext cx="55" cy="113"/>
                  </a:xfrm>
                  <a:custGeom>
                    <a:avLst/>
                    <a:gdLst>
                      <a:gd name="T0" fmla="*/ 35 w 55"/>
                      <a:gd name="T1" fmla="*/ 1 h 113"/>
                      <a:gd name="T2" fmla="*/ 25 w 55"/>
                      <a:gd name="T3" fmla="*/ 17 h 113"/>
                      <a:gd name="T4" fmla="*/ 14 w 55"/>
                      <a:gd name="T5" fmla="*/ 35 h 113"/>
                      <a:gd name="T6" fmla="*/ 7 w 55"/>
                      <a:gd name="T7" fmla="*/ 56 h 113"/>
                      <a:gd name="T8" fmla="*/ 2 w 55"/>
                      <a:gd name="T9" fmla="*/ 81 h 113"/>
                      <a:gd name="T10" fmla="*/ 0 w 55"/>
                      <a:gd name="T11" fmla="*/ 113 h 113"/>
                      <a:gd name="T12" fmla="*/ 5 w 55"/>
                      <a:gd name="T13" fmla="*/ 103 h 113"/>
                      <a:gd name="T14" fmla="*/ 11 w 55"/>
                      <a:gd name="T15" fmla="*/ 96 h 113"/>
                      <a:gd name="T16" fmla="*/ 20 w 55"/>
                      <a:gd name="T17" fmla="*/ 89 h 113"/>
                      <a:gd name="T18" fmla="*/ 25 w 55"/>
                      <a:gd name="T19" fmla="*/ 85 h 113"/>
                      <a:gd name="T20" fmla="*/ 30 w 55"/>
                      <a:gd name="T21" fmla="*/ 76 h 113"/>
                      <a:gd name="T22" fmla="*/ 37 w 55"/>
                      <a:gd name="T23" fmla="*/ 60 h 113"/>
                      <a:gd name="T24" fmla="*/ 44 w 55"/>
                      <a:gd name="T25" fmla="*/ 44 h 113"/>
                      <a:gd name="T26" fmla="*/ 52 w 55"/>
                      <a:gd name="T27" fmla="*/ 23 h 113"/>
                      <a:gd name="T28" fmla="*/ 55 w 55"/>
                      <a:gd name="T29" fmla="*/ 9 h 113"/>
                      <a:gd name="T30" fmla="*/ 55 w 55"/>
                      <a:gd name="T31" fmla="*/ 0 h 113"/>
                      <a:gd name="T32" fmla="*/ 35 w 55"/>
                      <a:gd name="T33" fmla="*/ 1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3"/>
                      <a:gd name="T53" fmla="*/ 55 w 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3">
                        <a:moveTo>
                          <a:pt x="35" y="1"/>
                        </a:moveTo>
                        <a:lnTo>
                          <a:pt x="25" y="17"/>
                        </a:lnTo>
                        <a:lnTo>
                          <a:pt x="14" y="35"/>
                        </a:lnTo>
                        <a:lnTo>
                          <a:pt x="7" y="56"/>
                        </a:lnTo>
                        <a:lnTo>
                          <a:pt x="2" y="81"/>
                        </a:lnTo>
                        <a:lnTo>
                          <a:pt x="0" y="113"/>
                        </a:lnTo>
                        <a:lnTo>
                          <a:pt x="5" y="103"/>
                        </a:lnTo>
                        <a:lnTo>
                          <a:pt x="11" y="96"/>
                        </a:lnTo>
                        <a:lnTo>
                          <a:pt x="20" y="89"/>
                        </a:lnTo>
                        <a:lnTo>
                          <a:pt x="25" y="85"/>
                        </a:lnTo>
                        <a:lnTo>
                          <a:pt x="30" y="76"/>
                        </a:lnTo>
                        <a:lnTo>
                          <a:pt x="37" y="60"/>
                        </a:lnTo>
                        <a:lnTo>
                          <a:pt x="44" y="44"/>
                        </a:lnTo>
                        <a:lnTo>
                          <a:pt x="52" y="23"/>
                        </a:lnTo>
                        <a:lnTo>
                          <a:pt x="55" y="9"/>
                        </a:lnTo>
                        <a:lnTo>
                          <a:pt x="55" y="0"/>
                        </a:lnTo>
                        <a:lnTo>
                          <a:pt x="35" y="1"/>
                        </a:lnTo>
                        <a:close/>
                      </a:path>
                    </a:pathLst>
                  </a:custGeom>
                  <a:solidFill>
                    <a:srgbClr val="000080"/>
                  </a:solidFill>
                  <a:ln w="9525">
                    <a:noFill/>
                    <a:round/>
                    <a:headEnd/>
                    <a:tailEnd/>
                  </a:ln>
                </p:spPr>
                <p:txBody>
                  <a:bodyPr/>
                  <a:lstStyle/>
                  <a:p>
                    <a:endParaRPr lang="en-US"/>
                  </a:p>
                </p:txBody>
              </p:sp>
              <p:sp>
                <p:nvSpPr>
                  <p:cNvPr id="17543" name="Freeform 1055"/>
                  <p:cNvSpPr>
                    <a:spLocks/>
                  </p:cNvSpPr>
                  <p:nvPr/>
                </p:nvSpPr>
                <p:spPr bwMode="auto">
                  <a:xfrm>
                    <a:off x="4227" y="2252"/>
                    <a:ext cx="106" cy="76"/>
                  </a:xfrm>
                  <a:custGeom>
                    <a:avLst/>
                    <a:gdLst>
                      <a:gd name="T0" fmla="*/ 35 w 106"/>
                      <a:gd name="T1" fmla="*/ 10 h 76"/>
                      <a:gd name="T2" fmla="*/ 29 w 106"/>
                      <a:gd name="T3" fmla="*/ 16 h 76"/>
                      <a:gd name="T4" fmla="*/ 21 w 106"/>
                      <a:gd name="T5" fmla="*/ 23 h 76"/>
                      <a:gd name="T6" fmla="*/ 17 w 106"/>
                      <a:gd name="T7" fmla="*/ 30 h 76"/>
                      <a:gd name="T8" fmla="*/ 12 w 106"/>
                      <a:gd name="T9" fmla="*/ 40 h 76"/>
                      <a:gd name="T10" fmla="*/ 8 w 106"/>
                      <a:gd name="T11" fmla="*/ 49 h 76"/>
                      <a:gd name="T12" fmla="*/ 4 w 106"/>
                      <a:gd name="T13" fmla="*/ 62 h 76"/>
                      <a:gd name="T14" fmla="*/ 0 w 106"/>
                      <a:gd name="T15" fmla="*/ 76 h 76"/>
                      <a:gd name="T16" fmla="*/ 7 w 106"/>
                      <a:gd name="T17" fmla="*/ 75 h 76"/>
                      <a:gd name="T18" fmla="*/ 18 w 106"/>
                      <a:gd name="T19" fmla="*/ 71 h 76"/>
                      <a:gd name="T20" fmla="*/ 29 w 106"/>
                      <a:gd name="T21" fmla="*/ 63 h 76"/>
                      <a:gd name="T22" fmla="*/ 39 w 106"/>
                      <a:gd name="T23" fmla="*/ 55 h 76"/>
                      <a:gd name="T24" fmla="*/ 50 w 106"/>
                      <a:gd name="T25" fmla="*/ 47 h 76"/>
                      <a:gd name="T26" fmla="*/ 63 w 106"/>
                      <a:gd name="T27" fmla="*/ 39 h 76"/>
                      <a:gd name="T28" fmla="*/ 76 w 106"/>
                      <a:gd name="T29" fmla="*/ 34 h 76"/>
                      <a:gd name="T30" fmla="*/ 90 w 106"/>
                      <a:gd name="T31" fmla="*/ 27 h 76"/>
                      <a:gd name="T32" fmla="*/ 94 w 106"/>
                      <a:gd name="T33" fmla="*/ 25 h 76"/>
                      <a:gd name="T34" fmla="*/ 96 w 106"/>
                      <a:gd name="T35" fmla="*/ 17 h 76"/>
                      <a:gd name="T36" fmla="*/ 95 w 106"/>
                      <a:gd name="T37" fmla="*/ 12 h 76"/>
                      <a:gd name="T38" fmla="*/ 100 w 106"/>
                      <a:gd name="T39" fmla="*/ 8 h 76"/>
                      <a:gd name="T40" fmla="*/ 106 w 106"/>
                      <a:gd name="T41" fmla="*/ 0 h 76"/>
                      <a:gd name="T42" fmla="*/ 95 w 106"/>
                      <a:gd name="T43" fmla="*/ 2 h 76"/>
                      <a:gd name="T44" fmla="*/ 81 w 106"/>
                      <a:gd name="T45" fmla="*/ 4 h 76"/>
                      <a:gd name="T46" fmla="*/ 67 w 106"/>
                      <a:gd name="T47" fmla="*/ 6 h 76"/>
                      <a:gd name="T48" fmla="*/ 52 w 106"/>
                      <a:gd name="T49" fmla="*/ 8 h 76"/>
                      <a:gd name="T50" fmla="*/ 35 w 106"/>
                      <a:gd name="T51" fmla="*/ 1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76"/>
                      <a:gd name="T80" fmla="*/ 106 w 106"/>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76">
                        <a:moveTo>
                          <a:pt x="35" y="10"/>
                        </a:moveTo>
                        <a:lnTo>
                          <a:pt x="29" y="16"/>
                        </a:lnTo>
                        <a:lnTo>
                          <a:pt x="21" y="23"/>
                        </a:lnTo>
                        <a:lnTo>
                          <a:pt x="17" y="30"/>
                        </a:lnTo>
                        <a:lnTo>
                          <a:pt x="12" y="40"/>
                        </a:lnTo>
                        <a:lnTo>
                          <a:pt x="8" y="49"/>
                        </a:lnTo>
                        <a:lnTo>
                          <a:pt x="4" y="62"/>
                        </a:lnTo>
                        <a:lnTo>
                          <a:pt x="0" y="76"/>
                        </a:lnTo>
                        <a:lnTo>
                          <a:pt x="7" y="75"/>
                        </a:lnTo>
                        <a:lnTo>
                          <a:pt x="18" y="71"/>
                        </a:lnTo>
                        <a:lnTo>
                          <a:pt x="29" y="63"/>
                        </a:lnTo>
                        <a:lnTo>
                          <a:pt x="39" y="55"/>
                        </a:lnTo>
                        <a:lnTo>
                          <a:pt x="50" y="47"/>
                        </a:lnTo>
                        <a:lnTo>
                          <a:pt x="63" y="39"/>
                        </a:lnTo>
                        <a:lnTo>
                          <a:pt x="76" y="34"/>
                        </a:lnTo>
                        <a:lnTo>
                          <a:pt x="90" y="27"/>
                        </a:lnTo>
                        <a:lnTo>
                          <a:pt x="94" y="25"/>
                        </a:lnTo>
                        <a:lnTo>
                          <a:pt x="96" y="17"/>
                        </a:lnTo>
                        <a:lnTo>
                          <a:pt x="95" y="12"/>
                        </a:lnTo>
                        <a:lnTo>
                          <a:pt x="100" y="8"/>
                        </a:lnTo>
                        <a:lnTo>
                          <a:pt x="106" y="0"/>
                        </a:lnTo>
                        <a:lnTo>
                          <a:pt x="95" y="2"/>
                        </a:lnTo>
                        <a:lnTo>
                          <a:pt x="81" y="4"/>
                        </a:lnTo>
                        <a:lnTo>
                          <a:pt x="67" y="6"/>
                        </a:lnTo>
                        <a:lnTo>
                          <a:pt x="52" y="8"/>
                        </a:lnTo>
                        <a:lnTo>
                          <a:pt x="35" y="10"/>
                        </a:lnTo>
                        <a:close/>
                      </a:path>
                    </a:pathLst>
                  </a:custGeom>
                  <a:solidFill>
                    <a:srgbClr val="000080"/>
                  </a:solidFill>
                  <a:ln w="9525">
                    <a:noFill/>
                    <a:round/>
                    <a:headEnd/>
                    <a:tailEnd/>
                  </a:ln>
                </p:spPr>
                <p:txBody>
                  <a:bodyPr/>
                  <a:lstStyle/>
                  <a:p>
                    <a:endParaRPr lang="en-US"/>
                  </a:p>
                </p:txBody>
              </p:sp>
            </p:grpSp>
          </p:grpSp>
        </p:grpSp>
        <p:grpSp>
          <p:nvGrpSpPr>
            <p:cNvPr id="17414" name="Group 1056"/>
            <p:cNvGrpSpPr>
              <a:grpSpLocks/>
            </p:cNvGrpSpPr>
            <p:nvPr/>
          </p:nvGrpSpPr>
          <p:grpSpPr bwMode="auto">
            <a:xfrm>
              <a:off x="3728" y="1160"/>
              <a:ext cx="802" cy="1231"/>
              <a:chOff x="3728" y="1160"/>
              <a:chExt cx="802" cy="1231"/>
            </a:xfrm>
          </p:grpSpPr>
          <p:grpSp>
            <p:nvGrpSpPr>
              <p:cNvPr id="17416" name="Group 1057"/>
              <p:cNvGrpSpPr>
                <a:grpSpLocks/>
              </p:cNvGrpSpPr>
              <p:nvPr/>
            </p:nvGrpSpPr>
            <p:grpSpPr bwMode="auto">
              <a:xfrm>
                <a:off x="3965" y="1160"/>
                <a:ext cx="446" cy="463"/>
                <a:chOff x="3965" y="1160"/>
                <a:chExt cx="446" cy="463"/>
              </a:xfrm>
            </p:grpSpPr>
            <p:sp>
              <p:nvSpPr>
                <p:cNvPr id="17469" name="Oval 1058"/>
                <p:cNvSpPr>
                  <a:spLocks noChangeArrowheads="1"/>
                </p:cNvSpPr>
                <p:nvPr/>
              </p:nvSpPr>
              <p:spPr bwMode="auto">
                <a:xfrm>
                  <a:off x="3965" y="1580"/>
                  <a:ext cx="8" cy="2"/>
                </a:xfrm>
                <a:prstGeom prst="ellipse">
                  <a:avLst/>
                </a:prstGeom>
                <a:solidFill>
                  <a:srgbClr val="FFFFFF"/>
                </a:solidFill>
                <a:ln w="9525">
                  <a:noFill/>
                  <a:round/>
                  <a:headEnd/>
                  <a:tailEnd/>
                </a:ln>
              </p:spPr>
              <p:txBody>
                <a:bodyPr/>
                <a:lstStyle/>
                <a:p>
                  <a:pPr eaLnBrk="0" hangingPunct="0"/>
                  <a:endParaRPr lang="en-US"/>
                </a:p>
              </p:txBody>
            </p:sp>
            <p:sp>
              <p:nvSpPr>
                <p:cNvPr id="17470" name="Freeform 1059"/>
                <p:cNvSpPr>
                  <a:spLocks/>
                </p:cNvSpPr>
                <p:nvPr/>
              </p:nvSpPr>
              <p:spPr bwMode="auto">
                <a:xfrm>
                  <a:off x="4107" y="1454"/>
                  <a:ext cx="103" cy="87"/>
                </a:xfrm>
                <a:custGeom>
                  <a:avLst/>
                  <a:gdLst>
                    <a:gd name="T0" fmla="*/ 29 w 103"/>
                    <a:gd name="T1" fmla="*/ 6 h 87"/>
                    <a:gd name="T2" fmla="*/ 26 w 103"/>
                    <a:gd name="T3" fmla="*/ 30 h 87"/>
                    <a:gd name="T4" fmla="*/ 25 w 103"/>
                    <a:gd name="T5" fmla="*/ 38 h 87"/>
                    <a:gd name="T6" fmla="*/ 20 w 103"/>
                    <a:gd name="T7" fmla="*/ 50 h 87"/>
                    <a:gd name="T8" fmla="*/ 10 w 103"/>
                    <a:gd name="T9" fmla="*/ 58 h 87"/>
                    <a:gd name="T10" fmla="*/ 0 w 103"/>
                    <a:gd name="T11" fmla="*/ 67 h 87"/>
                    <a:gd name="T12" fmla="*/ 9 w 103"/>
                    <a:gd name="T13" fmla="*/ 64 h 87"/>
                    <a:gd name="T14" fmla="*/ 7 w 103"/>
                    <a:gd name="T15" fmla="*/ 72 h 87"/>
                    <a:gd name="T16" fmla="*/ 14 w 103"/>
                    <a:gd name="T17" fmla="*/ 70 h 87"/>
                    <a:gd name="T18" fmla="*/ 21 w 103"/>
                    <a:gd name="T19" fmla="*/ 69 h 87"/>
                    <a:gd name="T20" fmla="*/ 20 w 103"/>
                    <a:gd name="T21" fmla="*/ 77 h 87"/>
                    <a:gd name="T22" fmla="*/ 28 w 103"/>
                    <a:gd name="T23" fmla="*/ 74 h 87"/>
                    <a:gd name="T24" fmla="*/ 37 w 103"/>
                    <a:gd name="T25" fmla="*/ 71 h 87"/>
                    <a:gd name="T26" fmla="*/ 44 w 103"/>
                    <a:gd name="T27" fmla="*/ 67 h 87"/>
                    <a:gd name="T28" fmla="*/ 41 w 103"/>
                    <a:gd name="T29" fmla="*/ 78 h 87"/>
                    <a:gd name="T30" fmla="*/ 47 w 103"/>
                    <a:gd name="T31" fmla="*/ 76 h 87"/>
                    <a:gd name="T32" fmla="*/ 52 w 103"/>
                    <a:gd name="T33" fmla="*/ 74 h 87"/>
                    <a:gd name="T34" fmla="*/ 56 w 103"/>
                    <a:gd name="T35" fmla="*/ 71 h 87"/>
                    <a:gd name="T36" fmla="*/ 57 w 103"/>
                    <a:gd name="T37" fmla="*/ 75 h 87"/>
                    <a:gd name="T38" fmla="*/ 56 w 103"/>
                    <a:gd name="T39" fmla="*/ 82 h 87"/>
                    <a:gd name="T40" fmla="*/ 65 w 103"/>
                    <a:gd name="T41" fmla="*/ 79 h 87"/>
                    <a:gd name="T42" fmla="*/ 66 w 103"/>
                    <a:gd name="T43" fmla="*/ 86 h 87"/>
                    <a:gd name="T44" fmla="*/ 71 w 103"/>
                    <a:gd name="T45" fmla="*/ 87 h 87"/>
                    <a:gd name="T46" fmla="*/ 77 w 103"/>
                    <a:gd name="T47" fmla="*/ 85 h 87"/>
                    <a:gd name="T48" fmla="*/ 84 w 103"/>
                    <a:gd name="T49" fmla="*/ 82 h 87"/>
                    <a:gd name="T50" fmla="*/ 91 w 103"/>
                    <a:gd name="T51" fmla="*/ 77 h 87"/>
                    <a:gd name="T52" fmla="*/ 94 w 103"/>
                    <a:gd name="T53" fmla="*/ 73 h 87"/>
                    <a:gd name="T54" fmla="*/ 103 w 103"/>
                    <a:gd name="T55" fmla="*/ 0 h 87"/>
                    <a:gd name="T56" fmla="*/ 29 w 103"/>
                    <a:gd name="T57" fmla="*/ 6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
                    <a:gd name="T88" fmla="*/ 0 h 87"/>
                    <a:gd name="T89" fmla="*/ 103 w 103"/>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 h="87">
                      <a:moveTo>
                        <a:pt x="29" y="6"/>
                      </a:moveTo>
                      <a:lnTo>
                        <a:pt x="26" y="30"/>
                      </a:lnTo>
                      <a:lnTo>
                        <a:pt x="25" y="38"/>
                      </a:lnTo>
                      <a:lnTo>
                        <a:pt x="20" y="50"/>
                      </a:lnTo>
                      <a:lnTo>
                        <a:pt x="10" y="58"/>
                      </a:lnTo>
                      <a:lnTo>
                        <a:pt x="0" y="67"/>
                      </a:lnTo>
                      <a:lnTo>
                        <a:pt x="9" y="64"/>
                      </a:lnTo>
                      <a:lnTo>
                        <a:pt x="7" y="72"/>
                      </a:lnTo>
                      <a:lnTo>
                        <a:pt x="14" y="70"/>
                      </a:lnTo>
                      <a:lnTo>
                        <a:pt x="21" y="69"/>
                      </a:lnTo>
                      <a:lnTo>
                        <a:pt x="20" y="77"/>
                      </a:lnTo>
                      <a:lnTo>
                        <a:pt x="28" y="74"/>
                      </a:lnTo>
                      <a:lnTo>
                        <a:pt x="37" y="71"/>
                      </a:lnTo>
                      <a:lnTo>
                        <a:pt x="44" y="67"/>
                      </a:lnTo>
                      <a:lnTo>
                        <a:pt x="41" y="78"/>
                      </a:lnTo>
                      <a:lnTo>
                        <a:pt x="47" y="76"/>
                      </a:lnTo>
                      <a:lnTo>
                        <a:pt x="52" y="74"/>
                      </a:lnTo>
                      <a:lnTo>
                        <a:pt x="56" y="71"/>
                      </a:lnTo>
                      <a:lnTo>
                        <a:pt x="57" y="75"/>
                      </a:lnTo>
                      <a:lnTo>
                        <a:pt x="56" y="82"/>
                      </a:lnTo>
                      <a:lnTo>
                        <a:pt x="65" y="79"/>
                      </a:lnTo>
                      <a:lnTo>
                        <a:pt x="66" y="86"/>
                      </a:lnTo>
                      <a:lnTo>
                        <a:pt x="71" y="87"/>
                      </a:lnTo>
                      <a:lnTo>
                        <a:pt x="77" y="85"/>
                      </a:lnTo>
                      <a:lnTo>
                        <a:pt x="84" y="82"/>
                      </a:lnTo>
                      <a:lnTo>
                        <a:pt x="91" y="77"/>
                      </a:lnTo>
                      <a:lnTo>
                        <a:pt x="94" y="73"/>
                      </a:lnTo>
                      <a:lnTo>
                        <a:pt x="103" y="0"/>
                      </a:lnTo>
                      <a:lnTo>
                        <a:pt x="29" y="6"/>
                      </a:lnTo>
                      <a:close/>
                    </a:path>
                  </a:pathLst>
                </a:custGeom>
                <a:solidFill>
                  <a:srgbClr val="5F3F1F"/>
                </a:solidFill>
                <a:ln w="9525">
                  <a:noFill/>
                  <a:round/>
                  <a:headEnd/>
                  <a:tailEnd/>
                </a:ln>
              </p:spPr>
              <p:txBody>
                <a:bodyPr/>
                <a:lstStyle/>
                <a:p>
                  <a:endParaRPr lang="en-US"/>
                </a:p>
              </p:txBody>
            </p:sp>
            <p:grpSp>
              <p:nvGrpSpPr>
                <p:cNvPr id="17471" name="Group 1060"/>
                <p:cNvGrpSpPr>
                  <a:grpSpLocks/>
                </p:cNvGrpSpPr>
                <p:nvPr/>
              </p:nvGrpSpPr>
              <p:grpSpPr bwMode="auto">
                <a:xfrm>
                  <a:off x="4070" y="1217"/>
                  <a:ext cx="324" cy="406"/>
                  <a:chOff x="4070" y="1217"/>
                  <a:chExt cx="324" cy="406"/>
                </a:xfrm>
              </p:grpSpPr>
              <p:grpSp>
                <p:nvGrpSpPr>
                  <p:cNvPr id="17519" name="Group 1061"/>
                  <p:cNvGrpSpPr>
                    <a:grpSpLocks/>
                  </p:cNvGrpSpPr>
                  <p:nvPr/>
                </p:nvGrpSpPr>
                <p:grpSpPr bwMode="auto">
                  <a:xfrm>
                    <a:off x="4070" y="1217"/>
                    <a:ext cx="324" cy="406"/>
                    <a:chOff x="4070" y="1217"/>
                    <a:chExt cx="324" cy="406"/>
                  </a:xfrm>
                </p:grpSpPr>
                <p:sp>
                  <p:nvSpPr>
                    <p:cNvPr id="17521" name="Freeform 1062"/>
                    <p:cNvSpPr>
                      <a:spLocks/>
                    </p:cNvSpPr>
                    <p:nvPr/>
                  </p:nvSpPr>
                  <p:spPr bwMode="auto">
                    <a:xfrm>
                      <a:off x="4070" y="1217"/>
                      <a:ext cx="324" cy="406"/>
                    </a:xfrm>
                    <a:custGeom>
                      <a:avLst/>
                      <a:gdLst>
                        <a:gd name="T0" fmla="*/ 60 w 324"/>
                        <a:gd name="T1" fmla="*/ 0 h 406"/>
                        <a:gd name="T2" fmla="*/ 27 w 324"/>
                        <a:gd name="T3" fmla="*/ 18 h 406"/>
                        <a:gd name="T4" fmla="*/ 7 w 324"/>
                        <a:gd name="T5" fmla="*/ 43 h 406"/>
                        <a:gd name="T6" fmla="*/ 0 w 324"/>
                        <a:gd name="T7" fmla="*/ 74 h 406"/>
                        <a:gd name="T8" fmla="*/ 1 w 324"/>
                        <a:gd name="T9" fmla="*/ 98 h 406"/>
                        <a:gd name="T10" fmla="*/ 3 w 324"/>
                        <a:gd name="T11" fmla="*/ 110 h 406"/>
                        <a:gd name="T12" fmla="*/ 5 w 324"/>
                        <a:gd name="T13" fmla="*/ 114 h 406"/>
                        <a:gd name="T14" fmla="*/ 8 w 324"/>
                        <a:gd name="T15" fmla="*/ 119 h 406"/>
                        <a:gd name="T16" fmla="*/ 14 w 324"/>
                        <a:gd name="T17" fmla="*/ 124 h 406"/>
                        <a:gd name="T18" fmla="*/ 15 w 324"/>
                        <a:gd name="T19" fmla="*/ 131 h 406"/>
                        <a:gd name="T20" fmla="*/ 14 w 324"/>
                        <a:gd name="T21" fmla="*/ 139 h 406"/>
                        <a:gd name="T22" fmla="*/ 7 w 324"/>
                        <a:gd name="T23" fmla="*/ 148 h 406"/>
                        <a:gd name="T24" fmla="*/ 2 w 324"/>
                        <a:gd name="T25" fmla="*/ 155 h 406"/>
                        <a:gd name="T26" fmla="*/ 0 w 324"/>
                        <a:gd name="T27" fmla="*/ 163 h 406"/>
                        <a:gd name="T28" fmla="*/ 2 w 324"/>
                        <a:gd name="T29" fmla="*/ 169 h 406"/>
                        <a:gd name="T30" fmla="*/ 5 w 324"/>
                        <a:gd name="T31" fmla="*/ 170 h 406"/>
                        <a:gd name="T32" fmla="*/ 7 w 324"/>
                        <a:gd name="T33" fmla="*/ 175 h 406"/>
                        <a:gd name="T34" fmla="*/ 5 w 324"/>
                        <a:gd name="T35" fmla="*/ 185 h 406"/>
                        <a:gd name="T36" fmla="*/ 7 w 324"/>
                        <a:gd name="T37" fmla="*/ 193 h 406"/>
                        <a:gd name="T38" fmla="*/ 14 w 324"/>
                        <a:gd name="T39" fmla="*/ 199 h 406"/>
                        <a:gd name="T40" fmla="*/ 18 w 324"/>
                        <a:gd name="T41" fmla="*/ 205 h 406"/>
                        <a:gd name="T42" fmla="*/ 24 w 324"/>
                        <a:gd name="T43" fmla="*/ 211 h 406"/>
                        <a:gd name="T44" fmla="*/ 17 w 324"/>
                        <a:gd name="T45" fmla="*/ 220 h 406"/>
                        <a:gd name="T46" fmla="*/ 21 w 324"/>
                        <a:gd name="T47" fmla="*/ 230 h 406"/>
                        <a:gd name="T48" fmla="*/ 22 w 324"/>
                        <a:gd name="T49" fmla="*/ 234 h 406"/>
                        <a:gd name="T50" fmla="*/ 20 w 324"/>
                        <a:gd name="T51" fmla="*/ 244 h 406"/>
                        <a:gd name="T52" fmla="*/ 18 w 324"/>
                        <a:gd name="T53" fmla="*/ 252 h 406"/>
                        <a:gd name="T54" fmla="*/ 20 w 324"/>
                        <a:gd name="T55" fmla="*/ 259 h 406"/>
                        <a:gd name="T56" fmla="*/ 23 w 324"/>
                        <a:gd name="T57" fmla="*/ 262 h 406"/>
                        <a:gd name="T58" fmla="*/ 30 w 324"/>
                        <a:gd name="T59" fmla="*/ 263 h 406"/>
                        <a:gd name="T60" fmla="*/ 35 w 324"/>
                        <a:gd name="T61" fmla="*/ 265 h 406"/>
                        <a:gd name="T62" fmla="*/ 68 w 324"/>
                        <a:gd name="T63" fmla="*/ 263 h 406"/>
                        <a:gd name="T64" fmla="*/ 95 w 324"/>
                        <a:gd name="T65" fmla="*/ 263 h 406"/>
                        <a:gd name="T66" fmla="*/ 108 w 324"/>
                        <a:gd name="T67" fmla="*/ 265 h 406"/>
                        <a:gd name="T68" fmla="*/ 115 w 324"/>
                        <a:gd name="T69" fmla="*/ 268 h 406"/>
                        <a:gd name="T70" fmla="*/ 120 w 324"/>
                        <a:gd name="T71" fmla="*/ 276 h 406"/>
                        <a:gd name="T72" fmla="*/ 122 w 324"/>
                        <a:gd name="T73" fmla="*/ 288 h 406"/>
                        <a:gd name="T74" fmla="*/ 121 w 324"/>
                        <a:gd name="T75" fmla="*/ 304 h 406"/>
                        <a:gd name="T76" fmla="*/ 117 w 324"/>
                        <a:gd name="T77" fmla="*/ 320 h 406"/>
                        <a:gd name="T78" fmla="*/ 111 w 324"/>
                        <a:gd name="T79" fmla="*/ 332 h 406"/>
                        <a:gd name="T80" fmla="*/ 106 w 324"/>
                        <a:gd name="T81" fmla="*/ 339 h 406"/>
                        <a:gd name="T82" fmla="*/ 89 w 324"/>
                        <a:gd name="T83" fmla="*/ 343 h 406"/>
                        <a:gd name="T84" fmla="*/ 212 w 324"/>
                        <a:gd name="T85" fmla="*/ 406 h 406"/>
                        <a:gd name="T86" fmla="*/ 301 w 324"/>
                        <a:gd name="T87" fmla="*/ 370 h 406"/>
                        <a:gd name="T88" fmla="*/ 324 w 324"/>
                        <a:gd name="T89" fmla="*/ 349 h 406"/>
                        <a:gd name="T90" fmla="*/ 298 w 324"/>
                        <a:gd name="T91" fmla="*/ 335 h 406"/>
                        <a:gd name="T92" fmla="*/ 285 w 324"/>
                        <a:gd name="T93" fmla="*/ 319 h 406"/>
                        <a:gd name="T94" fmla="*/ 272 w 324"/>
                        <a:gd name="T95" fmla="*/ 298 h 406"/>
                        <a:gd name="T96" fmla="*/ 261 w 324"/>
                        <a:gd name="T97" fmla="*/ 279 h 406"/>
                        <a:gd name="T98" fmla="*/ 239 w 324"/>
                        <a:gd name="T99" fmla="*/ 206 h 406"/>
                        <a:gd name="T100" fmla="*/ 260 w 324"/>
                        <a:gd name="T101" fmla="*/ 102 h 406"/>
                        <a:gd name="T102" fmla="*/ 230 w 324"/>
                        <a:gd name="T103" fmla="*/ 65 h 406"/>
                        <a:gd name="T104" fmla="*/ 186 w 324"/>
                        <a:gd name="T105" fmla="*/ 74 h 406"/>
                        <a:gd name="T106" fmla="*/ 164 w 324"/>
                        <a:gd name="T107" fmla="*/ 83 h 406"/>
                        <a:gd name="T108" fmla="*/ 137 w 324"/>
                        <a:gd name="T109" fmla="*/ 34 h 406"/>
                        <a:gd name="T110" fmla="*/ 111 w 324"/>
                        <a:gd name="T111" fmla="*/ 12 h 406"/>
                        <a:gd name="T112" fmla="*/ 60 w 324"/>
                        <a:gd name="T113" fmla="*/ 0 h 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406"/>
                        <a:gd name="T173" fmla="*/ 324 w 324"/>
                        <a:gd name="T174" fmla="*/ 406 h 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406">
                          <a:moveTo>
                            <a:pt x="60" y="0"/>
                          </a:moveTo>
                          <a:lnTo>
                            <a:pt x="27" y="18"/>
                          </a:lnTo>
                          <a:lnTo>
                            <a:pt x="7" y="43"/>
                          </a:lnTo>
                          <a:lnTo>
                            <a:pt x="0" y="74"/>
                          </a:lnTo>
                          <a:lnTo>
                            <a:pt x="1" y="98"/>
                          </a:lnTo>
                          <a:lnTo>
                            <a:pt x="3" y="110"/>
                          </a:lnTo>
                          <a:lnTo>
                            <a:pt x="5" y="114"/>
                          </a:lnTo>
                          <a:lnTo>
                            <a:pt x="8" y="119"/>
                          </a:lnTo>
                          <a:lnTo>
                            <a:pt x="14" y="124"/>
                          </a:lnTo>
                          <a:lnTo>
                            <a:pt x="15" y="131"/>
                          </a:lnTo>
                          <a:lnTo>
                            <a:pt x="14" y="139"/>
                          </a:lnTo>
                          <a:lnTo>
                            <a:pt x="7" y="148"/>
                          </a:lnTo>
                          <a:lnTo>
                            <a:pt x="2" y="155"/>
                          </a:lnTo>
                          <a:lnTo>
                            <a:pt x="0" y="163"/>
                          </a:lnTo>
                          <a:lnTo>
                            <a:pt x="2" y="169"/>
                          </a:lnTo>
                          <a:lnTo>
                            <a:pt x="5" y="170"/>
                          </a:lnTo>
                          <a:lnTo>
                            <a:pt x="7" y="175"/>
                          </a:lnTo>
                          <a:lnTo>
                            <a:pt x="5" y="185"/>
                          </a:lnTo>
                          <a:lnTo>
                            <a:pt x="7" y="193"/>
                          </a:lnTo>
                          <a:lnTo>
                            <a:pt x="14" y="199"/>
                          </a:lnTo>
                          <a:lnTo>
                            <a:pt x="18" y="205"/>
                          </a:lnTo>
                          <a:lnTo>
                            <a:pt x="24" y="211"/>
                          </a:lnTo>
                          <a:lnTo>
                            <a:pt x="17" y="220"/>
                          </a:lnTo>
                          <a:lnTo>
                            <a:pt x="21" y="230"/>
                          </a:lnTo>
                          <a:lnTo>
                            <a:pt x="22" y="234"/>
                          </a:lnTo>
                          <a:lnTo>
                            <a:pt x="20" y="244"/>
                          </a:lnTo>
                          <a:lnTo>
                            <a:pt x="18" y="252"/>
                          </a:lnTo>
                          <a:lnTo>
                            <a:pt x="20" y="259"/>
                          </a:lnTo>
                          <a:lnTo>
                            <a:pt x="23" y="262"/>
                          </a:lnTo>
                          <a:lnTo>
                            <a:pt x="30" y="263"/>
                          </a:lnTo>
                          <a:lnTo>
                            <a:pt x="35" y="265"/>
                          </a:lnTo>
                          <a:lnTo>
                            <a:pt x="68" y="263"/>
                          </a:lnTo>
                          <a:lnTo>
                            <a:pt x="95" y="263"/>
                          </a:lnTo>
                          <a:lnTo>
                            <a:pt x="108" y="265"/>
                          </a:lnTo>
                          <a:lnTo>
                            <a:pt x="115" y="268"/>
                          </a:lnTo>
                          <a:lnTo>
                            <a:pt x="120" y="276"/>
                          </a:lnTo>
                          <a:lnTo>
                            <a:pt x="122" y="288"/>
                          </a:lnTo>
                          <a:lnTo>
                            <a:pt x="121" y="304"/>
                          </a:lnTo>
                          <a:lnTo>
                            <a:pt x="117" y="320"/>
                          </a:lnTo>
                          <a:lnTo>
                            <a:pt x="111" y="332"/>
                          </a:lnTo>
                          <a:lnTo>
                            <a:pt x="106" y="339"/>
                          </a:lnTo>
                          <a:lnTo>
                            <a:pt x="89" y="343"/>
                          </a:lnTo>
                          <a:lnTo>
                            <a:pt x="212" y="406"/>
                          </a:lnTo>
                          <a:lnTo>
                            <a:pt x="301" y="370"/>
                          </a:lnTo>
                          <a:lnTo>
                            <a:pt x="324" y="349"/>
                          </a:lnTo>
                          <a:lnTo>
                            <a:pt x="298" y="335"/>
                          </a:lnTo>
                          <a:lnTo>
                            <a:pt x="285" y="319"/>
                          </a:lnTo>
                          <a:lnTo>
                            <a:pt x="272" y="298"/>
                          </a:lnTo>
                          <a:lnTo>
                            <a:pt x="261" y="279"/>
                          </a:lnTo>
                          <a:lnTo>
                            <a:pt x="239" y="206"/>
                          </a:lnTo>
                          <a:lnTo>
                            <a:pt x="260" y="102"/>
                          </a:lnTo>
                          <a:lnTo>
                            <a:pt x="230" y="65"/>
                          </a:lnTo>
                          <a:lnTo>
                            <a:pt x="186" y="74"/>
                          </a:lnTo>
                          <a:lnTo>
                            <a:pt x="164" y="83"/>
                          </a:lnTo>
                          <a:lnTo>
                            <a:pt x="137" y="34"/>
                          </a:lnTo>
                          <a:lnTo>
                            <a:pt x="111" y="12"/>
                          </a:lnTo>
                          <a:lnTo>
                            <a:pt x="60" y="0"/>
                          </a:lnTo>
                          <a:close/>
                        </a:path>
                      </a:pathLst>
                    </a:custGeom>
                    <a:solidFill>
                      <a:srgbClr val="FF9F7F"/>
                    </a:solidFill>
                    <a:ln w="9525">
                      <a:noFill/>
                      <a:round/>
                      <a:headEnd/>
                      <a:tailEnd/>
                    </a:ln>
                  </p:spPr>
                  <p:txBody>
                    <a:bodyPr/>
                    <a:lstStyle/>
                    <a:p>
                      <a:endParaRPr lang="en-US"/>
                    </a:p>
                  </p:txBody>
                </p:sp>
                <p:sp>
                  <p:nvSpPr>
                    <p:cNvPr id="17522" name="Freeform 1063"/>
                    <p:cNvSpPr>
                      <a:spLocks/>
                    </p:cNvSpPr>
                    <p:nvPr/>
                  </p:nvSpPr>
                  <p:spPr bwMode="auto">
                    <a:xfrm>
                      <a:off x="4187" y="1384"/>
                      <a:ext cx="104" cy="92"/>
                    </a:xfrm>
                    <a:custGeom>
                      <a:avLst/>
                      <a:gdLst>
                        <a:gd name="T0" fmla="*/ 0 w 104"/>
                        <a:gd name="T1" fmla="*/ 92 h 92"/>
                        <a:gd name="T2" fmla="*/ 13 w 104"/>
                        <a:gd name="T3" fmla="*/ 88 h 92"/>
                        <a:gd name="T4" fmla="*/ 25 w 104"/>
                        <a:gd name="T5" fmla="*/ 84 h 92"/>
                        <a:gd name="T6" fmla="*/ 33 w 104"/>
                        <a:gd name="T7" fmla="*/ 79 h 92"/>
                        <a:gd name="T8" fmla="*/ 42 w 104"/>
                        <a:gd name="T9" fmla="*/ 70 h 92"/>
                        <a:gd name="T10" fmla="*/ 49 w 104"/>
                        <a:gd name="T11" fmla="*/ 58 h 92"/>
                        <a:gd name="T12" fmla="*/ 56 w 104"/>
                        <a:gd name="T13" fmla="*/ 47 h 92"/>
                        <a:gd name="T14" fmla="*/ 61 w 104"/>
                        <a:gd name="T15" fmla="*/ 37 h 92"/>
                        <a:gd name="T16" fmla="*/ 60 w 104"/>
                        <a:gd name="T17" fmla="*/ 28 h 92"/>
                        <a:gd name="T18" fmla="*/ 58 w 104"/>
                        <a:gd name="T19" fmla="*/ 18 h 92"/>
                        <a:gd name="T20" fmla="*/ 58 w 104"/>
                        <a:gd name="T21" fmla="*/ 8 h 92"/>
                        <a:gd name="T22" fmla="*/ 84 w 104"/>
                        <a:gd name="T23" fmla="*/ 21 h 92"/>
                        <a:gd name="T24" fmla="*/ 99 w 104"/>
                        <a:gd name="T25" fmla="*/ 6 h 92"/>
                        <a:gd name="T26" fmla="*/ 104 w 104"/>
                        <a:gd name="T27" fmla="*/ 0 h 92"/>
                        <a:gd name="T28" fmla="*/ 102 w 104"/>
                        <a:gd name="T29" fmla="*/ 16 h 92"/>
                        <a:gd name="T30" fmla="*/ 98 w 104"/>
                        <a:gd name="T31" fmla="*/ 26 h 92"/>
                        <a:gd name="T32" fmla="*/ 89 w 104"/>
                        <a:gd name="T33" fmla="*/ 33 h 92"/>
                        <a:gd name="T34" fmla="*/ 78 w 104"/>
                        <a:gd name="T35" fmla="*/ 37 h 92"/>
                        <a:gd name="T36" fmla="*/ 72 w 104"/>
                        <a:gd name="T37" fmla="*/ 51 h 92"/>
                        <a:gd name="T38" fmla="*/ 66 w 104"/>
                        <a:gd name="T39" fmla="*/ 63 h 92"/>
                        <a:gd name="T40" fmla="*/ 59 w 104"/>
                        <a:gd name="T41" fmla="*/ 72 h 92"/>
                        <a:gd name="T42" fmla="*/ 50 w 104"/>
                        <a:gd name="T43" fmla="*/ 79 h 92"/>
                        <a:gd name="T44" fmla="*/ 35 w 104"/>
                        <a:gd name="T45" fmla="*/ 85 h 92"/>
                        <a:gd name="T46" fmla="*/ 19 w 104"/>
                        <a:gd name="T47" fmla="*/ 90 h 92"/>
                        <a:gd name="T48" fmla="*/ 0 w 104"/>
                        <a:gd name="T49" fmla="*/ 92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92"/>
                        <a:gd name="T77" fmla="*/ 104 w 104"/>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92">
                          <a:moveTo>
                            <a:pt x="0" y="92"/>
                          </a:moveTo>
                          <a:lnTo>
                            <a:pt x="13" y="88"/>
                          </a:lnTo>
                          <a:lnTo>
                            <a:pt x="25" y="84"/>
                          </a:lnTo>
                          <a:lnTo>
                            <a:pt x="33" y="79"/>
                          </a:lnTo>
                          <a:lnTo>
                            <a:pt x="42" y="70"/>
                          </a:lnTo>
                          <a:lnTo>
                            <a:pt x="49" y="58"/>
                          </a:lnTo>
                          <a:lnTo>
                            <a:pt x="56" y="47"/>
                          </a:lnTo>
                          <a:lnTo>
                            <a:pt x="61" y="37"/>
                          </a:lnTo>
                          <a:lnTo>
                            <a:pt x="60" y="28"/>
                          </a:lnTo>
                          <a:lnTo>
                            <a:pt x="58" y="18"/>
                          </a:lnTo>
                          <a:lnTo>
                            <a:pt x="58" y="8"/>
                          </a:lnTo>
                          <a:lnTo>
                            <a:pt x="84" y="21"/>
                          </a:lnTo>
                          <a:lnTo>
                            <a:pt x="99" y="6"/>
                          </a:lnTo>
                          <a:lnTo>
                            <a:pt x="104" y="0"/>
                          </a:lnTo>
                          <a:lnTo>
                            <a:pt x="102" y="16"/>
                          </a:lnTo>
                          <a:lnTo>
                            <a:pt x="98" y="26"/>
                          </a:lnTo>
                          <a:lnTo>
                            <a:pt x="89" y="33"/>
                          </a:lnTo>
                          <a:lnTo>
                            <a:pt x="78" y="37"/>
                          </a:lnTo>
                          <a:lnTo>
                            <a:pt x="72" y="51"/>
                          </a:lnTo>
                          <a:lnTo>
                            <a:pt x="66" y="63"/>
                          </a:lnTo>
                          <a:lnTo>
                            <a:pt x="59" y="72"/>
                          </a:lnTo>
                          <a:lnTo>
                            <a:pt x="50" y="79"/>
                          </a:lnTo>
                          <a:lnTo>
                            <a:pt x="35" y="85"/>
                          </a:lnTo>
                          <a:lnTo>
                            <a:pt x="19" y="90"/>
                          </a:lnTo>
                          <a:lnTo>
                            <a:pt x="0" y="92"/>
                          </a:lnTo>
                          <a:close/>
                        </a:path>
                      </a:pathLst>
                    </a:custGeom>
                    <a:solidFill>
                      <a:srgbClr val="FF7F3F"/>
                    </a:solidFill>
                    <a:ln w="9525">
                      <a:noFill/>
                      <a:round/>
                      <a:headEnd/>
                      <a:tailEnd/>
                    </a:ln>
                  </p:spPr>
                  <p:txBody>
                    <a:bodyPr/>
                    <a:lstStyle/>
                    <a:p>
                      <a:endParaRPr lang="en-US"/>
                    </a:p>
                  </p:txBody>
                </p:sp>
                <p:sp>
                  <p:nvSpPr>
                    <p:cNvPr id="17523" name="Freeform 1064"/>
                    <p:cNvSpPr>
                      <a:spLocks/>
                    </p:cNvSpPr>
                    <p:nvPr/>
                  </p:nvSpPr>
                  <p:spPr bwMode="auto">
                    <a:xfrm>
                      <a:off x="4256" y="1490"/>
                      <a:ext cx="36" cy="107"/>
                    </a:xfrm>
                    <a:custGeom>
                      <a:avLst/>
                      <a:gdLst>
                        <a:gd name="T0" fmla="*/ 0 w 36"/>
                        <a:gd name="T1" fmla="*/ 101 h 107"/>
                        <a:gd name="T2" fmla="*/ 8 w 36"/>
                        <a:gd name="T3" fmla="*/ 83 h 107"/>
                        <a:gd name="T4" fmla="*/ 13 w 36"/>
                        <a:gd name="T5" fmla="*/ 65 h 107"/>
                        <a:gd name="T6" fmla="*/ 16 w 36"/>
                        <a:gd name="T7" fmla="*/ 49 h 107"/>
                        <a:gd name="T8" fmla="*/ 20 w 36"/>
                        <a:gd name="T9" fmla="*/ 31 h 107"/>
                        <a:gd name="T10" fmla="*/ 23 w 36"/>
                        <a:gd name="T11" fmla="*/ 0 h 107"/>
                        <a:gd name="T12" fmla="*/ 33 w 36"/>
                        <a:gd name="T13" fmla="*/ 22 h 107"/>
                        <a:gd name="T14" fmla="*/ 29 w 36"/>
                        <a:gd name="T15" fmla="*/ 44 h 107"/>
                        <a:gd name="T16" fmla="*/ 26 w 36"/>
                        <a:gd name="T17" fmla="*/ 67 h 107"/>
                        <a:gd name="T18" fmla="*/ 29 w 36"/>
                        <a:gd name="T19" fmla="*/ 87 h 107"/>
                        <a:gd name="T20" fmla="*/ 36 w 36"/>
                        <a:gd name="T21" fmla="*/ 107 h 107"/>
                        <a:gd name="T22" fmla="*/ 0 w 36"/>
                        <a:gd name="T23" fmla="*/ 101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07"/>
                        <a:gd name="T38" fmla="*/ 36 w 3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07">
                          <a:moveTo>
                            <a:pt x="0" y="101"/>
                          </a:moveTo>
                          <a:lnTo>
                            <a:pt x="8" y="83"/>
                          </a:lnTo>
                          <a:lnTo>
                            <a:pt x="13" y="65"/>
                          </a:lnTo>
                          <a:lnTo>
                            <a:pt x="16" y="49"/>
                          </a:lnTo>
                          <a:lnTo>
                            <a:pt x="20" y="31"/>
                          </a:lnTo>
                          <a:lnTo>
                            <a:pt x="23" y="0"/>
                          </a:lnTo>
                          <a:lnTo>
                            <a:pt x="33" y="22"/>
                          </a:lnTo>
                          <a:lnTo>
                            <a:pt x="29" y="44"/>
                          </a:lnTo>
                          <a:lnTo>
                            <a:pt x="26" y="67"/>
                          </a:lnTo>
                          <a:lnTo>
                            <a:pt x="29" y="87"/>
                          </a:lnTo>
                          <a:lnTo>
                            <a:pt x="36" y="107"/>
                          </a:lnTo>
                          <a:lnTo>
                            <a:pt x="0" y="101"/>
                          </a:lnTo>
                          <a:close/>
                        </a:path>
                      </a:pathLst>
                    </a:custGeom>
                    <a:solidFill>
                      <a:srgbClr val="FF7F3F"/>
                    </a:solidFill>
                    <a:ln w="9525">
                      <a:noFill/>
                      <a:round/>
                      <a:headEnd/>
                      <a:tailEnd/>
                    </a:ln>
                  </p:spPr>
                  <p:txBody>
                    <a:bodyPr/>
                    <a:lstStyle/>
                    <a:p>
                      <a:endParaRPr lang="en-US"/>
                    </a:p>
                  </p:txBody>
                </p:sp>
                <p:grpSp>
                  <p:nvGrpSpPr>
                    <p:cNvPr id="17524" name="Group 1065"/>
                    <p:cNvGrpSpPr>
                      <a:grpSpLocks/>
                    </p:cNvGrpSpPr>
                    <p:nvPr/>
                  </p:nvGrpSpPr>
                  <p:grpSpPr bwMode="auto">
                    <a:xfrm>
                      <a:off x="4072" y="1239"/>
                      <a:ext cx="222" cy="242"/>
                      <a:chOff x="4072" y="1239"/>
                      <a:chExt cx="222" cy="242"/>
                    </a:xfrm>
                  </p:grpSpPr>
                  <p:grpSp>
                    <p:nvGrpSpPr>
                      <p:cNvPr id="17525" name="Group 1066"/>
                      <p:cNvGrpSpPr>
                        <a:grpSpLocks/>
                      </p:cNvGrpSpPr>
                      <p:nvPr/>
                    </p:nvGrpSpPr>
                    <p:grpSpPr bwMode="auto">
                      <a:xfrm>
                        <a:off x="4072" y="1239"/>
                        <a:ext cx="222" cy="242"/>
                        <a:chOff x="4072" y="1239"/>
                        <a:chExt cx="222" cy="242"/>
                      </a:xfrm>
                    </p:grpSpPr>
                    <p:sp>
                      <p:nvSpPr>
                        <p:cNvPr id="17530" name="Freeform 1067"/>
                        <p:cNvSpPr>
                          <a:spLocks/>
                        </p:cNvSpPr>
                        <p:nvPr/>
                      </p:nvSpPr>
                      <p:spPr bwMode="auto">
                        <a:xfrm>
                          <a:off x="4097" y="1239"/>
                          <a:ext cx="197" cy="242"/>
                        </a:xfrm>
                        <a:custGeom>
                          <a:avLst/>
                          <a:gdLst>
                            <a:gd name="T0" fmla="*/ 68 w 197"/>
                            <a:gd name="T1" fmla="*/ 0 h 242"/>
                            <a:gd name="T2" fmla="*/ 49 w 197"/>
                            <a:gd name="T3" fmla="*/ 14 h 242"/>
                            <a:gd name="T4" fmla="*/ 41 w 197"/>
                            <a:gd name="T5" fmla="*/ 25 h 242"/>
                            <a:gd name="T6" fmla="*/ 61 w 197"/>
                            <a:gd name="T7" fmla="*/ 25 h 242"/>
                            <a:gd name="T8" fmla="*/ 73 w 197"/>
                            <a:gd name="T9" fmla="*/ 31 h 242"/>
                            <a:gd name="T10" fmla="*/ 79 w 197"/>
                            <a:gd name="T11" fmla="*/ 45 h 242"/>
                            <a:gd name="T12" fmla="*/ 68 w 197"/>
                            <a:gd name="T13" fmla="*/ 54 h 242"/>
                            <a:gd name="T14" fmla="*/ 64 w 197"/>
                            <a:gd name="T15" fmla="*/ 68 h 242"/>
                            <a:gd name="T16" fmla="*/ 75 w 197"/>
                            <a:gd name="T17" fmla="*/ 80 h 242"/>
                            <a:gd name="T18" fmla="*/ 80 w 197"/>
                            <a:gd name="T19" fmla="*/ 94 h 242"/>
                            <a:gd name="T20" fmla="*/ 84 w 197"/>
                            <a:gd name="T21" fmla="*/ 103 h 242"/>
                            <a:gd name="T22" fmla="*/ 77 w 197"/>
                            <a:gd name="T23" fmla="*/ 110 h 242"/>
                            <a:gd name="T24" fmla="*/ 72 w 197"/>
                            <a:gd name="T25" fmla="*/ 119 h 242"/>
                            <a:gd name="T26" fmla="*/ 57 w 197"/>
                            <a:gd name="T27" fmla="*/ 129 h 242"/>
                            <a:gd name="T28" fmla="*/ 48 w 197"/>
                            <a:gd name="T29" fmla="*/ 135 h 242"/>
                            <a:gd name="T30" fmla="*/ 40 w 197"/>
                            <a:gd name="T31" fmla="*/ 144 h 242"/>
                            <a:gd name="T32" fmla="*/ 38 w 197"/>
                            <a:gd name="T33" fmla="*/ 153 h 242"/>
                            <a:gd name="T34" fmla="*/ 38 w 197"/>
                            <a:gd name="T35" fmla="*/ 165 h 242"/>
                            <a:gd name="T36" fmla="*/ 43 w 197"/>
                            <a:gd name="T37" fmla="*/ 175 h 242"/>
                            <a:gd name="T38" fmla="*/ 49 w 197"/>
                            <a:gd name="T39" fmla="*/ 182 h 242"/>
                            <a:gd name="T40" fmla="*/ 56 w 197"/>
                            <a:gd name="T41" fmla="*/ 186 h 242"/>
                            <a:gd name="T42" fmla="*/ 66 w 197"/>
                            <a:gd name="T43" fmla="*/ 190 h 242"/>
                            <a:gd name="T44" fmla="*/ 73 w 197"/>
                            <a:gd name="T45" fmla="*/ 196 h 242"/>
                            <a:gd name="T46" fmla="*/ 76 w 197"/>
                            <a:gd name="T47" fmla="*/ 202 h 242"/>
                            <a:gd name="T48" fmla="*/ 75 w 197"/>
                            <a:gd name="T49" fmla="*/ 212 h 242"/>
                            <a:gd name="T50" fmla="*/ 70 w 197"/>
                            <a:gd name="T51" fmla="*/ 219 h 242"/>
                            <a:gd name="T52" fmla="*/ 62 w 197"/>
                            <a:gd name="T53" fmla="*/ 223 h 242"/>
                            <a:gd name="T54" fmla="*/ 52 w 197"/>
                            <a:gd name="T55" fmla="*/ 225 h 242"/>
                            <a:gd name="T56" fmla="*/ 41 w 197"/>
                            <a:gd name="T57" fmla="*/ 229 h 242"/>
                            <a:gd name="T58" fmla="*/ 32 w 197"/>
                            <a:gd name="T59" fmla="*/ 233 h 242"/>
                            <a:gd name="T60" fmla="*/ 21 w 197"/>
                            <a:gd name="T61" fmla="*/ 237 h 242"/>
                            <a:gd name="T62" fmla="*/ 10 w 197"/>
                            <a:gd name="T63" fmla="*/ 240 h 242"/>
                            <a:gd name="T64" fmla="*/ 0 w 197"/>
                            <a:gd name="T65" fmla="*/ 241 h 242"/>
                            <a:gd name="T66" fmla="*/ 7 w 197"/>
                            <a:gd name="T67" fmla="*/ 242 h 242"/>
                            <a:gd name="T68" fmla="*/ 20 w 197"/>
                            <a:gd name="T69" fmla="*/ 241 h 242"/>
                            <a:gd name="T70" fmla="*/ 38 w 197"/>
                            <a:gd name="T71" fmla="*/ 241 h 242"/>
                            <a:gd name="T72" fmla="*/ 52 w 197"/>
                            <a:gd name="T73" fmla="*/ 241 h 242"/>
                            <a:gd name="T74" fmla="*/ 65 w 197"/>
                            <a:gd name="T75" fmla="*/ 240 h 242"/>
                            <a:gd name="T76" fmla="*/ 82 w 197"/>
                            <a:gd name="T77" fmla="*/ 238 h 242"/>
                            <a:gd name="T78" fmla="*/ 97 w 197"/>
                            <a:gd name="T79" fmla="*/ 235 h 242"/>
                            <a:gd name="T80" fmla="*/ 111 w 197"/>
                            <a:gd name="T81" fmla="*/ 230 h 242"/>
                            <a:gd name="T82" fmla="*/ 122 w 197"/>
                            <a:gd name="T83" fmla="*/ 224 h 242"/>
                            <a:gd name="T84" fmla="*/ 131 w 197"/>
                            <a:gd name="T85" fmla="*/ 218 h 242"/>
                            <a:gd name="T86" fmla="*/ 139 w 197"/>
                            <a:gd name="T87" fmla="*/ 205 h 242"/>
                            <a:gd name="T88" fmla="*/ 154 w 197"/>
                            <a:gd name="T89" fmla="*/ 176 h 242"/>
                            <a:gd name="T90" fmla="*/ 170 w 197"/>
                            <a:gd name="T91" fmla="*/ 145 h 242"/>
                            <a:gd name="T92" fmla="*/ 197 w 197"/>
                            <a:gd name="T93" fmla="*/ 84 h 242"/>
                            <a:gd name="T94" fmla="*/ 181 w 197"/>
                            <a:gd name="T95" fmla="*/ 65 h 242"/>
                            <a:gd name="T96" fmla="*/ 144 w 197"/>
                            <a:gd name="T97" fmla="*/ 80 h 242"/>
                            <a:gd name="T98" fmla="*/ 123 w 197"/>
                            <a:gd name="T99" fmla="*/ 50 h 242"/>
                            <a:gd name="T100" fmla="*/ 111 w 197"/>
                            <a:gd name="T101" fmla="*/ 12 h 242"/>
                            <a:gd name="T102" fmla="*/ 68 w 197"/>
                            <a:gd name="T103" fmla="*/ 0 h 2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7"/>
                            <a:gd name="T157" fmla="*/ 0 h 242"/>
                            <a:gd name="T158" fmla="*/ 197 w 197"/>
                            <a:gd name="T159" fmla="*/ 242 h 2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7" h="242">
                              <a:moveTo>
                                <a:pt x="68" y="0"/>
                              </a:moveTo>
                              <a:lnTo>
                                <a:pt x="49" y="14"/>
                              </a:lnTo>
                              <a:lnTo>
                                <a:pt x="41" y="25"/>
                              </a:lnTo>
                              <a:lnTo>
                                <a:pt x="61" y="25"/>
                              </a:lnTo>
                              <a:lnTo>
                                <a:pt x="73" y="31"/>
                              </a:lnTo>
                              <a:lnTo>
                                <a:pt x="79" y="45"/>
                              </a:lnTo>
                              <a:lnTo>
                                <a:pt x="68" y="54"/>
                              </a:lnTo>
                              <a:lnTo>
                                <a:pt x="64" y="68"/>
                              </a:lnTo>
                              <a:lnTo>
                                <a:pt x="75" y="80"/>
                              </a:lnTo>
                              <a:lnTo>
                                <a:pt x="80" y="94"/>
                              </a:lnTo>
                              <a:lnTo>
                                <a:pt x="84" y="103"/>
                              </a:lnTo>
                              <a:lnTo>
                                <a:pt x="77" y="110"/>
                              </a:lnTo>
                              <a:lnTo>
                                <a:pt x="72" y="119"/>
                              </a:lnTo>
                              <a:lnTo>
                                <a:pt x="57" y="129"/>
                              </a:lnTo>
                              <a:lnTo>
                                <a:pt x="48" y="135"/>
                              </a:lnTo>
                              <a:lnTo>
                                <a:pt x="40" y="144"/>
                              </a:lnTo>
                              <a:lnTo>
                                <a:pt x="38" y="153"/>
                              </a:lnTo>
                              <a:lnTo>
                                <a:pt x="38" y="165"/>
                              </a:lnTo>
                              <a:lnTo>
                                <a:pt x="43" y="175"/>
                              </a:lnTo>
                              <a:lnTo>
                                <a:pt x="49" y="182"/>
                              </a:lnTo>
                              <a:lnTo>
                                <a:pt x="56" y="186"/>
                              </a:lnTo>
                              <a:lnTo>
                                <a:pt x="66" y="190"/>
                              </a:lnTo>
                              <a:lnTo>
                                <a:pt x="73" y="196"/>
                              </a:lnTo>
                              <a:lnTo>
                                <a:pt x="76" y="202"/>
                              </a:lnTo>
                              <a:lnTo>
                                <a:pt x="75" y="212"/>
                              </a:lnTo>
                              <a:lnTo>
                                <a:pt x="70" y="219"/>
                              </a:lnTo>
                              <a:lnTo>
                                <a:pt x="62" y="223"/>
                              </a:lnTo>
                              <a:lnTo>
                                <a:pt x="52" y="225"/>
                              </a:lnTo>
                              <a:lnTo>
                                <a:pt x="41" y="229"/>
                              </a:lnTo>
                              <a:lnTo>
                                <a:pt x="32" y="233"/>
                              </a:lnTo>
                              <a:lnTo>
                                <a:pt x="21" y="237"/>
                              </a:lnTo>
                              <a:lnTo>
                                <a:pt x="10" y="240"/>
                              </a:lnTo>
                              <a:lnTo>
                                <a:pt x="0" y="241"/>
                              </a:lnTo>
                              <a:lnTo>
                                <a:pt x="7" y="242"/>
                              </a:lnTo>
                              <a:lnTo>
                                <a:pt x="20" y="241"/>
                              </a:lnTo>
                              <a:lnTo>
                                <a:pt x="38" y="241"/>
                              </a:lnTo>
                              <a:lnTo>
                                <a:pt x="52" y="241"/>
                              </a:lnTo>
                              <a:lnTo>
                                <a:pt x="65" y="240"/>
                              </a:lnTo>
                              <a:lnTo>
                                <a:pt x="82" y="238"/>
                              </a:lnTo>
                              <a:lnTo>
                                <a:pt x="97" y="235"/>
                              </a:lnTo>
                              <a:lnTo>
                                <a:pt x="111" y="230"/>
                              </a:lnTo>
                              <a:lnTo>
                                <a:pt x="122" y="224"/>
                              </a:lnTo>
                              <a:lnTo>
                                <a:pt x="131" y="218"/>
                              </a:lnTo>
                              <a:lnTo>
                                <a:pt x="139" y="205"/>
                              </a:lnTo>
                              <a:lnTo>
                                <a:pt x="154" y="176"/>
                              </a:lnTo>
                              <a:lnTo>
                                <a:pt x="170" y="145"/>
                              </a:lnTo>
                              <a:lnTo>
                                <a:pt x="197" y="84"/>
                              </a:lnTo>
                              <a:lnTo>
                                <a:pt x="181" y="65"/>
                              </a:lnTo>
                              <a:lnTo>
                                <a:pt x="144" y="80"/>
                              </a:lnTo>
                              <a:lnTo>
                                <a:pt x="123" y="50"/>
                              </a:lnTo>
                              <a:lnTo>
                                <a:pt x="111" y="12"/>
                              </a:lnTo>
                              <a:lnTo>
                                <a:pt x="68" y="0"/>
                              </a:lnTo>
                              <a:close/>
                            </a:path>
                          </a:pathLst>
                        </a:custGeom>
                        <a:solidFill>
                          <a:srgbClr val="FF8F6A"/>
                        </a:solidFill>
                        <a:ln w="9525">
                          <a:noFill/>
                          <a:round/>
                          <a:headEnd/>
                          <a:tailEnd/>
                        </a:ln>
                      </p:spPr>
                      <p:txBody>
                        <a:bodyPr/>
                        <a:lstStyle/>
                        <a:p>
                          <a:endParaRPr lang="en-US"/>
                        </a:p>
                      </p:txBody>
                    </p:sp>
                    <p:sp>
                      <p:nvSpPr>
                        <p:cNvPr id="17531" name="Freeform 1068"/>
                        <p:cNvSpPr>
                          <a:spLocks/>
                        </p:cNvSpPr>
                        <p:nvPr/>
                      </p:nvSpPr>
                      <p:spPr bwMode="auto">
                        <a:xfrm>
                          <a:off x="4088" y="1315"/>
                          <a:ext cx="97" cy="76"/>
                        </a:xfrm>
                        <a:custGeom>
                          <a:avLst/>
                          <a:gdLst>
                            <a:gd name="T0" fmla="*/ 60 w 97"/>
                            <a:gd name="T1" fmla="*/ 0 h 76"/>
                            <a:gd name="T2" fmla="*/ 56 w 97"/>
                            <a:gd name="T3" fmla="*/ 1 h 76"/>
                            <a:gd name="T4" fmla="*/ 48 w 97"/>
                            <a:gd name="T5" fmla="*/ 3 h 76"/>
                            <a:gd name="T6" fmla="*/ 40 w 97"/>
                            <a:gd name="T7" fmla="*/ 4 h 76"/>
                            <a:gd name="T8" fmla="*/ 26 w 97"/>
                            <a:gd name="T9" fmla="*/ 7 h 76"/>
                            <a:gd name="T10" fmla="*/ 16 w 97"/>
                            <a:gd name="T11" fmla="*/ 7 h 76"/>
                            <a:gd name="T12" fmla="*/ 17 w 97"/>
                            <a:gd name="T13" fmla="*/ 16 h 76"/>
                            <a:gd name="T14" fmla="*/ 15 w 97"/>
                            <a:gd name="T15" fmla="*/ 25 h 76"/>
                            <a:gd name="T16" fmla="*/ 11 w 97"/>
                            <a:gd name="T17" fmla="*/ 33 h 76"/>
                            <a:gd name="T18" fmla="*/ 7 w 97"/>
                            <a:gd name="T19" fmla="*/ 40 h 76"/>
                            <a:gd name="T20" fmla="*/ 0 w 97"/>
                            <a:gd name="T21" fmla="*/ 51 h 76"/>
                            <a:gd name="T22" fmla="*/ 0 w 97"/>
                            <a:gd name="T23" fmla="*/ 59 h 76"/>
                            <a:gd name="T24" fmla="*/ 6 w 97"/>
                            <a:gd name="T25" fmla="*/ 58 h 76"/>
                            <a:gd name="T26" fmla="*/ 13 w 97"/>
                            <a:gd name="T27" fmla="*/ 60 h 76"/>
                            <a:gd name="T28" fmla="*/ 17 w 97"/>
                            <a:gd name="T29" fmla="*/ 63 h 76"/>
                            <a:gd name="T30" fmla="*/ 19 w 97"/>
                            <a:gd name="T31" fmla="*/ 68 h 76"/>
                            <a:gd name="T32" fmla="*/ 16 w 97"/>
                            <a:gd name="T33" fmla="*/ 73 h 76"/>
                            <a:gd name="T34" fmla="*/ 9 w 97"/>
                            <a:gd name="T35" fmla="*/ 75 h 76"/>
                            <a:gd name="T36" fmla="*/ 15 w 97"/>
                            <a:gd name="T37" fmla="*/ 76 h 76"/>
                            <a:gd name="T38" fmla="*/ 20 w 97"/>
                            <a:gd name="T39" fmla="*/ 74 h 76"/>
                            <a:gd name="T40" fmla="*/ 25 w 97"/>
                            <a:gd name="T41" fmla="*/ 71 h 76"/>
                            <a:gd name="T42" fmla="*/ 25 w 97"/>
                            <a:gd name="T43" fmla="*/ 64 h 76"/>
                            <a:gd name="T44" fmla="*/ 21 w 97"/>
                            <a:gd name="T45" fmla="*/ 59 h 76"/>
                            <a:gd name="T46" fmla="*/ 16 w 97"/>
                            <a:gd name="T47" fmla="*/ 53 h 76"/>
                            <a:gd name="T48" fmla="*/ 11 w 97"/>
                            <a:gd name="T49" fmla="*/ 53 h 76"/>
                            <a:gd name="T50" fmla="*/ 19 w 97"/>
                            <a:gd name="T51" fmla="*/ 41 h 76"/>
                            <a:gd name="T52" fmla="*/ 25 w 97"/>
                            <a:gd name="T53" fmla="*/ 32 h 76"/>
                            <a:gd name="T54" fmla="*/ 39 w 97"/>
                            <a:gd name="T55" fmla="*/ 34 h 76"/>
                            <a:gd name="T56" fmla="*/ 50 w 97"/>
                            <a:gd name="T57" fmla="*/ 34 h 76"/>
                            <a:gd name="T58" fmla="*/ 65 w 97"/>
                            <a:gd name="T59" fmla="*/ 32 h 76"/>
                            <a:gd name="T60" fmla="*/ 73 w 97"/>
                            <a:gd name="T61" fmla="*/ 27 h 76"/>
                            <a:gd name="T62" fmla="*/ 81 w 97"/>
                            <a:gd name="T63" fmla="*/ 21 h 76"/>
                            <a:gd name="T64" fmla="*/ 89 w 97"/>
                            <a:gd name="T65" fmla="*/ 17 h 76"/>
                            <a:gd name="T66" fmla="*/ 97 w 97"/>
                            <a:gd name="T67" fmla="*/ 14 h 76"/>
                            <a:gd name="T68" fmla="*/ 76 w 97"/>
                            <a:gd name="T69" fmla="*/ 4 h 76"/>
                            <a:gd name="T70" fmla="*/ 60 w 97"/>
                            <a:gd name="T71" fmla="*/ 0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76"/>
                            <a:gd name="T110" fmla="*/ 97 w 97"/>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76">
                              <a:moveTo>
                                <a:pt x="60" y="0"/>
                              </a:moveTo>
                              <a:lnTo>
                                <a:pt x="56" y="1"/>
                              </a:lnTo>
                              <a:lnTo>
                                <a:pt x="48" y="3"/>
                              </a:lnTo>
                              <a:lnTo>
                                <a:pt x="40" y="4"/>
                              </a:lnTo>
                              <a:lnTo>
                                <a:pt x="26" y="7"/>
                              </a:lnTo>
                              <a:lnTo>
                                <a:pt x="16" y="7"/>
                              </a:lnTo>
                              <a:lnTo>
                                <a:pt x="17" y="16"/>
                              </a:lnTo>
                              <a:lnTo>
                                <a:pt x="15" y="25"/>
                              </a:lnTo>
                              <a:lnTo>
                                <a:pt x="11" y="33"/>
                              </a:lnTo>
                              <a:lnTo>
                                <a:pt x="7" y="40"/>
                              </a:lnTo>
                              <a:lnTo>
                                <a:pt x="0" y="51"/>
                              </a:lnTo>
                              <a:lnTo>
                                <a:pt x="0" y="59"/>
                              </a:lnTo>
                              <a:lnTo>
                                <a:pt x="6" y="58"/>
                              </a:lnTo>
                              <a:lnTo>
                                <a:pt x="13" y="60"/>
                              </a:lnTo>
                              <a:lnTo>
                                <a:pt x="17" y="63"/>
                              </a:lnTo>
                              <a:lnTo>
                                <a:pt x="19" y="68"/>
                              </a:lnTo>
                              <a:lnTo>
                                <a:pt x="16" y="73"/>
                              </a:lnTo>
                              <a:lnTo>
                                <a:pt x="9" y="75"/>
                              </a:lnTo>
                              <a:lnTo>
                                <a:pt x="15" y="76"/>
                              </a:lnTo>
                              <a:lnTo>
                                <a:pt x="20" y="74"/>
                              </a:lnTo>
                              <a:lnTo>
                                <a:pt x="25" y="71"/>
                              </a:lnTo>
                              <a:lnTo>
                                <a:pt x="25" y="64"/>
                              </a:lnTo>
                              <a:lnTo>
                                <a:pt x="21" y="59"/>
                              </a:lnTo>
                              <a:lnTo>
                                <a:pt x="16" y="53"/>
                              </a:lnTo>
                              <a:lnTo>
                                <a:pt x="11" y="53"/>
                              </a:lnTo>
                              <a:lnTo>
                                <a:pt x="19" y="41"/>
                              </a:lnTo>
                              <a:lnTo>
                                <a:pt x="25" y="32"/>
                              </a:lnTo>
                              <a:lnTo>
                                <a:pt x="39" y="34"/>
                              </a:lnTo>
                              <a:lnTo>
                                <a:pt x="50" y="34"/>
                              </a:lnTo>
                              <a:lnTo>
                                <a:pt x="65" y="32"/>
                              </a:lnTo>
                              <a:lnTo>
                                <a:pt x="73" y="27"/>
                              </a:lnTo>
                              <a:lnTo>
                                <a:pt x="81" y="21"/>
                              </a:lnTo>
                              <a:lnTo>
                                <a:pt x="89" y="17"/>
                              </a:lnTo>
                              <a:lnTo>
                                <a:pt x="97" y="14"/>
                              </a:lnTo>
                              <a:lnTo>
                                <a:pt x="76" y="4"/>
                              </a:lnTo>
                              <a:lnTo>
                                <a:pt x="60" y="0"/>
                              </a:lnTo>
                              <a:close/>
                            </a:path>
                          </a:pathLst>
                        </a:custGeom>
                        <a:solidFill>
                          <a:srgbClr val="FF8F6A"/>
                        </a:solidFill>
                        <a:ln w="9525">
                          <a:noFill/>
                          <a:round/>
                          <a:headEnd/>
                          <a:tailEnd/>
                        </a:ln>
                      </p:spPr>
                      <p:txBody>
                        <a:bodyPr/>
                        <a:lstStyle/>
                        <a:p>
                          <a:endParaRPr lang="en-US"/>
                        </a:p>
                      </p:txBody>
                    </p:sp>
                    <p:sp>
                      <p:nvSpPr>
                        <p:cNvPr id="17532" name="Freeform 1069"/>
                        <p:cNvSpPr>
                          <a:spLocks/>
                        </p:cNvSpPr>
                        <p:nvPr/>
                      </p:nvSpPr>
                      <p:spPr bwMode="auto">
                        <a:xfrm>
                          <a:off x="4072" y="1320"/>
                          <a:ext cx="19" cy="36"/>
                        </a:xfrm>
                        <a:custGeom>
                          <a:avLst/>
                          <a:gdLst>
                            <a:gd name="T0" fmla="*/ 0 w 19"/>
                            <a:gd name="T1" fmla="*/ 0 h 36"/>
                            <a:gd name="T2" fmla="*/ 5 w 19"/>
                            <a:gd name="T3" fmla="*/ 2 h 36"/>
                            <a:gd name="T4" fmla="*/ 11 w 19"/>
                            <a:gd name="T5" fmla="*/ 3 h 36"/>
                            <a:gd name="T6" fmla="*/ 16 w 19"/>
                            <a:gd name="T7" fmla="*/ 6 h 36"/>
                            <a:gd name="T8" fmla="*/ 19 w 19"/>
                            <a:gd name="T9" fmla="*/ 8 h 36"/>
                            <a:gd name="T10" fmla="*/ 19 w 19"/>
                            <a:gd name="T11" fmla="*/ 13 h 36"/>
                            <a:gd name="T12" fmla="*/ 18 w 19"/>
                            <a:gd name="T13" fmla="*/ 22 h 36"/>
                            <a:gd name="T14" fmla="*/ 16 w 19"/>
                            <a:gd name="T15" fmla="*/ 29 h 36"/>
                            <a:gd name="T16" fmla="*/ 12 w 19"/>
                            <a:gd name="T17" fmla="*/ 36 h 36"/>
                            <a:gd name="T18" fmla="*/ 13 w 19"/>
                            <a:gd name="T19" fmla="*/ 29 h 36"/>
                            <a:gd name="T20" fmla="*/ 12 w 19"/>
                            <a:gd name="T21" fmla="*/ 22 h 36"/>
                            <a:gd name="T22" fmla="*/ 11 w 19"/>
                            <a:gd name="T23" fmla="*/ 20 h 36"/>
                            <a:gd name="T24" fmla="*/ 7 w 19"/>
                            <a:gd name="T25" fmla="*/ 17 h 36"/>
                            <a:gd name="T26" fmla="*/ 3 w 19"/>
                            <a:gd name="T27" fmla="*/ 12 h 36"/>
                            <a:gd name="T28" fmla="*/ 0 w 19"/>
                            <a:gd name="T29" fmla="*/ 7 h 36"/>
                            <a:gd name="T30" fmla="*/ 0 w 19"/>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0"/>
                              </a:moveTo>
                              <a:lnTo>
                                <a:pt x="5" y="2"/>
                              </a:lnTo>
                              <a:lnTo>
                                <a:pt x="11" y="3"/>
                              </a:lnTo>
                              <a:lnTo>
                                <a:pt x="16" y="6"/>
                              </a:lnTo>
                              <a:lnTo>
                                <a:pt x="19" y="8"/>
                              </a:lnTo>
                              <a:lnTo>
                                <a:pt x="19" y="13"/>
                              </a:lnTo>
                              <a:lnTo>
                                <a:pt x="18" y="22"/>
                              </a:lnTo>
                              <a:lnTo>
                                <a:pt x="16" y="29"/>
                              </a:lnTo>
                              <a:lnTo>
                                <a:pt x="12" y="36"/>
                              </a:lnTo>
                              <a:lnTo>
                                <a:pt x="13" y="29"/>
                              </a:lnTo>
                              <a:lnTo>
                                <a:pt x="12" y="22"/>
                              </a:lnTo>
                              <a:lnTo>
                                <a:pt x="11" y="20"/>
                              </a:lnTo>
                              <a:lnTo>
                                <a:pt x="7" y="17"/>
                              </a:lnTo>
                              <a:lnTo>
                                <a:pt x="3" y="12"/>
                              </a:lnTo>
                              <a:lnTo>
                                <a:pt x="0" y="7"/>
                              </a:lnTo>
                              <a:lnTo>
                                <a:pt x="0" y="0"/>
                              </a:lnTo>
                              <a:close/>
                            </a:path>
                          </a:pathLst>
                        </a:custGeom>
                        <a:solidFill>
                          <a:srgbClr val="FF8F6A"/>
                        </a:solidFill>
                        <a:ln w="9525">
                          <a:noFill/>
                          <a:round/>
                          <a:headEnd/>
                          <a:tailEnd/>
                        </a:ln>
                      </p:spPr>
                      <p:txBody>
                        <a:bodyPr/>
                        <a:lstStyle/>
                        <a:p>
                          <a:endParaRPr lang="en-US"/>
                        </a:p>
                      </p:txBody>
                    </p:sp>
                  </p:grpSp>
                  <p:grpSp>
                    <p:nvGrpSpPr>
                      <p:cNvPr id="17526" name="Group 1070"/>
                      <p:cNvGrpSpPr>
                        <a:grpSpLocks/>
                      </p:cNvGrpSpPr>
                      <p:nvPr/>
                    </p:nvGrpSpPr>
                    <p:grpSpPr bwMode="auto">
                      <a:xfrm>
                        <a:off x="4075" y="1385"/>
                        <a:ext cx="20" cy="31"/>
                        <a:chOff x="4075" y="1385"/>
                        <a:chExt cx="20" cy="31"/>
                      </a:xfrm>
                    </p:grpSpPr>
                    <p:sp>
                      <p:nvSpPr>
                        <p:cNvPr id="17527" name="Oval 1071"/>
                        <p:cNvSpPr>
                          <a:spLocks noChangeArrowheads="1"/>
                        </p:cNvSpPr>
                        <p:nvPr/>
                      </p:nvSpPr>
                      <p:spPr bwMode="auto">
                        <a:xfrm>
                          <a:off x="4079" y="1385"/>
                          <a:ext cx="16" cy="8"/>
                        </a:xfrm>
                        <a:prstGeom prst="ellipse">
                          <a:avLst/>
                        </a:prstGeom>
                        <a:solidFill>
                          <a:srgbClr val="FF7F3F"/>
                        </a:solidFill>
                        <a:ln w="9525">
                          <a:noFill/>
                          <a:round/>
                          <a:headEnd/>
                          <a:tailEnd/>
                        </a:ln>
                      </p:spPr>
                      <p:txBody>
                        <a:bodyPr/>
                        <a:lstStyle/>
                        <a:p>
                          <a:pPr eaLnBrk="0" hangingPunct="0"/>
                          <a:endParaRPr lang="en-US"/>
                        </a:p>
                      </p:txBody>
                    </p:sp>
                    <p:sp>
                      <p:nvSpPr>
                        <p:cNvPr id="17528" name="Freeform 1072"/>
                        <p:cNvSpPr>
                          <a:spLocks/>
                        </p:cNvSpPr>
                        <p:nvPr/>
                      </p:nvSpPr>
                      <p:spPr bwMode="auto">
                        <a:xfrm>
                          <a:off x="4077" y="1392"/>
                          <a:ext cx="12" cy="15"/>
                        </a:xfrm>
                        <a:custGeom>
                          <a:avLst/>
                          <a:gdLst>
                            <a:gd name="T0" fmla="*/ 0 w 12"/>
                            <a:gd name="T1" fmla="*/ 0 h 15"/>
                            <a:gd name="T2" fmla="*/ 3 w 12"/>
                            <a:gd name="T3" fmla="*/ 5 h 15"/>
                            <a:gd name="T4" fmla="*/ 6 w 12"/>
                            <a:gd name="T5" fmla="*/ 10 h 15"/>
                            <a:gd name="T6" fmla="*/ 8 w 12"/>
                            <a:gd name="T7" fmla="*/ 15 h 15"/>
                            <a:gd name="T8" fmla="*/ 9 w 12"/>
                            <a:gd name="T9" fmla="*/ 9 h 15"/>
                            <a:gd name="T10" fmla="*/ 12 w 12"/>
                            <a:gd name="T11" fmla="*/ 4 h 15"/>
                            <a:gd name="T12" fmla="*/ 7 w 12"/>
                            <a:gd name="T13" fmla="*/ 4 h 15"/>
                            <a:gd name="T14" fmla="*/ 0 w 1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5"/>
                            <a:gd name="T26" fmla="*/ 12 w 1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5">
                              <a:moveTo>
                                <a:pt x="0" y="0"/>
                              </a:moveTo>
                              <a:lnTo>
                                <a:pt x="3" y="5"/>
                              </a:lnTo>
                              <a:lnTo>
                                <a:pt x="6" y="10"/>
                              </a:lnTo>
                              <a:lnTo>
                                <a:pt x="8" y="15"/>
                              </a:lnTo>
                              <a:lnTo>
                                <a:pt x="9" y="9"/>
                              </a:lnTo>
                              <a:lnTo>
                                <a:pt x="12" y="4"/>
                              </a:lnTo>
                              <a:lnTo>
                                <a:pt x="7" y="4"/>
                              </a:lnTo>
                              <a:lnTo>
                                <a:pt x="0" y="0"/>
                              </a:lnTo>
                              <a:close/>
                            </a:path>
                          </a:pathLst>
                        </a:custGeom>
                        <a:solidFill>
                          <a:srgbClr val="FF7F3F"/>
                        </a:solidFill>
                        <a:ln w="9525">
                          <a:noFill/>
                          <a:round/>
                          <a:headEnd/>
                          <a:tailEnd/>
                        </a:ln>
                      </p:spPr>
                      <p:txBody>
                        <a:bodyPr/>
                        <a:lstStyle/>
                        <a:p>
                          <a:endParaRPr lang="en-US"/>
                        </a:p>
                      </p:txBody>
                    </p:sp>
                    <p:sp>
                      <p:nvSpPr>
                        <p:cNvPr id="17529" name="Freeform 1073"/>
                        <p:cNvSpPr>
                          <a:spLocks/>
                        </p:cNvSpPr>
                        <p:nvPr/>
                      </p:nvSpPr>
                      <p:spPr bwMode="auto">
                        <a:xfrm>
                          <a:off x="4075" y="1398"/>
                          <a:ext cx="10" cy="18"/>
                        </a:xfrm>
                        <a:custGeom>
                          <a:avLst/>
                          <a:gdLst>
                            <a:gd name="T0" fmla="*/ 1 w 10"/>
                            <a:gd name="T1" fmla="*/ 0 h 18"/>
                            <a:gd name="T2" fmla="*/ 4 w 10"/>
                            <a:gd name="T3" fmla="*/ 7 h 18"/>
                            <a:gd name="T4" fmla="*/ 9 w 10"/>
                            <a:gd name="T5" fmla="*/ 10 h 18"/>
                            <a:gd name="T6" fmla="*/ 10 w 10"/>
                            <a:gd name="T7" fmla="*/ 13 h 18"/>
                            <a:gd name="T8" fmla="*/ 9 w 10"/>
                            <a:gd name="T9" fmla="*/ 18 h 18"/>
                            <a:gd name="T10" fmla="*/ 4 w 10"/>
                            <a:gd name="T11" fmla="*/ 14 h 18"/>
                            <a:gd name="T12" fmla="*/ 2 w 10"/>
                            <a:gd name="T13" fmla="*/ 11 h 18"/>
                            <a:gd name="T14" fmla="*/ 0 w 10"/>
                            <a:gd name="T15" fmla="*/ 6 h 18"/>
                            <a:gd name="T16" fmla="*/ 1 w 1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8"/>
                            <a:gd name="T29" fmla="*/ 10 w 1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8">
                              <a:moveTo>
                                <a:pt x="1" y="0"/>
                              </a:moveTo>
                              <a:lnTo>
                                <a:pt x="4" y="7"/>
                              </a:lnTo>
                              <a:lnTo>
                                <a:pt x="9" y="10"/>
                              </a:lnTo>
                              <a:lnTo>
                                <a:pt x="10" y="13"/>
                              </a:lnTo>
                              <a:lnTo>
                                <a:pt x="9" y="18"/>
                              </a:lnTo>
                              <a:lnTo>
                                <a:pt x="4" y="14"/>
                              </a:lnTo>
                              <a:lnTo>
                                <a:pt x="2" y="11"/>
                              </a:lnTo>
                              <a:lnTo>
                                <a:pt x="0" y="6"/>
                              </a:lnTo>
                              <a:lnTo>
                                <a:pt x="1" y="0"/>
                              </a:lnTo>
                              <a:close/>
                            </a:path>
                          </a:pathLst>
                        </a:custGeom>
                        <a:solidFill>
                          <a:srgbClr val="FF7F3F"/>
                        </a:solidFill>
                        <a:ln w="9525">
                          <a:noFill/>
                          <a:round/>
                          <a:headEnd/>
                          <a:tailEnd/>
                        </a:ln>
                      </p:spPr>
                      <p:txBody>
                        <a:bodyPr/>
                        <a:lstStyle/>
                        <a:p>
                          <a:endParaRPr lang="en-US"/>
                        </a:p>
                      </p:txBody>
                    </p:sp>
                  </p:grpSp>
                </p:grpSp>
              </p:grpSp>
              <p:sp>
                <p:nvSpPr>
                  <p:cNvPr id="17520" name="Freeform 1074"/>
                  <p:cNvSpPr>
                    <a:spLocks/>
                  </p:cNvSpPr>
                  <p:nvPr/>
                </p:nvSpPr>
                <p:spPr bwMode="auto">
                  <a:xfrm>
                    <a:off x="4114" y="1316"/>
                    <a:ext cx="45" cy="14"/>
                  </a:xfrm>
                  <a:custGeom>
                    <a:avLst/>
                    <a:gdLst>
                      <a:gd name="T0" fmla="*/ 3 w 45"/>
                      <a:gd name="T1" fmla="*/ 6 h 14"/>
                      <a:gd name="T2" fmla="*/ 0 w 45"/>
                      <a:gd name="T3" fmla="*/ 10 h 14"/>
                      <a:gd name="T4" fmla="*/ 7 w 45"/>
                      <a:gd name="T5" fmla="*/ 6 h 14"/>
                      <a:gd name="T6" fmla="*/ 19 w 45"/>
                      <a:gd name="T7" fmla="*/ 3 h 14"/>
                      <a:gd name="T8" fmla="*/ 29 w 45"/>
                      <a:gd name="T9" fmla="*/ 6 h 14"/>
                      <a:gd name="T10" fmla="*/ 37 w 45"/>
                      <a:gd name="T11" fmla="*/ 10 h 14"/>
                      <a:gd name="T12" fmla="*/ 45 w 45"/>
                      <a:gd name="T13" fmla="*/ 14 h 14"/>
                      <a:gd name="T14" fmla="*/ 37 w 45"/>
                      <a:gd name="T15" fmla="*/ 8 h 14"/>
                      <a:gd name="T16" fmla="*/ 30 w 45"/>
                      <a:gd name="T17" fmla="*/ 3 h 14"/>
                      <a:gd name="T18" fmla="*/ 21 w 45"/>
                      <a:gd name="T19" fmla="*/ 1 h 14"/>
                      <a:gd name="T20" fmla="*/ 16 w 45"/>
                      <a:gd name="T21" fmla="*/ 0 h 14"/>
                      <a:gd name="T22" fmla="*/ 7 w 45"/>
                      <a:gd name="T23" fmla="*/ 2 h 14"/>
                      <a:gd name="T24" fmla="*/ 3 w 45"/>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4"/>
                      <a:gd name="T41" fmla="*/ 45 w 4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4">
                        <a:moveTo>
                          <a:pt x="3" y="6"/>
                        </a:moveTo>
                        <a:lnTo>
                          <a:pt x="0" y="10"/>
                        </a:lnTo>
                        <a:lnTo>
                          <a:pt x="7" y="6"/>
                        </a:lnTo>
                        <a:lnTo>
                          <a:pt x="19" y="3"/>
                        </a:lnTo>
                        <a:lnTo>
                          <a:pt x="29" y="6"/>
                        </a:lnTo>
                        <a:lnTo>
                          <a:pt x="37" y="10"/>
                        </a:lnTo>
                        <a:lnTo>
                          <a:pt x="45" y="14"/>
                        </a:lnTo>
                        <a:lnTo>
                          <a:pt x="37" y="8"/>
                        </a:lnTo>
                        <a:lnTo>
                          <a:pt x="30" y="3"/>
                        </a:lnTo>
                        <a:lnTo>
                          <a:pt x="21" y="1"/>
                        </a:lnTo>
                        <a:lnTo>
                          <a:pt x="16" y="0"/>
                        </a:lnTo>
                        <a:lnTo>
                          <a:pt x="7" y="2"/>
                        </a:lnTo>
                        <a:lnTo>
                          <a:pt x="3" y="6"/>
                        </a:lnTo>
                        <a:close/>
                      </a:path>
                    </a:pathLst>
                  </a:custGeom>
                  <a:solidFill>
                    <a:srgbClr val="FF9F7F"/>
                  </a:solidFill>
                  <a:ln w="9525">
                    <a:noFill/>
                    <a:round/>
                    <a:headEnd/>
                    <a:tailEnd/>
                  </a:ln>
                </p:spPr>
                <p:txBody>
                  <a:bodyPr/>
                  <a:lstStyle/>
                  <a:p>
                    <a:endParaRPr lang="en-US"/>
                  </a:p>
                </p:txBody>
              </p:sp>
            </p:grpSp>
            <p:grpSp>
              <p:nvGrpSpPr>
                <p:cNvPr id="17472" name="Group 1075"/>
                <p:cNvGrpSpPr>
                  <a:grpSpLocks/>
                </p:cNvGrpSpPr>
                <p:nvPr/>
              </p:nvGrpSpPr>
              <p:grpSpPr bwMode="auto">
                <a:xfrm>
                  <a:off x="4074" y="1325"/>
                  <a:ext cx="84" cy="118"/>
                  <a:chOff x="4074" y="1325"/>
                  <a:chExt cx="84" cy="118"/>
                </a:xfrm>
              </p:grpSpPr>
              <p:grpSp>
                <p:nvGrpSpPr>
                  <p:cNvPr id="17495" name="Group 1076"/>
                  <p:cNvGrpSpPr>
                    <a:grpSpLocks/>
                  </p:cNvGrpSpPr>
                  <p:nvPr/>
                </p:nvGrpSpPr>
                <p:grpSpPr bwMode="auto">
                  <a:xfrm>
                    <a:off x="4084" y="1413"/>
                    <a:ext cx="52" cy="30"/>
                    <a:chOff x="4084" y="1413"/>
                    <a:chExt cx="52" cy="30"/>
                  </a:xfrm>
                </p:grpSpPr>
                <p:sp>
                  <p:nvSpPr>
                    <p:cNvPr id="17516" name="Freeform 1077"/>
                    <p:cNvSpPr>
                      <a:spLocks/>
                    </p:cNvSpPr>
                    <p:nvPr/>
                  </p:nvSpPr>
                  <p:spPr bwMode="auto">
                    <a:xfrm>
                      <a:off x="4084" y="1413"/>
                      <a:ext cx="52" cy="30"/>
                    </a:xfrm>
                    <a:custGeom>
                      <a:avLst/>
                      <a:gdLst>
                        <a:gd name="T0" fmla="*/ 0 w 52"/>
                        <a:gd name="T1" fmla="*/ 2 h 30"/>
                        <a:gd name="T2" fmla="*/ 3 w 52"/>
                        <a:gd name="T3" fmla="*/ 0 h 30"/>
                        <a:gd name="T4" fmla="*/ 9 w 52"/>
                        <a:gd name="T5" fmla="*/ 0 h 30"/>
                        <a:gd name="T6" fmla="*/ 17 w 52"/>
                        <a:gd name="T7" fmla="*/ 2 h 30"/>
                        <a:gd name="T8" fmla="*/ 26 w 52"/>
                        <a:gd name="T9" fmla="*/ 4 h 30"/>
                        <a:gd name="T10" fmla="*/ 52 w 52"/>
                        <a:gd name="T11" fmla="*/ 8 h 30"/>
                        <a:gd name="T12" fmla="*/ 37 w 52"/>
                        <a:gd name="T13" fmla="*/ 15 h 30"/>
                        <a:gd name="T14" fmla="*/ 29 w 52"/>
                        <a:gd name="T15" fmla="*/ 21 h 30"/>
                        <a:gd name="T16" fmla="*/ 18 w 52"/>
                        <a:gd name="T17" fmla="*/ 26 h 30"/>
                        <a:gd name="T18" fmla="*/ 11 w 52"/>
                        <a:gd name="T19" fmla="*/ 30 h 30"/>
                        <a:gd name="T20" fmla="*/ 6 w 52"/>
                        <a:gd name="T21" fmla="*/ 30 h 30"/>
                        <a:gd name="T22" fmla="*/ 3 w 52"/>
                        <a:gd name="T23" fmla="*/ 28 h 30"/>
                        <a:gd name="T24" fmla="*/ 2 w 52"/>
                        <a:gd name="T25" fmla="*/ 22 h 30"/>
                        <a:gd name="T26" fmla="*/ 4 w 52"/>
                        <a:gd name="T27" fmla="*/ 18 h 30"/>
                        <a:gd name="T28" fmla="*/ 6 w 52"/>
                        <a:gd name="T29" fmla="*/ 14 h 30"/>
                        <a:gd name="T30" fmla="*/ 3 w 52"/>
                        <a:gd name="T31" fmla="*/ 12 h 30"/>
                        <a:gd name="T32" fmla="*/ 1 w 52"/>
                        <a:gd name="T33" fmla="*/ 8 h 30"/>
                        <a:gd name="T34" fmla="*/ 0 w 52"/>
                        <a:gd name="T35" fmla="*/ 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0"/>
                        <a:gd name="T56" fmla="*/ 52 w 52"/>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0">
                          <a:moveTo>
                            <a:pt x="0" y="2"/>
                          </a:moveTo>
                          <a:lnTo>
                            <a:pt x="3" y="0"/>
                          </a:lnTo>
                          <a:lnTo>
                            <a:pt x="9" y="0"/>
                          </a:lnTo>
                          <a:lnTo>
                            <a:pt x="17" y="2"/>
                          </a:lnTo>
                          <a:lnTo>
                            <a:pt x="26" y="4"/>
                          </a:lnTo>
                          <a:lnTo>
                            <a:pt x="52" y="8"/>
                          </a:lnTo>
                          <a:lnTo>
                            <a:pt x="37" y="15"/>
                          </a:lnTo>
                          <a:lnTo>
                            <a:pt x="29" y="21"/>
                          </a:lnTo>
                          <a:lnTo>
                            <a:pt x="18" y="26"/>
                          </a:lnTo>
                          <a:lnTo>
                            <a:pt x="11" y="30"/>
                          </a:lnTo>
                          <a:lnTo>
                            <a:pt x="6" y="30"/>
                          </a:lnTo>
                          <a:lnTo>
                            <a:pt x="3" y="28"/>
                          </a:lnTo>
                          <a:lnTo>
                            <a:pt x="2" y="22"/>
                          </a:lnTo>
                          <a:lnTo>
                            <a:pt x="4" y="18"/>
                          </a:lnTo>
                          <a:lnTo>
                            <a:pt x="6" y="14"/>
                          </a:lnTo>
                          <a:lnTo>
                            <a:pt x="3" y="12"/>
                          </a:lnTo>
                          <a:lnTo>
                            <a:pt x="1" y="8"/>
                          </a:lnTo>
                          <a:lnTo>
                            <a:pt x="0" y="2"/>
                          </a:lnTo>
                          <a:close/>
                        </a:path>
                      </a:pathLst>
                    </a:custGeom>
                    <a:solidFill>
                      <a:srgbClr val="FF0000"/>
                    </a:solidFill>
                    <a:ln w="9525">
                      <a:noFill/>
                      <a:round/>
                      <a:headEnd/>
                      <a:tailEnd/>
                    </a:ln>
                  </p:spPr>
                  <p:txBody>
                    <a:bodyPr/>
                    <a:lstStyle/>
                    <a:p>
                      <a:endParaRPr lang="en-US"/>
                    </a:p>
                  </p:txBody>
                </p:sp>
                <p:sp>
                  <p:nvSpPr>
                    <p:cNvPr id="17517" name="Freeform 1078"/>
                    <p:cNvSpPr>
                      <a:spLocks/>
                    </p:cNvSpPr>
                    <p:nvPr/>
                  </p:nvSpPr>
                  <p:spPr bwMode="auto">
                    <a:xfrm>
                      <a:off x="4087" y="1421"/>
                      <a:ext cx="47" cy="9"/>
                    </a:xfrm>
                    <a:custGeom>
                      <a:avLst/>
                      <a:gdLst>
                        <a:gd name="T0" fmla="*/ 1 w 47"/>
                        <a:gd name="T1" fmla="*/ 9 h 9"/>
                        <a:gd name="T2" fmla="*/ 5 w 47"/>
                        <a:gd name="T3" fmla="*/ 7 h 9"/>
                        <a:gd name="T4" fmla="*/ 12 w 47"/>
                        <a:gd name="T5" fmla="*/ 5 h 9"/>
                        <a:gd name="T6" fmla="*/ 21 w 47"/>
                        <a:gd name="T7" fmla="*/ 4 h 9"/>
                        <a:gd name="T8" fmla="*/ 28 w 47"/>
                        <a:gd name="T9" fmla="*/ 5 h 9"/>
                        <a:gd name="T10" fmla="*/ 39 w 47"/>
                        <a:gd name="T11" fmla="*/ 4 h 9"/>
                        <a:gd name="T12" fmla="*/ 47 w 47"/>
                        <a:gd name="T13" fmla="*/ 0 h 9"/>
                        <a:gd name="T14" fmla="*/ 43 w 47"/>
                        <a:gd name="T15" fmla="*/ 2 h 9"/>
                        <a:gd name="T16" fmla="*/ 32 w 47"/>
                        <a:gd name="T17" fmla="*/ 2 h 9"/>
                        <a:gd name="T18" fmla="*/ 26 w 47"/>
                        <a:gd name="T19" fmla="*/ 3 h 9"/>
                        <a:gd name="T20" fmla="*/ 18 w 47"/>
                        <a:gd name="T21" fmla="*/ 2 h 9"/>
                        <a:gd name="T22" fmla="*/ 6 w 47"/>
                        <a:gd name="T23" fmla="*/ 4 h 9"/>
                        <a:gd name="T24" fmla="*/ 0 w 47"/>
                        <a:gd name="T25" fmla="*/ 4 h 9"/>
                        <a:gd name="T26" fmla="*/ 3 w 47"/>
                        <a:gd name="T27" fmla="*/ 6 h 9"/>
                        <a:gd name="T28" fmla="*/ 1 w 47"/>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9"/>
                        <a:gd name="T47" fmla="*/ 47 w 4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9">
                          <a:moveTo>
                            <a:pt x="1" y="9"/>
                          </a:moveTo>
                          <a:lnTo>
                            <a:pt x="5" y="7"/>
                          </a:lnTo>
                          <a:lnTo>
                            <a:pt x="12" y="5"/>
                          </a:lnTo>
                          <a:lnTo>
                            <a:pt x="21" y="4"/>
                          </a:lnTo>
                          <a:lnTo>
                            <a:pt x="28" y="5"/>
                          </a:lnTo>
                          <a:lnTo>
                            <a:pt x="39" y="4"/>
                          </a:lnTo>
                          <a:lnTo>
                            <a:pt x="47" y="0"/>
                          </a:lnTo>
                          <a:lnTo>
                            <a:pt x="43" y="2"/>
                          </a:lnTo>
                          <a:lnTo>
                            <a:pt x="32" y="2"/>
                          </a:lnTo>
                          <a:lnTo>
                            <a:pt x="26" y="3"/>
                          </a:lnTo>
                          <a:lnTo>
                            <a:pt x="18" y="2"/>
                          </a:lnTo>
                          <a:lnTo>
                            <a:pt x="6" y="4"/>
                          </a:lnTo>
                          <a:lnTo>
                            <a:pt x="0" y="4"/>
                          </a:lnTo>
                          <a:lnTo>
                            <a:pt x="3" y="6"/>
                          </a:lnTo>
                          <a:lnTo>
                            <a:pt x="1" y="9"/>
                          </a:lnTo>
                          <a:close/>
                        </a:path>
                      </a:pathLst>
                    </a:custGeom>
                    <a:solidFill>
                      <a:srgbClr val="800000"/>
                    </a:solidFill>
                    <a:ln w="9525">
                      <a:noFill/>
                      <a:round/>
                      <a:headEnd/>
                      <a:tailEnd/>
                    </a:ln>
                  </p:spPr>
                  <p:txBody>
                    <a:bodyPr/>
                    <a:lstStyle/>
                    <a:p>
                      <a:endParaRPr lang="en-US"/>
                    </a:p>
                  </p:txBody>
                </p:sp>
                <p:sp>
                  <p:nvSpPr>
                    <p:cNvPr id="17518" name="Freeform 1079"/>
                    <p:cNvSpPr>
                      <a:spLocks/>
                    </p:cNvSpPr>
                    <p:nvPr/>
                  </p:nvSpPr>
                  <p:spPr bwMode="auto">
                    <a:xfrm>
                      <a:off x="4090" y="1425"/>
                      <a:ext cx="20" cy="10"/>
                    </a:xfrm>
                    <a:custGeom>
                      <a:avLst/>
                      <a:gdLst>
                        <a:gd name="T0" fmla="*/ 3 w 20"/>
                        <a:gd name="T1" fmla="*/ 3 h 10"/>
                        <a:gd name="T2" fmla="*/ 0 w 20"/>
                        <a:gd name="T3" fmla="*/ 6 h 10"/>
                        <a:gd name="T4" fmla="*/ 1 w 20"/>
                        <a:gd name="T5" fmla="*/ 9 h 10"/>
                        <a:gd name="T6" fmla="*/ 4 w 20"/>
                        <a:gd name="T7" fmla="*/ 10 h 10"/>
                        <a:gd name="T8" fmla="*/ 8 w 20"/>
                        <a:gd name="T9" fmla="*/ 8 h 10"/>
                        <a:gd name="T10" fmla="*/ 13 w 20"/>
                        <a:gd name="T11" fmla="*/ 3 h 10"/>
                        <a:gd name="T12" fmla="*/ 20 w 20"/>
                        <a:gd name="T13" fmla="*/ 0 h 10"/>
                        <a:gd name="T14" fmla="*/ 15 w 20"/>
                        <a:gd name="T15" fmla="*/ 0 h 10"/>
                        <a:gd name="T16" fmla="*/ 8 w 20"/>
                        <a:gd name="T17" fmla="*/ 1 h 10"/>
                        <a:gd name="T18" fmla="*/ 3 w 20"/>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3" y="3"/>
                          </a:moveTo>
                          <a:lnTo>
                            <a:pt x="0" y="6"/>
                          </a:lnTo>
                          <a:lnTo>
                            <a:pt x="1" y="9"/>
                          </a:lnTo>
                          <a:lnTo>
                            <a:pt x="4" y="10"/>
                          </a:lnTo>
                          <a:lnTo>
                            <a:pt x="8" y="8"/>
                          </a:lnTo>
                          <a:lnTo>
                            <a:pt x="13" y="3"/>
                          </a:lnTo>
                          <a:lnTo>
                            <a:pt x="20" y="0"/>
                          </a:lnTo>
                          <a:lnTo>
                            <a:pt x="15" y="0"/>
                          </a:lnTo>
                          <a:lnTo>
                            <a:pt x="8" y="1"/>
                          </a:lnTo>
                          <a:lnTo>
                            <a:pt x="3" y="3"/>
                          </a:lnTo>
                          <a:close/>
                        </a:path>
                      </a:pathLst>
                    </a:custGeom>
                    <a:solidFill>
                      <a:srgbClr val="FF1F3F"/>
                    </a:solidFill>
                    <a:ln w="9525">
                      <a:noFill/>
                      <a:round/>
                      <a:headEnd/>
                      <a:tailEnd/>
                    </a:ln>
                  </p:spPr>
                  <p:txBody>
                    <a:bodyPr/>
                    <a:lstStyle/>
                    <a:p>
                      <a:endParaRPr lang="en-US"/>
                    </a:p>
                  </p:txBody>
                </p:sp>
              </p:grpSp>
              <p:grpSp>
                <p:nvGrpSpPr>
                  <p:cNvPr id="17496" name="Group 1080"/>
                  <p:cNvGrpSpPr>
                    <a:grpSpLocks/>
                  </p:cNvGrpSpPr>
                  <p:nvPr/>
                </p:nvGrpSpPr>
                <p:grpSpPr bwMode="auto">
                  <a:xfrm>
                    <a:off x="4074" y="1325"/>
                    <a:ext cx="84" cy="23"/>
                    <a:chOff x="4074" y="1325"/>
                    <a:chExt cx="84" cy="23"/>
                  </a:xfrm>
                </p:grpSpPr>
                <p:grpSp>
                  <p:nvGrpSpPr>
                    <p:cNvPr id="17497" name="Group 1081"/>
                    <p:cNvGrpSpPr>
                      <a:grpSpLocks/>
                    </p:cNvGrpSpPr>
                    <p:nvPr/>
                  </p:nvGrpSpPr>
                  <p:grpSpPr bwMode="auto">
                    <a:xfrm>
                      <a:off x="4112" y="1325"/>
                      <a:ext cx="46" cy="19"/>
                      <a:chOff x="4112" y="1325"/>
                      <a:chExt cx="46" cy="19"/>
                    </a:xfrm>
                  </p:grpSpPr>
                  <p:sp>
                    <p:nvSpPr>
                      <p:cNvPr id="17507" name="Freeform 1082"/>
                      <p:cNvSpPr>
                        <a:spLocks/>
                      </p:cNvSpPr>
                      <p:nvPr/>
                    </p:nvSpPr>
                    <p:spPr bwMode="auto">
                      <a:xfrm>
                        <a:off x="4119" y="1328"/>
                        <a:ext cx="35" cy="12"/>
                      </a:xfrm>
                      <a:custGeom>
                        <a:avLst/>
                        <a:gdLst>
                          <a:gd name="T0" fmla="*/ 8 w 35"/>
                          <a:gd name="T1" fmla="*/ 0 h 12"/>
                          <a:gd name="T2" fmla="*/ 15 w 35"/>
                          <a:gd name="T3" fmla="*/ 0 h 12"/>
                          <a:gd name="T4" fmla="*/ 26 w 35"/>
                          <a:gd name="T5" fmla="*/ 2 h 12"/>
                          <a:gd name="T6" fmla="*/ 35 w 35"/>
                          <a:gd name="T7" fmla="*/ 5 h 12"/>
                          <a:gd name="T8" fmla="*/ 30 w 35"/>
                          <a:gd name="T9" fmla="*/ 5 h 12"/>
                          <a:gd name="T10" fmla="*/ 25 w 35"/>
                          <a:gd name="T11" fmla="*/ 8 h 12"/>
                          <a:gd name="T12" fmla="*/ 17 w 35"/>
                          <a:gd name="T13" fmla="*/ 11 h 12"/>
                          <a:gd name="T14" fmla="*/ 2 w 35"/>
                          <a:gd name="T15" fmla="*/ 12 h 12"/>
                          <a:gd name="T16" fmla="*/ 0 w 35"/>
                          <a:gd name="T17" fmla="*/ 8 h 12"/>
                          <a:gd name="T18" fmla="*/ 0 w 35"/>
                          <a:gd name="T19" fmla="*/ 3 h 12"/>
                          <a:gd name="T20" fmla="*/ 8 w 35"/>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2"/>
                          <a:gd name="T35" fmla="*/ 35 w 3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2">
                            <a:moveTo>
                              <a:pt x="8" y="0"/>
                            </a:moveTo>
                            <a:lnTo>
                              <a:pt x="15" y="0"/>
                            </a:lnTo>
                            <a:lnTo>
                              <a:pt x="26" y="2"/>
                            </a:lnTo>
                            <a:lnTo>
                              <a:pt x="35" y="5"/>
                            </a:lnTo>
                            <a:lnTo>
                              <a:pt x="30" y="5"/>
                            </a:lnTo>
                            <a:lnTo>
                              <a:pt x="25" y="8"/>
                            </a:lnTo>
                            <a:lnTo>
                              <a:pt x="17" y="11"/>
                            </a:lnTo>
                            <a:lnTo>
                              <a:pt x="2" y="12"/>
                            </a:lnTo>
                            <a:lnTo>
                              <a:pt x="0" y="8"/>
                            </a:lnTo>
                            <a:lnTo>
                              <a:pt x="0" y="3"/>
                            </a:lnTo>
                            <a:lnTo>
                              <a:pt x="8" y="0"/>
                            </a:lnTo>
                            <a:close/>
                          </a:path>
                        </a:pathLst>
                      </a:custGeom>
                      <a:solidFill>
                        <a:srgbClr val="FFFFFF"/>
                      </a:solidFill>
                      <a:ln w="9525">
                        <a:noFill/>
                        <a:round/>
                        <a:headEnd/>
                        <a:tailEnd/>
                      </a:ln>
                    </p:spPr>
                    <p:txBody>
                      <a:bodyPr/>
                      <a:lstStyle/>
                      <a:p>
                        <a:endParaRPr lang="en-US"/>
                      </a:p>
                    </p:txBody>
                  </p:sp>
                  <p:sp>
                    <p:nvSpPr>
                      <p:cNvPr id="17508" name="Oval 1083"/>
                      <p:cNvSpPr>
                        <a:spLocks noChangeArrowheads="1"/>
                      </p:cNvSpPr>
                      <p:nvPr/>
                    </p:nvSpPr>
                    <p:spPr bwMode="auto">
                      <a:xfrm>
                        <a:off x="4121" y="1331"/>
                        <a:ext cx="15" cy="7"/>
                      </a:xfrm>
                      <a:prstGeom prst="ellipse">
                        <a:avLst/>
                      </a:prstGeom>
                      <a:solidFill>
                        <a:srgbClr val="000080"/>
                      </a:solidFill>
                      <a:ln w="9525">
                        <a:noFill/>
                        <a:round/>
                        <a:headEnd/>
                        <a:tailEnd/>
                      </a:ln>
                    </p:spPr>
                    <p:txBody>
                      <a:bodyPr/>
                      <a:lstStyle/>
                      <a:p>
                        <a:pPr eaLnBrk="0" hangingPunct="0"/>
                        <a:endParaRPr lang="en-US"/>
                      </a:p>
                    </p:txBody>
                  </p:sp>
                  <p:grpSp>
                    <p:nvGrpSpPr>
                      <p:cNvPr id="17509" name="Group 1084"/>
                      <p:cNvGrpSpPr>
                        <a:grpSpLocks/>
                      </p:cNvGrpSpPr>
                      <p:nvPr/>
                    </p:nvGrpSpPr>
                    <p:grpSpPr bwMode="auto">
                      <a:xfrm>
                        <a:off x="4119" y="1327"/>
                        <a:ext cx="24" cy="14"/>
                        <a:chOff x="4119" y="1327"/>
                        <a:chExt cx="24" cy="14"/>
                      </a:xfrm>
                    </p:grpSpPr>
                    <p:sp>
                      <p:nvSpPr>
                        <p:cNvPr id="17514" name="Oval 1085"/>
                        <p:cNvSpPr>
                          <a:spLocks noChangeArrowheads="1"/>
                        </p:cNvSpPr>
                        <p:nvPr/>
                      </p:nvSpPr>
                      <p:spPr bwMode="auto">
                        <a:xfrm>
                          <a:off x="4119" y="1327"/>
                          <a:ext cx="24" cy="14"/>
                        </a:xfrm>
                        <a:prstGeom prst="ellipse">
                          <a:avLst/>
                        </a:prstGeom>
                        <a:solidFill>
                          <a:srgbClr val="001F9F"/>
                        </a:solidFill>
                        <a:ln w="9525">
                          <a:noFill/>
                          <a:round/>
                          <a:headEnd/>
                          <a:tailEnd/>
                        </a:ln>
                      </p:spPr>
                      <p:txBody>
                        <a:bodyPr/>
                        <a:lstStyle/>
                        <a:p>
                          <a:pPr eaLnBrk="0" hangingPunct="0"/>
                          <a:endParaRPr lang="en-US"/>
                        </a:p>
                      </p:txBody>
                    </p:sp>
                    <p:sp>
                      <p:nvSpPr>
                        <p:cNvPr id="17515" name="Oval 1086"/>
                        <p:cNvSpPr>
                          <a:spLocks noChangeArrowheads="1"/>
                        </p:cNvSpPr>
                        <p:nvPr/>
                      </p:nvSpPr>
                      <p:spPr bwMode="auto">
                        <a:xfrm>
                          <a:off x="4121" y="1329"/>
                          <a:ext cx="14" cy="11"/>
                        </a:xfrm>
                        <a:prstGeom prst="ellipse">
                          <a:avLst/>
                        </a:prstGeom>
                        <a:solidFill>
                          <a:srgbClr val="000000"/>
                        </a:solidFill>
                        <a:ln w="9525">
                          <a:noFill/>
                          <a:round/>
                          <a:headEnd/>
                          <a:tailEnd/>
                        </a:ln>
                      </p:spPr>
                      <p:txBody>
                        <a:bodyPr/>
                        <a:lstStyle/>
                        <a:p>
                          <a:pPr eaLnBrk="0" hangingPunct="0"/>
                          <a:endParaRPr lang="en-US"/>
                        </a:p>
                      </p:txBody>
                    </p:sp>
                  </p:grpSp>
                  <p:sp>
                    <p:nvSpPr>
                      <p:cNvPr id="17510" name="Oval 1087"/>
                      <p:cNvSpPr>
                        <a:spLocks noChangeArrowheads="1"/>
                      </p:cNvSpPr>
                      <p:nvPr/>
                    </p:nvSpPr>
                    <p:spPr bwMode="auto">
                      <a:xfrm>
                        <a:off x="4129" y="1330"/>
                        <a:ext cx="2" cy="2"/>
                      </a:xfrm>
                      <a:prstGeom prst="ellipse">
                        <a:avLst/>
                      </a:prstGeom>
                      <a:solidFill>
                        <a:srgbClr val="FFFFFF"/>
                      </a:solidFill>
                      <a:ln w="9525">
                        <a:noFill/>
                        <a:round/>
                        <a:headEnd/>
                        <a:tailEnd/>
                      </a:ln>
                    </p:spPr>
                    <p:txBody>
                      <a:bodyPr/>
                      <a:lstStyle/>
                      <a:p>
                        <a:pPr eaLnBrk="0" hangingPunct="0"/>
                        <a:endParaRPr lang="en-US"/>
                      </a:p>
                    </p:txBody>
                  </p:sp>
                  <p:grpSp>
                    <p:nvGrpSpPr>
                      <p:cNvPr id="17511" name="Group 1088"/>
                      <p:cNvGrpSpPr>
                        <a:grpSpLocks/>
                      </p:cNvGrpSpPr>
                      <p:nvPr/>
                    </p:nvGrpSpPr>
                    <p:grpSpPr bwMode="auto">
                      <a:xfrm>
                        <a:off x="4112" y="1325"/>
                        <a:ext cx="46" cy="19"/>
                        <a:chOff x="4112" y="1325"/>
                        <a:chExt cx="46" cy="19"/>
                      </a:xfrm>
                    </p:grpSpPr>
                    <p:sp>
                      <p:nvSpPr>
                        <p:cNvPr id="17512" name="Freeform 1089"/>
                        <p:cNvSpPr>
                          <a:spLocks/>
                        </p:cNvSpPr>
                        <p:nvPr/>
                      </p:nvSpPr>
                      <p:spPr bwMode="auto">
                        <a:xfrm>
                          <a:off x="4112" y="1325"/>
                          <a:ext cx="46" cy="11"/>
                        </a:xfrm>
                        <a:custGeom>
                          <a:avLst/>
                          <a:gdLst>
                            <a:gd name="T0" fmla="*/ 0 w 46"/>
                            <a:gd name="T1" fmla="*/ 4 h 11"/>
                            <a:gd name="T2" fmla="*/ 6 w 46"/>
                            <a:gd name="T3" fmla="*/ 8 h 11"/>
                            <a:gd name="T4" fmla="*/ 9 w 46"/>
                            <a:gd name="T5" fmla="*/ 7 h 11"/>
                            <a:gd name="T6" fmla="*/ 16 w 46"/>
                            <a:gd name="T7" fmla="*/ 5 h 11"/>
                            <a:gd name="T8" fmla="*/ 20 w 46"/>
                            <a:gd name="T9" fmla="*/ 3 h 11"/>
                            <a:gd name="T10" fmla="*/ 23 w 46"/>
                            <a:gd name="T11" fmla="*/ 5 h 11"/>
                            <a:gd name="T12" fmla="*/ 30 w 46"/>
                            <a:gd name="T13" fmla="*/ 5 h 11"/>
                            <a:gd name="T14" fmla="*/ 34 w 46"/>
                            <a:gd name="T15" fmla="*/ 7 h 11"/>
                            <a:gd name="T16" fmla="*/ 37 w 46"/>
                            <a:gd name="T17" fmla="*/ 8 h 11"/>
                            <a:gd name="T18" fmla="*/ 42 w 46"/>
                            <a:gd name="T19" fmla="*/ 10 h 11"/>
                            <a:gd name="T20" fmla="*/ 46 w 46"/>
                            <a:gd name="T21" fmla="*/ 11 h 11"/>
                            <a:gd name="T22" fmla="*/ 42 w 46"/>
                            <a:gd name="T23" fmla="*/ 8 h 11"/>
                            <a:gd name="T24" fmla="*/ 36 w 46"/>
                            <a:gd name="T25" fmla="*/ 6 h 11"/>
                            <a:gd name="T26" fmla="*/ 31 w 46"/>
                            <a:gd name="T27" fmla="*/ 3 h 11"/>
                            <a:gd name="T28" fmla="*/ 25 w 46"/>
                            <a:gd name="T29" fmla="*/ 2 h 11"/>
                            <a:gd name="T30" fmla="*/ 19 w 46"/>
                            <a:gd name="T31" fmla="*/ 0 h 11"/>
                            <a:gd name="T32" fmla="*/ 15 w 46"/>
                            <a:gd name="T33" fmla="*/ 2 h 11"/>
                            <a:gd name="T34" fmla="*/ 6 w 46"/>
                            <a:gd name="T35" fmla="*/ 5 h 11"/>
                            <a:gd name="T36" fmla="*/ 0 w 46"/>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1"/>
                            <a:gd name="T59" fmla="*/ 46 w 4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1">
                              <a:moveTo>
                                <a:pt x="0" y="4"/>
                              </a:moveTo>
                              <a:lnTo>
                                <a:pt x="6" y="8"/>
                              </a:lnTo>
                              <a:lnTo>
                                <a:pt x="9" y="7"/>
                              </a:lnTo>
                              <a:lnTo>
                                <a:pt x="16" y="5"/>
                              </a:lnTo>
                              <a:lnTo>
                                <a:pt x="20" y="3"/>
                              </a:lnTo>
                              <a:lnTo>
                                <a:pt x="23" y="5"/>
                              </a:lnTo>
                              <a:lnTo>
                                <a:pt x="30" y="5"/>
                              </a:lnTo>
                              <a:lnTo>
                                <a:pt x="34" y="7"/>
                              </a:lnTo>
                              <a:lnTo>
                                <a:pt x="37" y="8"/>
                              </a:lnTo>
                              <a:lnTo>
                                <a:pt x="42" y="10"/>
                              </a:lnTo>
                              <a:lnTo>
                                <a:pt x="46" y="11"/>
                              </a:lnTo>
                              <a:lnTo>
                                <a:pt x="42" y="8"/>
                              </a:lnTo>
                              <a:lnTo>
                                <a:pt x="36" y="6"/>
                              </a:lnTo>
                              <a:lnTo>
                                <a:pt x="31" y="3"/>
                              </a:lnTo>
                              <a:lnTo>
                                <a:pt x="25" y="2"/>
                              </a:lnTo>
                              <a:lnTo>
                                <a:pt x="19" y="0"/>
                              </a:lnTo>
                              <a:lnTo>
                                <a:pt x="15" y="2"/>
                              </a:lnTo>
                              <a:lnTo>
                                <a:pt x="6" y="5"/>
                              </a:lnTo>
                              <a:lnTo>
                                <a:pt x="0" y="4"/>
                              </a:lnTo>
                              <a:close/>
                            </a:path>
                          </a:pathLst>
                        </a:custGeom>
                        <a:solidFill>
                          <a:srgbClr val="5F3F1F"/>
                        </a:solidFill>
                        <a:ln w="9525">
                          <a:noFill/>
                          <a:round/>
                          <a:headEnd/>
                          <a:tailEnd/>
                        </a:ln>
                      </p:spPr>
                      <p:txBody>
                        <a:bodyPr/>
                        <a:lstStyle/>
                        <a:p>
                          <a:endParaRPr lang="en-US"/>
                        </a:p>
                      </p:txBody>
                    </p:sp>
                    <p:sp>
                      <p:nvSpPr>
                        <p:cNvPr id="17513" name="Freeform 1090"/>
                        <p:cNvSpPr>
                          <a:spLocks/>
                        </p:cNvSpPr>
                        <p:nvPr/>
                      </p:nvSpPr>
                      <p:spPr bwMode="auto">
                        <a:xfrm>
                          <a:off x="4118" y="1334"/>
                          <a:ext cx="33" cy="10"/>
                        </a:xfrm>
                        <a:custGeom>
                          <a:avLst/>
                          <a:gdLst>
                            <a:gd name="T0" fmla="*/ 1 w 33"/>
                            <a:gd name="T1" fmla="*/ 3 h 10"/>
                            <a:gd name="T2" fmla="*/ 8 w 33"/>
                            <a:gd name="T3" fmla="*/ 5 h 10"/>
                            <a:gd name="T4" fmla="*/ 11 w 33"/>
                            <a:gd name="T5" fmla="*/ 6 h 10"/>
                            <a:gd name="T6" fmla="*/ 18 w 33"/>
                            <a:gd name="T7" fmla="*/ 4 h 10"/>
                            <a:gd name="T8" fmla="*/ 23 w 33"/>
                            <a:gd name="T9" fmla="*/ 3 h 10"/>
                            <a:gd name="T10" fmla="*/ 27 w 33"/>
                            <a:gd name="T11" fmla="*/ 1 h 10"/>
                            <a:gd name="T12" fmla="*/ 31 w 33"/>
                            <a:gd name="T13" fmla="*/ 0 h 10"/>
                            <a:gd name="T14" fmla="*/ 33 w 33"/>
                            <a:gd name="T15" fmla="*/ 0 h 10"/>
                            <a:gd name="T16" fmla="*/ 27 w 33"/>
                            <a:gd name="T17" fmla="*/ 3 h 10"/>
                            <a:gd name="T18" fmla="*/ 24 w 33"/>
                            <a:gd name="T19" fmla="*/ 4 h 10"/>
                            <a:gd name="T20" fmla="*/ 19 w 33"/>
                            <a:gd name="T21" fmla="*/ 6 h 10"/>
                            <a:gd name="T22" fmla="*/ 15 w 33"/>
                            <a:gd name="T23" fmla="*/ 8 h 10"/>
                            <a:gd name="T24" fmla="*/ 12 w 33"/>
                            <a:gd name="T25" fmla="*/ 8 h 10"/>
                            <a:gd name="T26" fmla="*/ 9 w 33"/>
                            <a:gd name="T27" fmla="*/ 9 h 10"/>
                            <a:gd name="T28" fmla="*/ 0 w 33"/>
                            <a:gd name="T29" fmla="*/ 10 h 10"/>
                            <a:gd name="T30" fmla="*/ 3 w 33"/>
                            <a:gd name="T31" fmla="*/ 7 h 10"/>
                            <a:gd name="T32" fmla="*/ 1 w 33"/>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0"/>
                            <a:gd name="T53" fmla="*/ 33 w 3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0">
                              <a:moveTo>
                                <a:pt x="1" y="3"/>
                              </a:moveTo>
                              <a:lnTo>
                                <a:pt x="8" y="5"/>
                              </a:lnTo>
                              <a:lnTo>
                                <a:pt x="11" y="6"/>
                              </a:lnTo>
                              <a:lnTo>
                                <a:pt x="18" y="4"/>
                              </a:lnTo>
                              <a:lnTo>
                                <a:pt x="23" y="3"/>
                              </a:lnTo>
                              <a:lnTo>
                                <a:pt x="27" y="1"/>
                              </a:lnTo>
                              <a:lnTo>
                                <a:pt x="31" y="0"/>
                              </a:lnTo>
                              <a:lnTo>
                                <a:pt x="33" y="0"/>
                              </a:lnTo>
                              <a:lnTo>
                                <a:pt x="27" y="3"/>
                              </a:lnTo>
                              <a:lnTo>
                                <a:pt x="24" y="4"/>
                              </a:lnTo>
                              <a:lnTo>
                                <a:pt x="19" y="6"/>
                              </a:lnTo>
                              <a:lnTo>
                                <a:pt x="15" y="8"/>
                              </a:lnTo>
                              <a:lnTo>
                                <a:pt x="12" y="8"/>
                              </a:lnTo>
                              <a:lnTo>
                                <a:pt x="9" y="9"/>
                              </a:lnTo>
                              <a:lnTo>
                                <a:pt x="0" y="10"/>
                              </a:lnTo>
                              <a:lnTo>
                                <a:pt x="3" y="7"/>
                              </a:lnTo>
                              <a:lnTo>
                                <a:pt x="1" y="3"/>
                              </a:lnTo>
                              <a:close/>
                            </a:path>
                          </a:pathLst>
                        </a:custGeom>
                        <a:solidFill>
                          <a:srgbClr val="5F3F1F"/>
                        </a:solidFill>
                        <a:ln w="9525">
                          <a:noFill/>
                          <a:round/>
                          <a:headEnd/>
                          <a:tailEnd/>
                        </a:ln>
                      </p:spPr>
                      <p:txBody>
                        <a:bodyPr/>
                        <a:lstStyle/>
                        <a:p>
                          <a:endParaRPr lang="en-US"/>
                        </a:p>
                      </p:txBody>
                    </p:sp>
                  </p:grpSp>
                </p:grpSp>
                <p:grpSp>
                  <p:nvGrpSpPr>
                    <p:cNvPr id="17498" name="Group 1091"/>
                    <p:cNvGrpSpPr>
                      <a:grpSpLocks/>
                    </p:cNvGrpSpPr>
                    <p:nvPr/>
                  </p:nvGrpSpPr>
                  <p:grpSpPr bwMode="auto">
                    <a:xfrm>
                      <a:off x="4074" y="1332"/>
                      <a:ext cx="19" cy="16"/>
                      <a:chOff x="4074" y="1332"/>
                      <a:chExt cx="19" cy="16"/>
                    </a:xfrm>
                  </p:grpSpPr>
                  <p:sp>
                    <p:nvSpPr>
                      <p:cNvPr id="17499" name="Oval 1092"/>
                      <p:cNvSpPr>
                        <a:spLocks noChangeArrowheads="1"/>
                      </p:cNvSpPr>
                      <p:nvPr/>
                    </p:nvSpPr>
                    <p:spPr bwMode="auto">
                      <a:xfrm>
                        <a:off x="4081" y="1333"/>
                        <a:ext cx="7" cy="9"/>
                      </a:xfrm>
                      <a:prstGeom prst="ellipse">
                        <a:avLst/>
                      </a:prstGeom>
                      <a:solidFill>
                        <a:srgbClr val="000080"/>
                      </a:solidFill>
                      <a:ln w="9525">
                        <a:noFill/>
                        <a:round/>
                        <a:headEnd/>
                        <a:tailEnd/>
                      </a:ln>
                    </p:spPr>
                    <p:txBody>
                      <a:bodyPr/>
                      <a:lstStyle/>
                      <a:p>
                        <a:pPr eaLnBrk="0" hangingPunct="0"/>
                        <a:endParaRPr lang="en-US"/>
                      </a:p>
                    </p:txBody>
                  </p:sp>
                  <p:grpSp>
                    <p:nvGrpSpPr>
                      <p:cNvPr id="17500" name="Group 1093"/>
                      <p:cNvGrpSpPr>
                        <a:grpSpLocks/>
                      </p:cNvGrpSpPr>
                      <p:nvPr/>
                    </p:nvGrpSpPr>
                    <p:grpSpPr bwMode="auto">
                      <a:xfrm>
                        <a:off x="4078" y="1332"/>
                        <a:ext cx="13" cy="12"/>
                        <a:chOff x="4078" y="1332"/>
                        <a:chExt cx="13" cy="12"/>
                      </a:xfrm>
                    </p:grpSpPr>
                    <p:sp>
                      <p:nvSpPr>
                        <p:cNvPr id="17505" name="Freeform 1094"/>
                        <p:cNvSpPr>
                          <a:spLocks/>
                        </p:cNvSpPr>
                        <p:nvPr/>
                      </p:nvSpPr>
                      <p:spPr bwMode="auto">
                        <a:xfrm>
                          <a:off x="4078" y="1332"/>
                          <a:ext cx="13" cy="12"/>
                        </a:xfrm>
                        <a:custGeom>
                          <a:avLst/>
                          <a:gdLst>
                            <a:gd name="T0" fmla="*/ 1 w 13"/>
                            <a:gd name="T1" fmla="*/ 2 h 12"/>
                            <a:gd name="T2" fmla="*/ 0 w 13"/>
                            <a:gd name="T3" fmla="*/ 1 h 12"/>
                            <a:gd name="T4" fmla="*/ 7 w 13"/>
                            <a:gd name="T5" fmla="*/ 0 h 12"/>
                            <a:gd name="T6" fmla="*/ 11 w 13"/>
                            <a:gd name="T7" fmla="*/ 1 h 12"/>
                            <a:gd name="T8" fmla="*/ 13 w 13"/>
                            <a:gd name="T9" fmla="*/ 5 h 12"/>
                            <a:gd name="T10" fmla="*/ 11 w 13"/>
                            <a:gd name="T11" fmla="*/ 10 h 12"/>
                            <a:gd name="T12" fmla="*/ 7 w 13"/>
                            <a:gd name="T13" fmla="*/ 12 h 12"/>
                            <a:gd name="T14" fmla="*/ 5 w 13"/>
                            <a:gd name="T15" fmla="*/ 10 h 12"/>
                            <a:gd name="T16" fmla="*/ 1 w 13"/>
                            <a:gd name="T17" fmla="*/ 6 h 12"/>
                            <a:gd name="T18" fmla="*/ 1 w 13"/>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 y="2"/>
                              </a:moveTo>
                              <a:lnTo>
                                <a:pt x="0" y="1"/>
                              </a:lnTo>
                              <a:lnTo>
                                <a:pt x="7" y="0"/>
                              </a:lnTo>
                              <a:lnTo>
                                <a:pt x="11" y="1"/>
                              </a:lnTo>
                              <a:lnTo>
                                <a:pt x="13" y="5"/>
                              </a:lnTo>
                              <a:lnTo>
                                <a:pt x="11" y="10"/>
                              </a:lnTo>
                              <a:lnTo>
                                <a:pt x="7" y="12"/>
                              </a:lnTo>
                              <a:lnTo>
                                <a:pt x="5" y="10"/>
                              </a:lnTo>
                              <a:lnTo>
                                <a:pt x="1" y="6"/>
                              </a:lnTo>
                              <a:lnTo>
                                <a:pt x="1" y="2"/>
                              </a:lnTo>
                              <a:close/>
                            </a:path>
                          </a:pathLst>
                        </a:custGeom>
                        <a:solidFill>
                          <a:srgbClr val="001F9F"/>
                        </a:solidFill>
                        <a:ln w="9525">
                          <a:noFill/>
                          <a:round/>
                          <a:headEnd/>
                          <a:tailEnd/>
                        </a:ln>
                      </p:spPr>
                      <p:txBody>
                        <a:bodyPr/>
                        <a:lstStyle/>
                        <a:p>
                          <a:endParaRPr lang="en-US"/>
                        </a:p>
                      </p:txBody>
                    </p:sp>
                    <p:sp>
                      <p:nvSpPr>
                        <p:cNvPr id="17506" name="Oval 1095"/>
                        <p:cNvSpPr>
                          <a:spLocks noChangeArrowheads="1"/>
                        </p:cNvSpPr>
                        <p:nvPr/>
                      </p:nvSpPr>
                      <p:spPr bwMode="auto">
                        <a:xfrm>
                          <a:off x="4080" y="1335"/>
                          <a:ext cx="8" cy="9"/>
                        </a:xfrm>
                        <a:prstGeom prst="ellipse">
                          <a:avLst/>
                        </a:prstGeom>
                        <a:solidFill>
                          <a:srgbClr val="000000"/>
                        </a:solidFill>
                        <a:ln w="9525">
                          <a:noFill/>
                          <a:round/>
                          <a:headEnd/>
                          <a:tailEnd/>
                        </a:ln>
                      </p:spPr>
                      <p:txBody>
                        <a:bodyPr/>
                        <a:lstStyle/>
                        <a:p>
                          <a:pPr eaLnBrk="0" hangingPunct="0"/>
                          <a:endParaRPr lang="en-US"/>
                        </a:p>
                      </p:txBody>
                    </p:sp>
                  </p:grpSp>
                  <p:sp>
                    <p:nvSpPr>
                      <p:cNvPr id="17501" name="Oval 1096"/>
                      <p:cNvSpPr>
                        <a:spLocks noChangeArrowheads="1"/>
                      </p:cNvSpPr>
                      <p:nvPr/>
                    </p:nvSpPr>
                    <p:spPr bwMode="auto">
                      <a:xfrm>
                        <a:off x="4085" y="1335"/>
                        <a:ext cx="2" cy="1"/>
                      </a:xfrm>
                      <a:prstGeom prst="ellipse">
                        <a:avLst/>
                      </a:prstGeom>
                      <a:solidFill>
                        <a:srgbClr val="FFFFFF"/>
                      </a:solidFill>
                      <a:ln w="9525">
                        <a:noFill/>
                        <a:round/>
                        <a:headEnd/>
                        <a:tailEnd/>
                      </a:ln>
                    </p:spPr>
                    <p:txBody>
                      <a:bodyPr/>
                      <a:lstStyle/>
                      <a:p>
                        <a:pPr eaLnBrk="0" hangingPunct="0"/>
                        <a:endParaRPr lang="en-US"/>
                      </a:p>
                    </p:txBody>
                  </p:sp>
                  <p:grpSp>
                    <p:nvGrpSpPr>
                      <p:cNvPr id="17502" name="Group 1097"/>
                      <p:cNvGrpSpPr>
                        <a:grpSpLocks/>
                      </p:cNvGrpSpPr>
                      <p:nvPr/>
                    </p:nvGrpSpPr>
                    <p:grpSpPr bwMode="auto">
                      <a:xfrm>
                        <a:off x="4074" y="1332"/>
                        <a:ext cx="19" cy="16"/>
                        <a:chOff x="4074" y="1332"/>
                        <a:chExt cx="19" cy="16"/>
                      </a:xfrm>
                    </p:grpSpPr>
                    <p:sp>
                      <p:nvSpPr>
                        <p:cNvPr id="17503" name="Freeform 1098"/>
                        <p:cNvSpPr>
                          <a:spLocks/>
                        </p:cNvSpPr>
                        <p:nvPr/>
                      </p:nvSpPr>
                      <p:spPr bwMode="auto">
                        <a:xfrm>
                          <a:off x="4083" y="1333"/>
                          <a:ext cx="8" cy="15"/>
                        </a:xfrm>
                        <a:custGeom>
                          <a:avLst/>
                          <a:gdLst>
                            <a:gd name="T0" fmla="*/ 0 w 8"/>
                            <a:gd name="T1" fmla="*/ 15 h 15"/>
                            <a:gd name="T2" fmla="*/ 2 w 8"/>
                            <a:gd name="T3" fmla="*/ 11 h 15"/>
                            <a:gd name="T4" fmla="*/ 5 w 8"/>
                            <a:gd name="T5" fmla="*/ 9 h 15"/>
                            <a:gd name="T6" fmla="*/ 7 w 8"/>
                            <a:gd name="T7" fmla="*/ 5 h 15"/>
                            <a:gd name="T8" fmla="*/ 8 w 8"/>
                            <a:gd name="T9" fmla="*/ 0 h 15"/>
                            <a:gd name="T10" fmla="*/ 8 w 8"/>
                            <a:gd name="T11" fmla="*/ 5 h 15"/>
                            <a:gd name="T12" fmla="*/ 6 w 8"/>
                            <a:gd name="T13" fmla="*/ 9 h 15"/>
                            <a:gd name="T14" fmla="*/ 0 w 8"/>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
                            <a:gd name="T26" fmla="*/ 8 w 8"/>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
                              <a:moveTo>
                                <a:pt x="0" y="15"/>
                              </a:moveTo>
                              <a:lnTo>
                                <a:pt x="2" y="11"/>
                              </a:lnTo>
                              <a:lnTo>
                                <a:pt x="5" y="9"/>
                              </a:lnTo>
                              <a:lnTo>
                                <a:pt x="7" y="5"/>
                              </a:lnTo>
                              <a:lnTo>
                                <a:pt x="8" y="0"/>
                              </a:lnTo>
                              <a:lnTo>
                                <a:pt x="8" y="5"/>
                              </a:lnTo>
                              <a:lnTo>
                                <a:pt x="6" y="9"/>
                              </a:lnTo>
                              <a:lnTo>
                                <a:pt x="0" y="15"/>
                              </a:lnTo>
                              <a:close/>
                            </a:path>
                          </a:pathLst>
                        </a:custGeom>
                        <a:solidFill>
                          <a:srgbClr val="5F3F1F"/>
                        </a:solidFill>
                        <a:ln w="9525">
                          <a:noFill/>
                          <a:round/>
                          <a:headEnd/>
                          <a:tailEnd/>
                        </a:ln>
                      </p:spPr>
                      <p:txBody>
                        <a:bodyPr/>
                        <a:lstStyle/>
                        <a:p>
                          <a:endParaRPr lang="en-US"/>
                        </a:p>
                      </p:txBody>
                    </p:sp>
                    <p:sp>
                      <p:nvSpPr>
                        <p:cNvPr id="17504" name="Freeform 1099"/>
                        <p:cNvSpPr>
                          <a:spLocks/>
                        </p:cNvSpPr>
                        <p:nvPr/>
                      </p:nvSpPr>
                      <p:spPr bwMode="auto">
                        <a:xfrm>
                          <a:off x="4074" y="1332"/>
                          <a:ext cx="19" cy="5"/>
                        </a:xfrm>
                        <a:custGeom>
                          <a:avLst/>
                          <a:gdLst>
                            <a:gd name="T0" fmla="*/ 19 w 19"/>
                            <a:gd name="T1" fmla="*/ 1 h 5"/>
                            <a:gd name="T2" fmla="*/ 14 w 19"/>
                            <a:gd name="T3" fmla="*/ 0 h 5"/>
                            <a:gd name="T4" fmla="*/ 9 w 19"/>
                            <a:gd name="T5" fmla="*/ 0 h 5"/>
                            <a:gd name="T6" fmla="*/ 3 w 19"/>
                            <a:gd name="T7" fmla="*/ 1 h 5"/>
                            <a:gd name="T8" fmla="*/ 0 w 19"/>
                            <a:gd name="T9" fmla="*/ 3 h 5"/>
                            <a:gd name="T10" fmla="*/ 4 w 19"/>
                            <a:gd name="T11" fmla="*/ 5 h 5"/>
                            <a:gd name="T12" fmla="*/ 9 w 19"/>
                            <a:gd name="T13" fmla="*/ 3 h 5"/>
                            <a:gd name="T14" fmla="*/ 14 w 19"/>
                            <a:gd name="T15" fmla="*/ 1 h 5"/>
                            <a:gd name="T16" fmla="*/ 19 w 19"/>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
                            <a:gd name="T29" fmla="*/ 19 w 1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
                              <a:moveTo>
                                <a:pt x="19" y="1"/>
                              </a:moveTo>
                              <a:lnTo>
                                <a:pt x="14" y="0"/>
                              </a:lnTo>
                              <a:lnTo>
                                <a:pt x="9" y="0"/>
                              </a:lnTo>
                              <a:lnTo>
                                <a:pt x="3" y="1"/>
                              </a:lnTo>
                              <a:lnTo>
                                <a:pt x="0" y="3"/>
                              </a:lnTo>
                              <a:lnTo>
                                <a:pt x="4" y="5"/>
                              </a:lnTo>
                              <a:lnTo>
                                <a:pt x="9" y="3"/>
                              </a:lnTo>
                              <a:lnTo>
                                <a:pt x="14" y="1"/>
                              </a:lnTo>
                              <a:lnTo>
                                <a:pt x="19" y="1"/>
                              </a:lnTo>
                              <a:close/>
                            </a:path>
                          </a:pathLst>
                        </a:custGeom>
                        <a:solidFill>
                          <a:srgbClr val="5F3F1F"/>
                        </a:solidFill>
                        <a:ln w="9525">
                          <a:noFill/>
                          <a:round/>
                          <a:headEnd/>
                          <a:tailEnd/>
                        </a:ln>
                      </p:spPr>
                      <p:txBody>
                        <a:bodyPr/>
                        <a:lstStyle/>
                        <a:p>
                          <a:endParaRPr lang="en-US"/>
                        </a:p>
                      </p:txBody>
                    </p:sp>
                  </p:grpSp>
                </p:grpSp>
              </p:grpSp>
            </p:grpSp>
            <p:grpSp>
              <p:nvGrpSpPr>
                <p:cNvPr id="17473" name="Group 1100"/>
                <p:cNvGrpSpPr>
                  <a:grpSpLocks/>
                </p:cNvGrpSpPr>
                <p:nvPr/>
              </p:nvGrpSpPr>
              <p:grpSpPr bwMode="auto">
                <a:xfrm>
                  <a:off x="4044" y="1160"/>
                  <a:ext cx="367" cy="371"/>
                  <a:chOff x="4044" y="1160"/>
                  <a:chExt cx="367" cy="371"/>
                </a:xfrm>
              </p:grpSpPr>
              <p:sp>
                <p:nvSpPr>
                  <p:cNvPr id="17487" name="Freeform 1101"/>
                  <p:cNvSpPr>
                    <a:spLocks/>
                  </p:cNvSpPr>
                  <p:nvPr/>
                </p:nvSpPr>
                <p:spPr bwMode="auto">
                  <a:xfrm>
                    <a:off x="4103" y="1304"/>
                    <a:ext cx="69" cy="19"/>
                  </a:xfrm>
                  <a:custGeom>
                    <a:avLst/>
                    <a:gdLst>
                      <a:gd name="T0" fmla="*/ 0 w 69"/>
                      <a:gd name="T1" fmla="*/ 19 h 19"/>
                      <a:gd name="T2" fmla="*/ 1 w 69"/>
                      <a:gd name="T3" fmla="*/ 10 h 19"/>
                      <a:gd name="T4" fmla="*/ 3 w 69"/>
                      <a:gd name="T5" fmla="*/ 6 h 19"/>
                      <a:gd name="T6" fmla="*/ 7 w 69"/>
                      <a:gd name="T7" fmla="*/ 3 h 19"/>
                      <a:gd name="T8" fmla="*/ 16 w 69"/>
                      <a:gd name="T9" fmla="*/ 1 h 19"/>
                      <a:gd name="T10" fmla="*/ 30 w 69"/>
                      <a:gd name="T11" fmla="*/ 0 h 19"/>
                      <a:gd name="T12" fmla="*/ 44 w 69"/>
                      <a:gd name="T13" fmla="*/ 2 h 19"/>
                      <a:gd name="T14" fmla="*/ 54 w 69"/>
                      <a:gd name="T15" fmla="*/ 7 h 19"/>
                      <a:gd name="T16" fmla="*/ 60 w 69"/>
                      <a:gd name="T17" fmla="*/ 10 h 19"/>
                      <a:gd name="T18" fmla="*/ 69 w 69"/>
                      <a:gd name="T19" fmla="*/ 13 h 19"/>
                      <a:gd name="T20" fmla="*/ 62 w 69"/>
                      <a:gd name="T21" fmla="*/ 13 h 19"/>
                      <a:gd name="T22" fmla="*/ 58 w 69"/>
                      <a:gd name="T23" fmla="*/ 15 h 19"/>
                      <a:gd name="T24" fmla="*/ 51 w 69"/>
                      <a:gd name="T25" fmla="*/ 12 h 19"/>
                      <a:gd name="T26" fmla="*/ 43 w 69"/>
                      <a:gd name="T27" fmla="*/ 10 h 19"/>
                      <a:gd name="T28" fmla="*/ 29 w 69"/>
                      <a:gd name="T29" fmla="*/ 8 h 19"/>
                      <a:gd name="T30" fmla="*/ 14 w 69"/>
                      <a:gd name="T31" fmla="*/ 10 h 19"/>
                      <a:gd name="T32" fmla="*/ 7 w 69"/>
                      <a:gd name="T33" fmla="*/ 13 h 19"/>
                      <a:gd name="T34" fmla="*/ 4 w 69"/>
                      <a:gd name="T35" fmla="*/ 19 h 19"/>
                      <a:gd name="T36" fmla="*/ 0 w 69"/>
                      <a:gd name="T37" fmla="*/ 19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9"/>
                      <a:gd name="T59" fmla="*/ 69 w 6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9">
                        <a:moveTo>
                          <a:pt x="0" y="19"/>
                        </a:moveTo>
                        <a:lnTo>
                          <a:pt x="1" y="10"/>
                        </a:lnTo>
                        <a:lnTo>
                          <a:pt x="3" y="6"/>
                        </a:lnTo>
                        <a:lnTo>
                          <a:pt x="7" y="3"/>
                        </a:lnTo>
                        <a:lnTo>
                          <a:pt x="16" y="1"/>
                        </a:lnTo>
                        <a:lnTo>
                          <a:pt x="30" y="0"/>
                        </a:lnTo>
                        <a:lnTo>
                          <a:pt x="44" y="2"/>
                        </a:lnTo>
                        <a:lnTo>
                          <a:pt x="54" y="7"/>
                        </a:lnTo>
                        <a:lnTo>
                          <a:pt x="60" y="10"/>
                        </a:lnTo>
                        <a:lnTo>
                          <a:pt x="69" y="13"/>
                        </a:lnTo>
                        <a:lnTo>
                          <a:pt x="62" y="13"/>
                        </a:lnTo>
                        <a:lnTo>
                          <a:pt x="58" y="15"/>
                        </a:lnTo>
                        <a:lnTo>
                          <a:pt x="51" y="12"/>
                        </a:lnTo>
                        <a:lnTo>
                          <a:pt x="43" y="10"/>
                        </a:lnTo>
                        <a:lnTo>
                          <a:pt x="29" y="8"/>
                        </a:lnTo>
                        <a:lnTo>
                          <a:pt x="14" y="10"/>
                        </a:lnTo>
                        <a:lnTo>
                          <a:pt x="7" y="13"/>
                        </a:lnTo>
                        <a:lnTo>
                          <a:pt x="4" y="19"/>
                        </a:lnTo>
                        <a:lnTo>
                          <a:pt x="0" y="19"/>
                        </a:lnTo>
                        <a:close/>
                      </a:path>
                    </a:pathLst>
                  </a:custGeom>
                  <a:solidFill>
                    <a:srgbClr val="5F3F1F"/>
                  </a:solidFill>
                  <a:ln w="9525">
                    <a:noFill/>
                    <a:round/>
                    <a:headEnd/>
                    <a:tailEnd/>
                  </a:ln>
                </p:spPr>
                <p:txBody>
                  <a:bodyPr/>
                  <a:lstStyle/>
                  <a:p>
                    <a:endParaRPr lang="en-US"/>
                  </a:p>
                </p:txBody>
              </p:sp>
              <p:sp>
                <p:nvSpPr>
                  <p:cNvPr id="17488" name="Freeform 1102"/>
                  <p:cNvSpPr>
                    <a:spLocks/>
                  </p:cNvSpPr>
                  <p:nvPr/>
                </p:nvSpPr>
                <p:spPr bwMode="auto">
                  <a:xfrm>
                    <a:off x="4070" y="1314"/>
                    <a:ext cx="21" cy="15"/>
                  </a:xfrm>
                  <a:custGeom>
                    <a:avLst/>
                    <a:gdLst>
                      <a:gd name="T0" fmla="*/ 0 w 21"/>
                      <a:gd name="T1" fmla="*/ 0 h 15"/>
                      <a:gd name="T2" fmla="*/ 5 w 21"/>
                      <a:gd name="T3" fmla="*/ 0 h 15"/>
                      <a:gd name="T4" fmla="*/ 11 w 21"/>
                      <a:gd name="T5" fmla="*/ 3 h 15"/>
                      <a:gd name="T6" fmla="*/ 16 w 21"/>
                      <a:gd name="T7" fmla="*/ 6 h 15"/>
                      <a:gd name="T8" fmla="*/ 21 w 21"/>
                      <a:gd name="T9" fmla="*/ 15 h 15"/>
                      <a:gd name="T10" fmla="*/ 13 w 21"/>
                      <a:gd name="T11" fmla="*/ 10 h 15"/>
                      <a:gd name="T12" fmla="*/ 6 w 21"/>
                      <a:gd name="T13" fmla="*/ 9 h 15"/>
                      <a:gd name="T14" fmla="*/ 1 w 21"/>
                      <a:gd name="T15" fmla="*/ 8 h 15"/>
                      <a:gd name="T16" fmla="*/ 0 w 21"/>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0" y="0"/>
                        </a:moveTo>
                        <a:lnTo>
                          <a:pt x="5" y="0"/>
                        </a:lnTo>
                        <a:lnTo>
                          <a:pt x="11" y="3"/>
                        </a:lnTo>
                        <a:lnTo>
                          <a:pt x="16" y="6"/>
                        </a:lnTo>
                        <a:lnTo>
                          <a:pt x="21" y="15"/>
                        </a:lnTo>
                        <a:lnTo>
                          <a:pt x="13" y="10"/>
                        </a:lnTo>
                        <a:lnTo>
                          <a:pt x="6" y="9"/>
                        </a:lnTo>
                        <a:lnTo>
                          <a:pt x="1" y="8"/>
                        </a:lnTo>
                        <a:lnTo>
                          <a:pt x="0" y="0"/>
                        </a:lnTo>
                        <a:close/>
                      </a:path>
                    </a:pathLst>
                  </a:custGeom>
                  <a:solidFill>
                    <a:srgbClr val="5F3F1F"/>
                  </a:solidFill>
                  <a:ln w="9525">
                    <a:noFill/>
                    <a:round/>
                    <a:headEnd/>
                    <a:tailEnd/>
                  </a:ln>
                </p:spPr>
                <p:txBody>
                  <a:bodyPr/>
                  <a:lstStyle/>
                  <a:p>
                    <a:endParaRPr lang="en-US"/>
                  </a:p>
                </p:txBody>
              </p:sp>
              <p:grpSp>
                <p:nvGrpSpPr>
                  <p:cNvPr id="17489" name="Group 1103"/>
                  <p:cNvGrpSpPr>
                    <a:grpSpLocks/>
                  </p:cNvGrpSpPr>
                  <p:nvPr/>
                </p:nvGrpSpPr>
                <p:grpSpPr bwMode="auto">
                  <a:xfrm>
                    <a:off x="4044" y="1160"/>
                    <a:ext cx="367" cy="371"/>
                    <a:chOff x="4044" y="1160"/>
                    <a:chExt cx="367" cy="371"/>
                  </a:xfrm>
                </p:grpSpPr>
                <p:sp>
                  <p:nvSpPr>
                    <p:cNvPr id="17490" name="Freeform 1104"/>
                    <p:cNvSpPr>
                      <a:spLocks/>
                    </p:cNvSpPr>
                    <p:nvPr/>
                  </p:nvSpPr>
                  <p:spPr bwMode="auto">
                    <a:xfrm>
                      <a:off x="4044" y="1160"/>
                      <a:ext cx="367" cy="371"/>
                    </a:xfrm>
                    <a:custGeom>
                      <a:avLst/>
                      <a:gdLst>
                        <a:gd name="T0" fmla="*/ 21 w 367"/>
                        <a:gd name="T1" fmla="*/ 126 h 371"/>
                        <a:gd name="T2" fmla="*/ 21 w 367"/>
                        <a:gd name="T3" fmla="*/ 144 h 371"/>
                        <a:gd name="T4" fmla="*/ 14 w 367"/>
                        <a:gd name="T5" fmla="*/ 145 h 371"/>
                        <a:gd name="T6" fmla="*/ 2 w 367"/>
                        <a:gd name="T7" fmla="*/ 128 h 371"/>
                        <a:gd name="T8" fmla="*/ 4 w 367"/>
                        <a:gd name="T9" fmla="*/ 96 h 371"/>
                        <a:gd name="T10" fmla="*/ 21 w 367"/>
                        <a:gd name="T11" fmla="*/ 69 h 371"/>
                        <a:gd name="T12" fmla="*/ 46 w 367"/>
                        <a:gd name="T13" fmla="*/ 44 h 371"/>
                        <a:gd name="T14" fmla="*/ 72 w 367"/>
                        <a:gd name="T15" fmla="*/ 28 h 371"/>
                        <a:gd name="T16" fmla="*/ 105 w 367"/>
                        <a:gd name="T17" fmla="*/ 15 h 371"/>
                        <a:gd name="T18" fmla="*/ 115 w 367"/>
                        <a:gd name="T19" fmla="*/ 4 h 371"/>
                        <a:gd name="T20" fmla="*/ 133 w 367"/>
                        <a:gd name="T21" fmla="*/ 1 h 371"/>
                        <a:gd name="T22" fmla="*/ 161 w 367"/>
                        <a:gd name="T23" fmla="*/ 1 h 371"/>
                        <a:gd name="T24" fmla="*/ 177 w 367"/>
                        <a:gd name="T25" fmla="*/ 1 h 371"/>
                        <a:gd name="T26" fmla="*/ 197 w 367"/>
                        <a:gd name="T27" fmla="*/ 8 h 371"/>
                        <a:gd name="T28" fmla="*/ 219 w 367"/>
                        <a:gd name="T29" fmla="*/ 4 h 371"/>
                        <a:gd name="T30" fmla="*/ 247 w 367"/>
                        <a:gd name="T31" fmla="*/ 17 h 371"/>
                        <a:gd name="T32" fmla="*/ 270 w 367"/>
                        <a:gd name="T33" fmla="*/ 41 h 371"/>
                        <a:gd name="T34" fmla="*/ 290 w 367"/>
                        <a:gd name="T35" fmla="*/ 64 h 371"/>
                        <a:gd name="T36" fmla="*/ 304 w 367"/>
                        <a:gd name="T37" fmla="*/ 93 h 371"/>
                        <a:gd name="T38" fmla="*/ 322 w 367"/>
                        <a:gd name="T39" fmla="*/ 142 h 371"/>
                        <a:gd name="T40" fmla="*/ 339 w 367"/>
                        <a:gd name="T41" fmla="*/ 204 h 371"/>
                        <a:gd name="T42" fmla="*/ 348 w 367"/>
                        <a:gd name="T43" fmla="*/ 249 h 371"/>
                        <a:gd name="T44" fmla="*/ 362 w 367"/>
                        <a:gd name="T45" fmla="*/ 300 h 371"/>
                        <a:gd name="T46" fmla="*/ 367 w 367"/>
                        <a:gd name="T47" fmla="*/ 328 h 371"/>
                        <a:gd name="T48" fmla="*/ 362 w 367"/>
                        <a:gd name="T49" fmla="*/ 351 h 371"/>
                        <a:gd name="T50" fmla="*/ 355 w 367"/>
                        <a:gd name="T51" fmla="*/ 358 h 371"/>
                        <a:gd name="T52" fmla="*/ 342 w 367"/>
                        <a:gd name="T53" fmla="*/ 367 h 371"/>
                        <a:gd name="T54" fmla="*/ 337 w 367"/>
                        <a:gd name="T55" fmla="*/ 369 h 371"/>
                        <a:gd name="T56" fmla="*/ 327 w 367"/>
                        <a:gd name="T57" fmla="*/ 369 h 371"/>
                        <a:gd name="T58" fmla="*/ 313 w 367"/>
                        <a:gd name="T59" fmla="*/ 361 h 371"/>
                        <a:gd name="T60" fmla="*/ 296 w 367"/>
                        <a:gd name="T61" fmla="*/ 362 h 371"/>
                        <a:gd name="T62" fmla="*/ 277 w 367"/>
                        <a:gd name="T63" fmla="*/ 361 h 371"/>
                        <a:gd name="T64" fmla="*/ 267 w 367"/>
                        <a:gd name="T65" fmla="*/ 363 h 371"/>
                        <a:gd name="T66" fmla="*/ 244 w 367"/>
                        <a:gd name="T67" fmla="*/ 363 h 371"/>
                        <a:gd name="T68" fmla="*/ 223 w 367"/>
                        <a:gd name="T69" fmla="*/ 350 h 371"/>
                        <a:gd name="T70" fmla="*/ 219 w 367"/>
                        <a:gd name="T71" fmla="*/ 331 h 371"/>
                        <a:gd name="T72" fmla="*/ 217 w 367"/>
                        <a:gd name="T73" fmla="*/ 325 h 371"/>
                        <a:gd name="T74" fmla="*/ 230 w 367"/>
                        <a:gd name="T75" fmla="*/ 294 h 371"/>
                        <a:gd name="T76" fmla="*/ 243 w 367"/>
                        <a:gd name="T77" fmla="*/ 248 h 371"/>
                        <a:gd name="T78" fmla="*/ 252 w 367"/>
                        <a:gd name="T79" fmla="*/ 163 h 371"/>
                        <a:gd name="T80" fmla="*/ 221 w 367"/>
                        <a:gd name="T81" fmla="*/ 171 h 371"/>
                        <a:gd name="T82" fmla="*/ 207 w 367"/>
                        <a:gd name="T83" fmla="*/ 184 h 371"/>
                        <a:gd name="T84" fmla="*/ 194 w 367"/>
                        <a:gd name="T85" fmla="*/ 182 h 371"/>
                        <a:gd name="T86" fmla="*/ 178 w 367"/>
                        <a:gd name="T87" fmla="*/ 162 h 371"/>
                        <a:gd name="T88" fmla="*/ 163 w 367"/>
                        <a:gd name="T89" fmla="*/ 135 h 371"/>
                        <a:gd name="T90" fmla="*/ 148 w 367"/>
                        <a:gd name="T91" fmla="*/ 128 h 371"/>
                        <a:gd name="T92" fmla="*/ 150 w 367"/>
                        <a:gd name="T93" fmla="*/ 116 h 371"/>
                        <a:gd name="T94" fmla="*/ 140 w 367"/>
                        <a:gd name="T95" fmla="*/ 95 h 371"/>
                        <a:gd name="T96" fmla="*/ 123 w 367"/>
                        <a:gd name="T97" fmla="*/ 80 h 371"/>
                        <a:gd name="T98" fmla="*/ 96 w 367"/>
                        <a:gd name="T99" fmla="*/ 71 h 371"/>
                        <a:gd name="T100" fmla="*/ 64 w 367"/>
                        <a:gd name="T101" fmla="*/ 77 h 371"/>
                        <a:gd name="T102" fmla="*/ 46 w 367"/>
                        <a:gd name="T103" fmla="*/ 95 h 371"/>
                        <a:gd name="T104" fmla="*/ 35 w 367"/>
                        <a:gd name="T105" fmla="*/ 119 h 371"/>
                        <a:gd name="T106" fmla="*/ 32 w 367"/>
                        <a:gd name="T107" fmla="*/ 147 h 371"/>
                        <a:gd name="T108" fmla="*/ 25 w 367"/>
                        <a:gd name="T109" fmla="*/ 133 h 371"/>
                        <a:gd name="T110" fmla="*/ 24 w 367"/>
                        <a:gd name="T111" fmla="*/ 113 h 3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7"/>
                        <a:gd name="T169" fmla="*/ 0 h 371"/>
                        <a:gd name="T170" fmla="*/ 367 w 367"/>
                        <a:gd name="T171" fmla="*/ 371 h 3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7" h="371">
                          <a:moveTo>
                            <a:pt x="24" y="113"/>
                          </a:moveTo>
                          <a:lnTo>
                            <a:pt x="21" y="126"/>
                          </a:lnTo>
                          <a:lnTo>
                            <a:pt x="20" y="135"/>
                          </a:lnTo>
                          <a:lnTo>
                            <a:pt x="21" y="144"/>
                          </a:lnTo>
                          <a:lnTo>
                            <a:pt x="22" y="151"/>
                          </a:lnTo>
                          <a:lnTo>
                            <a:pt x="14" y="145"/>
                          </a:lnTo>
                          <a:lnTo>
                            <a:pt x="6" y="135"/>
                          </a:lnTo>
                          <a:lnTo>
                            <a:pt x="2" y="128"/>
                          </a:lnTo>
                          <a:lnTo>
                            <a:pt x="0" y="113"/>
                          </a:lnTo>
                          <a:lnTo>
                            <a:pt x="4" y="96"/>
                          </a:lnTo>
                          <a:lnTo>
                            <a:pt x="12" y="82"/>
                          </a:lnTo>
                          <a:lnTo>
                            <a:pt x="21" y="69"/>
                          </a:lnTo>
                          <a:lnTo>
                            <a:pt x="32" y="55"/>
                          </a:lnTo>
                          <a:lnTo>
                            <a:pt x="46" y="44"/>
                          </a:lnTo>
                          <a:lnTo>
                            <a:pt x="59" y="35"/>
                          </a:lnTo>
                          <a:lnTo>
                            <a:pt x="72" y="28"/>
                          </a:lnTo>
                          <a:lnTo>
                            <a:pt x="91" y="20"/>
                          </a:lnTo>
                          <a:lnTo>
                            <a:pt x="105" y="15"/>
                          </a:lnTo>
                          <a:lnTo>
                            <a:pt x="110" y="7"/>
                          </a:lnTo>
                          <a:lnTo>
                            <a:pt x="115" y="4"/>
                          </a:lnTo>
                          <a:lnTo>
                            <a:pt x="123" y="1"/>
                          </a:lnTo>
                          <a:lnTo>
                            <a:pt x="133" y="1"/>
                          </a:lnTo>
                          <a:lnTo>
                            <a:pt x="148" y="4"/>
                          </a:lnTo>
                          <a:lnTo>
                            <a:pt x="161" y="1"/>
                          </a:lnTo>
                          <a:lnTo>
                            <a:pt x="169" y="0"/>
                          </a:lnTo>
                          <a:lnTo>
                            <a:pt x="177" y="1"/>
                          </a:lnTo>
                          <a:lnTo>
                            <a:pt x="188" y="2"/>
                          </a:lnTo>
                          <a:lnTo>
                            <a:pt x="197" y="8"/>
                          </a:lnTo>
                          <a:lnTo>
                            <a:pt x="207" y="5"/>
                          </a:lnTo>
                          <a:lnTo>
                            <a:pt x="219" y="4"/>
                          </a:lnTo>
                          <a:lnTo>
                            <a:pt x="230" y="8"/>
                          </a:lnTo>
                          <a:lnTo>
                            <a:pt x="247" y="17"/>
                          </a:lnTo>
                          <a:lnTo>
                            <a:pt x="258" y="27"/>
                          </a:lnTo>
                          <a:lnTo>
                            <a:pt x="270" y="41"/>
                          </a:lnTo>
                          <a:lnTo>
                            <a:pt x="280" y="53"/>
                          </a:lnTo>
                          <a:lnTo>
                            <a:pt x="290" y="64"/>
                          </a:lnTo>
                          <a:lnTo>
                            <a:pt x="298" y="77"/>
                          </a:lnTo>
                          <a:lnTo>
                            <a:pt x="304" y="93"/>
                          </a:lnTo>
                          <a:lnTo>
                            <a:pt x="313" y="114"/>
                          </a:lnTo>
                          <a:lnTo>
                            <a:pt x="322" y="142"/>
                          </a:lnTo>
                          <a:lnTo>
                            <a:pt x="332" y="171"/>
                          </a:lnTo>
                          <a:lnTo>
                            <a:pt x="339" y="204"/>
                          </a:lnTo>
                          <a:lnTo>
                            <a:pt x="344" y="225"/>
                          </a:lnTo>
                          <a:lnTo>
                            <a:pt x="348" y="249"/>
                          </a:lnTo>
                          <a:lnTo>
                            <a:pt x="355" y="275"/>
                          </a:lnTo>
                          <a:lnTo>
                            <a:pt x="362" y="300"/>
                          </a:lnTo>
                          <a:lnTo>
                            <a:pt x="365" y="314"/>
                          </a:lnTo>
                          <a:lnTo>
                            <a:pt x="367" y="328"/>
                          </a:lnTo>
                          <a:lnTo>
                            <a:pt x="365" y="342"/>
                          </a:lnTo>
                          <a:lnTo>
                            <a:pt x="362" y="351"/>
                          </a:lnTo>
                          <a:lnTo>
                            <a:pt x="360" y="349"/>
                          </a:lnTo>
                          <a:lnTo>
                            <a:pt x="355" y="358"/>
                          </a:lnTo>
                          <a:lnTo>
                            <a:pt x="349" y="365"/>
                          </a:lnTo>
                          <a:lnTo>
                            <a:pt x="342" y="367"/>
                          </a:lnTo>
                          <a:lnTo>
                            <a:pt x="339" y="365"/>
                          </a:lnTo>
                          <a:lnTo>
                            <a:pt x="337" y="369"/>
                          </a:lnTo>
                          <a:lnTo>
                            <a:pt x="334" y="371"/>
                          </a:lnTo>
                          <a:lnTo>
                            <a:pt x="327" y="369"/>
                          </a:lnTo>
                          <a:lnTo>
                            <a:pt x="320" y="365"/>
                          </a:lnTo>
                          <a:lnTo>
                            <a:pt x="313" y="361"/>
                          </a:lnTo>
                          <a:lnTo>
                            <a:pt x="308" y="358"/>
                          </a:lnTo>
                          <a:lnTo>
                            <a:pt x="296" y="362"/>
                          </a:lnTo>
                          <a:lnTo>
                            <a:pt x="285" y="363"/>
                          </a:lnTo>
                          <a:lnTo>
                            <a:pt x="277" y="361"/>
                          </a:lnTo>
                          <a:lnTo>
                            <a:pt x="279" y="357"/>
                          </a:lnTo>
                          <a:lnTo>
                            <a:pt x="267" y="363"/>
                          </a:lnTo>
                          <a:lnTo>
                            <a:pt x="256" y="365"/>
                          </a:lnTo>
                          <a:lnTo>
                            <a:pt x="244" y="363"/>
                          </a:lnTo>
                          <a:lnTo>
                            <a:pt x="233" y="357"/>
                          </a:lnTo>
                          <a:lnTo>
                            <a:pt x="223" y="350"/>
                          </a:lnTo>
                          <a:lnTo>
                            <a:pt x="220" y="342"/>
                          </a:lnTo>
                          <a:lnTo>
                            <a:pt x="219" y="331"/>
                          </a:lnTo>
                          <a:lnTo>
                            <a:pt x="209" y="335"/>
                          </a:lnTo>
                          <a:lnTo>
                            <a:pt x="217" y="325"/>
                          </a:lnTo>
                          <a:lnTo>
                            <a:pt x="222" y="315"/>
                          </a:lnTo>
                          <a:lnTo>
                            <a:pt x="230" y="294"/>
                          </a:lnTo>
                          <a:lnTo>
                            <a:pt x="237" y="273"/>
                          </a:lnTo>
                          <a:lnTo>
                            <a:pt x="243" y="248"/>
                          </a:lnTo>
                          <a:lnTo>
                            <a:pt x="248" y="220"/>
                          </a:lnTo>
                          <a:lnTo>
                            <a:pt x="252" y="163"/>
                          </a:lnTo>
                          <a:lnTo>
                            <a:pt x="228" y="163"/>
                          </a:lnTo>
                          <a:lnTo>
                            <a:pt x="221" y="171"/>
                          </a:lnTo>
                          <a:lnTo>
                            <a:pt x="217" y="180"/>
                          </a:lnTo>
                          <a:lnTo>
                            <a:pt x="207" y="184"/>
                          </a:lnTo>
                          <a:lnTo>
                            <a:pt x="199" y="187"/>
                          </a:lnTo>
                          <a:lnTo>
                            <a:pt x="194" y="182"/>
                          </a:lnTo>
                          <a:lnTo>
                            <a:pt x="185" y="174"/>
                          </a:lnTo>
                          <a:lnTo>
                            <a:pt x="178" y="162"/>
                          </a:lnTo>
                          <a:lnTo>
                            <a:pt x="172" y="149"/>
                          </a:lnTo>
                          <a:lnTo>
                            <a:pt x="163" y="135"/>
                          </a:lnTo>
                          <a:lnTo>
                            <a:pt x="152" y="131"/>
                          </a:lnTo>
                          <a:lnTo>
                            <a:pt x="148" y="128"/>
                          </a:lnTo>
                          <a:lnTo>
                            <a:pt x="149" y="122"/>
                          </a:lnTo>
                          <a:lnTo>
                            <a:pt x="150" y="116"/>
                          </a:lnTo>
                          <a:lnTo>
                            <a:pt x="146" y="105"/>
                          </a:lnTo>
                          <a:lnTo>
                            <a:pt x="140" y="95"/>
                          </a:lnTo>
                          <a:lnTo>
                            <a:pt x="133" y="88"/>
                          </a:lnTo>
                          <a:lnTo>
                            <a:pt x="123" y="80"/>
                          </a:lnTo>
                          <a:lnTo>
                            <a:pt x="109" y="73"/>
                          </a:lnTo>
                          <a:lnTo>
                            <a:pt x="96" y="71"/>
                          </a:lnTo>
                          <a:lnTo>
                            <a:pt x="84" y="73"/>
                          </a:lnTo>
                          <a:lnTo>
                            <a:pt x="64" y="77"/>
                          </a:lnTo>
                          <a:lnTo>
                            <a:pt x="56" y="83"/>
                          </a:lnTo>
                          <a:lnTo>
                            <a:pt x="46" y="95"/>
                          </a:lnTo>
                          <a:lnTo>
                            <a:pt x="40" y="107"/>
                          </a:lnTo>
                          <a:lnTo>
                            <a:pt x="35" y="119"/>
                          </a:lnTo>
                          <a:lnTo>
                            <a:pt x="31" y="131"/>
                          </a:lnTo>
                          <a:lnTo>
                            <a:pt x="32" y="147"/>
                          </a:lnTo>
                          <a:lnTo>
                            <a:pt x="27" y="141"/>
                          </a:lnTo>
                          <a:lnTo>
                            <a:pt x="25" y="133"/>
                          </a:lnTo>
                          <a:lnTo>
                            <a:pt x="23" y="125"/>
                          </a:lnTo>
                          <a:lnTo>
                            <a:pt x="24" y="113"/>
                          </a:lnTo>
                          <a:close/>
                        </a:path>
                      </a:pathLst>
                    </a:custGeom>
                    <a:solidFill>
                      <a:srgbClr val="5F3F1F"/>
                    </a:solidFill>
                    <a:ln w="9525">
                      <a:noFill/>
                      <a:round/>
                      <a:headEnd/>
                      <a:tailEnd/>
                    </a:ln>
                  </p:spPr>
                  <p:txBody>
                    <a:bodyPr/>
                    <a:lstStyle/>
                    <a:p>
                      <a:endParaRPr lang="en-US"/>
                    </a:p>
                  </p:txBody>
                </p:sp>
                <p:grpSp>
                  <p:nvGrpSpPr>
                    <p:cNvPr id="17491" name="Group 1105"/>
                    <p:cNvGrpSpPr>
                      <a:grpSpLocks/>
                    </p:cNvGrpSpPr>
                    <p:nvPr/>
                  </p:nvGrpSpPr>
                  <p:grpSpPr bwMode="auto">
                    <a:xfrm>
                      <a:off x="4113" y="1181"/>
                      <a:ext cx="291" cy="324"/>
                      <a:chOff x="4113" y="1181"/>
                      <a:chExt cx="291" cy="324"/>
                    </a:xfrm>
                  </p:grpSpPr>
                  <p:sp>
                    <p:nvSpPr>
                      <p:cNvPr id="17492" name="Freeform 1106"/>
                      <p:cNvSpPr>
                        <a:spLocks/>
                      </p:cNvSpPr>
                      <p:nvPr/>
                    </p:nvSpPr>
                    <p:spPr bwMode="auto">
                      <a:xfrm>
                        <a:off x="4282" y="1364"/>
                        <a:ext cx="37" cy="129"/>
                      </a:xfrm>
                      <a:custGeom>
                        <a:avLst/>
                        <a:gdLst>
                          <a:gd name="T0" fmla="*/ 16 w 37"/>
                          <a:gd name="T1" fmla="*/ 8 h 129"/>
                          <a:gd name="T2" fmla="*/ 15 w 37"/>
                          <a:gd name="T3" fmla="*/ 27 h 129"/>
                          <a:gd name="T4" fmla="*/ 13 w 37"/>
                          <a:gd name="T5" fmla="*/ 51 h 129"/>
                          <a:gd name="T6" fmla="*/ 9 w 37"/>
                          <a:gd name="T7" fmla="*/ 71 h 129"/>
                          <a:gd name="T8" fmla="*/ 0 w 37"/>
                          <a:gd name="T9" fmla="*/ 105 h 129"/>
                          <a:gd name="T10" fmla="*/ 10 w 37"/>
                          <a:gd name="T11" fmla="*/ 92 h 129"/>
                          <a:gd name="T12" fmla="*/ 15 w 37"/>
                          <a:gd name="T13" fmla="*/ 77 h 129"/>
                          <a:gd name="T14" fmla="*/ 18 w 37"/>
                          <a:gd name="T15" fmla="*/ 67 h 129"/>
                          <a:gd name="T16" fmla="*/ 23 w 37"/>
                          <a:gd name="T17" fmla="*/ 51 h 129"/>
                          <a:gd name="T18" fmla="*/ 26 w 37"/>
                          <a:gd name="T19" fmla="*/ 74 h 129"/>
                          <a:gd name="T20" fmla="*/ 26 w 37"/>
                          <a:gd name="T21" fmla="*/ 95 h 129"/>
                          <a:gd name="T22" fmla="*/ 25 w 37"/>
                          <a:gd name="T23" fmla="*/ 110 h 129"/>
                          <a:gd name="T24" fmla="*/ 32 w 37"/>
                          <a:gd name="T25" fmla="*/ 129 h 129"/>
                          <a:gd name="T26" fmla="*/ 35 w 37"/>
                          <a:gd name="T27" fmla="*/ 75 h 129"/>
                          <a:gd name="T28" fmla="*/ 37 w 37"/>
                          <a:gd name="T29" fmla="*/ 47 h 129"/>
                          <a:gd name="T30" fmla="*/ 36 w 37"/>
                          <a:gd name="T31" fmla="*/ 20 h 129"/>
                          <a:gd name="T32" fmla="*/ 34 w 37"/>
                          <a:gd name="T33" fmla="*/ 0 h 129"/>
                          <a:gd name="T34" fmla="*/ 27 w 37"/>
                          <a:gd name="T35" fmla="*/ 17 h 129"/>
                          <a:gd name="T36" fmla="*/ 23 w 37"/>
                          <a:gd name="T37" fmla="*/ 32 h 129"/>
                          <a:gd name="T38" fmla="*/ 20 w 37"/>
                          <a:gd name="T39" fmla="*/ 19 h 129"/>
                          <a:gd name="T40" fmla="*/ 16 w 37"/>
                          <a:gd name="T41" fmla="*/ 8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9"/>
                          <a:gd name="T65" fmla="*/ 37 w 3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9">
                            <a:moveTo>
                              <a:pt x="16" y="8"/>
                            </a:moveTo>
                            <a:lnTo>
                              <a:pt x="15" y="27"/>
                            </a:lnTo>
                            <a:lnTo>
                              <a:pt x="13" y="51"/>
                            </a:lnTo>
                            <a:lnTo>
                              <a:pt x="9" y="71"/>
                            </a:lnTo>
                            <a:lnTo>
                              <a:pt x="0" y="105"/>
                            </a:lnTo>
                            <a:lnTo>
                              <a:pt x="10" y="92"/>
                            </a:lnTo>
                            <a:lnTo>
                              <a:pt x="15" y="77"/>
                            </a:lnTo>
                            <a:lnTo>
                              <a:pt x="18" y="67"/>
                            </a:lnTo>
                            <a:lnTo>
                              <a:pt x="23" y="51"/>
                            </a:lnTo>
                            <a:lnTo>
                              <a:pt x="26" y="74"/>
                            </a:lnTo>
                            <a:lnTo>
                              <a:pt x="26" y="95"/>
                            </a:lnTo>
                            <a:lnTo>
                              <a:pt x="25" y="110"/>
                            </a:lnTo>
                            <a:lnTo>
                              <a:pt x="32" y="129"/>
                            </a:lnTo>
                            <a:lnTo>
                              <a:pt x="35" y="75"/>
                            </a:lnTo>
                            <a:lnTo>
                              <a:pt x="37" y="47"/>
                            </a:lnTo>
                            <a:lnTo>
                              <a:pt x="36" y="20"/>
                            </a:lnTo>
                            <a:lnTo>
                              <a:pt x="34" y="0"/>
                            </a:lnTo>
                            <a:lnTo>
                              <a:pt x="27" y="17"/>
                            </a:lnTo>
                            <a:lnTo>
                              <a:pt x="23" y="32"/>
                            </a:lnTo>
                            <a:lnTo>
                              <a:pt x="20" y="19"/>
                            </a:lnTo>
                            <a:lnTo>
                              <a:pt x="16" y="8"/>
                            </a:lnTo>
                            <a:close/>
                          </a:path>
                        </a:pathLst>
                      </a:custGeom>
                      <a:solidFill>
                        <a:srgbClr val="7F5F3F"/>
                      </a:solidFill>
                      <a:ln w="9525">
                        <a:noFill/>
                        <a:round/>
                        <a:headEnd/>
                        <a:tailEnd/>
                      </a:ln>
                    </p:spPr>
                    <p:txBody>
                      <a:bodyPr/>
                      <a:lstStyle/>
                      <a:p>
                        <a:endParaRPr lang="en-US"/>
                      </a:p>
                    </p:txBody>
                  </p:sp>
                  <p:sp>
                    <p:nvSpPr>
                      <p:cNvPr id="17493" name="Freeform 1107"/>
                      <p:cNvSpPr>
                        <a:spLocks/>
                      </p:cNvSpPr>
                      <p:nvPr/>
                    </p:nvSpPr>
                    <p:spPr bwMode="auto">
                      <a:xfrm>
                        <a:off x="4307" y="1284"/>
                        <a:ext cx="97" cy="221"/>
                      </a:xfrm>
                      <a:custGeom>
                        <a:avLst/>
                        <a:gdLst>
                          <a:gd name="T0" fmla="*/ 46 w 97"/>
                          <a:gd name="T1" fmla="*/ 207 h 221"/>
                          <a:gd name="T2" fmla="*/ 40 w 97"/>
                          <a:gd name="T3" fmla="*/ 172 h 221"/>
                          <a:gd name="T4" fmla="*/ 38 w 97"/>
                          <a:gd name="T5" fmla="*/ 145 h 221"/>
                          <a:gd name="T6" fmla="*/ 32 w 97"/>
                          <a:gd name="T7" fmla="*/ 112 h 221"/>
                          <a:gd name="T8" fmla="*/ 31 w 97"/>
                          <a:gd name="T9" fmla="*/ 129 h 221"/>
                          <a:gd name="T10" fmla="*/ 29 w 97"/>
                          <a:gd name="T11" fmla="*/ 151 h 221"/>
                          <a:gd name="T12" fmla="*/ 23 w 97"/>
                          <a:gd name="T13" fmla="*/ 126 h 221"/>
                          <a:gd name="T14" fmla="*/ 21 w 97"/>
                          <a:gd name="T15" fmla="*/ 107 h 221"/>
                          <a:gd name="T16" fmla="*/ 23 w 97"/>
                          <a:gd name="T17" fmla="*/ 88 h 221"/>
                          <a:gd name="T18" fmla="*/ 18 w 97"/>
                          <a:gd name="T19" fmla="*/ 68 h 221"/>
                          <a:gd name="T20" fmla="*/ 12 w 97"/>
                          <a:gd name="T21" fmla="*/ 46 h 221"/>
                          <a:gd name="T22" fmla="*/ 0 w 97"/>
                          <a:gd name="T23" fmla="*/ 14 h 221"/>
                          <a:gd name="T24" fmla="*/ 15 w 97"/>
                          <a:gd name="T25" fmla="*/ 38 h 221"/>
                          <a:gd name="T26" fmla="*/ 27 w 97"/>
                          <a:gd name="T27" fmla="*/ 58 h 221"/>
                          <a:gd name="T28" fmla="*/ 39 w 97"/>
                          <a:gd name="T29" fmla="*/ 86 h 221"/>
                          <a:gd name="T30" fmla="*/ 36 w 97"/>
                          <a:gd name="T31" fmla="*/ 56 h 221"/>
                          <a:gd name="T32" fmla="*/ 32 w 97"/>
                          <a:gd name="T33" fmla="*/ 30 h 221"/>
                          <a:gd name="T34" fmla="*/ 27 w 97"/>
                          <a:gd name="T35" fmla="*/ 0 h 221"/>
                          <a:gd name="T36" fmla="*/ 37 w 97"/>
                          <a:gd name="T37" fmla="*/ 26 h 221"/>
                          <a:gd name="T38" fmla="*/ 44 w 97"/>
                          <a:gd name="T39" fmla="*/ 48 h 221"/>
                          <a:gd name="T40" fmla="*/ 50 w 97"/>
                          <a:gd name="T41" fmla="*/ 72 h 221"/>
                          <a:gd name="T42" fmla="*/ 54 w 97"/>
                          <a:gd name="T43" fmla="*/ 88 h 221"/>
                          <a:gd name="T44" fmla="*/ 62 w 97"/>
                          <a:gd name="T45" fmla="*/ 100 h 221"/>
                          <a:gd name="T46" fmla="*/ 74 w 97"/>
                          <a:gd name="T47" fmla="*/ 117 h 221"/>
                          <a:gd name="T48" fmla="*/ 81 w 97"/>
                          <a:gd name="T49" fmla="*/ 133 h 221"/>
                          <a:gd name="T50" fmla="*/ 86 w 97"/>
                          <a:gd name="T51" fmla="*/ 152 h 221"/>
                          <a:gd name="T52" fmla="*/ 92 w 97"/>
                          <a:gd name="T53" fmla="*/ 170 h 221"/>
                          <a:gd name="T54" fmla="*/ 94 w 97"/>
                          <a:gd name="T55" fmla="*/ 185 h 221"/>
                          <a:gd name="T56" fmla="*/ 95 w 97"/>
                          <a:gd name="T57" fmla="*/ 196 h 221"/>
                          <a:gd name="T58" fmla="*/ 97 w 97"/>
                          <a:gd name="T59" fmla="*/ 206 h 221"/>
                          <a:gd name="T60" fmla="*/ 95 w 97"/>
                          <a:gd name="T61" fmla="*/ 221 h 221"/>
                          <a:gd name="T62" fmla="*/ 87 w 97"/>
                          <a:gd name="T63" fmla="*/ 206 h 221"/>
                          <a:gd name="T64" fmla="*/ 83 w 97"/>
                          <a:gd name="T65" fmla="*/ 221 h 221"/>
                          <a:gd name="T66" fmla="*/ 79 w 97"/>
                          <a:gd name="T67" fmla="*/ 209 h 221"/>
                          <a:gd name="T68" fmla="*/ 79 w 97"/>
                          <a:gd name="T69" fmla="*/ 200 h 221"/>
                          <a:gd name="T70" fmla="*/ 80 w 97"/>
                          <a:gd name="T71" fmla="*/ 181 h 221"/>
                          <a:gd name="T72" fmla="*/ 79 w 97"/>
                          <a:gd name="T73" fmla="*/ 165 h 221"/>
                          <a:gd name="T74" fmla="*/ 76 w 97"/>
                          <a:gd name="T75" fmla="*/ 147 h 221"/>
                          <a:gd name="T76" fmla="*/ 67 w 97"/>
                          <a:gd name="T77" fmla="*/ 129 h 221"/>
                          <a:gd name="T78" fmla="*/ 58 w 97"/>
                          <a:gd name="T79" fmla="*/ 112 h 221"/>
                          <a:gd name="T80" fmla="*/ 60 w 97"/>
                          <a:gd name="T81" fmla="*/ 149 h 221"/>
                          <a:gd name="T82" fmla="*/ 45 w 97"/>
                          <a:gd name="T83" fmla="*/ 103 h 221"/>
                          <a:gd name="T84" fmla="*/ 49 w 97"/>
                          <a:gd name="T85" fmla="*/ 144 h 221"/>
                          <a:gd name="T86" fmla="*/ 50 w 97"/>
                          <a:gd name="T87" fmla="*/ 170 h 221"/>
                          <a:gd name="T88" fmla="*/ 46 w 97"/>
                          <a:gd name="T89" fmla="*/ 207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221"/>
                          <a:gd name="T137" fmla="*/ 97 w 97"/>
                          <a:gd name="T138" fmla="*/ 221 h 2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221">
                            <a:moveTo>
                              <a:pt x="46" y="207"/>
                            </a:moveTo>
                            <a:lnTo>
                              <a:pt x="40" y="172"/>
                            </a:lnTo>
                            <a:lnTo>
                              <a:pt x="38" y="145"/>
                            </a:lnTo>
                            <a:lnTo>
                              <a:pt x="32" y="112"/>
                            </a:lnTo>
                            <a:lnTo>
                              <a:pt x="31" y="129"/>
                            </a:lnTo>
                            <a:lnTo>
                              <a:pt x="29" y="151"/>
                            </a:lnTo>
                            <a:lnTo>
                              <a:pt x="23" y="126"/>
                            </a:lnTo>
                            <a:lnTo>
                              <a:pt x="21" y="107"/>
                            </a:lnTo>
                            <a:lnTo>
                              <a:pt x="23" y="88"/>
                            </a:lnTo>
                            <a:lnTo>
                              <a:pt x="18" y="68"/>
                            </a:lnTo>
                            <a:lnTo>
                              <a:pt x="12" y="46"/>
                            </a:lnTo>
                            <a:lnTo>
                              <a:pt x="0" y="14"/>
                            </a:lnTo>
                            <a:lnTo>
                              <a:pt x="15" y="38"/>
                            </a:lnTo>
                            <a:lnTo>
                              <a:pt x="27" y="58"/>
                            </a:lnTo>
                            <a:lnTo>
                              <a:pt x="39" y="86"/>
                            </a:lnTo>
                            <a:lnTo>
                              <a:pt x="36" y="56"/>
                            </a:lnTo>
                            <a:lnTo>
                              <a:pt x="32" y="30"/>
                            </a:lnTo>
                            <a:lnTo>
                              <a:pt x="27" y="0"/>
                            </a:lnTo>
                            <a:lnTo>
                              <a:pt x="37" y="26"/>
                            </a:lnTo>
                            <a:lnTo>
                              <a:pt x="44" y="48"/>
                            </a:lnTo>
                            <a:lnTo>
                              <a:pt x="50" y="72"/>
                            </a:lnTo>
                            <a:lnTo>
                              <a:pt x="54" y="88"/>
                            </a:lnTo>
                            <a:lnTo>
                              <a:pt x="62" y="100"/>
                            </a:lnTo>
                            <a:lnTo>
                              <a:pt x="74" y="117"/>
                            </a:lnTo>
                            <a:lnTo>
                              <a:pt x="81" y="133"/>
                            </a:lnTo>
                            <a:lnTo>
                              <a:pt x="86" y="152"/>
                            </a:lnTo>
                            <a:lnTo>
                              <a:pt x="92" y="170"/>
                            </a:lnTo>
                            <a:lnTo>
                              <a:pt x="94" y="185"/>
                            </a:lnTo>
                            <a:lnTo>
                              <a:pt x="95" y="196"/>
                            </a:lnTo>
                            <a:lnTo>
                              <a:pt x="97" y="206"/>
                            </a:lnTo>
                            <a:lnTo>
                              <a:pt x="95" y="221"/>
                            </a:lnTo>
                            <a:lnTo>
                              <a:pt x="87" y="206"/>
                            </a:lnTo>
                            <a:lnTo>
                              <a:pt x="83" y="221"/>
                            </a:lnTo>
                            <a:lnTo>
                              <a:pt x="79" y="209"/>
                            </a:lnTo>
                            <a:lnTo>
                              <a:pt x="79" y="200"/>
                            </a:lnTo>
                            <a:lnTo>
                              <a:pt x="80" y="181"/>
                            </a:lnTo>
                            <a:lnTo>
                              <a:pt x="79" y="165"/>
                            </a:lnTo>
                            <a:lnTo>
                              <a:pt x="76" y="147"/>
                            </a:lnTo>
                            <a:lnTo>
                              <a:pt x="67" y="129"/>
                            </a:lnTo>
                            <a:lnTo>
                              <a:pt x="58" y="112"/>
                            </a:lnTo>
                            <a:lnTo>
                              <a:pt x="60" y="149"/>
                            </a:lnTo>
                            <a:lnTo>
                              <a:pt x="45" y="103"/>
                            </a:lnTo>
                            <a:lnTo>
                              <a:pt x="49" y="144"/>
                            </a:lnTo>
                            <a:lnTo>
                              <a:pt x="50" y="170"/>
                            </a:lnTo>
                            <a:lnTo>
                              <a:pt x="46" y="207"/>
                            </a:lnTo>
                            <a:close/>
                          </a:path>
                        </a:pathLst>
                      </a:custGeom>
                      <a:solidFill>
                        <a:srgbClr val="7F5F3F"/>
                      </a:solidFill>
                      <a:ln w="9525">
                        <a:noFill/>
                        <a:round/>
                        <a:headEnd/>
                        <a:tailEnd/>
                      </a:ln>
                    </p:spPr>
                    <p:txBody>
                      <a:bodyPr/>
                      <a:lstStyle/>
                      <a:p>
                        <a:endParaRPr lang="en-US"/>
                      </a:p>
                    </p:txBody>
                  </p:sp>
                  <p:sp>
                    <p:nvSpPr>
                      <p:cNvPr id="17494" name="Freeform 1108"/>
                      <p:cNvSpPr>
                        <a:spLocks/>
                      </p:cNvSpPr>
                      <p:nvPr/>
                    </p:nvSpPr>
                    <p:spPr bwMode="auto">
                      <a:xfrm>
                        <a:off x="4113" y="1181"/>
                        <a:ext cx="156" cy="54"/>
                      </a:xfrm>
                      <a:custGeom>
                        <a:avLst/>
                        <a:gdLst>
                          <a:gd name="T0" fmla="*/ 0 w 156"/>
                          <a:gd name="T1" fmla="*/ 54 h 54"/>
                          <a:gd name="T2" fmla="*/ 6 w 156"/>
                          <a:gd name="T3" fmla="*/ 53 h 54"/>
                          <a:gd name="T4" fmla="*/ 17 w 156"/>
                          <a:gd name="T5" fmla="*/ 51 h 54"/>
                          <a:gd name="T6" fmla="*/ 24 w 156"/>
                          <a:gd name="T7" fmla="*/ 50 h 54"/>
                          <a:gd name="T8" fmla="*/ 33 w 156"/>
                          <a:gd name="T9" fmla="*/ 50 h 54"/>
                          <a:gd name="T10" fmla="*/ 35 w 156"/>
                          <a:gd name="T11" fmla="*/ 38 h 54"/>
                          <a:gd name="T12" fmla="*/ 41 w 156"/>
                          <a:gd name="T13" fmla="*/ 28 h 54"/>
                          <a:gd name="T14" fmla="*/ 49 w 156"/>
                          <a:gd name="T15" fmla="*/ 20 h 54"/>
                          <a:gd name="T16" fmla="*/ 59 w 156"/>
                          <a:gd name="T17" fmla="*/ 14 h 54"/>
                          <a:gd name="T18" fmla="*/ 67 w 156"/>
                          <a:gd name="T19" fmla="*/ 12 h 54"/>
                          <a:gd name="T20" fmla="*/ 76 w 156"/>
                          <a:gd name="T21" fmla="*/ 12 h 54"/>
                          <a:gd name="T22" fmla="*/ 97 w 156"/>
                          <a:gd name="T23" fmla="*/ 15 h 54"/>
                          <a:gd name="T24" fmla="*/ 115 w 156"/>
                          <a:gd name="T25" fmla="*/ 16 h 54"/>
                          <a:gd name="T26" fmla="*/ 132 w 156"/>
                          <a:gd name="T27" fmla="*/ 12 h 54"/>
                          <a:gd name="T28" fmla="*/ 156 w 156"/>
                          <a:gd name="T29" fmla="*/ 0 h 54"/>
                          <a:gd name="T30" fmla="*/ 125 w 156"/>
                          <a:gd name="T31" fmla="*/ 7 h 54"/>
                          <a:gd name="T32" fmla="*/ 109 w 156"/>
                          <a:gd name="T33" fmla="*/ 7 h 54"/>
                          <a:gd name="T34" fmla="*/ 97 w 156"/>
                          <a:gd name="T35" fmla="*/ 5 h 54"/>
                          <a:gd name="T36" fmla="*/ 87 w 156"/>
                          <a:gd name="T37" fmla="*/ 7 h 54"/>
                          <a:gd name="T38" fmla="*/ 80 w 156"/>
                          <a:gd name="T39" fmla="*/ 4 h 54"/>
                          <a:gd name="T40" fmla="*/ 74 w 156"/>
                          <a:gd name="T41" fmla="*/ 3 h 54"/>
                          <a:gd name="T42" fmla="*/ 66 w 156"/>
                          <a:gd name="T43" fmla="*/ 4 h 54"/>
                          <a:gd name="T44" fmla="*/ 59 w 156"/>
                          <a:gd name="T45" fmla="*/ 5 h 54"/>
                          <a:gd name="T46" fmla="*/ 50 w 156"/>
                          <a:gd name="T47" fmla="*/ 7 h 54"/>
                          <a:gd name="T48" fmla="*/ 43 w 156"/>
                          <a:gd name="T49" fmla="*/ 12 h 54"/>
                          <a:gd name="T50" fmla="*/ 36 w 156"/>
                          <a:gd name="T51" fmla="*/ 21 h 54"/>
                          <a:gd name="T52" fmla="*/ 31 w 156"/>
                          <a:gd name="T53" fmla="*/ 28 h 54"/>
                          <a:gd name="T54" fmla="*/ 24 w 156"/>
                          <a:gd name="T55" fmla="*/ 29 h 54"/>
                          <a:gd name="T56" fmla="*/ 17 w 156"/>
                          <a:gd name="T57" fmla="*/ 32 h 54"/>
                          <a:gd name="T58" fmla="*/ 6 w 156"/>
                          <a:gd name="T59" fmla="*/ 38 h 54"/>
                          <a:gd name="T60" fmla="*/ 2 w 156"/>
                          <a:gd name="T61" fmla="*/ 47 h 54"/>
                          <a:gd name="T62" fmla="*/ 0 w 156"/>
                          <a:gd name="T63" fmla="*/ 5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54"/>
                          <a:gd name="T98" fmla="*/ 156 w 156"/>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54">
                            <a:moveTo>
                              <a:pt x="0" y="54"/>
                            </a:moveTo>
                            <a:lnTo>
                              <a:pt x="6" y="53"/>
                            </a:lnTo>
                            <a:lnTo>
                              <a:pt x="17" y="51"/>
                            </a:lnTo>
                            <a:lnTo>
                              <a:pt x="24" y="50"/>
                            </a:lnTo>
                            <a:lnTo>
                              <a:pt x="33" y="50"/>
                            </a:lnTo>
                            <a:lnTo>
                              <a:pt x="35" y="38"/>
                            </a:lnTo>
                            <a:lnTo>
                              <a:pt x="41" y="28"/>
                            </a:lnTo>
                            <a:lnTo>
                              <a:pt x="49" y="20"/>
                            </a:lnTo>
                            <a:lnTo>
                              <a:pt x="59" y="14"/>
                            </a:lnTo>
                            <a:lnTo>
                              <a:pt x="67" y="12"/>
                            </a:lnTo>
                            <a:lnTo>
                              <a:pt x="76" y="12"/>
                            </a:lnTo>
                            <a:lnTo>
                              <a:pt x="97" y="15"/>
                            </a:lnTo>
                            <a:lnTo>
                              <a:pt x="115" y="16"/>
                            </a:lnTo>
                            <a:lnTo>
                              <a:pt x="132" y="12"/>
                            </a:lnTo>
                            <a:lnTo>
                              <a:pt x="156" y="0"/>
                            </a:lnTo>
                            <a:lnTo>
                              <a:pt x="125" y="7"/>
                            </a:lnTo>
                            <a:lnTo>
                              <a:pt x="109" y="7"/>
                            </a:lnTo>
                            <a:lnTo>
                              <a:pt x="97" y="5"/>
                            </a:lnTo>
                            <a:lnTo>
                              <a:pt x="87" y="7"/>
                            </a:lnTo>
                            <a:lnTo>
                              <a:pt x="80" y="4"/>
                            </a:lnTo>
                            <a:lnTo>
                              <a:pt x="74" y="3"/>
                            </a:lnTo>
                            <a:lnTo>
                              <a:pt x="66" y="4"/>
                            </a:lnTo>
                            <a:lnTo>
                              <a:pt x="59" y="5"/>
                            </a:lnTo>
                            <a:lnTo>
                              <a:pt x="50" y="7"/>
                            </a:lnTo>
                            <a:lnTo>
                              <a:pt x="43" y="12"/>
                            </a:lnTo>
                            <a:lnTo>
                              <a:pt x="36" y="21"/>
                            </a:lnTo>
                            <a:lnTo>
                              <a:pt x="31" y="28"/>
                            </a:lnTo>
                            <a:lnTo>
                              <a:pt x="24" y="29"/>
                            </a:lnTo>
                            <a:lnTo>
                              <a:pt x="17" y="32"/>
                            </a:lnTo>
                            <a:lnTo>
                              <a:pt x="6" y="38"/>
                            </a:lnTo>
                            <a:lnTo>
                              <a:pt x="2" y="47"/>
                            </a:lnTo>
                            <a:lnTo>
                              <a:pt x="0" y="54"/>
                            </a:lnTo>
                            <a:close/>
                          </a:path>
                        </a:pathLst>
                      </a:custGeom>
                      <a:solidFill>
                        <a:srgbClr val="3F1F00"/>
                      </a:solidFill>
                      <a:ln w="9525">
                        <a:noFill/>
                        <a:round/>
                        <a:headEnd/>
                        <a:tailEnd/>
                      </a:ln>
                    </p:spPr>
                    <p:txBody>
                      <a:bodyPr/>
                      <a:lstStyle/>
                      <a:p>
                        <a:endParaRPr lang="en-US"/>
                      </a:p>
                    </p:txBody>
                  </p:sp>
                </p:grpSp>
              </p:grpSp>
            </p:grpSp>
            <p:grpSp>
              <p:nvGrpSpPr>
                <p:cNvPr id="17474" name="Group 1109"/>
                <p:cNvGrpSpPr>
                  <a:grpSpLocks/>
                </p:cNvGrpSpPr>
                <p:nvPr/>
              </p:nvGrpSpPr>
              <p:grpSpPr bwMode="auto">
                <a:xfrm>
                  <a:off x="4244" y="1314"/>
                  <a:ext cx="62" cy="101"/>
                  <a:chOff x="4244" y="1314"/>
                  <a:chExt cx="62" cy="101"/>
                </a:xfrm>
              </p:grpSpPr>
              <p:grpSp>
                <p:nvGrpSpPr>
                  <p:cNvPr id="17475" name="Group 1110"/>
                  <p:cNvGrpSpPr>
                    <a:grpSpLocks/>
                  </p:cNvGrpSpPr>
                  <p:nvPr/>
                </p:nvGrpSpPr>
                <p:grpSpPr bwMode="auto">
                  <a:xfrm>
                    <a:off x="4257" y="1314"/>
                    <a:ext cx="49" cy="85"/>
                    <a:chOff x="4257" y="1314"/>
                    <a:chExt cx="49" cy="85"/>
                  </a:xfrm>
                </p:grpSpPr>
                <p:sp>
                  <p:nvSpPr>
                    <p:cNvPr id="17485" name="Freeform 1111"/>
                    <p:cNvSpPr>
                      <a:spLocks/>
                    </p:cNvSpPr>
                    <p:nvPr/>
                  </p:nvSpPr>
                  <p:spPr bwMode="auto">
                    <a:xfrm>
                      <a:off x="4257" y="1314"/>
                      <a:ext cx="49" cy="85"/>
                    </a:xfrm>
                    <a:custGeom>
                      <a:avLst/>
                      <a:gdLst>
                        <a:gd name="T0" fmla="*/ 4 w 49"/>
                        <a:gd name="T1" fmla="*/ 23 h 85"/>
                        <a:gd name="T2" fmla="*/ 11 w 49"/>
                        <a:gd name="T3" fmla="*/ 11 h 85"/>
                        <a:gd name="T4" fmla="*/ 17 w 49"/>
                        <a:gd name="T5" fmla="*/ 5 h 85"/>
                        <a:gd name="T6" fmla="*/ 24 w 49"/>
                        <a:gd name="T7" fmla="*/ 2 h 85"/>
                        <a:gd name="T8" fmla="*/ 31 w 49"/>
                        <a:gd name="T9" fmla="*/ 0 h 85"/>
                        <a:gd name="T10" fmla="*/ 39 w 49"/>
                        <a:gd name="T11" fmla="*/ 3 h 85"/>
                        <a:gd name="T12" fmla="*/ 45 w 49"/>
                        <a:gd name="T13" fmla="*/ 10 h 85"/>
                        <a:gd name="T14" fmla="*/ 49 w 49"/>
                        <a:gd name="T15" fmla="*/ 21 h 85"/>
                        <a:gd name="T16" fmla="*/ 48 w 49"/>
                        <a:gd name="T17" fmla="*/ 33 h 85"/>
                        <a:gd name="T18" fmla="*/ 45 w 49"/>
                        <a:gd name="T19" fmla="*/ 44 h 85"/>
                        <a:gd name="T20" fmla="*/ 41 w 49"/>
                        <a:gd name="T21" fmla="*/ 56 h 85"/>
                        <a:gd name="T22" fmla="*/ 36 w 49"/>
                        <a:gd name="T23" fmla="*/ 67 h 85"/>
                        <a:gd name="T24" fmla="*/ 28 w 49"/>
                        <a:gd name="T25" fmla="*/ 77 h 85"/>
                        <a:gd name="T26" fmla="*/ 21 w 49"/>
                        <a:gd name="T27" fmla="*/ 83 h 85"/>
                        <a:gd name="T28" fmla="*/ 14 w 49"/>
                        <a:gd name="T29" fmla="*/ 85 h 85"/>
                        <a:gd name="T30" fmla="*/ 7 w 49"/>
                        <a:gd name="T31" fmla="*/ 84 h 85"/>
                        <a:gd name="T32" fmla="*/ 2 w 49"/>
                        <a:gd name="T33" fmla="*/ 80 h 85"/>
                        <a:gd name="T34" fmla="*/ 0 w 49"/>
                        <a:gd name="T35" fmla="*/ 73 h 85"/>
                        <a:gd name="T36" fmla="*/ 3 w 49"/>
                        <a:gd name="T37" fmla="*/ 60 h 85"/>
                        <a:gd name="T38" fmla="*/ 4 w 49"/>
                        <a:gd name="T39" fmla="*/ 49 h 85"/>
                        <a:gd name="T40" fmla="*/ 2 w 49"/>
                        <a:gd name="T41" fmla="*/ 37 h 85"/>
                        <a:gd name="T42" fmla="*/ 4 w 49"/>
                        <a:gd name="T43" fmla="*/ 23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85"/>
                        <a:gd name="T68" fmla="*/ 49 w 49"/>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85">
                          <a:moveTo>
                            <a:pt x="4" y="23"/>
                          </a:moveTo>
                          <a:lnTo>
                            <a:pt x="11" y="11"/>
                          </a:lnTo>
                          <a:lnTo>
                            <a:pt x="17" y="5"/>
                          </a:lnTo>
                          <a:lnTo>
                            <a:pt x="24" y="2"/>
                          </a:lnTo>
                          <a:lnTo>
                            <a:pt x="31" y="0"/>
                          </a:lnTo>
                          <a:lnTo>
                            <a:pt x="39" y="3"/>
                          </a:lnTo>
                          <a:lnTo>
                            <a:pt x="45" y="10"/>
                          </a:lnTo>
                          <a:lnTo>
                            <a:pt x="49" y="21"/>
                          </a:lnTo>
                          <a:lnTo>
                            <a:pt x="48" y="33"/>
                          </a:lnTo>
                          <a:lnTo>
                            <a:pt x="45" y="44"/>
                          </a:lnTo>
                          <a:lnTo>
                            <a:pt x="41" y="56"/>
                          </a:lnTo>
                          <a:lnTo>
                            <a:pt x="36" y="67"/>
                          </a:lnTo>
                          <a:lnTo>
                            <a:pt x="28" y="77"/>
                          </a:lnTo>
                          <a:lnTo>
                            <a:pt x="21" y="83"/>
                          </a:lnTo>
                          <a:lnTo>
                            <a:pt x="14" y="85"/>
                          </a:lnTo>
                          <a:lnTo>
                            <a:pt x="7" y="84"/>
                          </a:lnTo>
                          <a:lnTo>
                            <a:pt x="2" y="80"/>
                          </a:lnTo>
                          <a:lnTo>
                            <a:pt x="0" y="73"/>
                          </a:lnTo>
                          <a:lnTo>
                            <a:pt x="3" y="60"/>
                          </a:lnTo>
                          <a:lnTo>
                            <a:pt x="4" y="49"/>
                          </a:lnTo>
                          <a:lnTo>
                            <a:pt x="2" y="37"/>
                          </a:lnTo>
                          <a:lnTo>
                            <a:pt x="4" y="23"/>
                          </a:lnTo>
                          <a:close/>
                        </a:path>
                      </a:pathLst>
                    </a:custGeom>
                    <a:solidFill>
                      <a:srgbClr val="FF9F7F"/>
                    </a:solidFill>
                    <a:ln w="9525">
                      <a:noFill/>
                      <a:round/>
                      <a:headEnd/>
                      <a:tailEnd/>
                    </a:ln>
                  </p:spPr>
                  <p:txBody>
                    <a:bodyPr/>
                    <a:lstStyle/>
                    <a:p>
                      <a:endParaRPr lang="en-US"/>
                    </a:p>
                  </p:txBody>
                </p:sp>
                <p:sp>
                  <p:nvSpPr>
                    <p:cNvPr id="17486" name="Freeform 1112"/>
                    <p:cNvSpPr>
                      <a:spLocks/>
                    </p:cNvSpPr>
                    <p:nvPr/>
                  </p:nvSpPr>
                  <p:spPr bwMode="auto">
                    <a:xfrm>
                      <a:off x="4262" y="1323"/>
                      <a:ext cx="36" cy="59"/>
                    </a:xfrm>
                    <a:custGeom>
                      <a:avLst/>
                      <a:gdLst>
                        <a:gd name="T0" fmla="*/ 36 w 36"/>
                        <a:gd name="T1" fmla="*/ 6 h 59"/>
                        <a:gd name="T2" fmla="*/ 27 w 36"/>
                        <a:gd name="T3" fmla="*/ 4 h 59"/>
                        <a:gd name="T4" fmla="*/ 20 w 36"/>
                        <a:gd name="T5" fmla="*/ 5 h 59"/>
                        <a:gd name="T6" fmla="*/ 17 w 36"/>
                        <a:gd name="T7" fmla="*/ 7 h 59"/>
                        <a:gd name="T8" fmla="*/ 15 w 36"/>
                        <a:gd name="T9" fmla="*/ 12 h 59"/>
                        <a:gd name="T10" fmla="*/ 15 w 36"/>
                        <a:gd name="T11" fmla="*/ 16 h 59"/>
                        <a:gd name="T12" fmla="*/ 19 w 36"/>
                        <a:gd name="T13" fmla="*/ 21 h 59"/>
                        <a:gd name="T14" fmla="*/ 26 w 36"/>
                        <a:gd name="T15" fmla="*/ 24 h 59"/>
                        <a:gd name="T16" fmla="*/ 30 w 36"/>
                        <a:gd name="T17" fmla="*/ 26 h 59"/>
                        <a:gd name="T18" fmla="*/ 31 w 36"/>
                        <a:gd name="T19" fmla="*/ 32 h 59"/>
                        <a:gd name="T20" fmla="*/ 28 w 36"/>
                        <a:gd name="T21" fmla="*/ 38 h 59"/>
                        <a:gd name="T22" fmla="*/ 24 w 36"/>
                        <a:gd name="T23" fmla="*/ 43 h 59"/>
                        <a:gd name="T24" fmla="*/ 17 w 36"/>
                        <a:gd name="T25" fmla="*/ 45 h 59"/>
                        <a:gd name="T26" fmla="*/ 11 w 36"/>
                        <a:gd name="T27" fmla="*/ 47 h 59"/>
                        <a:gd name="T28" fmla="*/ 7 w 36"/>
                        <a:gd name="T29" fmla="*/ 50 h 59"/>
                        <a:gd name="T30" fmla="*/ 6 w 36"/>
                        <a:gd name="T31" fmla="*/ 54 h 59"/>
                        <a:gd name="T32" fmla="*/ 5 w 36"/>
                        <a:gd name="T33" fmla="*/ 59 h 59"/>
                        <a:gd name="T34" fmla="*/ 2 w 36"/>
                        <a:gd name="T35" fmla="*/ 59 h 59"/>
                        <a:gd name="T36" fmla="*/ 0 w 36"/>
                        <a:gd name="T37" fmla="*/ 54 h 59"/>
                        <a:gd name="T38" fmla="*/ 2 w 36"/>
                        <a:gd name="T39" fmla="*/ 49 h 59"/>
                        <a:gd name="T40" fmla="*/ 4 w 36"/>
                        <a:gd name="T41" fmla="*/ 43 h 59"/>
                        <a:gd name="T42" fmla="*/ 4 w 36"/>
                        <a:gd name="T43" fmla="*/ 38 h 59"/>
                        <a:gd name="T44" fmla="*/ 5 w 36"/>
                        <a:gd name="T45" fmla="*/ 32 h 59"/>
                        <a:gd name="T46" fmla="*/ 8 w 36"/>
                        <a:gd name="T47" fmla="*/ 34 h 59"/>
                        <a:gd name="T48" fmla="*/ 12 w 36"/>
                        <a:gd name="T49" fmla="*/ 34 h 59"/>
                        <a:gd name="T50" fmla="*/ 13 w 36"/>
                        <a:gd name="T51" fmla="*/ 31 h 59"/>
                        <a:gd name="T52" fmla="*/ 10 w 36"/>
                        <a:gd name="T53" fmla="*/ 26 h 59"/>
                        <a:gd name="T54" fmla="*/ 12 w 36"/>
                        <a:gd name="T55" fmla="*/ 20 h 59"/>
                        <a:gd name="T56" fmla="*/ 10 w 36"/>
                        <a:gd name="T57" fmla="*/ 15 h 59"/>
                        <a:gd name="T58" fmla="*/ 12 w 36"/>
                        <a:gd name="T59" fmla="*/ 9 h 59"/>
                        <a:gd name="T60" fmla="*/ 15 w 36"/>
                        <a:gd name="T61" fmla="*/ 3 h 59"/>
                        <a:gd name="T62" fmla="*/ 20 w 36"/>
                        <a:gd name="T63" fmla="*/ 0 h 59"/>
                        <a:gd name="T64" fmla="*/ 27 w 36"/>
                        <a:gd name="T65" fmla="*/ 0 h 59"/>
                        <a:gd name="T66" fmla="*/ 33 w 36"/>
                        <a:gd name="T67" fmla="*/ 2 h 59"/>
                        <a:gd name="T68" fmla="*/ 36 w 36"/>
                        <a:gd name="T69" fmla="*/ 6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59"/>
                        <a:gd name="T107" fmla="*/ 36 w 36"/>
                        <a:gd name="T108" fmla="*/ 59 h 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59">
                          <a:moveTo>
                            <a:pt x="36" y="6"/>
                          </a:moveTo>
                          <a:lnTo>
                            <a:pt x="27" y="4"/>
                          </a:lnTo>
                          <a:lnTo>
                            <a:pt x="20" y="5"/>
                          </a:lnTo>
                          <a:lnTo>
                            <a:pt x="17" y="7"/>
                          </a:lnTo>
                          <a:lnTo>
                            <a:pt x="15" y="12"/>
                          </a:lnTo>
                          <a:lnTo>
                            <a:pt x="15" y="16"/>
                          </a:lnTo>
                          <a:lnTo>
                            <a:pt x="19" y="21"/>
                          </a:lnTo>
                          <a:lnTo>
                            <a:pt x="26" y="24"/>
                          </a:lnTo>
                          <a:lnTo>
                            <a:pt x="30" y="26"/>
                          </a:lnTo>
                          <a:lnTo>
                            <a:pt x="31" y="32"/>
                          </a:lnTo>
                          <a:lnTo>
                            <a:pt x="28" y="38"/>
                          </a:lnTo>
                          <a:lnTo>
                            <a:pt x="24" y="43"/>
                          </a:lnTo>
                          <a:lnTo>
                            <a:pt x="17" y="45"/>
                          </a:lnTo>
                          <a:lnTo>
                            <a:pt x="11" y="47"/>
                          </a:lnTo>
                          <a:lnTo>
                            <a:pt x="7" y="50"/>
                          </a:lnTo>
                          <a:lnTo>
                            <a:pt x="6" y="54"/>
                          </a:lnTo>
                          <a:lnTo>
                            <a:pt x="5" y="59"/>
                          </a:lnTo>
                          <a:lnTo>
                            <a:pt x="2" y="59"/>
                          </a:lnTo>
                          <a:lnTo>
                            <a:pt x="0" y="54"/>
                          </a:lnTo>
                          <a:lnTo>
                            <a:pt x="2" y="49"/>
                          </a:lnTo>
                          <a:lnTo>
                            <a:pt x="4" y="43"/>
                          </a:lnTo>
                          <a:lnTo>
                            <a:pt x="4" y="38"/>
                          </a:lnTo>
                          <a:lnTo>
                            <a:pt x="5" y="32"/>
                          </a:lnTo>
                          <a:lnTo>
                            <a:pt x="8" y="34"/>
                          </a:lnTo>
                          <a:lnTo>
                            <a:pt x="12" y="34"/>
                          </a:lnTo>
                          <a:lnTo>
                            <a:pt x="13" y="31"/>
                          </a:lnTo>
                          <a:lnTo>
                            <a:pt x="10" y="26"/>
                          </a:lnTo>
                          <a:lnTo>
                            <a:pt x="12" y="20"/>
                          </a:lnTo>
                          <a:lnTo>
                            <a:pt x="10" y="15"/>
                          </a:lnTo>
                          <a:lnTo>
                            <a:pt x="12" y="9"/>
                          </a:lnTo>
                          <a:lnTo>
                            <a:pt x="15" y="3"/>
                          </a:lnTo>
                          <a:lnTo>
                            <a:pt x="20" y="0"/>
                          </a:lnTo>
                          <a:lnTo>
                            <a:pt x="27" y="0"/>
                          </a:lnTo>
                          <a:lnTo>
                            <a:pt x="33" y="2"/>
                          </a:lnTo>
                          <a:lnTo>
                            <a:pt x="36" y="6"/>
                          </a:lnTo>
                          <a:close/>
                        </a:path>
                      </a:pathLst>
                    </a:custGeom>
                    <a:solidFill>
                      <a:srgbClr val="FF7F3F"/>
                    </a:solidFill>
                    <a:ln w="9525">
                      <a:noFill/>
                      <a:round/>
                      <a:headEnd/>
                      <a:tailEnd/>
                    </a:ln>
                  </p:spPr>
                  <p:txBody>
                    <a:bodyPr/>
                    <a:lstStyle/>
                    <a:p>
                      <a:endParaRPr lang="en-US"/>
                    </a:p>
                  </p:txBody>
                </p:sp>
              </p:grpSp>
              <p:grpSp>
                <p:nvGrpSpPr>
                  <p:cNvPr id="17476" name="Group 1113"/>
                  <p:cNvGrpSpPr>
                    <a:grpSpLocks/>
                  </p:cNvGrpSpPr>
                  <p:nvPr/>
                </p:nvGrpSpPr>
                <p:grpSpPr bwMode="auto">
                  <a:xfrm>
                    <a:off x="4244" y="1375"/>
                    <a:ext cx="43" cy="40"/>
                    <a:chOff x="4244" y="1375"/>
                    <a:chExt cx="43" cy="40"/>
                  </a:xfrm>
                </p:grpSpPr>
                <p:grpSp>
                  <p:nvGrpSpPr>
                    <p:cNvPr id="17477" name="Group 1114"/>
                    <p:cNvGrpSpPr>
                      <a:grpSpLocks/>
                    </p:cNvGrpSpPr>
                    <p:nvPr/>
                  </p:nvGrpSpPr>
                  <p:grpSpPr bwMode="auto">
                    <a:xfrm>
                      <a:off x="4244" y="1375"/>
                      <a:ext cx="43" cy="40"/>
                      <a:chOff x="4244" y="1375"/>
                      <a:chExt cx="43" cy="40"/>
                    </a:xfrm>
                  </p:grpSpPr>
                  <p:sp>
                    <p:nvSpPr>
                      <p:cNvPr id="17483" name="Oval 1115"/>
                      <p:cNvSpPr>
                        <a:spLocks noChangeArrowheads="1"/>
                      </p:cNvSpPr>
                      <p:nvPr/>
                    </p:nvSpPr>
                    <p:spPr bwMode="auto">
                      <a:xfrm>
                        <a:off x="4248" y="1376"/>
                        <a:ext cx="39" cy="39"/>
                      </a:xfrm>
                      <a:prstGeom prst="ellipse">
                        <a:avLst/>
                      </a:prstGeom>
                      <a:solidFill>
                        <a:srgbClr val="9F3F00"/>
                      </a:solidFill>
                      <a:ln w="9525">
                        <a:noFill/>
                        <a:round/>
                        <a:headEnd/>
                        <a:tailEnd/>
                      </a:ln>
                    </p:spPr>
                    <p:txBody>
                      <a:bodyPr/>
                      <a:lstStyle/>
                      <a:p>
                        <a:pPr eaLnBrk="0" hangingPunct="0"/>
                        <a:endParaRPr lang="en-US"/>
                      </a:p>
                    </p:txBody>
                  </p:sp>
                  <p:sp>
                    <p:nvSpPr>
                      <p:cNvPr id="17484" name="Oval 1116"/>
                      <p:cNvSpPr>
                        <a:spLocks noChangeArrowheads="1"/>
                      </p:cNvSpPr>
                      <p:nvPr/>
                    </p:nvSpPr>
                    <p:spPr bwMode="auto">
                      <a:xfrm>
                        <a:off x="4244" y="1375"/>
                        <a:ext cx="41" cy="38"/>
                      </a:xfrm>
                      <a:prstGeom prst="ellipse">
                        <a:avLst/>
                      </a:prstGeom>
                      <a:solidFill>
                        <a:srgbClr val="FFFF9F"/>
                      </a:solidFill>
                      <a:ln w="9525">
                        <a:noFill/>
                        <a:round/>
                        <a:headEnd/>
                        <a:tailEnd/>
                      </a:ln>
                    </p:spPr>
                    <p:txBody>
                      <a:bodyPr/>
                      <a:lstStyle/>
                      <a:p>
                        <a:pPr eaLnBrk="0" hangingPunct="0"/>
                        <a:endParaRPr lang="en-US"/>
                      </a:p>
                    </p:txBody>
                  </p:sp>
                </p:grpSp>
                <p:grpSp>
                  <p:nvGrpSpPr>
                    <p:cNvPr id="17478" name="Group 1117"/>
                    <p:cNvGrpSpPr>
                      <a:grpSpLocks/>
                    </p:cNvGrpSpPr>
                    <p:nvPr/>
                  </p:nvGrpSpPr>
                  <p:grpSpPr bwMode="auto">
                    <a:xfrm>
                      <a:off x="4246" y="1376"/>
                      <a:ext cx="39" cy="38"/>
                      <a:chOff x="4246" y="1376"/>
                      <a:chExt cx="39" cy="38"/>
                    </a:xfrm>
                  </p:grpSpPr>
                  <p:sp>
                    <p:nvSpPr>
                      <p:cNvPr id="17479" name="Oval 1118"/>
                      <p:cNvSpPr>
                        <a:spLocks noChangeArrowheads="1"/>
                      </p:cNvSpPr>
                      <p:nvPr/>
                    </p:nvSpPr>
                    <p:spPr bwMode="auto">
                      <a:xfrm>
                        <a:off x="4246" y="1376"/>
                        <a:ext cx="39" cy="38"/>
                      </a:xfrm>
                      <a:prstGeom prst="ellipse">
                        <a:avLst/>
                      </a:prstGeom>
                      <a:solidFill>
                        <a:srgbClr val="FF9F00"/>
                      </a:solidFill>
                      <a:ln w="9525">
                        <a:noFill/>
                        <a:round/>
                        <a:headEnd/>
                        <a:tailEnd/>
                      </a:ln>
                    </p:spPr>
                    <p:txBody>
                      <a:bodyPr/>
                      <a:lstStyle/>
                      <a:p>
                        <a:pPr eaLnBrk="0" hangingPunct="0"/>
                        <a:endParaRPr lang="en-US"/>
                      </a:p>
                    </p:txBody>
                  </p:sp>
                  <p:sp>
                    <p:nvSpPr>
                      <p:cNvPr id="17480" name="Arc 1119"/>
                      <p:cNvSpPr>
                        <a:spLocks/>
                      </p:cNvSpPr>
                      <p:nvPr/>
                    </p:nvSpPr>
                    <p:spPr bwMode="auto">
                      <a:xfrm>
                        <a:off x="4267" y="1381"/>
                        <a:ext cx="15" cy="29"/>
                      </a:xfrm>
                      <a:custGeom>
                        <a:avLst/>
                        <a:gdLst>
                          <a:gd name="T0" fmla="*/ 0 w 30632"/>
                          <a:gd name="T1" fmla="*/ 0 h 43200"/>
                          <a:gd name="T2" fmla="*/ 0 w 30632"/>
                          <a:gd name="T3" fmla="*/ 0 h 43200"/>
                          <a:gd name="T4" fmla="*/ 0 w 30632"/>
                          <a:gd name="T5" fmla="*/ 0 h 43200"/>
                          <a:gd name="T6" fmla="*/ 0 60000 65536"/>
                          <a:gd name="T7" fmla="*/ 0 60000 65536"/>
                          <a:gd name="T8" fmla="*/ 0 60000 65536"/>
                          <a:gd name="T9" fmla="*/ 0 w 30632"/>
                          <a:gd name="T10" fmla="*/ 0 h 43200"/>
                          <a:gd name="T11" fmla="*/ 30632 w 30632"/>
                          <a:gd name="T12" fmla="*/ 43200 h 43200"/>
                        </a:gdLst>
                        <a:ahLst/>
                        <a:cxnLst>
                          <a:cxn ang="T6">
                            <a:pos x="T0" y="T1"/>
                          </a:cxn>
                          <a:cxn ang="T7">
                            <a:pos x="T2" y="T3"/>
                          </a:cxn>
                          <a:cxn ang="T8">
                            <a:pos x="T4" y="T5"/>
                          </a:cxn>
                        </a:cxnLst>
                        <a:rect l="T9" t="T10" r="T11" b="T12"/>
                        <a:pathLst>
                          <a:path w="30632" h="43200" fill="none" extrusionOk="0">
                            <a:moveTo>
                              <a:pt x="7051" y="90"/>
                            </a:moveTo>
                            <a:cubicBezTo>
                              <a:pt x="7710" y="30"/>
                              <a:pt x="8370" y="-1"/>
                              <a:pt x="9032" y="0"/>
                            </a:cubicBezTo>
                            <a:cubicBezTo>
                              <a:pt x="20961" y="0"/>
                              <a:pt x="30632" y="9670"/>
                              <a:pt x="30632" y="21600"/>
                            </a:cubicBezTo>
                            <a:cubicBezTo>
                              <a:pt x="30632" y="33529"/>
                              <a:pt x="20961" y="43200"/>
                              <a:pt x="9032" y="43200"/>
                            </a:cubicBezTo>
                            <a:cubicBezTo>
                              <a:pt x="5913" y="43200"/>
                              <a:pt x="2832" y="42524"/>
                              <a:pt x="0" y="41220"/>
                            </a:cubicBezTo>
                          </a:path>
                          <a:path w="30632" h="43200" stroke="0" extrusionOk="0">
                            <a:moveTo>
                              <a:pt x="7051" y="90"/>
                            </a:moveTo>
                            <a:cubicBezTo>
                              <a:pt x="7710" y="30"/>
                              <a:pt x="8370" y="-1"/>
                              <a:pt x="9032" y="0"/>
                            </a:cubicBezTo>
                            <a:cubicBezTo>
                              <a:pt x="20961" y="0"/>
                              <a:pt x="30632" y="9670"/>
                              <a:pt x="30632" y="21600"/>
                            </a:cubicBezTo>
                            <a:cubicBezTo>
                              <a:pt x="30632" y="33529"/>
                              <a:pt x="20961" y="43200"/>
                              <a:pt x="9032" y="43200"/>
                            </a:cubicBezTo>
                            <a:cubicBezTo>
                              <a:pt x="5913" y="43200"/>
                              <a:pt x="2832" y="42524"/>
                              <a:pt x="0" y="41220"/>
                            </a:cubicBezTo>
                            <a:lnTo>
                              <a:pt x="9032" y="21600"/>
                            </a:lnTo>
                            <a:close/>
                          </a:path>
                        </a:pathLst>
                      </a:custGeom>
                      <a:solidFill>
                        <a:srgbClr val="FFBF1F"/>
                      </a:solidFill>
                      <a:ln w="9525">
                        <a:noFill/>
                        <a:round/>
                        <a:headEnd/>
                        <a:tailEnd/>
                      </a:ln>
                    </p:spPr>
                    <p:txBody>
                      <a:bodyPr/>
                      <a:lstStyle/>
                      <a:p>
                        <a:endParaRPr lang="en-US"/>
                      </a:p>
                    </p:txBody>
                  </p:sp>
                  <p:sp>
                    <p:nvSpPr>
                      <p:cNvPr id="17481" name="Arc 1120"/>
                      <p:cNvSpPr>
                        <a:spLocks/>
                      </p:cNvSpPr>
                      <p:nvPr/>
                    </p:nvSpPr>
                    <p:spPr bwMode="auto">
                      <a:xfrm>
                        <a:off x="4261" y="1380"/>
                        <a:ext cx="6" cy="26"/>
                      </a:xfrm>
                      <a:custGeom>
                        <a:avLst/>
                        <a:gdLst>
                          <a:gd name="T0" fmla="*/ 0 w 33372"/>
                          <a:gd name="T1" fmla="*/ 0 h 43200"/>
                          <a:gd name="T2" fmla="*/ 0 w 33372"/>
                          <a:gd name="T3" fmla="*/ 0 h 43200"/>
                          <a:gd name="T4" fmla="*/ 0 w 33372"/>
                          <a:gd name="T5" fmla="*/ 0 h 43200"/>
                          <a:gd name="T6" fmla="*/ 0 60000 65536"/>
                          <a:gd name="T7" fmla="*/ 0 60000 65536"/>
                          <a:gd name="T8" fmla="*/ 0 60000 65536"/>
                          <a:gd name="T9" fmla="*/ 0 w 33372"/>
                          <a:gd name="T10" fmla="*/ 0 h 43200"/>
                          <a:gd name="T11" fmla="*/ 33372 w 33372"/>
                          <a:gd name="T12" fmla="*/ 43200 h 43200"/>
                        </a:gdLst>
                        <a:ahLst/>
                        <a:cxnLst>
                          <a:cxn ang="T6">
                            <a:pos x="T0" y="T1"/>
                          </a:cxn>
                          <a:cxn ang="T7">
                            <a:pos x="T2" y="T3"/>
                          </a:cxn>
                          <a:cxn ang="T8">
                            <a:pos x="T4" y="T5"/>
                          </a:cxn>
                        </a:cxnLst>
                        <a:rect l="T9" t="T10" r="T11" b="T12"/>
                        <a:pathLst>
                          <a:path w="33372" h="43200" fill="none" extrusionOk="0">
                            <a:moveTo>
                              <a:pt x="11771" y="0"/>
                            </a:moveTo>
                            <a:cubicBezTo>
                              <a:pt x="23701" y="0"/>
                              <a:pt x="33372" y="9670"/>
                              <a:pt x="33372" y="21600"/>
                            </a:cubicBezTo>
                            <a:cubicBezTo>
                              <a:pt x="33372" y="33529"/>
                              <a:pt x="23701" y="43200"/>
                              <a:pt x="11772" y="43200"/>
                            </a:cubicBezTo>
                            <a:cubicBezTo>
                              <a:pt x="7592" y="43200"/>
                              <a:pt x="3503" y="41987"/>
                              <a:pt x="-1" y="39710"/>
                            </a:cubicBezTo>
                          </a:path>
                          <a:path w="33372" h="43200" stroke="0" extrusionOk="0">
                            <a:moveTo>
                              <a:pt x="11771" y="0"/>
                            </a:moveTo>
                            <a:cubicBezTo>
                              <a:pt x="23701" y="0"/>
                              <a:pt x="33372" y="9670"/>
                              <a:pt x="33372" y="21600"/>
                            </a:cubicBezTo>
                            <a:cubicBezTo>
                              <a:pt x="33372" y="33529"/>
                              <a:pt x="23701" y="43200"/>
                              <a:pt x="11772" y="43200"/>
                            </a:cubicBezTo>
                            <a:cubicBezTo>
                              <a:pt x="7592" y="43200"/>
                              <a:pt x="3503" y="41987"/>
                              <a:pt x="-1" y="39710"/>
                            </a:cubicBezTo>
                            <a:lnTo>
                              <a:pt x="11772" y="21600"/>
                            </a:lnTo>
                            <a:close/>
                          </a:path>
                        </a:pathLst>
                      </a:custGeom>
                      <a:solidFill>
                        <a:srgbClr val="BF7F1F"/>
                      </a:solidFill>
                      <a:ln w="9525">
                        <a:noFill/>
                        <a:round/>
                        <a:headEnd/>
                        <a:tailEnd/>
                      </a:ln>
                    </p:spPr>
                    <p:txBody>
                      <a:bodyPr/>
                      <a:lstStyle/>
                      <a:p>
                        <a:endParaRPr lang="en-US"/>
                      </a:p>
                    </p:txBody>
                  </p:sp>
                  <p:sp>
                    <p:nvSpPr>
                      <p:cNvPr id="17482" name="Oval 1121"/>
                      <p:cNvSpPr>
                        <a:spLocks noChangeArrowheads="1"/>
                      </p:cNvSpPr>
                      <p:nvPr/>
                    </p:nvSpPr>
                    <p:spPr bwMode="auto">
                      <a:xfrm>
                        <a:off x="4252" y="1380"/>
                        <a:ext cx="13" cy="17"/>
                      </a:xfrm>
                      <a:prstGeom prst="ellipse">
                        <a:avLst/>
                      </a:prstGeom>
                      <a:solidFill>
                        <a:srgbClr val="FFFF9F"/>
                      </a:solidFill>
                      <a:ln w="9525">
                        <a:noFill/>
                        <a:round/>
                        <a:headEnd/>
                        <a:tailEnd/>
                      </a:ln>
                    </p:spPr>
                    <p:txBody>
                      <a:bodyPr/>
                      <a:lstStyle/>
                      <a:p>
                        <a:pPr eaLnBrk="0" hangingPunct="0"/>
                        <a:endParaRPr lang="en-US"/>
                      </a:p>
                    </p:txBody>
                  </p:sp>
                </p:grpSp>
              </p:grpSp>
            </p:grpSp>
          </p:grpSp>
          <p:grpSp>
            <p:nvGrpSpPr>
              <p:cNvPr id="17417" name="Group 1122"/>
              <p:cNvGrpSpPr>
                <a:grpSpLocks/>
              </p:cNvGrpSpPr>
              <p:nvPr/>
            </p:nvGrpSpPr>
            <p:grpSpPr bwMode="auto">
              <a:xfrm>
                <a:off x="3728" y="1423"/>
                <a:ext cx="802" cy="968"/>
                <a:chOff x="3728" y="1423"/>
                <a:chExt cx="802" cy="968"/>
              </a:xfrm>
            </p:grpSpPr>
            <p:grpSp>
              <p:nvGrpSpPr>
                <p:cNvPr id="17418" name="Group 1123"/>
                <p:cNvGrpSpPr>
                  <a:grpSpLocks/>
                </p:cNvGrpSpPr>
                <p:nvPr/>
              </p:nvGrpSpPr>
              <p:grpSpPr bwMode="auto">
                <a:xfrm>
                  <a:off x="3783" y="1553"/>
                  <a:ext cx="747" cy="838"/>
                  <a:chOff x="3783" y="1553"/>
                  <a:chExt cx="747" cy="838"/>
                </a:xfrm>
              </p:grpSpPr>
              <p:grpSp>
                <p:nvGrpSpPr>
                  <p:cNvPr id="17447" name="Group 1124"/>
                  <p:cNvGrpSpPr>
                    <a:grpSpLocks/>
                  </p:cNvGrpSpPr>
                  <p:nvPr/>
                </p:nvGrpSpPr>
                <p:grpSpPr bwMode="auto">
                  <a:xfrm>
                    <a:off x="3783" y="1823"/>
                    <a:ext cx="737" cy="568"/>
                    <a:chOff x="3783" y="1823"/>
                    <a:chExt cx="737" cy="568"/>
                  </a:xfrm>
                </p:grpSpPr>
                <p:grpSp>
                  <p:nvGrpSpPr>
                    <p:cNvPr id="17463" name="Group 1125"/>
                    <p:cNvGrpSpPr>
                      <a:grpSpLocks/>
                    </p:cNvGrpSpPr>
                    <p:nvPr/>
                  </p:nvGrpSpPr>
                  <p:grpSpPr bwMode="auto">
                    <a:xfrm>
                      <a:off x="3783" y="1823"/>
                      <a:ext cx="261" cy="255"/>
                      <a:chOff x="3783" y="1823"/>
                      <a:chExt cx="261" cy="255"/>
                    </a:xfrm>
                  </p:grpSpPr>
                  <p:sp>
                    <p:nvSpPr>
                      <p:cNvPr id="17467" name="Freeform 1126"/>
                      <p:cNvSpPr>
                        <a:spLocks/>
                      </p:cNvSpPr>
                      <p:nvPr/>
                    </p:nvSpPr>
                    <p:spPr bwMode="auto">
                      <a:xfrm>
                        <a:off x="3783" y="1823"/>
                        <a:ext cx="261" cy="255"/>
                      </a:xfrm>
                      <a:custGeom>
                        <a:avLst/>
                        <a:gdLst>
                          <a:gd name="T0" fmla="*/ 51 w 261"/>
                          <a:gd name="T1" fmla="*/ 15 h 255"/>
                          <a:gd name="T2" fmla="*/ 81 w 261"/>
                          <a:gd name="T3" fmla="*/ 53 h 255"/>
                          <a:gd name="T4" fmla="*/ 92 w 261"/>
                          <a:gd name="T5" fmla="*/ 65 h 255"/>
                          <a:gd name="T6" fmla="*/ 110 w 261"/>
                          <a:gd name="T7" fmla="*/ 80 h 255"/>
                          <a:gd name="T8" fmla="*/ 117 w 261"/>
                          <a:gd name="T9" fmla="*/ 85 h 255"/>
                          <a:gd name="T10" fmla="*/ 129 w 261"/>
                          <a:gd name="T11" fmla="*/ 86 h 255"/>
                          <a:gd name="T12" fmla="*/ 129 w 261"/>
                          <a:gd name="T13" fmla="*/ 11 h 255"/>
                          <a:gd name="T14" fmla="*/ 261 w 261"/>
                          <a:gd name="T15" fmla="*/ 75 h 255"/>
                          <a:gd name="T16" fmla="*/ 203 w 261"/>
                          <a:gd name="T17" fmla="*/ 231 h 255"/>
                          <a:gd name="T18" fmla="*/ 157 w 261"/>
                          <a:gd name="T19" fmla="*/ 255 h 255"/>
                          <a:gd name="T20" fmla="*/ 140 w 261"/>
                          <a:gd name="T21" fmla="*/ 234 h 255"/>
                          <a:gd name="T22" fmla="*/ 117 w 261"/>
                          <a:gd name="T23" fmla="*/ 211 h 255"/>
                          <a:gd name="T24" fmla="*/ 96 w 261"/>
                          <a:gd name="T25" fmla="*/ 195 h 255"/>
                          <a:gd name="T26" fmla="*/ 78 w 261"/>
                          <a:gd name="T27" fmla="*/ 169 h 255"/>
                          <a:gd name="T28" fmla="*/ 61 w 261"/>
                          <a:gd name="T29" fmla="*/ 141 h 255"/>
                          <a:gd name="T30" fmla="*/ 49 w 261"/>
                          <a:gd name="T31" fmla="*/ 109 h 255"/>
                          <a:gd name="T32" fmla="*/ 29 w 261"/>
                          <a:gd name="T33" fmla="*/ 80 h 255"/>
                          <a:gd name="T34" fmla="*/ 19 w 261"/>
                          <a:gd name="T35" fmla="*/ 65 h 255"/>
                          <a:gd name="T36" fmla="*/ 13 w 261"/>
                          <a:gd name="T37" fmla="*/ 55 h 255"/>
                          <a:gd name="T38" fmla="*/ 0 w 261"/>
                          <a:gd name="T39" fmla="*/ 0 h 255"/>
                          <a:gd name="T40" fmla="*/ 51 w 261"/>
                          <a:gd name="T41" fmla="*/ 15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255"/>
                          <a:gd name="T65" fmla="*/ 261 w 261"/>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255">
                            <a:moveTo>
                              <a:pt x="51" y="15"/>
                            </a:moveTo>
                            <a:lnTo>
                              <a:pt x="81" y="53"/>
                            </a:lnTo>
                            <a:lnTo>
                              <a:pt x="92" y="65"/>
                            </a:lnTo>
                            <a:lnTo>
                              <a:pt x="110" y="80"/>
                            </a:lnTo>
                            <a:lnTo>
                              <a:pt x="117" y="85"/>
                            </a:lnTo>
                            <a:lnTo>
                              <a:pt x="129" y="86"/>
                            </a:lnTo>
                            <a:lnTo>
                              <a:pt x="129" y="11"/>
                            </a:lnTo>
                            <a:lnTo>
                              <a:pt x="261" y="75"/>
                            </a:lnTo>
                            <a:lnTo>
                              <a:pt x="203" y="231"/>
                            </a:lnTo>
                            <a:lnTo>
                              <a:pt x="157" y="255"/>
                            </a:lnTo>
                            <a:lnTo>
                              <a:pt x="140" y="234"/>
                            </a:lnTo>
                            <a:lnTo>
                              <a:pt x="117" y="211"/>
                            </a:lnTo>
                            <a:lnTo>
                              <a:pt x="96" y="195"/>
                            </a:lnTo>
                            <a:lnTo>
                              <a:pt x="78" y="169"/>
                            </a:lnTo>
                            <a:lnTo>
                              <a:pt x="61" y="141"/>
                            </a:lnTo>
                            <a:lnTo>
                              <a:pt x="49" y="109"/>
                            </a:lnTo>
                            <a:lnTo>
                              <a:pt x="29" y="80"/>
                            </a:lnTo>
                            <a:lnTo>
                              <a:pt x="19" y="65"/>
                            </a:lnTo>
                            <a:lnTo>
                              <a:pt x="13" y="55"/>
                            </a:lnTo>
                            <a:lnTo>
                              <a:pt x="0" y="0"/>
                            </a:lnTo>
                            <a:lnTo>
                              <a:pt x="51" y="15"/>
                            </a:lnTo>
                            <a:close/>
                          </a:path>
                        </a:pathLst>
                      </a:custGeom>
                      <a:solidFill>
                        <a:srgbClr val="FF9F7F"/>
                      </a:solidFill>
                      <a:ln w="9525">
                        <a:noFill/>
                        <a:round/>
                        <a:headEnd/>
                        <a:tailEnd/>
                      </a:ln>
                    </p:spPr>
                    <p:txBody>
                      <a:bodyPr/>
                      <a:lstStyle/>
                      <a:p>
                        <a:endParaRPr lang="en-US"/>
                      </a:p>
                    </p:txBody>
                  </p:sp>
                  <p:sp>
                    <p:nvSpPr>
                      <p:cNvPr id="17468" name="Freeform 1127"/>
                      <p:cNvSpPr>
                        <a:spLocks/>
                      </p:cNvSpPr>
                      <p:nvPr/>
                    </p:nvSpPr>
                    <p:spPr bwMode="auto">
                      <a:xfrm>
                        <a:off x="3901" y="1903"/>
                        <a:ext cx="60" cy="101"/>
                      </a:xfrm>
                      <a:custGeom>
                        <a:avLst/>
                        <a:gdLst>
                          <a:gd name="T0" fmla="*/ 7 w 60"/>
                          <a:gd name="T1" fmla="*/ 0 h 101"/>
                          <a:gd name="T2" fmla="*/ 0 w 60"/>
                          <a:gd name="T3" fmla="*/ 7 h 101"/>
                          <a:gd name="T4" fmla="*/ 14 w 60"/>
                          <a:gd name="T5" fmla="*/ 26 h 101"/>
                          <a:gd name="T6" fmla="*/ 28 w 60"/>
                          <a:gd name="T7" fmla="*/ 45 h 101"/>
                          <a:gd name="T8" fmla="*/ 40 w 60"/>
                          <a:gd name="T9" fmla="*/ 63 h 101"/>
                          <a:gd name="T10" fmla="*/ 50 w 60"/>
                          <a:gd name="T11" fmla="*/ 80 h 101"/>
                          <a:gd name="T12" fmla="*/ 60 w 60"/>
                          <a:gd name="T13" fmla="*/ 101 h 101"/>
                          <a:gd name="T14" fmla="*/ 57 w 60"/>
                          <a:gd name="T15" fmla="*/ 84 h 101"/>
                          <a:gd name="T16" fmla="*/ 48 w 60"/>
                          <a:gd name="T17" fmla="*/ 64 h 101"/>
                          <a:gd name="T18" fmla="*/ 34 w 60"/>
                          <a:gd name="T19" fmla="*/ 39 h 101"/>
                          <a:gd name="T20" fmla="*/ 18 w 60"/>
                          <a:gd name="T21" fmla="*/ 16 h 101"/>
                          <a:gd name="T22" fmla="*/ 7 w 60"/>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01"/>
                          <a:gd name="T38" fmla="*/ 60 w 60"/>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01">
                            <a:moveTo>
                              <a:pt x="7" y="0"/>
                            </a:moveTo>
                            <a:lnTo>
                              <a:pt x="0" y="7"/>
                            </a:lnTo>
                            <a:lnTo>
                              <a:pt x="14" y="26"/>
                            </a:lnTo>
                            <a:lnTo>
                              <a:pt x="28" y="45"/>
                            </a:lnTo>
                            <a:lnTo>
                              <a:pt x="40" y="63"/>
                            </a:lnTo>
                            <a:lnTo>
                              <a:pt x="50" y="80"/>
                            </a:lnTo>
                            <a:lnTo>
                              <a:pt x="60" y="101"/>
                            </a:lnTo>
                            <a:lnTo>
                              <a:pt x="57" y="84"/>
                            </a:lnTo>
                            <a:lnTo>
                              <a:pt x="48" y="64"/>
                            </a:lnTo>
                            <a:lnTo>
                              <a:pt x="34" y="39"/>
                            </a:lnTo>
                            <a:lnTo>
                              <a:pt x="18" y="16"/>
                            </a:lnTo>
                            <a:lnTo>
                              <a:pt x="7" y="0"/>
                            </a:lnTo>
                            <a:close/>
                          </a:path>
                        </a:pathLst>
                      </a:custGeom>
                      <a:solidFill>
                        <a:srgbClr val="FF7F3F"/>
                      </a:solidFill>
                      <a:ln w="9525">
                        <a:noFill/>
                        <a:round/>
                        <a:headEnd/>
                        <a:tailEnd/>
                      </a:ln>
                    </p:spPr>
                    <p:txBody>
                      <a:bodyPr/>
                      <a:lstStyle/>
                      <a:p>
                        <a:endParaRPr lang="en-US"/>
                      </a:p>
                    </p:txBody>
                  </p:sp>
                </p:grpSp>
                <p:grpSp>
                  <p:nvGrpSpPr>
                    <p:cNvPr id="17464" name="Group 1128"/>
                    <p:cNvGrpSpPr>
                      <a:grpSpLocks/>
                    </p:cNvGrpSpPr>
                    <p:nvPr/>
                  </p:nvGrpSpPr>
                  <p:grpSpPr bwMode="auto">
                    <a:xfrm>
                      <a:off x="4321" y="1894"/>
                      <a:ext cx="199" cy="497"/>
                      <a:chOff x="4321" y="1894"/>
                      <a:chExt cx="199" cy="497"/>
                    </a:xfrm>
                  </p:grpSpPr>
                  <p:sp>
                    <p:nvSpPr>
                      <p:cNvPr id="17465" name="Freeform 1129"/>
                      <p:cNvSpPr>
                        <a:spLocks/>
                      </p:cNvSpPr>
                      <p:nvPr/>
                    </p:nvSpPr>
                    <p:spPr bwMode="auto">
                      <a:xfrm>
                        <a:off x="4321" y="1894"/>
                        <a:ext cx="199" cy="497"/>
                      </a:xfrm>
                      <a:custGeom>
                        <a:avLst/>
                        <a:gdLst>
                          <a:gd name="T0" fmla="*/ 111 w 199"/>
                          <a:gd name="T1" fmla="*/ 71 h 497"/>
                          <a:gd name="T2" fmla="*/ 113 w 199"/>
                          <a:gd name="T3" fmla="*/ 82 h 497"/>
                          <a:gd name="T4" fmla="*/ 109 w 199"/>
                          <a:gd name="T5" fmla="*/ 98 h 497"/>
                          <a:gd name="T6" fmla="*/ 104 w 199"/>
                          <a:gd name="T7" fmla="*/ 130 h 497"/>
                          <a:gd name="T8" fmla="*/ 100 w 199"/>
                          <a:gd name="T9" fmla="*/ 151 h 497"/>
                          <a:gd name="T10" fmla="*/ 96 w 199"/>
                          <a:gd name="T11" fmla="*/ 167 h 497"/>
                          <a:gd name="T12" fmla="*/ 91 w 199"/>
                          <a:gd name="T13" fmla="*/ 187 h 497"/>
                          <a:gd name="T14" fmla="*/ 86 w 199"/>
                          <a:gd name="T15" fmla="*/ 207 h 497"/>
                          <a:gd name="T16" fmla="*/ 78 w 199"/>
                          <a:gd name="T17" fmla="*/ 224 h 497"/>
                          <a:gd name="T18" fmla="*/ 69 w 199"/>
                          <a:gd name="T19" fmla="*/ 239 h 497"/>
                          <a:gd name="T20" fmla="*/ 64 w 199"/>
                          <a:gd name="T21" fmla="*/ 254 h 497"/>
                          <a:gd name="T22" fmla="*/ 62 w 199"/>
                          <a:gd name="T23" fmla="*/ 269 h 497"/>
                          <a:gd name="T24" fmla="*/ 56 w 199"/>
                          <a:gd name="T25" fmla="*/ 287 h 497"/>
                          <a:gd name="T26" fmla="*/ 47 w 199"/>
                          <a:gd name="T27" fmla="*/ 307 h 497"/>
                          <a:gd name="T28" fmla="*/ 40 w 199"/>
                          <a:gd name="T29" fmla="*/ 325 h 497"/>
                          <a:gd name="T30" fmla="*/ 35 w 199"/>
                          <a:gd name="T31" fmla="*/ 335 h 497"/>
                          <a:gd name="T32" fmla="*/ 26 w 199"/>
                          <a:gd name="T33" fmla="*/ 347 h 497"/>
                          <a:gd name="T34" fmla="*/ 0 w 199"/>
                          <a:gd name="T35" fmla="*/ 370 h 497"/>
                          <a:gd name="T36" fmla="*/ 0 w 199"/>
                          <a:gd name="T37" fmla="*/ 497 h 497"/>
                          <a:gd name="T38" fmla="*/ 11 w 199"/>
                          <a:gd name="T39" fmla="*/ 487 h 497"/>
                          <a:gd name="T40" fmla="*/ 21 w 199"/>
                          <a:gd name="T41" fmla="*/ 472 h 497"/>
                          <a:gd name="T42" fmla="*/ 29 w 199"/>
                          <a:gd name="T43" fmla="*/ 456 h 497"/>
                          <a:gd name="T44" fmla="*/ 36 w 199"/>
                          <a:gd name="T45" fmla="*/ 445 h 497"/>
                          <a:gd name="T46" fmla="*/ 42 w 199"/>
                          <a:gd name="T47" fmla="*/ 440 h 497"/>
                          <a:gd name="T48" fmla="*/ 47 w 199"/>
                          <a:gd name="T49" fmla="*/ 432 h 497"/>
                          <a:gd name="T50" fmla="*/ 54 w 199"/>
                          <a:gd name="T51" fmla="*/ 425 h 497"/>
                          <a:gd name="T52" fmla="*/ 60 w 199"/>
                          <a:gd name="T53" fmla="*/ 422 h 497"/>
                          <a:gd name="T54" fmla="*/ 63 w 199"/>
                          <a:gd name="T55" fmla="*/ 417 h 497"/>
                          <a:gd name="T56" fmla="*/ 65 w 199"/>
                          <a:gd name="T57" fmla="*/ 409 h 497"/>
                          <a:gd name="T58" fmla="*/ 69 w 199"/>
                          <a:gd name="T59" fmla="*/ 401 h 497"/>
                          <a:gd name="T60" fmla="*/ 76 w 199"/>
                          <a:gd name="T61" fmla="*/ 387 h 497"/>
                          <a:gd name="T62" fmla="*/ 86 w 199"/>
                          <a:gd name="T63" fmla="*/ 368 h 497"/>
                          <a:gd name="T64" fmla="*/ 101 w 199"/>
                          <a:gd name="T65" fmla="*/ 342 h 497"/>
                          <a:gd name="T66" fmla="*/ 118 w 199"/>
                          <a:gd name="T67" fmla="*/ 317 h 497"/>
                          <a:gd name="T68" fmla="*/ 141 w 199"/>
                          <a:gd name="T69" fmla="*/ 287 h 497"/>
                          <a:gd name="T70" fmla="*/ 157 w 199"/>
                          <a:gd name="T71" fmla="*/ 264 h 497"/>
                          <a:gd name="T72" fmla="*/ 176 w 199"/>
                          <a:gd name="T73" fmla="*/ 238 h 497"/>
                          <a:gd name="T74" fmla="*/ 182 w 199"/>
                          <a:gd name="T75" fmla="*/ 229 h 497"/>
                          <a:gd name="T76" fmla="*/ 185 w 199"/>
                          <a:gd name="T77" fmla="*/ 223 h 497"/>
                          <a:gd name="T78" fmla="*/ 186 w 199"/>
                          <a:gd name="T79" fmla="*/ 210 h 497"/>
                          <a:gd name="T80" fmla="*/ 189 w 199"/>
                          <a:gd name="T81" fmla="*/ 177 h 497"/>
                          <a:gd name="T82" fmla="*/ 192 w 199"/>
                          <a:gd name="T83" fmla="*/ 149 h 497"/>
                          <a:gd name="T84" fmla="*/ 197 w 199"/>
                          <a:gd name="T85" fmla="*/ 117 h 497"/>
                          <a:gd name="T86" fmla="*/ 199 w 199"/>
                          <a:gd name="T87" fmla="*/ 77 h 497"/>
                          <a:gd name="T88" fmla="*/ 199 w 199"/>
                          <a:gd name="T89" fmla="*/ 51 h 497"/>
                          <a:gd name="T90" fmla="*/ 196 w 199"/>
                          <a:gd name="T91" fmla="*/ 0 h 497"/>
                          <a:gd name="T92" fmla="*/ 111 w 199"/>
                          <a:gd name="T93" fmla="*/ 71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497"/>
                          <a:gd name="T143" fmla="*/ 199 w 199"/>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497">
                            <a:moveTo>
                              <a:pt x="111" y="71"/>
                            </a:moveTo>
                            <a:lnTo>
                              <a:pt x="113" y="82"/>
                            </a:lnTo>
                            <a:lnTo>
                              <a:pt x="109" y="98"/>
                            </a:lnTo>
                            <a:lnTo>
                              <a:pt x="104" y="130"/>
                            </a:lnTo>
                            <a:lnTo>
                              <a:pt x="100" y="151"/>
                            </a:lnTo>
                            <a:lnTo>
                              <a:pt x="96" y="167"/>
                            </a:lnTo>
                            <a:lnTo>
                              <a:pt x="91" y="187"/>
                            </a:lnTo>
                            <a:lnTo>
                              <a:pt x="86" y="207"/>
                            </a:lnTo>
                            <a:lnTo>
                              <a:pt x="78" y="224"/>
                            </a:lnTo>
                            <a:lnTo>
                              <a:pt x="69" y="239"/>
                            </a:lnTo>
                            <a:lnTo>
                              <a:pt x="64" y="254"/>
                            </a:lnTo>
                            <a:lnTo>
                              <a:pt x="62" y="269"/>
                            </a:lnTo>
                            <a:lnTo>
                              <a:pt x="56" y="287"/>
                            </a:lnTo>
                            <a:lnTo>
                              <a:pt x="47" y="307"/>
                            </a:lnTo>
                            <a:lnTo>
                              <a:pt x="40" y="325"/>
                            </a:lnTo>
                            <a:lnTo>
                              <a:pt x="35" y="335"/>
                            </a:lnTo>
                            <a:lnTo>
                              <a:pt x="26" y="347"/>
                            </a:lnTo>
                            <a:lnTo>
                              <a:pt x="0" y="370"/>
                            </a:lnTo>
                            <a:lnTo>
                              <a:pt x="0" y="497"/>
                            </a:lnTo>
                            <a:lnTo>
                              <a:pt x="11" y="487"/>
                            </a:lnTo>
                            <a:lnTo>
                              <a:pt x="21" y="472"/>
                            </a:lnTo>
                            <a:lnTo>
                              <a:pt x="29" y="456"/>
                            </a:lnTo>
                            <a:lnTo>
                              <a:pt x="36" y="445"/>
                            </a:lnTo>
                            <a:lnTo>
                              <a:pt x="42" y="440"/>
                            </a:lnTo>
                            <a:lnTo>
                              <a:pt x="47" y="432"/>
                            </a:lnTo>
                            <a:lnTo>
                              <a:pt x="54" y="425"/>
                            </a:lnTo>
                            <a:lnTo>
                              <a:pt x="60" y="422"/>
                            </a:lnTo>
                            <a:lnTo>
                              <a:pt x="63" y="417"/>
                            </a:lnTo>
                            <a:lnTo>
                              <a:pt x="65" y="409"/>
                            </a:lnTo>
                            <a:lnTo>
                              <a:pt x="69" y="401"/>
                            </a:lnTo>
                            <a:lnTo>
                              <a:pt x="76" y="387"/>
                            </a:lnTo>
                            <a:lnTo>
                              <a:pt x="86" y="368"/>
                            </a:lnTo>
                            <a:lnTo>
                              <a:pt x="101" y="342"/>
                            </a:lnTo>
                            <a:lnTo>
                              <a:pt x="118" y="317"/>
                            </a:lnTo>
                            <a:lnTo>
                              <a:pt x="141" y="287"/>
                            </a:lnTo>
                            <a:lnTo>
                              <a:pt x="157" y="264"/>
                            </a:lnTo>
                            <a:lnTo>
                              <a:pt x="176" y="238"/>
                            </a:lnTo>
                            <a:lnTo>
                              <a:pt x="182" y="229"/>
                            </a:lnTo>
                            <a:lnTo>
                              <a:pt x="185" y="223"/>
                            </a:lnTo>
                            <a:lnTo>
                              <a:pt x="186" y="210"/>
                            </a:lnTo>
                            <a:lnTo>
                              <a:pt x="189" y="177"/>
                            </a:lnTo>
                            <a:lnTo>
                              <a:pt x="192" y="149"/>
                            </a:lnTo>
                            <a:lnTo>
                              <a:pt x="197" y="117"/>
                            </a:lnTo>
                            <a:lnTo>
                              <a:pt x="199" y="77"/>
                            </a:lnTo>
                            <a:lnTo>
                              <a:pt x="199" y="51"/>
                            </a:lnTo>
                            <a:lnTo>
                              <a:pt x="196" y="0"/>
                            </a:lnTo>
                            <a:lnTo>
                              <a:pt x="111" y="71"/>
                            </a:lnTo>
                            <a:close/>
                          </a:path>
                        </a:pathLst>
                      </a:custGeom>
                      <a:solidFill>
                        <a:srgbClr val="FF9F7F"/>
                      </a:solidFill>
                      <a:ln w="9525">
                        <a:noFill/>
                        <a:round/>
                        <a:headEnd/>
                        <a:tailEnd/>
                      </a:ln>
                    </p:spPr>
                    <p:txBody>
                      <a:bodyPr/>
                      <a:lstStyle/>
                      <a:p>
                        <a:endParaRPr lang="en-US"/>
                      </a:p>
                    </p:txBody>
                  </p:sp>
                  <p:sp>
                    <p:nvSpPr>
                      <p:cNvPr id="17466" name="Freeform 1130"/>
                      <p:cNvSpPr>
                        <a:spLocks/>
                      </p:cNvSpPr>
                      <p:nvPr/>
                    </p:nvSpPr>
                    <p:spPr bwMode="auto">
                      <a:xfrm>
                        <a:off x="4375" y="2030"/>
                        <a:ext cx="86" cy="158"/>
                      </a:xfrm>
                      <a:custGeom>
                        <a:avLst/>
                        <a:gdLst>
                          <a:gd name="T0" fmla="*/ 0 w 86"/>
                          <a:gd name="T1" fmla="*/ 158 h 158"/>
                          <a:gd name="T2" fmla="*/ 12 w 86"/>
                          <a:gd name="T3" fmla="*/ 151 h 158"/>
                          <a:gd name="T4" fmla="*/ 25 w 86"/>
                          <a:gd name="T5" fmla="*/ 141 h 158"/>
                          <a:gd name="T6" fmla="*/ 33 w 86"/>
                          <a:gd name="T7" fmla="*/ 130 h 158"/>
                          <a:gd name="T8" fmla="*/ 39 w 86"/>
                          <a:gd name="T9" fmla="*/ 117 h 158"/>
                          <a:gd name="T10" fmla="*/ 42 w 86"/>
                          <a:gd name="T11" fmla="*/ 104 h 158"/>
                          <a:gd name="T12" fmla="*/ 42 w 86"/>
                          <a:gd name="T13" fmla="*/ 90 h 158"/>
                          <a:gd name="T14" fmla="*/ 44 w 86"/>
                          <a:gd name="T15" fmla="*/ 73 h 158"/>
                          <a:gd name="T16" fmla="*/ 46 w 86"/>
                          <a:gd name="T17" fmla="*/ 62 h 158"/>
                          <a:gd name="T18" fmla="*/ 50 w 86"/>
                          <a:gd name="T19" fmla="*/ 54 h 158"/>
                          <a:gd name="T20" fmla="*/ 56 w 86"/>
                          <a:gd name="T21" fmla="*/ 49 h 158"/>
                          <a:gd name="T22" fmla="*/ 58 w 86"/>
                          <a:gd name="T23" fmla="*/ 39 h 158"/>
                          <a:gd name="T24" fmla="*/ 62 w 86"/>
                          <a:gd name="T25" fmla="*/ 30 h 158"/>
                          <a:gd name="T26" fmla="*/ 68 w 86"/>
                          <a:gd name="T27" fmla="*/ 23 h 158"/>
                          <a:gd name="T28" fmla="*/ 75 w 86"/>
                          <a:gd name="T29" fmla="*/ 18 h 158"/>
                          <a:gd name="T30" fmla="*/ 84 w 86"/>
                          <a:gd name="T31" fmla="*/ 16 h 158"/>
                          <a:gd name="T32" fmla="*/ 83 w 86"/>
                          <a:gd name="T33" fmla="*/ 10 h 158"/>
                          <a:gd name="T34" fmla="*/ 86 w 86"/>
                          <a:gd name="T35" fmla="*/ 0 h 158"/>
                          <a:gd name="T36" fmla="*/ 79 w 86"/>
                          <a:gd name="T37" fmla="*/ 4 h 158"/>
                          <a:gd name="T38" fmla="*/ 72 w 86"/>
                          <a:gd name="T39" fmla="*/ 8 h 158"/>
                          <a:gd name="T40" fmla="*/ 62 w 86"/>
                          <a:gd name="T41" fmla="*/ 9 h 158"/>
                          <a:gd name="T42" fmla="*/ 55 w 86"/>
                          <a:gd name="T43" fmla="*/ 5 h 158"/>
                          <a:gd name="T44" fmla="*/ 48 w 86"/>
                          <a:gd name="T45" fmla="*/ 0 h 158"/>
                          <a:gd name="T46" fmla="*/ 44 w 86"/>
                          <a:gd name="T47" fmla="*/ 23 h 158"/>
                          <a:gd name="T48" fmla="*/ 39 w 86"/>
                          <a:gd name="T49" fmla="*/ 41 h 158"/>
                          <a:gd name="T50" fmla="*/ 35 w 86"/>
                          <a:gd name="T51" fmla="*/ 60 h 158"/>
                          <a:gd name="T52" fmla="*/ 32 w 86"/>
                          <a:gd name="T53" fmla="*/ 71 h 158"/>
                          <a:gd name="T54" fmla="*/ 25 w 86"/>
                          <a:gd name="T55" fmla="*/ 85 h 158"/>
                          <a:gd name="T56" fmla="*/ 18 w 86"/>
                          <a:gd name="T57" fmla="*/ 95 h 158"/>
                          <a:gd name="T58" fmla="*/ 13 w 86"/>
                          <a:gd name="T59" fmla="*/ 109 h 158"/>
                          <a:gd name="T60" fmla="*/ 8 w 86"/>
                          <a:gd name="T61" fmla="*/ 125 h 158"/>
                          <a:gd name="T62" fmla="*/ 4 w 86"/>
                          <a:gd name="T63" fmla="*/ 142 h 158"/>
                          <a:gd name="T64" fmla="*/ 0 w 86"/>
                          <a:gd name="T65" fmla="*/ 158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58"/>
                          <a:gd name="T101" fmla="*/ 86 w 8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58">
                            <a:moveTo>
                              <a:pt x="0" y="158"/>
                            </a:moveTo>
                            <a:lnTo>
                              <a:pt x="12" y="151"/>
                            </a:lnTo>
                            <a:lnTo>
                              <a:pt x="25" y="141"/>
                            </a:lnTo>
                            <a:lnTo>
                              <a:pt x="33" y="130"/>
                            </a:lnTo>
                            <a:lnTo>
                              <a:pt x="39" y="117"/>
                            </a:lnTo>
                            <a:lnTo>
                              <a:pt x="42" y="104"/>
                            </a:lnTo>
                            <a:lnTo>
                              <a:pt x="42" y="90"/>
                            </a:lnTo>
                            <a:lnTo>
                              <a:pt x="44" y="73"/>
                            </a:lnTo>
                            <a:lnTo>
                              <a:pt x="46" y="62"/>
                            </a:lnTo>
                            <a:lnTo>
                              <a:pt x="50" y="54"/>
                            </a:lnTo>
                            <a:lnTo>
                              <a:pt x="56" y="49"/>
                            </a:lnTo>
                            <a:lnTo>
                              <a:pt x="58" y="39"/>
                            </a:lnTo>
                            <a:lnTo>
                              <a:pt x="62" y="30"/>
                            </a:lnTo>
                            <a:lnTo>
                              <a:pt x="68" y="23"/>
                            </a:lnTo>
                            <a:lnTo>
                              <a:pt x="75" y="18"/>
                            </a:lnTo>
                            <a:lnTo>
                              <a:pt x="84" y="16"/>
                            </a:lnTo>
                            <a:lnTo>
                              <a:pt x="83" y="10"/>
                            </a:lnTo>
                            <a:lnTo>
                              <a:pt x="86" y="0"/>
                            </a:lnTo>
                            <a:lnTo>
                              <a:pt x="79" y="4"/>
                            </a:lnTo>
                            <a:lnTo>
                              <a:pt x="72" y="8"/>
                            </a:lnTo>
                            <a:lnTo>
                              <a:pt x="62" y="9"/>
                            </a:lnTo>
                            <a:lnTo>
                              <a:pt x="55" y="5"/>
                            </a:lnTo>
                            <a:lnTo>
                              <a:pt x="48" y="0"/>
                            </a:lnTo>
                            <a:lnTo>
                              <a:pt x="44" y="23"/>
                            </a:lnTo>
                            <a:lnTo>
                              <a:pt x="39" y="41"/>
                            </a:lnTo>
                            <a:lnTo>
                              <a:pt x="35" y="60"/>
                            </a:lnTo>
                            <a:lnTo>
                              <a:pt x="32" y="71"/>
                            </a:lnTo>
                            <a:lnTo>
                              <a:pt x="25" y="85"/>
                            </a:lnTo>
                            <a:lnTo>
                              <a:pt x="18" y="95"/>
                            </a:lnTo>
                            <a:lnTo>
                              <a:pt x="13" y="109"/>
                            </a:lnTo>
                            <a:lnTo>
                              <a:pt x="8" y="125"/>
                            </a:lnTo>
                            <a:lnTo>
                              <a:pt x="4" y="142"/>
                            </a:lnTo>
                            <a:lnTo>
                              <a:pt x="0" y="158"/>
                            </a:lnTo>
                            <a:close/>
                          </a:path>
                        </a:pathLst>
                      </a:custGeom>
                      <a:solidFill>
                        <a:srgbClr val="FF8F6A"/>
                      </a:solidFill>
                      <a:ln w="9525">
                        <a:noFill/>
                        <a:round/>
                        <a:headEnd/>
                        <a:tailEnd/>
                      </a:ln>
                    </p:spPr>
                    <p:txBody>
                      <a:bodyPr/>
                      <a:lstStyle/>
                      <a:p>
                        <a:endParaRPr lang="en-US"/>
                      </a:p>
                    </p:txBody>
                  </p:sp>
                </p:grpSp>
              </p:grpSp>
              <p:grpSp>
                <p:nvGrpSpPr>
                  <p:cNvPr id="17448" name="Group 1131"/>
                  <p:cNvGrpSpPr>
                    <a:grpSpLocks/>
                  </p:cNvGrpSpPr>
                  <p:nvPr/>
                </p:nvGrpSpPr>
                <p:grpSpPr bwMode="auto">
                  <a:xfrm>
                    <a:off x="3901" y="1553"/>
                    <a:ext cx="629" cy="712"/>
                    <a:chOff x="3901" y="1553"/>
                    <a:chExt cx="629" cy="712"/>
                  </a:xfrm>
                </p:grpSpPr>
                <p:sp>
                  <p:nvSpPr>
                    <p:cNvPr id="17449" name="Freeform 1132"/>
                    <p:cNvSpPr>
                      <a:spLocks/>
                    </p:cNvSpPr>
                    <p:nvPr/>
                  </p:nvSpPr>
                  <p:spPr bwMode="auto">
                    <a:xfrm>
                      <a:off x="3901" y="1553"/>
                      <a:ext cx="629" cy="712"/>
                    </a:xfrm>
                    <a:custGeom>
                      <a:avLst/>
                      <a:gdLst>
                        <a:gd name="T0" fmla="*/ 18 w 629"/>
                        <a:gd name="T1" fmla="*/ 320 h 712"/>
                        <a:gd name="T2" fmla="*/ 161 w 629"/>
                        <a:gd name="T3" fmla="*/ 32 h 712"/>
                        <a:gd name="T4" fmla="*/ 200 w 629"/>
                        <a:gd name="T5" fmla="*/ 24 h 712"/>
                        <a:gd name="T6" fmla="*/ 231 w 629"/>
                        <a:gd name="T7" fmla="*/ 14 h 712"/>
                        <a:gd name="T8" fmla="*/ 257 w 629"/>
                        <a:gd name="T9" fmla="*/ 4 h 712"/>
                        <a:gd name="T10" fmla="*/ 276 w 629"/>
                        <a:gd name="T11" fmla="*/ 1 h 712"/>
                        <a:gd name="T12" fmla="*/ 275 w 629"/>
                        <a:gd name="T13" fmla="*/ 11 h 712"/>
                        <a:gd name="T14" fmla="*/ 293 w 629"/>
                        <a:gd name="T15" fmla="*/ 21 h 712"/>
                        <a:gd name="T16" fmla="*/ 333 w 629"/>
                        <a:gd name="T17" fmla="*/ 30 h 712"/>
                        <a:gd name="T18" fmla="*/ 373 w 629"/>
                        <a:gd name="T19" fmla="*/ 34 h 712"/>
                        <a:gd name="T20" fmla="*/ 410 w 629"/>
                        <a:gd name="T21" fmla="*/ 33 h 712"/>
                        <a:gd name="T22" fmla="*/ 443 w 629"/>
                        <a:gd name="T23" fmla="*/ 28 h 712"/>
                        <a:gd name="T24" fmla="*/ 460 w 629"/>
                        <a:gd name="T25" fmla="*/ 20 h 712"/>
                        <a:gd name="T26" fmla="*/ 472 w 629"/>
                        <a:gd name="T27" fmla="*/ 9 h 712"/>
                        <a:gd name="T28" fmla="*/ 467 w 629"/>
                        <a:gd name="T29" fmla="*/ 0 h 712"/>
                        <a:gd name="T30" fmla="*/ 486 w 629"/>
                        <a:gd name="T31" fmla="*/ 4 h 712"/>
                        <a:gd name="T32" fmla="*/ 509 w 629"/>
                        <a:gd name="T33" fmla="*/ 16 h 712"/>
                        <a:gd name="T34" fmla="*/ 529 w 629"/>
                        <a:gd name="T35" fmla="*/ 31 h 712"/>
                        <a:gd name="T36" fmla="*/ 547 w 629"/>
                        <a:gd name="T37" fmla="*/ 42 h 712"/>
                        <a:gd name="T38" fmla="*/ 569 w 629"/>
                        <a:gd name="T39" fmla="*/ 49 h 712"/>
                        <a:gd name="T40" fmla="*/ 593 w 629"/>
                        <a:gd name="T41" fmla="*/ 57 h 712"/>
                        <a:gd name="T42" fmla="*/ 614 w 629"/>
                        <a:gd name="T43" fmla="*/ 71 h 712"/>
                        <a:gd name="T44" fmla="*/ 621 w 629"/>
                        <a:gd name="T45" fmla="*/ 88 h 712"/>
                        <a:gd name="T46" fmla="*/ 624 w 629"/>
                        <a:gd name="T47" fmla="*/ 123 h 712"/>
                        <a:gd name="T48" fmla="*/ 624 w 629"/>
                        <a:gd name="T49" fmla="*/ 235 h 712"/>
                        <a:gd name="T50" fmla="*/ 622 w 629"/>
                        <a:gd name="T51" fmla="*/ 350 h 712"/>
                        <a:gd name="T52" fmla="*/ 621 w 629"/>
                        <a:gd name="T53" fmla="*/ 414 h 712"/>
                        <a:gd name="T54" fmla="*/ 617 w 629"/>
                        <a:gd name="T55" fmla="*/ 429 h 712"/>
                        <a:gd name="T56" fmla="*/ 602 w 629"/>
                        <a:gd name="T57" fmla="*/ 433 h 712"/>
                        <a:gd name="T58" fmla="*/ 574 w 629"/>
                        <a:gd name="T59" fmla="*/ 433 h 712"/>
                        <a:gd name="T60" fmla="*/ 544 w 629"/>
                        <a:gd name="T61" fmla="*/ 440 h 712"/>
                        <a:gd name="T62" fmla="*/ 516 w 629"/>
                        <a:gd name="T63" fmla="*/ 473 h 712"/>
                        <a:gd name="T64" fmla="*/ 507 w 629"/>
                        <a:gd name="T65" fmla="*/ 515 h 712"/>
                        <a:gd name="T66" fmla="*/ 485 w 629"/>
                        <a:gd name="T67" fmla="*/ 555 h 712"/>
                        <a:gd name="T68" fmla="*/ 477 w 629"/>
                        <a:gd name="T69" fmla="*/ 572 h 712"/>
                        <a:gd name="T70" fmla="*/ 477 w 629"/>
                        <a:gd name="T71" fmla="*/ 590 h 712"/>
                        <a:gd name="T72" fmla="*/ 461 w 629"/>
                        <a:gd name="T73" fmla="*/ 604 h 712"/>
                        <a:gd name="T74" fmla="*/ 447 w 629"/>
                        <a:gd name="T75" fmla="*/ 630 h 712"/>
                        <a:gd name="T76" fmla="*/ 410 w 629"/>
                        <a:gd name="T77" fmla="*/ 704 h 712"/>
                        <a:gd name="T78" fmla="*/ 322 w 629"/>
                        <a:gd name="T79" fmla="*/ 711 h 712"/>
                        <a:gd name="T80" fmla="*/ 214 w 629"/>
                        <a:gd name="T81" fmla="*/ 709 h 712"/>
                        <a:gd name="T82" fmla="*/ 122 w 629"/>
                        <a:gd name="T83" fmla="*/ 691 h 712"/>
                        <a:gd name="T84" fmla="*/ 34 w 629"/>
                        <a:gd name="T85" fmla="*/ 658 h 712"/>
                        <a:gd name="T86" fmla="*/ 2 w 629"/>
                        <a:gd name="T87" fmla="*/ 624 h 712"/>
                        <a:gd name="T88" fmla="*/ 13 w 629"/>
                        <a:gd name="T89" fmla="*/ 595 h 712"/>
                        <a:gd name="T90" fmla="*/ 34 w 629"/>
                        <a:gd name="T91" fmla="*/ 563 h 712"/>
                        <a:gd name="T92" fmla="*/ 54 w 629"/>
                        <a:gd name="T93" fmla="*/ 542 h 712"/>
                        <a:gd name="T94" fmla="*/ 41 w 629"/>
                        <a:gd name="T95" fmla="*/ 536 h 712"/>
                        <a:gd name="T96" fmla="*/ 43 w 629"/>
                        <a:gd name="T97" fmla="*/ 511 h 712"/>
                        <a:gd name="T98" fmla="*/ 81 w 629"/>
                        <a:gd name="T99" fmla="*/ 462 h 712"/>
                        <a:gd name="T100" fmla="*/ 91 w 629"/>
                        <a:gd name="T101" fmla="*/ 430 h 712"/>
                        <a:gd name="T102" fmla="*/ 88 w 629"/>
                        <a:gd name="T103" fmla="*/ 406 h 712"/>
                        <a:gd name="T104" fmla="*/ 68 w 629"/>
                        <a:gd name="T105" fmla="*/ 390 h 712"/>
                        <a:gd name="T106" fmla="*/ 23 w 629"/>
                        <a:gd name="T107" fmla="*/ 370 h 7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712"/>
                        <a:gd name="T164" fmla="*/ 629 w 629"/>
                        <a:gd name="T165" fmla="*/ 712 h 7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712">
                          <a:moveTo>
                            <a:pt x="4" y="355"/>
                          </a:moveTo>
                          <a:lnTo>
                            <a:pt x="18" y="320"/>
                          </a:lnTo>
                          <a:lnTo>
                            <a:pt x="93" y="80"/>
                          </a:lnTo>
                          <a:lnTo>
                            <a:pt x="161" y="32"/>
                          </a:lnTo>
                          <a:lnTo>
                            <a:pt x="183" y="27"/>
                          </a:lnTo>
                          <a:lnTo>
                            <a:pt x="200" y="24"/>
                          </a:lnTo>
                          <a:lnTo>
                            <a:pt x="215" y="20"/>
                          </a:lnTo>
                          <a:lnTo>
                            <a:pt x="231" y="14"/>
                          </a:lnTo>
                          <a:lnTo>
                            <a:pt x="245" y="8"/>
                          </a:lnTo>
                          <a:lnTo>
                            <a:pt x="257" y="4"/>
                          </a:lnTo>
                          <a:lnTo>
                            <a:pt x="270" y="1"/>
                          </a:lnTo>
                          <a:lnTo>
                            <a:pt x="276" y="1"/>
                          </a:lnTo>
                          <a:lnTo>
                            <a:pt x="273" y="6"/>
                          </a:lnTo>
                          <a:lnTo>
                            <a:pt x="275" y="11"/>
                          </a:lnTo>
                          <a:lnTo>
                            <a:pt x="281" y="14"/>
                          </a:lnTo>
                          <a:lnTo>
                            <a:pt x="293" y="21"/>
                          </a:lnTo>
                          <a:lnTo>
                            <a:pt x="315" y="27"/>
                          </a:lnTo>
                          <a:lnTo>
                            <a:pt x="333" y="30"/>
                          </a:lnTo>
                          <a:lnTo>
                            <a:pt x="350" y="33"/>
                          </a:lnTo>
                          <a:lnTo>
                            <a:pt x="373" y="34"/>
                          </a:lnTo>
                          <a:lnTo>
                            <a:pt x="394" y="34"/>
                          </a:lnTo>
                          <a:lnTo>
                            <a:pt x="410" y="33"/>
                          </a:lnTo>
                          <a:lnTo>
                            <a:pt x="428" y="31"/>
                          </a:lnTo>
                          <a:lnTo>
                            <a:pt x="443" y="28"/>
                          </a:lnTo>
                          <a:lnTo>
                            <a:pt x="452" y="24"/>
                          </a:lnTo>
                          <a:lnTo>
                            <a:pt x="460" y="20"/>
                          </a:lnTo>
                          <a:lnTo>
                            <a:pt x="467" y="14"/>
                          </a:lnTo>
                          <a:lnTo>
                            <a:pt x="472" y="9"/>
                          </a:lnTo>
                          <a:lnTo>
                            <a:pt x="473" y="5"/>
                          </a:lnTo>
                          <a:lnTo>
                            <a:pt x="467" y="0"/>
                          </a:lnTo>
                          <a:lnTo>
                            <a:pt x="476" y="1"/>
                          </a:lnTo>
                          <a:lnTo>
                            <a:pt x="486" y="4"/>
                          </a:lnTo>
                          <a:lnTo>
                            <a:pt x="499" y="9"/>
                          </a:lnTo>
                          <a:lnTo>
                            <a:pt x="509" y="16"/>
                          </a:lnTo>
                          <a:lnTo>
                            <a:pt x="519" y="24"/>
                          </a:lnTo>
                          <a:lnTo>
                            <a:pt x="529" y="31"/>
                          </a:lnTo>
                          <a:lnTo>
                            <a:pt x="537" y="37"/>
                          </a:lnTo>
                          <a:lnTo>
                            <a:pt x="547" y="42"/>
                          </a:lnTo>
                          <a:lnTo>
                            <a:pt x="559" y="46"/>
                          </a:lnTo>
                          <a:lnTo>
                            <a:pt x="569" y="49"/>
                          </a:lnTo>
                          <a:lnTo>
                            <a:pt x="580" y="52"/>
                          </a:lnTo>
                          <a:lnTo>
                            <a:pt x="593" y="57"/>
                          </a:lnTo>
                          <a:lnTo>
                            <a:pt x="604" y="62"/>
                          </a:lnTo>
                          <a:lnTo>
                            <a:pt x="614" y="71"/>
                          </a:lnTo>
                          <a:lnTo>
                            <a:pt x="618" y="78"/>
                          </a:lnTo>
                          <a:lnTo>
                            <a:pt x="621" y="88"/>
                          </a:lnTo>
                          <a:lnTo>
                            <a:pt x="622" y="104"/>
                          </a:lnTo>
                          <a:lnTo>
                            <a:pt x="624" y="123"/>
                          </a:lnTo>
                          <a:lnTo>
                            <a:pt x="624" y="160"/>
                          </a:lnTo>
                          <a:lnTo>
                            <a:pt x="624" y="235"/>
                          </a:lnTo>
                          <a:lnTo>
                            <a:pt x="629" y="320"/>
                          </a:lnTo>
                          <a:lnTo>
                            <a:pt x="622" y="350"/>
                          </a:lnTo>
                          <a:lnTo>
                            <a:pt x="620" y="389"/>
                          </a:lnTo>
                          <a:lnTo>
                            <a:pt x="621" y="414"/>
                          </a:lnTo>
                          <a:lnTo>
                            <a:pt x="624" y="428"/>
                          </a:lnTo>
                          <a:lnTo>
                            <a:pt x="617" y="429"/>
                          </a:lnTo>
                          <a:lnTo>
                            <a:pt x="609" y="431"/>
                          </a:lnTo>
                          <a:lnTo>
                            <a:pt x="602" y="433"/>
                          </a:lnTo>
                          <a:lnTo>
                            <a:pt x="589" y="432"/>
                          </a:lnTo>
                          <a:lnTo>
                            <a:pt x="574" y="433"/>
                          </a:lnTo>
                          <a:lnTo>
                            <a:pt x="562" y="436"/>
                          </a:lnTo>
                          <a:lnTo>
                            <a:pt x="544" y="440"/>
                          </a:lnTo>
                          <a:lnTo>
                            <a:pt x="520" y="446"/>
                          </a:lnTo>
                          <a:lnTo>
                            <a:pt x="516" y="473"/>
                          </a:lnTo>
                          <a:lnTo>
                            <a:pt x="511" y="498"/>
                          </a:lnTo>
                          <a:lnTo>
                            <a:pt x="507" y="515"/>
                          </a:lnTo>
                          <a:lnTo>
                            <a:pt x="500" y="538"/>
                          </a:lnTo>
                          <a:lnTo>
                            <a:pt x="485" y="555"/>
                          </a:lnTo>
                          <a:lnTo>
                            <a:pt x="480" y="563"/>
                          </a:lnTo>
                          <a:lnTo>
                            <a:pt x="477" y="572"/>
                          </a:lnTo>
                          <a:lnTo>
                            <a:pt x="476" y="582"/>
                          </a:lnTo>
                          <a:lnTo>
                            <a:pt x="477" y="590"/>
                          </a:lnTo>
                          <a:lnTo>
                            <a:pt x="470" y="595"/>
                          </a:lnTo>
                          <a:lnTo>
                            <a:pt x="461" y="604"/>
                          </a:lnTo>
                          <a:lnTo>
                            <a:pt x="453" y="616"/>
                          </a:lnTo>
                          <a:lnTo>
                            <a:pt x="447" y="630"/>
                          </a:lnTo>
                          <a:lnTo>
                            <a:pt x="443" y="698"/>
                          </a:lnTo>
                          <a:lnTo>
                            <a:pt x="410" y="704"/>
                          </a:lnTo>
                          <a:lnTo>
                            <a:pt x="366" y="709"/>
                          </a:lnTo>
                          <a:lnTo>
                            <a:pt x="322" y="711"/>
                          </a:lnTo>
                          <a:lnTo>
                            <a:pt x="269" y="712"/>
                          </a:lnTo>
                          <a:lnTo>
                            <a:pt x="214" y="709"/>
                          </a:lnTo>
                          <a:lnTo>
                            <a:pt x="163" y="700"/>
                          </a:lnTo>
                          <a:lnTo>
                            <a:pt x="122" y="691"/>
                          </a:lnTo>
                          <a:lnTo>
                            <a:pt x="74" y="677"/>
                          </a:lnTo>
                          <a:lnTo>
                            <a:pt x="34" y="658"/>
                          </a:lnTo>
                          <a:lnTo>
                            <a:pt x="0" y="638"/>
                          </a:lnTo>
                          <a:lnTo>
                            <a:pt x="2" y="624"/>
                          </a:lnTo>
                          <a:lnTo>
                            <a:pt x="5" y="611"/>
                          </a:lnTo>
                          <a:lnTo>
                            <a:pt x="13" y="595"/>
                          </a:lnTo>
                          <a:lnTo>
                            <a:pt x="24" y="579"/>
                          </a:lnTo>
                          <a:lnTo>
                            <a:pt x="34" y="563"/>
                          </a:lnTo>
                          <a:lnTo>
                            <a:pt x="50" y="546"/>
                          </a:lnTo>
                          <a:lnTo>
                            <a:pt x="54" y="542"/>
                          </a:lnTo>
                          <a:lnTo>
                            <a:pt x="47" y="540"/>
                          </a:lnTo>
                          <a:lnTo>
                            <a:pt x="41" y="536"/>
                          </a:lnTo>
                          <a:lnTo>
                            <a:pt x="39" y="526"/>
                          </a:lnTo>
                          <a:lnTo>
                            <a:pt x="43" y="511"/>
                          </a:lnTo>
                          <a:lnTo>
                            <a:pt x="54" y="493"/>
                          </a:lnTo>
                          <a:lnTo>
                            <a:pt x="81" y="462"/>
                          </a:lnTo>
                          <a:lnTo>
                            <a:pt x="87" y="443"/>
                          </a:lnTo>
                          <a:lnTo>
                            <a:pt x="91" y="430"/>
                          </a:lnTo>
                          <a:lnTo>
                            <a:pt x="92" y="419"/>
                          </a:lnTo>
                          <a:lnTo>
                            <a:pt x="88" y="406"/>
                          </a:lnTo>
                          <a:lnTo>
                            <a:pt x="83" y="396"/>
                          </a:lnTo>
                          <a:lnTo>
                            <a:pt x="68" y="390"/>
                          </a:lnTo>
                          <a:lnTo>
                            <a:pt x="46" y="379"/>
                          </a:lnTo>
                          <a:lnTo>
                            <a:pt x="23" y="370"/>
                          </a:lnTo>
                          <a:lnTo>
                            <a:pt x="4" y="355"/>
                          </a:lnTo>
                          <a:close/>
                        </a:path>
                      </a:pathLst>
                    </a:custGeom>
                    <a:solidFill>
                      <a:srgbClr val="FF7F9F"/>
                    </a:solidFill>
                    <a:ln w="9525">
                      <a:noFill/>
                      <a:round/>
                      <a:headEnd/>
                      <a:tailEnd/>
                    </a:ln>
                  </p:spPr>
                  <p:txBody>
                    <a:bodyPr/>
                    <a:lstStyle/>
                    <a:p>
                      <a:endParaRPr lang="en-US"/>
                    </a:p>
                  </p:txBody>
                </p:sp>
                <p:grpSp>
                  <p:nvGrpSpPr>
                    <p:cNvPr id="17450" name="Group 1133"/>
                    <p:cNvGrpSpPr>
                      <a:grpSpLocks/>
                    </p:cNvGrpSpPr>
                    <p:nvPr/>
                  </p:nvGrpSpPr>
                  <p:grpSpPr bwMode="auto">
                    <a:xfrm>
                      <a:off x="3940" y="1566"/>
                      <a:ext cx="590" cy="687"/>
                      <a:chOff x="3940" y="1566"/>
                      <a:chExt cx="590" cy="687"/>
                    </a:xfrm>
                  </p:grpSpPr>
                  <p:sp>
                    <p:nvSpPr>
                      <p:cNvPr id="17451" name="Freeform 1134"/>
                      <p:cNvSpPr>
                        <a:spLocks/>
                      </p:cNvSpPr>
                      <p:nvPr/>
                    </p:nvSpPr>
                    <p:spPr bwMode="auto">
                      <a:xfrm>
                        <a:off x="4320" y="1650"/>
                        <a:ext cx="210" cy="468"/>
                      </a:xfrm>
                      <a:custGeom>
                        <a:avLst/>
                        <a:gdLst>
                          <a:gd name="T0" fmla="*/ 203 w 210"/>
                          <a:gd name="T1" fmla="*/ 5 h 468"/>
                          <a:gd name="T2" fmla="*/ 191 w 210"/>
                          <a:gd name="T3" fmla="*/ 2 h 468"/>
                          <a:gd name="T4" fmla="*/ 179 w 210"/>
                          <a:gd name="T5" fmla="*/ 0 h 468"/>
                          <a:gd name="T6" fmla="*/ 166 w 210"/>
                          <a:gd name="T7" fmla="*/ 0 h 468"/>
                          <a:gd name="T8" fmla="*/ 153 w 210"/>
                          <a:gd name="T9" fmla="*/ 4 h 468"/>
                          <a:gd name="T10" fmla="*/ 140 w 210"/>
                          <a:gd name="T11" fmla="*/ 14 h 468"/>
                          <a:gd name="T12" fmla="*/ 128 w 210"/>
                          <a:gd name="T13" fmla="*/ 28 h 468"/>
                          <a:gd name="T14" fmla="*/ 117 w 210"/>
                          <a:gd name="T15" fmla="*/ 44 h 468"/>
                          <a:gd name="T16" fmla="*/ 106 w 210"/>
                          <a:gd name="T17" fmla="*/ 63 h 468"/>
                          <a:gd name="T18" fmla="*/ 97 w 210"/>
                          <a:gd name="T19" fmla="*/ 81 h 468"/>
                          <a:gd name="T20" fmla="*/ 86 w 210"/>
                          <a:gd name="T21" fmla="*/ 103 h 468"/>
                          <a:gd name="T22" fmla="*/ 73 w 210"/>
                          <a:gd name="T23" fmla="*/ 124 h 468"/>
                          <a:gd name="T24" fmla="*/ 56 w 210"/>
                          <a:gd name="T25" fmla="*/ 147 h 468"/>
                          <a:gd name="T26" fmla="*/ 36 w 210"/>
                          <a:gd name="T27" fmla="*/ 166 h 468"/>
                          <a:gd name="T28" fmla="*/ 22 w 210"/>
                          <a:gd name="T29" fmla="*/ 180 h 468"/>
                          <a:gd name="T30" fmla="*/ 11 w 210"/>
                          <a:gd name="T31" fmla="*/ 192 h 468"/>
                          <a:gd name="T32" fmla="*/ 3 w 210"/>
                          <a:gd name="T33" fmla="*/ 204 h 468"/>
                          <a:gd name="T34" fmla="*/ 0 w 210"/>
                          <a:gd name="T35" fmla="*/ 215 h 468"/>
                          <a:gd name="T36" fmla="*/ 2 w 210"/>
                          <a:gd name="T37" fmla="*/ 227 h 468"/>
                          <a:gd name="T38" fmla="*/ 8 w 210"/>
                          <a:gd name="T39" fmla="*/ 238 h 468"/>
                          <a:gd name="T40" fmla="*/ 14 w 210"/>
                          <a:gd name="T41" fmla="*/ 251 h 468"/>
                          <a:gd name="T42" fmla="*/ 17 w 210"/>
                          <a:gd name="T43" fmla="*/ 279 h 468"/>
                          <a:gd name="T44" fmla="*/ 18 w 210"/>
                          <a:gd name="T45" fmla="*/ 292 h 468"/>
                          <a:gd name="T46" fmla="*/ 20 w 210"/>
                          <a:gd name="T47" fmla="*/ 310 h 468"/>
                          <a:gd name="T48" fmla="*/ 26 w 210"/>
                          <a:gd name="T49" fmla="*/ 329 h 468"/>
                          <a:gd name="T50" fmla="*/ 33 w 210"/>
                          <a:gd name="T51" fmla="*/ 349 h 468"/>
                          <a:gd name="T52" fmla="*/ 42 w 210"/>
                          <a:gd name="T53" fmla="*/ 364 h 468"/>
                          <a:gd name="T54" fmla="*/ 51 w 210"/>
                          <a:gd name="T55" fmla="*/ 381 h 468"/>
                          <a:gd name="T56" fmla="*/ 57 w 210"/>
                          <a:gd name="T57" fmla="*/ 400 h 468"/>
                          <a:gd name="T58" fmla="*/ 61 w 210"/>
                          <a:gd name="T59" fmla="*/ 418 h 468"/>
                          <a:gd name="T60" fmla="*/ 63 w 210"/>
                          <a:gd name="T61" fmla="*/ 431 h 468"/>
                          <a:gd name="T62" fmla="*/ 64 w 210"/>
                          <a:gd name="T63" fmla="*/ 447 h 468"/>
                          <a:gd name="T64" fmla="*/ 62 w 210"/>
                          <a:gd name="T65" fmla="*/ 458 h 468"/>
                          <a:gd name="T66" fmla="*/ 59 w 210"/>
                          <a:gd name="T67" fmla="*/ 468 h 468"/>
                          <a:gd name="T68" fmla="*/ 65 w 210"/>
                          <a:gd name="T69" fmla="*/ 460 h 468"/>
                          <a:gd name="T70" fmla="*/ 73 w 210"/>
                          <a:gd name="T71" fmla="*/ 450 h 468"/>
                          <a:gd name="T72" fmla="*/ 81 w 210"/>
                          <a:gd name="T73" fmla="*/ 440 h 468"/>
                          <a:gd name="T74" fmla="*/ 86 w 210"/>
                          <a:gd name="T75" fmla="*/ 427 h 468"/>
                          <a:gd name="T76" fmla="*/ 91 w 210"/>
                          <a:gd name="T77" fmla="*/ 407 h 468"/>
                          <a:gd name="T78" fmla="*/ 95 w 210"/>
                          <a:gd name="T79" fmla="*/ 393 h 468"/>
                          <a:gd name="T80" fmla="*/ 98 w 210"/>
                          <a:gd name="T81" fmla="*/ 378 h 468"/>
                          <a:gd name="T82" fmla="*/ 100 w 210"/>
                          <a:gd name="T83" fmla="*/ 362 h 468"/>
                          <a:gd name="T84" fmla="*/ 101 w 210"/>
                          <a:gd name="T85" fmla="*/ 349 h 468"/>
                          <a:gd name="T86" fmla="*/ 111 w 210"/>
                          <a:gd name="T87" fmla="*/ 346 h 468"/>
                          <a:gd name="T88" fmla="*/ 123 w 210"/>
                          <a:gd name="T89" fmla="*/ 344 h 468"/>
                          <a:gd name="T90" fmla="*/ 139 w 210"/>
                          <a:gd name="T91" fmla="*/ 341 h 468"/>
                          <a:gd name="T92" fmla="*/ 151 w 210"/>
                          <a:gd name="T93" fmla="*/ 337 h 468"/>
                          <a:gd name="T94" fmla="*/ 163 w 210"/>
                          <a:gd name="T95" fmla="*/ 335 h 468"/>
                          <a:gd name="T96" fmla="*/ 173 w 210"/>
                          <a:gd name="T97" fmla="*/ 335 h 468"/>
                          <a:gd name="T98" fmla="*/ 178 w 210"/>
                          <a:gd name="T99" fmla="*/ 326 h 468"/>
                          <a:gd name="T100" fmla="*/ 183 w 210"/>
                          <a:gd name="T101" fmla="*/ 312 h 468"/>
                          <a:gd name="T102" fmla="*/ 186 w 210"/>
                          <a:gd name="T103" fmla="*/ 295 h 468"/>
                          <a:gd name="T104" fmla="*/ 187 w 210"/>
                          <a:gd name="T105" fmla="*/ 273 h 468"/>
                          <a:gd name="T106" fmla="*/ 189 w 210"/>
                          <a:gd name="T107" fmla="*/ 253 h 468"/>
                          <a:gd name="T108" fmla="*/ 195 w 210"/>
                          <a:gd name="T109" fmla="*/ 236 h 468"/>
                          <a:gd name="T110" fmla="*/ 199 w 210"/>
                          <a:gd name="T111" fmla="*/ 223 h 468"/>
                          <a:gd name="T112" fmla="*/ 210 w 210"/>
                          <a:gd name="T113" fmla="*/ 209 h 468"/>
                          <a:gd name="T114" fmla="*/ 205 w 210"/>
                          <a:gd name="T115" fmla="*/ 176 h 468"/>
                          <a:gd name="T116" fmla="*/ 205 w 210"/>
                          <a:gd name="T117" fmla="*/ 138 h 468"/>
                          <a:gd name="T118" fmla="*/ 205 w 210"/>
                          <a:gd name="T119" fmla="*/ 100 h 468"/>
                          <a:gd name="T120" fmla="*/ 205 w 210"/>
                          <a:gd name="T121" fmla="*/ 65 h 468"/>
                          <a:gd name="T122" fmla="*/ 205 w 210"/>
                          <a:gd name="T123" fmla="*/ 32 h 468"/>
                          <a:gd name="T124" fmla="*/ 203 w 210"/>
                          <a:gd name="T125" fmla="*/ 5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0"/>
                          <a:gd name="T190" fmla="*/ 0 h 468"/>
                          <a:gd name="T191" fmla="*/ 210 w 210"/>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0" h="468">
                            <a:moveTo>
                              <a:pt x="203" y="5"/>
                            </a:moveTo>
                            <a:lnTo>
                              <a:pt x="191" y="2"/>
                            </a:lnTo>
                            <a:lnTo>
                              <a:pt x="179" y="0"/>
                            </a:lnTo>
                            <a:lnTo>
                              <a:pt x="166" y="0"/>
                            </a:lnTo>
                            <a:lnTo>
                              <a:pt x="153" y="4"/>
                            </a:lnTo>
                            <a:lnTo>
                              <a:pt x="140" y="14"/>
                            </a:lnTo>
                            <a:lnTo>
                              <a:pt x="128" y="28"/>
                            </a:lnTo>
                            <a:lnTo>
                              <a:pt x="117" y="44"/>
                            </a:lnTo>
                            <a:lnTo>
                              <a:pt x="106" y="63"/>
                            </a:lnTo>
                            <a:lnTo>
                              <a:pt x="97" y="81"/>
                            </a:lnTo>
                            <a:lnTo>
                              <a:pt x="86" y="103"/>
                            </a:lnTo>
                            <a:lnTo>
                              <a:pt x="73" y="124"/>
                            </a:lnTo>
                            <a:lnTo>
                              <a:pt x="56" y="147"/>
                            </a:lnTo>
                            <a:lnTo>
                              <a:pt x="36" y="166"/>
                            </a:lnTo>
                            <a:lnTo>
                              <a:pt x="22" y="180"/>
                            </a:lnTo>
                            <a:lnTo>
                              <a:pt x="11" y="192"/>
                            </a:lnTo>
                            <a:lnTo>
                              <a:pt x="3" y="204"/>
                            </a:lnTo>
                            <a:lnTo>
                              <a:pt x="0" y="215"/>
                            </a:lnTo>
                            <a:lnTo>
                              <a:pt x="2" y="227"/>
                            </a:lnTo>
                            <a:lnTo>
                              <a:pt x="8" y="238"/>
                            </a:lnTo>
                            <a:lnTo>
                              <a:pt x="14" y="251"/>
                            </a:lnTo>
                            <a:lnTo>
                              <a:pt x="17" y="279"/>
                            </a:lnTo>
                            <a:lnTo>
                              <a:pt x="18" y="292"/>
                            </a:lnTo>
                            <a:lnTo>
                              <a:pt x="20" y="310"/>
                            </a:lnTo>
                            <a:lnTo>
                              <a:pt x="26" y="329"/>
                            </a:lnTo>
                            <a:lnTo>
                              <a:pt x="33" y="349"/>
                            </a:lnTo>
                            <a:lnTo>
                              <a:pt x="42" y="364"/>
                            </a:lnTo>
                            <a:lnTo>
                              <a:pt x="51" y="381"/>
                            </a:lnTo>
                            <a:lnTo>
                              <a:pt x="57" y="400"/>
                            </a:lnTo>
                            <a:lnTo>
                              <a:pt x="61" y="418"/>
                            </a:lnTo>
                            <a:lnTo>
                              <a:pt x="63" y="431"/>
                            </a:lnTo>
                            <a:lnTo>
                              <a:pt x="64" y="447"/>
                            </a:lnTo>
                            <a:lnTo>
                              <a:pt x="62" y="458"/>
                            </a:lnTo>
                            <a:lnTo>
                              <a:pt x="59" y="468"/>
                            </a:lnTo>
                            <a:lnTo>
                              <a:pt x="65" y="460"/>
                            </a:lnTo>
                            <a:lnTo>
                              <a:pt x="73" y="450"/>
                            </a:lnTo>
                            <a:lnTo>
                              <a:pt x="81" y="440"/>
                            </a:lnTo>
                            <a:lnTo>
                              <a:pt x="86" y="427"/>
                            </a:lnTo>
                            <a:lnTo>
                              <a:pt x="91" y="407"/>
                            </a:lnTo>
                            <a:lnTo>
                              <a:pt x="95" y="393"/>
                            </a:lnTo>
                            <a:lnTo>
                              <a:pt x="98" y="378"/>
                            </a:lnTo>
                            <a:lnTo>
                              <a:pt x="100" y="362"/>
                            </a:lnTo>
                            <a:lnTo>
                              <a:pt x="101" y="349"/>
                            </a:lnTo>
                            <a:lnTo>
                              <a:pt x="111" y="346"/>
                            </a:lnTo>
                            <a:lnTo>
                              <a:pt x="123" y="344"/>
                            </a:lnTo>
                            <a:lnTo>
                              <a:pt x="139" y="341"/>
                            </a:lnTo>
                            <a:lnTo>
                              <a:pt x="151" y="337"/>
                            </a:lnTo>
                            <a:lnTo>
                              <a:pt x="163" y="335"/>
                            </a:lnTo>
                            <a:lnTo>
                              <a:pt x="173" y="335"/>
                            </a:lnTo>
                            <a:lnTo>
                              <a:pt x="178" y="326"/>
                            </a:lnTo>
                            <a:lnTo>
                              <a:pt x="183" y="312"/>
                            </a:lnTo>
                            <a:lnTo>
                              <a:pt x="186" y="295"/>
                            </a:lnTo>
                            <a:lnTo>
                              <a:pt x="187" y="273"/>
                            </a:lnTo>
                            <a:lnTo>
                              <a:pt x="189" y="253"/>
                            </a:lnTo>
                            <a:lnTo>
                              <a:pt x="195" y="236"/>
                            </a:lnTo>
                            <a:lnTo>
                              <a:pt x="199" y="223"/>
                            </a:lnTo>
                            <a:lnTo>
                              <a:pt x="210" y="209"/>
                            </a:lnTo>
                            <a:lnTo>
                              <a:pt x="205" y="176"/>
                            </a:lnTo>
                            <a:lnTo>
                              <a:pt x="205" y="138"/>
                            </a:lnTo>
                            <a:lnTo>
                              <a:pt x="205" y="100"/>
                            </a:lnTo>
                            <a:lnTo>
                              <a:pt x="205" y="65"/>
                            </a:lnTo>
                            <a:lnTo>
                              <a:pt x="205" y="32"/>
                            </a:lnTo>
                            <a:lnTo>
                              <a:pt x="203" y="5"/>
                            </a:lnTo>
                            <a:close/>
                          </a:path>
                        </a:pathLst>
                      </a:custGeom>
                      <a:solidFill>
                        <a:srgbClr val="FF5F7F"/>
                      </a:solidFill>
                      <a:ln w="9525">
                        <a:noFill/>
                        <a:round/>
                        <a:headEnd/>
                        <a:tailEnd/>
                      </a:ln>
                    </p:spPr>
                    <p:txBody>
                      <a:bodyPr/>
                      <a:lstStyle/>
                      <a:p>
                        <a:endParaRPr lang="en-US"/>
                      </a:p>
                    </p:txBody>
                  </p:sp>
                  <p:sp>
                    <p:nvSpPr>
                      <p:cNvPr id="17452" name="Freeform 1135"/>
                      <p:cNvSpPr>
                        <a:spLocks/>
                      </p:cNvSpPr>
                      <p:nvPr/>
                    </p:nvSpPr>
                    <p:spPr bwMode="auto">
                      <a:xfrm>
                        <a:off x="3990" y="1587"/>
                        <a:ext cx="144" cy="186"/>
                      </a:xfrm>
                      <a:custGeom>
                        <a:avLst/>
                        <a:gdLst>
                          <a:gd name="T0" fmla="*/ 39 w 144"/>
                          <a:gd name="T1" fmla="*/ 45 h 186"/>
                          <a:gd name="T2" fmla="*/ 67 w 144"/>
                          <a:gd name="T3" fmla="*/ 25 h 186"/>
                          <a:gd name="T4" fmla="*/ 82 w 144"/>
                          <a:gd name="T5" fmla="*/ 19 h 186"/>
                          <a:gd name="T6" fmla="*/ 96 w 144"/>
                          <a:gd name="T7" fmla="*/ 14 h 186"/>
                          <a:gd name="T8" fmla="*/ 108 w 144"/>
                          <a:gd name="T9" fmla="*/ 9 h 186"/>
                          <a:gd name="T10" fmla="*/ 120 w 144"/>
                          <a:gd name="T11" fmla="*/ 4 h 186"/>
                          <a:gd name="T12" fmla="*/ 144 w 144"/>
                          <a:gd name="T13" fmla="*/ 0 h 186"/>
                          <a:gd name="T14" fmla="*/ 137 w 144"/>
                          <a:gd name="T15" fmla="*/ 11 h 186"/>
                          <a:gd name="T16" fmla="*/ 126 w 144"/>
                          <a:gd name="T17" fmla="*/ 23 h 186"/>
                          <a:gd name="T18" fmla="*/ 123 w 144"/>
                          <a:gd name="T19" fmla="*/ 37 h 186"/>
                          <a:gd name="T20" fmla="*/ 119 w 144"/>
                          <a:gd name="T21" fmla="*/ 52 h 186"/>
                          <a:gd name="T22" fmla="*/ 120 w 144"/>
                          <a:gd name="T23" fmla="*/ 72 h 186"/>
                          <a:gd name="T24" fmla="*/ 116 w 144"/>
                          <a:gd name="T25" fmla="*/ 88 h 186"/>
                          <a:gd name="T26" fmla="*/ 110 w 144"/>
                          <a:gd name="T27" fmla="*/ 101 h 186"/>
                          <a:gd name="T28" fmla="*/ 103 w 144"/>
                          <a:gd name="T29" fmla="*/ 112 h 186"/>
                          <a:gd name="T30" fmla="*/ 96 w 144"/>
                          <a:gd name="T31" fmla="*/ 120 h 186"/>
                          <a:gd name="T32" fmla="*/ 88 w 144"/>
                          <a:gd name="T33" fmla="*/ 125 h 186"/>
                          <a:gd name="T34" fmla="*/ 77 w 144"/>
                          <a:gd name="T35" fmla="*/ 134 h 186"/>
                          <a:gd name="T36" fmla="*/ 0 w 144"/>
                          <a:gd name="T37" fmla="*/ 186 h 186"/>
                          <a:gd name="T38" fmla="*/ 39 w 144"/>
                          <a:gd name="T39" fmla="*/ 45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86"/>
                          <a:gd name="T62" fmla="*/ 144 w 14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86">
                            <a:moveTo>
                              <a:pt x="39" y="45"/>
                            </a:moveTo>
                            <a:lnTo>
                              <a:pt x="67" y="25"/>
                            </a:lnTo>
                            <a:lnTo>
                              <a:pt x="82" y="19"/>
                            </a:lnTo>
                            <a:lnTo>
                              <a:pt x="96" y="14"/>
                            </a:lnTo>
                            <a:lnTo>
                              <a:pt x="108" y="9"/>
                            </a:lnTo>
                            <a:lnTo>
                              <a:pt x="120" y="4"/>
                            </a:lnTo>
                            <a:lnTo>
                              <a:pt x="144" y="0"/>
                            </a:lnTo>
                            <a:lnTo>
                              <a:pt x="137" y="11"/>
                            </a:lnTo>
                            <a:lnTo>
                              <a:pt x="126" y="23"/>
                            </a:lnTo>
                            <a:lnTo>
                              <a:pt x="123" y="37"/>
                            </a:lnTo>
                            <a:lnTo>
                              <a:pt x="119" y="52"/>
                            </a:lnTo>
                            <a:lnTo>
                              <a:pt x="120" y="72"/>
                            </a:lnTo>
                            <a:lnTo>
                              <a:pt x="116" y="88"/>
                            </a:lnTo>
                            <a:lnTo>
                              <a:pt x="110" y="101"/>
                            </a:lnTo>
                            <a:lnTo>
                              <a:pt x="103" y="112"/>
                            </a:lnTo>
                            <a:lnTo>
                              <a:pt x="96" y="120"/>
                            </a:lnTo>
                            <a:lnTo>
                              <a:pt x="88" y="125"/>
                            </a:lnTo>
                            <a:lnTo>
                              <a:pt x="77" y="134"/>
                            </a:lnTo>
                            <a:lnTo>
                              <a:pt x="0" y="186"/>
                            </a:lnTo>
                            <a:lnTo>
                              <a:pt x="39" y="45"/>
                            </a:lnTo>
                            <a:close/>
                          </a:path>
                        </a:pathLst>
                      </a:custGeom>
                      <a:solidFill>
                        <a:srgbClr val="FF5F7F"/>
                      </a:solidFill>
                      <a:ln w="9525">
                        <a:noFill/>
                        <a:round/>
                        <a:headEnd/>
                        <a:tailEnd/>
                      </a:ln>
                    </p:spPr>
                    <p:txBody>
                      <a:bodyPr/>
                      <a:lstStyle/>
                      <a:p>
                        <a:endParaRPr lang="en-US"/>
                      </a:p>
                    </p:txBody>
                  </p:sp>
                  <p:sp>
                    <p:nvSpPr>
                      <p:cNvPr id="17453" name="Freeform 1136"/>
                      <p:cNvSpPr>
                        <a:spLocks/>
                      </p:cNvSpPr>
                      <p:nvPr/>
                    </p:nvSpPr>
                    <p:spPr bwMode="auto">
                      <a:xfrm>
                        <a:off x="4069" y="2079"/>
                        <a:ext cx="188" cy="60"/>
                      </a:xfrm>
                      <a:custGeom>
                        <a:avLst/>
                        <a:gdLst>
                          <a:gd name="T0" fmla="*/ 0 w 188"/>
                          <a:gd name="T1" fmla="*/ 44 h 60"/>
                          <a:gd name="T2" fmla="*/ 5 w 188"/>
                          <a:gd name="T3" fmla="*/ 50 h 60"/>
                          <a:gd name="T4" fmla="*/ 14 w 188"/>
                          <a:gd name="T5" fmla="*/ 55 h 60"/>
                          <a:gd name="T6" fmla="*/ 24 w 188"/>
                          <a:gd name="T7" fmla="*/ 59 h 60"/>
                          <a:gd name="T8" fmla="*/ 34 w 188"/>
                          <a:gd name="T9" fmla="*/ 60 h 60"/>
                          <a:gd name="T10" fmla="*/ 44 w 188"/>
                          <a:gd name="T11" fmla="*/ 59 h 60"/>
                          <a:gd name="T12" fmla="*/ 50 w 188"/>
                          <a:gd name="T13" fmla="*/ 53 h 60"/>
                          <a:gd name="T14" fmla="*/ 64 w 188"/>
                          <a:gd name="T15" fmla="*/ 50 h 60"/>
                          <a:gd name="T16" fmla="*/ 84 w 188"/>
                          <a:gd name="T17" fmla="*/ 46 h 60"/>
                          <a:gd name="T18" fmla="*/ 113 w 188"/>
                          <a:gd name="T19" fmla="*/ 43 h 60"/>
                          <a:gd name="T20" fmla="*/ 134 w 188"/>
                          <a:gd name="T21" fmla="*/ 38 h 60"/>
                          <a:gd name="T22" fmla="*/ 149 w 188"/>
                          <a:gd name="T23" fmla="*/ 35 h 60"/>
                          <a:gd name="T24" fmla="*/ 162 w 188"/>
                          <a:gd name="T25" fmla="*/ 30 h 60"/>
                          <a:gd name="T26" fmla="*/ 172 w 188"/>
                          <a:gd name="T27" fmla="*/ 24 h 60"/>
                          <a:gd name="T28" fmla="*/ 180 w 188"/>
                          <a:gd name="T29" fmla="*/ 18 h 60"/>
                          <a:gd name="T30" fmla="*/ 187 w 188"/>
                          <a:gd name="T31" fmla="*/ 7 h 60"/>
                          <a:gd name="T32" fmla="*/ 188 w 188"/>
                          <a:gd name="T33" fmla="*/ 2 h 60"/>
                          <a:gd name="T34" fmla="*/ 181 w 188"/>
                          <a:gd name="T35" fmla="*/ 0 h 60"/>
                          <a:gd name="T36" fmla="*/ 176 w 188"/>
                          <a:gd name="T37" fmla="*/ 2 h 60"/>
                          <a:gd name="T38" fmla="*/ 169 w 188"/>
                          <a:gd name="T39" fmla="*/ 7 h 60"/>
                          <a:gd name="T40" fmla="*/ 160 w 188"/>
                          <a:gd name="T41" fmla="*/ 14 h 60"/>
                          <a:gd name="T42" fmla="*/ 151 w 188"/>
                          <a:gd name="T43" fmla="*/ 16 h 60"/>
                          <a:gd name="T44" fmla="*/ 140 w 188"/>
                          <a:gd name="T45" fmla="*/ 15 h 60"/>
                          <a:gd name="T46" fmla="*/ 129 w 188"/>
                          <a:gd name="T47" fmla="*/ 13 h 60"/>
                          <a:gd name="T48" fmla="*/ 118 w 188"/>
                          <a:gd name="T49" fmla="*/ 13 h 60"/>
                          <a:gd name="T50" fmla="*/ 106 w 188"/>
                          <a:gd name="T51" fmla="*/ 15 h 60"/>
                          <a:gd name="T52" fmla="*/ 98 w 188"/>
                          <a:gd name="T53" fmla="*/ 20 h 60"/>
                          <a:gd name="T54" fmla="*/ 88 w 188"/>
                          <a:gd name="T55" fmla="*/ 26 h 60"/>
                          <a:gd name="T56" fmla="*/ 76 w 188"/>
                          <a:gd name="T57" fmla="*/ 31 h 60"/>
                          <a:gd name="T58" fmla="*/ 61 w 188"/>
                          <a:gd name="T59" fmla="*/ 34 h 60"/>
                          <a:gd name="T60" fmla="*/ 40 w 188"/>
                          <a:gd name="T61" fmla="*/ 36 h 60"/>
                          <a:gd name="T62" fmla="*/ 26 w 188"/>
                          <a:gd name="T63" fmla="*/ 35 h 60"/>
                          <a:gd name="T64" fmla="*/ 18 w 188"/>
                          <a:gd name="T65" fmla="*/ 40 h 60"/>
                          <a:gd name="T66" fmla="*/ 8 w 188"/>
                          <a:gd name="T67" fmla="*/ 43 h 60"/>
                          <a:gd name="T68" fmla="*/ 0 w 188"/>
                          <a:gd name="T69" fmla="*/ 44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60"/>
                          <a:gd name="T107" fmla="*/ 188 w 18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60">
                            <a:moveTo>
                              <a:pt x="0" y="44"/>
                            </a:moveTo>
                            <a:lnTo>
                              <a:pt x="5" y="50"/>
                            </a:lnTo>
                            <a:lnTo>
                              <a:pt x="14" y="55"/>
                            </a:lnTo>
                            <a:lnTo>
                              <a:pt x="24" y="59"/>
                            </a:lnTo>
                            <a:lnTo>
                              <a:pt x="34" y="60"/>
                            </a:lnTo>
                            <a:lnTo>
                              <a:pt x="44" y="59"/>
                            </a:lnTo>
                            <a:lnTo>
                              <a:pt x="50" y="53"/>
                            </a:lnTo>
                            <a:lnTo>
                              <a:pt x="64" y="50"/>
                            </a:lnTo>
                            <a:lnTo>
                              <a:pt x="84" y="46"/>
                            </a:lnTo>
                            <a:lnTo>
                              <a:pt x="113" y="43"/>
                            </a:lnTo>
                            <a:lnTo>
                              <a:pt x="134" y="38"/>
                            </a:lnTo>
                            <a:lnTo>
                              <a:pt x="149" y="35"/>
                            </a:lnTo>
                            <a:lnTo>
                              <a:pt x="162" y="30"/>
                            </a:lnTo>
                            <a:lnTo>
                              <a:pt x="172" y="24"/>
                            </a:lnTo>
                            <a:lnTo>
                              <a:pt x="180" y="18"/>
                            </a:lnTo>
                            <a:lnTo>
                              <a:pt x="187" y="7"/>
                            </a:lnTo>
                            <a:lnTo>
                              <a:pt x="188" y="2"/>
                            </a:lnTo>
                            <a:lnTo>
                              <a:pt x="181" y="0"/>
                            </a:lnTo>
                            <a:lnTo>
                              <a:pt x="176" y="2"/>
                            </a:lnTo>
                            <a:lnTo>
                              <a:pt x="169" y="7"/>
                            </a:lnTo>
                            <a:lnTo>
                              <a:pt x="160" y="14"/>
                            </a:lnTo>
                            <a:lnTo>
                              <a:pt x="151" y="16"/>
                            </a:lnTo>
                            <a:lnTo>
                              <a:pt x="140" y="15"/>
                            </a:lnTo>
                            <a:lnTo>
                              <a:pt x="129" y="13"/>
                            </a:lnTo>
                            <a:lnTo>
                              <a:pt x="118" y="13"/>
                            </a:lnTo>
                            <a:lnTo>
                              <a:pt x="106" y="15"/>
                            </a:lnTo>
                            <a:lnTo>
                              <a:pt x="98" y="20"/>
                            </a:lnTo>
                            <a:lnTo>
                              <a:pt x="88" y="26"/>
                            </a:lnTo>
                            <a:lnTo>
                              <a:pt x="76" y="31"/>
                            </a:lnTo>
                            <a:lnTo>
                              <a:pt x="61" y="34"/>
                            </a:lnTo>
                            <a:lnTo>
                              <a:pt x="40" y="36"/>
                            </a:lnTo>
                            <a:lnTo>
                              <a:pt x="26" y="35"/>
                            </a:lnTo>
                            <a:lnTo>
                              <a:pt x="18" y="40"/>
                            </a:lnTo>
                            <a:lnTo>
                              <a:pt x="8" y="43"/>
                            </a:lnTo>
                            <a:lnTo>
                              <a:pt x="0" y="44"/>
                            </a:lnTo>
                            <a:close/>
                          </a:path>
                        </a:pathLst>
                      </a:custGeom>
                      <a:solidFill>
                        <a:srgbClr val="FF9FBF"/>
                      </a:solidFill>
                      <a:ln w="9525">
                        <a:noFill/>
                        <a:round/>
                        <a:headEnd/>
                        <a:tailEnd/>
                      </a:ln>
                    </p:spPr>
                    <p:txBody>
                      <a:bodyPr/>
                      <a:lstStyle/>
                      <a:p>
                        <a:endParaRPr lang="en-US"/>
                      </a:p>
                    </p:txBody>
                  </p:sp>
                  <p:sp>
                    <p:nvSpPr>
                      <p:cNvPr id="17454" name="Freeform 1137"/>
                      <p:cNvSpPr>
                        <a:spLocks/>
                      </p:cNvSpPr>
                      <p:nvPr/>
                    </p:nvSpPr>
                    <p:spPr bwMode="auto">
                      <a:xfrm>
                        <a:off x="3940" y="1832"/>
                        <a:ext cx="337" cy="270"/>
                      </a:xfrm>
                      <a:custGeom>
                        <a:avLst/>
                        <a:gdLst>
                          <a:gd name="T0" fmla="*/ 111 w 337"/>
                          <a:gd name="T1" fmla="*/ 12 h 270"/>
                          <a:gd name="T2" fmla="*/ 115 w 337"/>
                          <a:gd name="T3" fmla="*/ 43 h 270"/>
                          <a:gd name="T4" fmla="*/ 108 w 337"/>
                          <a:gd name="T5" fmla="*/ 78 h 270"/>
                          <a:gd name="T6" fmla="*/ 91 w 337"/>
                          <a:gd name="T7" fmla="*/ 124 h 270"/>
                          <a:gd name="T8" fmla="*/ 80 w 337"/>
                          <a:gd name="T9" fmla="*/ 157 h 270"/>
                          <a:gd name="T10" fmla="*/ 77 w 337"/>
                          <a:gd name="T11" fmla="*/ 183 h 270"/>
                          <a:gd name="T12" fmla="*/ 83 w 337"/>
                          <a:gd name="T13" fmla="*/ 200 h 270"/>
                          <a:gd name="T14" fmla="*/ 95 w 337"/>
                          <a:gd name="T15" fmla="*/ 194 h 270"/>
                          <a:gd name="T16" fmla="*/ 103 w 337"/>
                          <a:gd name="T17" fmla="*/ 175 h 270"/>
                          <a:gd name="T18" fmla="*/ 118 w 337"/>
                          <a:gd name="T19" fmla="*/ 158 h 270"/>
                          <a:gd name="T20" fmla="*/ 127 w 337"/>
                          <a:gd name="T21" fmla="*/ 139 h 270"/>
                          <a:gd name="T22" fmla="*/ 127 w 337"/>
                          <a:gd name="T23" fmla="*/ 116 h 270"/>
                          <a:gd name="T24" fmla="*/ 135 w 337"/>
                          <a:gd name="T25" fmla="*/ 116 h 270"/>
                          <a:gd name="T26" fmla="*/ 145 w 337"/>
                          <a:gd name="T27" fmla="*/ 137 h 270"/>
                          <a:gd name="T28" fmla="*/ 145 w 337"/>
                          <a:gd name="T29" fmla="*/ 164 h 270"/>
                          <a:gd name="T30" fmla="*/ 137 w 337"/>
                          <a:gd name="T31" fmla="*/ 192 h 270"/>
                          <a:gd name="T32" fmla="*/ 140 w 337"/>
                          <a:gd name="T33" fmla="*/ 208 h 270"/>
                          <a:gd name="T34" fmla="*/ 158 w 337"/>
                          <a:gd name="T35" fmla="*/ 213 h 270"/>
                          <a:gd name="T36" fmla="*/ 173 w 337"/>
                          <a:gd name="T37" fmla="*/ 204 h 270"/>
                          <a:gd name="T38" fmla="*/ 197 w 337"/>
                          <a:gd name="T39" fmla="*/ 176 h 270"/>
                          <a:gd name="T40" fmla="*/ 216 w 337"/>
                          <a:gd name="T41" fmla="*/ 151 h 270"/>
                          <a:gd name="T42" fmla="*/ 246 w 337"/>
                          <a:gd name="T43" fmla="*/ 115 h 270"/>
                          <a:gd name="T44" fmla="*/ 275 w 337"/>
                          <a:gd name="T45" fmla="*/ 85 h 270"/>
                          <a:gd name="T46" fmla="*/ 293 w 337"/>
                          <a:gd name="T47" fmla="*/ 77 h 270"/>
                          <a:gd name="T48" fmla="*/ 319 w 337"/>
                          <a:gd name="T49" fmla="*/ 76 h 270"/>
                          <a:gd name="T50" fmla="*/ 337 w 337"/>
                          <a:gd name="T51" fmla="*/ 80 h 270"/>
                          <a:gd name="T52" fmla="*/ 151 w 337"/>
                          <a:gd name="T53" fmla="*/ 270 h 270"/>
                          <a:gd name="T54" fmla="*/ 108 w 337"/>
                          <a:gd name="T55" fmla="*/ 258 h 270"/>
                          <a:gd name="T56" fmla="*/ 73 w 337"/>
                          <a:gd name="T57" fmla="*/ 247 h 270"/>
                          <a:gd name="T58" fmla="*/ 38 w 337"/>
                          <a:gd name="T59" fmla="*/ 241 h 270"/>
                          <a:gd name="T60" fmla="*/ 14 w 337"/>
                          <a:gd name="T61" fmla="*/ 247 h 270"/>
                          <a:gd name="T62" fmla="*/ 2 w 337"/>
                          <a:gd name="T63" fmla="*/ 258 h 270"/>
                          <a:gd name="T64" fmla="*/ 0 w 337"/>
                          <a:gd name="T65" fmla="*/ 246 h 270"/>
                          <a:gd name="T66" fmla="*/ 4 w 337"/>
                          <a:gd name="T67" fmla="*/ 231 h 270"/>
                          <a:gd name="T68" fmla="*/ 18 w 337"/>
                          <a:gd name="T69" fmla="*/ 210 h 270"/>
                          <a:gd name="T70" fmla="*/ 34 w 337"/>
                          <a:gd name="T71" fmla="*/ 191 h 270"/>
                          <a:gd name="T72" fmla="*/ 48 w 337"/>
                          <a:gd name="T73" fmla="*/ 171 h 270"/>
                          <a:gd name="T74" fmla="*/ 62 w 337"/>
                          <a:gd name="T75" fmla="*/ 149 h 270"/>
                          <a:gd name="T76" fmla="*/ 78 w 337"/>
                          <a:gd name="T77" fmla="*/ 127 h 270"/>
                          <a:gd name="T78" fmla="*/ 91 w 337"/>
                          <a:gd name="T79" fmla="*/ 99 h 270"/>
                          <a:gd name="T80" fmla="*/ 101 w 337"/>
                          <a:gd name="T81" fmla="*/ 71 h 270"/>
                          <a:gd name="T82" fmla="*/ 104 w 337"/>
                          <a:gd name="T83" fmla="*/ 42 h 270"/>
                          <a:gd name="T84" fmla="*/ 108 w 337"/>
                          <a:gd name="T85" fmla="*/ 0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270"/>
                          <a:gd name="T131" fmla="*/ 337 w 337"/>
                          <a:gd name="T132" fmla="*/ 270 h 2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270">
                            <a:moveTo>
                              <a:pt x="108" y="0"/>
                            </a:moveTo>
                            <a:lnTo>
                              <a:pt x="111" y="12"/>
                            </a:lnTo>
                            <a:lnTo>
                              <a:pt x="114" y="26"/>
                            </a:lnTo>
                            <a:lnTo>
                              <a:pt x="115" y="43"/>
                            </a:lnTo>
                            <a:lnTo>
                              <a:pt x="112" y="61"/>
                            </a:lnTo>
                            <a:lnTo>
                              <a:pt x="108" y="78"/>
                            </a:lnTo>
                            <a:lnTo>
                              <a:pt x="99" y="103"/>
                            </a:lnTo>
                            <a:lnTo>
                              <a:pt x="91" y="124"/>
                            </a:lnTo>
                            <a:lnTo>
                              <a:pt x="83" y="141"/>
                            </a:lnTo>
                            <a:lnTo>
                              <a:pt x="80" y="157"/>
                            </a:lnTo>
                            <a:lnTo>
                              <a:pt x="77" y="171"/>
                            </a:lnTo>
                            <a:lnTo>
                              <a:pt x="77" y="183"/>
                            </a:lnTo>
                            <a:lnTo>
                              <a:pt x="79" y="192"/>
                            </a:lnTo>
                            <a:lnTo>
                              <a:pt x="83" y="200"/>
                            </a:lnTo>
                            <a:lnTo>
                              <a:pt x="90" y="196"/>
                            </a:lnTo>
                            <a:lnTo>
                              <a:pt x="95" y="194"/>
                            </a:lnTo>
                            <a:lnTo>
                              <a:pt x="98" y="185"/>
                            </a:lnTo>
                            <a:lnTo>
                              <a:pt x="103" y="175"/>
                            </a:lnTo>
                            <a:lnTo>
                              <a:pt x="108" y="167"/>
                            </a:lnTo>
                            <a:lnTo>
                              <a:pt x="118" y="158"/>
                            </a:lnTo>
                            <a:lnTo>
                              <a:pt x="124" y="149"/>
                            </a:lnTo>
                            <a:lnTo>
                              <a:pt x="127" y="139"/>
                            </a:lnTo>
                            <a:lnTo>
                              <a:pt x="128" y="128"/>
                            </a:lnTo>
                            <a:lnTo>
                              <a:pt x="127" y="116"/>
                            </a:lnTo>
                            <a:lnTo>
                              <a:pt x="130" y="111"/>
                            </a:lnTo>
                            <a:lnTo>
                              <a:pt x="135" y="116"/>
                            </a:lnTo>
                            <a:lnTo>
                              <a:pt x="140" y="125"/>
                            </a:lnTo>
                            <a:lnTo>
                              <a:pt x="145" y="137"/>
                            </a:lnTo>
                            <a:lnTo>
                              <a:pt x="146" y="149"/>
                            </a:lnTo>
                            <a:lnTo>
                              <a:pt x="145" y="164"/>
                            </a:lnTo>
                            <a:lnTo>
                              <a:pt x="140" y="182"/>
                            </a:lnTo>
                            <a:lnTo>
                              <a:pt x="137" y="192"/>
                            </a:lnTo>
                            <a:lnTo>
                              <a:pt x="137" y="200"/>
                            </a:lnTo>
                            <a:lnTo>
                              <a:pt x="140" y="208"/>
                            </a:lnTo>
                            <a:lnTo>
                              <a:pt x="148" y="211"/>
                            </a:lnTo>
                            <a:lnTo>
                              <a:pt x="158" y="213"/>
                            </a:lnTo>
                            <a:lnTo>
                              <a:pt x="167" y="210"/>
                            </a:lnTo>
                            <a:lnTo>
                              <a:pt x="173" y="204"/>
                            </a:lnTo>
                            <a:lnTo>
                              <a:pt x="188" y="189"/>
                            </a:lnTo>
                            <a:lnTo>
                              <a:pt x="197" y="176"/>
                            </a:lnTo>
                            <a:lnTo>
                              <a:pt x="206" y="165"/>
                            </a:lnTo>
                            <a:lnTo>
                              <a:pt x="216" y="151"/>
                            </a:lnTo>
                            <a:lnTo>
                              <a:pt x="231" y="134"/>
                            </a:lnTo>
                            <a:lnTo>
                              <a:pt x="246" y="115"/>
                            </a:lnTo>
                            <a:lnTo>
                              <a:pt x="260" y="98"/>
                            </a:lnTo>
                            <a:lnTo>
                              <a:pt x="275" y="85"/>
                            </a:lnTo>
                            <a:lnTo>
                              <a:pt x="283" y="80"/>
                            </a:lnTo>
                            <a:lnTo>
                              <a:pt x="293" y="77"/>
                            </a:lnTo>
                            <a:lnTo>
                              <a:pt x="303" y="75"/>
                            </a:lnTo>
                            <a:lnTo>
                              <a:pt x="319" y="76"/>
                            </a:lnTo>
                            <a:lnTo>
                              <a:pt x="329" y="78"/>
                            </a:lnTo>
                            <a:lnTo>
                              <a:pt x="337" y="80"/>
                            </a:lnTo>
                            <a:lnTo>
                              <a:pt x="259" y="214"/>
                            </a:lnTo>
                            <a:lnTo>
                              <a:pt x="151" y="270"/>
                            </a:lnTo>
                            <a:lnTo>
                              <a:pt x="128" y="263"/>
                            </a:lnTo>
                            <a:lnTo>
                              <a:pt x="108" y="258"/>
                            </a:lnTo>
                            <a:lnTo>
                              <a:pt x="91" y="251"/>
                            </a:lnTo>
                            <a:lnTo>
                              <a:pt x="73" y="247"/>
                            </a:lnTo>
                            <a:lnTo>
                              <a:pt x="52" y="242"/>
                            </a:lnTo>
                            <a:lnTo>
                              <a:pt x="38" y="241"/>
                            </a:lnTo>
                            <a:lnTo>
                              <a:pt x="23" y="244"/>
                            </a:lnTo>
                            <a:lnTo>
                              <a:pt x="14" y="247"/>
                            </a:lnTo>
                            <a:lnTo>
                              <a:pt x="6" y="254"/>
                            </a:lnTo>
                            <a:lnTo>
                              <a:pt x="2" y="258"/>
                            </a:lnTo>
                            <a:lnTo>
                              <a:pt x="1" y="252"/>
                            </a:lnTo>
                            <a:lnTo>
                              <a:pt x="0" y="246"/>
                            </a:lnTo>
                            <a:lnTo>
                              <a:pt x="0" y="239"/>
                            </a:lnTo>
                            <a:lnTo>
                              <a:pt x="4" y="231"/>
                            </a:lnTo>
                            <a:lnTo>
                              <a:pt x="10" y="220"/>
                            </a:lnTo>
                            <a:lnTo>
                              <a:pt x="18" y="210"/>
                            </a:lnTo>
                            <a:lnTo>
                              <a:pt x="25" y="200"/>
                            </a:lnTo>
                            <a:lnTo>
                              <a:pt x="34" y="191"/>
                            </a:lnTo>
                            <a:lnTo>
                              <a:pt x="42" y="182"/>
                            </a:lnTo>
                            <a:lnTo>
                              <a:pt x="48" y="171"/>
                            </a:lnTo>
                            <a:lnTo>
                              <a:pt x="54" y="162"/>
                            </a:lnTo>
                            <a:lnTo>
                              <a:pt x="62" y="149"/>
                            </a:lnTo>
                            <a:lnTo>
                              <a:pt x="70" y="139"/>
                            </a:lnTo>
                            <a:lnTo>
                              <a:pt x="78" y="127"/>
                            </a:lnTo>
                            <a:lnTo>
                              <a:pt x="86" y="114"/>
                            </a:lnTo>
                            <a:lnTo>
                              <a:pt x="91" y="99"/>
                            </a:lnTo>
                            <a:lnTo>
                              <a:pt x="96" y="86"/>
                            </a:lnTo>
                            <a:lnTo>
                              <a:pt x="101" y="71"/>
                            </a:lnTo>
                            <a:lnTo>
                              <a:pt x="103" y="56"/>
                            </a:lnTo>
                            <a:lnTo>
                              <a:pt x="104" y="42"/>
                            </a:lnTo>
                            <a:lnTo>
                              <a:pt x="104" y="28"/>
                            </a:lnTo>
                            <a:lnTo>
                              <a:pt x="108" y="0"/>
                            </a:lnTo>
                            <a:close/>
                          </a:path>
                        </a:pathLst>
                      </a:custGeom>
                      <a:solidFill>
                        <a:srgbClr val="FF9FBF"/>
                      </a:solidFill>
                      <a:ln w="9525">
                        <a:noFill/>
                        <a:round/>
                        <a:headEnd/>
                        <a:tailEnd/>
                      </a:ln>
                    </p:spPr>
                    <p:txBody>
                      <a:bodyPr/>
                      <a:lstStyle/>
                      <a:p>
                        <a:endParaRPr lang="en-US"/>
                      </a:p>
                    </p:txBody>
                  </p:sp>
                  <p:sp>
                    <p:nvSpPr>
                      <p:cNvPr id="17455" name="Freeform 1138"/>
                      <p:cNvSpPr>
                        <a:spLocks/>
                      </p:cNvSpPr>
                      <p:nvPr/>
                    </p:nvSpPr>
                    <p:spPr bwMode="auto">
                      <a:xfrm>
                        <a:off x="4043" y="1906"/>
                        <a:ext cx="255" cy="217"/>
                      </a:xfrm>
                      <a:custGeom>
                        <a:avLst/>
                        <a:gdLst>
                          <a:gd name="T0" fmla="*/ 27 w 255"/>
                          <a:gd name="T1" fmla="*/ 217 h 217"/>
                          <a:gd name="T2" fmla="*/ 8 w 255"/>
                          <a:gd name="T3" fmla="*/ 214 h 217"/>
                          <a:gd name="T4" fmla="*/ 0 w 255"/>
                          <a:gd name="T5" fmla="*/ 201 h 217"/>
                          <a:gd name="T6" fmla="*/ 5 w 255"/>
                          <a:gd name="T7" fmla="*/ 184 h 217"/>
                          <a:gd name="T8" fmla="*/ 24 w 255"/>
                          <a:gd name="T9" fmla="*/ 175 h 217"/>
                          <a:gd name="T10" fmla="*/ 50 w 255"/>
                          <a:gd name="T11" fmla="*/ 173 h 217"/>
                          <a:gd name="T12" fmla="*/ 69 w 255"/>
                          <a:gd name="T13" fmla="*/ 158 h 217"/>
                          <a:gd name="T14" fmla="*/ 94 w 255"/>
                          <a:gd name="T15" fmla="*/ 141 h 217"/>
                          <a:gd name="T16" fmla="*/ 120 w 255"/>
                          <a:gd name="T17" fmla="*/ 132 h 217"/>
                          <a:gd name="T18" fmla="*/ 145 w 255"/>
                          <a:gd name="T19" fmla="*/ 117 h 217"/>
                          <a:gd name="T20" fmla="*/ 164 w 255"/>
                          <a:gd name="T21" fmla="*/ 90 h 217"/>
                          <a:gd name="T22" fmla="*/ 189 w 255"/>
                          <a:gd name="T23" fmla="*/ 51 h 217"/>
                          <a:gd name="T24" fmla="*/ 213 w 255"/>
                          <a:gd name="T25" fmla="*/ 24 h 217"/>
                          <a:gd name="T26" fmla="*/ 234 w 255"/>
                          <a:gd name="T27" fmla="*/ 5 h 217"/>
                          <a:gd name="T28" fmla="*/ 255 w 255"/>
                          <a:gd name="T29" fmla="*/ 0 h 217"/>
                          <a:gd name="T30" fmla="*/ 244 w 255"/>
                          <a:gd name="T31" fmla="*/ 16 h 217"/>
                          <a:gd name="T32" fmla="*/ 237 w 255"/>
                          <a:gd name="T33" fmla="*/ 45 h 217"/>
                          <a:gd name="T34" fmla="*/ 239 w 255"/>
                          <a:gd name="T35" fmla="*/ 72 h 217"/>
                          <a:gd name="T36" fmla="*/ 249 w 255"/>
                          <a:gd name="T37" fmla="*/ 100 h 217"/>
                          <a:gd name="T38" fmla="*/ 239 w 255"/>
                          <a:gd name="T39" fmla="*/ 114 h 217"/>
                          <a:gd name="T40" fmla="*/ 220 w 255"/>
                          <a:gd name="T41" fmla="*/ 126 h 217"/>
                          <a:gd name="T42" fmla="*/ 195 w 255"/>
                          <a:gd name="T43" fmla="*/ 129 h 217"/>
                          <a:gd name="T44" fmla="*/ 181 w 255"/>
                          <a:gd name="T45" fmla="*/ 134 h 217"/>
                          <a:gd name="T46" fmla="*/ 185 w 255"/>
                          <a:gd name="T47" fmla="*/ 147 h 217"/>
                          <a:gd name="T48" fmla="*/ 188 w 255"/>
                          <a:gd name="T49" fmla="*/ 165 h 217"/>
                          <a:gd name="T50" fmla="*/ 175 w 255"/>
                          <a:gd name="T51" fmla="*/ 177 h 217"/>
                          <a:gd name="T52" fmla="*/ 160 w 255"/>
                          <a:gd name="T53" fmla="*/ 177 h 217"/>
                          <a:gd name="T54" fmla="*/ 140 w 255"/>
                          <a:gd name="T55" fmla="*/ 188 h 217"/>
                          <a:gd name="T56" fmla="*/ 110 w 255"/>
                          <a:gd name="T57" fmla="*/ 194 h 217"/>
                          <a:gd name="T58" fmla="*/ 85 w 255"/>
                          <a:gd name="T59" fmla="*/ 194 h 217"/>
                          <a:gd name="T60" fmla="*/ 62 w 255"/>
                          <a:gd name="T61" fmla="*/ 201 h 217"/>
                          <a:gd name="T62" fmla="*/ 37 w 255"/>
                          <a:gd name="T63" fmla="*/ 216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217"/>
                          <a:gd name="T98" fmla="*/ 255 w 255"/>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217">
                            <a:moveTo>
                              <a:pt x="37" y="216"/>
                            </a:moveTo>
                            <a:lnTo>
                              <a:pt x="27" y="217"/>
                            </a:lnTo>
                            <a:lnTo>
                              <a:pt x="17" y="216"/>
                            </a:lnTo>
                            <a:lnTo>
                              <a:pt x="8" y="214"/>
                            </a:lnTo>
                            <a:lnTo>
                              <a:pt x="2" y="209"/>
                            </a:lnTo>
                            <a:lnTo>
                              <a:pt x="0" y="201"/>
                            </a:lnTo>
                            <a:lnTo>
                              <a:pt x="1" y="193"/>
                            </a:lnTo>
                            <a:lnTo>
                              <a:pt x="5" y="184"/>
                            </a:lnTo>
                            <a:lnTo>
                              <a:pt x="13" y="178"/>
                            </a:lnTo>
                            <a:lnTo>
                              <a:pt x="24" y="175"/>
                            </a:lnTo>
                            <a:lnTo>
                              <a:pt x="36" y="176"/>
                            </a:lnTo>
                            <a:lnTo>
                              <a:pt x="50" y="173"/>
                            </a:lnTo>
                            <a:lnTo>
                              <a:pt x="60" y="167"/>
                            </a:lnTo>
                            <a:lnTo>
                              <a:pt x="69" y="158"/>
                            </a:lnTo>
                            <a:lnTo>
                              <a:pt x="83" y="149"/>
                            </a:lnTo>
                            <a:lnTo>
                              <a:pt x="94" y="141"/>
                            </a:lnTo>
                            <a:lnTo>
                              <a:pt x="108" y="136"/>
                            </a:lnTo>
                            <a:lnTo>
                              <a:pt x="120" y="132"/>
                            </a:lnTo>
                            <a:lnTo>
                              <a:pt x="135" y="124"/>
                            </a:lnTo>
                            <a:lnTo>
                              <a:pt x="145" y="117"/>
                            </a:lnTo>
                            <a:lnTo>
                              <a:pt x="155" y="103"/>
                            </a:lnTo>
                            <a:lnTo>
                              <a:pt x="164" y="90"/>
                            </a:lnTo>
                            <a:lnTo>
                              <a:pt x="175" y="70"/>
                            </a:lnTo>
                            <a:lnTo>
                              <a:pt x="189" y="51"/>
                            </a:lnTo>
                            <a:lnTo>
                              <a:pt x="201" y="36"/>
                            </a:lnTo>
                            <a:lnTo>
                              <a:pt x="213" y="24"/>
                            </a:lnTo>
                            <a:lnTo>
                              <a:pt x="223" y="15"/>
                            </a:lnTo>
                            <a:lnTo>
                              <a:pt x="234" y="5"/>
                            </a:lnTo>
                            <a:lnTo>
                              <a:pt x="245" y="1"/>
                            </a:lnTo>
                            <a:lnTo>
                              <a:pt x="255" y="0"/>
                            </a:lnTo>
                            <a:lnTo>
                              <a:pt x="248" y="7"/>
                            </a:lnTo>
                            <a:lnTo>
                              <a:pt x="244" y="16"/>
                            </a:lnTo>
                            <a:lnTo>
                              <a:pt x="239" y="31"/>
                            </a:lnTo>
                            <a:lnTo>
                              <a:pt x="237" y="45"/>
                            </a:lnTo>
                            <a:lnTo>
                              <a:pt x="236" y="59"/>
                            </a:lnTo>
                            <a:lnTo>
                              <a:pt x="239" y="72"/>
                            </a:lnTo>
                            <a:lnTo>
                              <a:pt x="244" y="86"/>
                            </a:lnTo>
                            <a:lnTo>
                              <a:pt x="249" y="100"/>
                            </a:lnTo>
                            <a:lnTo>
                              <a:pt x="245" y="108"/>
                            </a:lnTo>
                            <a:lnTo>
                              <a:pt x="239" y="114"/>
                            </a:lnTo>
                            <a:lnTo>
                              <a:pt x="231" y="121"/>
                            </a:lnTo>
                            <a:lnTo>
                              <a:pt x="220" y="126"/>
                            </a:lnTo>
                            <a:lnTo>
                              <a:pt x="207" y="129"/>
                            </a:lnTo>
                            <a:lnTo>
                              <a:pt x="195" y="129"/>
                            </a:lnTo>
                            <a:lnTo>
                              <a:pt x="185" y="128"/>
                            </a:lnTo>
                            <a:lnTo>
                              <a:pt x="181" y="134"/>
                            </a:lnTo>
                            <a:lnTo>
                              <a:pt x="180" y="140"/>
                            </a:lnTo>
                            <a:lnTo>
                              <a:pt x="185" y="147"/>
                            </a:lnTo>
                            <a:lnTo>
                              <a:pt x="188" y="157"/>
                            </a:lnTo>
                            <a:lnTo>
                              <a:pt x="188" y="165"/>
                            </a:lnTo>
                            <a:lnTo>
                              <a:pt x="182" y="173"/>
                            </a:lnTo>
                            <a:lnTo>
                              <a:pt x="175" y="177"/>
                            </a:lnTo>
                            <a:lnTo>
                              <a:pt x="168" y="175"/>
                            </a:lnTo>
                            <a:lnTo>
                              <a:pt x="160" y="177"/>
                            </a:lnTo>
                            <a:lnTo>
                              <a:pt x="151" y="183"/>
                            </a:lnTo>
                            <a:lnTo>
                              <a:pt x="140" y="188"/>
                            </a:lnTo>
                            <a:lnTo>
                              <a:pt x="127" y="191"/>
                            </a:lnTo>
                            <a:lnTo>
                              <a:pt x="110" y="194"/>
                            </a:lnTo>
                            <a:lnTo>
                              <a:pt x="98" y="195"/>
                            </a:lnTo>
                            <a:lnTo>
                              <a:pt x="85" y="194"/>
                            </a:lnTo>
                            <a:lnTo>
                              <a:pt x="70" y="196"/>
                            </a:lnTo>
                            <a:lnTo>
                              <a:pt x="62" y="201"/>
                            </a:lnTo>
                            <a:lnTo>
                              <a:pt x="49" y="210"/>
                            </a:lnTo>
                            <a:lnTo>
                              <a:pt x="37" y="216"/>
                            </a:lnTo>
                            <a:close/>
                          </a:path>
                        </a:pathLst>
                      </a:custGeom>
                      <a:solidFill>
                        <a:srgbClr val="DF3F5F"/>
                      </a:solidFill>
                      <a:ln w="9525">
                        <a:noFill/>
                        <a:round/>
                        <a:headEnd/>
                        <a:tailEnd/>
                      </a:ln>
                    </p:spPr>
                    <p:txBody>
                      <a:bodyPr/>
                      <a:lstStyle/>
                      <a:p>
                        <a:endParaRPr lang="en-US"/>
                      </a:p>
                    </p:txBody>
                  </p:sp>
                  <p:sp>
                    <p:nvSpPr>
                      <p:cNvPr id="17456" name="Freeform 1139"/>
                      <p:cNvSpPr>
                        <a:spLocks/>
                      </p:cNvSpPr>
                      <p:nvPr/>
                    </p:nvSpPr>
                    <p:spPr bwMode="auto">
                      <a:xfrm>
                        <a:off x="3946" y="2067"/>
                        <a:ext cx="76" cy="28"/>
                      </a:xfrm>
                      <a:custGeom>
                        <a:avLst/>
                        <a:gdLst>
                          <a:gd name="T0" fmla="*/ 0 w 76"/>
                          <a:gd name="T1" fmla="*/ 17 h 28"/>
                          <a:gd name="T2" fmla="*/ 2 w 76"/>
                          <a:gd name="T3" fmla="*/ 9 h 28"/>
                          <a:gd name="T4" fmla="*/ 7 w 76"/>
                          <a:gd name="T5" fmla="*/ 4 h 28"/>
                          <a:gd name="T6" fmla="*/ 15 w 76"/>
                          <a:gd name="T7" fmla="*/ 1 h 28"/>
                          <a:gd name="T8" fmla="*/ 24 w 76"/>
                          <a:gd name="T9" fmla="*/ 0 h 28"/>
                          <a:gd name="T10" fmla="*/ 34 w 76"/>
                          <a:gd name="T11" fmla="*/ 2 h 28"/>
                          <a:gd name="T12" fmla="*/ 48 w 76"/>
                          <a:gd name="T13" fmla="*/ 6 h 28"/>
                          <a:gd name="T14" fmla="*/ 60 w 76"/>
                          <a:gd name="T15" fmla="*/ 9 h 28"/>
                          <a:gd name="T16" fmla="*/ 76 w 76"/>
                          <a:gd name="T17" fmla="*/ 13 h 28"/>
                          <a:gd name="T18" fmla="*/ 57 w 76"/>
                          <a:gd name="T19" fmla="*/ 16 h 28"/>
                          <a:gd name="T20" fmla="*/ 45 w 76"/>
                          <a:gd name="T21" fmla="*/ 21 h 28"/>
                          <a:gd name="T22" fmla="*/ 34 w 76"/>
                          <a:gd name="T23" fmla="*/ 25 h 28"/>
                          <a:gd name="T24" fmla="*/ 26 w 76"/>
                          <a:gd name="T25" fmla="*/ 27 h 28"/>
                          <a:gd name="T26" fmla="*/ 15 w 76"/>
                          <a:gd name="T27" fmla="*/ 28 h 28"/>
                          <a:gd name="T28" fmla="*/ 8 w 76"/>
                          <a:gd name="T29" fmla="*/ 27 h 28"/>
                          <a:gd name="T30" fmla="*/ 2 w 76"/>
                          <a:gd name="T31" fmla="*/ 23 h 28"/>
                          <a:gd name="T32" fmla="*/ 0 w 76"/>
                          <a:gd name="T33" fmla="*/ 1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28"/>
                          <a:gd name="T53" fmla="*/ 76 w 7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28">
                            <a:moveTo>
                              <a:pt x="0" y="17"/>
                            </a:moveTo>
                            <a:lnTo>
                              <a:pt x="2" y="9"/>
                            </a:lnTo>
                            <a:lnTo>
                              <a:pt x="7" y="4"/>
                            </a:lnTo>
                            <a:lnTo>
                              <a:pt x="15" y="1"/>
                            </a:lnTo>
                            <a:lnTo>
                              <a:pt x="24" y="0"/>
                            </a:lnTo>
                            <a:lnTo>
                              <a:pt x="34" y="2"/>
                            </a:lnTo>
                            <a:lnTo>
                              <a:pt x="48" y="6"/>
                            </a:lnTo>
                            <a:lnTo>
                              <a:pt x="60" y="9"/>
                            </a:lnTo>
                            <a:lnTo>
                              <a:pt x="76" y="13"/>
                            </a:lnTo>
                            <a:lnTo>
                              <a:pt x="57" y="16"/>
                            </a:lnTo>
                            <a:lnTo>
                              <a:pt x="45" y="21"/>
                            </a:lnTo>
                            <a:lnTo>
                              <a:pt x="34" y="25"/>
                            </a:lnTo>
                            <a:lnTo>
                              <a:pt x="26" y="27"/>
                            </a:lnTo>
                            <a:lnTo>
                              <a:pt x="15" y="28"/>
                            </a:lnTo>
                            <a:lnTo>
                              <a:pt x="8" y="27"/>
                            </a:lnTo>
                            <a:lnTo>
                              <a:pt x="2" y="23"/>
                            </a:lnTo>
                            <a:lnTo>
                              <a:pt x="0" y="17"/>
                            </a:lnTo>
                            <a:close/>
                          </a:path>
                        </a:pathLst>
                      </a:custGeom>
                      <a:solidFill>
                        <a:srgbClr val="DF3F5F"/>
                      </a:solidFill>
                      <a:ln w="9525">
                        <a:noFill/>
                        <a:round/>
                        <a:headEnd/>
                        <a:tailEnd/>
                      </a:ln>
                    </p:spPr>
                    <p:txBody>
                      <a:bodyPr/>
                      <a:lstStyle/>
                      <a:p>
                        <a:endParaRPr lang="en-US"/>
                      </a:p>
                    </p:txBody>
                  </p:sp>
                  <p:sp>
                    <p:nvSpPr>
                      <p:cNvPr id="17457" name="Freeform 1140"/>
                      <p:cNvSpPr>
                        <a:spLocks/>
                      </p:cNvSpPr>
                      <p:nvPr/>
                    </p:nvSpPr>
                    <p:spPr bwMode="auto">
                      <a:xfrm>
                        <a:off x="4020" y="1834"/>
                        <a:ext cx="97" cy="198"/>
                      </a:xfrm>
                      <a:custGeom>
                        <a:avLst/>
                        <a:gdLst>
                          <a:gd name="T0" fmla="*/ 42 w 97"/>
                          <a:gd name="T1" fmla="*/ 0 h 198"/>
                          <a:gd name="T2" fmla="*/ 40 w 97"/>
                          <a:gd name="T3" fmla="*/ 27 h 198"/>
                          <a:gd name="T4" fmla="*/ 37 w 97"/>
                          <a:gd name="T5" fmla="*/ 57 h 198"/>
                          <a:gd name="T6" fmla="*/ 30 w 97"/>
                          <a:gd name="T7" fmla="*/ 83 h 198"/>
                          <a:gd name="T8" fmla="*/ 24 w 97"/>
                          <a:gd name="T9" fmla="*/ 97 h 198"/>
                          <a:gd name="T10" fmla="*/ 19 w 97"/>
                          <a:gd name="T11" fmla="*/ 112 h 198"/>
                          <a:gd name="T12" fmla="*/ 13 w 97"/>
                          <a:gd name="T13" fmla="*/ 124 h 198"/>
                          <a:gd name="T14" fmla="*/ 9 w 97"/>
                          <a:gd name="T15" fmla="*/ 136 h 198"/>
                          <a:gd name="T16" fmla="*/ 2 w 97"/>
                          <a:gd name="T17" fmla="*/ 155 h 198"/>
                          <a:gd name="T18" fmla="*/ 0 w 97"/>
                          <a:gd name="T19" fmla="*/ 167 h 198"/>
                          <a:gd name="T20" fmla="*/ 0 w 97"/>
                          <a:gd name="T21" fmla="*/ 183 h 198"/>
                          <a:gd name="T22" fmla="*/ 1 w 97"/>
                          <a:gd name="T23" fmla="*/ 191 h 198"/>
                          <a:gd name="T24" fmla="*/ 3 w 97"/>
                          <a:gd name="T25" fmla="*/ 198 h 198"/>
                          <a:gd name="T26" fmla="*/ 9 w 97"/>
                          <a:gd name="T27" fmla="*/ 195 h 198"/>
                          <a:gd name="T28" fmla="*/ 13 w 97"/>
                          <a:gd name="T29" fmla="*/ 192 h 198"/>
                          <a:gd name="T30" fmla="*/ 19 w 97"/>
                          <a:gd name="T31" fmla="*/ 198 h 198"/>
                          <a:gd name="T32" fmla="*/ 16 w 97"/>
                          <a:gd name="T33" fmla="*/ 191 h 198"/>
                          <a:gd name="T34" fmla="*/ 17 w 97"/>
                          <a:gd name="T35" fmla="*/ 184 h 198"/>
                          <a:gd name="T36" fmla="*/ 21 w 97"/>
                          <a:gd name="T37" fmla="*/ 174 h 198"/>
                          <a:gd name="T38" fmla="*/ 26 w 97"/>
                          <a:gd name="T39" fmla="*/ 167 h 198"/>
                          <a:gd name="T40" fmla="*/ 34 w 97"/>
                          <a:gd name="T41" fmla="*/ 159 h 198"/>
                          <a:gd name="T42" fmla="*/ 40 w 97"/>
                          <a:gd name="T43" fmla="*/ 153 h 198"/>
                          <a:gd name="T44" fmla="*/ 44 w 97"/>
                          <a:gd name="T45" fmla="*/ 147 h 198"/>
                          <a:gd name="T46" fmla="*/ 47 w 97"/>
                          <a:gd name="T47" fmla="*/ 137 h 198"/>
                          <a:gd name="T48" fmla="*/ 49 w 97"/>
                          <a:gd name="T49" fmla="*/ 123 h 198"/>
                          <a:gd name="T50" fmla="*/ 48 w 97"/>
                          <a:gd name="T51" fmla="*/ 114 h 198"/>
                          <a:gd name="T52" fmla="*/ 52 w 97"/>
                          <a:gd name="T53" fmla="*/ 106 h 198"/>
                          <a:gd name="T54" fmla="*/ 60 w 97"/>
                          <a:gd name="T55" fmla="*/ 100 h 198"/>
                          <a:gd name="T56" fmla="*/ 70 w 97"/>
                          <a:gd name="T57" fmla="*/ 96 h 198"/>
                          <a:gd name="T58" fmla="*/ 77 w 97"/>
                          <a:gd name="T59" fmla="*/ 94 h 198"/>
                          <a:gd name="T60" fmla="*/ 85 w 97"/>
                          <a:gd name="T61" fmla="*/ 92 h 198"/>
                          <a:gd name="T62" fmla="*/ 93 w 97"/>
                          <a:gd name="T63" fmla="*/ 88 h 198"/>
                          <a:gd name="T64" fmla="*/ 97 w 97"/>
                          <a:gd name="T65" fmla="*/ 85 h 198"/>
                          <a:gd name="T66" fmla="*/ 89 w 97"/>
                          <a:gd name="T67" fmla="*/ 84 h 198"/>
                          <a:gd name="T68" fmla="*/ 82 w 97"/>
                          <a:gd name="T69" fmla="*/ 83 h 198"/>
                          <a:gd name="T70" fmla="*/ 75 w 97"/>
                          <a:gd name="T71" fmla="*/ 81 h 198"/>
                          <a:gd name="T72" fmla="*/ 68 w 97"/>
                          <a:gd name="T73" fmla="*/ 76 h 198"/>
                          <a:gd name="T74" fmla="*/ 61 w 97"/>
                          <a:gd name="T75" fmla="*/ 72 h 198"/>
                          <a:gd name="T76" fmla="*/ 57 w 97"/>
                          <a:gd name="T77" fmla="*/ 61 h 198"/>
                          <a:gd name="T78" fmla="*/ 55 w 97"/>
                          <a:gd name="T79" fmla="*/ 43 h 198"/>
                          <a:gd name="T80" fmla="*/ 52 w 97"/>
                          <a:gd name="T81" fmla="*/ 23 h 198"/>
                          <a:gd name="T82" fmla="*/ 42 w 97"/>
                          <a:gd name="T83" fmla="*/ 0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198"/>
                          <a:gd name="T128" fmla="*/ 97 w 97"/>
                          <a:gd name="T129" fmla="*/ 198 h 1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198">
                            <a:moveTo>
                              <a:pt x="42" y="0"/>
                            </a:moveTo>
                            <a:lnTo>
                              <a:pt x="40" y="27"/>
                            </a:lnTo>
                            <a:lnTo>
                              <a:pt x="37" y="57"/>
                            </a:lnTo>
                            <a:lnTo>
                              <a:pt x="30" y="83"/>
                            </a:lnTo>
                            <a:lnTo>
                              <a:pt x="24" y="97"/>
                            </a:lnTo>
                            <a:lnTo>
                              <a:pt x="19" y="112"/>
                            </a:lnTo>
                            <a:lnTo>
                              <a:pt x="13" y="124"/>
                            </a:lnTo>
                            <a:lnTo>
                              <a:pt x="9" y="136"/>
                            </a:lnTo>
                            <a:lnTo>
                              <a:pt x="2" y="155"/>
                            </a:lnTo>
                            <a:lnTo>
                              <a:pt x="0" y="167"/>
                            </a:lnTo>
                            <a:lnTo>
                              <a:pt x="0" y="183"/>
                            </a:lnTo>
                            <a:lnTo>
                              <a:pt x="1" y="191"/>
                            </a:lnTo>
                            <a:lnTo>
                              <a:pt x="3" y="198"/>
                            </a:lnTo>
                            <a:lnTo>
                              <a:pt x="9" y="195"/>
                            </a:lnTo>
                            <a:lnTo>
                              <a:pt x="13" y="192"/>
                            </a:lnTo>
                            <a:lnTo>
                              <a:pt x="19" y="198"/>
                            </a:lnTo>
                            <a:lnTo>
                              <a:pt x="16" y="191"/>
                            </a:lnTo>
                            <a:lnTo>
                              <a:pt x="17" y="184"/>
                            </a:lnTo>
                            <a:lnTo>
                              <a:pt x="21" y="174"/>
                            </a:lnTo>
                            <a:lnTo>
                              <a:pt x="26" y="167"/>
                            </a:lnTo>
                            <a:lnTo>
                              <a:pt x="34" y="159"/>
                            </a:lnTo>
                            <a:lnTo>
                              <a:pt x="40" y="153"/>
                            </a:lnTo>
                            <a:lnTo>
                              <a:pt x="44" y="147"/>
                            </a:lnTo>
                            <a:lnTo>
                              <a:pt x="47" y="137"/>
                            </a:lnTo>
                            <a:lnTo>
                              <a:pt x="49" y="123"/>
                            </a:lnTo>
                            <a:lnTo>
                              <a:pt x="48" y="114"/>
                            </a:lnTo>
                            <a:lnTo>
                              <a:pt x="52" y="106"/>
                            </a:lnTo>
                            <a:lnTo>
                              <a:pt x="60" y="100"/>
                            </a:lnTo>
                            <a:lnTo>
                              <a:pt x="70" y="96"/>
                            </a:lnTo>
                            <a:lnTo>
                              <a:pt x="77" y="94"/>
                            </a:lnTo>
                            <a:lnTo>
                              <a:pt x="85" y="92"/>
                            </a:lnTo>
                            <a:lnTo>
                              <a:pt x="93" y="88"/>
                            </a:lnTo>
                            <a:lnTo>
                              <a:pt x="97" y="85"/>
                            </a:lnTo>
                            <a:lnTo>
                              <a:pt x="89" y="84"/>
                            </a:lnTo>
                            <a:lnTo>
                              <a:pt x="82" y="83"/>
                            </a:lnTo>
                            <a:lnTo>
                              <a:pt x="75" y="81"/>
                            </a:lnTo>
                            <a:lnTo>
                              <a:pt x="68" y="76"/>
                            </a:lnTo>
                            <a:lnTo>
                              <a:pt x="61" y="72"/>
                            </a:lnTo>
                            <a:lnTo>
                              <a:pt x="57" y="61"/>
                            </a:lnTo>
                            <a:lnTo>
                              <a:pt x="55" y="43"/>
                            </a:lnTo>
                            <a:lnTo>
                              <a:pt x="52" y="23"/>
                            </a:lnTo>
                            <a:lnTo>
                              <a:pt x="42" y="0"/>
                            </a:lnTo>
                            <a:close/>
                          </a:path>
                        </a:pathLst>
                      </a:custGeom>
                      <a:solidFill>
                        <a:srgbClr val="DF3F5F"/>
                      </a:solidFill>
                      <a:ln w="9525">
                        <a:noFill/>
                        <a:round/>
                        <a:headEnd/>
                        <a:tailEnd/>
                      </a:ln>
                    </p:spPr>
                    <p:txBody>
                      <a:bodyPr/>
                      <a:lstStyle/>
                      <a:p>
                        <a:endParaRPr lang="en-US"/>
                      </a:p>
                    </p:txBody>
                  </p:sp>
                  <p:sp>
                    <p:nvSpPr>
                      <p:cNvPr id="17458" name="Freeform 1141"/>
                      <p:cNvSpPr>
                        <a:spLocks/>
                      </p:cNvSpPr>
                      <p:nvPr/>
                    </p:nvSpPr>
                    <p:spPr bwMode="auto">
                      <a:xfrm>
                        <a:off x="3977" y="1903"/>
                        <a:ext cx="21" cy="111"/>
                      </a:xfrm>
                      <a:custGeom>
                        <a:avLst/>
                        <a:gdLst>
                          <a:gd name="T0" fmla="*/ 12 w 21"/>
                          <a:gd name="T1" fmla="*/ 70 h 111"/>
                          <a:gd name="T2" fmla="*/ 14 w 21"/>
                          <a:gd name="T3" fmla="*/ 81 h 111"/>
                          <a:gd name="T4" fmla="*/ 11 w 21"/>
                          <a:gd name="T5" fmla="*/ 91 h 111"/>
                          <a:gd name="T6" fmla="*/ 8 w 21"/>
                          <a:gd name="T7" fmla="*/ 99 h 111"/>
                          <a:gd name="T8" fmla="*/ 5 w 21"/>
                          <a:gd name="T9" fmla="*/ 111 h 111"/>
                          <a:gd name="T10" fmla="*/ 10 w 21"/>
                          <a:gd name="T11" fmla="*/ 103 h 111"/>
                          <a:gd name="T12" fmla="*/ 15 w 21"/>
                          <a:gd name="T13" fmla="*/ 94 h 111"/>
                          <a:gd name="T14" fmla="*/ 21 w 21"/>
                          <a:gd name="T15" fmla="*/ 83 h 111"/>
                          <a:gd name="T16" fmla="*/ 21 w 21"/>
                          <a:gd name="T17" fmla="*/ 72 h 111"/>
                          <a:gd name="T18" fmla="*/ 13 w 21"/>
                          <a:gd name="T19" fmla="*/ 59 h 111"/>
                          <a:gd name="T20" fmla="*/ 6 w 21"/>
                          <a:gd name="T21" fmla="*/ 44 h 111"/>
                          <a:gd name="T22" fmla="*/ 6 w 21"/>
                          <a:gd name="T23" fmla="*/ 33 h 111"/>
                          <a:gd name="T24" fmla="*/ 8 w 21"/>
                          <a:gd name="T25" fmla="*/ 19 h 111"/>
                          <a:gd name="T26" fmla="*/ 14 w 21"/>
                          <a:gd name="T27" fmla="*/ 0 h 111"/>
                          <a:gd name="T28" fmla="*/ 6 w 21"/>
                          <a:gd name="T29" fmla="*/ 12 h 111"/>
                          <a:gd name="T30" fmla="*/ 1 w 21"/>
                          <a:gd name="T31" fmla="*/ 23 h 111"/>
                          <a:gd name="T32" fmla="*/ 0 w 21"/>
                          <a:gd name="T33" fmla="*/ 41 h 111"/>
                          <a:gd name="T34" fmla="*/ 3 w 21"/>
                          <a:gd name="T35" fmla="*/ 54 h 111"/>
                          <a:gd name="T36" fmla="*/ 12 w 21"/>
                          <a:gd name="T37" fmla="*/ 7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11"/>
                          <a:gd name="T59" fmla="*/ 21 w 21"/>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11">
                            <a:moveTo>
                              <a:pt x="12" y="70"/>
                            </a:moveTo>
                            <a:lnTo>
                              <a:pt x="14" y="81"/>
                            </a:lnTo>
                            <a:lnTo>
                              <a:pt x="11" y="91"/>
                            </a:lnTo>
                            <a:lnTo>
                              <a:pt x="8" y="99"/>
                            </a:lnTo>
                            <a:lnTo>
                              <a:pt x="5" y="111"/>
                            </a:lnTo>
                            <a:lnTo>
                              <a:pt x="10" y="103"/>
                            </a:lnTo>
                            <a:lnTo>
                              <a:pt x="15" y="94"/>
                            </a:lnTo>
                            <a:lnTo>
                              <a:pt x="21" y="83"/>
                            </a:lnTo>
                            <a:lnTo>
                              <a:pt x="21" y="72"/>
                            </a:lnTo>
                            <a:lnTo>
                              <a:pt x="13" y="59"/>
                            </a:lnTo>
                            <a:lnTo>
                              <a:pt x="6" y="44"/>
                            </a:lnTo>
                            <a:lnTo>
                              <a:pt x="6" y="33"/>
                            </a:lnTo>
                            <a:lnTo>
                              <a:pt x="8" y="19"/>
                            </a:lnTo>
                            <a:lnTo>
                              <a:pt x="14" y="0"/>
                            </a:lnTo>
                            <a:lnTo>
                              <a:pt x="6" y="12"/>
                            </a:lnTo>
                            <a:lnTo>
                              <a:pt x="1" y="23"/>
                            </a:lnTo>
                            <a:lnTo>
                              <a:pt x="0" y="41"/>
                            </a:lnTo>
                            <a:lnTo>
                              <a:pt x="3" y="54"/>
                            </a:lnTo>
                            <a:lnTo>
                              <a:pt x="12" y="70"/>
                            </a:lnTo>
                            <a:close/>
                          </a:path>
                        </a:pathLst>
                      </a:custGeom>
                      <a:solidFill>
                        <a:srgbClr val="DF3F5F"/>
                      </a:solidFill>
                      <a:ln w="9525">
                        <a:noFill/>
                        <a:round/>
                        <a:headEnd/>
                        <a:tailEnd/>
                      </a:ln>
                    </p:spPr>
                    <p:txBody>
                      <a:bodyPr/>
                      <a:lstStyle/>
                      <a:p>
                        <a:endParaRPr lang="en-US"/>
                      </a:p>
                    </p:txBody>
                  </p:sp>
                  <p:sp>
                    <p:nvSpPr>
                      <p:cNvPr id="17459" name="Freeform 1142"/>
                      <p:cNvSpPr>
                        <a:spLocks/>
                      </p:cNvSpPr>
                      <p:nvPr/>
                    </p:nvSpPr>
                    <p:spPr bwMode="auto">
                      <a:xfrm>
                        <a:off x="3989" y="1711"/>
                        <a:ext cx="90" cy="288"/>
                      </a:xfrm>
                      <a:custGeom>
                        <a:avLst/>
                        <a:gdLst>
                          <a:gd name="T0" fmla="*/ 0 w 90"/>
                          <a:gd name="T1" fmla="*/ 288 h 288"/>
                          <a:gd name="T2" fmla="*/ 5 w 90"/>
                          <a:gd name="T3" fmla="*/ 283 h 288"/>
                          <a:gd name="T4" fmla="*/ 20 w 90"/>
                          <a:gd name="T5" fmla="*/ 262 h 288"/>
                          <a:gd name="T6" fmla="*/ 32 w 90"/>
                          <a:gd name="T7" fmla="*/ 242 h 288"/>
                          <a:gd name="T8" fmla="*/ 44 w 90"/>
                          <a:gd name="T9" fmla="*/ 217 h 288"/>
                          <a:gd name="T10" fmla="*/ 52 w 90"/>
                          <a:gd name="T11" fmla="*/ 192 h 288"/>
                          <a:gd name="T12" fmla="*/ 55 w 90"/>
                          <a:gd name="T13" fmla="*/ 172 h 288"/>
                          <a:gd name="T14" fmla="*/ 57 w 90"/>
                          <a:gd name="T15" fmla="*/ 144 h 288"/>
                          <a:gd name="T16" fmla="*/ 59 w 90"/>
                          <a:gd name="T17" fmla="*/ 120 h 288"/>
                          <a:gd name="T18" fmla="*/ 49 w 90"/>
                          <a:gd name="T19" fmla="*/ 125 h 288"/>
                          <a:gd name="T20" fmla="*/ 37 w 90"/>
                          <a:gd name="T21" fmla="*/ 134 h 288"/>
                          <a:gd name="T22" fmla="*/ 26 w 90"/>
                          <a:gd name="T23" fmla="*/ 144 h 288"/>
                          <a:gd name="T24" fmla="*/ 25 w 90"/>
                          <a:gd name="T25" fmla="*/ 134 h 288"/>
                          <a:gd name="T26" fmla="*/ 27 w 90"/>
                          <a:gd name="T27" fmla="*/ 119 h 288"/>
                          <a:gd name="T28" fmla="*/ 31 w 90"/>
                          <a:gd name="T29" fmla="*/ 108 h 288"/>
                          <a:gd name="T30" fmla="*/ 39 w 90"/>
                          <a:gd name="T31" fmla="*/ 94 h 288"/>
                          <a:gd name="T32" fmla="*/ 47 w 90"/>
                          <a:gd name="T33" fmla="*/ 81 h 288"/>
                          <a:gd name="T34" fmla="*/ 55 w 90"/>
                          <a:gd name="T35" fmla="*/ 68 h 288"/>
                          <a:gd name="T36" fmla="*/ 62 w 90"/>
                          <a:gd name="T37" fmla="*/ 56 h 288"/>
                          <a:gd name="T38" fmla="*/ 70 w 90"/>
                          <a:gd name="T39" fmla="*/ 41 h 288"/>
                          <a:gd name="T40" fmla="*/ 74 w 90"/>
                          <a:gd name="T41" fmla="*/ 29 h 288"/>
                          <a:gd name="T42" fmla="*/ 80 w 90"/>
                          <a:gd name="T43" fmla="*/ 16 h 288"/>
                          <a:gd name="T44" fmla="*/ 84 w 90"/>
                          <a:gd name="T45" fmla="*/ 9 h 288"/>
                          <a:gd name="T46" fmla="*/ 90 w 90"/>
                          <a:gd name="T47" fmla="*/ 0 h 288"/>
                          <a:gd name="T48" fmla="*/ 80 w 90"/>
                          <a:gd name="T49" fmla="*/ 6 h 288"/>
                          <a:gd name="T50" fmla="*/ 70 w 90"/>
                          <a:gd name="T51" fmla="*/ 11 h 288"/>
                          <a:gd name="T52" fmla="*/ 57 w 90"/>
                          <a:gd name="T53" fmla="*/ 20 h 288"/>
                          <a:gd name="T54" fmla="*/ 49 w 90"/>
                          <a:gd name="T55" fmla="*/ 28 h 288"/>
                          <a:gd name="T56" fmla="*/ 42 w 90"/>
                          <a:gd name="T57" fmla="*/ 36 h 288"/>
                          <a:gd name="T58" fmla="*/ 32 w 90"/>
                          <a:gd name="T59" fmla="*/ 63 h 288"/>
                          <a:gd name="T60" fmla="*/ 7 w 90"/>
                          <a:gd name="T61" fmla="*/ 108 h 288"/>
                          <a:gd name="T62" fmla="*/ 11 w 90"/>
                          <a:gd name="T63" fmla="*/ 164 h 288"/>
                          <a:gd name="T64" fmla="*/ 2 w 90"/>
                          <a:gd name="T65" fmla="*/ 195 h 288"/>
                          <a:gd name="T66" fmla="*/ 9 w 90"/>
                          <a:gd name="T67" fmla="*/ 221 h 288"/>
                          <a:gd name="T68" fmla="*/ 12 w 90"/>
                          <a:gd name="T69" fmla="*/ 244 h 288"/>
                          <a:gd name="T70" fmla="*/ 9 w 90"/>
                          <a:gd name="T71" fmla="*/ 264 h 288"/>
                          <a:gd name="T72" fmla="*/ 0 w 90"/>
                          <a:gd name="T73" fmla="*/ 288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288"/>
                          <a:gd name="T113" fmla="*/ 90 w 90"/>
                          <a:gd name="T114" fmla="*/ 288 h 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288">
                            <a:moveTo>
                              <a:pt x="0" y="288"/>
                            </a:moveTo>
                            <a:lnTo>
                              <a:pt x="5" y="283"/>
                            </a:lnTo>
                            <a:lnTo>
                              <a:pt x="20" y="262"/>
                            </a:lnTo>
                            <a:lnTo>
                              <a:pt x="32" y="242"/>
                            </a:lnTo>
                            <a:lnTo>
                              <a:pt x="44" y="217"/>
                            </a:lnTo>
                            <a:lnTo>
                              <a:pt x="52" y="192"/>
                            </a:lnTo>
                            <a:lnTo>
                              <a:pt x="55" y="172"/>
                            </a:lnTo>
                            <a:lnTo>
                              <a:pt x="57" y="144"/>
                            </a:lnTo>
                            <a:lnTo>
                              <a:pt x="59" y="120"/>
                            </a:lnTo>
                            <a:lnTo>
                              <a:pt x="49" y="125"/>
                            </a:lnTo>
                            <a:lnTo>
                              <a:pt x="37" y="134"/>
                            </a:lnTo>
                            <a:lnTo>
                              <a:pt x="26" y="144"/>
                            </a:lnTo>
                            <a:lnTo>
                              <a:pt x="25" y="134"/>
                            </a:lnTo>
                            <a:lnTo>
                              <a:pt x="27" y="119"/>
                            </a:lnTo>
                            <a:lnTo>
                              <a:pt x="31" y="108"/>
                            </a:lnTo>
                            <a:lnTo>
                              <a:pt x="39" y="94"/>
                            </a:lnTo>
                            <a:lnTo>
                              <a:pt x="47" y="81"/>
                            </a:lnTo>
                            <a:lnTo>
                              <a:pt x="55" y="68"/>
                            </a:lnTo>
                            <a:lnTo>
                              <a:pt x="62" y="56"/>
                            </a:lnTo>
                            <a:lnTo>
                              <a:pt x="70" y="41"/>
                            </a:lnTo>
                            <a:lnTo>
                              <a:pt x="74" y="29"/>
                            </a:lnTo>
                            <a:lnTo>
                              <a:pt x="80" y="16"/>
                            </a:lnTo>
                            <a:lnTo>
                              <a:pt x="84" y="9"/>
                            </a:lnTo>
                            <a:lnTo>
                              <a:pt x="90" y="0"/>
                            </a:lnTo>
                            <a:lnTo>
                              <a:pt x="80" y="6"/>
                            </a:lnTo>
                            <a:lnTo>
                              <a:pt x="70" y="11"/>
                            </a:lnTo>
                            <a:lnTo>
                              <a:pt x="57" y="20"/>
                            </a:lnTo>
                            <a:lnTo>
                              <a:pt x="49" y="28"/>
                            </a:lnTo>
                            <a:lnTo>
                              <a:pt x="42" y="36"/>
                            </a:lnTo>
                            <a:lnTo>
                              <a:pt x="32" y="63"/>
                            </a:lnTo>
                            <a:lnTo>
                              <a:pt x="7" y="108"/>
                            </a:lnTo>
                            <a:lnTo>
                              <a:pt x="11" y="164"/>
                            </a:lnTo>
                            <a:lnTo>
                              <a:pt x="2" y="195"/>
                            </a:lnTo>
                            <a:lnTo>
                              <a:pt x="9" y="221"/>
                            </a:lnTo>
                            <a:lnTo>
                              <a:pt x="12" y="244"/>
                            </a:lnTo>
                            <a:lnTo>
                              <a:pt x="9" y="264"/>
                            </a:lnTo>
                            <a:lnTo>
                              <a:pt x="0" y="288"/>
                            </a:lnTo>
                            <a:close/>
                          </a:path>
                        </a:pathLst>
                      </a:custGeom>
                      <a:solidFill>
                        <a:srgbClr val="DF3F5F"/>
                      </a:solidFill>
                      <a:ln w="9525">
                        <a:noFill/>
                        <a:round/>
                        <a:headEnd/>
                        <a:tailEnd/>
                      </a:ln>
                    </p:spPr>
                    <p:txBody>
                      <a:bodyPr/>
                      <a:lstStyle/>
                      <a:p>
                        <a:endParaRPr lang="en-US"/>
                      </a:p>
                    </p:txBody>
                  </p:sp>
                  <p:sp>
                    <p:nvSpPr>
                      <p:cNvPr id="17460" name="Freeform 1143"/>
                      <p:cNvSpPr>
                        <a:spLocks/>
                      </p:cNvSpPr>
                      <p:nvPr/>
                    </p:nvSpPr>
                    <p:spPr bwMode="auto">
                      <a:xfrm>
                        <a:off x="4416" y="1684"/>
                        <a:ext cx="103" cy="330"/>
                      </a:xfrm>
                      <a:custGeom>
                        <a:avLst/>
                        <a:gdLst>
                          <a:gd name="T0" fmla="*/ 5 w 103"/>
                          <a:gd name="T1" fmla="*/ 315 h 330"/>
                          <a:gd name="T2" fmla="*/ 3 w 103"/>
                          <a:gd name="T3" fmla="*/ 330 h 330"/>
                          <a:gd name="T4" fmla="*/ 0 w 103"/>
                          <a:gd name="T5" fmla="*/ 314 h 330"/>
                          <a:gd name="T6" fmla="*/ 0 w 103"/>
                          <a:gd name="T7" fmla="*/ 299 h 330"/>
                          <a:gd name="T8" fmla="*/ 2 w 103"/>
                          <a:gd name="T9" fmla="*/ 284 h 330"/>
                          <a:gd name="T10" fmla="*/ 3 w 103"/>
                          <a:gd name="T11" fmla="*/ 264 h 330"/>
                          <a:gd name="T12" fmla="*/ 5 w 103"/>
                          <a:gd name="T13" fmla="*/ 252 h 330"/>
                          <a:gd name="T14" fmla="*/ 14 w 103"/>
                          <a:gd name="T15" fmla="*/ 224 h 330"/>
                          <a:gd name="T16" fmla="*/ 16 w 103"/>
                          <a:gd name="T17" fmla="*/ 207 h 330"/>
                          <a:gd name="T18" fmla="*/ 14 w 103"/>
                          <a:gd name="T19" fmla="*/ 186 h 330"/>
                          <a:gd name="T20" fmla="*/ 16 w 103"/>
                          <a:gd name="T21" fmla="*/ 167 h 330"/>
                          <a:gd name="T22" fmla="*/ 20 w 103"/>
                          <a:gd name="T23" fmla="*/ 150 h 330"/>
                          <a:gd name="T24" fmla="*/ 25 w 103"/>
                          <a:gd name="T25" fmla="*/ 136 h 330"/>
                          <a:gd name="T26" fmla="*/ 29 w 103"/>
                          <a:gd name="T27" fmla="*/ 120 h 330"/>
                          <a:gd name="T28" fmla="*/ 31 w 103"/>
                          <a:gd name="T29" fmla="*/ 101 h 330"/>
                          <a:gd name="T30" fmla="*/ 34 w 103"/>
                          <a:gd name="T31" fmla="*/ 81 h 330"/>
                          <a:gd name="T32" fmla="*/ 38 w 103"/>
                          <a:gd name="T33" fmla="*/ 65 h 330"/>
                          <a:gd name="T34" fmla="*/ 45 w 103"/>
                          <a:gd name="T35" fmla="*/ 41 h 330"/>
                          <a:gd name="T36" fmla="*/ 50 w 103"/>
                          <a:gd name="T37" fmla="*/ 21 h 330"/>
                          <a:gd name="T38" fmla="*/ 60 w 103"/>
                          <a:gd name="T39" fmla="*/ 0 h 330"/>
                          <a:gd name="T40" fmla="*/ 59 w 103"/>
                          <a:gd name="T41" fmla="*/ 10 h 330"/>
                          <a:gd name="T42" fmla="*/ 60 w 103"/>
                          <a:gd name="T43" fmla="*/ 24 h 330"/>
                          <a:gd name="T44" fmla="*/ 60 w 103"/>
                          <a:gd name="T45" fmla="*/ 40 h 330"/>
                          <a:gd name="T46" fmla="*/ 59 w 103"/>
                          <a:gd name="T47" fmla="*/ 62 h 330"/>
                          <a:gd name="T48" fmla="*/ 54 w 103"/>
                          <a:gd name="T49" fmla="*/ 87 h 330"/>
                          <a:gd name="T50" fmla="*/ 64 w 103"/>
                          <a:gd name="T51" fmla="*/ 70 h 330"/>
                          <a:gd name="T52" fmla="*/ 73 w 103"/>
                          <a:gd name="T53" fmla="*/ 59 h 330"/>
                          <a:gd name="T54" fmla="*/ 83 w 103"/>
                          <a:gd name="T55" fmla="*/ 45 h 330"/>
                          <a:gd name="T56" fmla="*/ 92 w 103"/>
                          <a:gd name="T57" fmla="*/ 33 h 330"/>
                          <a:gd name="T58" fmla="*/ 103 w 103"/>
                          <a:gd name="T59" fmla="*/ 24 h 330"/>
                          <a:gd name="T60" fmla="*/ 88 w 103"/>
                          <a:gd name="T61" fmla="*/ 46 h 330"/>
                          <a:gd name="T62" fmla="*/ 80 w 103"/>
                          <a:gd name="T63" fmla="*/ 61 h 330"/>
                          <a:gd name="T64" fmla="*/ 65 w 103"/>
                          <a:gd name="T65" fmla="*/ 81 h 330"/>
                          <a:gd name="T66" fmla="*/ 56 w 103"/>
                          <a:gd name="T67" fmla="*/ 100 h 330"/>
                          <a:gd name="T68" fmla="*/ 57 w 103"/>
                          <a:gd name="T69" fmla="*/ 111 h 330"/>
                          <a:gd name="T70" fmla="*/ 56 w 103"/>
                          <a:gd name="T71" fmla="*/ 128 h 330"/>
                          <a:gd name="T72" fmla="*/ 50 w 103"/>
                          <a:gd name="T73" fmla="*/ 147 h 330"/>
                          <a:gd name="T74" fmla="*/ 45 w 103"/>
                          <a:gd name="T75" fmla="*/ 160 h 330"/>
                          <a:gd name="T76" fmla="*/ 37 w 103"/>
                          <a:gd name="T77" fmla="*/ 173 h 330"/>
                          <a:gd name="T78" fmla="*/ 41 w 103"/>
                          <a:gd name="T79" fmla="*/ 194 h 330"/>
                          <a:gd name="T80" fmla="*/ 38 w 103"/>
                          <a:gd name="T81" fmla="*/ 213 h 330"/>
                          <a:gd name="T82" fmla="*/ 32 w 103"/>
                          <a:gd name="T83" fmla="*/ 237 h 330"/>
                          <a:gd name="T84" fmla="*/ 23 w 103"/>
                          <a:gd name="T85" fmla="*/ 262 h 330"/>
                          <a:gd name="T86" fmla="*/ 17 w 103"/>
                          <a:gd name="T87" fmla="*/ 282 h 330"/>
                          <a:gd name="T88" fmla="*/ 25 w 103"/>
                          <a:gd name="T89" fmla="*/ 274 h 330"/>
                          <a:gd name="T90" fmla="*/ 32 w 103"/>
                          <a:gd name="T91" fmla="*/ 264 h 330"/>
                          <a:gd name="T92" fmla="*/ 31 w 103"/>
                          <a:gd name="T93" fmla="*/ 274 h 330"/>
                          <a:gd name="T94" fmla="*/ 25 w 103"/>
                          <a:gd name="T95" fmla="*/ 289 h 330"/>
                          <a:gd name="T96" fmla="*/ 19 w 103"/>
                          <a:gd name="T97" fmla="*/ 297 h 330"/>
                          <a:gd name="T98" fmla="*/ 15 w 103"/>
                          <a:gd name="T99" fmla="*/ 306 h 330"/>
                          <a:gd name="T100" fmla="*/ 23 w 103"/>
                          <a:gd name="T101" fmla="*/ 307 h 330"/>
                          <a:gd name="T102" fmla="*/ 36 w 103"/>
                          <a:gd name="T103" fmla="*/ 307 h 330"/>
                          <a:gd name="T104" fmla="*/ 24 w 103"/>
                          <a:gd name="T105" fmla="*/ 310 h 330"/>
                          <a:gd name="T106" fmla="*/ 12 w 103"/>
                          <a:gd name="T107" fmla="*/ 313 h 330"/>
                          <a:gd name="T108" fmla="*/ 5 w 103"/>
                          <a:gd name="T109" fmla="*/ 315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
                          <a:gd name="T166" fmla="*/ 0 h 330"/>
                          <a:gd name="T167" fmla="*/ 103 w 103"/>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 h="330">
                            <a:moveTo>
                              <a:pt x="5" y="315"/>
                            </a:moveTo>
                            <a:lnTo>
                              <a:pt x="3" y="330"/>
                            </a:lnTo>
                            <a:lnTo>
                              <a:pt x="0" y="314"/>
                            </a:lnTo>
                            <a:lnTo>
                              <a:pt x="0" y="299"/>
                            </a:lnTo>
                            <a:lnTo>
                              <a:pt x="2" y="284"/>
                            </a:lnTo>
                            <a:lnTo>
                              <a:pt x="3" y="264"/>
                            </a:lnTo>
                            <a:lnTo>
                              <a:pt x="5" y="252"/>
                            </a:lnTo>
                            <a:lnTo>
                              <a:pt x="14" y="224"/>
                            </a:lnTo>
                            <a:lnTo>
                              <a:pt x="16" y="207"/>
                            </a:lnTo>
                            <a:lnTo>
                              <a:pt x="14" y="186"/>
                            </a:lnTo>
                            <a:lnTo>
                              <a:pt x="16" y="167"/>
                            </a:lnTo>
                            <a:lnTo>
                              <a:pt x="20" y="150"/>
                            </a:lnTo>
                            <a:lnTo>
                              <a:pt x="25" y="136"/>
                            </a:lnTo>
                            <a:lnTo>
                              <a:pt x="29" y="120"/>
                            </a:lnTo>
                            <a:lnTo>
                              <a:pt x="31" y="101"/>
                            </a:lnTo>
                            <a:lnTo>
                              <a:pt x="34" y="81"/>
                            </a:lnTo>
                            <a:lnTo>
                              <a:pt x="38" y="65"/>
                            </a:lnTo>
                            <a:lnTo>
                              <a:pt x="45" y="41"/>
                            </a:lnTo>
                            <a:lnTo>
                              <a:pt x="50" y="21"/>
                            </a:lnTo>
                            <a:lnTo>
                              <a:pt x="60" y="0"/>
                            </a:lnTo>
                            <a:lnTo>
                              <a:pt x="59" y="10"/>
                            </a:lnTo>
                            <a:lnTo>
                              <a:pt x="60" y="24"/>
                            </a:lnTo>
                            <a:lnTo>
                              <a:pt x="60" y="40"/>
                            </a:lnTo>
                            <a:lnTo>
                              <a:pt x="59" y="62"/>
                            </a:lnTo>
                            <a:lnTo>
                              <a:pt x="54" y="87"/>
                            </a:lnTo>
                            <a:lnTo>
                              <a:pt x="64" y="70"/>
                            </a:lnTo>
                            <a:lnTo>
                              <a:pt x="73" y="59"/>
                            </a:lnTo>
                            <a:lnTo>
                              <a:pt x="83" y="45"/>
                            </a:lnTo>
                            <a:lnTo>
                              <a:pt x="92" y="33"/>
                            </a:lnTo>
                            <a:lnTo>
                              <a:pt x="103" y="24"/>
                            </a:lnTo>
                            <a:lnTo>
                              <a:pt x="88" y="46"/>
                            </a:lnTo>
                            <a:lnTo>
                              <a:pt x="80" y="61"/>
                            </a:lnTo>
                            <a:lnTo>
                              <a:pt x="65" y="81"/>
                            </a:lnTo>
                            <a:lnTo>
                              <a:pt x="56" y="100"/>
                            </a:lnTo>
                            <a:lnTo>
                              <a:pt x="57" y="111"/>
                            </a:lnTo>
                            <a:lnTo>
                              <a:pt x="56" y="128"/>
                            </a:lnTo>
                            <a:lnTo>
                              <a:pt x="50" y="147"/>
                            </a:lnTo>
                            <a:lnTo>
                              <a:pt x="45" y="160"/>
                            </a:lnTo>
                            <a:lnTo>
                              <a:pt x="37" y="173"/>
                            </a:lnTo>
                            <a:lnTo>
                              <a:pt x="41" y="194"/>
                            </a:lnTo>
                            <a:lnTo>
                              <a:pt x="38" y="213"/>
                            </a:lnTo>
                            <a:lnTo>
                              <a:pt x="32" y="237"/>
                            </a:lnTo>
                            <a:lnTo>
                              <a:pt x="23" y="262"/>
                            </a:lnTo>
                            <a:lnTo>
                              <a:pt x="17" y="282"/>
                            </a:lnTo>
                            <a:lnTo>
                              <a:pt x="25" y="274"/>
                            </a:lnTo>
                            <a:lnTo>
                              <a:pt x="32" y="264"/>
                            </a:lnTo>
                            <a:lnTo>
                              <a:pt x="31" y="274"/>
                            </a:lnTo>
                            <a:lnTo>
                              <a:pt x="25" y="289"/>
                            </a:lnTo>
                            <a:lnTo>
                              <a:pt x="19" y="297"/>
                            </a:lnTo>
                            <a:lnTo>
                              <a:pt x="15" y="306"/>
                            </a:lnTo>
                            <a:lnTo>
                              <a:pt x="23" y="307"/>
                            </a:lnTo>
                            <a:lnTo>
                              <a:pt x="36" y="307"/>
                            </a:lnTo>
                            <a:lnTo>
                              <a:pt x="24" y="310"/>
                            </a:lnTo>
                            <a:lnTo>
                              <a:pt x="12" y="313"/>
                            </a:lnTo>
                            <a:lnTo>
                              <a:pt x="5" y="315"/>
                            </a:lnTo>
                            <a:close/>
                          </a:path>
                        </a:pathLst>
                      </a:custGeom>
                      <a:solidFill>
                        <a:srgbClr val="DF3F5F"/>
                      </a:solidFill>
                      <a:ln w="9525">
                        <a:noFill/>
                        <a:round/>
                        <a:headEnd/>
                        <a:tailEnd/>
                      </a:ln>
                    </p:spPr>
                    <p:txBody>
                      <a:bodyPr/>
                      <a:lstStyle/>
                      <a:p>
                        <a:endParaRPr lang="en-US"/>
                      </a:p>
                    </p:txBody>
                  </p:sp>
                  <p:sp>
                    <p:nvSpPr>
                      <p:cNvPr id="17461" name="Freeform 1144"/>
                      <p:cNvSpPr>
                        <a:spLocks/>
                      </p:cNvSpPr>
                      <p:nvPr/>
                    </p:nvSpPr>
                    <p:spPr bwMode="auto">
                      <a:xfrm>
                        <a:off x="4138" y="1566"/>
                        <a:ext cx="269" cy="47"/>
                      </a:xfrm>
                      <a:custGeom>
                        <a:avLst/>
                        <a:gdLst>
                          <a:gd name="T0" fmla="*/ 0 w 269"/>
                          <a:gd name="T1" fmla="*/ 0 h 47"/>
                          <a:gd name="T2" fmla="*/ 8 w 269"/>
                          <a:gd name="T3" fmla="*/ 9 h 47"/>
                          <a:gd name="T4" fmla="*/ 18 w 269"/>
                          <a:gd name="T5" fmla="*/ 17 h 47"/>
                          <a:gd name="T6" fmla="*/ 33 w 269"/>
                          <a:gd name="T7" fmla="*/ 24 h 47"/>
                          <a:gd name="T8" fmla="*/ 46 w 269"/>
                          <a:gd name="T9" fmla="*/ 32 h 47"/>
                          <a:gd name="T10" fmla="*/ 62 w 269"/>
                          <a:gd name="T11" fmla="*/ 37 h 47"/>
                          <a:gd name="T12" fmla="*/ 78 w 269"/>
                          <a:gd name="T13" fmla="*/ 42 h 47"/>
                          <a:gd name="T14" fmla="*/ 100 w 269"/>
                          <a:gd name="T15" fmla="*/ 45 h 47"/>
                          <a:gd name="T16" fmla="*/ 119 w 269"/>
                          <a:gd name="T17" fmla="*/ 47 h 47"/>
                          <a:gd name="T18" fmla="*/ 147 w 269"/>
                          <a:gd name="T19" fmla="*/ 47 h 47"/>
                          <a:gd name="T20" fmla="*/ 166 w 269"/>
                          <a:gd name="T21" fmla="*/ 46 h 47"/>
                          <a:gd name="T22" fmla="*/ 187 w 269"/>
                          <a:gd name="T23" fmla="*/ 43 h 47"/>
                          <a:gd name="T24" fmla="*/ 207 w 269"/>
                          <a:gd name="T25" fmla="*/ 38 h 47"/>
                          <a:gd name="T26" fmla="*/ 224 w 269"/>
                          <a:gd name="T27" fmla="*/ 32 h 47"/>
                          <a:gd name="T28" fmla="*/ 241 w 269"/>
                          <a:gd name="T29" fmla="*/ 22 h 47"/>
                          <a:gd name="T30" fmla="*/ 257 w 269"/>
                          <a:gd name="T31" fmla="*/ 12 h 47"/>
                          <a:gd name="T32" fmla="*/ 269 w 269"/>
                          <a:gd name="T33" fmla="*/ 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47"/>
                          <a:gd name="T53" fmla="*/ 269 w 269"/>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47">
                            <a:moveTo>
                              <a:pt x="0" y="0"/>
                            </a:moveTo>
                            <a:lnTo>
                              <a:pt x="8" y="9"/>
                            </a:lnTo>
                            <a:lnTo>
                              <a:pt x="18" y="17"/>
                            </a:lnTo>
                            <a:lnTo>
                              <a:pt x="33" y="24"/>
                            </a:lnTo>
                            <a:lnTo>
                              <a:pt x="46" y="32"/>
                            </a:lnTo>
                            <a:lnTo>
                              <a:pt x="62" y="37"/>
                            </a:lnTo>
                            <a:lnTo>
                              <a:pt x="78" y="42"/>
                            </a:lnTo>
                            <a:lnTo>
                              <a:pt x="100" y="45"/>
                            </a:lnTo>
                            <a:lnTo>
                              <a:pt x="119" y="47"/>
                            </a:lnTo>
                            <a:lnTo>
                              <a:pt x="147" y="47"/>
                            </a:lnTo>
                            <a:lnTo>
                              <a:pt x="166" y="46"/>
                            </a:lnTo>
                            <a:lnTo>
                              <a:pt x="187" y="43"/>
                            </a:lnTo>
                            <a:lnTo>
                              <a:pt x="207" y="38"/>
                            </a:lnTo>
                            <a:lnTo>
                              <a:pt x="224" y="32"/>
                            </a:lnTo>
                            <a:lnTo>
                              <a:pt x="241" y="22"/>
                            </a:lnTo>
                            <a:lnTo>
                              <a:pt x="257" y="12"/>
                            </a:lnTo>
                            <a:lnTo>
                              <a:pt x="269" y="4"/>
                            </a:lnTo>
                          </a:path>
                        </a:pathLst>
                      </a:custGeom>
                      <a:noFill/>
                      <a:ln w="9525">
                        <a:solidFill>
                          <a:srgbClr val="DF3F5F"/>
                        </a:solidFill>
                        <a:prstDash val="solid"/>
                        <a:round/>
                        <a:headEnd/>
                        <a:tailEnd/>
                      </a:ln>
                    </p:spPr>
                    <p:txBody>
                      <a:bodyPr/>
                      <a:lstStyle/>
                      <a:p>
                        <a:endParaRPr lang="en-US"/>
                      </a:p>
                    </p:txBody>
                  </p:sp>
                  <p:sp>
                    <p:nvSpPr>
                      <p:cNvPr id="17462" name="Freeform 1145"/>
                      <p:cNvSpPr>
                        <a:spLocks/>
                      </p:cNvSpPr>
                      <p:nvPr/>
                    </p:nvSpPr>
                    <p:spPr bwMode="auto">
                      <a:xfrm>
                        <a:off x="4105" y="2115"/>
                        <a:ext cx="274" cy="138"/>
                      </a:xfrm>
                      <a:custGeom>
                        <a:avLst/>
                        <a:gdLst>
                          <a:gd name="T0" fmla="*/ 0 w 274"/>
                          <a:gd name="T1" fmla="*/ 34 h 138"/>
                          <a:gd name="T2" fmla="*/ 3 w 274"/>
                          <a:gd name="T3" fmla="*/ 28 h 138"/>
                          <a:gd name="T4" fmla="*/ 8 w 274"/>
                          <a:gd name="T5" fmla="*/ 23 h 138"/>
                          <a:gd name="T6" fmla="*/ 14 w 274"/>
                          <a:gd name="T7" fmla="*/ 18 h 138"/>
                          <a:gd name="T8" fmla="*/ 27 w 274"/>
                          <a:gd name="T9" fmla="*/ 15 h 138"/>
                          <a:gd name="T10" fmla="*/ 38 w 274"/>
                          <a:gd name="T11" fmla="*/ 12 h 138"/>
                          <a:gd name="T12" fmla="*/ 65 w 274"/>
                          <a:gd name="T13" fmla="*/ 8 h 138"/>
                          <a:gd name="T14" fmla="*/ 91 w 274"/>
                          <a:gd name="T15" fmla="*/ 3 h 138"/>
                          <a:gd name="T16" fmla="*/ 113 w 274"/>
                          <a:gd name="T17" fmla="*/ 2 h 138"/>
                          <a:gd name="T18" fmla="*/ 133 w 274"/>
                          <a:gd name="T19" fmla="*/ 0 h 138"/>
                          <a:gd name="T20" fmla="*/ 153 w 274"/>
                          <a:gd name="T21" fmla="*/ 0 h 138"/>
                          <a:gd name="T22" fmla="*/ 168 w 274"/>
                          <a:gd name="T23" fmla="*/ 3 h 138"/>
                          <a:gd name="T24" fmla="*/ 187 w 274"/>
                          <a:gd name="T25" fmla="*/ 7 h 138"/>
                          <a:gd name="T26" fmla="*/ 200 w 274"/>
                          <a:gd name="T27" fmla="*/ 11 h 138"/>
                          <a:gd name="T28" fmla="*/ 215 w 274"/>
                          <a:gd name="T29" fmla="*/ 17 h 138"/>
                          <a:gd name="T30" fmla="*/ 228 w 274"/>
                          <a:gd name="T31" fmla="*/ 24 h 138"/>
                          <a:gd name="T32" fmla="*/ 241 w 274"/>
                          <a:gd name="T33" fmla="*/ 30 h 138"/>
                          <a:gd name="T34" fmla="*/ 253 w 274"/>
                          <a:gd name="T35" fmla="*/ 32 h 138"/>
                          <a:gd name="T36" fmla="*/ 263 w 274"/>
                          <a:gd name="T37" fmla="*/ 30 h 138"/>
                          <a:gd name="T38" fmla="*/ 274 w 274"/>
                          <a:gd name="T39" fmla="*/ 28 h 138"/>
                          <a:gd name="T40" fmla="*/ 266 w 274"/>
                          <a:gd name="T41" fmla="*/ 34 h 138"/>
                          <a:gd name="T42" fmla="*/ 257 w 274"/>
                          <a:gd name="T43" fmla="*/ 43 h 138"/>
                          <a:gd name="T44" fmla="*/ 249 w 274"/>
                          <a:gd name="T45" fmla="*/ 54 h 138"/>
                          <a:gd name="T46" fmla="*/ 245 w 274"/>
                          <a:gd name="T47" fmla="*/ 64 h 138"/>
                          <a:gd name="T48" fmla="*/ 243 w 274"/>
                          <a:gd name="T49" fmla="*/ 74 h 138"/>
                          <a:gd name="T50" fmla="*/ 242 w 274"/>
                          <a:gd name="T51" fmla="*/ 86 h 138"/>
                          <a:gd name="T52" fmla="*/ 242 w 274"/>
                          <a:gd name="T53" fmla="*/ 103 h 138"/>
                          <a:gd name="T54" fmla="*/ 240 w 274"/>
                          <a:gd name="T55" fmla="*/ 138 h 138"/>
                          <a:gd name="T56" fmla="*/ 238 w 274"/>
                          <a:gd name="T57" fmla="*/ 124 h 138"/>
                          <a:gd name="T58" fmla="*/ 237 w 274"/>
                          <a:gd name="T59" fmla="*/ 107 h 138"/>
                          <a:gd name="T60" fmla="*/ 234 w 274"/>
                          <a:gd name="T61" fmla="*/ 89 h 138"/>
                          <a:gd name="T62" fmla="*/ 231 w 274"/>
                          <a:gd name="T63" fmla="*/ 75 h 138"/>
                          <a:gd name="T64" fmla="*/ 226 w 274"/>
                          <a:gd name="T65" fmla="*/ 62 h 138"/>
                          <a:gd name="T66" fmla="*/ 216 w 274"/>
                          <a:gd name="T67" fmla="*/ 50 h 138"/>
                          <a:gd name="T68" fmla="*/ 201 w 274"/>
                          <a:gd name="T69" fmla="*/ 39 h 138"/>
                          <a:gd name="T70" fmla="*/ 182 w 274"/>
                          <a:gd name="T71" fmla="*/ 33 h 138"/>
                          <a:gd name="T72" fmla="*/ 160 w 274"/>
                          <a:gd name="T73" fmla="*/ 29 h 138"/>
                          <a:gd name="T74" fmla="*/ 141 w 274"/>
                          <a:gd name="T75" fmla="*/ 31 h 138"/>
                          <a:gd name="T76" fmla="*/ 126 w 274"/>
                          <a:gd name="T77" fmla="*/ 34 h 138"/>
                          <a:gd name="T78" fmla="*/ 113 w 274"/>
                          <a:gd name="T79" fmla="*/ 37 h 138"/>
                          <a:gd name="T80" fmla="*/ 102 w 274"/>
                          <a:gd name="T81" fmla="*/ 39 h 138"/>
                          <a:gd name="T82" fmla="*/ 86 w 274"/>
                          <a:gd name="T83" fmla="*/ 38 h 138"/>
                          <a:gd name="T84" fmla="*/ 68 w 274"/>
                          <a:gd name="T85" fmla="*/ 37 h 138"/>
                          <a:gd name="T86" fmla="*/ 54 w 274"/>
                          <a:gd name="T87" fmla="*/ 38 h 138"/>
                          <a:gd name="T88" fmla="*/ 40 w 274"/>
                          <a:gd name="T89" fmla="*/ 40 h 138"/>
                          <a:gd name="T90" fmla="*/ 25 w 274"/>
                          <a:gd name="T91" fmla="*/ 43 h 138"/>
                          <a:gd name="T92" fmla="*/ 11 w 274"/>
                          <a:gd name="T93" fmla="*/ 44 h 138"/>
                          <a:gd name="T94" fmla="*/ 2 w 274"/>
                          <a:gd name="T95" fmla="*/ 40 h 138"/>
                          <a:gd name="T96" fmla="*/ 0 w 274"/>
                          <a:gd name="T97" fmla="*/ 34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4"/>
                          <a:gd name="T148" fmla="*/ 0 h 138"/>
                          <a:gd name="T149" fmla="*/ 274 w 274"/>
                          <a:gd name="T150" fmla="*/ 138 h 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4" h="138">
                            <a:moveTo>
                              <a:pt x="0" y="34"/>
                            </a:moveTo>
                            <a:lnTo>
                              <a:pt x="3" y="28"/>
                            </a:lnTo>
                            <a:lnTo>
                              <a:pt x="8" y="23"/>
                            </a:lnTo>
                            <a:lnTo>
                              <a:pt x="14" y="18"/>
                            </a:lnTo>
                            <a:lnTo>
                              <a:pt x="27" y="15"/>
                            </a:lnTo>
                            <a:lnTo>
                              <a:pt x="38" y="12"/>
                            </a:lnTo>
                            <a:lnTo>
                              <a:pt x="65" y="8"/>
                            </a:lnTo>
                            <a:lnTo>
                              <a:pt x="91" y="3"/>
                            </a:lnTo>
                            <a:lnTo>
                              <a:pt x="113" y="2"/>
                            </a:lnTo>
                            <a:lnTo>
                              <a:pt x="133" y="0"/>
                            </a:lnTo>
                            <a:lnTo>
                              <a:pt x="153" y="0"/>
                            </a:lnTo>
                            <a:lnTo>
                              <a:pt x="168" y="3"/>
                            </a:lnTo>
                            <a:lnTo>
                              <a:pt x="187" y="7"/>
                            </a:lnTo>
                            <a:lnTo>
                              <a:pt x="200" y="11"/>
                            </a:lnTo>
                            <a:lnTo>
                              <a:pt x="215" y="17"/>
                            </a:lnTo>
                            <a:lnTo>
                              <a:pt x="228" y="24"/>
                            </a:lnTo>
                            <a:lnTo>
                              <a:pt x="241" y="30"/>
                            </a:lnTo>
                            <a:lnTo>
                              <a:pt x="253" y="32"/>
                            </a:lnTo>
                            <a:lnTo>
                              <a:pt x="263" y="30"/>
                            </a:lnTo>
                            <a:lnTo>
                              <a:pt x="274" y="28"/>
                            </a:lnTo>
                            <a:lnTo>
                              <a:pt x="266" y="34"/>
                            </a:lnTo>
                            <a:lnTo>
                              <a:pt x="257" y="43"/>
                            </a:lnTo>
                            <a:lnTo>
                              <a:pt x="249" y="54"/>
                            </a:lnTo>
                            <a:lnTo>
                              <a:pt x="245" y="64"/>
                            </a:lnTo>
                            <a:lnTo>
                              <a:pt x="243" y="74"/>
                            </a:lnTo>
                            <a:lnTo>
                              <a:pt x="242" y="86"/>
                            </a:lnTo>
                            <a:lnTo>
                              <a:pt x="242" y="103"/>
                            </a:lnTo>
                            <a:lnTo>
                              <a:pt x="240" y="138"/>
                            </a:lnTo>
                            <a:lnTo>
                              <a:pt x="238" y="124"/>
                            </a:lnTo>
                            <a:lnTo>
                              <a:pt x="237" y="107"/>
                            </a:lnTo>
                            <a:lnTo>
                              <a:pt x="234" y="89"/>
                            </a:lnTo>
                            <a:lnTo>
                              <a:pt x="231" y="75"/>
                            </a:lnTo>
                            <a:lnTo>
                              <a:pt x="226" y="62"/>
                            </a:lnTo>
                            <a:lnTo>
                              <a:pt x="216" y="50"/>
                            </a:lnTo>
                            <a:lnTo>
                              <a:pt x="201" y="39"/>
                            </a:lnTo>
                            <a:lnTo>
                              <a:pt x="182" y="33"/>
                            </a:lnTo>
                            <a:lnTo>
                              <a:pt x="160" y="29"/>
                            </a:lnTo>
                            <a:lnTo>
                              <a:pt x="141" y="31"/>
                            </a:lnTo>
                            <a:lnTo>
                              <a:pt x="126" y="34"/>
                            </a:lnTo>
                            <a:lnTo>
                              <a:pt x="113" y="37"/>
                            </a:lnTo>
                            <a:lnTo>
                              <a:pt x="102" y="39"/>
                            </a:lnTo>
                            <a:lnTo>
                              <a:pt x="86" y="38"/>
                            </a:lnTo>
                            <a:lnTo>
                              <a:pt x="68" y="37"/>
                            </a:lnTo>
                            <a:lnTo>
                              <a:pt x="54" y="38"/>
                            </a:lnTo>
                            <a:lnTo>
                              <a:pt x="40" y="40"/>
                            </a:lnTo>
                            <a:lnTo>
                              <a:pt x="25" y="43"/>
                            </a:lnTo>
                            <a:lnTo>
                              <a:pt x="11" y="44"/>
                            </a:lnTo>
                            <a:lnTo>
                              <a:pt x="2" y="40"/>
                            </a:lnTo>
                            <a:lnTo>
                              <a:pt x="0" y="34"/>
                            </a:lnTo>
                            <a:close/>
                          </a:path>
                        </a:pathLst>
                      </a:custGeom>
                      <a:solidFill>
                        <a:srgbClr val="DF3F5F"/>
                      </a:solidFill>
                      <a:ln w="9525">
                        <a:noFill/>
                        <a:round/>
                        <a:headEnd/>
                        <a:tailEnd/>
                      </a:ln>
                    </p:spPr>
                    <p:txBody>
                      <a:bodyPr/>
                      <a:lstStyle/>
                      <a:p>
                        <a:endParaRPr lang="en-US"/>
                      </a:p>
                    </p:txBody>
                  </p:sp>
                </p:grpSp>
              </p:grpSp>
            </p:grpSp>
            <p:grpSp>
              <p:nvGrpSpPr>
                <p:cNvPr id="17419" name="Group 1146"/>
                <p:cNvGrpSpPr>
                  <a:grpSpLocks/>
                </p:cNvGrpSpPr>
                <p:nvPr/>
              </p:nvGrpSpPr>
              <p:grpSpPr bwMode="auto">
                <a:xfrm>
                  <a:off x="3728" y="1423"/>
                  <a:ext cx="356" cy="486"/>
                  <a:chOff x="3728" y="1423"/>
                  <a:chExt cx="356" cy="486"/>
                </a:xfrm>
              </p:grpSpPr>
              <p:grpSp>
                <p:nvGrpSpPr>
                  <p:cNvPr id="17420" name="Group 1147"/>
                  <p:cNvGrpSpPr>
                    <a:grpSpLocks/>
                  </p:cNvGrpSpPr>
                  <p:nvPr/>
                </p:nvGrpSpPr>
                <p:grpSpPr bwMode="auto">
                  <a:xfrm>
                    <a:off x="3755" y="1423"/>
                    <a:ext cx="329" cy="486"/>
                    <a:chOff x="3755" y="1423"/>
                    <a:chExt cx="329" cy="486"/>
                  </a:xfrm>
                </p:grpSpPr>
                <p:grpSp>
                  <p:nvGrpSpPr>
                    <p:cNvPr id="17432" name="Group 1148"/>
                    <p:cNvGrpSpPr>
                      <a:grpSpLocks/>
                    </p:cNvGrpSpPr>
                    <p:nvPr/>
                  </p:nvGrpSpPr>
                  <p:grpSpPr bwMode="auto">
                    <a:xfrm>
                      <a:off x="3755" y="1423"/>
                      <a:ext cx="329" cy="486"/>
                      <a:chOff x="3755" y="1423"/>
                      <a:chExt cx="329" cy="486"/>
                    </a:xfrm>
                  </p:grpSpPr>
                  <p:sp>
                    <p:nvSpPr>
                      <p:cNvPr id="17445" name="Freeform 1149"/>
                      <p:cNvSpPr>
                        <a:spLocks/>
                      </p:cNvSpPr>
                      <p:nvPr/>
                    </p:nvSpPr>
                    <p:spPr bwMode="auto">
                      <a:xfrm>
                        <a:off x="3768" y="1823"/>
                        <a:ext cx="218" cy="75"/>
                      </a:xfrm>
                      <a:custGeom>
                        <a:avLst/>
                        <a:gdLst>
                          <a:gd name="T0" fmla="*/ 11 w 218"/>
                          <a:gd name="T1" fmla="*/ 0 h 75"/>
                          <a:gd name="T2" fmla="*/ 0 w 218"/>
                          <a:gd name="T3" fmla="*/ 33 h 75"/>
                          <a:gd name="T4" fmla="*/ 44 w 218"/>
                          <a:gd name="T5" fmla="*/ 49 h 75"/>
                          <a:gd name="T6" fmla="*/ 113 w 218"/>
                          <a:gd name="T7" fmla="*/ 62 h 75"/>
                          <a:gd name="T8" fmla="*/ 167 w 218"/>
                          <a:gd name="T9" fmla="*/ 71 h 75"/>
                          <a:gd name="T10" fmla="*/ 218 w 218"/>
                          <a:gd name="T11" fmla="*/ 75 h 75"/>
                          <a:gd name="T12" fmla="*/ 11 w 218"/>
                          <a:gd name="T13" fmla="*/ 0 h 75"/>
                          <a:gd name="T14" fmla="*/ 0 60000 65536"/>
                          <a:gd name="T15" fmla="*/ 0 60000 65536"/>
                          <a:gd name="T16" fmla="*/ 0 60000 65536"/>
                          <a:gd name="T17" fmla="*/ 0 60000 65536"/>
                          <a:gd name="T18" fmla="*/ 0 60000 65536"/>
                          <a:gd name="T19" fmla="*/ 0 60000 65536"/>
                          <a:gd name="T20" fmla="*/ 0 60000 65536"/>
                          <a:gd name="T21" fmla="*/ 0 w 218"/>
                          <a:gd name="T22" fmla="*/ 0 h 75"/>
                          <a:gd name="T23" fmla="*/ 218 w 218"/>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75">
                            <a:moveTo>
                              <a:pt x="11" y="0"/>
                            </a:moveTo>
                            <a:lnTo>
                              <a:pt x="0" y="33"/>
                            </a:lnTo>
                            <a:lnTo>
                              <a:pt x="44" y="49"/>
                            </a:lnTo>
                            <a:lnTo>
                              <a:pt x="113" y="62"/>
                            </a:lnTo>
                            <a:lnTo>
                              <a:pt x="167" y="71"/>
                            </a:lnTo>
                            <a:lnTo>
                              <a:pt x="218" y="75"/>
                            </a:lnTo>
                            <a:lnTo>
                              <a:pt x="11" y="0"/>
                            </a:lnTo>
                            <a:close/>
                          </a:path>
                        </a:pathLst>
                      </a:custGeom>
                      <a:solidFill>
                        <a:srgbClr val="FFFFFF"/>
                      </a:solidFill>
                      <a:ln w="9525">
                        <a:noFill/>
                        <a:round/>
                        <a:headEnd/>
                        <a:tailEnd/>
                      </a:ln>
                    </p:spPr>
                    <p:txBody>
                      <a:bodyPr/>
                      <a:lstStyle/>
                      <a:p>
                        <a:endParaRPr lang="en-US"/>
                      </a:p>
                    </p:txBody>
                  </p:sp>
                  <p:sp>
                    <p:nvSpPr>
                      <p:cNvPr id="17446" name="Freeform 1150"/>
                      <p:cNvSpPr>
                        <a:spLocks/>
                      </p:cNvSpPr>
                      <p:nvPr/>
                    </p:nvSpPr>
                    <p:spPr bwMode="auto">
                      <a:xfrm>
                        <a:off x="3755" y="1423"/>
                        <a:ext cx="329" cy="486"/>
                      </a:xfrm>
                      <a:custGeom>
                        <a:avLst/>
                        <a:gdLst>
                          <a:gd name="T0" fmla="*/ 0 w 329"/>
                          <a:gd name="T1" fmla="*/ 415 h 486"/>
                          <a:gd name="T2" fmla="*/ 5 w 329"/>
                          <a:gd name="T3" fmla="*/ 420 h 486"/>
                          <a:gd name="T4" fmla="*/ 82 w 329"/>
                          <a:gd name="T5" fmla="*/ 435 h 486"/>
                          <a:gd name="T6" fmla="*/ 155 w 329"/>
                          <a:gd name="T7" fmla="*/ 457 h 486"/>
                          <a:gd name="T8" fmla="*/ 216 w 329"/>
                          <a:gd name="T9" fmla="*/ 476 h 486"/>
                          <a:gd name="T10" fmla="*/ 239 w 329"/>
                          <a:gd name="T11" fmla="*/ 486 h 486"/>
                          <a:gd name="T12" fmla="*/ 258 w 329"/>
                          <a:gd name="T13" fmla="*/ 404 h 486"/>
                          <a:gd name="T14" fmla="*/ 278 w 329"/>
                          <a:gd name="T15" fmla="*/ 309 h 486"/>
                          <a:gd name="T16" fmla="*/ 302 w 329"/>
                          <a:gd name="T17" fmla="*/ 214 h 486"/>
                          <a:gd name="T18" fmla="*/ 320 w 329"/>
                          <a:gd name="T19" fmla="*/ 116 h 486"/>
                          <a:gd name="T20" fmla="*/ 326 w 329"/>
                          <a:gd name="T21" fmla="*/ 83 h 486"/>
                          <a:gd name="T22" fmla="*/ 329 w 329"/>
                          <a:gd name="T23" fmla="*/ 51 h 486"/>
                          <a:gd name="T24" fmla="*/ 208 w 329"/>
                          <a:gd name="T25" fmla="*/ 18 h 486"/>
                          <a:gd name="T26" fmla="*/ 102 w 329"/>
                          <a:gd name="T27" fmla="*/ 0 h 486"/>
                          <a:gd name="T28" fmla="*/ 75 w 329"/>
                          <a:gd name="T29" fmla="*/ 98 h 486"/>
                          <a:gd name="T30" fmla="*/ 0 w 329"/>
                          <a:gd name="T31" fmla="*/ 415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9"/>
                          <a:gd name="T49" fmla="*/ 0 h 486"/>
                          <a:gd name="T50" fmla="*/ 329 w 329"/>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9" h="486">
                            <a:moveTo>
                              <a:pt x="0" y="415"/>
                            </a:moveTo>
                            <a:lnTo>
                              <a:pt x="5" y="420"/>
                            </a:lnTo>
                            <a:lnTo>
                              <a:pt x="82" y="435"/>
                            </a:lnTo>
                            <a:lnTo>
                              <a:pt x="155" y="457"/>
                            </a:lnTo>
                            <a:lnTo>
                              <a:pt x="216" y="476"/>
                            </a:lnTo>
                            <a:lnTo>
                              <a:pt x="239" y="486"/>
                            </a:lnTo>
                            <a:lnTo>
                              <a:pt x="258" y="404"/>
                            </a:lnTo>
                            <a:lnTo>
                              <a:pt x="278" y="309"/>
                            </a:lnTo>
                            <a:lnTo>
                              <a:pt x="302" y="214"/>
                            </a:lnTo>
                            <a:lnTo>
                              <a:pt x="320" y="116"/>
                            </a:lnTo>
                            <a:lnTo>
                              <a:pt x="326" y="83"/>
                            </a:lnTo>
                            <a:lnTo>
                              <a:pt x="329" y="51"/>
                            </a:lnTo>
                            <a:lnTo>
                              <a:pt x="208" y="18"/>
                            </a:lnTo>
                            <a:lnTo>
                              <a:pt x="102" y="0"/>
                            </a:lnTo>
                            <a:lnTo>
                              <a:pt x="75" y="98"/>
                            </a:lnTo>
                            <a:lnTo>
                              <a:pt x="0" y="415"/>
                            </a:lnTo>
                            <a:close/>
                          </a:path>
                        </a:pathLst>
                      </a:custGeom>
                      <a:solidFill>
                        <a:srgbClr val="FFFFFF"/>
                      </a:solidFill>
                      <a:ln w="9525">
                        <a:noFill/>
                        <a:round/>
                        <a:headEnd/>
                        <a:tailEnd/>
                      </a:ln>
                    </p:spPr>
                    <p:txBody>
                      <a:bodyPr/>
                      <a:lstStyle/>
                      <a:p>
                        <a:endParaRPr lang="en-US"/>
                      </a:p>
                    </p:txBody>
                  </p:sp>
                </p:grpSp>
                <p:grpSp>
                  <p:nvGrpSpPr>
                    <p:cNvPr id="17433" name="Group 1151"/>
                    <p:cNvGrpSpPr>
                      <a:grpSpLocks/>
                    </p:cNvGrpSpPr>
                    <p:nvPr/>
                  </p:nvGrpSpPr>
                  <p:grpSpPr bwMode="auto">
                    <a:xfrm>
                      <a:off x="3770" y="1456"/>
                      <a:ext cx="309" cy="422"/>
                      <a:chOff x="3770" y="1456"/>
                      <a:chExt cx="309" cy="422"/>
                    </a:xfrm>
                  </p:grpSpPr>
                  <p:sp>
                    <p:nvSpPr>
                      <p:cNvPr id="17434" name="Freeform 1152"/>
                      <p:cNvSpPr>
                        <a:spLocks/>
                      </p:cNvSpPr>
                      <p:nvPr/>
                    </p:nvSpPr>
                    <p:spPr bwMode="auto">
                      <a:xfrm>
                        <a:off x="3964" y="1769"/>
                        <a:ext cx="59" cy="109"/>
                      </a:xfrm>
                      <a:custGeom>
                        <a:avLst/>
                        <a:gdLst>
                          <a:gd name="T0" fmla="*/ 59 w 59"/>
                          <a:gd name="T1" fmla="*/ 9 h 109"/>
                          <a:gd name="T2" fmla="*/ 26 w 59"/>
                          <a:gd name="T3" fmla="*/ 0 h 109"/>
                          <a:gd name="T4" fmla="*/ 0 w 59"/>
                          <a:gd name="T5" fmla="*/ 96 h 109"/>
                          <a:gd name="T6" fmla="*/ 37 w 59"/>
                          <a:gd name="T7" fmla="*/ 109 h 109"/>
                          <a:gd name="T8" fmla="*/ 51 w 59"/>
                          <a:gd name="T9" fmla="*/ 50 h 109"/>
                          <a:gd name="T10" fmla="*/ 59 w 59"/>
                          <a:gd name="T11" fmla="*/ 9 h 109"/>
                          <a:gd name="T12" fmla="*/ 0 60000 65536"/>
                          <a:gd name="T13" fmla="*/ 0 60000 65536"/>
                          <a:gd name="T14" fmla="*/ 0 60000 65536"/>
                          <a:gd name="T15" fmla="*/ 0 60000 65536"/>
                          <a:gd name="T16" fmla="*/ 0 60000 65536"/>
                          <a:gd name="T17" fmla="*/ 0 60000 65536"/>
                          <a:gd name="T18" fmla="*/ 0 w 59"/>
                          <a:gd name="T19" fmla="*/ 0 h 109"/>
                          <a:gd name="T20" fmla="*/ 59 w 59"/>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59" h="109">
                            <a:moveTo>
                              <a:pt x="59" y="9"/>
                            </a:moveTo>
                            <a:lnTo>
                              <a:pt x="26" y="0"/>
                            </a:lnTo>
                            <a:lnTo>
                              <a:pt x="0" y="96"/>
                            </a:lnTo>
                            <a:lnTo>
                              <a:pt x="37" y="109"/>
                            </a:lnTo>
                            <a:lnTo>
                              <a:pt x="51" y="50"/>
                            </a:lnTo>
                            <a:lnTo>
                              <a:pt x="59" y="9"/>
                            </a:lnTo>
                            <a:close/>
                          </a:path>
                        </a:pathLst>
                      </a:custGeom>
                      <a:solidFill>
                        <a:srgbClr val="FFFFFF"/>
                      </a:solidFill>
                      <a:ln w="9525">
                        <a:noFill/>
                        <a:round/>
                        <a:headEnd/>
                        <a:tailEnd/>
                      </a:ln>
                    </p:spPr>
                    <p:txBody>
                      <a:bodyPr/>
                      <a:lstStyle/>
                      <a:p>
                        <a:endParaRPr lang="en-US"/>
                      </a:p>
                    </p:txBody>
                  </p:sp>
                  <p:sp>
                    <p:nvSpPr>
                      <p:cNvPr id="17435" name="Freeform 1153"/>
                      <p:cNvSpPr>
                        <a:spLocks/>
                      </p:cNvSpPr>
                      <p:nvPr/>
                    </p:nvSpPr>
                    <p:spPr bwMode="auto">
                      <a:xfrm>
                        <a:off x="3770" y="1769"/>
                        <a:ext cx="49" cy="67"/>
                      </a:xfrm>
                      <a:custGeom>
                        <a:avLst/>
                        <a:gdLst>
                          <a:gd name="T0" fmla="*/ 13 w 49"/>
                          <a:gd name="T1" fmla="*/ 0 h 67"/>
                          <a:gd name="T2" fmla="*/ 49 w 49"/>
                          <a:gd name="T3" fmla="*/ 8 h 67"/>
                          <a:gd name="T4" fmla="*/ 36 w 49"/>
                          <a:gd name="T5" fmla="*/ 67 h 67"/>
                          <a:gd name="T6" fmla="*/ 0 w 49"/>
                          <a:gd name="T7" fmla="*/ 59 h 67"/>
                          <a:gd name="T8" fmla="*/ 13 w 49"/>
                          <a:gd name="T9" fmla="*/ 0 h 67"/>
                          <a:gd name="T10" fmla="*/ 0 60000 65536"/>
                          <a:gd name="T11" fmla="*/ 0 60000 65536"/>
                          <a:gd name="T12" fmla="*/ 0 60000 65536"/>
                          <a:gd name="T13" fmla="*/ 0 60000 65536"/>
                          <a:gd name="T14" fmla="*/ 0 60000 65536"/>
                          <a:gd name="T15" fmla="*/ 0 w 49"/>
                          <a:gd name="T16" fmla="*/ 0 h 67"/>
                          <a:gd name="T17" fmla="*/ 49 w 49"/>
                          <a:gd name="T18" fmla="*/ 67 h 67"/>
                        </a:gdLst>
                        <a:ahLst/>
                        <a:cxnLst>
                          <a:cxn ang="T10">
                            <a:pos x="T0" y="T1"/>
                          </a:cxn>
                          <a:cxn ang="T11">
                            <a:pos x="T2" y="T3"/>
                          </a:cxn>
                          <a:cxn ang="T12">
                            <a:pos x="T4" y="T5"/>
                          </a:cxn>
                          <a:cxn ang="T13">
                            <a:pos x="T6" y="T7"/>
                          </a:cxn>
                          <a:cxn ang="T14">
                            <a:pos x="T8" y="T9"/>
                          </a:cxn>
                        </a:cxnLst>
                        <a:rect l="T15" t="T16" r="T17" b="T18"/>
                        <a:pathLst>
                          <a:path w="49" h="67">
                            <a:moveTo>
                              <a:pt x="13" y="0"/>
                            </a:moveTo>
                            <a:lnTo>
                              <a:pt x="49" y="8"/>
                            </a:lnTo>
                            <a:lnTo>
                              <a:pt x="36" y="67"/>
                            </a:lnTo>
                            <a:lnTo>
                              <a:pt x="0" y="59"/>
                            </a:lnTo>
                            <a:lnTo>
                              <a:pt x="13" y="0"/>
                            </a:lnTo>
                            <a:close/>
                          </a:path>
                        </a:pathLst>
                      </a:custGeom>
                      <a:solidFill>
                        <a:srgbClr val="FFFFFF"/>
                      </a:solidFill>
                      <a:ln w="9525">
                        <a:noFill/>
                        <a:round/>
                        <a:headEnd/>
                        <a:tailEnd/>
                      </a:ln>
                    </p:spPr>
                    <p:txBody>
                      <a:bodyPr/>
                      <a:lstStyle/>
                      <a:p>
                        <a:endParaRPr lang="en-US"/>
                      </a:p>
                    </p:txBody>
                  </p:sp>
                  <p:sp>
                    <p:nvSpPr>
                      <p:cNvPr id="17436" name="Freeform 1154"/>
                      <p:cNvSpPr>
                        <a:spLocks/>
                      </p:cNvSpPr>
                      <p:nvPr/>
                    </p:nvSpPr>
                    <p:spPr bwMode="auto">
                      <a:xfrm>
                        <a:off x="3860" y="1456"/>
                        <a:ext cx="219" cy="50"/>
                      </a:xfrm>
                      <a:custGeom>
                        <a:avLst/>
                        <a:gdLst>
                          <a:gd name="T0" fmla="*/ 0 w 219"/>
                          <a:gd name="T1" fmla="*/ 0 h 50"/>
                          <a:gd name="T2" fmla="*/ 98 w 219"/>
                          <a:gd name="T3" fmla="*/ 19 h 50"/>
                          <a:gd name="T4" fmla="*/ 219 w 219"/>
                          <a:gd name="T5" fmla="*/ 50 h 50"/>
                          <a:gd name="T6" fmla="*/ 0 60000 65536"/>
                          <a:gd name="T7" fmla="*/ 0 60000 65536"/>
                          <a:gd name="T8" fmla="*/ 0 60000 65536"/>
                          <a:gd name="T9" fmla="*/ 0 w 219"/>
                          <a:gd name="T10" fmla="*/ 0 h 50"/>
                          <a:gd name="T11" fmla="*/ 219 w 219"/>
                          <a:gd name="T12" fmla="*/ 50 h 50"/>
                        </a:gdLst>
                        <a:ahLst/>
                        <a:cxnLst>
                          <a:cxn ang="T6">
                            <a:pos x="T0" y="T1"/>
                          </a:cxn>
                          <a:cxn ang="T7">
                            <a:pos x="T2" y="T3"/>
                          </a:cxn>
                          <a:cxn ang="T8">
                            <a:pos x="T4" y="T5"/>
                          </a:cxn>
                        </a:cxnLst>
                        <a:rect l="T9" t="T10" r="T11" b="T12"/>
                        <a:pathLst>
                          <a:path w="219" h="50">
                            <a:moveTo>
                              <a:pt x="0" y="0"/>
                            </a:moveTo>
                            <a:lnTo>
                              <a:pt x="98" y="19"/>
                            </a:lnTo>
                            <a:lnTo>
                              <a:pt x="219" y="50"/>
                            </a:lnTo>
                          </a:path>
                        </a:pathLst>
                      </a:custGeom>
                      <a:noFill/>
                      <a:ln w="9525">
                        <a:solidFill>
                          <a:srgbClr val="000000"/>
                        </a:solidFill>
                        <a:prstDash val="solid"/>
                        <a:round/>
                        <a:headEnd/>
                        <a:tailEnd/>
                      </a:ln>
                    </p:spPr>
                    <p:txBody>
                      <a:bodyPr/>
                      <a:lstStyle/>
                      <a:p>
                        <a:endParaRPr lang="en-US"/>
                      </a:p>
                    </p:txBody>
                  </p:sp>
                  <p:sp>
                    <p:nvSpPr>
                      <p:cNvPr id="17437" name="Freeform 1155"/>
                      <p:cNvSpPr>
                        <a:spLocks/>
                      </p:cNvSpPr>
                      <p:nvPr/>
                    </p:nvSpPr>
                    <p:spPr bwMode="auto">
                      <a:xfrm>
                        <a:off x="3824" y="1530"/>
                        <a:ext cx="240" cy="82"/>
                      </a:xfrm>
                      <a:custGeom>
                        <a:avLst/>
                        <a:gdLst>
                          <a:gd name="T0" fmla="*/ 3 w 240"/>
                          <a:gd name="T1" fmla="*/ 0 h 82"/>
                          <a:gd name="T2" fmla="*/ 108 w 240"/>
                          <a:gd name="T3" fmla="*/ 28 h 82"/>
                          <a:gd name="T4" fmla="*/ 240 w 240"/>
                          <a:gd name="T5" fmla="*/ 68 h 82"/>
                          <a:gd name="T6" fmla="*/ 238 w 240"/>
                          <a:gd name="T7" fmla="*/ 82 h 82"/>
                          <a:gd name="T8" fmla="*/ 104 w 240"/>
                          <a:gd name="T9" fmla="*/ 43 h 82"/>
                          <a:gd name="T10" fmla="*/ 0 w 240"/>
                          <a:gd name="T11" fmla="*/ 15 h 82"/>
                          <a:gd name="T12" fmla="*/ 3 w 240"/>
                          <a:gd name="T13" fmla="*/ 0 h 82"/>
                          <a:gd name="T14" fmla="*/ 0 60000 65536"/>
                          <a:gd name="T15" fmla="*/ 0 60000 65536"/>
                          <a:gd name="T16" fmla="*/ 0 60000 65536"/>
                          <a:gd name="T17" fmla="*/ 0 60000 65536"/>
                          <a:gd name="T18" fmla="*/ 0 60000 65536"/>
                          <a:gd name="T19" fmla="*/ 0 60000 65536"/>
                          <a:gd name="T20" fmla="*/ 0 60000 65536"/>
                          <a:gd name="T21" fmla="*/ 0 w 240"/>
                          <a:gd name="T22" fmla="*/ 0 h 82"/>
                          <a:gd name="T23" fmla="*/ 240 w 240"/>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82">
                            <a:moveTo>
                              <a:pt x="3" y="0"/>
                            </a:moveTo>
                            <a:lnTo>
                              <a:pt x="108" y="28"/>
                            </a:lnTo>
                            <a:lnTo>
                              <a:pt x="240" y="68"/>
                            </a:lnTo>
                            <a:lnTo>
                              <a:pt x="238" y="82"/>
                            </a:lnTo>
                            <a:lnTo>
                              <a:pt x="104" y="43"/>
                            </a:lnTo>
                            <a:lnTo>
                              <a:pt x="0" y="15"/>
                            </a:lnTo>
                            <a:lnTo>
                              <a:pt x="3" y="0"/>
                            </a:lnTo>
                            <a:close/>
                          </a:path>
                        </a:pathLst>
                      </a:custGeom>
                      <a:solidFill>
                        <a:srgbClr val="FFFFFF"/>
                      </a:solidFill>
                      <a:ln w="9525">
                        <a:noFill/>
                        <a:round/>
                        <a:headEnd/>
                        <a:tailEnd/>
                      </a:ln>
                    </p:spPr>
                    <p:txBody>
                      <a:bodyPr/>
                      <a:lstStyle/>
                      <a:p>
                        <a:endParaRPr lang="en-US"/>
                      </a:p>
                    </p:txBody>
                  </p:sp>
                  <p:sp>
                    <p:nvSpPr>
                      <p:cNvPr id="17438" name="Freeform 1156"/>
                      <p:cNvSpPr>
                        <a:spLocks/>
                      </p:cNvSpPr>
                      <p:nvPr/>
                    </p:nvSpPr>
                    <p:spPr bwMode="auto">
                      <a:xfrm>
                        <a:off x="3923" y="1700"/>
                        <a:ext cx="110" cy="48"/>
                      </a:xfrm>
                      <a:custGeom>
                        <a:avLst/>
                        <a:gdLst>
                          <a:gd name="T0" fmla="*/ 5 w 110"/>
                          <a:gd name="T1" fmla="*/ 0 h 48"/>
                          <a:gd name="T2" fmla="*/ 0 w 110"/>
                          <a:gd name="T3" fmla="*/ 15 h 48"/>
                          <a:gd name="T4" fmla="*/ 106 w 110"/>
                          <a:gd name="T5" fmla="*/ 48 h 48"/>
                          <a:gd name="T6" fmla="*/ 110 w 110"/>
                          <a:gd name="T7" fmla="*/ 32 h 48"/>
                          <a:gd name="T8" fmla="*/ 5 w 110"/>
                          <a:gd name="T9" fmla="*/ 0 h 48"/>
                          <a:gd name="T10" fmla="*/ 0 60000 65536"/>
                          <a:gd name="T11" fmla="*/ 0 60000 65536"/>
                          <a:gd name="T12" fmla="*/ 0 60000 65536"/>
                          <a:gd name="T13" fmla="*/ 0 60000 65536"/>
                          <a:gd name="T14" fmla="*/ 0 60000 65536"/>
                          <a:gd name="T15" fmla="*/ 0 w 110"/>
                          <a:gd name="T16" fmla="*/ 0 h 48"/>
                          <a:gd name="T17" fmla="*/ 110 w 110"/>
                          <a:gd name="T18" fmla="*/ 48 h 48"/>
                        </a:gdLst>
                        <a:ahLst/>
                        <a:cxnLst>
                          <a:cxn ang="T10">
                            <a:pos x="T0" y="T1"/>
                          </a:cxn>
                          <a:cxn ang="T11">
                            <a:pos x="T2" y="T3"/>
                          </a:cxn>
                          <a:cxn ang="T12">
                            <a:pos x="T4" y="T5"/>
                          </a:cxn>
                          <a:cxn ang="T13">
                            <a:pos x="T6" y="T7"/>
                          </a:cxn>
                          <a:cxn ang="T14">
                            <a:pos x="T8" y="T9"/>
                          </a:cxn>
                        </a:cxnLst>
                        <a:rect l="T15" t="T16" r="T17" b="T18"/>
                        <a:pathLst>
                          <a:path w="110" h="48">
                            <a:moveTo>
                              <a:pt x="5" y="0"/>
                            </a:moveTo>
                            <a:lnTo>
                              <a:pt x="0" y="15"/>
                            </a:lnTo>
                            <a:lnTo>
                              <a:pt x="106" y="48"/>
                            </a:lnTo>
                            <a:lnTo>
                              <a:pt x="110" y="32"/>
                            </a:lnTo>
                            <a:lnTo>
                              <a:pt x="5" y="0"/>
                            </a:lnTo>
                            <a:close/>
                          </a:path>
                        </a:pathLst>
                      </a:custGeom>
                      <a:solidFill>
                        <a:srgbClr val="FFFFFF"/>
                      </a:solidFill>
                      <a:ln w="9525">
                        <a:noFill/>
                        <a:round/>
                        <a:headEnd/>
                        <a:tailEnd/>
                      </a:ln>
                    </p:spPr>
                    <p:txBody>
                      <a:bodyPr/>
                      <a:lstStyle/>
                      <a:p>
                        <a:endParaRPr lang="en-US"/>
                      </a:p>
                    </p:txBody>
                  </p:sp>
                  <p:sp>
                    <p:nvSpPr>
                      <p:cNvPr id="17439" name="Line 1157"/>
                      <p:cNvSpPr>
                        <a:spLocks noChangeShapeType="1"/>
                      </p:cNvSpPr>
                      <p:nvPr/>
                    </p:nvSpPr>
                    <p:spPr bwMode="auto">
                      <a:xfrm>
                        <a:off x="3917" y="1738"/>
                        <a:ext cx="67" cy="21"/>
                      </a:xfrm>
                      <a:prstGeom prst="line">
                        <a:avLst/>
                      </a:prstGeom>
                      <a:noFill/>
                      <a:ln w="9525">
                        <a:solidFill>
                          <a:srgbClr val="000000"/>
                        </a:solidFill>
                        <a:round/>
                        <a:headEnd/>
                        <a:tailEnd/>
                      </a:ln>
                    </p:spPr>
                    <p:txBody>
                      <a:bodyPr/>
                      <a:lstStyle/>
                      <a:p>
                        <a:endParaRPr lang="en-US"/>
                      </a:p>
                    </p:txBody>
                  </p:sp>
                  <p:sp>
                    <p:nvSpPr>
                      <p:cNvPr id="17440" name="Line 1158"/>
                      <p:cNvSpPr>
                        <a:spLocks noChangeShapeType="1"/>
                      </p:cNvSpPr>
                      <p:nvPr/>
                    </p:nvSpPr>
                    <p:spPr bwMode="auto">
                      <a:xfrm>
                        <a:off x="3913" y="1758"/>
                        <a:ext cx="65" cy="19"/>
                      </a:xfrm>
                      <a:prstGeom prst="line">
                        <a:avLst/>
                      </a:prstGeom>
                      <a:noFill/>
                      <a:ln w="9525">
                        <a:solidFill>
                          <a:srgbClr val="000000"/>
                        </a:solidFill>
                        <a:round/>
                        <a:headEnd/>
                        <a:tailEnd/>
                      </a:ln>
                    </p:spPr>
                    <p:txBody>
                      <a:bodyPr/>
                      <a:lstStyle/>
                      <a:p>
                        <a:endParaRPr lang="en-US"/>
                      </a:p>
                    </p:txBody>
                  </p:sp>
                  <p:sp>
                    <p:nvSpPr>
                      <p:cNvPr id="17441" name="Line 1159"/>
                      <p:cNvSpPr>
                        <a:spLocks noChangeShapeType="1"/>
                      </p:cNvSpPr>
                      <p:nvPr/>
                    </p:nvSpPr>
                    <p:spPr bwMode="auto">
                      <a:xfrm>
                        <a:off x="3906" y="1775"/>
                        <a:ext cx="66" cy="20"/>
                      </a:xfrm>
                      <a:prstGeom prst="line">
                        <a:avLst/>
                      </a:prstGeom>
                      <a:noFill/>
                      <a:ln w="9525">
                        <a:solidFill>
                          <a:srgbClr val="000000"/>
                        </a:solidFill>
                        <a:round/>
                        <a:headEnd/>
                        <a:tailEnd/>
                      </a:ln>
                    </p:spPr>
                    <p:txBody>
                      <a:bodyPr/>
                      <a:lstStyle/>
                      <a:p>
                        <a:endParaRPr lang="en-US"/>
                      </a:p>
                    </p:txBody>
                  </p:sp>
                  <p:sp>
                    <p:nvSpPr>
                      <p:cNvPr id="17442" name="Line 1160"/>
                      <p:cNvSpPr>
                        <a:spLocks noChangeShapeType="1"/>
                      </p:cNvSpPr>
                      <p:nvPr/>
                    </p:nvSpPr>
                    <p:spPr bwMode="auto">
                      <a:xfrm>
                        <a:off x="3793" y="1729"/>
                        <a:ext cx="100" cy="27"/>
                      </a:xfrm>
                      <a:prstGeom prst="line">
                        <a:avLst/>
                      </a:prstGeom>
                      <a:noFill/>
                      <a:ln w="9525">
                        <a:solidFill>
                          <a:srgbClr val="000000"/>
                        </a:solidFill>
                        <a:round/>
                        <a:headEnd/>
                        <a:tailEnd/>
                      </a:ln>
                    </p:spPr>
                    <p:txBody>
                      <a:bodyPr/>
                      <a:lstStyle/>
                      <a:p>
                        <a:endParaRPr lang="en-US"/>
                      </a:p>
                    </p:txBody>
                  </p:sp>
                  <p:sp>
                    <p:nvSpPr>
                      <p:cNvPr id="17443" name="Line 1161"/>
                      <p:cNvSpPr>
                        <a:spLocks noChangeShapeType="1"/>
                      </p:cNvSpPr>
                      <p:nvPr/>
                    </p:nvSpPr>
                    <p:spPr bwMode="auto">
                      <a:xfrm>
                        <a:off x="3787" y="1742"/>
                        <a:ext cx="103" cy="28"/>
                      </a:xfrm>
                      <a:prstGeom prst="line">
                        <a:avLst/>
                      </a:prstGeom>
                      <a:noFill/>
                      <a:ln w="9525">
                        <a:solidFill>
                          <a:srgbClr val="000000"/>
                        </a:solidFill>
                        <a:round/>
                        <a:headEnd/>
                        <a:tailEnd/>
                      </a:ln>
                    </p:spPr>
                    <p:txBody>
                      <a:bodyPr/>
                      <a:lstStyle/>
                      <a:p>
                        <a:endParaRPr lang="en-US"/>
                      </a:p>
                    </p:txBody>
                  </p:sp>
                  <p:sp>
                    <p:nvSpPr>
                      <p:cNvPr id="17444" name="Line 1162"/>
                      <p:cNvSpPr>
                        <a:spLocks noChangeShapeType="1"/>
                      </p:cNvSpPr>
                      <p:nvPr/>
                    </p:nvSpPr>
                    <p:spPr bwMode="auto">
                      <a:xfrm>
                        <a:off x="3860" y="1570"/>
                        <a:ext cx="121" cy="35"/>
                      </a:xfrm>
                      <a:prstGeom prst="line">
                        <a:avLst/>
                      </a:prstGeom>
                      <a:noFill/>
                      <a:ln w="9525">
                        <a:solidFill>
                          <a:srgbClr val="000000"/>
                        </a:solidFill>
                        <a:round/>
                        <a:headEnd/>
                        <a:tailEnd/>
                      </a:ln>
                    </p:spPr>
                    <p:txBody>
                      <a:bodyPr/>
                      <a:lstStyle/>
                      <a:p>
                        <a:endParaRPr lang="en-US"/>
                      </a:p>
                    </p:txBody>
                  </p:sp>
                </p:grpSp>
              </p:grpSp>
              <p:grpSp>
                <p:nvGrpSpPr>
                  <p:cNvPr id="17421" name="Group 1163"/>
                  <p:cNvGrpSpPr>
                    <a:grpSpLocks/>
                  </p:cNvGrpSpPr>
                  <p:nvPr/>
                </p:nvGrpSpPr>
                <p:grpSpPr bwMode="auto">
                  <a:xfrm>
                    <a:off x="3728" y="1583"/>
                    <a:ext cx="187" cy="233"/>
                    <a:chOff x="3728" y="1583"/>
                    <a:chExt cx="187" cy="233"/>
                  </a:xfrm>
                </p:grpSpPr>
                <p:grpSp>
                  <p:nvGrpSpPr>
                    <p:cNvPr id="17422" name="Group 1164"/>
                    <p:cNvGrpSpPr>
                      <a:grpSpLocks/>
                    </p:cNvGrpSpPr>
                    <p:nvPr/>
                  </p:nvGrpSpPr>
                  <p:grpSpPr bwMode="auto">
                    <a:xfrm>
                      <a:off x="3735" y="1606"/>
                      <a:ext cx="168" cy="210"/>
                      <a:chOff x="3735" y="1606"/>
                      <a:chExt cx="168" cy="210"/>
                    </a:xfrm>
                  </p:grpSpPr>
                  <p:sp>
                    <p:nvSpPr>
                      <p:cNvPr id="17429" name="Freeform 1165"/>
                      <p:cNvSpPr>
                        <a:spLocks/>
                      </p:cNvSpPr>
                      <p:nvPr/>
                    </p:nvSpPr>
                    <p:spPr bwMode="auto">
                      <a:xfrm>
                        <a:off x="3735" y="1606"/>
                        <a:ext cx="168" cy="210"/>
                      </a:xfrm>
                      <a:custGeom>
                        <a:avLst/>
                        <a:gdLst>
                          <a:gd name="T0" fmla="*/ 26 w 168"/>
                          <a:gd name="T1" fmla="*/ 210 h 210"/>
                          <a:gd name="T2" fmla="*/ 22 w 168"/>
                          <a:gd name="T3" fmla="*/ 205 h 210"/>
                          <a:gd name="T4" fmla="*/ 18 w 168"/>
                          <a:gd name="T5" fmla="*/ 202 h 210"/>
                          <a:gd name="T6" fmla="*/ 10 w 168"/>
                          <a:gd name="T7" fmla="*/ 192 h 210"/>
                          <a:gd name="T8" fmla="*/ 5 w 168"/>
                          <a:gd name="T9" fmla="*/ 180 h 210"/>
                          <a:gd name="T10" fmla="*/ 2 w 168"/>
                          <a:gd name="T11" fmla="*/ 163 h 210"/>
                          <a:gd name="T12" fmla="*/ 0 w 168"/>
                          <a:gd name="T13" fmla="*/ 142 h 210"/>
                          <a:gd name="T14" fmla="*/ 4 w 168"/>
                          <a:gd name="T15" fmla="*/ 111 h 210"/>
                          <a:gd name="T16" fmla="*/ 9 w 168"/>
                          <a:gd name="T17" fmla="*/ 82 h 210"/>
                          <a:gd name="T18" fmla="*/ 13 w 168"/>
                          <a:gd name="T19" fmla="*/ 68 h 210"/>
                          <a:gd name="T20" fmla="*/ 17 w 168"/>
                          <a:gd name="T21" fmla="*/ 55 h 210"/>
                          <a:gd name="T22" fmla="*/ 24 w 168"/>
                          <a:gd name="T23" fmla="*/ 40 h 210"/>
                          <a:gd name="T24" fmla="*/ 35 w 168"/>
                          <a:gd name="T25" fmla="*/ 25 h 210"/>
                          <a:gd name="T26" fmla="*/ 48 w 168"/>
                          <a:gd name="T27" fmla="*/ 13 h 210"/>
                          <a:gd name="T28" fmla="*/ 53 w 168"/>
                          <a:gd name="T29" fmla="*/ 8 h 210"/>
                          <a:gd name="T30" fmla="*/ 61 w 168"/>
                          <a:gd name="T31" fmla="*/ 5 h 210"/>
                          <a:gd name="T32" fmla="*/ 76 w 168"/>
                          <a:gd name="T33" fmla="*/ 2 h 210"/>
                          <a:gd name="T34" fmla="*/ 92 w 168"/>
                          <a:gd name="T35" fmla="*/ 0 h 210"/>
                          <a:gd name="T36" fmla="*/ 110 w 168"/>
                          <a:gd name="T37" fmla="*/ 1 h 210"/>
                          <a:gd name="T38" fmla="*/ 133 w 168"/>
                          <a:gd name="T39" fmla="*/ 5 h 210"/>
                          <a:gd name="T40" fmla="*/ 142 w 168"/>
                          <a:gd name="T41" fmla="*/ 9 h 210"/>
                          <a:gd name="T42" fmla="*/ 149 w 168"/>
                          <a:gd name="T43" fmla="*/ 15 h 210"/>
                          <a:gd name="T44" fmla="*/ 148 w 168"/>
                          <a:gd name="T45" fmla="*/ 20 h 210"/>
                          <a:gd name="T46" fmla="*/ 144 w 168"/>
                          <a:gd name="T47" fmla="*/ 24 h 210"/>
                          <a:gd name="T48" fmla="*/ 131 w 168"/>
                          <a:gd name="T49" fmla="*/ 23 h 210"/>
                          <a:gd name="T50" fmla="*/ 120 w 168"/>
                          <a:gd name="T51" fmla="*/ 22 h 210"/>
                          <a:gd name="T52" fmla="*/ 107 w 168"/>
                          <a:gd name="T53" fmla="*/ 21 h 210"/>
                          <a:gd name="T54" fmla="*/ 95 w 168"/>
                          <a:gd name="T55" fmla="*/ 20 h 210"/>
                          <a:gd name="T56" fmla="*/ 83 w 168"/>
                          <a:gd name="T57" fmla="*/ 21 h 210"/>
                          <a:gd name="T58" fmla="*/ 71 w 168"/>
                          <a:gd name="T59" fmla="*/ 24 h 210"/>
                          <a:gd name="T60" fmla="*/ 69 w 168"/>
                          <a:gd name="T61" fmla="*/ 48 h 210"/>
                          <a:gd name="T62" fmla="*/ 75 w 168"/>
                          <a:gd name="T63" fmla="*/ 51 h 210"/>
                          <a:gd name="T64" fmla="*/ 87 w 168"/>
                          <a:gd name="T65" fmla="*/ 58 h 210"/>
                          <a:gd name="T66" fmla="*/ 99 w 168"/>
                          <a:gd name="T67" fmla="*/ 64 h 210"/>
                          <a:gd name="T68" fmla="*/ 114 w 168"/>
                          <a:gd name="T69" fmla="*/ 72 h 210"/>
                          <a:gd name="T70" fmla="*/ 126 w 168"/>
                          <a:gd name="T71" fmla="*/ 77 h 210"/>
                          <a:gd name="T72" fmla="*/ 138 w 168"/>
                          <a:gd name="T73" fmla="*/ 85 h 210"/>
                          <a:gd name="T74" fmla="*/ 150 w 168"/>
                          <a:gd name="T75" fmla="*/ 93 h 210"/>
                          <a:gd name="T76" fmla="*/ 159 w 168"/>
                          <a:gd name="T77" fmla="*/ 101 h 210"/>
                          <a:gd name="T78" fmla="*/ 167 w 168"/>
                          <a:gd name="T79" fmla="*/ 109 h 210"/>
                          <a:gd name="T80" fmla="*/ 168 w 168"/>
                          <a:gd name="T81" fmla="*/ 116 h 210"/>
                          <a:gd name="T82" fmla="*/ 165 w 168"/>
                          <a:gd name="T83" fmla="*/ 121 h 210"/>
                          <a:gd name="T84" fmla="*/ 160 w 168"/>
                          <a:gd name="T85" fmla="*/ 122 h 210"/>
                          <a:gd name="T86" fmla="*/ 151 w 168"/>
                          <a:gd name="T87" fmla="*/ 119 h 210"/>
                          <a:gd name="T88" fmla="*/ 148 w 168"/>
                          <a:gd name="T89" fmla="*/ 118 h 210"/>
                          <a:gd name="T90" fmla="*/ 147 w 168"/>
                          <a:gd name="T91" fmla="*/ 124 h 210"/>
                          <a:gd name="T92" fmla="*/ 141 w 168"/>
                          <a:gd name="T93" fmla="*/ 126 h 210"/>
                          <a:gd name="T94" fmla="*/ 135 w 168"/>
                          <a:gd name="T95" fmla="*/ 125 h 210"/>
                          <a:gd name="T96" fmla="*/ 129 w 168"/>
                          <a:gd name="T97" fmla="*/ 123 h 210"/>
                          <a:gd name="T98" fmla="*/ 116 w 168"/>
                          <a:gd name="T99" fmla="*/ 116 h 210"/>
                          <a:gd name="T100" fmla="*/ 102 w 168"/>
                          <a:gd name="T101" fmla="*/ 111 h 210"/>
                          <a:gd name="T102" fmla="*/ 84 w 168"/>
                          <a:gd name="T103" fmla="*/ 107 h 210"/>
                          <a:gd name="T104" fmla="*/ 63 w 168"/>
                          <a:gd name="T105" fmla="*/ 111 h 210"/>
                          <a:gd name="T106" fmla="*/ 53 w 168"/>
                          <a:gd name="T107" fmla="*/ 117 h 210"/>
                          <a:gd name="T108" fmla="*/ 47 w 168"/>
                          <a:gd name="T109" fmla="*/ 126 h 210"/>
                          <a:gd name="T110" fmla="*/ 42 w 168"/>
                          <a:gd name="T111" fmla="*/ 140 h 210"/>
                          <a:gd name="T112" fmla="*/ 26 w 168"/>
                          <a:gd name="T113" fmla="*/ 210 h 2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10"/>
                          <a:gd name="T173" fmla="*/ 168 w 168"/>
                          <a:gd name="T174" fmla="*/ 210 h 2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10">
                            <a:moveTo>
                              <a:pt x="26" y="210"/>
                            </a:moveTo>
                            <a:lnTo>
                              <a:pt x="22" y="205"/>
                            </a:lnTo>
                            <a:lnTo>
                              <a:pt x="18" y="202"/>
                            </a:lnTo>
                            <a:lnTo>
                              <a:pt x="10" y="192"/>
                            </a:lnTo>
                            <a:lnTo>
                              <a:pt x="5" y="180"/>
                            </a:lnTo>
                            <a:lnTo>
                              <a:pt x="2" y="163"/>
                            </a:lnTo>
                            <a:lnTo>
                              <a:pt x="0" y="142"/>
                            </a:lnTo>
                            <a:lnTo>
                              <a:pt x="4" y="111"/>
                            </a:lnTo>
                            <a:lnTo>
                              <a:pt x="9" y="82"/>
                            </a:lnTo>
                            <a:lnTo>
                              <a:pt x="13" y="68"/>
                            </a:lnTo>
                            <a:lnTo>
                              <a:pt x="17" y="55"/>
                            </a:lnTo>
                            <a:lnTo>
                              <a:pt x="24" y="40"/>
                            </a:lnTo>
                            <a:lnTo>
                              <a:pt x="35" y="25"/>
                            </a:lnTo>
                            <a:lnTo>
                              <a:pt x="48" y="13"/>
                            </a:lnTo>
                            <a:lnTo>
                              <a:pt x="53" y="8"/>
                            </a:lnTo>
                            <a:lnTo>
                              <a:pt x="61" y="5"/>
                            </a:lnTo>
                            <a:lnTo>
                              <a:pt x="76" y="2"/>
                            </a:lnTo>
                            <a:lnTo>
                              <a:pt x="92" y="0"/>
                            </a:lnTo>
                            <a:lnTo>
                              <a:pt x="110" y="1"/>
                            </a:lnTo>
                            <a:lnTo>
                              <a:pt x="133" y="5"/>
                            </a:lnTo>
                            <a:lnTo>
                              <a:pt x="142" y="9"/>
                            </a:lnTo>
                            <a:lnTo>
                              <a:pt x="149" y="15"/>
                            </a:lnTo>
                            <a:lnTo>
                              <a:pt x="148" y="20"/>
                            </a:lnTo>
                            <a:lnTo>
                              <a:pt x="144" y="24"/>
                            </a:lnTo>
                            <a:lnTo>
                              <a:pt x="131" y="23"/>
                            </a:lnTo>
                            <a:lnTo>
                              <a:pt x="120" y="22"/>
                            </a:lnTo>
                            <a:lnTo>
                              <a:pt x="107" y="21"/>
                            </a:lnTo>
                            <a:lnTo>
                              <a:pt x="95" y="20"/>
                            </a:lnTo>
                            <a:lnTo>
                              <a:pt x="83" y="21"/>
                            </a:lnTo>
                            <a:lnTo>
                              <a:pt x="71" y="24"/>
                            </a:lnTo>
                            <a:lnTo>
                              <a:pt x="69" y="48"/>
                            </a:lnTo>
                            <a:lnTo>
                              <a:pt x="75" y="51"/>
                            </a:lnTo>
                            <a:lnTo>
                              <a:pt x="87" y="58"/>
                            </a:lnTo>
                            <a:lnTo>
                              <a:pt x="99" y="64"/>
                            </a:lnTo>
                            <a:lnTo>
                              <a:pt x="114" y="72"/>
                            </a:lnTo>
                            <a:lnTo>
                              <a:pt x="126" y="77"/>
                            </a:lnTo>
                            <a:lnTo>
                              <a:pt x="138" y="85"/>
                            </a:lnTo>
                            <a:lnTo>
                              <a:pt x="150" y="93"/>
                            </a:lnTo>
                            <a:lnTo>
                              <a:pt x="159" y="101"/>
                            </a:lnTo>
                            <a:lnTo>
                              <a:pt x="167" y="109"/>
                            </a:lnTo>
                            <a:lnTo>
                              <a:pt x="168" y="116"/>
                            </a:lnTo>
                            <a:lnTo>
                              <a:pt x="165" y="121"/>
                            </a:lnTo>
                            <a:lnTo>
                              <a:pt x="160" y="122"/>
                            </a:lnTo>
                            <a:lnTo>
                              <a:pt x="151" y="119"/>
                            </a:lnTo>
                            <a:lnTo>
                              <a:pt x="148" y="118"/>
                            </a:lnTo>
                            <a:lnTo>
                              <a:pt x="147" y="124"/>
                            </a:lnTo>
                            <a:lnTo>
                              <a:pt x="141" y="126"/>
                            </a:lnTo>
                            <a:lnTo>
                              <a:pt x="135" y="125"/>
                            </a:lnTo>
                            <a:lnTo>
                              <a:pt x="129" y="123"/>
                            </a:lnTo>
                            <a:lnTo>
                              <a:pt x="116" y="116"/>
                            </a:lnTo>
                            <a:lnTo>
                              <a:pt x="102" y="111"/>
                            </a:lnTo>
                            <a:lnTo>
                              <a:pt x="84" y="107"/>
                            </a:lnTo>
                            <a:lnTo>
                              <a:pt x="63" y="111"/>
                            </a:lnTo>
                            <a:lnTo>
                              <a:pt x="53" y="117"/>
                            </a:lnTo>
                            <a:lnTo>
                              <a:pt x="47" y="126"/>
                            </a:lnTo>
                            <a:lnTo>
                              <a:pt x="42" y="140"/>
                            </a:lnTo>
                            <a:lnTo>
                              <a:pt x="26" y="210"/>
                            </a:lnTo>
                            <a:close/>
                          </a:path>
                        </a:pathLst>
                      </a:custGeom>
                      <a:solidFill>
                        <a:srgbClr val="FF9F7F"/>
                      </a:solidFill>
                      <a:ln w="9525">
                        <a:noFill/>
                        <a:round/>
                        <a:headEnd/>
                        <a:tailEnd/>
                      </a:ln>
                    </p:spPr>
                    <p:txBody>
                      <a:bodyPr/>
                      <a:lstStyle/>
                      <a:p>
                        <a:endParaRPr lang="en-US"/>
                      </a:p>
                    </p:txBody>
                  </p:sp>
                  <p:sp>
                    <p:nvSpPr>
                      <p:cNvPr id="17430" name="Freeform 1166"/>
                      <p:cNvSpPr>
                        <a:spLocks/>
                      </p:cNvSpPr>
                      <p:nvPr/>
                    </p:nvSpPr>
                    <p:spPr bwMode="auto">
                      <a:xfrm>
                        <a:off x="3821" y="1688"/>
                        <a:ext cx="61" cy="37"/>
                      </a:xfrm>
                      <a:custGeom>
                        <a:avLst/>
                        <a:gdLst>
                          <a:gd name="T0" fmla="*/ 61 w 61"/>
                          <a:gd name="T1" fmla="*/ 37 h 37"/>
                          <a:gd name="T2" fmla="*/ 58 w 61"/>
                          <a:gd name="T3" fmla="*/ 31 h 37"/>
                          <a:gd name="T4" fmla="*/ 53 w 61"/>
                          <a:gd name="T5" fmla="*/ 26 h 37"/>
                          <a:gd name="T6" fmla="*/ 45 w 61"/>
                          <a:gd name="T7" fmla="*/ 21 h 37"/>
                          <a:gd name="T8" fmla="*/ 32 w 61"/>
                          <a:gd name="T9" fmla="*/ 13 h 37"/>
                          <a:gd name="T10" fmla="*/ 16 w 61"/>
                          <a:gd name="T11" fmla="*/ 3 h 37"/>
                          <a:gd name="T12" fmla="*/ 0 w 61"/>
                          <a:gd name="T13" fmla="*/ 0 h 37"/>
                          <a:gd name="T14" fmla="*/ 13 w 61"/>
                          <a:gd name="T15" fmla="*/ 1 h 37"/>
                          <a:gd name="T16" fmla="*/ 20 w 61"/>
                          <a:gd name="T17" fmla="*/ 5 h 37"/>
                          <a:gd name="T18" fmla="*/ 34 w 61"/>
                          <a:gd name="T19" fmla="*/ 12 h 37"/>
                          <a:gd name="T20" fmla="*/ 47 w 61"/>
                          <a:gd name="T21" fmla="*/ 21 h 37"/>
                          <a:gd name="T22" fmla="*/ 58 w 61"/>
                          <a:gd name="T23" fmla="*/ 29 h 37"/>
                          <a:gd name="T24" fmla="*/ 61 w 61"/>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37"/>
                          <a:gd name="T41" fmla="*/ 61 w 61"/>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37">
                            <a:moveTo>
                              <a:pt x="61" y="37"/>
                            </a:moveTo>
                            <a:lnTo>
                              <a:pt x="58" y="31"/>
                            </a:lnTo>
                            <a:lnTo>
                              <a:pt x="53" y="26"/>
                            </a:lnTo>
                            <a:lnTo>
                              <a:pt x="45" y="21"/>
                            </a:lnTo>
                            <a:lnTo>
                              <a:pt x="32" y="13"/>
                            </a:lnTo>
                            <a:lnTo>
                              <a:pt x="16" y="3"/>
                            </a:lnTo>
                            <a:lnTo>
                              <a:pt x="0" y="0"/>
                            </a:lnTo>
                            <a:lnTo>
                              <a:pt x="13" y="1"/>
                            </a:lnTo>
                            <a:lnTo>
                              <a:pt x="20" y="5"/>
                            </a:lnTo>
                            <a:lnTo>
                              <a:pt x="34" y="12"/>
                            </a:lnTo>
                            <a:lnTo>
                              <a:pt x="47" y="21"/>
                            </a:lnTo>
                            <a:lnTo>
                              <a:pt x="58" y="29"/>
                            </a:lnTo>
                            <a:lnTo>
                              <a:pt x="61" y="37"/>
                            </a:lnTo>
                            <a:close/>
                          </a:path>
                        </a:pathLst>
                      </a:custGeom>
                      <a:solidFill>
                        <a:srgbClr val="FF7F3F"/>
                      </a:solidFill>
                      <a:ln w="9525">
                        <a:noFill/>
                        <a:round/>
                        <a:headEnd/>
                        <a:tailEnd/>
                      </a:ln>
                    </p:spPr>
                    <p:txBody>
                      <a:bodyPr/>
                      <a:lstStyle/>
                      <a:p>
                        <a:endParaRPr lang="en-US"/>
                      </a:p>
                    </p:txBody>
                  </p:sp>
                  <p:sp>
                    <p:nvSpPr>
                      <p:cNvPr id="17431" name="Freeform 1167"/>
                      <p:cNvSpPr>
                        <a:spLocks/>
                      </p:cNvSpPr>
                      <p:nvPr/>
                    </p:nvSpPr>
                    <p:spPr bwMode="auto">
                      <a:xfrm>
                        <a:off x="3754" y="1738"/>
                        <a:ext cx="25" cy="57"/>
                      </a:xfrm>
                      <a:custGeom>
                        <a:avLst/>
                        <a:gdLst>
                          <a:gd name="T0" fmla="*/ 12 w 25"/>
                          <a:gd name="T1" fmla="*/ 57 h 57"/>
                          <a:gd name="T2" fmla="*/ 10 w 25"/>
                          <a:gd name="T3" fmla="*/ 48 h 57"/>
                          <a:gd name="T4" fmla="*/ 7 w 25"/>
                          <a:gd name="T5" fmla="*/ 43 h 57"/>
                          <a:gd name="T6" fmla="*/ 3 w 25"/>
                          <a:gd name="T7" fmla="*/ 38 h 57"/>
                          <a:gd name="T8" fmla="*/ 0 w 25"/>
                          <a:gd name="T9" fmla="*/ 36 h 57"/>
                          <a:gd name="T10" fmla="*/ 5 w 25"/>
                          <a:gd name="T11" fmla="*/ 30 h 57"/>
                          <a:gd name="T12" fmla="*/ 15 w 25"/>
                          <a:gd name="T13" fmla="*/ 16 h 57"/>
                          <a:gd name="T14" fmla="*/ 21 w 25"/>
                          <a:gd name="T15" fmla="*/ 7 h 57"/>
                          <a:gd name="T16" fmla="*/ 25 w 25"/>
                          <a:gd name="T17" fmla="*/ 0 h 57"/>
                          <a:gd name="T18" fmla="*/ 12 w 25"/>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7"/>
                          <a:gd name="T32" fmla="*/ 25 w 25"/>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7">
                            <a:moveTo>
                              <a:pt x="12" y="57"/>
                            </a:moveTo>
                            <a:lnTo>
                              <a:pt x="10" y="48"/>
                            </a:lnTo>
                            <a:lnTo>
                              <a:pt x="7" y="43"/>
                            </a:lnTo>
                            <a:lnTo>
                              <a:pt x="3" y="38"/>
                            </a:lnTo>
                            <a:lnTo>
                              <a:pt x="0" y="36"/>
                            </a:lnTo>
                            <a:lnTo>
                              <a:pt x="5" y="30"/>
                            </a:lnTo>
                            <a:lnTo>
                              <a:pt x="15" y="16"/>
                            </a:lnTo>
                            <a:lnTo>
                              <a:pt x="21" y="7"/>
                            </a:lnTo>
                            <a:lnTo>
                              <a:pt x="25" y="0"/>
                            </a:lnTo>
                            <a:lnTo>
                              <a:pt x="12" y="57"/>
                            </a:lnTo>
                            <a:close/>
                          </a:path>
                        </a:pathLst>
                      </a:custGeom>
                      <a:solidFill>
                        <a:srgbClr val="FF7F3F"/>
                      </a:solidFill>
                      <a:ln w="9525">
                        <a:noFill/>
                        <a:round/>
                        <a:headEnd/>
                        <a:tailEnd/>
                      </a:ln>
                    </p:spPr>
                    <p:txBody>
                      <a:bodyPr/>
                      <a:lstStyle/>
                      <a:p>
                        <a:endParaRPr lang="en-US"/>
                      </a:p>
                    </p:txBody>
                  </p:sp>
                </p:grpSp>
                <p:grpSp>
                  <p:nvGrpSpPr>
                    <p:cNvPr id="17423" name="Group 1168"/>
                    <p:cNvGrpSpPr>
                      <a:grpSpLocks/>
                    </p:cNvGrpSpPr>
                    <p:nvPr/>
                  </p:nvGrpSpPr>
                  <p:grpSpPr bwMode="auto">
                    <a:xfrm>
                      <a:off x="3728" y="1583"/>
                      <a:ext cx="187" cy="153"/>
                      <a:chOff x="3728" y="1583"/>
                      <a:chExt cx="187" cy="153"/>
                    </a:xfrm>
                  </p:grpSpPr>
                  <p:sp>
                    <p:nvSpPr>
                      <p:cNvPr id="17425" name="Freeform 1169"/>
                      <p:cNvSpPr>
                        <a:spLocks/>
                      </p:cNvSpPr>
                      <p:nvPr/>
                    </p:nvSpPr>
                    <p:spPr bwMode="auto">
                      <a:xfrm>
                        <a:off x="3737" y="1595"/>
                        <a:ext cx="85" cy="31"/>
                      </a:xfrm>
                      <a:custGeom>
                        <a:avLst/>
                        <a:gdLst>
                          <a:gd name="T0" fmla="*/ 0 w 85"/>
                          <a:gd name="T1" fmla="*/ 0 h 31"/>
                          <a:gd name="T2" fmla="*/ 76 w 85"/>
                          <a:gd name="T3" fmla="*/ 31 h 31"/>
                          <a:gd name="T4" fmla="*/ 84 w 85"/>
                          <a:gd name="T5" fmla="*/ 27 h 31"/>
                          <a:gd name="T6" fmla="*/ 85 w 85"/>
                          <a:gd name="T7" fmla="*/ 1 h 31"/>
                          <a:gd name="T8" fmla="*/ 0 60000 65536"/>
                          <a:gd name="T9" fmla="*/ 0 60000 65536"/>
                          <a:gd name="T10" fmla="*/ 0 60000 65536"/>
                          <a:gd name="T11" fmla="*/ 0 60000 65536"/>
                          <a:gd name="T12" fmla="*/ 0 w 85"/>
                          <a:gd name="T13" fmla="*/ 0 h 31"/>
                          <a:gd name="T14" fmla="*/ 85 w 85"/>
                          <a:gd name="T15" fmla="*/ 31 h 31"/>
                        </a:gdLst>
                        <a:ahLst/>
                        <a:cxnLst>
                          <a:cxn ang="T8">
                            <a:pos x="T0" y="T1"/>
                          </a:cxn>
                          <a:cxn ang="T9">
                            <a:pos x="T2" y="T3"/>
                          </a:cxn>
                          <a:cxn ang="T10">
                            <a:pos x="T4" y="T5"/>
                          </a:cxn>
                          <a:cxn ang="T11">
                            <a:pos x="T6" y="T7"/>
                          </a:cxn>
                        </a:cxnLst>
                        <a:rect l="T12" t="T13" r="T14" b="T15"/>
                        <a:pathLst>
                          <a:path w="85" h="31">
                            <a:moveTo>
                              <a:pt x="0" y="0"/>
                            </a:moveTo>
                            <a:lnTo>
                              <a:pt x="76" y="31"/>
                            </a:lnTo>
                            <a:lnTo>
                              <a:pt x="84" y="27"/>
                            </a:lnTo>
                            <a:lnTo>
                              <a:pt x="85" y="1"/>
                            </a:lnTo>
                          </a:path>
                        </a:pathLst>
                      </a:custGeom>
                      <a:noFill/>
                      <a:ln w="9525">
                        <a:solidFill>
                          <a:srgbClr val="9F3F00"/>
                        </a:solidFill>
                        <a:prstDash val="solid"/>
                        <a:round/>
                        <a:headEnd/>
                        <a:tailEnd/>
                      </a:ln>
                    </p:spPr>
                    <p:txBody>
                      <a:bodyPr/>
                      <a:lstStyle/>
                      <a:p>
                        <a:endParaRPr lang="en-US"/>
                      </a:p>
                    </p:txBody>
                  </p:sp>
                  <p:sp>
                    <p:nvSpPr>
                      <p:cNvPr id="17426" name="Freeform 1170"/>
                      <p:cNvSpPr>
                        <a:spLocks/>
                      </p:cNvSpPr>
                      <p:nvPr/>
                    </p:nvSpPr>
                    <p:spPr bwMode="auto">
                      <a:xfrm>
                        <a:off x="3847" y="1644"/>
                        <a:ext cx="68" cy="21"/>
                      </a:xfrm>
                      <a:custGeom>
                        <a:avLst/>
                        <a:gdLst>
                          <a:gd name="T0" fmla="*/ 0 w 68"/>
                          <a:gd name="T1" fmla="*/ 0 h 21"/>
                          <a:gd name="T2" fmla="*/ 30 w 68"/>
                          <a:gd name="T3" fmla="*/ 15 h 21"/>
                          <a:gd name="T4" fmla="*/ 39 w 68"/>
                          <a:gd name="T5" fmla="*/ 19 h 21"/>
                          <a:gd name="T6" fmla="*/ 42 w 68"/>
                          <a:gd name="T7" fmla="*/ 21 h 21"/>
                          <a:gd name="T8" fmla="*/ 46 w 68"/>
                          <a:gd name="T9" fmla="*/ 21 h 21"/>
                          <a:gd name="T10" fmla="*/ 51 w 68"/>
                          <a:gd name="T11" fmla="*/ 20 h 21"/>
                          <a:gd name="T12" fmla="*/ 68 w 68"/>
                          <a:gd name="T13" fmla="*/ 3 h 21"/>
                          <a:gd name="T14" fmla="*/ 0 60000 65536"/>
                          <a:gd name="T15" fmla="*/ 0 60000 65536"/>
                          <a:gd name="T16" fmla="*/ 0 60000 65536"/>
                          <a:gd name="T17" fmla="*/ 0 60000 65536"/>
                          <a:gd name="T18" fmla="*/ 0 60000 65536"/>
                          <a:gd name="T19" fmla="*/ 0 60000 65536"/>
                          <a:gd name="T20" fmla="*/ 0 60000 65536"/>
                          <a:gd name="T21" fmla="*/ 0 w 68"/>
                          <a:gd name="T22" fmla="*/ 0 h 21"/>
                          <a:gd name="T23" fmla="*/ 68 w 6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21">
                            <a:moveTo>
                              <a:pt x="0" y="0"/>
                            </a:moveTo>
                            <a:lnTo>
                              <a:pt x="30" y="15"/>
                            </a:lnTo>
                            <a:lnTo>
                              <a:pt x="39" y="19"/>
                            </a:lnTo>
                            <a:lnTo>
                              <a:pt x="42" y="21"/>
                            </a:lnTo>
                            <a:lnTo>
                              <a:pt x="46" y="21"/>
                            </a:lnTo>
                            <a:lnTo>
                              <a:pt x="51" y="20"/>
                            </a:lnTo>
                            <a:lnTo>
                              <a:pt x="68" y="3"/>
                            </a:lnTo>
                          </a:path>
                        </a:pathLst>
                      </a:custGeom>
                      <a:noFill/>
                      <a:ln w="9525">
                        <a:solidFill>
                          <a:srgbClr val="9F3F00"/>
                        </a:solidFill>
                        <a:prstDash val="solid"/>
                        <a:round/>
                        <a:headEnd/>
                        <a:tailEnd/>
                      </a:ln>
                    </p:spPr>
                    <p:txBody>
                      <a:bodyPr/>
                      <a:lstStyle/>
                      <a:p>
                        <a:endParaRPr lang="en-US"/>
                      </a:p>
                    </p:txBody>
                  </p:sp>
                  <p:sp>
                    <p:nvSpPr>
                      <p:cNvPr id="17427" name="Freeform 1171"/>
                      <p:cNvSpPr>
                        <a:spLocks/>
                      </p:cNvSpPr>
                      <p:nvPr/>
                    </p:nvSpPr>
                    <p:spPr bwMode="auto">
                      <a:xfrm>
                        <a:off x="3775" y="1637"/>
                        <a:ext cx="43" cy="99"/>
                      </a:xfrm>
                      <a:custGeom>
                        <a:avLst/>
                        <a:gdLst>
                          <a:gd name="T0" fmla="*/ 43 w 43"/>
                          <a:gd name="T1" fmla="*/ 0 h 99"/>
                          <a:gd name="T2" fmla="*/ 41 w 43"/>
                          <a:gd name="T3" fmla="*/ 22 h 99"/>
                          <a:gd name="T4" fmla="*/ 36 w 43"/>
                          <a:gd name="T5" fmla="*/ 44 h 99"/>
                          <a:gd name="T6" fmla="*/ 29 w 43"/>
                          <a:gd name="T7" fmla="*/ 69 h 99"/>
                          <a:gd name="T8" fmla="*/ 22 w 43"/>
                          <a:gd name="T9" fmla="*/ 95 h 99"/>
                          <a:gd name="T10" fmla="*/ 16 w 43"/>
                          <a:gd name="T11" fmla="*/ 97 h 99"/>
                          <a:gd name="T12" fmla="*/ 0 w 43"/>
                          <a:gd name="T13" fmla="*/ 99 h 99"/>
                          <a:gd name="T14" fmla="*/ 0 60000 65536"/>
                          <a:gd name="T15" fmla="*/ 0 60000 65536"/>
                          <a:gd name="T16" fmla="*/ 0 60000 65536"/>
                          <a:gd name="T17" fmla="*/ 0 60000 65536"/>
                          <a:gd name="T18" fmla="*/ 0 60000 65536"/>
                          <a:gd name="T19" fmla="*/ 0 60000 65536"/>
                          <a:gd name="T20" fmla="*/ 0 60000 65536"/>
                          <a:gd name="T21" fmla="*/ 0 w 43"/>
                          <a:gd name="T22" fmla="*/ 0 h 99"/>
                          <a:gd name="T23" fmla="*/ 43 w 4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9">
                            <a:moveTo>
                              <a:pt x="43" y="0"/>
                            </a:moveTo>
                            <a:lnTo>
                              <a:pt x="41" y="22"/>
                            </a:lnTo>
                            <a:lnTo>
                              <a:pt x="36" y="44"/>
                            </a:lnTo>
                            <a:lnTo>
                              <a:pt x="29" y="69"/>
                            </a:lnTo>
                            <a:lnTo>
                              <a:pt x="22" y="95"/>
                            </a:lnTo>
                            <a:lnTo>
                              <a:pt x="16" y="97"/>
                            </a:lnTo>
                            <a:lnTo>
                              <a:pt x="0" y="99"/>
                            </a:lnTo>
                          </a:path>
                        </a:pathLst>
                      </a:custGeom>
                      <a:noFill/>
                      <a:ln w="9525">
                        <a:solidFill>
                          <a:srgbClr val="9F3F00"/>
                        </a:solidFill>
                        <a:prstDash val="solid"/>
                        <a:round/>
                        <a:headEnd/>
                        <a:tailEnd/>
                      </a:ln>
                    </p:spPr>
                    <p:txBody>
                      <a:bodyPr/>
                      <a:lstStyle/>
                      <a:p>
                        <a:endParaRPr lang="en-US"/>
                      </a:p>
                    </p:txBody>
                  </p:sp>
                  <p:sp>
                    <p:nvSpPr>
                      <p:cNvPr id="17428" name="Freeform 1172"/>
                      <p:cNvSpPr>
                        <a:spLocks/>
                      </p:cNvSpPr>
                      <p:nvPr/>
                    </p:nvSpPr>
                    <p:spPr bwMode="auto">
                      <a:xfrm>
                        <a:off x="3728" y="1583"/>
                        <a:ext cx="71" cy="153"/>
                      </a:xfrm>
                      <a:custGeom>
                        <a:avLst/>
                        <a:gdLst>
                          <a:gd name="T0" fmla="*/ 25 w 71"/>
                          <a:gd name="T1" fmla="*/ 97 h 153"/>
                          <a:gd name="T2" fmla="*/ 22 w 71"/>
                          <a:gd name="T3" fmla="*/ 102 h 153"/>
                          <a:gd name="T4" fmla="*/ 19 w 71"/>
                          <a:gd name="T5" fmla="*/ 113 h 153"/>
                          <a:gd name="T6" fmla="*/ 19 w 71"/>
                          <a:gd name="T7" fmla="*/ 121 h 153"/>
                          <a:gd name="T8" fmla="*/ 21 w 71"/>
                          <a:gd name="T9" fmla="*/ 132 h 153"/>
                          <a:gd name="T10" fmla="*/ 24 w 71"/>
                          <a:gd name="T11" fmla="*/ 142 h 153"/>
                          <a:gd name="T12" fmla="*/ 30 w 71"/>
                          <a:gd name="T13" fmla="*/ 149 h 153"/>
                          <a:gd name="T14" fmla="*/ 38 w 71"/>
                          <a:gd name="T15" fmla="*/ 152 h 153"/>
                          <a:gd name="T16" fmla="*/ 47 w 71"/>
                          <a:gd name="T17" fmla="*/ 153 h 153"/>
                          <a:gd name="T18" fmla="*/ 55 w 71"/>
                          <a:gd name="T19" fmla="*/ 149 h 153"/>
                          <a:gd name="T20" fmla="*/ 60 w 71"/>
                          <a:gd name="T21" fmla="*/ 142 h 153"/>
                          <a:gd name="T22" fmla="*/ 67 w 71"/>
                          <a:gd name="T23" fmla="*/ 131 h 153"/>
                          <a:gd name="T24" fmla="*/ 69 w 71"/>
                          <a:gd name="T25" fmla="*/ 122 h 153"/>
                          <a:gd name="T26" fmla="*/ 71 w 71"/>
                          <a:gd name="T27" fmla="*/ 108 h 153"/>
                          <a:gd name="T28" fmla="*/ 69 w 71"/>
                          <a:gd name="T29" fmla="*/ 97 h 153"/>
                          <a:gd name="T30" fmla="*/ 63 w 71"/>
                          <a:gd name="T31" fmla="*/ 88 h 153"/>
                          <a:gd name="T32" fmla="*/ 57 w 71"/>
                          <a:gd name="T33" fmla="*/ 82 h 153"/>
                          <a:gd name="T34" fmla="*/ 45 w 71"/>
                          <a:gd name="T35" fmla="*/ 80 h 153"/>
                          <a:gd name="T36" fmla="*/ 36 w 71"/>
                          <a:gd name="T37" fmla="*/ 82 h 153"/>
                          <a:gd name="T38" fmla="*/ 29 w 71"/>
                          <a:gd name="T39" fmla="*/ 89 h 153"/>
                          <a:gd name="T40" fmla="*/ 25 w 71"/>
                          <a:gd name="T41" fmla="*/ 96 h 153"/>
                          <a:gd name="T42" fmla="*/ 22 w 71"/>
                          <a:gd name="T43" fmla="*/ 90 h 153"/>
                          <a:gd name="T44" fmla="*/ 21 w 71"/>
                          <a:gd name="T45" fmla="*/ 82 h 153"/>
                          <a:gd name="T46" fmla="*/ 21 w 71"/>
                          <a:gd name="T47" fmla="*/ 76 h 153"/>
                          <a:gd name="T48" fmla="*/ 27 w 71"/>
                          <a:gd name="T49" fmla="*/ 74 h 153"/>
                          <a:gd name="T50" fmla="*/ 34 w 71"/>
                          <a:gd name="T51" fmla="*/ 69 h 153"/>
                          <a:gd name="T52" fmla="*/ 40 w 71"/>
                          <a:gd name="T53" fmla="*/ 63 h 153"/>
                          <a:gd name="T54" fmla="*/ 43 w 71"/>
                          <a:gd name="T55" fmla="*/ 55 h 153"/>
                          <a:gd name="T56" fmla="*/ 46 w 71"/>
                          <a:gd name="T57" fmla="*/ 48 h 153"/>
                          <a:gd name="T58" fmla="*/ 47 w 71"/>
                          <a:gd name="T59" fmla="*/ 39 h 153"/>
                          <a:gd name="T60" fmla="*/ 47 w 71"/>
                          <a:gd name="T61" fmla="*/ 30 h 153"/>
                          <a:gd name="T62" fmla="*/ 45 w 71"/>
                          <a:gd name="T63" fmla="*/ 21 h 153"/>
                          <a:gd name="T64" fmla="*/ 44 w 71"/>
                          <a:gd name="T65" fmla="*/ 13 h 153"/>
                          <a:gd name="T66" fmla="*/ 41 w 71"/>
                          <a:gd name="T67" fmla="*/ 5 h 153"/>
                          <a:gd name="T68" fmla="*/ 34 w 71"/>
                          <a:gd name="T69" fmla="*/ 2 h 153"/>
                          <a:gd name="T70" fmla="*/ 27 w 71"/>
                          <a:gd name="T71" fmla="*/ 0 h 153"/>
                          <a:gd name="T72" fmla="*/ 17 w 71"/>
                          <a:gd name="T73" fmla="*/ 1 h 153"/>
                          <a:gd name="T74" fmla="*/ 12 w 71"/>
                          <a:gd name="T75" fmla="*/ 5 h 153"/>
                          <a:gd name="T76" fmla="*/ 7 w 71"/>
                          <a:gd name="T77" fmla="*/ 9 h 153"/>
                          <a:gd name="T78" fmla="*/ 4 w 71"/>
                          <a:gd name="T79" fmla="*/ 18 h 153"/>
                          <a:gd name="T80" fmla="*/ 1 w 71"/>
                          <a:gd name="T81" fmla="*/ 27 h 153"/>
                          <a:gd name="T82" fmla="*/ 0 w 71"/>
                          <a:gd name="T83" fmla="*/ 40 h 153"/>
                          <a:gd name="T84" fmla="*/ 1 w 71"/>
                          <a:gd name="T85" fmla="*/ 52 h 153"/>
                          <a:gd name="T86" fmla="*/ 3 w 71"/>
                          <a:gd name="T87" fmla="*/ 63 h 153"/>
                          <a:gd name="T88" fmla="*/ 9 w 71"/>
                          <a:gd name="T89" fmla="*/ 69 h 153"/>
                          <a:gd name="T90" fmla="*/ 15 w 71"/>
                          <a:gd name="T91" fmla="*/ 74 h 153"/>
                          <a:gd name="T92" fmla="*/ 21 w 71"/>
                          <a:gd name="T93" fmla="*/ 76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53"/>
                          <a:gd name="T143" fmla="*/ 71 w 71"/>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53">
                            <a:moveTo>
                              <a:pt x="25" y="97"/>
                            </a:moveTo>
                            <a:lnTo>
                              <a:pt x="22" y="102"/>
                            </a:lnTo>
                            <a:lnTo>
                              <a:pt x="19" y="113"/>
                            </a:lnTo>
                            <a:lnTo>
                              <a:pt x="19" y="121"/>
                            </a:lnTo>
                            <a:lnTo>
                              <a:pt x="21" y="132"/>
                            </a:lnTo>
                            <a:lnTo>
                              <a:pt x="24" y="142"/>
                            </a:lnTo>
                            <a:lnTo>
                              <a:pt x="30" y="149"/>
                            </a:lnTo>
                            <a:lnTo>
                              <a:pt x="38" y="152"/>
                            </a:lnTo>
                            <a:lnTo>
                              <a:pt x="47" y="153"/>
                            </a:lnTo>
                            <a:lnTo>
                              <a:pt x="55" y="149"/>
                            </a:lnTo>
                            <a:lnTo>
                              <a:pt x="60" y="142"/>
                            </a:lnTo>
                            <a:lnTo>
                              <a:pt x="67" y="131"/>
                            </a:lnTo>
                            <a:lnTo>
                              <a:pt x="69" y="122"/>
                            </a:lnTo>
                            <a:lnTo>
                              <a:pt x="71" y="108"/>
                            </a:lnTo>
                            <a:lnTo>
                              <a:pt x="69" y="97"/>
                            </a:lnTo>
                            <a:lnTo>
                              <a:pt x="63" y="88"/>
                            </a:lnTo>
                            <a:lnTo>
                              <a:pt x="57" y="82"/>
                            </a:lnTo>
                            <a:lnTo>
                              <a:pt x="45" y="80"/>
                            </a:lnTo>
                            <a:lnTo>
                              <a:pt x="36" y="82"/>
                            </a:lnTo>
                            <a:lnTo>
                              <a:pt x="29" y="89"/>
                            </a:lnTo>
                            <a:lnTo>
                              <a:pt x="25" y="96"/>
                            </a:lnTo>
                            <a:lnTo>
                              <a:pt x="22" y="90"/>
                            </a:lnTo>
                            <a:lnTo>
                              <a:pt x="21" y="82"/>
                            </a:lnTo>
                            <a:lnTo>
                              <a:pt x="21" y="76"/>
                            </a:lnTo>
                            <a:lnTo>
                              <a:pt x="27" y="74"/>
                            </a:lnTo>
                            <a:lnTo>
                              <a:pt x="34" y="69"/>
                            </a:lnTo>
                            <a:lnTo>
                              <a:pt x="40" y="63"/>
                            </a:lnTo>
                            <a:lnTo>
                              <a:pt x="43" y="55"/>
                            </a:lnTo>
                            <a:lnTo>
                              <a:pt x="46" y="48"/>
                            </a:lnTo>
                            <a:lnTo>
                              <a:pt x="47" y="39"/>
                            </a:lnTo>
                            <a:lnTo>
                              <a:pt x="47" y="30"/>
                            </a:lnTo>
                            <a:lnTo>
                              <a:pt x="45" y="21"/>
                            </a:lnTo>
                            <a:lnTo>
                              <a:pt x="44" y="13"/>
                            </a:lnTo>
                            <a:lnTo>
                              <a:pt x="41" y="5"/>
                            </a:lnTo>
                            <a:lnTo>
                              <a:pt x="34" y="2"/>
                            </a:lnTo>
                            <a:lnTo>
                              <a:pt x="27" y="0"/>
                            </a:lnTo>
                            <a:lnTo>
                              <a:pt x="17" y="1"/>
                            </a:lnTo>
                            <a:lnTo>
                              <a:pt x="12" y="5"/>
                            </a:lnTo>
                            <a:lnTo>
                              <a:pt x="7" y="9"/>
                            </a:lnTo>
                            <a:lnTo>
                              <a:pt x="4" y="18"/>
                            </a:lnTo>
                            <a:lnTo>
                              <a:pt x="1" y="27"/>
                            </a:lnTo>
                            <a:lnTo>
                              <a:pt x="0" y="40"/>
                            </a:lnTo>
                            <a:lnTo>
                              <a:pt x="1" y="52"/>
                            </a:lnTo>
                            <a:lnTo>
                              <a:pt x="3" y="63"/>
                            </a:lnTo>
                            <a:lnTo>
                              <a:pt x="9" y="69"/>
                            </a:lnTo>
                            <a:lnTo>
                              <a:pt x="15" y="74"/>
                            </a:lnTo>
                            <a:lnTo>
                              <a:pt x="21" y="76"/>
                            </a:lnTo>
                          </a:path>
                        </a:pathLst>
                      </a:custGeom>
                      <a:noFill/>
                      <a:ln w="9525">
                        <a:solidFill>
                          <a:srgbClr val="9F3F00"/>
                        </a:solidFill>
                        <a:prstDash val="solid"/>
                        <a:round/>
                        <a:headEnd/>
                        <a:tailEnd/>
                      </a:ln>
                    </p:spPr>
                    <p:txBody>
                      <a:bodyPr/>
                      <a:lstStyle/>
                      <a:p>
                        <a:endParaRPr lang="en-US"/>
                      </a:p>
                    </p:txBody>
                  </p:sp>
                </p:grpSp>
                <p:sp>
                  <p:nvSpPr>
                    <p:cNvPr id="17424" name="Freeform 1173"/>
                    <p:cNvSpPr>
                      <a:spLocks/>
                    </p:cNvSpPr>
                    <p:nvPr/>
                  </p:nvSpPr>
                  <p:spPr bwMode="auto">
                    <a:xfrm>
                      <a:off x="3766" y="1619"/>
                      <a:ext cx="122" cy="52"/>
                    </a:xfrm>
                    <a:custGeom>
                      <a:avLst/>
                      <a:gdLst>
                        <a:gd name="T0" fmla="*/ 0 w 122"/>
                        <a:gd name="T1" fmla="*/ 38 h 52"/>
                        <a:gd name="T2" fmla="*/ 15 w 122"/>
                        <a:gd name="T3" fmla="*/ 20 h 52"/>
                        <a:gd name="T4" fmla="*/ 26 w 122"/>
                        <a:gd name="T5" fmla="*/ 10 h 52"/>
                        <a:gd name="T6" fmla="*/ 35 w 122"/>
                        <a:gd name="T7" fmla="*/ 5 h 52"/>
                        <a:gd name="T8" fmla="*/ 48 w 122"/>
                        <a:gd name="T9" fmla="*/ 1 h 52"/>
                        <a:gd name="T10" fmla="*/ 54 w 122"/>
                        <a:gd name="T11" fmla="*/ 0 h 52"/>
                        <a:gd name="T12" fmla="*/ 59 w 122"/>
                        <a:gd name="T13" fmla="*/ 2 h 52"/>
                        <a:gd name="T14" fmla="*/ 69 w 122"/>
                        <a:gd name="T15" fmla="*/ 7 h 52"/>
                        <a:gd name="T16" fmla="*/ 81 w 122"/>
                        <a:gd name="T17" fmla="*/ 15 h 52"/>
                        <a:gd name="T18" fmla="*/ 94 w 122"/>
                        <a:gd name="T19" fmla="*/ 22 h 52"/>
                        <a:gd name="T20" fmla="*/ 108 w 122"/>
                        <a:gd name="T21" fmla="*/ 29 h 52"/>
                        <a:gd name="T22" fmla="*/ 118 w 122"/>
                        <a:gd name="T23" fmla="*/ 34 h 52"/>
                        <a:gd name="T24" fmla="*/ 122 w 122"/>
                        <a:gd name="T25" fmla="*/ 40 h 52"/>
                        <a:gd name="T26" fmla="*/ 122 w 122"/>
                        <a:gd name="T27" fmla="*/ 45 h 52"/>
                        <a:gd name="T28" fmla="*/ 119 w 122"/>
                        <a:gd name="T29" fmla="*/ 50 h 52"/>
                        <a:gd name="T30" fmla="*/ 112 w 122"/>
                        <a:gd name="T31" fmla="*/ 52 h 52"/>
                        <a:gd name="T32" fmla="*/ 100 w 122"/>
                        <a:gd name="T33" fmla="*/ 49 h 52"/>
                        <a:gd name="T34" fmla="*/ 89 w 122"/>
                        <a:gd name="T35" fmla="*/ 43 h 52"/>
                        <a:gd name="T36" fmla="*/ 75 w 122"/>
                        <a:gd name="T37" fmla="*/ 38 h 52"/>
                        <a:gd name="T38" fmla="*/ 64 w 122"/>
                        <a:gd name="T39" fmla="*/ 31 h 52"/>
                        <a:gd name="T40" fmla="*/ 52 w 122"/>
                        <a:gd name="T41" fmla="*/ 26 h 52"/>
                        <a:gd name="T42" fmla="*/ 45 w 122"/>
                        <a:gd name="T43" fmla="*/ 32 h 52"/>
                        <a:gd name="T44" fmla="*/ 35 w 122"/>
                        <a:gd name="T45" fmla="*/ 38 h 52"/>
                        <a:gd name="T46" fmla="*/ 30 w 122"/>
                        <a:gd name="T47" fmla="*/ 45 h 52"/>
                        <a:gd name="T48" fmla="*/ 15 w 122"/>
                        <a:gd name="T49" fmla="*/ 38 h 52"/>
                        <a:gd name="T50" fmla="*/ 0 w 122"/>
                        <a:gd name="T51" fmla="*/ 38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52"/>
                        <a:gd name="T80" fmla="*/ 122 w 12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52">
                          <a:moveTo>
                            <a:pt x="0" y="38"/>
                          </a:moveTo>
                          <a:lnTo>
                            <a:pt x="15" y="20"/>
                          </a:lnTo>
                          <a:lnTo>
                            <a:pt x="26" y="10"/>
                          </a:lnTo>
                          <a:lnTo>
                            <a:pt x="35" y="5"/>
                          </a:lnTo>
                          <a:lnTo>
                            <a:pt x="48" y="1"/>
                          </a:lnTo>
                          <a:lnTo>
                            <a:pt x="54" y="0"/>
                          </a:lnTo>
                          <a:lnTo>
                            <a:pt x="59" y="2"/>
                          </a:lnTo>
                          <a:lnTo>
                            <a:pt x="69" y="7"/>
                          </a:lnTo>
                          <a:lnTo>
                            <a:pt x="81" y="15"/>
                          </a:lnTo>
                          <a:lnTo>
                            <a:pt x="94" y="22"/>
                          </a:lnTo>
                          <a:lnTo>
                            <a:pt x="108" y="29"/>
                          </a:lnTo>
                          <a:lnTo>
                            <a:pt x="118" y="34"/>
                          </a:lnTo>
                          <a:lnTo>
                            <a:pt x="122" y="40"/>
                          </a:lnTo>
                          <a:lnTo>
                            <a:pt x="122" y="45"/>
                          </a:lnTo>
                          <a:lnTo>
                            <a:pt x="119" y="50"/>
                          </a:lnTo>
                          <a:lnTo>
                            <a:pt x="112" y="52"/>
                          </a:lnTo>
                          <a:lnTo>
                            <a:pt x="100" y="49"/>
                          </a:lnTo>
                          <a:lnTo>
                            <a:pt x="89" y="43"/>
                          </a:lnTo>
                          <a:lnTo>
                            <a:pt x="75" y="38"/>
                          </a:lnTo>
                          <a:lnTo>
                            <a:pt x="64" y="31"/>
                          </a:lnTo>
                          <a:lnTo>
                            <a:pt x="52" y="26"/>
                          </a:lnTo>
                          <a:lnTo>
                            <a:pt x="45" y="32"/>
                          </a:lnTo>
                          <a:lnTo>
                            <a:pt x="35" y="38"/>
                          </a:lnTo>
                          <a:lnTo>
                            <a:pt x="30" y="45"/>
                          </a:lnTo>
                          <a:lnTo>
                            <a:pt x="15" y="38"/>
                          </a:lnTo>
                          <a:lnTo>
                            <a:pt x="0" y="38"/>
                          </a:lnTo>
                          <a:close/>
                        </a:path>
                      </a:pathLst>
                    </a:custGeom>
                    <a:solidFill>
                      <a:srgbClr val="FF9F7F"/>
                    </a:solidFill>
                    <a:ln w="9525">
                      <a:noFill/>
                      <a:round/>
                      <a:headEnd/>
                      <a:tailEnd/>
                    </a:ln>
                  </p:spPr>
                  <p:txBody>
                    <a:bodyPr/>
                    <a:lstStyle/>
                    <a:p>
                      <a:endParaRPr lang="en-US"/>
                    </a:p>
                  </p:txBody>
                </p:sp>
              </p:grpSp>
            </p:grpSp>
          </p:grpSp>
        </p:grpSp>
        <p:sp>
          <p:nvSpPr>
            <p:cNvPr id="17415" name="Text Box 1174"/>
            <p:cNvSpPr txBox="1">
              <a:spLocks noChangeArrowheads="1"/>
            </p:cNvSpPr>
            <p:nvPr/>
          </p:nvSpPr>
          <p:spPr bwMode="auto">
            <a:xfrm rot="451597">
              <a:off x="4032" y="1680"/>
              <a:ext cx="672" cy="231"/>
            </a:xfrm>
            <a:prstGeom prst="rect">
              <a:avLst/>
            </a:prstGeom>
            <a:noFill/>
            <a:ln w="12700">
              <a:noFill/>
              <a:miter lim="800000"/>
              <a:headEnd/>
              <a:tailEnd/>
            </a:ln>
          </p:spPr>
          <p:txBody>
            <a:bodyPr>
              <a:spAutoFit/>
            </a:bodyPr>
            <a:lstStyle/>
            <a:p>
              <a:pPr eaLnBrk="0" hangingPunct="0">
                <a:spcBef>
                  <a:spcPct val="50000"/>
                </a:spcBef>
              </a:pPr>
              <a:r>
                <a:rPr lang="en-US" sz="1800"/>
                <a:t>FMU</a:t>
              </a:r>
              <a:endParaRPr 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body" sz="half" idx="1"/>
          </p:nvPr>
        </p:nvSpPr>
        <p:spPr/>
        <p:txBody>
          <a:bodyPr/>
          <a:lstStyle/>
          <a:p>
            <a:pPr>
              <a:buFont typeface="Monotype Sorts" pitchFamily="2" charset="2"/>
              <a:buNone/>
              <a:defRPr/>
            </a:pPr>
            <a:r>
              <a:rPr lang="en-US" sz="2800"/>
              <a:t>Null, says: “It’s nothing but sampling error.</a:t>
            </a:r>
          </a:p>
          <a:p>
            <a:pPr>
              <a:buFont typeface="Monotype Sorts" pitchFamily="2" charset="2"/>
              <a:buNone/>
              <a:defRPr/>
            </a:pPr>
            <a:endParaRPr lang="en-US" sz="2800"/>
          </a:p>
        </p:txBody>
      </p:sp>
      <p:graphicFrame>
        <p:nvGraphicFramePr>
          <p:cNvPr id="2050" name="Object 1027">
            <a:hlinkClick r:id="" action="ppaction://ole?verb=0"/>
          </p:cNvPr>
          <p:cNvGraphicFramePr>
            <a:graphicFrameLocks/>
          </p:cNvGraphicFramePr>
          <p:nvPr>
            <p:extLst>
              <p:ext uri="{D42A27DB-BD31-4B8C-83A1-F6EECF244321}">
                <p14:modId xmlns:p14="http://schemas.microsoft.com/office/powerpoint/2010/main" val="625902205"/>
              </p:ext>
            </p:extLst>
          </p:nvPr>
        </p:nvGraphicFramePr>
        <p:xfrm>
          <a:off x="5080000" y="1835150"/>
          <a:ext cx="3027363" cy="4181475"/>
        </p:xfrm>
        <a:graphic>
          <a:graphicData uri="http://schemas.openxmlformats.org/presentationml/2006/ole">
            <mc:AlternateContent xmlns:mc="http://schemas.openxmlformats.org/markup-compatibility/2006">
              <mc:Choice xmlns:v="urn:schemas-microsoft-com:vml" Requires="v">
                <p:oleObj spid="_x0000_s2083" name="Clip" r:id="rId4" imgW="3025440" imgH="4179600" progId="MS_ClipArt_Gallery.5">
                  <p:embed/>
                </p:oleObj>
              </mc:Choice>
              <mc:Fallback>
                <p:oleObj name="Clip" r:id="rId4" imgW="3025440" imgH="4179600" progId="MS_ClipArt_Gallery.5">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1835150"/>
                        <a:ext cx="302736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28">
            <a:hlinkClick r:id="" action="ppaction://ole?verb=0"/>
          </p:cNvPr>
          <p:cNvGraphicFramePr>
            <a:graphicFrameLocks/>
          </p:cNvGraphicFramePr>
          <p:nvPr/>
        </p:nvGraphicFramePr>
        <p:xfrm>
          <a:off x="3586163" y="466725"/>
          <a:ext cx="2230437" cy="1225550"/>
        </p:xfrm>
        <a:graphic>
          <a:graphicData uri="http://schemas.openxmlformats.org/presentationml/2006/ole">
            <mc:AlternateContent xmlns:mc="http://schemas.openxmlformats.org/markup-compatibility/2006">
              <mc:Choice xmlns:v="urn:schemas-microsoft-com:vml" Requires="v">
                <p:oleObj spid="_x0000_s2084" name="Equation" r:id="rId6" imgW="2228760" imgH="1223640" progId="Equation.3">
                  <p:embed/>
                </p:oleObj>
              </mc:Choice>
              <mc:Fallback>
                <p:oleObj name="Equation" r:id="rId6" imgW="2228760" imgH="1223640" progId="Equation.3">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6163" y="466725"/>
                        <a:ext cx="223043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029">
            <a:hlinkClick r:id="" action="ppaction://ole?verb=0"/>
          </p:cNvPr>
          <p:cNvGraphicFramePr>
            <a:graphicFrameLocks/>
          </p:cNvGraphicFramePr>
          <p:nvPr/>
        </p:nvGraphicFramePr>
        <p:xfrm>
          <a:off x="1169988" y="3136900"/>
          <a:ext cx="1595437" cy="2895600"/>
        </p:xfrm>
        <a:graphic>
          <a:graphicData uri="http://schemas.openxmlformats.org/presentationml/2006/ole">
            <mc:AlternateContent xmlns:mc="http://schemas.openxmlformats.org/markup-compatibility/2006">
              <mc:Choice xmlns:v="urn:schemas-microsoft-com:vml" Requires="v">
                <p:oleObj spid="_x0000_s2085" name="Drawing" r:id="rId8" imgW="1593720" imgH="2893680" progId="">
                  <p:embed/>
                </p:oleObj>
              </mc:Choice>
              <mc:Fallback>
                <p:oleObj name="Drawing" r:id="rId8" imgW="1593720" imgH="2893680" progId="">
                  <p:embed/>
                  <p:pic>
                    <p:nvPicPr>
                      <p:cNvPr id="0" name="Object 10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9988" y="3136900"/>
                        <a:ext cx="15954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slands">
  <a:themeElements>
    <a:clrScheme name="">
      <a:dk1>
        <a:srgbClr val="000000"/>
      </a:dk1>
      <a:lt1>
        <a:srgbClr val="FFFFFF"/>
      </a:lt1>
      <a:dk2>
        <a:srgbClr val="006D00"/>
      </a:dk2>
      <a:lt2>
        <a:srgbClr val="FAFD00"/>
      </a:lt2>
      <a:accent1>
        <a:srgbClr val="FF8000"/>
      </a:accent1>
      <a:accent2>
        <a:srgbClr val="00FF00"/>
      </a:accent2>
      <a:accent3>
        <a:srgbClr val="AABAAA"/>
      </a:accent3>
      <a:accent4>
        <a:srgbClr val="DADADA"/>
      </a:accent4>
      <a:accent5>
        <a:srgbClr val="FFC0AA"/>
      </a:accent5>
      <a:accent6>
        <a:srgbClr val="00E700"/>
      </a:accent6>
      <a:hlink>
        <a:srgbClr val="0000FF"/>
      </a:hlink>
      <a:folHlink>
        <a:srgbClr val="73BB73"/>
      </a:folHlink>
    </a:clrScheme>
    <a:fontScheme name="Isla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slan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lan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lan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lan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lan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lan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lan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c:\msoffice\powerpnt\template\sldshow\islands.ppt</Template>
  <TotalTime>1787</TotalTime>
  <Pages>51</Pages>
  <Words>1311</Words>
  <Application>Microsoft Office PowerPoint</Application>
  <PresentationFormat>On-screen Show (4:3)</PresentationFormat>
  <Paragraphs>183</Paragraphs>
  <Slides>56</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56</vt:i4>
      </vt:variant>
    </vt:vector>
  </HeadingPairs>
  <TitlesOfParts>
    <vt:vector size="67" baseType="lpstr">
      <vt:lpstr>Arial</vt:lpstr>
      <vt:lpstr>Calibri</vt:lpstr>
      <vt:lpstr>Cambria Math</vt:lpstr>
      <vt:lpstr>Monotype Sorts</vt:lpstr>
      <vt:lpstr>Symbol</vt:lpstr>
      <vt:lpstr>Times New Roman</vt:lpstr>
      <vt:lpstr>Islands</vt:lpstr>
      <vt:lpstr>Clip</vt:lpstr>
      <vt:lpstr>Equation</vt:lpstr>
      <vt:lpstr>Drawing</vt:lpstr>
      <vt:lpstr>Worksheet</vt:lpstr>
      <vt:lpstr>Hypothesis Testing</vt:lpstr>
      <vt:lpstr>Statistical Inference </vt:lpstr>
      <vt:lpstr>The problem</vt:lpstr>
      <vt:lpstr>Dealing with sampling error</vt:lpstr>
      <vt:lpstr>Hypothesis testing</vt:lpstr>
      <vt:lpstr>Hypothesis testing</vt:lpstr>
      <vt:lpstr>Tests of significance</vt:lpstr>
      <vt:lpstr>Hypothesis Testing</vt:lpstr>
      <vt:lpstr>PowerPoint Presentation</vt:lpstr>
      <vt:lpstr>PowerPoint Presentation</vt:lpstr>
      <vt:lpstr>PowerPoint Presentation</vt:lpstr>
      <vt:lpstr>PowerPoint Presentation</vt:lpstr>
      <vt:lpstr>Who is correct?</vt:lpstr>
      <vt:lpstr>Hypothesis test </vt:lpstr>
      <vt:lpstr>PowerPoint Presentation</vt:lpstr>
      <vt:lpstr>PowerPoint Presentation</vt:lpstr>
      <vt:lpstr>Statistical Significance</vt:lpstr>
      <vt:lpstr>Reject the null hypothesis</vt:lpstr>
      <vt:lpstr>Null hypothesis</vt:lpstr>
      <vt:lpstr>Statistical significance</vt:lpstr>
      <vt:lpstr>Statistical significance</vt:lpstr>
      <vt:lpstr>P-Value</vt:lpstr>
      <vt:lpstr>Alpha or Significance level</vt:lpstr>
      <vt:lpstr>Statistically significant</vt:lpstr>
      <vt:lpstr>Statistically significant</vt:lpstr>
      <vt:lpstr>Critical Z </vt:lpstr>
      <vt:lpstr>Two-tail test</vt:lpstr>
      <vt:lpstr>One-tail test</vt:lpstr>
      <vt:lpstr>One-tail vs.. two-tail</vt:lpstr>
      <vt:lpstr>Power</vt:lpstr>
      <vt:lpstr>Hypothesis test example</vt:lpstr>
      <vt:lpstr>Hypothesis test </vt:lpstr>
      <vt:lpstr>PowerPoint Presentation</vt:lpstr>
      <vt:lpstr>PowerPoint Presentation</vt:lpstr>
      <vt:lpstr>P-values</vt:lpstr>
      <vt:lpstr>14.20 Reading a computer screen</vt:lpstr>
      <vt:lpstr>14.20 Reading a computer screen</vt:lpstr>
      <vt:lpstr>14.20 Reading a computer screen</vt:lpstr>
      <vt:lpstr>14.20 Reading a computer screen</vt:lpstr>
      <vt:lpstr>Inference as a decision</vt:lpstr>
      <vt:lpstr>Type I and Type II errors</vt:lpstr>
      <vt:lpstr>PowerPoint Presentation</vt:lpstr>
      <vt:lpstr>Type I error </vt:lpstr>
      <vt:lpstr>Type II error</vt:lpstr>
      <vt:lpstr>Effect Size</vt:lpstr>
      <vt:lpstr>Cohen’s d</vt:lpstr>
      <vt:lpstr>Cohen’s d</vt:lpstr>
      <vt:lpstr>Effect Size and NHST: one sample example</vt:lpstr>
      <vt:lpstr>Effect Size</vt:lpstr>
      <vt:lpstr>Effect Size</vt:lpstr>
      <vt:lpstr>Null Hypothesis Significance Test NHST</vt:lpstr>
      <vt:lpstr>NHST</vt:lpstr>
      <vt:lpstr>PowerPoint Presentation</vt:lpstr>
      <vt:lpstr>Hypothesis test for music trivia data</vt:lpstr>
      <vt:lpstr>14.55 page 390</vt:lpstr>
      <vt:lpstr> 14.55 page 390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Inference</dc:title>
  <dc:subject/>
  <dc:creator>William P. Wattles</dc:creator>
  <cp:keywords/>
  <dc:description/>
  <cp:lastModifiedBy>William P. Wattles</cp:lastModifiedBy>
  <cp:revision>92</cp:revision>
  <cp:lastPrinted>1999-03-24T15:01:02Z</cp:lastPrinted>
  <dcterms:created xsi:type="dcterms:W3CDTF">1996-03-04T10:11:26Z</dcterms:created>
  <dcterms:modified xsi:type="dcterms:W3CDTF">2019-02-18T14:44:24Z</dcterms:modified>
</cp:coreProperties>
</file>