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258" r:id="rId4"/>
    <p:sldId id="259" r:id="rId5"/>
    <p:sldId id="260" r:id="rId6"/>
    <p:sldId id="328" r:id="rId7"/>
    <p:sldId id="261" r:id="rId8"/>
    <p:sldId id="262" r:id="rId9"/>
    <p:sldId id="346" r:id="rId10"/>
    <p:sldId id="263" r:id="rId11"/>
    <p:sldId id="264" r:id="rId12"/>
    <p:sldId id="265" r:id="rId13"/>
    <p:sldId id="266" r:id="rId14"/>
    <p:sldId id="267" r:id="rId15"/>
    <p:sldId id="329" r:id="rId16"/>
    <p:sldId id="320" r:id="rId17"/>
    <p:sldId id="381" r:id="rId18"/>
    <p:sldId id="384" r:id="rId19"/>
    <p:sldId id="385" r:id="rId20"/>
    <p:sldId id="371" r:id="rId21"/>
    <p:sldId id="268" r:id="rId22"/>
    <p:sldId id="378" r:id="rId23"/>
    <p:sldId id="379" r:id="rId24"/>
    <p:sldId id="269" r:id="rId25"/>
    <p:sldId id="350" r:id="rId26"/>
    <p:sldId id="349" r:id="rId27"/>
    <p:sldId id="271" r:id="rId28"/>
    <p:sldId id="344" r:id="rId29"/>
    <p:sldId id="356" r:id="rId30"/>
    <p:sldId id="274" r:id="rId31"/>
    <p:sldId id="273" r:id="rId32"/>
    <p:sldId id="331" r:id="rId33"/>
    <p:sldId id="332" r:id="rId34"/>
    <p:sldId id="276" r:id="rId35"/>
    <p:sldId id="278" r:id="rId36"/>
    <p:sldId id="277" r:id="rId37"/>
    <p:sldId id="279" r:id="rId38"/>
    <p:sldId id="370" r:id="rId39"/>
    <p:sldId id="280" r:id="rId40"/>
    <p:sldId id="352" r:id="rId41"/>
    <p:sldId id="351" r:id="rId42"/>
    <p:sldId id="333" r:id="rId43"/>
    <p:sldId id="322" r:id="rId44"/>
    <p:sldId id="283" r:id="rId45"/>
    <p:sldId id="284" r:id="rId46"/>
    <p:sldId id="324" r:id="rId47"/>
    <p:sldId id="285" r:id="rId48"/>
    <p:sldId id="286" r:id="rId49"/>
    <p:sldId id="325" r:id="rId50"/>
    <p:sldId id="374" r:id="rId51"/>
    <p:sldId id="339" r:id="rId52"/>
    <p:sldId id="299" r:id="rId53"/>
    <p:sldId id="300" r:id="rId54"/>
    <p:sldId id="301" r:id="rId55"/>
    <p:sldId id="302" r:id="rId56"/>
    <p:sldId id="303" r:id="rId57"/>
    <p:sldId id="338" r:id="rId58"/>
    <p:sldId id="341" r:id="rId59"/>
    <p:sldId id="342" r:id="rId60"/>
    <p:sldId id="288" r:id="rId61"/>
    <p:sldId id="289" r:id="rId62"/>
    <p:sldId id="290" r:id="rId63"/>
    <p:sldId id="291" r:id="rId64"/>
    <p:sldId id="292" r:id="rId65"/>
    <p:sldId id="294" r:id="rId66"/>
    <p:sldId id="383" r:id="rId67"/>
    <p:sldId id="382" r:id="rId68"/>
    <p:sldId id="295" r:id="rId69"/>
    <p:sldId id="296" r:id="rId70"/>
    <p:sldId id="297" r:id="rId71"/>
    <p:sldId id="375" r:id="rId72"/>
    <p:sldId id="376" r:id="rId73"/>
    <p:sldId id="377" r:id="rId74"/>
    <p:sldId id="318" r:id="rId75"/>
    <p:sldId id="386" r:id="rId76"/>
    <p:sldId id="387" r:id="rId77"/>
    <p:sldId id="372" r:id="rId78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00"/>
    <a:srgbClr val="99CCFF"/>
    <a:srgbClr val="66FFFF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5446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70040B0F-5BFC-437D-B3F9-321493FC7C64}" type="slidenum">
              <a:rPr lang="en-US" sz="1400" i="1">
                <a:latin typeface="Arial" charset="0"/>
              </a:rPr>
              <a:pPr algn="r">
                <a:defRPr/>
              </a:pPr>
              <a:t>‹#›</a:t>
            </a:fld>
            <a:endParaRPr lang="en-US" sz="14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7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7A4D454C-572C-4DDB-9299-1988CF1F71C1}" type="slidenum">
              <a:rPr lang="en-US" sz="1400" i="1">
                <a:latin typeface="Arial" charset="0"/>
              </a:rPr>
              <a:pPr algn="r">
                <a:defRPr/>
              </a:pPr>
              <a:t>‹#›</a:t>
            </a:fld>
            <a:endParaRPr lang="en-US" sz="14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71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919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8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6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114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9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7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421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10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8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8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6</a:t>
            </a: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</a:t>
            </a:r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5255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11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9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9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7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6</a:t>
            </a: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6279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12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10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10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8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7</a:t>
            </a: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2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303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Rectangle 1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9343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7760 67 </a:t>
            </a:r>
          </a:p>
          <a:p>
            <a:r>
              <a:rPr lang="en-US" smtClean="0"/>
              <a:t>68 6768 </a:t>
            </a:r>
          </a:p>
          <a:p>
            <a:r>
              <a:rPr lang="en-US" smtClean="0"/>
              <a:t>68 68 mean </a:t>
            </a:r>
          </a:p>
          <a:p>
            <a:r>
              <a:rPr lang="en-US" smtClean="0"/>
              <a:t>0.57735 8.544004 standard deviation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13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013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14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024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</a:t>
            </a: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67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14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034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054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Standard deviation 7% for the final 26% for the quiz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19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13</a:t>
            </a: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10607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18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12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10</a:t>
            </a: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9</a:t>
            </a:r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8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39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21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19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15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14703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</a:t>
            </a: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</a:t>
            </a:r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91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23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21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14</a:t>
            </a:r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11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4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35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22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20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13</a:t>
            </a: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10</a:t>
            </a: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8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6759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24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22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18</a:t>
            </a: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15</a:t>
            </a:r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12</a:t>
            </a:r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2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7783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25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23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1981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26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59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5015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27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69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28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90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29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00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34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35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36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86031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25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21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13</a:t>
            </a:r>
          </a:p>
        </p:txBody>
      </p:sp>
      <p:sp>
        <p:nvSpPr>
          <p:cNvPr id="14133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1335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32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26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22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34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29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28</a:t>
            </a:r>
          </a:p>
        </p:txBody>
      </p:sp>
      <p:sp>
        <p:nvSpPr>
          <p:cNvPr id="142364" name="Rectangle 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5" name="Rectangle 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6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27</a:t>
            </a:r>
          </a:p>
        </p:txBody>
      </p:sp>
      <p:sp>
        <p:nvSpPr>
          <p:cNvPr id="142368" name="Rectangle 3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70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71" name="Rectangle 3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27</a:t>
            </a:r>
          </a:p>
        </p:txBody>
      </p:sp>
      <p:sp>
        <p:nvSpPr>
          <p:cNvPr id="142372" name="Rectangle 3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74" name="Rectangle 3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2375" name="Rectangle 3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33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27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23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8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9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14</a:t>
            </a:r>
          </a:p>
        </p:txBody>
      </p: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1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2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3383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34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28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24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18</a:t>
            </a: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15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4407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45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37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29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25</a:t>
            </a: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19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0551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37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29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25</a:t>
            </a: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19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0551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37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29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25</a:t>
            </a: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19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0551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38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30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26</a:t>
            </a: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20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74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1575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39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27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21</a:t>
            </a:r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18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98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2599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60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47</a:t>
            </a: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43</a:t>
            </a:r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33</a:t>
            </a:r>
          </a:p>
        </p:txBody>
      </p:sp>
      <p:sp>
        <p:nvSpPr>
          <p:cNvPr id="15566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30</a:t>
            </a:r>
          </a:p>
        </p:txBody>
      </p:sp>
      <p:sp>
        <p:nvSpPr>
          <p:cNvPr id="15566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70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5671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1634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672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6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7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9"/>
          <p:cNvGrpSpPr>
            <a:grpSpLocks/>
          </p:cNvGrpSpPr>
          <p:nvPr/>
        </p:nvGrpSpPr>
        <p:grpSpPr bwMode="auto">
          <a:xfrm>
            <a:off x="0" y="0"/>
            <a:ext cx="8288338" cy="3402013"/>
            <a:chOff x="0" y="0"/>
            <a:chExt cx="5221" cy="2143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1716" y="0"/>
              <a:ext cx="3505" cy="1469"/>
            </a:xfrm>
            <a:custGeom>
              <a:avLst/>
              <a:gdLst/>
              <a:ahLst/>
              <a:cxnLst>
                <a:cxn ang="0">
                  <a:pos x="420" y="932"/>
                </a:cxn>
                <a:cxn ang="0">
                  <a:pos x="390" y="969"/>
                </a:cxn>
                <a:cxn ang="0">
                  <a:pos x="360" y="1014"/>
                </a:cxn>
                <a:cxn ang="0">
                  <a:pos x="342" y="1056"/>
                </a:cxn>
                <a:cxn ang="0">
                  <a:pos x="336" y="1106"/>
                </a:cxn>
                <a:cxn ang="0">
                  <a:pos x="336" y="1155"/>
                </a:cxn>
                <a:cxn ang="0">
                  <a:pos x="348" y="1219"/>
                </a:cxn>
                <a:cxn ang="0">
                  <a:pos x="378" y="1263"/>
                </a:cxn>
                <a:cxn ang="0">
                  <a:pos x="420" y="1311"/>
                </a:cxn>
                <a:cxn ang="0">
                  <a:pos x="504" y="1388"/>
                </a:cxn>
                <a:cxn ang="0">
                  <a:pos x="582" y="1422"/>
                </a:cxn>
                <a:cxn ang="0">
                  <a:pos x="666" y="1445"/>
                </a:cxn>
                <a:cxn ang="0">
                  <a:pos x="735" y="1458"/>
                </a:cxn>
                <a:cxn ang="0">
                  <a:pos x="822" y="1466"/>
                </a:cxn>
                <a:cxn ang="0">
                  <a:pos x="918" y="1468"/>
                </a:cxn>
                <a:cxn ang="0">
                  <a:pos x="1029" y="1465"/>
                </a:cxn>
                <a:cxn ang="0">
                  <a:pos x="1116" y="1455"/>
                </a:cxn>
                <a:cxn ang="0">
                  <a:pos x="1215" y="1435"/>
                </a:cxn>
                <a:cxn ang="0">
                  <a:pos x="1308" y="1404"/>
                </a:cxn>
                <a:cxn ang="0">
                  <a:pos x="1395" y="1366"/>
                </a:cxn>
                <a:cxn ang="0">
                  <a:pos x="1500" y="1301"/>
                </a:cxn>
                <a:cxn ang="0">
                  <a:pos x="1560" y="1260"/>
                </a:cxn>
                <a:cxn ang="0">
                  <a:pos x="1620" y="1219"/>
                </a:cxn>
                <a:cxn ang="0">
                  <a:pos x="1680" y="1164"/>
                </a:cxn>
                <a:cxn ang="0">
                  <a:pos x="1728" y="1117"/>
                </a:cxn>
                <a:cxn ang="0">
                  <a:pos x="1770" y="1065"/>
                </a:cxn>
                <a:cxn ang="0">
                  <a:pos x="1821" y="1014"/>
                </a:cxn>
                <a:cxn ang="0">
                  <a:pos x="1875" y="972"/>
                </a:cxn>
                <a:cxn ang="0">
                  <a:pos x="1932" y="934"/>
                </a:cxn>
                <a:cxn ang="0">
                  <a:pos x="2004" y="894"/>
                </a:cxn>
                <a:cxn ang="0">
                  <a:pos x="2088" y="861"/>
                </a:cxn>
                <a:cxn ang="0">
                  <a:pos x="2181" y="834"/>
                </a:cxn>
                <a:cxn ang="0">
                  <a:pos x="2271" y="812"/>
                </a:cxn>
                <a:cxn ang="0">
                  <a:pos x="2358" y="795"/>
                </a:cxn>
                <a:cxn ang="0">
                  <a:pos x="2463" y="782"/>
                </a:cxn>
                <a:cxn ang="0">
                  <a:pos x="2568" y="780"/>
                </a:cxn>
                <a:cxn ang="0">
                  <a:pos x="2676" y="779"/>
                </a:cxn>
                <a:cxn ang="0">
                  <a:pos x="2952" y="789"/>
                </a:cxn>
                <a:cxn ang="0">
                  <a:pos x="3240" y="820"/>
                </a:cxn>
                <a:cxn ang="0">
                  <a:pos x="3504" y="871"/>
                </a:cxn>
                <a:cxn ang="0">
                  <a:pos x="2460" y="0"/>
                </a:cxn>
                <a:cxn ang="0">
                  <a:pos x="0" y="0"/>
                </a:cxn>
                <a:cxn ang="0">
                  <a:pos x="420" y="932"/>
                </a:cxn>
              </a:cxnLst>
              <a:rect l="0" t="0" r="r" b="b"/>
              <a:pathLst>
                <a:path w="3505" h="1469">
                  <a:moveTo>
                    <a:pt x="420" y="932"/>
                  </a:moveTo>
                  <a:lnTo>
                    <a:pt x="390" y="969"/>
                  </a:lnTo>
                  <a:lnTo>
                    <a:pt x="360" y="1014"/>
                  </a:lnTo>
                  <a:lnTo>
                    <a:pt x="342" y="1056"/>
                  </a:lnTo>
                  <a:lnTo>
                    <a:pt x="336" y="1106"/>
                  </a:lnTo>
                  <a:lnTo>
                    <a:pt x="336" y="1155"/>
                  </a:lnTo>
                  <a:lnTo>
                    <a:pt x="348" y="1219"/>
                  </a:lnTo>
                  <a:lnTo>
                    <a:pt x="378" y="1263"/>
                  </a:lnTo>
                  <a:lnTo>
                    <a:pt x="420" y="1311"/>
                  </a:lnTo>
                  <a:lnTo>
                    <a:pt x="504" y="1388"/>
                  </a:lnTo>
                  <a:lnTo>
                    <a:pt x="582" y="1422"/>
                  </a:lnTo>
                  <a:lnTo>
                    <a:pt x="666" y="1445"/>
                  </a:lnTo>
                  <a:lnTo>
                    <a:pt x="735" y="1458"/>
                  </a:lnTo>
                  <a:lnTo>
                    <a:pt x="822" y="1466"/>
                  </a:lnTo>
                  <a:lnTo>
                    <a:pt x="918" y="1468"/>
                  </a:lnTo>
                  <a:lnTo>
                    <a:pt x="1029" y="1465"/>
                  </a:lnTo>
                  <a:lnTo>
                    <a:pt x="1116" y="1455"/>
                  </a:lnTo>
                  <a:lnTo>
                    <a:pt x="1215" y="1435"/>
                  </a:lnTo>
                  <a:lnTo>
                    <a:pt x="1308" y="1404"/>
                  </a:lnTo>
                  <a:lnTo>
                    <a:pt x="1395" y="1366"/>
                  </a:lnTo>
                  <a:lnTo>
                    <a:pt x="1500" y="1301"/>
                  </a:lnTo>
                  <a:lnTo>
                    <a:pt x="1560" y="1260"/>
                  </a:lnTo>
                  <a:lnTo>
                    <a:pt x="1620" y="1219"/>
                  </a:lnTo>
                  <a:lnTo>
                    <a:pt x="1680" y="1164"/>
                  </a:lnTo>
                  <a:lnTo>
                    <a:pt x="1728" y="1117"/>
                  </a:lnTo>
                  <a:lnTo>
                    <a:pt x="1770" y="1065"/>
                  </a:lnTo>
                  <a:lnTo>
                    <a:pt x="1821" y="1014"/>
                  </a:lnTo>
                  <a:lnTo>
                    <a:pt x="1875" y="972"/>
                  </a:lnTo>
                  <a:lnTo>
                    <a:pt x="1932" y="934"/>
                  </a:lnTo>
                  <a:lnTo>
                    <a:pt x="2004" y="894"/>
                  </a:lnTo>
                  <a:lnTo>
                    <a:pt x="2088" y="861"/>
                  </a:lnTo>
                  <a:lnTo>
                    <a:pt x="2181" y="834"/>
                  </a:lnTo>
                  <a:lnTo>
                    <a:pt x="2271" y="812"/>
                  </a:lnTo>
                  <a:lnTo>
                    <a:pt x="2358" y="795"/>
                  </a:lnTo>
                  <a:lnTo>
                    <a:pt x="2463" y="782"/>
                  </a:lnTo>
                  <a:lnTo>
                    <a:pt x="2568" y="780"/>
                  </a:lnTo>
                  <a:lnTo>
                    <a:pt x="2676" y="779"/>
                  </a:lnTo>
                  <a:lnTo>
                    <a:pt x="2952" y="789"/>
                  </a:lnTo>
                  <a:lnTo>
                    <a:pt x="3240" y="820"/>
                  </a:lnTo>
                  <a:lnTo>
                    <a:pt x="3504" y="871"/>
                  </a:lnTo>
                  <a:lnTo>
                    <a:pt x="2460" y="0"/>
                  </a:lnTo>
                  <a:lnTo>
                    <a:pt x="0" y="0"/>
                  </a:lnTo>
                  <a:lnTo>
                    <a:pt x="420" y="932"/>
                  </a:lnTo>
                </a:path>
              </a:pathLst>
            </a:custGeom>
            <a:gradFill rotWithShape="0">
              <a:gsLst>
                <a:gs pos="0">
                  <a:srgbClr val="E0E0E0">
                    <a:gamma/>
                    <a:shade val="89804"/>
                    <a:invGamma/>
                  </a:srgbClr>
                </a:gs>
                <a:gs pos="100000">
                  <a:srgbClr val="E0E0E0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004" y="877"/>
              <a:ext cx="877" cy="492"/>
            </a:xfrm>
            <a:custGeom>
              <a:avLst/>
              <a:gdLst/>
              <a:ahLst/>
              <a:cxnLst>
                <a:cxn ang="0">
                  <a:pos x="876" y="159"/>
                </a:cxn>
                <a:cxn ang="0">
                  <a:pos x="864" y="197"/>
                </a:cxn>
                <a:cxn ang="0">
                  <a:pos x="843" y="221"/>
                </a:cxn>
                <a:cxn ang="0">
                  <a:pos x="804" y="237"/>
                </a:cxn>
                <a:cxn ang="0">
                  <a:pos x="759" y="248"/>
                </a:cxn>
                <a:cxn ang="0">
                  <a:pos x="696" y="253"/>
                </a:cxn>
                <a:cxn ang="0">
                  <a:pos x="612" y="251"/>
                </a:cxn>
                <a:cxn ang="0">
                  <a:pos x="513" y="248"/>
                </a:cxn>
                <a:cxn ang="0">
                  <a:pos x="435" y="253"/>
                </a:cxn>
                <a:cxn ang="0">
                  <a:pos x="369" y="260"/>
                </a:cxn>
                <a:cxn ang="0">
                  <a:pos x="318" y="272"/>
                </a:cxn>
                <a:cxn ang="0">
                  <a:pos x="275" y="283"/>
                </a:cxn>
                <a:cxn ang="0">
                  <a:pos x="234" y="305"/>
                </a:cxn>
                <a:cxn ang="0">
                  <a:pos x="207" y="327"/>
                </a:cxn>
                <a:cxn ang="0">
                  <a:pos x="180" y="366"/>
                </a:cxn>
                <a:cxn ang="0">
                  <a:pos x="171" y="401"/>
                </a:cxn>
                <a:cxn ang="0">
                  <a:pos x="174" y="437"/>
                </a:cxn>
                <a:cxn ang="0">
                  <a:pos x="191" y="491"/>
                </a:cxn>
                <a:cxn ang="0">
                  <a:pos x="135" y="440"/>
                </a:cxn>
                <a:cxn ang="0">
                  <a:pos x="93" y="394"/>
                </a:cxn>
                <a:cxn ang="0">
                  <a:pos x="60" y="350"/>
                </a:cxn>
                <a:cxn ang="0">
                  <a:pos x="29" y="288"/>
                </a:cxn>
                <a:cxn ang="0">
                  <a:pos x="15" y="236"/>
                </a:cxn>
                <a:cxn ang="0">
                  <a:pos x="2" y="179"/>
                </a:cxn>
                <a:cxn ang="0">
                  <a:pos x="0" y="125"/>
                </a:cxn>
                <a:cxn ang="0">
                  <a:pos x="3" y="80"/>
                </a:cxn>
                <a:cxn ang="0">
                  <a:pos x="43" y="65"/>
                </a:cxn>
                <a:cxn ang="0">
                  <a:pos x="109" y="48"/>
                </a:cxn>
                <a:cxn ang="0">
                  <a:pos x="189" y="30"/>
                </a:cxn>
                <a:cxn ang="0">
                  <a:pos x="276" y="12"/>
                </a:cxn>
                <a:cxn ang="0">
                  <a:pos x="363" y="0"/>
                </a:cxn>
                <a:cxn ang="0">
                  <a:pos x="462" y="0"/>
                </a:cxn>
                <a:cxn ang="0">
                  <a:pos x="549" y="5"/>
                </a:cxn>
                <a:cxn ang="0">
                  <a:pos x="642" y="20"/>
                </a:cxn>
                <a:cxn ang="0">
                  <a:pos x="717" y="38"/>
                </a:cxn>
                <a:cxn ang="0">
                  <a:pos x="759" y="54"/>
                </a:cxn>
                <a:cxn ang="0">
                  <a:pos x="807" y="86"/>
                </a:cxn>
                <a:cxn ang="0">
                  <a:pos x="846" y="125"/>
                </a:cxn>
                <a:cxn ang="0">
                  <a:pos x="876" y="159"/>
                </a:cxn>
              </a:cxnLst>
              <a:rect l="0" t="0" r="r" b="b"/>
              <a:pathLst>
                <a:path w="877" h="492">
                  <a:moveTo>
                    <a:pt x="876" y="159"/>
                  </a:moveTo>
                  <a:lnTo>
                    <a:pt x="864" y="197"/>
                  </a:lnTo>
                  <a:lnTo>
                    <a:pt x="843" y="221"/>
                  </a:lnTo>
                  <a:lnTo>
                    <a:pt x="804" y="237"/>
                  </a:lnTo>
                  <a:lnTo>
                    <a:pt x="759" y="248"/>
                  </a:lnTo>
                  <a:lnTo>
                    <a:pt x="696" y="253"/>
                  </a:lnTo>
                  <a:lnTo>
                    <a:pt x="612" y="251"/>
                  </a:lnTo>
                  <a:lnTo>
                    <a:pt x="513" y="248"/>
                  </a:lnTo>
                  <a:lnTo>
                    <a:pt x="435" y="253"/>
                  </a:lnTo>
                  <a:lnTo>
                    <a:pt x="369" y="260"/>
                  </a:lnTo>
                  <a:lnTo>
                    <a:pt x="318" y="272"/>
                  </a:lnTo>
                  <a:lnTo>
                    <a:pt x="275" y="283"/>
                  </a:lnTo>
                  <a:lnTo>
                    <a:pt x="234" y="305"/>
                  </a:lnTo>
                  <a:lnTo>
                    <a:pt x="207" y="327"/>
                  </a:lnTo>
                  <a:lnTo>
                    <a:pt x="180" y="366"/>
                  </a:lnTo>
                  <a:lnTo>
                    <a:pt x="171" y="401"/>
                  </a:lnTo>
                  <a:lnTo>
                    <a:pt x="174" y="437"/>
                  </a:lnTo>
                  <a:lnTo>
                    <a:pt x="191" y="491"/>
                  </a:lnTo>
                  <a:lnTo>
                    <a:pt x="135" y="440"/>
                  </a:lnTo>
                  <a:lnTo>
                    <a:pt x="93" y="394"/>
                  </a:lnTo>
                  <a:lnTo>
                    <a:pt x="60" y="350"/>
                  </a:lnTo>
                  <a:lnTo>
                    <a:pt x="29" y="288"/>
                  </a:lnTo>
                  <a:lnTo>
                    <a:pt x="15" y="236"/>
                  </a:lnTo>
                  <a:lnTo>
                    <a:pt x="2" y="179"/>
                  </a:lnTo>
                  <a:lnTo>
                    <a:pt x="0" y="125"/>
                  </a:lnTo>
                  <a:lnTo>
                    <a:pt x="3" y="80"/>
                  </a:lnTo>
                  <a:lnTo>
                    <a:pt x="43" y="65"/>
                  </a:lnTo>
                  <a:lnTo>
                    <a:pt x="109" y="48"/>
                  </a:lnTo>
                  <a:lnTo>
                    <a:pt x="189" y="30"/>
                  </a:lnTo>
                  <a:lnTo>
                    <a:pt x="276" y="12"/>
                  </a:lnTo>
                  <a:lnTo>
                    <a:pt x="363" y="0"/>
                  </a:lnTo>
                  <a:lnTo>
                    <a:pt x="462" y="0"/>
                  </a:lnTo>
                  <a:lnTo>
                    <a:pt x="549" y="5"/>
                  </a:lnTo>
                  <a:lnTo>
                    <a:pt x="642" y="20"/>
                  </a:lnTo>
                  <a:lnTo>
                    <a:pt x="717" y="38"/>
                  </a:lnTo>
                  <a:lnTo>
                    <a:pt x="759" y="54"/>
                  </a:lnTo>
                  <a:lnTo>
                    <a:pt x="807" y="86"/>
                  </a:lnTo>
                  <a:lnTo>
                    <a:pt x="846" y="125"/>
                  </a:lnTo>
                  <a:lnTo>
                    <a:pt x="876" y="159"/>
                  </a:lnTo>
                </a:path>
              </a:pathLst>
            </a:custGeom>
            <a:solidFill>
              <a:schemeClr val="bg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0" y="0"/>
              <a:ext cx="2881" cy="2143"/>
            </a:xfrm>
            <a:custGeom>
              <a:avLst/>
              <a:gdLst/>
              <a:ahLst/>
              <a:cxnLst>
                <a:cxn ang="0">
                  <a:pos x="0" y="2142"/>
                </a:cxn>
                <a:cxn ang="0">
                  <a:pos x="81" y="2032"/>
                </a:cxn>
                <a:cxn ang="0">
                  <a:pos x="183" y="1928"/>
                </a:cxn>
                <a:cxn ang="0">
                  <a:pos x="276" y="1833"/>
                </a:cxn>
                <a:cxn ang="0">
                  <a:pos x="370" y="1736"/>
                </a:cxn>
                <a:cxn ang="0">
                  <a:pos x="468" y="1653"/>
                </a:cxn>
                <a:cxn ang="0">
                  <a:pos x="571" y="1572"/>
                </a:cxn>
                <a:cxn ang="0">
                  <a:pos x="712" y="1480"/>
                </a:cxn>
                <a:cxn ang="0">
                  <a:pos x="824" y="1410"/>
                </a:cxn>
                <a:cxn ang="0">
                  <a:pos x="1064" y="1285"/>
                </a:cxn>
                <a:cxn ang="0">
                  <a:pos x="1303" y="1182"/>
                </a:cxn>
                <a:cxn ang="0">
                  <a:pos x="1536" y="1103"/>
                </a:cxn>
                <a:cxn ang="0">
                  <a:pos x="1757" y="1029"/>
                </a:cxn>
                <a:cxn ang="0">
                  <a:pos x="2001" y="958"/>
                </a:cxn>
                <a:cxn ang="0">
                  <a:pos x="2097" y="930"/>
                </a:cxn>
                <a:cxn ang="0">
                  <a:pos x="2202" y="904"/>
                </a:cxn>
                <a:cxn ang="0">
                  <a:pos x="2289" y="884"/>
                </a:cxn>
                <a:cxn ang="0">
                  <a:pos x="2385" y="876"/>
                </a:cxn>
                <a:cxn ang="0">
                  <a:pos x="2469" y="873"/>
                </a:cxn>
                <a:cxn ang="0">
                  <a:pos x="2559" y="881"/>
                </a:cxn>
                <a:cxn ang="0">
                  <a:pos x="2634" y="893"/>
                </a:cxn>
                <a:cxn ang="0">
                  <a:pos x="2703" y="912"/>
                </a:cxn>
                <a:cxn ang="0">
                  <a:pos x="2769" y="939"/>
                </a:cxn>
                <a:cxn ang="0">
                  <a:pos x="2829" y="979"/>
                </a:cxn>
                <a:cxn ang="0">
                  <a:pos x="2880" y="1035"/>
                </a:cxn>
                <a:cxn ang="0">
                  <a:pos x="2877" y="981"/>
                </a:cxn>
                <a:cxn ang="0">
                  <a:pos x="2868" y="943"/>
                </a:cxn>
                <a:cxn ang="0">
                  <a:pos x="2847" y="894"/>
                </a:cxn>
                <a:cxn ang="0">
                  <a:pos x="2817" y="853"/>
                </a:cxn>
                <a:cxn ang="0">
                  <a:pos x="2781" y="816"/>
                </a:cxn>
                <a:cxn ang="0">
                  <a:pos x="2742" y="779"/>
                </a:cxn>
                <a:cxn ang="0">
                  <a:pos x="1884" y="0"/>
                </a:cxn>
                <a:cxn ang="0">
                  <a:pos x="0" y="0"/>
                </a:cxn>
                <a:cxn ang="0">
                  <a:pos x="0" y="2142"/>
                </a:cxn>
              </a:cxnLst>
              <a:rect l="0" t="0" r="r" b="b"/>
              <a:pathLst>
                <a:path w="2881" h="2143">
                  <a:moveTo>
                    <a:pt x="0" y="2142"/>
                  </a:moveTo>
                  <a:lnTo>
                    <a:pt x="81" y="2032"/>
                  </a:lnTo>
                  <a:lnTo>
                    <a:pt x="183" y="1928"/>
                  </a:lnTo>
                  <a:lnTo>
                    <a:pt x="276" y="1833"/>
                  </a:lnTo>
                  <a:lnTo>
                    <a:pt x="370" y="1736"/>
                  </a:lnTo>
                  <a:lnTo>
                    <a:pt x="468" y="1653"/>
                  </a:lnTo>
                  <a:lnTo>
                    <a:pt x="571" y="1572"/>
                  </a:lnTo>
                  <a:lnTo>
                    <a:pt x="712" y="1480"/>
                  </a:lnTo>
                  <a:lnTo>
                    <a:pt x="824" y="1410"/>
                  </a:lnTo>
                  <a:lnTo>
                    <a:pt x="1064" y="1285"/>
                  </a:lnTo>
                  <a:lnTo>
                    <a:pt x="1303" y="1182"/>
                  </a:lnTo>
                  <a:lnTo>
                    <a:pt x="1536" y="1103"/>
                  </a:lnTo>
                  <a:lnTo>
                    <a:pt x="1757" y="1029"/>
                  </a:lnTo>
                  <a:lnTo>
                    <a:pt x="2001" y="958"/>
                  </a:lnTo>
                  <a:lnTo>
                    <a:pt x="2097" y="930"/>
                  </a:lnTo>
                  <a:lnTo>
                    <a:pt x="2202" y="904"/>
                  </a:lnTo>
                  <a:lnTo>
                    <a:pt x="2289" y="884"/>
                  </a:lnTo>
                  <a:lnTo>
                    <a:pt x="2385" y="876"/>
                  </a:lnTo>
                  <a:lnTo>
                    <a:pt x="2469" y="873"/>
                  </a:lnTo>
                  <a:lnTo>
                    <a:pt x="2559" y="881"/>
                  </a:lnTo>
                  <a:lnTo>
                    <a:pt x="2634" y="893"/>
                  </a:lnTo>
                  <a:lnTo>
                    <a:pt x="2703" y="912"/>
                  </a:lnTo>
                  <a:lnTo>
                    <a:pt x="2769" y="939"/>
                  </a:lnTo>
                  <a:lnTo>
                    <a:pt x="2829" y="979"/>
                  </a:lnTo>
                  <a:lnTo>
                    <a:pt x="2880" y="1035"/>
                  </a:lnTo>
                  <a:lnTo>
                    <a:pt x="2877" y="981"/>
                  </a:lnTo>
                  <a:lnTo>
                    <a:pt x="2868" y="943"/>
                  </a:lnTo>
                  <a:lnTo>
                    <a:pt x="2847" y="894"/>
                  </a:lnTo>
                  <a:lnTo>
                    <a:pt x="2817" y="853"/>
                  </a:lnTo>
                  <a:lnTo>
                    <a:pt x="2781" y="816"/>
                  </a:lnTo>
                  <a:lnTo>
                    <a:pt x="2742" y="779"/>
                  </a:lnTo>
                  <a:lnTo>
                    <a:pt x="1884" y="0"/>
                  </a:lnTo>
                  <a:lnTo>
                    <a:pt x="0" y="0"/>
                  </a:lnTo>
                  <a:lnTo>
                    <a:pt x="0" y="2142"/>
                  </a:lnTo>
                </a:path>
              </a:pathLst>
            </a:custGeom>
            <a:gradFill rotWithShape="0">
              <a:gsLst>
                <a:gs pos="0">
                  <a:srgbClr val="949494">
                    <a:gamma/>
                    <a:tint val="0"/>
                    <a:invGamma/>
                  </a:srgbClr>
                </a:gs>
                <a:gs pos="100000">
                  <a:srgbClr val="949494"/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0" y="0"/>
              <a:ext cx="2769" cy="1807"/>
              <a:chOff x="0" y="0"/>
              <a:chExt cx="2769" cy="1807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0" y="0"/>
                <a:ext cx="1993" cy="625"/>
              </a:xfrm>
              <a:custGeom>
                <a:avLst/>
                <a:gdLst/>
                <a:ahLst/>
                <a:cxnLst>
                  <a:cxn ang="0">
                    <a:pos x="0" y="402"/>
                  </a:cxn>
                  <a:cxn ang="0">
                    <a:pos x="108" y="351"/>
                  </a:cxn>
                  <a:cxn ang="0">
                    <a:pos x="225" y="298"/>
                  </a:cxn>
                  <a:cxn ang="0">
                    <a:pos x="367" y="237"/>
                  </a:cxn>
                  <a:cxn ang="0">
                    <a:pos x="494" y="190"/>
                  </a:cxn>
                  <a:cxn ang="0">
                    <a:pos x="637" y="144"/>
                  </a:cxn>
                  <a:cxn ang="0">
                    <a:pos x="765" y="108"/>
                  </a:cxn>
                  <a:cxn ang="0">
                    <a:pos x="931" y="68"/>
                  </a:cxn>
                  <a:cxn ang="0">
                    <a:pos x="1057" y="39"/>
                  </a:cxn>
                  <a:cxn ang="0">
                    <a:pos x="1162" y="21"/>
                  </a:cxn>
                  <a:cxn ang="0">
                    <a:pos x="1258" y="7"/>
                  </a:cxn>
                  <a:cxn ang="0">
                    <a:pos x="1390" y="3"/>
                  </a:cxn>
                  <a:cxn ang="0">
                    <a:pos x="1884" y="0"/>
                  </a:cxn>
                  <a:cxn ang="0">
                    <a:pos x="1992" y="96"/>
                  </a:cxn>
                  <a:cxn ang="0">
                    <a:pos x="1846" y="96"/>
                  </a:cxn>
                  <a:cxn ang="0">
                    <a:pos x="1707" y="102"/>
                  </a:cxn>
                  <a:cxn ang="0">
                    <a:pos x="1558" y="114"/>
                  </a:cxn>
                  <a:cxn ang="0">
                    <a:pos x="1437" y="129"/>
                  </a:cxn>
                  <a:cxn ang="0">
                    <a:pos x="1302" y="152"/>
                  </a:cxn>
                  <a:cxn ang="0">
                    <a:pos x="1187" y="174"/>
                  </a:cxn>
                  <a:cxn ang="0">
                    <a:pos x="1065" y="202"/>
                  </a:cxn>
                  <a:cxn ang="0">
                    <a:pos x="957" y="232"/>
                  </a:cxn>
                  <a:cxn ang="0">
                    <a:pos x="885" y="252"/>
                  </a:cxn>
                  <a:cxn ang="0">
                    <a:pos x="731" y="294"/>
                  </a:cxn>
                  <a:cxn ang="0">
                    <a:pos x="560" y="348"/>
                  </a:cxn>
                  <a:cxn ang="0">
                    <a:pos x="405" y="408"/>
                  </a:cxn>
                  <a:cxn ang="0">
                    <a:pos x="229" y="486"/>
                  </a:cxn>
                  <a:cxn ang="0">
                    <a:pos x="130" y="534"/>
                  </a:cxn>
                  <a:cxn ang="0">
                    <a:pos x="54" y="582"/>
                  </a:cxn>
                  <a:cxn ang="0">
                    <a:pos x="0" y="624"/>
                  </a:cxn>
                  <a:cxn ang="0">
                    <a:pos x="0" y="402"/>
                  </a:cxn>
                </a:cxnLst>
                <a:rect l="0" t="0" r="r" b="b"/>
                <a:pathLst>
                  <a:path w="1993" h="625">
                    <a:moveTo>
                      <a:pt x="0" y="402"/>
                    </a:moveTo>
                    <a:lnTo>
                      <a:pt x="108" y="351"/>
                    </a:lnTo>
                    <a:lnTo>
                      <a:pt x="225" y="298"/>
                    </a:lnTo>
                    <a:lnTo>
                      <a:pt x="367" y="237"/>
                    </a:lnTo>
                    <a:lnTo>
                      <a:pt x="494" y="190"/>
                    </a:lnTo>
                    <a:lnTo>
                      <a:pt x="637" y="144"/>
                    </a:lnTo>
                    <a:lnTo>
                      <a:pt x="765" y="108"/>
                    </a:lnTo>
                    <a:lnTo>
                      <a:pt x="931" y="68"/>
                    </a:lnTo>
                    <a:lnTo>
                      <a:pt x="1057" y="39"/>
                    </a:lnTo>
                    <a:lnTo>
                      <a:pt x="1162" y="21"/>
                    </a:lnTo>
                    <a:lnTo>
                      <a:pt x="1258" y="7"/>
                    </a:lnTo>
                    <a:lnTo>
                      <a:pt x="1390" y="3"/>
                    </a:lnTo>
                    <a:lnTo>
                      <a:pt x="1884" y="0"/>
                    </a:lnTo>
                    <a:lnTo>
                      <a:pt x="1992" y="96"/>
                    </a:lnTo>
                    <a:lnTo>
                      <a:pt x="1846" y="96"/>
                    </a:lnTo>
                    <a:lnTo>
                      <a:pt x="1707" y="102"/>
                    </a:lnTo>
                    <a:lnTo>
                      <a:pt x="1558" y="114"/>
                    </a:lnTo>
                    <a:lnTo>
                      <a:pt x="1437" y="129"/>
                    </a:lnTo>
                    <a:lnTo>
                      <a:pt x="1302" y="152"/>
                    </a:lnTo>
                    <a:lnTo>
                      <a:pt x="1187" y="174"/>
                    </a:lnTo>
                    <a:lnTo>
                      <a:pt x="1065" y="202"/>
                    </a:lnTo>
                    <a:lnTo>
                      <a:pt x="957" y="232"/>
                    </a:lnTo>
                    <a:lnTo>
                      <a:pt x="885" y="252"/>
                    </a:lnTo>
                    <a:lnTo>
                      <a:pt x="731" y="294"/>
                    </a:lnTo>
                    <a:lnTo>
                      <a:pt x="560" y="348"/>
                    </a:lnTo>
                    <a:lnTo>
                      <a:pt x="405" y="408"/>
                    </a:lnTo>
                    <a:lnTo>
                      <a:pt x="229" y="486"/>
                    </a:lnTo>
                    <a:lnTo>
                      <a:pt x="130" y="534"/>
                    </a:lnTo>
                    <a:lnTo>
                      <a:pt x="54" y="582"/>
                    </a:lnTo>
                    <a:lnTo>
                      <a:pt x="0" y="624"/>
                    </a:lnTo>
                    <a:lnTo>
                      <a:pt x="0" y="402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0" y="207"/>
                <a:ext cx="2435" cy="1123"/>
              </a:xfrm>
              <a:custGeom>
                <a:avLst/>
                <a:gdLst/>
                <a:ahLst/>
                <a:cxnLst>
                  <a:cxn ang="0">
                    <a:pos x="0" y="627"/>
                  </a:cxn>
                  <a:cxn ang="0">
                    <a:pos x="123" y="540"/>
                  </a:cxn>
                  <a:cxn ang="0">
                    <a:pos x="267" y="447"/>
                  </a:cxn>
                  <a:cxn ang="0">
                    <a:pos x="400" y="381"/>
                  </a:cxn>
                  <a:cxn ang="0">
                    <a:pos x="555" y="315"/>
                  </a:cxn>
                  <a:cxn ang="0">
                    <a:pos x="709" y="255"/>
                  </a:cxn>
                  <a:cxn ang="0">
                    <a:pos x="885" y="201"/>
                  </a:cxn>
                  <a:cxn ang="0">
                    <a:pos x="1061" y="147"/>
                  </a:cxn>
                  <a:cxn ang="0">
                    <a:pos x="1232" y="105"/>
                  </a:cxn>
                  <a:cxn ang="0">
                    <a:pos x="1397" y="75"/>
                  </a:cxn>
                  <a:cxn ang="0">
                    <a:pos x="1552" y="45"/>
                  </a:cxn>
                  <a:cxn ang="0">
                    <a:pos x="1680" y="21"/>
                  </a:cxn>
                  <a:cxn ang="0">
                    <a:pos x="1829" y="3"/>
                  </a:cxn>
                  <a:cxn ang="0">
                    <a:pos x="1949" y="0"/>
                  </a:cxn>
                  <a:cxn ang="0">
                    <a:pos x="2059" y="1"/>
                  </a:cxn>
                  <a:cxn ang="0">
                    <a:pos x="2116" y="3"/>
                  </a:cxn>
                  <a:cxn ang="0">
                    <a:pos x="2434" y="293"/>
                  </a:cxn>
                  <a:cxn ang="0">
                    <a:pos x="2353" y="280"/>
                  </a:cxn>
                  <a:cxn ang="0">
                    <a:pos x="2250" y="273"/>
                  </a:cxn>
                  <a:cxn ang="0">
                    <a:pos x="2155" y="273"/>
                  </a:cxn>
                  <a:cxn ang="0">
                    <a:pos x="2039" y="282"/>
                  </a:cxn>
                  <a:cxn ang="0">
                    <a:pos x="1888" y="303"/>
                  </a:cxn>
                  <a:cxn ang="0">
                    <a:pos x="1792" y="319"/>
                  </a:cxn>
                  <a:cxn ang="0">
                    <a:pos x="1696" y="339"/>
                  </a:cxn>
                  <a:cxn ang="0">
                    <a:pos x="1477" y="387"/>
                  </a:cxn>
                  <a:cxn ang="0">
                    <a:pos x="1258" y="444"/>
                  </a:cxn>
                  <a:cxn ang="0">
                    <a:pos x="1093" y="498"/>
                  </a:cxn>
                  <a:cxn ang="0">
                    <a:pos x="937" y="546"/>
                  </a:cxn>
                  <a:cxn ang="0">
                    <a:pos x="763" y="621"/>
                  </a:cxn>
                  <a:cxn ang="0">
                    <a:pos x="576" y="705"/>
                  </a:cxn>
                  <a:cxn ang="0">
                    <a:pos x="411" y="795"/>
                  </a:cxn>
                  <a:cxn ang="0">
                    <a:pos x="299" y="862"/>
                  </a:cxn>
                  <a:cxn ang="0">
                    <a:pos x="200" y="934"/>
                  </a:cxn>
                  <a:cxn ang="0">
                    <a:pos x="115" y="1005"/>
                  </a:cxn>
                  <a:cxn ang="0">
                    <a:pos x="0" y="1122"/>
                  </a:cxn>
                  <a:cxn ang="0">
                    <a:pos x="0" y="627"/>
                  </a:cxn>
                </a:cxnLst>
                <a:rect l="0" t="0" r="r" b="b"/>
                <a:pathLst>
                  <a:path w="2435" h="1123">
                    <a:moveTo>
                      <a:pt x="0" y="627"/>
                    </a:moveTo>
                    <a:lnTo>
                      <a:pt x="123" y="540"/>
                    </a:lnTo>
                    <a:lnTo>
                      <a:pt x="267" y="447"/>
                    </a:lnTo>
                    <a:lnTo>
                      <a:pt x="400" y="381"/>
                    </a:lnTo>
                    <a:lnTo>
                      <a:pt x="555" y="315"/>
                    </a:lnTo>
                    <a:lnTo>
                      <a:pt x="709" y="255"/>
                    </a:lnTo>
                    <a:lnTo>
                      <a:pt x="885" y="201"/>
                    </a:lnTo>
                    <a:lnTo>
                      <a:pt x="1061" y="147"/>
                    </a:lnTo>
                    <a:lnTo>
                      <a:pt x="1232" y="105"/>
                    </a:lnTo>
                    <a:lnTo>
                      <a:pt x="1397" y="75"/>
                    </a:lnTo>
                    <a:lnTo>
                      <a:pt x="1552" y="45"/>
                    </a:lnTo>
                    <a:lnTo>
                      <a:pt x="1680" y="21"/>
                    </a:lnTo>
                    <a:lnTo>
                      <a:pt x="1829" y="3"/>
                    </a:lnTo>
                    <a:lnTo>
                      <a:pt x="1949" y="0"/>
                    </a:lnTo>
                    <a:lnTo>
                      <a:pt x="2059" y="1"/>
                    </a:lnTo>
                    <a:lnTo>
                      <a:pt x="2116" y="3"/>
                    </a:lnTo>
                    <a:lnTo>
                      <a:pt x="2434" y="293"/>
                    </a:lnTo>
                    <a:lnTo>
                      <a:pt x="2353" y="280"/>
                    </a:lnTo>
                    <a:lnTo>
                      <a:pt x="2250" y="273"/>
                    </a:lnTo>
                    <a:lnTo>
                      <a:pt x="2155" y="273"/>
                    </a:lnTo>
                    <a:lnTo>
                      <a:pt x="2039" y="282"/>
                    </a:lnTo>
                    <a:lnTo>
                      <a:pt x="1888" y="303"/>
                    </a:lnTo>
                    <a:lnTo>
                      <a:pt x="1792" y="319"/>
                    </a:lnTo>
                    <a:lnTo>
                      <a:pt x="1696" y="339"/>
                    </a:lnTo>
                    <a:lnTo>
                      <a:pt x="1477" y="387"/>
                    </a:lnTo>
                    <a:lnTo>
                      <a:pt x="1258" y="444"/>
                    </a:lnTo>
                    <a:lnTo>
                      <a:pt x="1093" y="498"/>
                    </a:lnTo>
                    <a:lnTo>
                      <a:pt x="937" y="546"/>
                    </a:lnTo>
                    <a:lnTo>
                      <a:pt x="763" y="621"/>
                    </a:lnTo>
                    <a:lnTo>
                      <a:pt x="576" y="705"/>
                    </a:lnTo>
                    <a:lnTo>
                      <a:pt x="411" y="795"/>
                    </a:lnTo>
                    <a:lnTo>
                      <a:pt x="299" y="862"/>
                    </a:lnTo>
                    <a:lnTo>
                      <a:pt x="200" y="934"/>
                    </a:lnTo>
                    <a:lnTo>
                      <a:pt x="115" y="1005"/>
                    </a:lnTo>
                    <a:lnTo>
                      <a:pt x="0" y="1122"/>
                    </a:lnTo>
                    <a:lnTo>
                      <a:pt x="0" y="627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0" y="600"/>
                <a:ext cx="2769" cy="1207"/>
              </a:xfrm>
              <a:custGeom>
                <a:avLst/>
                <a:gdLst/>
                <a:ahLst/>
                <a:cxnLst>
                  <a:cxn ang="0">
                    <a:pos x="0" y="966"/>
                  </a:cxn>
                  <a:cxn ang="0">
                    <a:pos x="64" y="900"/>
                  </a:cxn>
                  <a:cxn ang="0">
                    <a:pos x="171" y="799"/>
                  </a:cxn>
                  <a:cxn ang="0">
                    <a:pos x="277" y="716"/>
                  </a:cxn>
                  <a:cxn ang="0">
                    <a:pos x="367" y="649"/>
                  </a:cxn>
                  <a:cxn ang="0">
                    <a:pos x="432" y="601"/>
                  </a:cxn>
                  <a:cxn ang="0">
                    <a:pos x="507" y="555"/>
                  </a:cxn>
                  <a:cxn ang="0">
                    <a:pos x="592" y="504"/>
                  </a:cxn>
                  <a:cxn ang="0">
                    <a:pos x="725" y="438"/>
                  </a:cxn>
                  <a:cxn ang="0">
                    <a:pos x="875" y="366"/>
                  </a:cxn>
                  <a:cxn ang="0">
                    <a:pos x="1056" y="294"/>
                  </a:cxn>
                  <a:cxn ang="0">
                    <a:pos x="1232" y="228"/>
                  </a:cxn>
                  <a:cxn ang="0">
                    <a:pos x="1392" y="180"/>
                  </a:cxn>
                  <a:cxn ang="0">
                    <a:pos x="1568" y="132"/>
                  </a:cxn>
                  <a:cxn ang="0">
                    <a:pos x="1738" y="90"/>
                  </a:cxn>
                  <a:cxn ang="0">
                    <a:pos x="1914" y="54"/>
                  </a:cxn>
                  <a:cxn ang="0">
                    <a:pos x="2090" y="27"/>
                  </a:cxn>
                  <a:cxn ang="0">
                    <a:pos x="2218" y="12"/>
                  </a:cxn>
                  <a:cxn ang="0">
                    <a:pos x="2353" y="1"/>
                  </a:cxn>
                  <a:cxn ang="0">
                    <a:pos x="2458" y="0"/>
                  </a:cxn>
                  <a:cxn ang="0">
                    <a:pos x="2554" y="7"/>
                  </a:cxn>
                  <a:cxn ang="0">
                    <a:pos x="2768" y="197"/>
                  </a:cxn>
                  <a:cxn ang="0">
                    <a:pos x="2677" y="150"/>
                  </a:cxn>
                  <a:cxn ang="0">
                    <a:pos x="2598" y="126"/>
                  </a:cxn>
                  <a:cxn ang="0">
                    <a:pos x="2515" y="118"/>
                  </a:cxn>
                  <a:cxn ang="0">
                    <a:pos x="2442" y="120"/>
                  </a:cxn>
                  <a:cxn ang="0">
                    <a:pos x="2362" y="124"/>
                  </a:cxn>
                  <a:cxn ang="0">
                    <a:pos x="2277" y="132"/>
                  </a:cxn>
                  <a:cxn ang="0">
                    <a:pos x="2175" y="147"/>
                  </a:cxn>
                  <a:cxn ang="0">
                    <a:pos x="2085" y="162"/>
                  </a:cxn>
                  <a:cxn ang="0">
                    <a:pos x="1877" y="204"/>
                  </a:cxn>
                  <a:cxn ang="0">
                    <a:pos x="1642" y="258"/>
                  </a:cxn>
                  <a:cxn ang="0">
                    <a:pos x="1477" y="306"/>
                  </a:cxn>
                  <a:cxn ang="0">
                    <a:pos x="1312" y="360"/>
                  </a:cxn>
                  <a:cxn ang="0">
                    <a:pos x="1120" y="432"/>
                  </a:cxn>
                  <a:cxn ang="0">
                    <a:pos x="939" y="510"/>
                  </a:cxn>
                  <a:cxn ang="0">
                    <a:pos x="752" y="600"/>
                  </a:cxn>
                  <a:cxn ang="0">
                    <a:pos x="658" y="654"/>
                  </a:cxn>
                  <a:cxn ang="0">
                    <a:pos x="571" y="708"/>
                  </a:cxn>
                  <a:cxn ang="0">
                    <a:pos x="421" y="810"/>
                  </a:cxn>
                  <a:cxn ang="0">
                    <a:pos x="309" y="906"/>
                  </a:cxn>
                  <a:cxn ang="0">
                    <a:pos x="203" y="1002"/>
                  </a:cxn>
                  <a:cxn ang="0">
                    <a:pos x="93" y="1107"/>
                  </a:cxn>
                  <a:cxn ang="0">
                    <a:pos x="0" y="1206"/>
                  </a:cxn>
                  <a:cxn ang="0">
                    <a:pos x="0" y="966"/>
                  </a:cxn>
                </a:cxnLst>
                <a:rect l="0" t="0" r="r" b="b"/>
                <a:pathLst>
                  <a:path w="2769" h="1207">
                    <a:moveTo>
                      <a:pt x="0" y="966"/>
                    </a:moveTo>
                    <a:lnTo>
                      <a:pt x="64" y="900"/>
                    </a:lnTo>
                    <a:lnTo>
                      <a:pt x="171" y="799"/>
                    </a:lnTo>
                    <a:lnTo>
                      <a:pt x="277" y="716"/>
                    </a:lnTo>
                    <a:lnTo>
                      <a:pt x="367" y="649"/>
                    </a:lnTo>
                    <a:lnTo>
                      <a:pt x="432" y="601"/>
                    </a:lnTo>
                    <a:lnTo>
                      <a:pt x="507" y="555"/>
                    </a:lnTo>
                    <a:lnTo>
                      <a:pt x="592" y="504"/>
                    </a:lnTo>
                    <a:lnTo>
                      <a:pt x="725" y="438"/>
                    </a:lnTo>
                    <a:lnTo>
                      <a:pt x="875" y="366"/>
                    </a:lnTo>
                    <a:lnTo>
                      <a:pt x="1056" y="294"/>
                    </a:lnTo>
                    <a:lnTo>
                      <a:pt x="1232" y="228"/>
                    </a:lnTo>
                    <a:lnTo>
                      <a:pt x="1392" y="180"/>
                    </a:lnTo>
                    <a:lnTo>
                      <a:pt x="1568" y="132"/>
                    </a:lnTo>
                    <a:lnTo>
                      <a:pt x="1738" y="90"/>
                    </a:lnTo>
                    <a:lnTo>
                      <a:pt x="1914" y="54"/>
                    </a:lnTo>
                    <a:lnTo>
                      <a:pt x="2090" y="27"/>
                    </a:lnTo>
                    <a:lnTo>
                      <a:pt x="2218" y="12"/>
                    </a:lnTo>
                    <a:lnTo>
                      <a:pt x="2353" y="1"/>
                    </a:lnTo>
                    <a:lnTo>
                      <a:pt x="2458" y="0"/>
                    </a:lnTo>
                    <a:lnTo>
                      <a:pt x="2554" y="7"/>
                    </a:lnTo>
                    <a:lnTo>
                      <a:pt x="2768" y="197"/>
                    </a:lnTo>
                    <a:lnTo>
                      <a:pt x="2677" y="150"/>
                    </a:lnTo>
                    <a:lnTo>
                      <a:pt x="2598" y="126"/>
                    </a:lnTo>
                    <a:lnTo>
                      <a:pt x="2515" y="118"/>
                    </a:lnTo>
                    <a:lnTo>
                      <a:pt x="2442" y="120"/>
                    </a:lnTo>
                    <a:lnTo>
                      <a:pt x="2362" y="124"/>
                    </a:lnTo>
                    <a:lnTo>
                      <a:pt x="2277" y="132"/>
                    </a:lnTo>
                    <a:lnTo>
                      <a:pt x="2175" y="147"/>
                    </a:lnTo>
                    <a:lnTo>
                      <a:pt x="2085" y="162"/>
                    </a:lnTo>
                    <a:lnTo>
                      <a:pt x="1877" y="204"/>
                    </a:lnTo>
                    <a:lnTo>
                      <a:pt x="1642" y="258"/>
                    </a:lnTo>
                    <a:lnTo>
                      <a:pt x="1477" y="306"/>
                    </a:lnTo>
                    <a:lnTo>
                      <a:pt x="1312" y="360"/>
                    </a:lnTo>
                    <a:lnTo>
                      <a:pt x="1120" y="432"/>
                    </a:lnTo>
                    <a:lnTo>
                      <a:pt x="939" y="510"/>
                    </a:lnTo>
                    <a:lnTo>
                      <a:pt x="752" y="600"/>
                    </a:lnTo>
                    <a:lnTo>
                      <a:pt x="658" y="654"/>
                    </a:lnTo>
                    <a:lnTo>
                      <a:pt x="571" y="708"/>
                    </a:lnTo>
                    <a:lnTo>
                      <a:pt x="421" y="810"/>
                    </a:lnTo>
                    <a:lnTo>
                      <a:pt x="309" y="906"/>
                    </a:lnTo>
                    <a:lnTo>
                      <a:pt x="203" y="1002"/>
                    </a:lnTo>
                    <a:lnTo>
                      <a:pt x="93" y="1107"/>
                    </a:lnTo>
                    <a:lnTo>
                      <a:pt x="0" y="1206"/>
                    </a:lnTo>
                    <a:lnTo>
                      <a:pt x="0" y="966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379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n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2000"/>
        <a:buFont typeface="Monotype Sorts" pitchFamily="2" charset="2"/>
        <a:buChar char="F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9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2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5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xnzfnt5v8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Describing distributions with numbers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smtClean="0"/>
              <a:t>William P. Wattles</a:t>
            </a:r>
          </a:p>
          <a:p>
            <a:pPr marL="342900" indent="-342900"/>
            <a:r>
              <a:rPr lang="en-US" smtClean="0"/>
              <a:t>Psychology 302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Calculate the mean with Excel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Save the file psy302 to your hard drive</a:t>
            </a:r>
          </a:p>
          <a:p>
            <a:pPr lvl="1"/>
            <a:r>
              <a:rPr lang="en-US" smtClean="0"/>
              <a:t>right click on the file </a:t>
            </a:r>
          </a:p>
          <a:p>
            <a:pPr lvl="1"/>
            <a:r>
              <a:rPr lang="en-US" smtClean="0"/>
              <a:t>save to desktop or temp</a:t>
            </a:r>
          </a:p>
          <a:p>
            <a:r>
              <a:rPr lang="en-US" smtClean="0"/>
              <a:t>Open file psy302</a:t>
            </a:r>
          </a:p>
          <a:p>
            <a:r>
              <a:rPr lang="en-US" smtClean="0"/>
              <a:t>Move flower trivia score to new sheet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9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Calculate the mean with Excel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Rename Sheet</a:t>
            </a:r>
          </a:p>
          <a:p>
            <a:pPr lvl="1">
              <a:buSzPct val="75000"/>
            </a:pPr>
            <a:r>
              <a:rPr lang="en-US" smtClean="0"/>
              <a:t>double click sheet tab, type flower</a:t>
            </a:r>
          </a:p>
          <a:p>
            <a:r>
              <a:rPr lang="en-US" smtClean="0"/>
              <a:t>Calculate the sum</a:t>
            </a:r>
          </a:p>
          <a:p>
            <a:pPr lvl="1">
              <a:buSzPct val="75000"/>
            </a:pPr>
            <a:r>
              <a:rPr lang="en-US" smtClean="0"/>
              <a:t>type label: total</a:t>
            </a:r>
          </a:p>
          <a:p>
            <a:r>
              <a:rPr lang="en-US" smtClean="0"/>
              <a:t>Calculate the mean</a:t>
            </a:r>
          </a:p>
          <a:p>
            <a:pPr lvl="1">
              <a:buSzPct val="75000"/>
            </a:pPr>
            <a:r>
              <a:rPr lang="en-US" smtClean="0"/>
              <a:t>type label: mean</a:t>
            </a:r>
          </a:p>
          <a:p>
            <a:r>
              <a:rPr lang="en-US" smtClean="0"/>
              <a:t>Check with average function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10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Measuring the center with the Median</a:t>
            </a: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Rank order the values</a:t>
            </a:r>
          </a:p>
          <a:p>
            <a:r>
              <a:rPr lang="en-US" smtClean="0"/>
              <a:t>If the number of observations is odd the median is the center observation</a:t>
            </a:r>
          </a:p>
          <a:p>
            <a:r>
              <a:rPr lang="en-US" smtClean="0"/>
              <a:t>If the number of observations is even the median is the mean of the middle two observations.  (half way between them)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11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Measuring the center with the Median</a:t>
            </a:r>
          </a:p>
        </p:txBody>
      </p:sp>
      <p:graphicFrame>
        <p:nvGraphicFramePr>
          <p:cNvPr id="6146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9600" y="2360613"/>
          <a:ext cx="8156575" cy="316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8154720" imgH="3162240" progId="Equation.2">
                  <p:embed/>
                </p:oleObj>
              </mc:Choice>
              <mc:Fallback>
                <p:oleObj name="Equation" r:id="rId4" imgW="8154720" imgH="3162240" progId="Equation.2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0613"/>
                        <a:ext cx="8156575" cy="316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12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mean versus the median</a:t>
            </a:r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The Mean</a:t>
            </a:r>
          </a:p>
          <a:p>
            <a:pPr lvl="1">
              <a:buSzPct val="75000"/>
            </a:pPr>
            <a:r>
              <a:rPr lang="en-US" smtClean="0"/>
              <a:t>uses all the data</a:t>
            </a:r>
          </a:p>
          <a:p>
            <a:pPr lvl="1">
              <a:buSzPct val="75000"/>
            </a:pPr>
            <a:r>
              <a:rPr lang="en-US" smtClean="0"/>
              <a:t>has arithmetic properties</a:t>
            </a:r>
          </a:p>
          <a:p>
            <a:r>
              <a:rPr lang="en-US" smtClean="0"/>
              <a:t>The Median </a:t>
            </a:r>
          </a:p>
          <a:p>
            <a:pPr lvl="1">
              <a:buSzPct val="75000"/>
            </a:pPr>
            <a:r>
              <a:rPr lang="en-US" smtClean="0"/>
              <a:t>less influenced by Outliers and extreme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vs. Median</a:t>
            </a:r>
          </a:p>
        </p:txBody>
      </p:sp>
      <p:graphicFrame>
        <p:nvGraphicFramePr>
          <p:cNvPr id="7170" name="Object 1028"/>
          <p:cNvGraphicFramePr>
            <a:graphicFrameLocks noChangeAspect="1"/>
          </p:cNvGraphicFramePr>
          <p:nvPr/>
        </p:nvGraphicFramePr>
        <p:xfrm>
          <a:off x="2498725" y="1676400"/>
          <a:ext cx="3265488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Worksheet" r:id="rId4" imgW="1433880" imgH="2104560" progId="Excel.Sheet.8">
                  <p:embed/>
                </p:oleObj>
              </mc:Choice>
              <mc:Fallback>
                <p:oleObj name="Worksheet" r:id="rId4" imgW="1433880" imgH="210456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1676400"/>
                        <a:ext cx="3265488" cy="48006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102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5</a:t>
            </a:r>
          </a:p>
        </p:txBody>
      </p:sp>
      <p:sp>
        <p:nvSpPr>
          <p:cNvPr id="46084" name="Rectangle 102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102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103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Rectangle 103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103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103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Rectangle 103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Rectangle 103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Mean	</a:t>
            </a:r>
          </a:p>
        </p:txBody>
      </p:sp>
      <p:sp>
        <p:nvSpPr>
          <p:cNvPr id="136204" name="Rectangle 10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The mean uses </a:t>
            </a:r>
            <a:r>
              <a:rPr lang="en-US" b="1" u="sng" smtClean="0">
                <a:solidFill>
                  <a:srgbClr val="FFFFFF"/>
                </a:solidFill>
              </a:rPr>
              <a:t>all</a:t>
            </a:r>
            <a:r>
              <a:rPr lang="en-US" b="1" smtClean="0">
                <a:solidFill>
                  <a:srgbClr val="FFFFFF"/>
                </a:solidFill>
              </a:rPr>
              <a:t> the data.</a:t>
            </a:r>
          </a:p>
          <a:p>
            <a:r>
              <a:rPr lang="en-US" b="1" smtClean="0">
                <a:solidFill>
                  <a:srgbClr val="FFFFFF"/>
                </a:solidFill>
              </a:rPr>
              <a:t>The group not the individual has a mean.</a:t>
            </a:r>
          </a:p>
          <a:p>
            <a:r>
              <a:rPr lang="en-US" b="1" smtClean="0">
                <a:solidFill>
                  <a:srgbClr val="FFFFFF"/>
                </a:solidFill>
              </a:rPr>
              <a:t>We calculate the mean on Quantitative Data</a:t>
            </a:r>
          </a:p>
        </p:txBody>
      </p:sp>
      <p:sp>
        <p:nvSpPr>
          <p:cNvPr id="46093" name="Text Box 1031"/>
          <p:cNvSpPr txBox="1">
            <a:spLocks noChangeArrowheads="1"/>
          </p:cNvSpPr>
          <p:nvPr/>
        </p:nvSpPr>
        <p:spPr bwMode="auto">
          <a:xfrm>
            <a:off x="4953000" y="6172200"/>
            <a:ext cx="3886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Three things to remember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mean tells us where the middle of the data lies. </a:t>
            </a:r>
          </a:p>
          <a:p>
            <a:r>
              <a:rPr lang="en-US" dirty="0" smtClean="0"/>
              <a:t>Essential but not enough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6497"/>
            <a:ext cx="3810000" cy="2884205"/>
          </a:xfrm>
        </p:spPr>
      </p:pic>
    </p:spTree>
    <p:extLst>
      <p:ext uri="{BB962C8B-B14F-4D97-AF65-F5344CB8AC3E}">
        <p14:creationId xmlns:p14="http://schemas.microsoft.com/office/powerpoint/2010/main" val="18977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68600"/>
            <a:ext cx="3810000" cy="254000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8417"/>
            <a:ext cx="3810000" cy="2560365"/>
          </a:xfrm>
        </p:spPr>
      </p:pic>
      <p:sp>
        <p:nvSpPr>
          <p:cNvPr id="14" name="TextBox 13"/>
          <p:cNvSpPr txBox="1"/>
          <p:nvPr/>
        </p:nvSpPr>
        <p:spPr>
          <a:xfrm>
            <a:off x="1119051" y="5562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Variability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562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696200" cy="4114800"/>
          </a:xfrm>
        </p:spPr>
        <p:txBody>
          <a:bodyPr/>
          <a:lstStyle/>
          <a:p>
            <a:r>
              <a:rPr lang="en-US" dirty="0"/>
              <a:t>Please notice a slight change to the schedule. We will have Exam One on Friday February 2.</a:t>
            </a:r>
          </a:p>
          <a:p>
            <a:r>
              <a:rPr lang="en-US" dirty="0"/>
              <a:t>We will have Exam Two on Friday February 23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2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Measuring the Center of a distribution</a:t>
            </a:r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Mean</a:t>
            </a:r>
          </a:p>
          <a:p>
            <a:pPr lvl="1">
              <a:buSzPct val="75000"/>
            </a:pPr>
            <a:r>
              <a:rPr lang="en-US" dirty="0" smtClean="0"/>
              <a:t>The arithmetic average</a:t>
            </a:r>
          </a:p>
          <a:p>
            <a:pPr lvl="1">
              <a:buSzPct val="75000"/>
            </a:pPr>
            <a:r>
              <a:rPr lang="en-US" dirty="0" smtClean="0"/>
              <a:t>Requires measurement data</a:t>
            </a:r>
          </a:p>
          <a:p>
            <a:r>
              <a:rPr lang="en-US" dirty="0" smtClean="0"/>
              <a:t>Median</a:t>
            </a:r>
          </a:p>
          <a:p>
            <a:pPr lvl="1">
              <a:buSzPct val="75000"/>
            </a:pPr>
            <a:r>
              <a:rPr lang="en-US" dirty="0" smtClean="0"/>
              <a:t>The middle value</a:t>
            </a:r>
          </a:p>
          <a:p>
            <a:r>
              <a:rPr lang="en-US" dirty="0" smtClean="0"/>
              <a:t>Mode</a:t>
            </a:r>
          </a:p>
          <a:p>
            <a:pPr lvl="1">
              <a:buSzPct val="75000"/>
            </a:pPr>
            <a:r>
              <a:rPr lang="en-US" dirty="0" smtClean="0"/>
              <a:t>The most common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oup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20937" t="12500" r="5939"/>
          <a:stretch>
            <a:fillRect/>
          </a:stretch>
        </p:blipFill>
        <p:spPr bwMode="auto">
          <a:xfrm>
            <a:off x="4648200" y="990600"/>
            <a:ext cx="41910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roup1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15625" t="12500" r="14063"/>
          <a:stretch>
            <a:fillRect/>
          </a:stretch>
        </p:blipFill>
        <p:spPr bwMode="auto">
          <a:xfrm>
            <a:off x="304800" y="990600"/>
            <a:ext cx="40814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57200" y="4800600"/>
            <a:ext cx="36150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charset="0"/>
              </a:rPr>
              <a:t>Mean = 68 inches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4800600"/>
            <a:ext cx="36150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charset="0"/>
              </a:rPr>
              <a:t>Mean = 68 inches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00600" y="5334000"/>
            <a:ext cx="40382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charset="0"/>
              </a:rPr>
              <a:t>Std Dev= .57 inches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5334000"/>
            <a:ext cx="42691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charset="0"/>
              </a:rPr>
              <a:t>Std Dev= 8.54 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 sz="14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Measuring Spread	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Knowing about the middle only tells us part of the story of the data.</a:t>
            </a:r>
          </a:p>
          <a:p>
            <a:r>
              <a:rPr lang="en-US" smtClean="0"/>
              <a:t>We need to know how spread out the data are.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mean alone not enough to describe a distribution?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smtClean="0"/>
              <a:t>Outliers is NOT the answer!!!!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542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mean tells us the middle but not how spread out the scores are.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79710"/>
              </p:ext>
            </p:extLst>
          </p:nvPr>
        </p:nvGraphicFramePr>
        <p:xfrm>
          <a:off x="1905000" y="3124200"/>
          <a:ext cx="59436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Chart" r:id="rId3" imgW="6105449" imgH="3848100" progId="Excel.Sheet.8">
                  <p:embed/>
                </p:oleObj>
              </mc:Choice>
              <mc:Fallback>
                <p:oleObj name="Chart" r:id="rId3" imgW="6105449" imgH="3848100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972" b="10168"/>
                      <a:stretch>
                        <a:fillRect/>
                      </a:stretch>
                    </p:blipFill>
                    <p:spPr bwMode="auto">
                      <a:xfrm>
                        <a:off x="1905000" y="3124200"/>
                        <a:ext cx="59436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4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14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Example of Spread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sz="2800" i="0" smtClean="0"/>
              <a:t>New York	</a:t>
            </a:r>
          </a:p>
          <a:p>
            <a:r>
              <a:rPr lang="en-US" sz="2800" b="1" i="0" smtClean="0">
                <a:solidFill>
                  <a:schemeClr val="accent1"/>
                </a:solidFill>
              </a:rPr>
              <a:t>mean annual high temperature</a:t>
            </a:r>
            <a:r>
              <a:rPr lang="en-US" sz="2800" i="0" smtClean="0"/>
              <a:t>	 </a:t>
            </a:r>
            <a:r>
              <a:rPr lang="en-US" sz="2800" b="1" i="0" smtClean="0">
                <a:solidFill>
                  <a:schemeClr val="accent1"/>
                </a:solidFill>
              </a:rPr>
              <a:t>62</a:t>
            </a:r>
            <a:endParaRPr lang="en-US" sz="2800" i="0" smtClean="0"/>
          </a:p>
        </p:txBody>
      </p:sp>
      <p:pic>
        <p:nvPicPr>
          <p:cNvPr id="49161" name="Picture 11" descr="cenpar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743200"/>
            <a:ext cx="4343400" cy="32575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102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14</a:t>
            </a:r>
          </a:p>
        </p:txBody>
      </p:sp>
      <p:sp>
        <p:nvSpPr>
          <p:cNvPr id="50180" name="Rectangle 102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102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103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ectangle 10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Example of Spread</a:t>
            </a:r>
          </a:p>
        </p:txBody>
      </p:sp>
      <p:sp>
        <p:nvSpPr>
          <p:cNvPr id="50184" name="Rectangle 1032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sz="2800" i="0" smtClean="0"/>
              <a:t>San Francisco</a:t>
            </a:r>
          </a:p>
          <a:p>
            <a:r>
              <a:rPr lang="en-US" sz="2800" b="1" i="0" smtClean="0">
                <a:solidFill>
                  <a:schemeClr val="accent1"/>
                </a:solidFill>
              </a:rPr>
              <a:t>mean annual high temperature      65</a:t>
            </a:r>
          </a:p>
        </p:txBody>
      </p:sp>
      <p:pic>
        <p:nvPicPr>
          <p:cNvPr id="50185" name="Picture 1035" descr="frisc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667000"/>
            <a:ext cx="4572000" cy="3429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FN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16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Example of Spread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i="0" smtClean="0"/>
              <a:t>New York	</a:t>
            </a:r>
          </a:p>
          <a:p>
            <a:r>
              <a:rPr lang="en-US" b="1" i="0" smtClean="0">
                <a:solidFill>
                  <a:schemeClr val="accent1"/>
                </a:solidFill>
              </a:rPr>
              <a:t>mean</a:t>
            </a:r>
            <a:r>
              <a:rPr lang="en-US" i="0" smtClean="0"/>
              <a:t>	max	min	</a:t>
            </a:r>
            <a:r>
              <a:rPr lang="en-US" b="1" i="0" smtClean="0">
                <a:solidFill>
                  <a:schemeClr val="tx2"/>
                </a:solidFill>
              </a:rPr>
              <a:t>range</a:t>
            </a:r>
            <a:r>
              <a:rPr lang="en-US" i="0" smtClean="0"/>
              <a:t>	</a:t>
            </a:r>
            <a:r>
              <a:rPr lang="en-US" b="1" i="0" u="sng" smtClean="0">
                <a:solidFill>
                  <a:schemeClr val="hlink"/>
                </a:solidFill>
              </a:rPr>
              <a:t>sd</a:t>
            </a:r>
          </a:p>
          <a:p>
            <a:r>
              <a:rPr lang="en-US" b="1" i="0" smtClean="0">
                <a:solidFill>
                  <a:schemeClr val="accent1"/>
                </a:solidFill>
              </a:rPr>
              <a:t>62		84	39	45		17.1		</a:t>
            </a:r>
          </a:p>
          <a:p>
            <a:r>
              <a:rPr lang="en-US" i="0" smtClean="0"/>
              <a:t>San Francisco</a:t>
            </a:r>
          </a:p>
          <a:p>
            <a:r>
              <a:rPr lang="en-US" b="1" i="0" smtClean="0">
                <a:solidFill>
                  <a:schemeClr val="accent1"/>
                </a:solidFill>
              </a:rPr>
              <a:t>65		73	55	18             6.4</a:t>
            </a:r>
            <a:endParaRPr lang="en-US" i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Variability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8194" name="Object 1029"/>
          <p:cNvGraphicFramePr>
            <a:graphicFrameLocks noChangeAspect="1"/>
          </p:cNvGraphicFramePr>
          <p:nvPr/>
        </p:nvGraphicFramePr>
        <p:xfrm>
          <a:off x="0" y="2124075"/>
          <a:ext cx="91440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hart" r:id="rId4" imgW="6912360" imgH="3574080" progId="Excel.Sheet.8">
                  <p:embed/>
                </p:oleObj>
              </mc:Choice>
              <mc:Fallback>
                <p:oleObj name="Chart" r:id="rId4" imgW="6912360" imgH="3574080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24075"/>
                        <a:ext cx="9144000" cy="47339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1600200"/>
            <a:ext cx="2819400" cy="685800"/>
          </a:xfrm>
        </p:spPr>
        <p:txBody>
          <a:bodyPr/>
          <a:lstStyle/>
          <a:p>
            <a:r>
              <a:rPr lang="en-US" smtClean="0"/>
              <a:t>Mean 50.63%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4191000"/>
            <a:ext cx="2895600" cy="762000"/>
          </a:xfrm>
          <a:noFill/>
        </p:spPr>
        <p:txBody>
          <a:bodyPr lIns="91440" tIns="45720" rIns="91440" bIns="45720"/>
          <a:lstStyle/>
          <a:p>
            <a:r>
              <a:rPr lang="en-US" smtClean="0"/>
              <a:t>Mean </a:t>
            </a:r>
            <a:r>
              <a:rPr lang="en-US" i="0" smtClean="0"/>
              <a:t>33.19%</a:t>
            </a:r>
            <a:r>
              <a:rPr lang="en-US" smtClean="0"/>
              <a:t>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6324600" y="21336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 sz="2800" i="1">
                <a:latin typeface="Arial" charset="0"/>
              </a:rPr>
              <a:t>Std Dev </a:t>
            </a:r>
            <a:r>
              <a:rPr lang="en-US" sz="2800"/>
              <a:t>21.4% </a:t>
            </a:r>
            <a:endParaRPr lang="en-US" sz="2800" i="1">
              <a:latin typeface="Arial" charset="0"/>
            </a:endParaRP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6248400" y="48006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 sz="2800" i="1">
                <a:latin typeface="Arial" charset="0"/>
              </a:rPr>
              <a:t>Std Dev </a:t>
            </a:r>
            <a:r>
              <a:rPr lang="en-US" sz="2800"/>
              <a:t>13.2% </a:t>
            </a:r>
            <a:endParaRPr lang="en-US" sz="2800" i="1">
              <a:latin typeface="Arial" charset="0"/>
            </a:endParaRPr>
          </a:p>
        </p:txBody>
      </p:sp>
      <p:pic>
        <p:nvPicPr>
          <p:cNvPr id="542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5562600" cy="3078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428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"/>
            <a:ext cx="5638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Measuring the center with the Mean</a:t>
            </a:r>
          </a:p>
        </p:txBody>
      </p:sp>
      <p:graphicFrame>
        <p:nvGraphicFramePr>
          <p:cNvPr id="1026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89113" y="2133600"/>
          <a:ext cx="5745162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5743440" imgH="3922560" progId="Equation.2">
                  <p:embed/>
                </p:oleObj>
              </mc:Choice>
              <mc:Fallback>
                <p:oleObj name="Equation" r:id="rId4" imgW="5743440" imgH="3922560" progId="Equation.2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133600"/>
                        <a:ext cx="5745162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19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Deviation score</a:t>
            </a: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Each individual has a deviation score.  It measures how far that individual deviates from the mean.</a:t>
            </a:r>
          </a:p>
          <a:p>
            <a:r>
              <a:rPr lang="en-US" dirty="0" smtClean="0"/>
              <a:t>Deviation scores always sum to zero.</a:t>
            </a:r>
          </a:p>
          <a:p>
            <a:r>
              <a:rPr lang="en-US" dirty="0" smtClean="0"/>
              <a:t>Deviation scores contain information.</a:t>
            </a:r>
          </a:p>
          <a:p>
            <a:pPr lvl="1">
              <a:buSzPct val="75000"/>
            </a:pPr>
            <a:r>
              <a:rPr lang="en-US" dirty="0" smtClean="0"/>
              <a:t>How far and in which direction the individual lies from the mean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18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Measuring spread with the standard deviation</a:t>
            </a:r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Measures spread by looking at how far the observations are from their mean.</a:t>
            </a:r>
          </a:p>
          <a:p>
            <a:r>
              <a:rPr lang="en-US" smtClean="0"/>
              <a:t>The standard deviation is the square root of the variance.</a:t>
            </a:r>
          </a:p>
          <a:p>
            <a:r>
              <a:rPr lang="en-US" smtClean="0"/>
              <a:t>The variance is also a measure of spread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0242" name="Object 1030"/>
          <p:cNvGraphicFramePr>
            <a:graphicFrameLocks noChangeAspect="1"/>
          </p:cNvGraphicFramePr>
          <p:nvPr/>
        </p:nvGraphicFramePr>
        <p:xfrm>
          <a:off x="0" y="2606675"/>
          <a:ext cx="8839200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Worksheet" r:id="rId4" imgW="4234680" imgH="815400" progId="Excel.Sheet.8">
                  <p:embed/>
                </p:oleObj>
              </mc:Choice>
              <mc:Fallback>
                <p:oleObj name="Worksheet" r:id="rId4" imgW="4234680" imgH="815400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6675"/>
                        <a:ext cx="8839200" cy="170338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</a:t>
            </a:r>
            <a:r>
              <a:rPr lang="en-US" smtClean="0"/>
              <a:t>deviation scores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1266" name="Object 1028"/>
          <p:cNvGraphicFramePr>
            <a:graphicFrameLocks noChangeAspect="1"/>
          </p:cNvGraphicFramePr>
          <p:nvPr/>
        </p:nvGraphicFramePr>
        <p:xfrm>
          <a:off x="457200" y="2492375"/>
          <a:ext cx="8305800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Worksheet" r:id="rId4" imgW="3655440" imgH="815400" progId="Excel.Sheet.8">
                  <p:embed/>
                </p:oleObj>
              </mc:Choice>
              <mc:Fallback>
                <p:oleObj name="Worksheet" r:id="rId4" imgW="3655440" imgH="8154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92375"/>
                        <a:ext cx="8305800" cy="185578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Standard deviation</a:t>
            </a:r>
          </a:p>
        </p:txBody>
      </p:sp>
      <p:sp>
        <p:nvSpPr>
          <p:cNvPr id="57355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One number that tells us about the spread using </a:t>
            </a:r>
            <a:r>
              <a:rPr lang="en-US" u="sng" smtClean="0"/>
              <a:t>all</a:t>
            </a:r>
            <a:r>
              <a:rPr lang="en-US" smtClean="0"/>
              <a:t> the data.</a:t>
            </a:r>
          </a:p>
          <a:p>
            <a:r>
              <a:rPr lang="en-US" smtClean="0"/>
              <a:t>The group not the individual has a standard deviation.</a:t>
            </a:r>
          </a:p>
        </p:txBody>
      </p:sp>
      <p:sp>
        <p:nvSpPr>
          <p:cNvPr id="57356" name="Rectangle 13"/>
          <p:cNvSpPr>
            <a:spLocks noChangeArrowheads="1"/>
          </p:cNvSpPr>
          <p:nvPr/>
        </p:nvSpPr>
        <p:spPr bwMode="auto">
          <a:xfrm>
            <a:off x="5535613" y="4729163"/>
            <a:ext cx="1141412" cy="5159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i="1">
                <a:solidFill>
                  <a:srgbClr val="FFFF99"/>
                </a:solidFill>
                <a:latin typeface="Arial" charset="0"/>
              </a:rPr>
              <a:t>Note</a:t>
            </a:r>
            <a:r>
              <a:rPr lang="en-US" i="1">
                <a:solidFill>
                  <a:srgbClr val="FFFF99"/>
                </a:solidFill>
                <a:latin typeface="Arial" charset="0"/>
              </a:rPr>
              <a:t>!!</a:t>
            </a:r>
          </a:p>
        </p:txBody>
      </p:sp>
      <p:sp>
        <p:nvSpPr>
          <p:cNvPr id="57357" name="Line 14"/>
          <p:cNvSpPr>
            <a:spLocks noChangeShapeType="1"/>
          </p:cNvSpPr>
          <p:nvPr/>
        </p:nvSpPr>
        <p:spPr bwMode="auto">
          <a:xfrm flipH="1" flipV="1">
            <a:off x="4625975" y="4016375"/>
            <a:ext cx="960438" cy="655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23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Standard Deviation</a:t>
            </a:r>
          </a:p>
        </p:txBody>
      </p:sp>
      <p:graphicFrame>
        <p:nvGraphicFramePr>
          <p:cNvPr id="12290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9088" y="2174875"/>
          <a:ext cx="7894637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4" imgW="7893000" imgH="3423960" progId="Equation.2">
                  <p:embed/>
                </p:oleObj>
              </mc:Choice>
              <mc:Fallback>
                <p:oleObj name="Equation" r:id="rId4" imgW="7893000" imgH="3423960" progId="Equation.2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2174875"/>
                        <a:ext cx="7894637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22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Variance</a:t>
            </a:r>
          </a:p>
        </p:txBody>
      </p:sp>
      <p:graphicFrame>
        <p:nvGraphicFramePr>
          <p:cNvPr id="13314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2362200"/>
          <a:ext cx="7707313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4" imgW="7705440" imgH="3182760" progId="Equation.2">
                  <p:embed/>
                </p:oleObj>
              </mc:Choice>
              <mc:Fallback>
                <p:oleObj name="Equation" r:id="rId4" imgW="7705440" imgH="3182760" progId="Equation.2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7707313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24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Properties of the standard deviation</a:t>
            </a: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 measures the spread about the mean</a:t>
            </a:r>
          </a:p>
          <a:p>
            <a:r>
              <a:rPr lang="en-US" smtClean="0"/>
              <a:t>s=0 only when there is no spread.  This happens when all the observations have the same value.</a:t>
            </a:r>
          </a:p>
          <a:p>
            <a:r>
              <a:rPr lang="en-US" smtClean="0"/>
              <a:t>s is strongly influenced by extreme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Column headed deviation</a:t>
            </a:r>
          </a:p>
          <a:p>
            <a:r>
              <a:rPr lang="en-US" smtClean="0"/>
              <a:t>Deviation score = X – the 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25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Calculate Standard Deviation with Excel</a:t>
            </a:r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In new column type heading: dev2</a:t>
            </a:r>
          </a:p>
          <a:p>
            <a:r>
              <a:rPr lang="en-US" smtClean="0"/>
              <a:t>Enter formula to square deviation</a:t>
            </a:r>
          </a:p>
          <a:p>
            <a:r>
              <a:rPr lang="en-US" smtClean="0"/>
              <a:t>Total squared deviations</a:t>
            </a:r>
          </a:p>
          <a:p>
            <a:pPr lvl="1">
              <a:buSzPct val="75000"/>
            </a:pPr>
            <a:r>
              <a:rPr lang="en-US" smtClean="0"/>
              <a:t>type label: sum of squares</a:t>
            </a:r>
          </a:p>
          <a:p>
            <a:r>
              <a:rPr lang="en-US" smtClean="0"/>
              <a:t>Divide sum of squares by n-1</a:t>
            </a:r>
          </a:p>
          <a:p>
            <a:pPr lvl="1">
              <a:buSzPct val="75000"/>
            </a:pPr>
            <a:r>
              <a:rPr lang="en-US" smtClean="0"/>
              <a:t>type label: variance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4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Our first formula</a:t>
            </a:r>
          </a:p>
        </p:txBody>
      </p:sp>
      <p:graphicFrame>
        <p:nvGraphicFramePr>
          <p:cNvPr id="2050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874713" y="1981200"/>
          <a:ext cx="8002587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8001000" imgH="4074840" progId="Equation.2">
                  <p:embed/>
                </p:oleObj>
              </mc:Choice>
              <mc:Fallback>
                <p:oleObj name="Equation" r:id="rId4" imgW="8001000" imgH="4074840" progId="Equation.2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981200"/>
                        <a:ext cx="8002587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page 50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762000" y="1752600"/>
          <a:ext cx="3957638" cy="446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Worksheet" r:id="rId4" imgW="1381049" imgH="1543202" progId="Excel.Sheet.8">
                  <p:embed/>
                </p:oleObj>
              </mc:Choice>
              <mc:Fallback>
                <p:oleObj name="Worksheet" r:id="rId4" imgW="1381049" imgH="1543202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3957638" cy="44624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2" descr="&#10;c02-un-04.jpg                                                  00339A02PMAC-260                       BE74B30D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828800"/>
            <a:ext cx="32766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5362" name="Object 0"/>
          <p:cNvGraphicFramePr>
            <a:graphicFrameLocks noChangeAspect="1"/>
          </p:cNvGraphicFramePr>
          <p:nvPr/>
        </p:nvGraphicFramePr>
        <p:xfrm>
          <a:off x="0" y="606425"/>
          <a:ext cx="9144000" cy="57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Worksheet" r:id="rId4" imgW="3655440" imgH="2294280" progId="Excel.Sheet.8">
                  <p:embed/>
                </p:oleObj>
              </mc:Choice>
              <mc:Fallback>
                <p:oleObj name="Worksheet" r:id="rId4" imgW="3655440" imgH="229428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6425"/>
                        <a:ext cx="9144000" cy="57451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smtClean="0"/>
          </a:p>
          <a:p>
            <a:pPr algn="ctr">
              <a:lnSpc>
                <a:spcPct val="90000"/>
              </a:lnSpc>
            </a:pPr>
            <a:r>
              <a:rPr lang="en-US" sz="2800" b="1" smtClean="0"/>
              <a:t>To Calculate Standard Deviation: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Total raw scores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divide by n to get mean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calculate deviation score for each subject (X minus the mean)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Square each deviation score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Sum the deviation scores to obtain sum of squares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Divide by n-1 to obtain variance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Take square root of variance to get standard deviation. 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533400" y="457200"/>
            <a:ext cx="7086600" cy="5562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438400" y="1371600"/>
            <a:ext cx="3276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Population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4876800" y="3200400"/>
            <a:ext cx="1676400" cy="1219200"/>
          </a:xfrm>
          <a:prstGeom prst="octagon">
            <a:avLst>
              <a:gd name="adj" fmla="val 29287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105400" y="35052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26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u="sng" smtClean="0"/>
              <a:t>Sample</a:t>
            </a:r>
            <a:r>
              <a:rPr lang="en-US" smtClean="0"/>
              <a:t> variance</a:t>
            </a:r>
          </a:p>
        </p:txBody>
      </p:sp>
      <p:graphicFrame>
        <p:nvGraphicFramePr>
          <p:cNvPr id="17410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0" y="2928938"/>
          <a:ext cx="1928813" cy="250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4" imgW="1927080" imgH="2501640" progId="Equation.2">
                  <p:embed/>
                </p:oleObj>
              </mc:Choice>
              <mc:Fallback>
                <p:oleObj name="Equation" r:id="rId4" imgW="1927080" imgH="2501640" progId="Equation.2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28938"/>
                        <a:ext cx="1928813" cy="250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27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u="sng" smtClean="0"/>
              <a:t>Population</a:t>
            </a:r>
            <a:r>
              <a:rPr lang="en-US" smtClean="0"/>
              <a:t> variance</a:t>
            </a:r>
          </a:p>
        </p:txBody>
      </p:sp>
      <p:graphicFrame>
        <p:nvGraphicFramePr>
          <p:cNvPr id="18434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43200" y="1952625"/>
          <a:ext cx="3402013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4" imgW="3400200" imgH="3400200" progId="Equation.2">
                  <p:embed/>
                </p:oleObj>
              </mc:Choice>
              <mc:Fallback>
                <p:oleObj name="Equation" r:id="rId4" imgW="3400200" imgH="3400200" progId="Equation.2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52625"/>
                        <a:ext cx="3402013" cy="340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61" name="AutoShape 3"/>
          <p:cNvSpPr>
            <a:spLocks noChangeArrowheads="1"/>
          </p:cNvSpPr>
          <p:nvPr/>
        </p:nvSpPr>
        <p:spPr bwMode="auto">
          <a:xfrm>
            <a:off x="533400" y="457200"/>
            <a:ext cx="7086600" cy="5562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438400" y="1371600"/>
            <a:ext cx="3276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Population</a:t>
            </a:r>
            <a:r>
              <a:rPr lang="en-US"/>
              <a:t> </a:t>
            </a:r>
            <a:br>
              <a:rPr lang="en-US"/>
            </a:br>
            <a:r>
              <a:rPr lang="en-US"/>
              <a:t>Variance</a:t>
            </a:r>
          </a:p>
        </p:txBody>
      </p:sp>
      <p:sp>
        <p:nvSpPr>
          <p:cNvPr id="19463" name="AutoShape 5"/>
          <p:cNvSpPr>
            <a:spLocks noChangeArrowheads="1"/>
          </p:cNvSpPr>
          <p:nvPr/>
        </p:nvSpPr>
        <p:spPr bwMode="auto">
          <a:xfrm>
            <a:off x="4572000" y="2971800"/>
            <a:ext cx="1981200" cy="1447800"/>
          </a:xfrm>
          <a:prstGeom prst="octagon">
            <a:avLst>
              <a:gd name="adj" fmla="val 29287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4724400" y="3048000"/>
            <a:ext cx="1524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Sample</a:t>
            </a:r>
            <a:r>
              <a:rPr lang="en-US" dirty="0"/>
              <a:t> Variance </a:t>
            </a:r>
          </a:p>
        </p:txBody>
      </p:sp>
      <p:graphicFrame>
        <p:nvGraphicFramePr>
          <p:cNvPr id="19458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0" y="914400"/>
          <a:ext cx="142081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4" imgW="3400200" imgH="3400200" progId="Equation.2">
                  <p:embed/>
                </p:oleObj>
              </mc:Choice>
              <mc:Fallback>
                <p:oleObj name="Equation" r:id="rId4" imgW="3400200" imgH="3400200" progId="Equation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14400"/>
                        <a:ext cx="1420813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562600" y="3657600"/>
          <a:ext cx="7096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6" imgW="1927080" imgH="2501640" progId="Equation.2">
                  <p:embed/>
                </p:oleObj>
              </mc:Choice>
              <mc:Fallback>
                <p:oleObj name="Equation" r:id="rId6" imgW="1927080" imgH="2501640" progId="Equation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657600"/>
                        <a:ext cx="70961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28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Little sigma, the</a:t>
            </a:r>
            <a:br>
              <a:rPr lang="en-US" smtClean="0"/>
            </a:br>
            <a:r>
              <a:rPr lang="en-US" u="sng" smtClean="0"/>
              <a:t>Population</a:t>
            </a:r>
            <a:r>
              <a:rPr lang="en-US" smtClean="0"/>
              <a:t> standard deviation</a:t>
            </a:r>
          </a:p>
        </p:txBody>
      </p:sp>
      <p:graphicFrame>
        <p:nvGraphicFramePr>
          <p:cNvPr id="20482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19400" y="2219325"/>
          <a:ext cx="3151188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4" imgW="3149280" imgH="2868480" progId="Equation.2">
                  <p:embed/>
                </p:oleObj>
              </mc:Choice>
              <mc:Fallback>
                <p:oleObj name="Equation" r:id="rId4" imgW="3149280" imgH="2868480" progId="Equation.2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19325"/>
                        <a:ext cx="3151188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29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u="sng" smtClean="0"/>
              <a:t>Sample</a:t>
            </a:r>
            <a:r>
              <a:rPr lang="en-US" smtClean="0"/>
              <a:t> standard deviation</a:t>
            </a:r>
          </a:p>
        </p:txBody>
      </p:sp>
      <p:graphicFrame>
        <p:nvGraphicFramePr>
          <p:cNvPr id="21506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81400" y="2819400"/>
          <a:ext cx="1816100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4" imgW="1814400" imgH="2211120" progId="Equation.2">
                  <p:embed/>
                </p:oleObj>
              </mc:Choice>
              <mc:Fallback>
                <p:oleObj name="Equation" r:id="rId4" imgW="1814400" imgH="2211120" progId="Equation.2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816100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457200"/>
            <a:ext cx="7086600" cy="5562600"/>
            <a:chOff x="533400" y="457200"/>
            <a:chExt cx="7086600" cy="5562600"/>
          </a:xfrm>
        </p:grpSpPr>
        <p:grpSp>
          <p:nvGrpSpPr>
            <p:cNvPr id="2" name="Group 1"/>
            <p:cNvGrpSpPr/>
            <p:nvPr/>
          </p:nvGrpSpPr>
          <p:grpSpPr>
            <a:xfrm>
              <a:off x="533400" y="457200"/>
              <a:ext cx="7086600" cy="5562600"/>
              <a:chOff x="533400" y="457200"/>
              <a:chExt cx="7086600" cy="5562600"/>
            </a:xfrm>
          </p:grpSpPr>
          <p:sp>
            <p:nvSpPr>
              <p:cNvPr id="22533" name="AutoShape 3"/>
              <p:cNvSpPr>
                <a:spLocks noChangeArrowheads="1"/>
              </p:cNvSpPr>
              <p:nvPr/>
            </p:nvSpPr>
            <p:spPr bwMode="auto">
              <a:xfrm>
                <a:off x="533400" y="457200"/>
                <a:ext cx="7086600" cy="5562600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4" name="Text Box 4"/>
              <p:cNvSpPr txBox="1">
                <a:spLocks noChangeArrowheads="1"/>
              </p:cNvSpPr>
              <p:nvPr/>
            </p:nvSpPr>
            <p:spPr bwMode="auto">
              <a:xfrm>
                <a:off x="2438400" y="1371600"/>
                <a:ext cx="3276600" cy="822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Population</a:t>
                </a:r>
                <a:r>
                  <a:rPr lang="en-US"/>
                  <a:t> </a:t>
                </a:r>
                <a:br>
                  <a:rPr lang="en-US"/>
                </a:br>
                <a:r>
                  <a:rPr lang="en-US"/>
                  <a:t>Standard Deviation </a:t>
                </a:r>
              </a:p>
            </p:txBody>
          </p:sp>
          <p:sp>
            <p:nvSpPr>
              <p:cNvPr id="22535" name="AutoShape 5"/>
              <p:cNvSpPr>
                <a:spLocks noChangeArrowheads="1"/>
              </p:cNvSpPr>
              <p:nvPr/>
            </p:nvSpPr>
            <p:spPr bwMode="auto">
              <a:xfrm>
                <a:off x="4343400" y="2895600"/>
                <a:ext cx="2209800" cy="1524000"/>
              </a:xfrm>
              <a:prstGeom prst="octagon">
                <a:avLst>
                  <a:gd name="adj" fmla="val 2928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6" name="Text Box 6"/>
              <p:cNvSpPr txBox="1">
                <a:spLocks noChangeArrowheads="1"/>
              </p:cNvSpPr>
              <p:nvPr/>
            </p:nvSpPr>
            <p:spPr bwMode="auto">
              <a:xfrm>
                <a:off x="4495800" y="2971800"/>
                <a:ext cx="1752600" cy="11874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Sample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Standard</a:t>
                </a:r>
                <a:br>
                  <a:rPr lang="en-US" dirty="0"/>
                </a:br>
                <a:r>
                  <a:rPr lang="en-US" dirty="0"/>
                  <a:t>Deviation</a:t>
                </a:r>
              </a:p>
            </p:txBody>
          </p:sp>
          <p:graphicFrame>
            <p:nvGraphicFramePr>
              <p:cNvPr id="245760" name="Object 0">
                <a:hlinkClick r:id="" action="ppaction://ole?verb=0"/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9480846"/>
                  </p:ext>
                </p:extLst>
              </p:nvPr>
            </p:nvGraphicFramePr>
            <p:xfrm>
              <a:off x="5105400" y="1295400"/>
              <a:ext cx="1295400" cy="1133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4" name="Equation" r:id="rId4" imgW="3149280" imgH="2868480" progId="Equation.3">
                      <p:embed/>
                    </p:oleObj>
                  </mc:Choice>
                  <mc:Fallback>
                    <p:oleObj name="Equation" r:id="rId4" imgW="3149280" imgH="2868480" progId="Equation.3">
                      <p:embed/>
                      <p:pic>
                        <p:nvPicPr>
                          <p:cNvPr id="0" name="Object 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1295400"/>
                            <a:ext cx="1295400" cy="1133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45761" name="Object 1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4637447"/>
                </p:ext>
              </p:extLst>
            </p:nvPr>
          </p:nvGraphicFramePr>
          <p:xfrm>
            <a:off x="5791200" y="3200400"/>
            <a:ext cx="1054100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5" name="Equation" r:id="rId6" imgW="1814400" imgH="2211120" progId="Equation.3">
                    <p:embed/>
                  </p:oleObj>
                </mc:Choice>
                <mc:Fallback>
                  <p:oleObj name="Equation" r:id="rId6" imgW="1814400" imgH="2211120" progId="Equation.3">
                    <p:embed/>
                    <p:pic>
                      <p:nvPicPr>
                        <p:cNvPr id="0" name="Object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3200400"/>
                          <a:ext cx="1054100" cy="765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5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Mean	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One number that tells us about the middle using </a:t>
            </a:r>
            <a:r>
              <a:rPr lang="en-US" u="sng" smtClean="0"/>
              <a:t>all</a:t>
            </a:r>
            <a:r>
              <a:rPr lang="en-US" smtClean="0"/>
              <a:t> the data.</a:t>
            </a:r>
          </a:p>
          <a:p>
            <a:r>
              <a:rPr lang="en-US" smtClean="0"/>
              <a:t>The group not the individual has a mean.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analyze data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1. Make a frequency distribution and plot the data</a:t>
            </a:r>
          </a:p>
          <a:p>
            <a:r>
              <a:rPr lang="en-US" sz="2800" smtClean="0"/>
              <a:t>Look for overall pattern and outliers or skewness</a:t>
            </a:r>
          </a:p>
          <a:p>
            <a:r>
              <a:rPr lang="en-US" sz="2800" smtClean="0"/>
              <a:t>Create a numerical summary: mean and standard deviation.</a:t>
            </a:r>
          </a:p>
        </p:txBody>
      </p:sp>
      <p:pic>
        <p:nvPicPr>
          <p:cNvPr id="63492" name="Picture 6" descr="F01-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676650"/>
            <a:ext cx="3810000" cy="723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41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Start with a list of scores</a:t>
            </a:r>
          </a:p>
        </p:txBody>
      </p:sp>
      <p:graphicFrame>
        <p:nvGraphicFramePr>
          <p:cNvPr id="23554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" y="1676400"/>
          <a:ext cx="8505825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Worksheet" r:id="rId4" imgW="8503920" imgH="4230360" progId="Excel.Sheet.8">
                  <p:embed/>
                </p:oleObj>
              </mc:Choice>
              <mc:Fallback>
                <p:oleObj name="Worksheet" r:id="rId4" imgW="8503920" imgH="4230360" progId="Excel.Sheet.8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8505825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42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Make a frequency distribution</a:t>
            </a:r>
          </a:p>
        </p:txBody>
      </p:sp>
      <p:graphicFrame>
        <p:nvGraphicFramePr>
          <p:cNvPr id="24578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2092325"/>
          <a:ext cx="9180513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Worksheet" r:id="rId4" imgW="9178920" imgH="3278160" progId="Excel.Sheet.8">
                  <p:embed/>
                </p:oleObj>
              </mc:Choice>
              <mc:Fallback>
                <p:oleObj name="Worksheet" r:id="rId4" imgW="9178920" imgH="3278160" progId="Excel.Sheet.8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92325"/>
                        <a:ext cx="9180513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43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Frequency distribution</a:t>
            </a:r>
          </a:p>
        </p:txBody>
      </p:sp>
      <p:graphicFrame>
        <p:nvGraphicFramePr>
          <p:cNvPr id="25602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30400" y="1625600"/>
          <a:ext cx="5094288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Worksheet" r:id="rId4" imgW="5092560" imgH="5043240" progId="Excel.Sheet.8">
                  <p:embed/>
                </p:oleObj>
              </mc:Choice>
              <mc:Fallback>
                <p:oleObj name="Worksheet" r:id="rId4" imgW="5092560" imgH="5043240" progId="Excel.Sheet.8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625600"/>
                        <a:ext cx="5094288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44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Represent with a chart (histogram)</a:t>
            </a:r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29394"/>
            <a:ext cx="621153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45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Represent with line chart</a:t>
            </a:r>
          </a:p>
        </p:txBody>
      </p:sp>
      <p:graphicFrame>
        <p:nvGraphicFramePr>
          <p:cNvPr id="27650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1600200"/>
          <a:ext cx="66675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Chart" r:id="rId4" imgW="6665760" imgH="5040000" progId="Excel.Chart.8">
                  <p:embed followColorScheme="full"/>
                </p:oleObj>
              </mc:Choice>
              <mc:Fallback>
                <p:oleObj name="Chart" r:id="rId4" imgW="6665760" imgH="5040000" progId="Excel.Chart.8">
                  <p:embed followColorScheme="full"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6675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Density Curve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Replaces the histogram when we have many observations.</a:t>
            </a:r>
          </a:p>
        </p:txBody>
      </p:sp>
      <p:pic>
        <p:nvPicPr>
          <p:cNvPr id="64516" name="Picture 6" descr="F01-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19325"/>
            <a:ext cx="3810000" cy="3636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Transform a score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Hotel Atlantico</a:t>
            </a:r>
          </a:p>
          <a:p>
            <a:r>
              <a:rPr lang="en-US" sz="2800" smtClean="0"/>
              <a:t>200 pesos</a:t>
            </a:r>
          </a:p>
          <a:p>
            <a:r>
              <a:rPr lang="en-US" sz="2800" smtClean="0"/>
              <a:t>Peso a unit of measure</a:t>
            </a:r>
          </a:p>
        </p:txBody>
      </p:sp>
      <p:pic>
        <p:nvPicPr>
          <p:cNvPr id="65540" name="Picture 6" descr="atlantic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25000" r="17000"/>
          <a:stretch>
            <a:fillRect/>
          </a:stretch>
        </p:blipFill>
        <p:spPr>
          <a:xfrm>
            <a:off x="4962525" y="1981200"/>
            <a:ext cx="31813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Transform a score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1 dollar = 28.38 pesos</a:t>
            </a:r>
          </a:p>
          <a:p>
            <a:r>
              <a:rPr lang="en-US" sz="2800" smtClean="0"/>
              <a:t>200/28.38=$7.05</a:t>
            </a:r>
          </a:p>
          <a:p>
            <a:r>
              <a:rPr lang="en-US" sz="2800" smtClean="0"/>
              <a:t>Dollar a unit of measure</a:t>
            </a:r>
          </a:p>
        </p:txBody>
      </p:sp>
      <p:pic>
        <p:nvPicPr>
          <p:cNvPr id="66564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38916" name="Group 1034"/>
          <p:cNvGrpSpPr>
            <a:grpSpLocks/>
          </p:cNvGrpSpPr>
          <p:nvPr/>
        </p:nvGrpSpPr>
        <p:grpSpPr bwMode="auto">
          <a:xfrm>
            <a:off x="533400" y="228600"/>
            <a:ext cx="8077200" cy="6400800"/>
            <a:chOff x="288" y="144"/>
            <a:chExt cx="5088" cy="4032"/>
          </a:xfrm>
        </p:grpSpPr>
        <p:sp>
          <p:nvSpPr>
            <p:cNvPr id="38920" name="AutoShape 1030" descr="Crowd"/>
            <p:cNvSpPr>
              <a:spLocks noChangeArrowheads="1"/>
            </p:cNvSpPr>
            <p:nvPr/>
          </p:nvSpPr>
          <p:spPr bwMode="auto">
            <a:xfrm>
              <a:off x="288" y="144"/>
              <a:ext cx="5088" cy="4032"/>
            </a:xfrm>
            <a:prstGeom prst="octagon">
              <a:avLst>
                <a:gd name="adj" fmla="val 2928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5715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Text Box 1031"/>
            <p:cNvSpPr txBox="1">
              <a:spLocks noChangeArrowheads="1"/>
            </p:cNvSpPr>
            <p:nvPr/>
          </p:nvSpPr>
          <p:spPr bwMode="auto">
            <a:xfrm>
              <a:off x="1488" y="720"/>
              <a:ext cx="1200" cy="327"/>
            </a:xfrm>
            <a:prstGeom prst="rect">
              <a:avLst/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</a:rPr>
                <a:t>Population</a:t>
              </a:r>
            </a:p>
          </p:txBody>
        </p:sp>
      </p:grpSp>
      <p:grpSp>
        <p:nvGrpSpPr>
          <p:cNvPr id="38917" name="Group 1035"/>
          <p:cNvGrpSpPr>
            <a:grpSpLocks/>
          </p:cNvGrpSpPr>
          <p:nvPr/>
        </p:nvGrpSpPr>
        <p:grpSpPr bwMode="auto">
          <a:xfrm>
            <a:off x="4800600" y="2971800"/>
            <a:ext cx="1676400" cy="1219200"/>
            <a:chOff x="3024" y="1872"/>
            <a:chExt cx="1056" cy="768"/>
          </a:xfrm>
        </p:grpSpPr>
        <p:sp>
          <p:nvSpPr>
            <p:cNvPr id="38918" name="AutoShape 1032"/>
            <p:cNvSpPr>
              <a:spLocks noChangeArrowheads="1"/>
            </p:cNvSpPr>
            <p:nvPr/>
          </p:nvSpPr>
          <p:spPr bwMode="auto">
            <a:xfrm>
              <a:off x="3024" y="1872"/>
              <a:ext cx="1056" cy="768"/>
            </a:xfrm>
            <a:prstGeom prst="octagon">
              <a:avLst>
                <a:gd name="adj" fmla="val 29287"/>
              </a:avLst>
            </a:prstGeom>
            <a:noFill/>
            <a:ln w="5715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Text Box 1033"/>
            <p:cNvSpPr txBox="1">
              <a:spLocks noChangeArrowheads="1"/>
            </p:cNvSpPr>
            <p:nvPr/>
          </p:nvSpPr>
          <p:spPr bwMode="auto">
            <a:xfrm>
              <a:off x="3168" y="2352"/>
              <a:ext cx="768" cy="288"/>
            </a:xfrm>
            <a:prstGeom prst="rect">
              <a:avLst/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FF"/>
                  </a:solidFill>
                </a:rPr>
                <a:t>Sample</a:t>
              </a:r>
              <a:r>
                <a:rPr lang="en-US"/>
                <a:t> 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31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74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609600"/>
          <a:ext cx="7810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WordArt" r:id="rId4" imgW="7808760" imgH="1179360" progId="">
                  <p:embed/>
                </p:oleObj>
              </mc:Choice>
              <mc:Fallback>
                <p:oleObj name="WordArt" r:id="rId4" imgW="7808760" imgH="1179360" progId="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7810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standardized observations or values.</a:t>
            </a:r>
          </a:p>
          <a:p>
            <a:r>
              <a:rPr lang="en-US" smtClean="0"/>
              <a:t>To standardize is to transform a score into standard deviation units.</a:t>
            </a:r>
          </a:p>
          <a:p>
            <a:r>
              <a:rPr lang="en-US" smtClean="0"/>
              <a:t>Frequently referred to as </a:t>
            </a:r>
            <a:r>
              <a:rPr lang="en-US" sz="3600" b="1" smtClean="0">
                <a:solidFill>
                  <a:schemeClr val="hlink"/>
                </a:solidFill>
              </a:rPr>
              <a:t>z-scores</a:t>
            </a:r>
          </a:p>
          <a:p>
            <a:r>
              <a:rPr lang="en-US" smtClean="0"/>
              <a:t>A z-score tells how many standard deviations the score or observation falls from the mean and in which direction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32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Rectangle 2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Standard Scores (Z-scores)</a:t>
            </a:r>
          </a:p>
        </p:txBody>
      </p:sp>
      <p:sp>
        <p:nvSpPr>
          <p:cNvPr id="67606" name="Rectangle 2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individual scores expressed in terms of the mean and standard deviation of the sample or population.</a:t>
            </a:r>
          </a:p>
          <a:p>
            <a:r>
              <a:rPr lang="en-US" smtClean="0"/>
              <a:t>Z = X minus the mean/standard deviation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33</a:t>
            </a: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Z-score</a:t>
            </a:r>
          </a:p>
        </p:txBody>
      </p:sp>
      <p:graphicFrame>
        <p:nvGraphicFramePr>
          <p:cNvPr id="29698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981200"/>
          <a:ext cx="78105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4" imgW="7808760" imgH="4151160" progId="Equation.2">
                  <p:embed/>
                </p:oleObj>
              </mc:Choice>
              <mc:Fallback>
                <p:oleObj name="Equation" r:id="rId4" imgW="7808760" imgH="4151160" progId="Equation.2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8105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0200" y="1830388"/>
          <a:ext cx="6870700" cy="422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6" imgW="6868800" imgH="4225680" progId="Equation.2">
                  <p:embed/>
                </p:oleObj>
              </mc:Choice>
              <mc:Fallback>
                <p:oleObj name="Equation" r:id="rId6" imgW="6868800" imgH="4225680" progId="Equation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830388"/>
                        <a:ext cx="6870700" cy="422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34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new symbols</a:t>
            </a:r>
          </a:p>
        </p:txBody>
      </p:sp>
      <p:graphicFrame>
        <p:nvGraphicFramePr>
          <p:cNvPr id="30722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2286000"/>
          <a:ext cx="885825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4" imgW="8856360" imgH="2550960" progId="Equation.3">
                  <p:embed/>
                </p:oleObj>
              </mc:Choice>
              <mc:Fallback>
                <p:oleObj name="Equation" r:id="rId4" imgW="8856360" imgH="2550960" progId="Equation.3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885825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35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Calculate Z-scores for trivia data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Label column E as Z-score</a:t>
            </a:r>
          </a:p>
          <a:p>
            <a:r>
              <a:rPr lang="en-US" smtClean="0"/>
              <a:t>Type formula deviation score/std dev</a:t>
            </a:r>
          </a:p>
          <a:p>
            <a:r>
              <a:rPr lang="en-US" smtClean="0"/>
              <a:t>Make std dev reference absolute (use F4 to insert dollar signs)</a:t>
            </a:r>
          </a:p>
          <a:p>
            <a:r>
              <a:rPr lang="en-US" smtClean="0"/>
              <a:t>Copy formula down.</a:t>
            </a:r>
          </a:p>
          <a:p>
            <a:r>
              <a:rPr lang="en-US" smtClean="0"/>
              <a:t>Check: should sum to zero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37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Z Scores</a:t>
            </a:r>
          </a:p>
        </p:txBody>
      </p:sp>
      <p:sp>
        <p:nvSpPr>
          <p:cNvPr id="73742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Height of young women</a:t>
            </a:r>
          </a:p>
          <a:p>
            <a:pPr lvl="1">
              <a:buSzPct val="75000"/>
            </a:pPr>
            <a:r>
              <a:rPr lang="en-US" dirty="0" smtClean="0"/>
              <a:t>Mean = 64</a:t>
            </a:r>
          </a:p>
          <a:p>
            <a:pPr lvl="1">
              <a:buSzPct val="75000"/>
            </a:pPr>
            <a:r>
              <a:rPr lang="en-US" dirty="0" smtClean="0"/>
              <a:t>Standard deviation = 2.7</a:t>
            </a:r>
          </a:p>
          <a:p>
            <a:r>
              <a:rPr lang="en-US" dirty="0" smtClean="0"/>
              <a:t>What is the deviation score for a woman who is 70 inches?</a:t>
            </a:r>
          </a:p>
          <a:p>
            <a:r>
              <a:rPr lang="en-US" dirty="0" smtClean="0"/>
              <a:t>What is the deviation score for a woman 5 feet tall (60 inches).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37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Z Scores</a:t>
            </a:r>
          </a:p>
        </p:txBody>
      </p:sp>
      <p:sp>
        <p:nvSpPr>
          <p:cNvPr id="73742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Height of young women</a:t>
            </a:r>
          </a:p>
          <a:p>
            <a:pPr lvl="1">
              <a:buSzPct val="75000"/>
            </a:pPr>
            <a:r>
              <a:rPr lang="en-US" dirty="0" smtClean="0"/>
              <a:t>Mean = 64</a:t>
            </a:r>
          </a:p>
          <a:p>
            <a:pPr lvl="1">
              <a:buSzPct val="75000"/>
            </a:pPr>
            <a:r>
              <a:rPr lang="en-US" dirty="0" smtClean="0"/>
              <a:t>Standard deviation = 2.7</a:t>
            </a:r>
          </a:p>
          <a:p>
            <a:r>
              <a:rPr lang="en-US" dirty="0" smtClean="0"/>
              <a:t>What is the deviation score for a woman who is 70 inches? </a:t>
            </a:r>
            <a:r>
              <a:rPr lang="en-US" dirty="0" smtClean="0">
                <a:solidFill>
                  <a:srgbClr val="FF0000"/>
                </a:solidFill>
              </a:rPr>
              <a:t>70-64= 6 inches</a:t>
            </a:r>
            <a:endParaRPr lang="en-US" dirty="0" smtClean="0"/>
          </a:p>
          <a:p>
            <a:r>
              <a:rPr lang="en-US" dirty="0" smtClean="0"/>
              <a:t>What is the deviation score for a woman 5 feet tall (60 inches). 60-64 = </a:t>
            </a:r>
            <a:r>
              <a:rPr lang="en-US" dirty="0" smtClean="0">
                <a:solidFill>
                  <a:srgbClr val="FF0000"/>
                </a:solidFill>
              </a:rPr>
              <a:t>-4 inches</a:t>
            </a:r>
          </a:p>
        </p:txBody>
      </p:sp>
    </p:spTree>
    <p:extLst>
      <p:ext uri="{BB962C8B-B14F-4D97-AF65-F5344CB8AC3E}">
        <p14:creationId xmlns:p14="http://schemas.microsoft.com/office/powerpoint/2010/main" val="3190641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37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Z Scores</a:t>
            </a:r>
          </a:p>
        </p:txBody>
      </p:sp>
      <p:sp>
        <p:nvSpPr>
          <p:cNvPr id="73742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Height of young women</a:t>
            </a:r>
          </a:p>
          <a:p>
            <a:pPr lvl="1">
              <a:buSzPct val="75000"/>
            </a:pPr>
            <a:r>
              <a:rPr lang="en-US" smtClean="0"/>
              <a:t>Mean = 64</a:t>
            </a:r>
          </a:p>
          <a:p>
            <a:pPr lvl="1">
              <a:buSzPct val="75000"/>
            </a:pPr>
            <a:r>
              <a:rPr lang="en-US" smtClean="0"/>
              <a:t>Standard deviation = 2.7</a:t>
            </a:r>
          </a:p>
          <a:p>
            <a:r>
              <a:rPr lang="en-US" smtClean="0"/>
              <a:t>How tall in deviations is a woman 70 inches?</a:t>
            </a:r>
          </a:p>
          <a:p>
            <a:r>
              <a:rPr lang="en-US" smtClean="0"/>
              <a:t>A woman 5 feet tall (60 inches) is how tall in standard deviations?</a:t>
            </a:r>
          </a:p>
        </p:txBody>
      </p:sp>
    </p:spTree>
    <p:extLst>
      <p:ext uri="{BB962C8B-B14F-4D97-AF65-F5344CB8AC3E}">
        <p14:creationId xmlns:p14="http://schemas.microsoft.com/office/powerpoint/2010/main" val="2496635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38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Z scores</a:t>
            </a:r>
          </a:p>
        </p:txBody>
      </p:sp>
      <p:sp>
        <p:nvSpPr>
          <p:cNvPr id="74766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Height of young women</a:t>
            </a:r>
          </a:p>
          <a:p>
            <a:pPr lvl="1">
              <a:buSzPct val="75000"/>
            </a:pPr>
            <a:r>
              <a:rPr lang="en-US" smtClean="0"/>
              <a:t>Mean = 64</a:t>
            </a:r>
          </a:p>
          <a:p>
            <a:pPr lvl="1">
              <a:buSzPct val="75000"/>
            </a:pPr>
            <a:r>
              <a:rPr lang="en-US" smtClean="0"/>
              <a:t>Standard deviation = 2.7</a:t>
            </a:r>
          </a:p>
          <a:p>
            <a:r>
              <a:rPr lang="en-US" smtClean="0"/>
              <a:t>How tall in deviations is a woman 70 inches?</a:t>
            </a:r>
            <a:r>
              <a:rPr lang="en-US" b="1" smtClean="0"/>
              <a:t> </a:t>
            </a:r>
            <a:r>
              <a:rPr lang="en-US" b="1" smtClean="0">
                <a:solidFill>
                  <a:schemeClr val="hlink"/>
                </a:solidFill>
              </a:rPr>
              <a:t>z = 2.22</a:t>
            </a:r>
          </a:p>
          <a:p>
            <a:r>
              <a:rPr lang="en-US" smtClean="0"/>
              <a:t>A woman 5 feet tall (60 inches) is how tall in standard deviations?</a:t>
            </a:r>
            <a:r>
              <a:rPr lang="en-US" b="1" smtClean="0"/>
              <a:t> </a:t>
            </a:r>
            <a:r>
              <a:rPr lang="en-US" b="1" smtClean="0">
                <a:solidFill>
                  <a:schemeClr val="hlink"/>
                </a:solidFill>
              </a:rPr>
              <a:t>z = -1.48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39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Calculating Z scores</a:t>
            </a:r>
          </a:p>
        </p:txBody>
      </p:sp>
      <p:graphicFrame>
        <p:nvGraphicFramePr>
          <p:cNvPr id="31746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9600" y="4114800"/>
          <a:ext cx="7924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Equation" r:id="rId4" imgW="2031840" imgH="393480" progId="Equation.3">
                  <p:embed/>
                </p:oleObj>
              </mc:Choice>
              <mc:Fallback>
                <p:oleObj name="Equation" r:id="rId4" imgW="2031840" imgH="393480" progId="Equation.3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7924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102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" y="1905000"/>
          <a:ext cx="80772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Equation" r:id="rId6" imgW="1955520" imgH="393480" progId="Equation.3">
                  <p:embed/>
                </p:oleObj>
              </mc:Choice>
              <mc:Fallback>
                <p:oleObj name="Equation" r:id="rId6" imgW="1955520" imgH="393480" progId="Equation.3">
                  <p:embed/>
                  <p:pic>
                    <p:nvPicPr>
                      <p:cNvPr id="0" name="Object 102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0772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6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Sample mean</a:t>
            </a:r>
          </a:p>
        </p:txBody>
      </p:sp>
      <p:graphicFrame>
        <p:nvGraphicFramePr>
          <p:cNvPr id="3074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14638" y="2209800"/>
          <a:ext cx="3776662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3774960" imgH="3313080" progId="Equation.2">
                  <p:embed/>
                </p:oleObj>
              </mc:Choice>
              <mc:Fallback>
                <p:oleObj name="Equation" r:id="rId4" imgW="3774960" imgH="3313080" progId="Equation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2209800"/>
                        <a:ext cx="3776662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Calculating X from Z scores</a:t>
            </a:r>
          </a:p>
        </p:txBody>
      </p:sp>
      <p:graphicFrame>
        <p:nvGraphicFramePr>
          <p:cNvPr id="3277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2590800"/>
          <a:ext cx="86868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4" imgW="863280" imgH="203040" progId="Equation.3">
                  <p:embed/>
                </p:oleObj>
              </mc:Choice>
              <mc:Fallback>
                <p:oleObj name="Equation" r:id="rId4" imgW="863280" imgH="20304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90800"/>
                        <a:ext cx="86868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F616A95-871E-4DDD-841C-032400E9BFD5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data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Categorical or Qualitative data</a:t>
            </a:r>
          </a:p>
          <a:p>
            <a:pPr lvl="1"/>
            <a:r>
              <a:rPr lang="en-US" altLang="en-US"/>
              <a:t>Nominal: Assign individuals to mutually exclusive categories.</a:t>
            </a:r>
          </a:p>
          <a:p>
            <a:pPr lvl="2"/>
            <a:r>
              <a:rPr lang="en-US" altLang="en-US"/>
              <a:t>exhaustive: everyone is in one category</a:t>
            </a:r>
          </a:p>
          <a:p>
            <a:pPr lvl="1"/>
            <a:r>
              <a:rPr lang="en-US" altLang="en-US"/>
              <a:t>Ordinal: Involves putting individuals in rank order.  Categories are still mutually exclusive and exhaustive, but the order cannot be changed. </a:t>
            </a:r>
          </a:p>
        </p:txBody>
      </p:sp>
    </p:spTree>
    <p:extLst>
      <p:ext uri="{BB962C8B-B14F-4D97-AF65-F5344CB8AC3E}">
        <p14:creationId xmlns:p14="http://schemas.microsoft.com/office/powerpoint/2010/main" val="4045864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11B4462-B194-453A-81B8-18F7A9D582EE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data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Measurement or Quantitative Data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Interval data: There is a consistent interval or difference between the numbers.  Zero point is arbitrary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Ratio data: Interval scale plus a meaningful zero.  Zero means none.  Weight, money and Celsius scales exemplify ratio data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Measurement data allows for arithmetic operations.</a:t>
            </a:r>
          </a:p>
        </p:txBody>
      </p:sp>
    </p:spTree>
    <p:extLst>
      <p:ext uri="{BB962C8B-B14F-4D97-AF65-F5344CB8AC3E}">
        <p14:creationId xmlns:p14="http://schemas.microsoft.com/office/powerpoint/2010/main" val="403168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smtClean="0">
                <a:hlinkClick r:id="rId2"/>
              </a:rPr>
              <a:t>Video2</a:t>
            </a:r>
            <a:endParaRPr lang="en-US" i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60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view File extensions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Open Windows Explorer</a:t>
            </a:r>
          </a:p>
          <a:p>
            <a:r>
              <a:rPr lang="en-US" smtClean="0"/>
              <a:t>Choose Tools/Folder Options/View</a:t>
            </a:r>
          </a:p>
          <a:p>
            <a:r>
              <a:rPr lang="en-US" smtClean="0"/>
              <a:t>uncheck “hide extensions for known file types.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30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 r="5469" b="7292"/>
          <a:stretch>
            <a:fillRect/>
          </a:stretch>
        </p:blipFill>
        <p:spPr bwMode="auto">
          <a:xfrm>
            <a:off x="0" y="76200"/>
            <a:ext cx="92202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685" name="Freeform 5"/>
          <p:cNvSpPr>
            <a:spLocks/>
          </p:cNvSpPr>
          <p:nvPr/>
        </p:nvSpPr>
        <p:spPr bwMode="auto">
          <a:xfrm>
            <a:off x="379413" y="3433763"/>
            <a:ext cx="3027362" cy="795337"/>
          </a:xfrm>
          <a:custGeom>
            <a:avLst/>
            <a:gdLst>
              <a:gd name="T0" fmla="*/ 2147483647 w 1907"/>
              <a:gd name="T1" fmla="*/ 2147483647 h 501"/>
              <a:gd name="T2" fmla="*/ 2147483647 w 1907"/>
              <a:gd name="T3" fmla="*/ 2147483647 h 501"/>
              <a:gd name="T4" fmla="*/ 2147483647 w 1907"/>
              <a:gd name="T5" fmla="*/ 2147483647 h 501"/>
              <a:gd name="T6" fmla="*/ 2147483647 w 1907"/>
              <a:gd name="T7" fmla="*/ 2147483647 h 501"/>
              <a:gd name="T8" fmla="*/ 2147483647 w 1907"/>
              <a:gd name="T9" fmla="*/ 2147483647 h 501"/>
              <a:gd name="T10" fmla="*/ 2147483647 w 1907"/>
              <a:gd name="T11" fmla="*/ 2147483647 h 501"/>
              <a:gd name="T12" fmla="*/ 2147483647 w 1907"/>
              <a:gd name="T13" fmla="*/ 2147483647 h 501"/>
              <a:gd name="T14" fmla="*/ 2147483647 w 1907"/>
              <a:gd name="T15" fmla="*/ 2147483647 h 501"/>
              <a:gd name="T16" fmla="*/ 2147483647 w 1907"/>
              <a:gd name="T17" fmla="*/ 2147483647 h 501"/>
              <a:gd name="T18" fmla="*/ 2147483647 w 1907"/>
              <a:gd name="T19" fmla="*/ 2147483647 h 501"/>
              <a:gd name="T20" fmla="*/ 2147483647 w 1907"/>
              <a:gd name="T21" fmla="*/ 2147483647 h 501"/>
              <a:gd name="T22" fmla="*/ 2147483647 w 1907"/>
              <a:gd name="T23" fmla="*/ 2147483647 h 501"/>
              <a:gd name="T24" fmla="*/ 2147483647 w 1907"/>
              <a:gd name="T25" fmla="*/ 2147483647 h 501"/>
              <a:gd name="T26" fmla="*/ 2147483647 w 1907"/>
              <a:gd name="T27" fmla="*/ 2147483647 h 501"/>
              <a:gd name="T28" fmla="*/ 2147483647 w 1907"/>
              <a:gd name="T29" fmla="*/ 2147483647 h 5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07"/>
              <a:gd name="T46" fmla="*/ 0 h 501"/>
              <a:gd name="T47" fmla="*/ 1907 w 1907"/>
              <a:gd name="T48" fmla="*/ 501 h 5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07" h="501">
                <a:moveTo>
                  <a:pt x="950" y="86"/>
                </a:moveTo>
                <a:cubicBezTo>
                  <a:pt x="746" y="64"/>
                  <a:pt x="541" y="74"/>
                  <a:pt x="337" y="59"/>
                </a:cubicBezTo>
                <a:cubicBezTo>
                  <a:pt x="221" y="63"/>
                  <a:pt x="122" y="51"/>
                  <a:pt x="17" y="86"/>
                </a:cubicBezTo>
                <a:cubicBezTo>
                  <a:pt x="6" y="120"/>
                  <a:pt x="0" y="198"/>
                  <a:pt x="26" y="223"/>
                </a:cubicBezTo>
                <a:cubicBezTo>
                  <a:pt x="33" y="230"/>
                  <a:pt x="45" y="229"/>
                  <a:pt x="54" y="232"/>
                </a:cubicBezTo>
                <a:cubicBezTo>
                  <a:pt x="77" y="256"/>
                  <a:pt x="82" y="268"/>
                  <a:pt x="127" y="269"/>
                </a:cubicBezTo>
                <a:cubicBezTo>
                  <a:pt x="276" y="272"/>
                  <a:pt x="426" y="275"/>
                  <a:pt x="575" y="278"/>
                </a:cubicBezTo>
                <a:cubicBezTo>
                  <a:pt x="1907" y="266"/>
                  <a:pt x="1342" y="501"/>
                  <a:pt x="1654" y="205"/>
                </a:cubicBezTo>
                <a:cubicBezTo>
                  <a:pt x="1649" y="168"/>
                  <a:pt x="1658" y="124"/>
                  <a:pt x="1635" y="95"/>
                </a:cubicBezTo>
                <a:cubicBezTo>
                  <a:pt x="1618" y="73"/>
                  <a:pt x="1567" y="62"/>
                  <a:pt x="1544" y="50"/>
                </a:cubicBezTo>
                <a:cubicBezTo>
                  <a:pt x="1513" y="17"/>
                  <a:pt x="1534" y="34"/>
                  <a:pt x="1471" y="13"/>
                </a:cubicBezTo>
                <a:cubicBezTo>
                  <a:pt x="1462" y="10"/>
                  <a:pt x="1443" y="4"/>
                  <a:pt x="1443" y="4"/>
                </a:cubicBezTo>
                <a:cubicBezTo>
                  <a:pt x="1306" y="7"/>
                  <a:pt x="1169" y="10"/>
                  <a:pt x="1032" y="13"/>
                </a:cubicBezTo>
                <a:cubicBezTo>
                  <a:pt x="872" y="17"/>
                  <a:pt x="764" y="0"/>
                  <a:pt x="630" y="50"/>
                </a:cubicBezTo>
                <a:cubicBezTo>
                  <a:pt x="608" y="71"/>
                  <a:pt x="617" y="62"/>
                  <a:pt x="602" y="77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vs. Median</a:t>
            </a:r>
            <a:endParaRPr lang="en-US" dirty="0"/>
          </a:p>
        </p:txBody>
      </p:sp>
      <p:pic>
        <p:nvPicPr>
          <p:cNvPr id="3" name="Picture 2" descr="JetsKickReturn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19311"/>
            <a:ext cx="8908474" cy="408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7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Mu, the population mean</a:t>
            </a:r>
          </a:p>
        </p:txBody>
      </p:sp>
      <p:graphicFrame>
        <p:nvGraphicFramePr>
          <p:cNvPr id="40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09800" y="1928813"/>
          <a:ext cx="4090988" cy="443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4" imgW="4089240" imgH="4431960" progId="Equation.2">
                  <p:embed/>
                </p:oleObj>
              </mc:Choice>
              <mc:Fallback>
                <p:oleObj name="Equation" r:id="rId4" imgW="4089240" imgH="4431960" progId="Equation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28813"/>
                        <a:ext cx="4090988" cy="443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6" name="AutoShape 1028"/>
          <p:cNvSpPr>
            <a:spLocks noChangeArrowheads="1"/>
          </p:cNvSpPr>
          <p:nvPr/>
        </p:nvSpPr>
        <p:spPr bwMode="auto">
          <a:xfrm>
            <a:off x="457200" y="228600"/>
            <a:ext cx="8077200" cy="6400800"/>
          </a:xfrm>
          <a:prstGeom prst="octagon">
            <a:avLst>
              <a:gd name="adj" fmla="val 29287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1029"/>
          <p:cNvSpPr txBox="1">
            <a:spLocks noChangeArrowheads="1"/>
          </p:cNvSpPr>
          <p:nvPr/>
        </p:nvSpPr>
        <p:spPr bwMode="auto">
          <a:xfrm>
            <a:off x="2362200" y="1143000"/>
            <a:ext cx="3276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Population</a:t>
            </a:r>
          </a:p>
        </p:txBody>
      </p:sp>
      <p:sp>
        <p:nvSpPr>
          <p:cNvPr id="5128" name="AutoShape 1030"/>
          <p:cNvSpPr>
            <a:spLocks noChangeArrowheads="1"/>
          </p:cNvSpPr>
          <p:nvPr/>
        </p:nvSpPr>
        <p:spPr bwMode="auto">
          <a:xfrm>
            <a:off x="4800600" y="2971800"/>
            <a:ext cx="1676400" cy="12192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1031"/>
          <p:cNvSpPr txBox="1">
            <a:spLocks noChangeArrowheads="1"/>
          </p:cNvSpPr>
          <p:nvPr/>
        </p:nvSpPr>
        <p:spPr bwMode="auto">
          <a:xfrm>
            <a:off x="5029200" y="3276600"/>
            <a:ext cx="1447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</a:rPr>
              <a:t>Sample</a:t>
            </a:r>
            <a:r>
              <a:rPr lang="en-US"/>
              <a:t> </a:t>
            </a:r>
          </a:p>
        </p:txBody>
      </p:sp>
      <p:graphicFrame>
        <p:nvGraphicFramePr>
          <p:cNvPr id="5122" name="Object 103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3200400"/>
          <a:ext cx="876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4" imgW="3774960" imgH="3313080" progId="Equation.2">
                  <p:embed/>
                </p:oleObj>
              </mc:Choice>
              <mc:Fallback>
                <p:oleObj name="Equation" r:id="rId4" imgW="3774960" imgH="3313080" progId="Equation.2">
                  <p:embed/>
                  <p:pic>
                    <p:nvPicPr>
                      <p:cNvPr id="0" name="Object 103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00400"/>
                        <a:ext cx="876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3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2400" y="914400"/>
          <a:ext cx="15001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6" imgW="4089240" imgH="4431960" progId="Equation.2">
                  <p:embed/>
                </p:oleObj>
              </mc:Choice>
              <mc:Fallback>
                <p:oleObj name="Equation" r:id="rId6" imgW="4089240" imgH="4431960" progId="Equation.2">
                  <p:embed/>
                  <p:pic>
                    <p:nvPicPr>
                      <p:cNvPr id="0" name="Object 103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14400"/>
                        <a:ext cx="15001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gs">
  <a:themeElements>
    <a:clrScheme name="">
      <a:dk1>
        <a:srgbClr val="000000"/>
      </a:dk1>
      <a:lt1>
        <a:srgbClr val="CECECE"/>
      </a:lt1>
      <a:dk2>
        <a:srgbClr val="000080"/>
      </a:dk2>
      <a:lt2>
        <a:srgbClr val="949494"/>
      </a:lt2>
      <a:accent1>
        <a:srgbClr val="00B7A5"/>
      </a:accent1>
      <a:accent2>
        <a:srgbClr val="0000FF"/>
      </a:accent2>
      <a:accent3>
        <a:srgbClr val="E3E3E3"/>
      </a:accent3>
      <a:accent4>
        <a:srgbClr val="000000"/>
      </a:accent4>
      <a:accent5>
        <a:srgbClr val="AAD8CF"/>
      </a:accent5>
      <a:accent6>
        <a:srgbClr val="0000E7"/>
      </a:accent6>
      <a:hlink>
        <a:srgbClr val="FF0000"/>
      </a:hlink>
      <a:folHlink>
        <a:srgbClr val="E0E0E0"/>
      </a:folHlink>
    </a:clrScheme>
    <a:fontScheme name="Fla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la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c:\msoffice\powerpnt\template\sldshow\flags.ppt</Template>
  <TotalTime>1669</TotalTime>
  <Pages>30</Pages>
  <Words>1414</Words>
  <Application>Microsoft Office PowerPoint</Application>
  <PresentationFormat>On-screen Show (4:3)</PresentationFormat>
  <Paragraphs>400</Paragraphs>
  <Slides>77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Monotype Sorts</vt:lpstr>
      <vt:lpstr>Times New Roman</vt:lpstr>
      <vt:lpstr>Flags</vt:lpstr>
      <vt:lpstr>Equation</vt:lpstr>
      <vt:lpstr>Worksheet</vt:lpstr>
      <vt:lpstr>Chart</vt:lpstr>
      <vt:lpstr>WordArt</vt:lpstr>
      <vt:lpstr>Describing distributions with numbers</vt:lpstr>
      <vt:lpstr>Measuring the Center of a distribution</vt:lpstr>
      <vt:lpstr>Measuring the center with the Mean</vt:lpstr>
      <vt:lpstr>Our first formula</vt:lpstr>
      <vt:lpstr>The Mean </vt:lpstr>
      <vt:lpstr>PowerPoint Presentation</vt:lpstr>
      <vt:lpstr>Sample mean</vt:lpstr>
      <vt:lpstr>Mu, the population mean</vt:lpstr>
      <vt:lpstr>PowerPoint Presentation</vt:lpstr>
      <vt:lpstr>Calculate the mean with Excel</vt:lpstr>
      <vt:lpstr>Calculate the mean with Excel</vt:lpstr>
      <vt:lpstr>Measuring the center with the Median</vt:lpstr>
      <vt:lpstr>Measuring the center with the Median</vt:lpstr>
      <vt:lpstr>The mean versus the median</vt:lpstr>
      <vt:lpstr>Mean vs. Median</vt:lpstr>
      <vt:lpstr>The Mean </vt:lpstr>
      <vt:lpstr>PowerPoint Presentation</vt:lpstr>
      <vt:lpstr>Variability</vt:lpstr>
      <vt:lpstr>PowerPoint Presentation</vt:lpstr>
      <vt:lpstr>PowerPoint Presentation</vt:lpstr>
      <vt:lpstr>Measuring Spread </vt:lpstr>
      <vt:lpstr>Why is the mean alone not enough to describe a distribution?</vt:lpstr>
      <vt:lpstr>The mean tells us the middle but not how spread out the scores are. </vt:lpstr>
      <vt:lpstr>Example of Spread</vt:lpstr>
      <vt:lpstr>Example of Spread</vt:lpstr>
      <vt:lpstr>PowerPoint Presentation</vt:lpstr>
      <vt:lpstr>Example of Spread</vt:lpstr>
      <vt:lpstr>Example of Variability</vt:lpstr>
      <vt:lpstr>PowerPoint Presentation</vt:lpstr>
      <vt:lpstr>Deviation score</vt:lpstr>
      <vt:lpstr>Measuring spread with the standard deviation</vt:lpstr>
      <vt:lpstr>PowerPoint Presentation</vt:lpstr>
      <vt:lpstr>Individual deviation scores</vt:lpstr>
      <vt:lpstr>Standard deviation</vt:lpstr>
      <vt:lpstr>Standard Deviation</vt:lpstr>
      <vt:lpstr>Variance</vt:lpstr>
      <vt:lpstr>Properties of the standard deviation</vt:lpstr>
      <vt:lpstr>PowerPoint Presentation</vt:lpstr>
      <vt:lpstr>Calculate Standard Deviation with Excel</vt:lpstr>
      <vt:lpstr>Moore page 50</vt:lpstr>
      <vt:lpstr>PowerPoint Presentation</vt:lpstr>
      <vt:lpstr>PowerPoint Presentation</vt:lpstr>
      <vt:lpstr>PowerPoint Presentation</vt:lpstr>
      <vt:lpstr>Sample variance</vt:lpstr>
      <vt:lpstr>Population variance</vt:lpstr>
      <vt:lpstr>PowerPoint Presentation</vt:lpstr>
      <vt:lpstr>Little sigma, the Population standard deviation</vt:lpstr>
      <vt:lpstr>Sample standard deviation</vt:lpstr>
      <vt:lpstr>PowerPoint Presentation</vt:lpstr>
      <vt:lpstr>PowerPoint Presentation</vt:lpstr>
      <vt:lpstr>To analyze data</vt:lpstr>
      <vt:lpstr>Start with a list of scores</vt:lpstr>
      <vt:lpstr>Make a frequency distribution</vt:lpstr>
      <vt:lpstr>Frequency distribution</vt:lpstr>
      <vt:lpstr>Represent with a chart (histogram)</vt:lpstr>
      <vt:lpstr>Represent with line chart</vt:lpstr>
      <vt:lpstr>Density Curve</vt:lpstr>
      <vt:lpstr>Transform a score</vt:lpstr>
      <vt:lpstr>Transform a score</vt:lpstr>
      <vt:lpstr>PowerPoint Presentation</vt:lpstr>
      <vt:lpstr>Standard Scores (Z-scores)</vt:lpstr>
      <vt:lpstr>Z-score</vt:lpstr>
      <vt:lpstr>new symbols</vt:lpstr>
      <vt:lpstr>Calculate Z-scores for trivia data</vt:lpstr>
      <vt:lpstr>Z Scores</vt:lpstr>
      <vt:lpstr>Z Scores</vt:lpstr>
      <vt:lpstr>Z Scores</vt:lpstr>
      <vt:lpstr>Z scores</vt:lpstr>
      <vt:lpstr>Calculating Z scores</vt:lpstr>
      <vt:lpstr>Calculating X from Z scores</vt:lpstr>
      <vt:lpstr>Types of data</vt:lpstr>
      <vt:lpstr>Types of data</vt:lpstr>
      <vt:lpstr>Review</vt:lpstr>
      <vt:lpstr>The End</vt:lpstr>
      <vt:lpstr>To view File extensions</vt:lpstr>
      <vt:lpstr>PowerPoint Presentation</vt:lpstr>
      <vt:lpstr>Mean vs. Median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distributions with numbers</dc:title>
  <dc:subject/>
  <dc:creator/>
  <cp:keywords/>
  <dc:description/>
  <cp:lastModifiedBy>William P. Wattles</cp:lastModifiedBy>
  <cp:revision>105</cp:revision>
  <cp:lastPrinted>1601-01-01T00:00:00Z</cp:lastPrinted>
  <dcterms:created xsi:type="dcterms:W3CDTF">1997-01-28T09:18:20Z</dcterms:created>
  <dcterms:modified xsi:type="dcterms:W3CDTF">2018-01-26T14:02:57Z</dcterms:modified>
</cp:coreProperties>
</file>