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65" r:id="rId3"/>
    <p:sldId id="357" r:id="rId4"/>
    <p:sldId id="360" r:id="rId5"/>
    <p:sldId id="374" r:id="rId6"/>
    <p:sldId id="349" r:id="rId7"/>
    <p:sldId id="348" r:id="rId8"/>
    <p:sldId id="361" r:id="rId9"/>
    <p:sldId id="298" r:id="rId10"/>
    <p:sldId id="342" r:id="rId11"/>
    <p:sldId id="356" r:id="rId12"/>
    <p:sldId id="362" r:id="rId13"/>
    <p:sldId id="375" r:id="rId14"/>
    <p:sldId id="293" r:id="rId15"/>
    <p:sldId id="371" r:id="rId16"/>
    <p:sldId id="372" r:id="rId17"/>
    <p:sldId id="305" r:id="rId18"/>
    <p:sldId id="326" r:id="rId19"/>
    <p:sldId id="343" r:id="rId20"/>
    <p:sldId id="344" r:id="rId21"/>
    <p:sldId id="316" r:id="rId22"/>
    <p:sldId id="367" r:id="rId23"/>
    <p:sldId id="368" r:id="rId24"/>
    <p:sldId id="334" r:id="rId25"/>
    <p:sldId id="355" r:id="rId26"/>
    <p:sldId id="345" r:id="rId27"/>
    <p:sldId id="346" r:id="rId28"/>
    <p:sldId id="353" r:id="rId29"/>
    <p:sldId id="347" r:id="rId30"/>
    <p:sldId id="335" r:id="rId31"/>
    <p:sldId id="336" r:id="rId32"/>
    <p:sldId id="337" r:id="rId33"/>
    <p:sldId id="351" r:id="rId34"/>
    <p:sldId id="373" r:id="rId35"/>
    <p:sldId id="369" r:id="rId36"/>
    <p:sldId id="318" r:id="rId3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FFFF"/>
    <a:srgbClr val="FFFFFF"/>
    <a:srgbClr val="FAFD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AAFFD235-FBA9-4A18-9AC4-C6986E8A3CCD}" type="slidenum">
              <a:rPr lang="en-US" sz="1400" i="1">
                <a:latin typeface="Arial" charset="0"/>
              </a:rPr>
              <a:pPr algn="r">
                <a:defRPr/>
              </a:pPr>
              <a:t>‹#›</a:t>
            </a:fld>
            <a:endParaRPr lang="en-US" sz="14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53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E84BD210-BD91-497C-9B34-E7AE52C8625F}" type="slidenum">
              <a:rPr lang="en-US" sz="1400" i="1">
                <a:latin typeface="Arial" charset="0"/>
              </a:rPr>
              <a:pPr algn="r">
                <a:defRPr/>
              </a:pPr>
              <a:t>‹#›</a:t>
            </a:fld>
            <a:endParaRPr lang="en-US" sz="14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9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91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9A97669-20CA-4858-B4D6-41562012F59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36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26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22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34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31</a:t>
            </a: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29</a:t>
            </a: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28</a:t>
            </a: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Rectangle 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27</a:t>
            </a: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27</a:t>
            </a:r>
          </a:p>
        </p:txBody>
      </p:sp>
      <p:sp>
        <p:nvSpPr>
          <p:cNvPr id="43044" name="Rectangle 3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Rectangle 3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3047" name="Rectangle 3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47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34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24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21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79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47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34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24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21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103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58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45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41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38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35</a:t>
            </a: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33</a:t>
            </a: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32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31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31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Rectangle 3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91" name="Rectangle 3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58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45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41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38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35</a:t>
            </a: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33</a:t>
            </a: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32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31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31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Rectangle 3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91" name="Rectangle 3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58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45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41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38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35</a:t>
            </a: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33</a:t>
            </a: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32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31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31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Rectangle 3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91" name="Rectangle 3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60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47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43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33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30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63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F9642A6-8801-4FDA-B719-6E0244CBBC57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Here is our histogram.  One woman in the first group, 2 in the second, etc.</a:t>
            </a:r>
          </a:p>
          <a:p>
            <a:r>
              <a:rPr lang="en-US" smtClean="0"/>
              <a:t>This is a normal distribution - it has a single peak, is symmetric, does  not have outliers, and when a curve is drawn to describe it, the curve takes on a particular shape.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"the Prince of Mathematicians"   Johan Gauss  child prodigy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66050B9-EA90-47BD-883B-D99428BB658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40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32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28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22</a:t>
            </a: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19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935" name="Rectangle 2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n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2000"/>
        <a:buFont typeface="Monotype Sorts" pitchFamily="2" charset="2"/>
        <a:buChar char="F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.org/s/gre/pdf/gre_guide_table1a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data/standard-normal-distribu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8731" y="22860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The Normal Distribution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smtClean="0"/>
              <a:t>William P. Wattles</a:t>
            </a:r>
          </a:p>
          <a:p>
            <a:pPr marL="342900" indent="-342900"/>
            <a:r>
              <a:rPr lang="en-US" smtClean="0"/>
              <a:t>Psychology 302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4" descr="figure-03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58838"/>
            <a:ext cx="8382000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Curve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4" descr="normal"/>
          <p:cNvPicPr>
            <a:picLocks noChangeAspect="1" noChangeArrowheads="1"/>
          </p:cNvPicPr>
          <p:nvPr/>
        </p:nvPicPr>
        <p:blipFill>
          <a:blip r:embed="rId3" cstate="print"/>
          <a:srcRect t="49107"/>
          <a:stretch>
            <a:fillRect/>
          </a:stretch>
        </p:blipFill>
        <p:spPr bwMode="auto">
          <a:xfrm>
            <a:off x="228600" y="2514600"/>
            <a:ext cx="861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>
                <a:latin typeface="Arial" charset="0"/>
              </a:rPr>
              <a:t>Because all Normal distributions share the same properties, we can </a:t>
            </a:r>
            <a:r>
              <a:rPr lang="en-US" sz="2000" b="1">
                <a:latin typeface="Arial" charset="0"/>
              </a:rPr>
              <a:t>standardize</a:t>
            </a:r>
            <a:r>
              <a:rPr lang="en-US" sz="2000">
                <a:latin typeface="Arial" charset="0"/>
              </a:rPr>
              <a:t> our data to transform any Normal curve </a:t>
            </a:r>
            <a:r>
              <a:rPr lang="en-US" sz="2000" i="1">
                <a:latin typeface="Arial" charset="0"/>
              </a:rPr>
              <a:t>N </a:t>
            </a:r>
            <a:r>
              <a:rPr lang="en-US" sz="2000">
                <a:latin typeface="Arial" charset="0"/>
              </a:rPr>
              <a:t>(</a:t>
            </a:r>
            <a:r>
              <a:rPr lang="en-US" sz="2000" i="1">
                <a:latin typeface="Symbol" pitchFamily="18" charset="2"/>
              </a:rPr>
              <a:t>m</a:t>
            </a:r>
            <a:r>
              <a:rPr lang="en-US" sz="2000">
                <a:latin typeface="Symbol" pitchFamily="18" charset="2"/>
              </a:rPr>
              <a:t>, </a:t>
            </a:r>
            <a:r>
              <a:rPr lang="en-US" sz="2000" i="1">
                <a:latin typeface="Symbol" pitchFamily="18" charset="2"/>
              </a:rPr>
              <a:t>s</a:t>
            </a:r>
            <a:r>
              <a:rPr lang="en-US" sz="2000">
                <a:latin typeface="Arial" charset="0"/>
              </a:rPr>
              <a:t>) into the standard Normal curve </a:t>
            </a:r>
            <a:r>
              <a:rPr lang="en-US" sz="2000" i="1">
                <a:latin typeface="Arial" charset="0"/>
              </a:rPr>
              <a:t>N </a:t>
            </a:r>
            <a:r>
              <a:rPr lang="en-US" sz="2000">
                <a:latin typeface="Arial" charset="0"/>
              </a:rPr>
              <a:t>(0,1).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2000" indent="-762000">
              <a:buFont typeface="Wingdings" pitchFamily="2" charset="2"/>
              <a:buNone/>
            </a:pPr>
            <a:r>
              <a:rPr lang="en-US" sz="4000">
                <a:solidFill>
                  <a:srgbClr val="CC0000"/>
                </a:solidFill>
              </a:rPr>
              <a:t>The standard Normal distribution</a:t>
            </a:r>
          </a:p>
        </p:txBody>
      </p:sp>
      <p:sp>
        <p:nvSpPr>
          <p:cNvPr id="1283084" name="Text Box 12"/>
          <p:cNvSpPr txBox="1">
            <a:spLocks noChangeArrowheads="1"/>
          </p:cNvSpPr>
          <p:nvPr/>
        </p:nvSpPr>
        <p:spPr bwMode="auto">
          <a:xfrm>
            <a:off x="1117600" y="6110288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For each </a:t>
            </a:r>
            <a:r>
              <a:rPr lang="en-US" sz="2000" i="1">
                <a:latin typeface="Arial" charset="0"/>
              </a:rPr>
              <a:t>x</a:t>
            </a:r>
            <a:r>
              <a:rPr lang="en-US" sz="2000">
                <a:latin typeface="Arial" charset="0"/>
              </a:rPr>
              <a:t> we calculate a new value, </a:t>
            </a:r>
            <a:r>
              <a:rPr lang="en-US" sz="2000" i="1">
                <a:latin typeface="Arial" charset="0"/>
              </a:rPr>
              <a:t>z</a:t>
            </a:r>
            <a:r>
              <a:rPr lang="en-US" sz="2000">
                <a:latin typeface="Arial" charset="0"/>
              </a:rPr>
              <a:t> (called a </a:t>
            </a:r>
            <a:r>
              <a:rPr lang="en-US" sz="2000" i="1">
                <a:latin typeface="Arial" charset="0"/>
              </a:rPr>
              <a:t>z</a:t>
            </a:r>
            <a:r>
              <a:rPr lang="en-US" sz="2000">
                <a:latin typeface="Arial" charset="0"/>
              </a:rPr>
              <a:t>-score).</a:t>
            </a: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381000" y="76200"/>
            <a:ext cx="8305800" cy="152400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100000">
                <a:srgbClr val="97EAD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4800" y="2605088"/>
            <a:ext cx="8534400" cy="3262312"/>
            <a:chOff x="192" y="1641"/>
            <a:chExt cx="5376" cy="2055"/>
          </a:xfrm>
        </p:grpSpPr>
        <p:pic>
          <p:nvPicPr>
            <p:cNvPr id="205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b="7837"/>
            <a:stretch>
              <a:fillRect/>
            </a:stretch>
          </p:blipFill>
          <p:spPr bwMode="auto">
            <a:xfrm>
              <a:off x="2880" y="1643"/>
              <a:ext cx="2656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 b="8438"/>
            <a:stretch>
              <a:fillRect/>
            </a:stretch>
          </p:blipFill>
          <p:spPr bwMode="auto">
            <a:xfrm>
              <a:off x="192" y="1641"/>
              <a:ext cx="2647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Text Box 6"/>
            <p:cNvSpPr txBox="1">
              <a:spLocks noChangeArrowheads="1"/>
            </p:cNvSpPr>
            <p:nvPr/>
          </p:nvSpPr>
          <p:spPr bwMode="auto">
            <a:xfrm>
              <a:off x="4656" y="1682"/>
              <a:ext cx="5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Arial" charset="0"/>
                </a:rPr>
                <a:t>N</a:t>
              </a:r>
              <a:r>
                <a:rPr lang="en-US" sz="2000">
                  <a:latin typeface="Arial" charset="0"/>
                </a:rPr>
                <a:t>(0,1)</a:t>
              </a:r>
            </a:p>
          </p:txBody>
        </p:sp>
        <p:sp>
          <p:nvSpPr>
            <p:cNvPr id="2060" name="Text Box 8"/>
            <p:cNvSpPr txBox="1">
              <a:spLocks noChangeArrowheads="1"/>
            </p:cNvSpPr>
            <p:nvPr/>
          </p:nvSpPr>
          <p:spPr bwMode="auto">
            <a:xfrm>
              <a:off x="2718" y="2319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0000"/>
                  </a:solidFill>
                  <a:latin typeface="Arial" charset="0"/>
                </a:rPr>
                <a:t>=&gt;</a:t>
              </a: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410" y="3394"/>
            <a:ext cx="158" cy="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6" imgW="126720" imgH="126720" progId="Equation.3">
                    <p:embed/>
                  </p:oleObj>
                </mc:Choice>
                <mc:Fallback>
                  <p:oleObj name="Equation" r:id="rId6" imgW="126720" imgH="12672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" y="3394"/>
                          <a:ext cx="158" cy="1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642" y="3456"/>
            <a:ext cx="142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Equation" r:id="rId8" imgW="114300" imgH="101600" progId="Equation.3">
                    <p:embed/>
                  </p:oleObj>
                </mc:Choice>
                <mc:Fallback>
                  <p:oleObj name="Equation" r:id="rId8" imgW="114300" imgH="101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2" y="3456"/>
                          <a:ext cx="142" cy="1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1" name="Text Box 11"/>
            <p:cNvSpPr txBox="1">
              <a:spLocks noChangeArrowheads="1"/>
            </p:cNvSpPr>
            <p:nvPr/>
          </p:nvSpPr>
          <p:spPr bwMode="auto">
            <a:xfrm>
              <a:off x="1728" y="1682"/>
              <a:ext cx="9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Arial" charset="0"/>
                </a:rPr>
                <a:t>N</a:t>
              </a:r>
              <a:r>
                <a:rPr lang="en-US" sz="2000">
                  <a:latin typeface="Arial" charset="0"/>
                </a:rPr>
                <a:t>(64.5, 2.5)</a:t>
              </a:r>
            </a:p>
          </p:txBody>
        </p:sp>
        <p:sp>
          <p:nvSpPr>
            <p:cNvPr id="2062" name="Text Box 17"/>
            <p:cNvSpPr txBox="1">
              <a:spLocks noChangeArrowheads="1"/>
            </p:cNvSpPr>
            <p:nvPr/>
          </p:nvSpPr>
          <p:spPr bwMode="auto">
            <a:xfrm>
              <a:off x="3312" y="3504"/>
              <a:ext cx="18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</a:rPr>
                <a:t>Standardized height (no units)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Percentile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/>
              <a:t>The </a:t>
            </a:r>
            <a:r>
              <a:rPr lang="en-US" b="1" i="0" dirty="0"/>
              <a:t>percentile</a:t>
            </a:r>
            <a:r>
              <a:rPr lang="en-US" i="0" dirty="0"/>
              <a:t> rank of a </a:t>
            </a:r>
            <a:r>
              <a:rPr lang="en-US" b="1" i="0" dirty="0"/>
              <a:t>score</a:t>
            </a:r>
            <a:r>
              <a:rPr lang="en-US" i="0" dirty="0"/>
              <a:t> is the percentage </a:t>
            </a:r>
            <a:r>
              <a:rPr lang="en-US" i="0" dirty="0" smtClean="0"/>
              <a:t>of </a:t>
            </a:r>
            <a:r>
              <a:rPr lang="en-US" b="1" i="0" dirty="0" smtClean="0"/>
              <a:t>scores</a:t>
            </a:r>
            <a:r>
              <a:rPr lang="en-US" i="0" dirty="0"/>
              <a:t> in its frequency distribution that are equal to or lower than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2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36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Standard Scores (Z-scores)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Can use Table A handed out in class to determine the area under the curve cut off by any Z-score.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Table A, </a:t>
            </a:r>
            <a:r>
              <a:rPr lang="en-US" sz="3200" dirty="0" smtClean="0"/>
              <a:t>What portion of the distribution lies below a Z score of 1.28?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486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score of 1.28=.8997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4438" y="1704975"/>
            <a:ext cx="6715125" cy="3448050"/>
            <a:chOff x="1214438" y="1704975"/>
            <a:chExt cx="6715125" cy="34480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1704975"/>
              <a:ext cx="6715125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1371600" y="3962400"/>
              <a:ext cx="647700" cy="30480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781800" y="1704975"/>
              <a:ext cx="647700" cy="30480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745941" y="3971365"/>
              <a:ext cx="647700" cy="304800"/>
            </a:xfrm>
            <a:prstGeom prst="ellipse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2" y="5257800"/>
            <a:ext cx="14509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5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Table A, </a:t>
            </a:r>
            <a:r>
              <a:rPr lang="en-US" sz="3200" dirty="0" smtClean="0"/>
              <a:t>What Z score cuts off the bottom 70%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486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score of 0.53=.7019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04975"/>
            <a:ext cx="67151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733800" y="2743200"/>
            <a:ext cx="647700" cy="3048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755781" y="1644162"/>
            <a:ext cx="647700" cy="3048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37884" y="2722857"/>
            <a:ext cx="647700" cy="3048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53784"/>
            <a:ext cx="14509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3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47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Area under the curve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Height of young women</a:t>
            </a:r>
          </a:p>
          <a:p>
            <a:pPr lvl="1">
              <a:buSzPct val="75000"/>
            </a:pPr>
            <a:r>
              <a:rPr lang="en-US" smtClean="0"/>
              <a:t>Mean = 64</a:t>
            </a:r>
          </a:p>
          <a:p>
            <a:pPr lvl="1">
              <a:buSzPct val="75000"/>
            </a:pPr>
            <a:r>
              <a:rPr lang="en-US" smtClean="0"/>
              <a:t>Standard deviation = 2.7</a:t>
            </a:r>
          </a:p>
          <a:p>
            <a:r>
              <a:rPr lang="en-US" smtClean="0"/>
              <a:t>What proportion of women are less than 70 inches tall?</a:t>
            </a:r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47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Area under the curve</a:t>
            </a:r>
          </a:p>
        </p:txBody>
      </p:sp>
      <p:sp>
        <p:nvSpPr>
          <p:cNvPr id="149518" name="Rectangle 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Height of young women</a:t>
            </a:r>
          </a:p>
          <a:p>
            <a:pPr lvl="1">
              <a:buSzPct val="75000"/>
            </a:pPr>
            <a:r>
              <a:rPr lang="en-US" smtClean="0"/>
              <a:t>Mean = 64</a:t>
            </a:r>
          </a:p>
          <a:p>
            <a:pPr lvl="1">
              <a:buSzPct val="75000"/>
            </a:pPr>
            <a:r>
              <a:rPr lang="en-US" smtClean="0"/>
              <a:t>Standard deviation = 2.7</a:t>
            </a:r>
          </a:p>
          <a:p>
            <a:r>
              <a:rPr lang="en-US" smtClean="0"/>
              <a:t>Z score for  5’10” +2.22</a:t>
            </a:r>
          </a:p>
          <a:p>
            <a:r>
              <a:rPr lang="en-US" smtClean="0"/>
              <a:t>Area to the left = .9868</a:t>
            </a:r>
          </a:p>
          <a:p>
            <a:r>
              <a:rPr lang="en-US" smtClean="0"/>
              <a:t>A woman 70 inches tall is taller than 99% of her peers.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9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9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9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WAIS mean=100, SD=15</a:t>
            </a:r>
          </a:p>
          <a:p>
            <a:r>
              <a:rPr lang="en-US" smtClean="0"/>
              <a:t>What percent are retarded, I.e. less than 70?</a:t>
            </a:r>
          </a:p>
          <a:p>
            <a:r>
              <a:rPr lang="en-US" smtClean="0"/>
              <a:t>What percent are MENSA eligible, I.e. greater than 130?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group has a larger standard deviation for height?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1" y="2710028"/>
            <a:ext cx="3742857" cy="26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54" y="2743200"/>
            <a:ext cx="420936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Area under the curve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WAIS mean=100, SD=15</a:t>
            </a:r>
          </a:p>
          <a:p>
            <a:pPr>
              <a:lnSpc>
                <a:spcPct val="90000"/>
              </a:lnSpc>
            </a:pPr>
            <a:r>
              <a:rPr lang="en-US" smtClean="0"/>
              <a:t>Z=X-mean/standard deviation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percent are retarded, I.e. less than 70?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</a:rPr>
              <a:t>Z=70-100/15,  </a:t>
            </a:r>
            <a:r>
              <a:rPr lang="en-US" smtClean="0"/>
              <a:t>Z=-2.00, </a:t>
            </a:r>
            <a:r>
              <a:rPr lang="en-US" smtClean="0">
                <a:solidFill>
                  <a:schemeClr val="hlink"/>
                </a:solidFill>
              </a:rPr>
              <a:t>2.28%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percent are MENSA eligible, I.e. greater than 130? 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</a:rPr>
              <a:t>Z=130-100/15  </a:t>
            </a:r>
            <a:r>
              <a:rPr lang="en-US" smtClean="0"/>
              <a:t>Z=+2.00, </a:t>
            </a:r>
            <a:r>
              <a:rPr lang="en-US" smtClean="0">
                <a:solidFill>
                  <a:schemeClr val="hlink"/>
                </a:solidFill>
              </a:rPr>
              <a:t>2.28%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58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Percentile scores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en-US" smtClean="0"/>
              <a:t>The percent of all scores at or below a certain point.</a:t>
            </a:r>
          </a:p>
          <a:p>
            <a:r>
              <a:rPr lang="en-US" smtClean="0"/>
              <a:t>The same procedure as with proportions</a:t>
            </a:r>
          </a:p>
          <a:p>
            <a:r>
              <a:rPr lang="en-US" smtClean="0"/>
              <a:t>More commonly used than proportions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4" r="29769"/>
          <a:stretch/>
        </p:blipFill>
        <p:spPr bwMode="auto">
          <a:xfrm>
            <a:off x="5181600" y="2176407"/>
            <a:ext cx="2862306" cy="39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58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Percentile scores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 recent applicant received GRE scores of V 147 and Q 148. Are those good scores?</a:t>
            </a:r>
          </a:p>
          <a:p>
            <a:r>
              <a:rPr lang="en-US" dirty="0" smtClean="0"/>
              <a:t>Mean 150.54 V</a:t>
            </a:r>
          </a:p>
          <a:p>
            <a:r>
              <a:rPr lang="en-US" dirty="0" smtClean="0"/>
              <a:t>SD 8.44 V</a:t>
            </a:r>
          </a:p>
          <a:p>
            <a:r>
              <a:rPr lang="en-US" dirty="0" smtClean="0"/>
              <a:t>Mean 152.14 Q</a:t>
            </a:r>
          </a:p>
          <a:p>
            <a:r>
              <a:rPr lang="en-US" dirty="0" smtClean="0"/>
              <a:t>SD  8.83 Q</a:t>
            </a:r>
          </a:p>
        </p:txBody>
      </p:sp>
      <p:pic>
        <p:nvPicPr>
          <p:cNvPr id="3074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4" r="29769"/>
          <a:stretch/>
        </p:blipFill>
        <p:spPr bwMode="auto">
          <a:xfrm>
            <a:off x="5181600" y="2176407"/>
            <a:ext cx="2862306" cy="39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87866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58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Percentile scores</a:t>
            </a:r>
          </a:p>
        </p:txBody>
      </p:sp>
      <p:sp>
        <p:nvSpPr>
          <p:cNvPr id="18454" name="Rectangle 22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 recent applicant to our master’s program received GRE scores of V 147 and Q 148. Are those good scores?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4" r="29769"/>
          <a:stretch/>
        </p:blipFill>
        <p:spPr bwMode="auto">
          <a:xfrm>
            <a:off x="5181600" y="2176407"/>
            <a:ext cx="2862306" cy="391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403485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83455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Problem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SAT mean=1020, SD=207</a:t>
            </a:r>
          </a:p>
          <a:p>
            <a:r>
              <a:rPr lang="en-US" smtClean="0"/>
              <a:t>Division 1 athletes must have 820 to compete? Is this fair?</a:t>
            </a:r>
          </a:p>
          <a:p>
            <a:r>
              <a:rPr lang="en-US" smtClean="0"/>
              <a:t>What percent score less than 820?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Normal Curve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4" descr="norm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97000"/>
            <a:ext cx="85344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191000" cy="4114800"/>
          </a:xfrm>
        </p:spPr>
        <p:txBody>
          <a:bodyPr/>
          <a:lstStyle/>
          <a:p>
            <a:r>
              <a:rPr lang="en-US" sz="3200" smtClean="0"/>
              <a:t>SAT mean=1020, SD=207</a:t>
            </a:r>
          </a:p>
          <a:p>
            <a:r>
              <a:rPr lang="en-US" sz="3200" smtClean="0"/>
              <a:t>What percent score less than 820?</a:t>
            </a:r>
          </a:p>
          <a:p>
            <a:endParaRPr lang="en-US" sz="3200" smtClean="0"/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867025"/>
            <a:ext cx="3810000" cy="2343150"/>
          </a:xfrm>
          <a:noFill/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7162800" y="4800600"/>
            <a:ext cx="1295400" cy="51911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.1660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SAT mean=1020, SD=207</a:t>
            </a:r>
          </a:p>
          <a:p>
            <a:r>
              <a:rPr lang="en-US" smtClean="0"/>
              <a:t>Division 1 athletes must have 720 to practice? Is this fair?</a:t>
            </a:r>
          </a:p>
          <a:p>
            <a:r>
              <a:rPr lang="en-US" smtClean="0"/>
              <a:t>What percent score less than 720?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Normal Curve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4" descr="norm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97000"/>
            <a:ext cx="85344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SAT mean=1020, SD=207</a:t>
            </a:r>
          </a:p>
          <a:p>
            <a:r>
              <a:rPr lang="en-US" dirty="0" smtClean="0"/>
              <a:t>What percent score less than 720?</a:t>
            </a:r>
          </a:p>
        </p:txBody>
      </p:sp>
      <p:pic>
        <p:nvPicPr>
          <p:cNvPr id="24580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867025"/>
            <a:ext cx="3810000" cy="2343150"/>
          </a:xfrm>
          <a:noFill/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7239000" y="4724400"/>
            <a:ext cx="1295400" cy="519113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.0735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distribution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table or graph that indicates all the values a variable can take and how often each occurs.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Z score?</a:t>
            </a:r>
          </a:p>
        </p:txBody>
      </p:sp>
      <p:pic>
        <p:nvPicPr>
          <p:cNvPr id="25603" name="Picture 7" descr="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8167688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>
                <a:cs typeface="Times New Roman" pitchFamily="18" charset="0"/>
              </a:rPr>
              <a:t>A z-score tells how many standard deviations the score or observation falls from the mean and in which direction</a:t>
            </a:r>
            <a:r>
              <a:rPr lang="en-US" sz="2800" smtClean="0"/>
              <a:t> </a:t>
            </a:r>
          </a:p>
        </p:txBody>
      </p:sp>
      <p:pic>
        <p:nvPicPr>
          <p:cNvPr id="26627" name="Picture 6" descr="ant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9063" y="1981200"/>
            <a:ext cx="27082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Z-Score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smtClean="0"/>
              <a:t>A Z-score tells how many standard deviations an individual’s score lies above or below the mean. </a:t>
            </a:r>
          </a:p>
        </p:txBody>
      </p:sp>
      <p:pic>
        <p:nvPicPr>
          <p:cNvPr id="27652" name="Picture 1029" descr="sy0117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97100"/>
            <a:ext cx="3810000" cy="3681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Psy 302 Paper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Pick a subject that interests you.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Do some library research.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Collect data </a:t>
            </a:r>
          </a:p>
          <a:p>
            <a:pPr marL="914400" lvl="1" indent="-457200">
              <a:lnSpc>
                <a:spcPct val="90000"/>
              </a:lnSpc>
              <a:buFont typeface="Monotype Sorts" pitchFamily="2" charset="2"/>
              <a:buAutoNum type="alphaLcPeriod"/>
            </a:pPr>
            <a:r>
              <a:rPr lang="en-US" smtClean="0"/>
              <a:t>two groups (minimum 15 per group) </a:t>
            </a:r>
          </a:p>
          <a:p>
            <a:pPr marL="914400" lvl="1" indent="-457200">
              <a:lnSpc>
                <a:spcPct val="90000"/>
              </a:lnSpc>
              <a:buFont typeface="Monotype Sorts" pitchFamily="2" charset="2"/>
              <a:buAutoNum type="alphaLcPeriod"/>
            </a:pPr>
            <a:r>
              <a:rPr lang="en-US" smtClean="0"/>
              <a:t>measurement data </a:t>
            </a:r>
          </a:p>
          <a:p>
            <a:pPr marL="533400" indent="-533400">
              <a:lnSpc>
                <a:spcPct val="90000"/>
              </a:lnSpc>
            </a:pPr>
            <a:endParaRPr lang="en-US" smtClean="0"/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Analyze data with t-test </a:t>
            </a:r>
          </a:p>
          <a:p>
            <a:pPr marL="914400" lvl="1" indent="-457200">
              <a:lnSpc>
                <a:spcPct val="90000"/>
              </a:lnSpc>
              <a:buFont typeface="Monotype Sorts" pitchFamily="2" charset="2"/>
              <a:buAutoNum type="alphaLcPeriod"/>
            </a:pPr>
            <a:r>
              <a:rPr lang="en-US" smtClean="0"/>
              <a:t>SPSS </a:t>
            </a:r>
          </a:p>
          <a:p>
            <a:pPr marL="914400" lvl="1" indent="-457200">
              <a:lnSpc>
                <a:spcPct val="90000"/>
              </a:lnSpc>
              <a:buFont typeface="Monotype Sorts" pitchFamily="2" charset="2"/>
              <a:buAutoNum type="alphaLcPeriod"/>
            </a:pPr>
            <a:r>
              <a:rPr lang="en-US" smtClean="0"/>
              <a:t>Excel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Make a histogram of your results.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mtClean="0"/>
              <a:t>Write paper APA style per sample paper. </a:t>
            </a:r>
          </a:p>
          <a:p>
            <a:pPr marL="533400" indent="-533400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don’t have to be good at something to work hard and get better.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33" y="1981200"/>
            <a:ext cx="2671733" cy="4114800"/>
          </a:xfrm>
        </p:spPr>
      </p:pic>
    </p:spTree>
    <p:extLst>
      <p:ext uri="{BB962C8B-B14F-4D97-AF65-F5344CB8AC3E}">
        <p14:creationId xmlns:p14="http://schemas.microsoft.com/office/powerpoint/2010/main" val="40401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35" y="1899793"/>
            <a:ext cx="9282135" cy="495820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60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381000" y="2286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2000" indent="-762000">
              <a:buFont typeface="Wingdings" pitchFamily="2" charset="2"/>
              <a:buNone/>
            </a:pPr>
            <a:r>
              <a:rPr lang="en-US" sz="4000">
                <a:solidFill>
                  <a:srgbClr val="CC0000"/>
                </a:solidFill>
              </a:rPr>
              <a:t>Density curves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8305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A </a:t>
            </a:r>
            <a:r>
              <a:rPr lang="en-US" sz="2000" b="1">
                <a:solidFill>
                  <a:srgbClr val="333399"/>
                </a:solidFill>
                <a:latin typeface="Arial" charset="0"/>
              </a:rPr>
              <a:t>density curve</a:t>
            </a:r>
            <a:r>
              <a:rPr lang="en-US" sz="2000">
                <a:latin typeface="Arial" charset="0"/>
              </a:rPr>
              <a:t> is a mathematical model of a distribution.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It is always on or above the horizontal axis. 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The total area under the curve, by definition, is equal to 1, or 100%.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The area under the curve for a range of values is the proportion of all observations for that range.</a:t>
            </a:r>
            <a:endParaRPr lang="en-US" sz="2000" u="sng">
              <a:latin typeface="Arial" charset="0"/>
            </a:endParaRP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381000" y="76200"/>
            <a:ext cx="8305800" cy="152400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100000">
                <a:srgbClr val="97EAD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9" name="Picture 14" descr="figure-03-0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71800"/>
            <a:ext cx="38496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5" descr="figure-03-0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1650"/>
            <a:ext cx="38671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748" name="Text Box 4"/>
          <p:cNvSpPr txBox="1">
            <a:spLocks noChangeArrowheads="1"/>
          </p:cNvSpPr>
          <p:nvPr/>
        </p:nvSpPr>
        <p:spPr bwMode="auto">
          <a:xfrm>
            <a:off x="3048000" y="4187825"/>
            <a:ext cx="30480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>
                <a:solidFill>
                  <a:srgbClr val="333399"/>
                </a:solidFill>
                <a:latin typeface="Arial" charset="0"/>
              </a:rPr>
              <a:t>Histogram of a sample with the smoothed density curve theoretically describing</a:t>
            </a:r>
            <a:r>
              <a:rPr lang="en-US">
                <a:latin typeface="Arial" charset="0"/>
              </a:rPr>
              <a:t> </a:t>
            </a:r>
            <a:r>
              <a:rPr lang="en-US" sz="1600">
                <a:solidFill>
                  <a:srgbClr val="333399"/>
                </a:solidFill>
                <a:latin typeface="Arial" charset="0"/>
              </a:rPr>
              <a:t>the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1"/>
            <a:ext cx="9123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Distribution</a:t>
            </a:r>
            <a:br>
              <a:rPr lang="en-US" smtClean="0"/>
            </a:br>
            <a:r>
              <a:rPr lang="en-US" sz="2400" smtClean="0"/>
              <a:t>Gaussian Distribution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91000" cy="4114800"/>
          </a:xfrm>
        </p:spPr>
        <p:txBody>
          <a:bodyPr/>
          <a:lstStyle/>
          <a:p>
            <a:r>
              <a:rPr lang="en-US" sz="2800" smtClean="0"/>
              <a:t>Mean=Median=Mode</a:t>
            </a:r>
          </a:p>
        </p:txBody>
      </p:sp>
      <p:pic>
        <p:nvPicPr>
          <p:cNvPr id="7172" name="Picture 6" descr="Gauss-10D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2971800"/>
            <a:ext cx="6705600" cy="3241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Distribution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dirty="0" smtClean="0"/>
              <a:t>Normal </a:t>
            </a:r>
            <a:r>
              <a:rPr lang="en-US" sz="2800" dirty="0" smtClean="0">
                <a:hlinkClick r:id="rId3"/>
              </a:rPr>
              <a:t>distributions </a:t>
            </a:r>
            <a:r>
              <a:rPr lang="en-US" sz="2800" dirty="0" smtClean="0"/>
              <a:t>have the same general shape. They are symmetric with scores more concentrated in the middle than in the tails.</a:t>
            </a:r>
          </a:p>
          <a:p>
            <a:pPr>
              <a:buFont typeface="Monotype Sorts" pitchFamily="2" charset="2"/>
              <a:buNone/>
            </a:pPr>
            <a:endParaRPr lang="en-US" sz="2800" dirty="0" smtClean="0"/>
          </a:p>
        </p:txBody>
      </p:sp>
      <p:sp>
        <p:nvSpPr>
          <p:cNvPr id="8196" name="Rectangle 5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8197" name="Picture 4" descr="norma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81200"/>
            <a:ext cx="34464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685800"/>
          <a:ext cx="59436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hart" r:id="rId4" imgW="6105449" imgH="3848100" progId="Excel.Chart.8">
                  <p:embed/>
                </p:oleObj>
              </mc:Choice>
              <mc:Fallback>
                <p:oleObj name="Chart" r:id="rId4" imgW="6105449" imgH="38481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972" b="10168"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59436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505200" y="3581400"/>
          <a:ext cx="5638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hart" r:id="rId6" imgW="6105449" imgH="3848100" progId="Excel.Chart.8">
                  <p:embed/>
                </p:oleObj>
              </mc:Choice>
              <mc:Fallback>
                <p:oleObj name="Chart" r:id="rId6" imgW="6105449" imgH="38481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81400"/>
                        <a:ext cx="56388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381000" y="76200"/>
            <a:ext cx="8305800" cy="152400"/>
          </a:xfrm>
          <a:prstGeom prst="rect">
            <a:avLst/>
          </a:prstGeom>
          <a:gradFill rotWithShape="1">
            <a:gsLst>
              <a:gs pos="0">
                <a:srgbClr val="00CC99"/>
              </a:gs>
              <a:gs pos="100000">
                <a:srgbClr val="97EAD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52400" y="4341813"/>
            <a:ext cx="4114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latin typeface="Arial" charset="0"/>
              </a:rPr>
              <a:t>Here the means are different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(</a:t>
            </a:r>
            <a:r>
              <a:rPr lang="en-US" sz="2000" i="1">
                <a:latin typeface="Symbol" pitchFamily="18" charset="2"/>
              </a:rPr>
              <a:t>m</a:t>
            </a:r>
            <a:r>
              <a:rPr lang="en-US" sz="2000">
                <a:latin typeface="Arial" charset="0"/>
              </a:rPr>
              <a:t> = 10, 15, and 20) while the standard deviations are the same (</a:t>
            </a:r>
            <a:r>
              <a:rPr lang="en-US" sz="2000" i="1">
                <a:latin typeface="Symbol" pitchFamily="18" charset="2"/>
              </a:rPr>
              <a:t>s</a:t>
            </a:r>
            <a:r>
              <a:rPr lang="en-US" sz="2000">
                <a:latin typeface="Arial" charset="0"/>
              </a:rPr>
              <a:t> = 3).</a:t>
            </a:r>
          </a:p>
        </p:txBody>
      </p:sp>
      <p:sp>
        <p:nvSpPr>
          <p:cNvPr id="1278979" name="Text Box 3"/>
          <p:cNvSpPr txBox="1">
            <a:spLocks noChangeArrowheads="1"/>
          </p:cNvSpPr>
          <p:nvPr/>
        </p:nvSpPr>
        <p:spPr bwMode="auto">
          <a:xfrm>
            <a:off x="4495800" y="1162050"/>
            <a:ext cx="4267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>
                <a:latin typeface="Arial" charset="0"/>
              </a:rPr>
              <a:t>Here the means are the same (</a:t>
            </a:r>
            <a:r>
              <a:rPr lang="en-US" sz="2000" i="1">
                <a:latin typeface="Symbol" pitchFamily="18" charset="2"/>
              </a:rPr>
              <a:t>m</a:t>
            </a:r>
            <a:r>
              <a:rPr lang="en-US" sz="2000">
                <a:latin typeface="Arial" charset="0"/>
              </a:rPr>
              <a:t> = 15) while the standard deviations are different (</a:t>
            </a:r>
            <a:r>
              <a:rPr lang="en-US" sz="2000" i="1">
                <a:latin typeface="Symbol" pitchFamily="18" charset="2"/>
              </a:rPr>
              <a:t>s</a:t>
            </a:r>
            <a:r>
              <a:rPr lang="en-US" sz="2000">
                <a:latin typeface="Arial" charset="0"/>
              </a:rPr>
              <a:t> = 2, 4, and 6).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333399"/>
                </a:solidFill>
              </a:rPr>
              <a:t>A family of density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7" grpId="0"/>
      <p:bldP spid="12789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102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40</a:t>
            </a:r>
          </a:p>
        </p:txBody>
      </p:sp>
      <p:sp>
        <p:nvSpPr>
          <p:cNvPr id="9220" name="Rectangle 1028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1029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030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1031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103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103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3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03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03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03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Z scores and the normal curve</a:t>
            </a:r>
          </a:p>
        </p:txBody>
      </p:sp>
      <p:sp>
        <p:nvSpPr>
          <p:cNvPr id="9230" name="Rectangle 103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The 68-95-99.7 rule</a:t>
            </a:r>
          </a:p>
          <a:p>
            <a:r>
              <a:rPr lang="en-US" smtClean="0"/>
              <a:t>68% fall within one standard deviation of the mean</a:t>
            </a:r>
          </a:p>
          <a:p>
            <a:r>
              <a:rPr lang="en-US" smtClean="0"/>
              <a:t>95% fall within two standard deviations of the mean</a:t>
            </a:r>
          </a:p>
          <a:p>
            <a:r>
              <a:rPr lang="en-US" smtClean="0"/>
              <a:t>99.7% of the observations fall with three standard deviations of the mean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gs">
  <a:themeElements>
    <a:clrScheme name="">
      <a:dk1>
        <a:srgbClr val="000000"/>
      </a:dk1>
      <a:lt1>
        <a:srgbClr val="CECECE"/>
      </a:lt1>
      <a:dk2>
        <a:srgbClr val="000080"/>
      </a:dk2>
      <a:lt2>
        <a:srgbClr val="949494"/>
      </a:lt2>
      <a:accent1>
        <a:srgbClr val="00B7A5"/>
      </a:accent1>
      <a:accent2>
        <a:srgbClr val="0000FF"/>
      </a:accent2>
      <a:accent3>
        <a:srgbClr val="E3E3E3"/>
      </a:accent3>
      <a:accent4>
        <a:srgbClr val="000000"/>
      </a:accent4>
      <a:accent5>
        <a:srgbClr val="AAD8CF"/>
      </a:accent5>
      <a:accent6>
        <a:srgbClr val="0000E7"/>
      </a:accent6>
      <a:hlink>
        <a:srgbClr val="FF0000"/>
      </a:hlink>
      <a:folHlink>
        <a:srgbClr val="E0E0E0"/>
      </a:folHlink>
    </a:clrScheme>
    <a:fontScheme name="Fla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lag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g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c:\msoffice\powerpnt\template\sldshow\flags.ppt</Template>
  <TotalTime>1301</TotalTime>
  <Pages>30</Pages>
  <Words>915</Words>
  <Application>Microsoft Office PowerPoint</Application>
  <PresentationFormat>On-screen Show (4:3)</PresentationFormat>
  <Paragraphs>183</Paragraphs>
  <Slides>36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Monotype Sorts</vt:lpstr>
      <vt:lpstr>Symbol</vt:lpstr>
      <vt:lpstr>Times New Roman</vt:lpstr>
      <vt:lpstr>Wingdings</vt:lpstr>
      <vt:lpstr>Flags</vt:lpstr>
      <vt:lpstr>Chart</vt:lpstr>
      <vt:lpstr>Equation</vt:lpstr>
      <vt:lpstr>The Normal Distribution</vt:lpstr>
      <vt:lpstr>Which group has a larger standard deviation for height?</vt:lpstr>
      <vt:lpstr>Frequency distribution</vt:lpstr>
      <vt:lpstr>PowerPoint Presentation</vt:lpstr>
      <vt:lpstr>PowerPoint Presentation</vt:lpstr>
      <vt:lpstr>Normal Distribution Gaussian Distribution</vt:lpstr>
      <vt:lpstr>Normal Distribution</vt:lpstr>
      <vt:lpstr>A family of density curves</vt:lpstr>
      <vt:lpstr>Z scores and the normal curve</vt:lpstr>
      <vt:lpstr>PowerPoint Presentation</vt:lpstr>
      <vt:lpstr>Normal Curve</vt:lpstr>
      <vt:lpstr>PowerPoint Presentation</vt:lpstr>
      <vt:lpstr>Percentile scores</vt:lpstr>
      <vt:lpstr>Standard Scores (Z-scores)</vt:lpstr>
      <vt:lpstr>Using Table A, What portion of the distribution lies below a Z score of 1.28?</vt:lpstr>
      <vt:lpstr>Using Table A, What Z score cuts off the bottom 70%</vt:lpstr>
      <vt:lpstr>Area under the curve</vt:lpstr>
      <vt:lpstr>Area under the curve</vt:lpstr>
      <vt:lpstr>PowerPoint Presentation</vt:lpstr>
      <vt:lpstr>Area under the curve</vt:lpstr>
      <vt:lpstr>Percentile scores</vt:lpstr>
      <vt:lpstr>Percentile scores</vt:lpstr>
      <vt:lpstr>Percentile scores</vt:lpstr>
      <vt:lpstr>Sample Problem</vt:lpstr>
      <vt:lpstr>Normal Curve</vt:lpstr>
      <vt:lpstr>PowerPoint Presentation</vt:lpstr>
      <vt:lpstr>PowerPoint Presentation</vt:lpstr>
      <vt:lpstr>Normal Curve</vt:lpstr>
      <vt:lpstr>PowerPoint Presentation</vt:lpstr>
      <vt:lpstr>What is a Z score?</vt:lpstr>
      <vt:lpstr>PowerPoint Presentation</vt:lpstr>
      <vt:lpstr>Z-Score</vt:lpstr>
      <vt:lpstr>Psy 302 Paper</vt:lpstr>
      <vt:lpstr>Growth Mindset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distributions with numbers</dc:title>
  <dc:subject/>
  <dc:creator/>
  <cp:keywords/>
  <dc:description/>
  <cp:lastModifiedBy>William P. Wattles</cp:lastModifiedBy>
  <cp:revision>79</cp:revision>
  <cp:lastPrinted>1601-01-01T00:00:00Z</cp:lastPrinted>
  <dcterms:created xsi:type="dcterms:W3CDTF">1997-01-28T09:18:20Z</dcterms:created>
  <dcterms:modified xsi:type="dcterms:W3CDTF">2018-01-31T15:17:56Z</dcterms:modified>
</cp:coreProperties>
</file>